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60" r:id="rId4"/>
    <p:sldId id="271" r:id="rId5"/>
    <p:sldId id="262" r:id="rId6"/>
    <p:sldId id="261" r:id="rId7"/>
    <p:sldId id="263" r:id="rId8"/>
    <p:sldId id="264" r:id="rId9"/>
    <p:sldId id="265" r:id="rId10"/>
    <p:sldId id="266" r:id="rId11"/>
    <p:sldId id="267"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7C5ED"/>
    <a:srgbClr val="9AFD63"/>
    <a:srgbClr val="178D8A"/>
    <a:srgbClr val="FFFFFF"/>
    <a:srgbClr val="F0FECE"/>
    <a:srgbClr val="E6E6E6"/>
    <a:srgbClr val="CE74AA"/>
    <a:srgbClr val="907BDB"/>
    <a:srgbClr val="867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C10AE8-8265-4388-B3DF-48593E71EED6}" type="datetimeFigureOut">
              <a:rPr lang="en-US" smtClean="0"/>
              <a:t>10/23/2024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F11A26A-73AA-401C-A087-3CF3DE81181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858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10AE8-8265-4388-B3DF-48593E71EED6}"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1A26A-73AA-401C-A087-3CF3DE81181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8928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10AE8-8265-4388-B3DF-48593E71EED6}"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1A26A-73AA-401C-A087-3CF3DE81181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55323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10AE8-8265-4388-B3DF-48593E71EED6}"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1A26A-73AA-401C-A087-3CF3DE81181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1892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10AE8-8265-4388-B3DF-48593E71EED6}"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1A26A-73AA-401C-A087-3CF3DE81181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492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C10AE8-8265-4388-B3DF-48593E71EED6}"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1A26A-73AA-401C-A087-3CF3DE81181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4042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C10AE8-8265-4388-B3DF-48593E71EED6}"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11A26A-73AA-401C-A087-3CF3DE81181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537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C10AE8-8265-4388-B3DF-48593E71EED6}"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11A26A-73AA-401C-A087-3CF3DE81181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8044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10AE8-8265-4388-B3DF-48593E71EED6}"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11A26A-73AA-401C-A087-3CF3DE811810}" type="slidenum">
              <a:rPr lang="en-US" smtClean="0"/>
              <a:t>‹#›</a:t>
            </a:fld>
            <a:endParaRPr lang="en-US"/>
          </a:p>
        </p:txBody>
      </p:sp>
    </p:spTree>
    <p:extLst>
      <p:ext uri="{BB962C8B-B14F-4D97-AF65-F5344CB8AC3E}">
        <p14:creationId xmlns:p14="http://schemas.microsoft.com/office/powerpoint/2010/main" val="4124256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C10AE8-8265-4388-B3DF-48593E71EED6}"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1A26A-73AA-401C-A087-3CF3DE81181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400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CC10AE8-8265-4388-B3DF-48593E71EED6}" type="datetimeFigureOut">
              <a:rPr lang="en-US" smtClean="0"/>
              <a:t>10/23/2024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F11A26A-73AA-401C-A087-3CF3DE81181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58703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C10AE8-8265-4388-B3DF-48593E71EED6}" type="datetimeFigureOut">
              <a:rPr lang="en-US" smtClean="0"/>
              <a:t>10/23/2024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F11A26A-73AA-401C-A087-3CF3DE81181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503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retyflower.weebly.com/"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8F631FD-EBE2-4F8B-9762-E6B3EAC7458E}"/>
              </a:ext>
            </a:extLst>
          </p:cNvPr>
          <p:cNvSpPr/>
          <p:nvPr/>
        </p:nvSpPr>
        <p:spPr>
          <a:xfrm>
            <a:off x="1" y="0"/>
            <a:ext cx="985652" cy="997527"/>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50000"/>
                </a:schemeClr>
              </a:solidFill>
              <a:highlight>
                <a:srgbClr val="FF00FF"/>
              </a:highlight>
            </a:endParaRPr>
          </a:p>
        </p:txBody>
      </p:sp>
      <p:pic>
        <p:nvPicPr>
          <p:cNvPr id="3" name="Picture 2">
            <a:extLst>
              <a:ext uri="{FF2B5EF4-FFF2-40B4-BE49-F238E27FC236}">
                <a16:creationId xmlns:a16="http://schemas.microsoft.com/office/drawing/2014/main" id="{1422EE43-95CC-4A62-843F-8E3E8394BD5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965293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1305F90-8A3A-401F-B2B9-5C21841F3775}"/>
              </a:ext>
            </a:extLst>
          </p:cNvPr>
          <p:cNvSpPr/>
          <p:nvPr/>
        </p:nvSpPr>
        <p:spPr>
          <a:xfrm>
            <a:off x="91043" y="556783"/>
            <a:ext cx="12100957" cy="646331"/>
          </a:xfrm>
          <a:prstGeom prst="rect">
            <a:avLst/>
          </a:prstGeom>
        </p:spPr>
        <p:txBody>
          <a:bodyPr wrap="square">
            <a:spAutoFit/>
          </a:bodyPr>
          <a:lstStyle/>
          <a:p>
            <a:endParaRPr lang="en-US" dirty="0"/>
          </a:p>
          <a:p>
            <a:endParaRPr lang="en-US" dirty="0">
              <a:solidFill>
                <a:srgbClr val="333333"/>
              </a:solidFill>
              <a:latin typeface="math"/>
            </a:endParaRPr>
          </a:p>
        </p:txBody>
      </p:sp>
      <p:sp>
        <p:nvSpPr>
          <p:cNvPr id="5" name="Rectangle 4">
            <a:extLst>
              <a:ext uri="{FF2B5EF4-FFF2-40B4-BE49-F238E27FC236}">
                <a16:creationId xmlns:a16="http://schemas.microsoft.com/office/drawing/2014/main" id="{FF3D8CCA-3B30-49E0-B8DA-2377D20479B9}"/>
              </a:ext>
            </a:extLst>
          </p:cNvPr>
          <p:cNvSpPr/>
          <p:nvPr/>
        </p:nvSpPr>
        <p:spPr>
          <a:xfrm>
            <a:off x="-190006" y="1162319"/>
            <a:ext cx="12192001" cy="369332"/>
          </a:xfrm>
          <a:prstGeom prst="rect">
            <a:avLst/>
          </a:prstGeom>
        </p:spPr>
        <p:txBody>
          <a:bodyPr wrap="square">
            <a:spAutoFit/>
          </a:bodyPr>
          <a:lstStyle/>
          <a:p>
            <a:r>
              <a:rPr lang="en-US" dirty="0">
                <a:solidFill>
                  <a:srgbClr val="333333"/>
                </a:solidFill>
                <a:latin typeface="math"/>
              </a:rPr>
              <a:t>.</a:t>
            </a:r>
            <a:endParaRPr lang="en-US" dirty="0"/>
          </a:p>
        </p:txBody>
      </p:sp>
      <p:sp>
        <p:nvSpPr>
          <p:cNvPr id="10" name="Rectangle 9">
            <a:extLst>
              <a:ext uri="{FF2B5EF4-FFF2-40B4-BE49-F238E27FC236}">
                <a16:creationId xmlns:a16="http://schemas.microsoft.com/office/drawing/2014/main" id="{3394935B-CE11-47CC-A158-9C9E3FC18244}"/>
              </a:ext>
            </a:extLst>
          </p:cNvPr>
          <p:cNvSpPr/>
          <p:nvPr/>
        </p:nvSpPr>
        <p:spPr>
          <a:xfrm>
            <a:off x="17812" y="1213856"/>
            <a:ext cx="11984183" cy="4247317"/>
          </a:xfrm>
          <a:prstGeom prst="rect">
            <a:avLst/>
          </a:prstGeom>
        </p:spPr>
        <p:txBody>
          <a:bodyPr wrap="square">
            <a:spAutoFit/>
          </a:bodyPr>
          <a:lstStyle/>
          <a:p>
            <a:pPr marL="285750" indent="-285750" algn="just">
              <a:buFont typeface="Wingdings" panose="05000000000000000000" pitchFamily="2" charset="2"/>
              <a:buChar char="v"/>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Performance Monitoring: Loan dashboard analytics allows lenders to track and </a:t>
            </a:r>
            <a:r>
              <a:rPr lang="en-US" dirty="0">
                <a:latin typeface="Calibri" panose="020F0502020204030204" pitchFamily="34" charset="0"/>
                <a:ea typeface="Calibri" panose="020F0502020204030204" pitchFamily="34" charset="0"/>
                <a:cs typeface="Calibri" panose="020F0502020204030204" pitchFamily="34" charset="0"/>
              </a:rPr>
              <a:t>monitor key performance indicators </a:t>
            </a:r>
          </a:p>
          <a:p>
            <a:pPr algn="just"/>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such as loan origination volume, delinquency rates, default rates, and profitability. This helps lenders identify 	underperforming loans,</a:t>
            </a:r>
            <a:r>
              <a:rPr lang="en-US" dirty="0">
                <a:latin typeface="Calibri" panose="020F0502020204030204" pitchFamily="34" charset="0"/>
                <a:ea typeface="Calibri" panose="020F0502020204030204" pitchFamily="34" charset="0"/>
                <a:cs typeface="Calibri" panose="020F0502020204030204" pitchFamily="34" charset="0"/>
              </a:rPr>
              <a:t> assess risk exposure</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and take proactive measures to </a:t>
            </a:r>
            <a:r>
              <a:rPr lang="en-US" dirty="0">
                <a:latin typeface="Calibri" panose="020F0502020204030204" pitchFamily="34" charset="0"/>
                <a:ea typeface="Calibri" panose="020F0502020204030204" pitchFamily="34" charset="0"/>
                <a:cs typeface="Calibri" panose="020F0502020204030204" pitchFamily="34" charset="0"/>
              </a:rPr>
              <a:t>mitigate potential losses.</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Trend Identification: By analyzing historical loan data, lenders can identify Trends and patterns that impact loan 	performance This includes factors such as borrower demographics, loan types, interest rates, and economic indicators. 	Understanding these trends enables lenders to adapt their lending strategies and optimize loan offerings.</a:t>
            </a:r>
          </a:p>
          <a:p>
            <a:pPr marL="285750" indent="-285750" algn="just">
              <a:buFont typeface="Wingdings" panose="05000000000000000000" pitchFamily="2" charset="2"/>
              <a:buChar char="v"/>
            </a:pPr>
            <a:endParaRPr lang="en-US"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Risk Assessment: Loan dashboard analytics provides lenders with insights into credit risk, allowing them to assess the 	creditworthiness of borrowers and make informed lending decisions. By analyzing credit scores, income levels, and other 	relevant data, lenders can identify high-risk borrowers and implement risk mitigation strategies.</a:t>
            </a:r>
          </a:p>
          <a:p>
            <a:pPr marL="285750" indent="-285750" algn="just">
              <a:buFont typeface="Wingdings" panose="05000000000000000000" pitchFamily="2" charset="2"/>
              <a:buChar char="v"/>
            </a:pPr>
            <a:endParaRPr lang="en-US"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Loan dashboard analytics help streamline loan processes,  improve operational efficiency, and reduce costs. By identifying 	bottlenecks, inefficiencies, and areas of improvement, lenders can optimize loan origination, underwriting, and servicing 	processes, resulting in faster loan approvals and improved operational efficiency.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8FFD0772-FF87-4AEE-8E53-33904C5EE88A}"/>
              </a:ext>
            </a:extLst>
          </p:cNvPr>
          <p:cNvSpPr/>
          <p:nvPr/>
        </p:nvSpPr>
        <p:spPr>
          <a:xfrm>
            <a:off x="0" y="0"/>
            <a:ext cx="12227626" cy="646331"/>
          </a:xfrm>
          <a:prstGeom prst="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 Understanding Loan Dashboard Analytics </a:t>
            </a:r>
          </a:p>
        </p:txBody>
      </p:sp>
    </p:spTree>
    <p:extLst>
      <p:ext uri="{BB962C8B-B14F-4D97-AF65-F5344CB8AC3E}">
        <p14:creationId xmlns:p14="http://schemas.microsoft.com/office/powerpoint/2010/main" val="4287303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BEF6B-FD11-0845-C615-A17B6D1FD560}"/>
              </a:ext>
            </a:extLst>
          </p:cNvPr>
          <p:cNvSpPr txBox="1"/>
          <p:nvPr/>
        </p:nvSpPr>
        <p:spPr>
          <a:xfrm>
            <a:off x="504496" y="3254131"/>
            <a:ext cx="10531365" cy="1754326"/>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Actionable Insights:</a:t>
            </a:r>
          </a:p>
          <a:p>
            <a:endParaRPr lang="en-US" b="1"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Focus on riskier grades for better loan approval strategies.</a:t>
            </a:r>
          </a:p>
          <a:p>
            <a:pPr marL="742950" lvl="1" indent="-285750">
              <a:buFont typeface="Wingdings" panose="05000000000000000000" pitchFamily="2" charset="2"/>
              <a:buChar char="v"/>
            </a:pPr>
            <a:r>
              <a:rPr lang="en-IN" dirty="0">
                <a:latin typeface="Calibri" panose="020F0502020204030204" pitchFamily="34" charset="0"/>
                <a:ea typeface="Calibri" panose="020F0502020204030204" pitchFamily="34" charset="0"/>
                <a:cs typeface="Calibri" panose="020F0502020204030204" pitchFamily="34" charset="0"/>
              </a:rPr>
              <a:t>Target states with higher default rates for focused outreach programs.</a:t>
            </a:r>
          </a:p>
          <a:p>
            <a:pPr marL="742950" lvl="1" indent="-285750">
              <a:buFont typeface="Wingdings" panose="05000000000000000000" pitchFamily="2" charset="2"/>
              <a:buChar char="v"/>
            </a:pPr>
            <a:r>
              <a:rPr lang="en-IN" dirty="0">
                <a:latin typeface="Calibri" panose="020F0502020204030204" pitchFamily="34" charset="0"/>
                <a:ea typeface="Calibri" panose="020F0502020204030204" pitchFamily="34" charset="0"/>
                <a:cs typeface="Calibri" panose="020F0502020204030204" pitchFamily="34" charset="0"/>
              </a:rPr>
              <a:t>Encourage verified process to ensure higher repayments.</a:t>
            </a:r>
          </a:p>
          <a:p>
            <a:pPr marL="285750" indent="-285750">
              <a:buFont typeface="Wingdings" panose="05000000000000000000" pitchFamily="2" charset="2"/>
              <a:buChar char="v"/>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B2DE58E-D61B-8D02-CFAA-68A22EB16C6E}"/>
              </a:ext>
            </a:extLst>
          </p:cNvPr>
          <p:cNvSpPr txBox="1"/>
          <p:nvPr/>
        </p:nvSpPr>
        <p:spPr>
          <a:xfrm>
            <a:off x="567559" y="898634"/>
            <a:ext cx="10405240" cy="2062103"/>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Summarize the key findings of the analysis:</a:t>
            </a:r>
          </a:p>
          <a:p>
            <a:endParaRPr lang="en-US" b="1"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Loan amounts have grown/shrank over the years.</a:t>
            </a:r>
          </a:p>
          <a:p>
            <a:pPr marL="742950" lvl="1"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Certain grades and sub-grades show higher risks based on </a:t>
            </a:r>
            <a:r>
              <a:rPr lang="en-US" dirty="0" err="1">
                <a:latin typeface="Calibri" panose="020F0502020204030204" pitchFamily="34" charset="0"/>
                <a:ea typeface="Calibri" panose="020F0502020204030204" pitchFamily="34" charset="0"/>
                <a:cs typeface="Calibri" panose="020F0502020204030204" pitchFamily="34" charset="0"/>
              </a:rPr>
              <a:t>revol_bal</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Verified customers make higher total payments.</a:t>
            </a:r>
          </a:p>
          <a:p>
            <a:pPr marL="742950" lvl="1"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Some states/months are more prone to certain loan statutes.</a:t>
            </a:r>
          </a:p>
          <a:p>
            <a:pPr marL="742950" lvl="1"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Homeownership affects the speed of loan repayments.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60363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6D0BE8E-B84E-43DA-A04F-97BE15092C69}"/>
              </a:ext>
            </a:extLst>
          </p:cNvPr>
          <p:cNvSpPr txBox="1"/>
          <p:nvPr/>
        </p:nvSpPr>
        <p:spPr>
          <a:xfrm>
            <a:off x="2656114" y="2191657"/>
            <a:ext cx="7082972" cy="1477328"/>
          </a:xfrm>
          <a:prstGeom prst="rect">
            <a:avLst/>
          </a:prstGeom>
          <a:noFill/>
        </p:spPr>
        <p:txBody>
          <a:bodyPr wrap="square" rtlCol="0">
            <a:spAutoFit/>
          </a:bodyPr>
          <a:lstStyle/>
          <a:p>
            <a:pPr algn="ctr"/>
            <a:r>
              <a:rPr lang="en-US" b="1"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rPr>
              <a:t>   </a:t>
            </a:r>
            <a:r>
              <a:rPr lang="en-US" sz="7200" b="1"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rPr>
              <a:t>THANK YOU..</a:t>
            </a:r>
          </a:p>
          <a:p>
            <a:pPr algn="ctr"/>
            <a:endParaRPr lang="en-US"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43870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9A5F7AA-D5E3-44E3-8E45-9D3F177E50D7}"/>
              </a:ext>
            </a:extLst>
          </p:cNvPr>
          <p:cNvSpPr/>
          <p:nvPr/>
        </p:nvSpPr>
        <p:spPr>
          <a:xfrm>
            <a:off x="391885" y="682171"/>
            <a:ext cx="1683657" cy="161108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Connector 4">
            <a:extLst>
              <a:ext uri="{FF2B5EF4-FFF2-40B4-BE49-F238E27FC236}">
                <a16:creationId xmlns:a16="http://schemas.microsoft.com/office/drawing/2014/main" id="{B171E09A-1B86-467E-A178-7990BD7C6153}"/>
              </a:ext>
            </a:extLst>
          </p:cNvPr>
          <p:cNvSpPr/>
          <p:nvPr/>
        </p:nvSpPr>
        <p:spPr>
          <a:xfrm>
            <a:off x="0" y="0"/>
            <a:ext cx="1045029" cy="870857"/>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93B40F58-0BEC-46EC-AAD1-54631975FD27}"/>
              </a:ext>
            </a:extLst>
          </p:cNvPr>
          <p:cNvSpPr/>
          <p:nvPr/>
        </p:nvSpPr>
        <p:spPr>
          <a:xfrm>
            <a:off x="1313540" y="1827809"/>
            <a:ext cx="2307773" cy="2271487"/>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8" name="Graphic 7" descr="Bank">
            <a:extLst>
              <a:ext uri="{FF2B5EF4-FFF2-40B4-BE49-F238E27FC236}">
                <a16:creationId xmlns:a16="http://schemas.microsoft.com/office/drawing/2014/main" id="{E68A198D-079C-4632-AD9D-701CD1F175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603" y="4742411"/>
            <a:ext cx="2569029" cy="2293257"/>
          </a:xfrm>
          <a:prstGeom prst="rect">
            <a:avLst/>
          </a:prstGeom>
          <a:ln>
            <a:noFill/>
          </a:ln>
          <a:effectLst>
            <a:outerShdw blurRad="107950" dist="12700" dir="5400000" algn="ctr">
              <a:srgbClr val="000000"/>
            </a:outerShdw>
          </a:effectLst>
        </p:spPr>
      </p:pic>
      <p:sp>
        <p:nvSpPr>
          <p:cNvPr id="12" name="TextBox 11">
            <a:extLst>
              <a:ext uri="{FF2B5EF4-FFF2-40B4-BE49-F238E27FC236}">
                <a16:creationId xmlns:a16="http://schemas.microsoft.com/office/drawing/2014/main" id="{0DF0C227-BD00-4C63-B3FE-419136A3EC82}"/>
              </a:ext>
            </a:extLst>
          </p:cNvPr>
          <p:cNvSpPr txBox="1"/>
          <p:nvPr/>
        </p:nvSpPr>
        <p:spPr>
          <a:xfrm>
            <a:off x="3679371" y="1416094"/>
            <a:ext cx="5457371" cy="1754326"/>
          </a:xfrm>
          <a:prstGeom prst="rect">
            <a:avLst/>
          </a:prstGeom>
          <a:noFill/>
        </p:spPr>
        <p:txBody>
          <a:bodyPr wrap="square" rtlCol="0">
            <a:spAutoFit/>
          </a:bodyPr>
          <a:lstStyle/>
          <a:p>
            <a:pPr algn="ctr"/>
            <a:r>
              <a:rPr lang="en-US" sz="5400" b="1" dirty="0">
                <a:effectLst>
                  <a:outerShdw blurRad="50800" dist="38100" dir="5400000" algn="t" rotWithShape="0">
                    <a:prstClr val="black">
                      <a:alpha val="40000"/>
                    </a:prstClr>
                  </a:outerShdw>
                </a:effectLst>
                <a:latin typeface="Arial Black" panose="020B0A04020102020204" pitchFamily="34" charset="0"/>
                <a:ea typeface="Calibri" panose="020F0502020204030204" pitchFamily="34" charset="0"/>
                <a:cs typeface="Calibri" panose="020F0502020204030204" pitchFamily="34" charset="0"/>
              </a:rPr>
              <a:t>BANK LOAN ANALYTICS</a:t>
            </a:r>
          </a:p>
        </p:txBody>
      </p:sp>
      <p:sp>
        <p:nvSpPr>
          <p:cNvPr id="14" name="TextBox 13">
            <a:extLst>
              <a:ext uri="{FF2B5EF4-FFF2-40B4-BE49-F238E27FC236}">
                <a16:creationId xmlns:a16="http://schemas.microsoft.com/office/drawing/2014/main" id="{0365089C-3E6B-4393-A0D6-5BF72AE20589}"/>
              </a:ext>
            </a:extLst>
          </p:cNvPr>
          <p:cNvSpPr txBox="1"/>
          <p:nvPr/>
        </p:nvSpPr>
        <p:spPr>
          <a:xfrm>
            <a:off x="7728857" y="4636636"/>
            <a:ext cx="5457371" cy="584775"/>
          </a:xfrm>
          <a:prstGeom prst="rect">
            <a:avLst/>
          </a:prstGeom>
          <a:noFill/>
        </p:spPr>
        <p:txBody>
          <a:bodyPr wrap="squar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Presenting By Group 1</a:t>
            </a:r>
          </a:p>
        </p:txBody>
      </p:sp>
    </p:spTree>
    <p:extLst>
      <p:ext uri="{BB962C8B-B14F-4D97-AF65-F5344CB8AC3E}">
        <p14:creationId xmlns:p14="http://schemas.microsoft.com/office/powerpoint/2010/main" val="3388596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B225A57-91C7-4FB3-BD5F-C68E6D17B911}"/>
              </a:ext>
            </a:extLst>
          </p:cNvPr>
          <p:cNvSpPr/>
          <p:nvPr/>
        </p:nvSpPr>
        <p:spPr>
          <a:xfrm>
            <a:off x="0" y="0"/>
            <a:ext cx="12192000" cy="1129003"/>
          </a:xfrm>
          <a:prstGeom prst="roundRect">
            <a:avLst>
              <a:gd name="adj" fmla="val 981"/>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40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INTRODUCTION</a:t>
            </a:r>
            <a:r>
              <a:rPr lang="en-US" sz="4000" dirty="0">
                <a:solidFill>
                  <a:schemeClr val="tx1">
                    <a:lumMod val="95000"/>
                    <a:lumOff val="5000"/>
                  </a:schemeClr>
                </a:solidFill>
                <a:latin typeface="Arial Narrow" panose="020B0606020202030204" pitchFamily="34" charset="0"/>
              </a:rPr>
              <a:t> </a:t>
            </a:r>
            <a:endParaRPr lang="en-US" sz="2800" dirty="0">
              <a:solidFill>
                <a:schemeClr val="tx1">
                  <a:lumMod val="95000"/>
                  <a:lumOff val="5000"/>
                </a:schemeClr>
              </a:solidFill>
              <a:latin typeface="Arial Narrow" panose="020B0606020202030204" pitchFamily="34" charset="0"/>
            </a:endParaRPr>
          </a:p>
        </p:txBody>
      </p:sp>
      <p:sp>
        <p:nvSpPr>
          <p:cNvPr id="4" name="Rectangle 3">
            <a:extLst>
              <a:ext uri="{FF2B5EF4-FFF2-40B4-BE49-F238E27FC236}">
                <a16:creationId xmlns:a16="http://schemas.microsoft.com/office/drawing/2014/main" id="{39E704FA-1AC6-4072-B37A-216054CA916F}"/>
              </a:ext>
            </a:extLst>
          </p:cNvPr>
          <p:cNvSpPr/>
          <p:nvPr/>
        </p:nvSpPr>
        <p:spPr>
          <a:xfrm>
            <a:off x="0" y="2011126"/>
            <a:ext cx="12192000" cy="2308324"/>
          </a:xfrm>
          <a:prstGeom prst="rect">
            <a:avLst/>
          </a:prstGeom>
          <a:ln>
            <a:noFill/>
          </a:ln>
        </p:spPr>
        <p:txBody>
          <a:bodyPr wrap="square">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			This Project is focused on understanding key metrics from a dataset of over 39k+ customer bank records. We have used Excel, Power BI, Tableau, and SQL to generate insights from these datasets.</a:t>
            </a:r>
          </a:p>
        </p:txBody>
      </p:sp>
    </p:spTree>
    <p:extLst>
      <p:ext uri="{BB962C8B-B14F-4D97-AF65-F5344CB8AC3E}">
        <p14:creationId xmlns:p14="http://schemas.microsoft.com/office/powerpoint/2010/main" val="11623627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995B37-EC27-48FE-2E36-E5F0055C0D8A}"/>
              </a:ext>
            </a:extLst>
          </p:cNvPr>
          <p:cNvSpPr txBox="1"/>
          <p:nvPr/>
        </p:nvSpPr>
        <p:spPr>
          <a:xfrm>
            <a:off x="223612" y="1818826"/>
            <a:ext cx="11508827" cy="2308324"/>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		The main goal was to take a handful of important performance metrics (KPIs) and turn them into easy-to-understand visualizations. The aim was to create clear charts and graphs that tackled the specific KPIs and made it simple for everyone to grasp how the company was doing. </a:t>
            </a:r>
          </a:p>
          <a:p>
            <a:r>
              <a:rPr lang="en-US" sz="2400" dirty="0">
                <a:latin typeface="Calibri" panose="020F0502020204030204" pitchFamily="34" charset="0"/>
                <a:ea typeface="Calibri" panose="020F0502020204030204" pitchFamily="34" charset="0"/>
                <a:cs typeface="Calibri" panose="020F0502020204030204" pitchFamily="34" charset="0"/>
              </a:rPr>
              <a:t>		This objective pushed me to enhance my data analysis skills and communicate insights visually, helping to make better-informed decisions based on the data.</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D263C9F9-8D44-3A98-D459-1F95D69103AC}"/>
              </a:ext>
            </a:extLst>
          </p:cNvPr>
          <p:cNvSpPr/>
          <p:nvPr/>
        </p:nvSpPr>
        <p:spPr>
          <a:xfrm>
            <a:off x="0" y="0"/>
            <a:ext cx="12192000" cy="1129003"/>
          </a:xfrm>
          <a:prstGeom prst="roundRect">
            <a:avLst>
              <a:gd name="adj" fmla="val 981"/>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40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OBJECTIVE</a:t>
            </a:r>
            <a:r>
              <a:rPr lang="en-US" sz="4000" dirty="0">
                <a:solidFill>
                  <a:schemeClr val="tx1">
                    <a:lumMod val="95000"/>
                    <a:lumOff val="5000"/>
                  </a:schemeClr>
                </a:solidFill>
                <a:latin typeface="Arial Narrow" panose="020B0606020202030204" pitchFamily="34" charset="0"/>
              </a:rPr>
              <a:t> </a:t>
            </a:r>
            <a:endParaRPr lang="en-US" sz="2800" dirty="0">
              <a:solidFill>
                <a:schemeClr val="tx1">
                  <a:lumMod val="95000"/>
                  <a:lumOff val="5000"/>
                </a:schemeClr>
              </a:solidFill>
              <a:latin typeface="Arial Narrow" panose="020B0606020202030204" pitchFamily="34" charset="0"/>
            </a:endParaRPr>
          </a:p>
        </p:txBody>
      </p:sp>
    </p:spTree>
    <p:extLst>
      <p:ext uri="{BB962C8B-B14F-4D97-AF65-F5344CB8AC3E}">
        <p14:creationId xmlns:p14="http://schemas.microsoft.com/office/powerpoint/2010/main" val="26723471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8D5559B-2AF1-4D86-B2C0-B4155B82268A}"/>
              </a:ext>
            </a:extLst>
          </p:cNvPr>
          <p:cNvSpPr/>
          <p:nvPr/>
        </p:nvSpPr>
        <p:spPr>
          <a:xfrm>
            <a:off x="117929" y="1736333"/>
            <a:ext cx="3265714" cy="676408"/>
          </a:xfrm>
          <a:prstGeom prst="roundRect">
            <a:avLst/>
          </a:prstGeom>
          <a:solidFill>
            <a:srgbClr val="CC0000">
              <a:alpha val="45098"/>
            </a:srgb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Microsoft Excel</a:t>
            </a:r>
          </a:p>
        </p:txBody>
      </p:sp>
      <p:pic>
        <p:nvPicPr>
          <p:cNvPr id="1026" name="Picture 2" descr="upload.wikimedia.org/wikipedia/commons/7/73/Micros...">
            <a:extLst>
              <a:ext uri="{FF2B5EF4-FFF2-40B4-BE49-F238E27FC236}">
                <a16:creationId xmlns:a16="http://schemas.microsoft.com/office/drawing/2014/main" id="{76B6A043-338A-4278-9DA8-9E351AEED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886" y="154176"/>
            <a:ext cx="3265714" cy="29418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2A4FE37-C889-473A-81F3-F5208F6273B7}"/>
              </a:ext>
            </a:extLst>
          </p:cNvPr>
          <p:cNvPicPr>
            <a:picLocks noChangeAspect="1"/>
          </p:cNvPicPr>
          <p:nvPr/>
        </p:nvPicPr>
        <p:blipFill>
          <a:blip r:embed="rId3"/>
          <a:stretch>
            <a:fillRect/>
          </a:stretch>
        </p:blipFill>
        <p:spPr>
          <a:xfrm>
            <a:off x="8113486" y="154176"/>
            <a:ext cx="3265714" cy="2941815"/>
          </a:xfrm>
          <a:prstGeom prst="rect">
            <a:avLst/>
          </a:prstGeom>
        </p:spPr>
      </p:pic>
      <p:pic>
        <p:nvPicPr>
          <p:cNvPr id="15" name="Picture 14">
            <a:extLst>
              <a:ext uri="{FF2B5EF4-FFF2-40B4-BE49-F238E27FC236}">
                <a16:creationId xmlns:a16="http://schemas.microsoft.com/office/drawing/2014/main" id="{0F6750A6-07CE-454B-9FDB-482BFC4BB19A}"/>
              </a:ext>
            </a:extLst>
          </p:cNvPr>
          <p:cNvPicPr>
            <a:picLocks noChangeAspect="1"/>
          </p:cNvPicPr>
          <p:nvPr/>
        </p:nvPicPr>
        <p:blipFill>
          <a:blip r:embed="rId4"/>
          <a:stretch>
            <a:fillRect/>
          </a:stretch>
        </p:blipFill>
        <p:spPr>
          <a:xfrm>
            <a:off x="3746500" y="3233278"/>
            <a:ext cx="3265714" cy="2700991"/>
          </a:xfrm>
          <a:prstGeom prst="rect">
            <a:avLst/>
          </a:prstGeom>
        </p:spPr>
      </p:pic>
      <p:pic>
        <p:nvPicPr>
          <p:cNvPr id="18" name="Picture 17">
            <a:extLst>
              <a:ext uri="{FF2B5EF4-FFF2-40B4-BE49-F238E27FC236}">
                <a16:creationId xmlns:a16="http://schemas.microsoft.com/office/drawing/2014/main" id="{F0266E62-4BDF-4705-9063-4B7B8957FDE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493000" y="2855158"/>
            <a:ext cx="4506686" cy="3429000"/>
          </a:xfrm>
          <a:prstGeom prst="rect">
            <a:avLst/>
          </a:prstGeom>
        </p:spPr>
      </p:pic>
      <p:sp>
        <p:nvSpPr>
          <p:cNvPr id="4" name="Rectangle: Rounded Corners 3">
            <a:extLst>
              <a:ext uri="{FF2B5EF4-FFF2-40B4-BE49-F238E27FC236}">
                <a16:creationId xmlns:a16="http://schemas.microsoft.com/office/drawing/2014/main" id="{2B433431-D62E-5195-9960-E382729F8AF8}"/>
              </a:ext>
            </a:extLst>
          </p:cNvPr>
          <p:cNvSpPr/>
          <p:nvPr/>
        </p:nvSpPr>
        <p:spPr>
          <a:xfrm>
            <a:off x="117929" y="2771043"/>
            <a:ext cx="3265714" cy="676408"/>
          </a:xfrm>
          <a:prstGeom prst="roundRect">
            <a:avLst/>
          </a:prstGeom>
          <a:solidFill>
            <a:srgbClr val="CC0000">
              <a:alpha val="45098"/>
            </a:srgb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Power BI</a:t>
            </a:r>
          </a:p>
        </p:txBody>
      </p:sp>
      <p:sp>
        <p:nvSpPr>
          <p:cNvPr id="6" name="Rectangle: Rounded Corners 5">
            <a:extLst>
              <a:ext uri="{FF2B5EF4-FFF2-40B4-BE49-F238E27FC236}">
                <a16:creationId xmlns:a16="http://schemas.microsoft.com/office/drawing/2014/main" id="{5AFA9768-6905-0A9F-3DCA-5C47EB994FF4}"/>
              </a:ext>
            </a:extLst>
          </p:cNvPr>
          <p:cNvSpPr/>
          <p:nvPr/>
        </p:nvSpPr>
        <p:spPr>
          <a:xfrm>
            <a:off x="117929" y="3805753"/>
            <a:ext cx="3265714" cy="676408"/>
          </a:xfrm>
          <a:prstGeom prst="roundRect">
            <a:avLst/>
          </a:prstGeom>
          <a:solidFill>
            <a:srgbClr val="CC0000">
              <a:alpha val="45098"/>
            </a:srgb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Tableau</a:t>
            </a:r>
          </a:p>
        </p:txBody>
      </p:sp>
      <p:sp>
        <p:nvSpPr>
          <p:cNvPr id="7" name="Rectangle: Rounded Corners 6">
            <a:extLst>
              <a:ext uri="{FF2B5EF4-FFF2-40B4-BE49-F238E27FC236}">
                <a16:creationId xmlns:a16="http://schemas.microsoft.com/office/drawing/2014/main" id="{1EF284E9-3C39-2E5E-0ED9-F787289C55D6}"/>
              </a:ext>
            </a:extLst>
          </p:cNvPr>
          <p:cNvSpPr/>
          <p:nvPr/>
        </p:nvSpPr>
        <p:spPr>
          <a:xfrm>
            <a:off x="117929" y="4894713"/>
            <a:ext cx="3265714" cy="676408"/>
          </a:xfrm>
          <a:prstGeom prst="roundRect">
            <a:avLst/>
          </a:prstGeom>
          <a:solidFill>
            <a:srgbClr val="CC0000">
              <a:alpha val="45098"/>
            </a:srgb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MySQL</a:t>
            </a:r>
          </a:p>
        </p:txBody>
      </p:sp>
      <p:sp>
        <p:nvSpPr>
          <p:cNvPr id="9" name="Rectangle: Rounded Corners 8">
            <a:extLst>
              <a:ext uri="{FF2B5EF4-FFF2-40B4-BE49-F238E27FC236}">
                <a16:creationId xmlns:a16="http://schemas.microsoft.com/office/drawing/2014/main" id="{80CECF8A-8F18-110D-4615-12C268388ADE}"/>
              </a:ext>
            </a:extLst>
          </p:cNvPr>
          <p:cNvSpPr/>
          <p:nvPr/>
        </p:nvSpPr>
        <p:spPr>
          <a:xfrm>
            <a:off x="117929" y="455578"/>
            <a:ext cx="3265714" cy="676408"/>
          </a:xfrm>
          <a:prstGeom prst="roundRect">
            <a:avLst/>
          </a:prstGeom>
          <a:solidFill>
            <a:schemeClr val="bg2">
              <a:lumMod val="10000"/>
              <a:alpha val="45098"/>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TOOLS</a:t>
            </a:r>
          </a:p>
        </p:txBody>
      </p:sp>
    </p:spTree>
    <p:extLst>
      <p:ext uri="{BB962C8B-B14F-4D97-AF65-F5344CB8AC3E}">
        <p14:creationId xmlns:p14="http://schemas.microsoft.com/office/powerpoint/2010/main" val="25236738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29E4F-B662-4AED-974E-B7B0BD056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1886"/>
            <a:ext cx="12192000" cy="6466114"/>
          </a:xfrm>
          <a:prstGeom prst="rect">
            <a:avLst/>
          </a:prstGeom>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2F9EFBCF-9EC9-4A4D-B71C-B8A76B3AB241}"/>
              </a:ext>
            </a:extLst>
          </p:cNvPr>
          <p:cNvSpPr/>
          <p:nvPr/>
        </p:nvSpPr>
        <p:spPr>
          <a:xfrm>
            <a:off x="0" y="0"/>
            <a:ext cx="12192000" cy="578498"/>
          </a:xfrm>
          <a:prstGeom prst="rect">
            <a:avLst/>
          </a:prstGeom>
          <a:solidFill>
            <a:schemeClr val="accent5">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EXCEL DASHBOARD </a:t>
            </a:r>
          </a:p>
        </p:txBody>
      </p:sp>
    </p:spTree>
    <p:extLst>
      <p:ext uri="{BB962C8B-B14F-4D97-AF65-F5344CB8AC3E}">
        <p14:creationId xmlns:p14="http://schemas.microsoft.com/office/powerpoint/2010/main" val="23977034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CCC995-4D85-44F1-9EA3-7CD737F64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159"/>
            <a:ext cx="12192000" cy="6260840"/>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00B92EDE-A79F-4636-99D0-D1C75068EFAB}"/>
              </a:ext>
            </a:extLst>
          </p:cNvPr>
          <p:cNvSpPr/>
          <p:nvPr/>
        </p:nvSpPr>
        <p:spPr>
          <a:xfrm>
            <a:off x="0" y="0"/>
            <a:ext cx="12192000" cy="597159"/>
          </a:xfrm>
          <a:prstGeom prst="rect">
            <a:avLst/>
          </a:prstGeom>
          <a:solidFill>
            <a:schemeClr val="accent5">
              <a:lumMod val="60000"/>
              <a:lumOff val="40000"/>
            </a:schemeClr>
          </a:solidFill>
          <a:ln>
            <a:solidFill>
              <a:schemeClr val="bg1"/>
            </a:solid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800" b="1" dirty="0">
                <a:ln w="0"/>
                <a:solidFill>
                  <a:schemeClr val="tx1"/>
                </a:solidFill>
                <a:latin typeface="Calibri" panose="020F0502020204030204" pitchFamily="34" charset="0"/>
                <a:ea typeface="Calibri" panose="020F0502020204030204" pitchFamily="34" charset="0"/>
                <a:cs typeface="Calibri" panose="020F0502020204030204" pitchFamily="34" charset="0"/>
              </a:rPr>
              <a:t>POWER BI DASHBOARD</a:t>
            </a:r>
          </a:p>
        </p:txBody>
      </p:sp>
    </p:spTree>
    <p:extLst>
      <p:ext uri="{BB962C8B-B14F-4D97-AF65-F5344CB8AC3E}">
        <p14:creationId xmlns:p14="http://schemas.microsoft.com/office/powerpoint/2010/main" val="33216327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49E1BC-A0DB-4C8D-87B3-1676B9462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970"/>
            <a:ext cx="12192000" cy="6379029"/>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B51856D6-C069-4470-AD55-9179DFB7D1EF}"/>
              </a:ext>
            </a:extLst>
          </p:cNvPr>
          <p:cNvSpPr/>
          <p:nvPr/>
        </p:nvSpPr>
        <p:spPr>
          <a:xfrm>
            <a:off x="0" y="0"/>
            <a:ext cx="12192000" cy="478970"/>
          </a:xfrm>
          <a:prstGeom prst="rect">
            <a:avLst/>
          </a:prstGeom>
          <a:solidFill>
            <a:schemeClr val="accent5">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a:ln>
                  <a:solidFill>
                    <a:schemeClr val="bg1"/>
                  </a:solidFill>
                </a:ln>
                <a:solidFill>
                  <a:schemeClr val="tx1"/>
                </a:solidFill>
                <a:latin typeface="Calibri" panose="020F0502020204030204" pitchFamily="34" charset="0"/>
                <a:ea typeface="Calibri" panose="020F0502020204030204" pitchFamily="34" charset="0"/>
                <a:cs typeface="Calibri" panose="020F0502020204030204" pitchFamily="34" charset="0"/>
              </a:rPr>
              <a:t>TABLEAU DASHBOARD</a:t>
            </a:r>
          </a:p>
        </p:txBody>
      </p:sp>
    </p:spTree>
    <p:extLst>
      <p:ext uri="{BB962C8B-B14F-4D97-AF65-F5344CB8AC3E}">
        <p14:creationId xmlns:p14="http://schemas.microsoft.com/office/powerpoint/2010/main" val="36432430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F0CB48-B166-4792-8885-E1DFADD07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2315"/>
            <a:ext cx="5277254" cy="2769054"/>
          </a:xfrm>
          <a:prstGeom prst="rect">
            <a:avLst/>
          </a:prstGeom>
          <a:ln w="57150">
            <a:solidFill>
              <a:schemeClr val="tx1"/>
            </a:solidFill>
          </a:ln>
        </p:spPr>
      </p:pic>
      <p:pic>
        <p:nvPicPr>
          <p:cNvPr id="5" name="Picture 4">
            <a:extLst>
              <a:ext uri="{FF2B5EF4-FFF2-40B4-BE49-F238E27FC236}">
                <a16:creationId xmlns:a16="http://schemas.microsoft.com/office/drawing/2014/main" id="{05F0079A-8B6E-4862-8555-184A6A5A35FB}"/>
              </a:ext>
            </a:extLst>
          </p:cNvPr>
          <p:cNvPicPr>
            <a:picLocks noChangeAspect="1"/>
          </p:cNvPicPr>
          <p:nvPr/>
        </p:nvPicPr>
        <p:blipFill>
          <a:blip r:embed="rId3">
            <a:extLst>
              <a:ext uri="{28A0092B-C50C-407E-A947-70E740481C1C}">
                <a14:useLocalDpi xmlns:a14="http://schemas.microsoft.com/office/drawing/2010/main" val="0"/>
              </a:ext>
            </a:extLst>
          </a:blip>
          <a:srcRect b="12193"/>
          <a:stretch/>
        </p:blipFill>
        <p:spPr>
          <a:xfrm>
            <a:off x="5368698" y="462316"/>
            <a:ext cx="6823299" cy="2769053"/>
          </a:xfrm>
          <a:prstGeom prst="rect">
            <a:avLst/>
          </a:prstGeom>
          <a:ln w="57150">
            <a:solidFill>
              <a:schemeClr val="tx1"/>
            </a:solidFill>
          </a:ln>
        </p:spPr>
      </p:pic>
      <p:pic>
        <p:nvPicPr>
          <p:cNvPr id="7" name="Picture 6">
            <a:extLst>
              <a:ext uri="{FF2B5EF4-FFF2-40B4-BE49-F238E27FC236}">
                <a16:creationId xmlns:a16="http://schemas.microsoft.com/office/drawing/2014/main" id="{67B7C87F-6716-4DE9-A390-BDA31622E8D8}"/>
              </a:ext>
            </a:extLst>
          </p:cNvPr>
          <p:cNvPicPr>
            <a:picLocks noChangeAspect="1"/>
          </p:cNvPicPr>
          <p:nvPr/>
        </p:nvPicPr>
        <p:blipFill>
          <a:blip r:embed="rId4">
            <a:extLst>
              <a:ext uri="{28A0092B-C50C-407E-A947-70E740481C1C}">
                <a14:useLocalDpi xmlns:a14="http://schemas.microsoft.com/office/drawing/2010/main" val="0"/>
              </a:ext>
            </a:extLst>
          </a:blip>
          <a:srcRect b="22179"/>
          <a:stretch/>
        </p:blipFill>
        <p:spPr>
          <a:xfrm>
            <a:off x="5368698" y="3248025"/>
            <a:ext cx="6823300" cy="2891517"/>
          </a:xfrm>
          <a:prstGeom prst="rect">
            <a:avLst/>
          </a:prstGeom>
          <a:ln w="57150">
            <a:solidFill>
              <a:schemeClr val="tx1"/>
            </a:solidFill>
          </a:ln>
        </p:spPr>
      </p:pic>
      <p:pic>
        <p:nvPicPr>
          <p:cNvPr id="9" name="Picture 8">
            <a:extLst>
              <a:ext uri="{FF2B5EF4-FFF2-40B4-BE49-F238E27FC236}">
                <a16:creationId xmlns:a16="http://schemas.microsoft.com/office/drawing/2014/main" id="{6DE46D7A-7A8A-415A-BCF8-853DA235540C}"/>
              </a:ext>
            </a:extLst>
          </p:cNvPr>
          <p:cNvPicPr>
            <a:picLocks noChangeAspect="1"/>
          </p:cNvPicPr>
          <p:nvPr/>
        </p:nvPicPr>
        <p:blipFill>
          <a:blip r:embed="rId5">
            <a:extLst>
              <a:ext uri="{28A0092B-C50C-407E-A947-70E740481C1C}">
                <a14:useLocalDpi xmlns:a14="http://schemas.microsoft.com/office/drawing/2010/main" val="0"/>
              </a:ext>
            </a:extLst>
          </a:blip>
          <a:srcRect b="33075"/>
          <a:stretch/>
        </p:blipFill>
        <p:spPr>
          <a:xfrm>
            <a:off x="0" y="3248025"/>
            <a:ext cx="5277254" cy="2891518"/>
          </a:xfrm>
          <a:prstGeom prst="rect">
            <a:avLst/>
          </a:prstGeom>
          <a:ln w="57150">
            <a:solidFill>
              <a:schemeClr val="tx1"/>
            </a:solidFill>
          </a:ln>
        </p:spPr>
      </p:pic>
      <p:sp>
        <p:nvSpPr>
          <p:cNvPr id="2" name="Rectangle 1">
            <a:extLst>
              <a:ext uri="{FF2B5EF4-FFF2-40B4-BE49-F238E27FC236}">
                <a16:creationId xmlns:a16="http://schemas.microsoft.com/office/drawing/2014/main" id="{537180B2-75A0-4852-945E-962AF3AF5CD2}"/>
              </a:ext>
            </a:extLst>
          </p:cNvPr>
          <p:cNvSpPr/>
          <p:nvPr/>
        </p:nvSpPr>
        <p:spPr>
          <a:xfrm>
            <a:off x="0" y="0"/>
            <a:ext cx="12192000" cy="478970"/>
          </a:xfrm>
          <a:prstGeom prst="rect">
            <a:avLst/>
          </a:prstGeom>
          <a:solidFill>
            <a:schemeClr val="accent5">
              <a:lumMod val="60000"/>
              <a:lumOff val="40000"/>
            </a:schemeClr>
          </a:soli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MySQL Queries</a:t>
            </a:r>
          </a:p>
        </p:txBody>
      </p:sp>
    </p:spTree>
    <p:extLst>
      <p:ext uri="{BB962C8B-B14F-4D97-AF65-F5344CB8AC3E}">
        <p14:creationId xmlns:p14="http://schemas.microsoft.com/office/powerpoint/2010/main" val="3119899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482</TotalTime>
  <Words>460</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Arial Narrow</vt:lpstr>
      <vt:lpstr>Calibri</vt:lpstr>
      <vt:lpstr>Gill Sans MT</vt:lpstr>
      <vt:lpstr>math</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 mulla</dc:creator>
  <cp:lastModifiedBy>Gourav Kore</cp:lastModifiedBy>
  <cp:revision>45</cp:revision>
  <dcterms:created xsi:type="dcterms:W3CDTF">2024-10-21T17:14:11Z</dcterms:created>
  <dcterms:modified xsi:type="dcterms:W3CDTF">2024-10-22T19:06:34Z</dcterms:modified>
</cp:coreProperties>
</file>