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E6E5D5-7A1E-464A-8769-2C134096EEFA}" type="datetimeFigureOut">
              <a:rPr lang="en-IN" smtClean="0"/>
              <a:t>18-07-2023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47B948B1-785A-4E04-90D2-0A98D55DE34C}"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8099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E6E5D5-7A1E-464A-8769-2C134096EEFA}" type="datetimeFigureOut">
              <a:rPr lang="en-IN" smtClean="0"/>
              <a:t>18-07-2023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B948B1-785A-4E04-90D2-0A98D55DE34C}"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104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E6E5D5-7A1E-464A-8769-2C134096EEFA}" type="datetimeFigureOut">
              <a:rPr lang="en-IN" smtClean="0"/>
              <a:t>18-07-2023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B948B1-785A-4E04-90D2-0A98D55DE34C}"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9325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E6E5D5-7A1E-464A-8769-2C134096EEFA}" type="datetimeFigureOut">
              <a:rPr lang="en-IN" smtClean="0"/>
              <a:t>18-07-2023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B948B1-785A-4E04-90D2-0A98D55DE34C}"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9853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E6E5D5-7A1E-464A-8769-2C134096EEFA}" type="datetimeFigureOut">
              <a:rPr lang="en-IN" smtClean="0"/>
              <a:t>18-07-2023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B948B1-785A-4E04-90D2-0A98D55DE34C}"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0751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E6E5D5-7A1E-464A-8769-2C134096EEFA}" type="datetimeFigureOut">
              <a:rPr lang="en-IN" smtClean="0"/>
              <a:t>18-07-2023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B948B1-785A-4E04-90D2-0A98D55DE34C}"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5847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E6E5D5-7A1E-464A-8769-2C134096EEFA}" type="datetimeFigureOut">
              <a:rPr lang="en-IN" smtClean="0"/>
              <a:t>18-07-2023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7B948B1-785A-4E04-90D2-0A98D55DE34C}"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36383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E6E5D5-7A1E-464A-8769-2C134096EEFA}" type="datetimeFigureOut">
              <a:rPr lang="en-IN" smtClean="0"/>
              <a:t>18-07-2023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7B948B1-785A-4E04-90D2-0A98D55DE34C}"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7248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E6E5D5-7A1E-464A-8769-2C134096EEFA}" type="datetimeFigureOut">
              <a:rPr lang="en-IN" smtClean="0"/>
              <a:t>18-07-2023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7B948B1-785A-4E04-90D2-0A98D55DE34C}" type="slidenum">
              <a:rPr lang="en-IN" smtClean="0"/>
              <a:t>‹#›</a:t>
            </a:fld>
            <a:endParaRPr lang="en-IN"/>
          </a:p>
        </p:txBody>
      </p:sp>
    </p:spTree>
    <p:extLst>
      <p:ext uri="{BB962C8B-B14F-4D97-AF65-F5344CB8AC3E}">
        <p14:creationId xmlns:p14="http://schemas.microsoft.com/office/powerpoint/2010/main" val="498729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E6E5D5-7A1E-464A-8769-2C134096EEFA}" type="datetimeFigureOut">
              <a:rPr lang="en-IN" smtClean="0"/>
              <a:t>18-07-2023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B948B1-785A-4E04-90D2-0A98D55DE34C}"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9060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0E6E5D5-7A1E-464A-8769-2C134096EEFA}" type="datetimeFigureOut">
              <a:rPr lang="en-IN" smtClean="0"/>
              <a:t>18-07-2023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47B948B1-785A-4E04-90D2-0A98D55DE34C}"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174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0E6E5D5-7A1E-464A-8769-2C134096EEFA}" type="datetimeFigureOut">
              <a:rPr lang="en-IN" smtClean="0"/>
              <a:t>18-07-2023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7B948B1-785A-4E04-90D2-0A98D55DE34C}"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9976174"/>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1169D3-43C5-B8AE-97B8-C2CB31133503}"/>
              </a:ext>
            </a:extLst>
          </p:cNvPr>
          <p:cNvSpPr txBox="1"/>
          <p:nvPr/>
        </p:nvSpPr>
        <p:spPr>
          <a:xfrm>
            <a:off x="3588589" y="250166"/>
            <a:ext cx="4347713" cy="1015663"/>
          </a:xfrm>
          <a:prstGeom prst="rect">
            <a:avLst/>
          </a:prstGeom>
          <a:noFill/>
        </p:spPr>
        <p:txBody>
          <a:bodyPr wrap="square" rtlCol="0">
            <a:spAutoFit/>
          </a:bodyPr>
          <a:lstStyle/>
          <a:p>
            <a:r>
              <a:rPr lang="en-IN" sz="6000" b="1">
                <a:latin typeface="Bernard MT Condensed" panose="02050806060905020404" pitchFamily="18" charset="0"/>
              </a:rPr>
              <a:t>Lead  Scoring</a:t>
            </a:r>
            <a:endParaRPr lang="en-IN" sz="6000" b="1" dirty="0">
              <a:latin typeface="Bernard MT Condensed" panose="02050806060905020404" pitchFamily="18" charset="0"/>
            </a:endParaRPr>
          </a:p>
        </p:txBody>
      </p:sp>
      <p:sp>
        <p:nvSpPr>
          <p:cNvPr id="8" name="TextBox 7">
            <a:extLst>
              <a:ext uri="{FF2B5EF4-FFF2-40B4-BE49-F238E27FC236}">
                <a16:creationId xmlns:a16="http://schemas.microsoft.com/office/drawing/2014/main" id="{84D9D8E2-A37A-0FA1-7651-EF5C2C2107AE}"/>
              </a:ext>
            </a:extLst>
          </p:cNvPr>
          <p:cNvSpPr txBox="1"/>
          <p:nvPr/>
        </p:nvSpPr>
        <p:spPr>
          <a:xfrm>
            <a:off x="377687" y="1182757"/>
            <a:ext cx="11728174" cy="954107"/>
          </a:xfrm>
          <a:prstGeom prst="rect">
            <a:avLst/>
          </a:prstGeom>
          <a:noFill/>
        </p:spPr>
        <p:txBody>
          <a:bodyPr wrap="square" rtlCol="0">
            <a:spAutoFit/>
          </a:bodyPr>
          <a:lstStyle/>
          <a:p>
            <a:r>
              <a:rPr lang="en-US" sz="2800" dirty="0"/>
              <a:t>An education company named X Education sells online courses to industry professionals. </a:t>
            </a:r>
            <a:endParaRPr lang="en-IN" sz="2800" dirty="0"/>
          </a:p>
        </p:txBody>
      </p:sp>
      <p:sp>
        <p:nvSpPr>
          <p:cNvPr id="9" name="TextBox 8">
            <a:extLst>
              <a:ext uri="{FF2B5EF4-FFF2-40B4-BE49-F238E27FC236}">
                <a16:creationId xmlns:a16="http://schemas.microsoft.com/office/drawing/2014/main" id="{5FE2A1AB-0E51-747D-407D-05A94929EF73}"/>
              </a:ext>
            </a:extLst>
          </p:cNvPr>
          <p:cNvSpPr txBox="1"/>
          <p:nvPr/>
        </p:nvSpPr>
        <p:spPr>
          <a:xfrm>
            <a:off x="457200" y="2409825"/>
            <a:ext cx="10887075" cy="954107"/>
          </a:xfrm>
          <a:prstGeom prst="rect">
            <a:avLst/>
          </a:prstGeom>
          <a:noFill/>
        </p:spPr>
        <p:txBody>
          <a:bodyPr wrap="square" rtlCol="0">
            <a:spAutoFit/>
          </a:bodyPr>
          <a:lstStyle/>
          <a:p>
            <a:r>
              <a:rPr lang="en-US" sz="2800"/>
              <a:t>Although X Education gets a lot of leads, its lead conversion rate is very poor</a:t>
            </a:r>
            <a:endParaRPr lang="en-IN" sz="2800" dirty="0"/>
          </a:p>
        </p:txBody>
      </p:sp>
      <p:sp>
        <p:nvSpPr>
          <p:cNvPr id="10" name="TextBox 9">
            <a:extLst>
              <a:ext uri="{FF2B5EF4-FFF2-40B4-BE49-F238E27FC236}">
                <a16:creationId xmlns:a16="http://schemas.microsoft.com/office/drawing/2014/main" id="{8419DC5F-23D9-BC18-9962-4D3D74A11839}"/>
              </a:ext>
            </a:extLst>
          </p:cNvPr>
          <p:cNvSpPr txBox="1"/>
          <p:nvPr/>
        </p:nvSpPr>
        <p:spPr>
          <a:xfrm>
            <a:off x="457200" y="3762375"/>
            <a:ext cx="10801350" cy="954107"/>
          </a:xfrm>
          <a:prstGeom prst="rect">
            <a:avLst/>
          </a:prstGeom>
          <a:noFill/>
        </p:spPr>
        <p:txBody>
          <a:bodyPr wrap="square" rtlCol="0">
            <a:spAutoFit/>
          </a:bodyPr>
          <a:lstStyle/>
          <a:p>
            <a:r>
              <a:rPr lang="en-US" sz="2800"/>
              <a:t>For example, if say, they acquire 100 leads in a day, only about 30 of them are converted.</a:t>
            </a:r>
            <a:endParaRPr lang="en-IN" sz="2800" dirty="0"/>
          </a:p>
        </p:txBody>
      </p:sp>
      <p:sp>
        <p:nvSpPr>
          <p:cNvPr id="12" name="TextBox 11">
            <a:extLst>
              <a:ext uri="{FF2B5EF4-FFF2-40B4-BE49-F238E27FC236}">
                <a16:creationId xmlns:a16="http://schemas.microsoft.com/office/drawing/2014/main" id="{38BF7A36-5250-B4EC-0D40-67631AA27928}"/>
              </a:ext>
            </a:extLst>
          </p:cNvPr>
          <p:cNvSpPr txBox="1"/>
          <p:nvPr/>
        </p:nvSpPr>
        <p:spPr>
          <a:xfrm>
            <a:off x="561975" y="4972050"/>
            <a:ext cx="11372850" cy="954107"/>
          </a:xfrm>
          <a:prstGeom prst="rect">
            <a:avLst/>
          </a:prstGeom>
          <a:noFill/>
        </p:spPr>
        <p:txBody>
          <a:bodyPr wrap="square" rtlCol="0">
            <a:spAutoFit/>
          </a:bodyPr>
          <a:lstStyle/>
          <a:p>
            <a:r>
              <a:rPr lang="en-US" sz="2800" dirty="0"/>
              <a:t>The objective is to build a model to identify the hot leads and achieve lead conversion rate of 80%.</a:t>
            </a:r>
            <a:endParaRPr lang="en-IN" sz="2800" dirty="0"/>
          </a:p>
        </p:txBody>
      </p:sp>
    </p:spTree>
    <p:extLst>
      <p:ext uri="{BB962C8B-B14F-4D97-AF65-F5344CB8AC3E}">
        <p14:creationId xmlns:p14="http://schemas.microsoft.com/office/powerpoint/2010/main" val="2205120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F76138-9197-754B-15F3-A23B7559D7D2}"/>
              </a:ext>
            </a:extLst>
          </p:cNvPr>
          <p:cNvSpPr txBox="1"/>
          <p:nvPr/>
        </p:nvSpPr>
        <p:spPr>
          <a:xfrm>
            <a:off x="241540" y="258792"/>
            <a:ext cx="11792309" cy="830997"/>
          </a:xfrm>
          <a:prstGeom prst="rect">
            <a:avLst/>
          </a:prstGeom>
          <a:noFill/>
        </p:spPr>
        <p:txBody>
          <a:bodyPr wrap="square" rtlCol="0">
            <a:spAutoFit/>
          </a:bodyPr>
          <a:lstStyle/>
          <a:p>
            <a:r>
              <a:rPr lang="en-US" sz="2000" dirty="0"/>
              <a:t>“The Business Objective Is To Build A Logistic Regression Model To Identify The Hot/Potential Leads And Achieve The Lead Conversion </a:t>
            </a:r>
            <a:r>
              <a:rPr lang="en-US" sz="2800" dirty="0"/>
              <a:t>Rate</a:t>
            </a:r>
            <a:r>
              <a:rPr lang="en-US" sz="2000" dirty="0"/>
              <a:t> Of 80%.</a:t>
            </a:r>
            <a:endParaRPr lang="en-IN" sz="2000" dirty="0"/>
          </a:p>
        </p:txBody>
      </p:sp>
      <p:sp>
        <p:nvSpPr>
          <p:cNvPr id="5" name="TextBox 4">
            <a:extLst>
              <a:ext uri="{FF2B5EF4-FFF2-40B4-BE49-F238E27FC236}">
                <a16:creationId xmlns:a16="http://schemas.microsoft.com/office/drawing/2014/main" id="{A4DB7ABF-CC61-1BE3-F0D5-BE9D9FABD5FA}"/>
              </a:ext>
            </a:extLst>
          </p:cNvPr>
          <p:cNvSpPr txBox="1"/>
          <p:nvPr/>
        </p:nvSpPr>
        <p:spPr>
          <a:xfrm>
            <a:off x="319178" y="1708030"/>
            <a:ext cx="11637034" cy="369332"/>
          </a:xfrm>
          <a:prstGeom prst="rect">
            <a:avLst/>
          </a:prstGeom>
          <a:noFill/>
        </p:spPr>
        <p:txBody>
          <a:bodyPr wrap="square" rtlCol="0">
            <a:spAutoFit/>
          </a:bodyPr>
          <a:lstStyle/>
          <a:p>
            <a:r>
              <a:rPr lang="en-US" dirty="0"/>
              <a:t>We got a file named “Leads.csv” provided with a lead dataset from the past with around 9000 data points. </a:t>
            </a:r>
            <a:endParaRPr lang="en-IN" dirty="0"/>
          </a:p>
        </p:txBody>
      </p:sp>
      <p:sp>
        <p:nvSpPr>
          <p:cNvPr id="6" name="TextBox 5">
            <a:extLst>
              <a:ext uri="{FF2B5EF4-FFF2-40B4-BE49-F238E27FC236}">
                <a16:creationId xmlns:a16="http://schemas.microsoft.com/office/drawing/2014/main" id="{379CE44C-4D5B-6AF9-3954-2356C40AF943}"/>
              </a:ext>
            </a:extLst>
          </p:cNvPr>
          <p:cNvSpPr txBox="1"/>
          <p:nvPr/>
        </p:nvSpPr>
        <p:spPr>
          <a:xfrm>
            <a:off x="388189" y="2406770"/>
            <a:ext cx="11430000" cy="646331"/>
          </a:xfrm>
          <a:prstGeom prst="rect">
            <a:avLst/>
          </a:prstGeom>
          <a:noFill/>
        </p:spPr>
        <p:txBody>
          <a:bodyPr wrap="square" rtlCol="0">
            <a:spAutoFit/>
          </a:bodyPr>
          <a:lstStyle/>
          <a:p>
            <a:r>
              <a:rPr lang="en-US"/>
              <a:t>This dataset consists of various attributes such as Lead Source, Total Time Spent on Website, Total Visits, Last Activity, etc. which may or may not be useful in ultimately deciding whether a lead will be converted or not.</a:t>
            </a:r>
            <a:endParaRPr lang="en-IN" dirty="0"/>
          </a:p>
        </p:txBody>
      </p:sp>
      <p:sp>
        <p:nvSpPr>
          <p:cNvPr id="7" name="TextBox 6">
            <a:extLst>
              <a:ext uri="{FF2B5EF4-FFF2-40B4-BE49-F238E27FC236}">
                <a16:creationId xmlns:a16="http://schemas.microsoft.com/office/drawing/2014/main" id="{593F8C85-587F-B291-251B-5954FCE7BDB7}"/>
              </a:ext>
            </a:extLst>
          </p:cNvPr>
          <p:cNvSpPr txBox="1"/>
          <p:nvPr/>
        </p:nvSpPr>
        <p:spPr>
          <a:xfrm>
            <a:off x="388189" y="3303917"/>
            <a:ext cx="11430000" cy="707886"/>
          </a:xfrm>
          <a:prstGeom prst="rect">
            <a:avLst/>
          </a:prstGeom>
          <a:noFill/>
        </p:spPr>
        <p:txBody>
          <a:bodyPr wrap="square" rtlCol="0">
            <a:spAutoFit/>
          </a:bodyPr>
          <a:lstStyle/>
          <a:p>
            <a:r>
              <a:rPr lang="en-US" sz="2000" dirty="0"/>
              <a:t>The target variable, </a:t>
            </a:r>
            <a:r>
              <a:rPr lang="en-US" dirty="0"/>
              <a:t>in</a:t>
            </a:r>
            <a:r>
              <a:rPr lang="en-US" sz="2000" dirty="0"/>
              <a:t> this case, is the column ‘Converted’ which tells whether a past lead was converted or not wherein 1 means it was converted and 0 means it wasn’t converted.</a:t>
            </a:r>
            <a:endParaRPr lang="en-IN" sz="2000" dirty="0"/>
          </a:p>
        </p:txBody>
      </p:sp>
      <p:sp>
        <p:nvSpPr>
          <p:cNvPr id="8" name="TextBox 7">
            <a:extLst>
              <a:ext uri="{FF2B5EF4-FFF2-40B4-BE49-F238E27FC236}">
                <a16:creationId xmlns:a16="http://schemas.microsoft.com/office/drawing/2014/main" id="{C748255B-13E3-3D03-4D72-0286F36C53A8}"/>
              </a:ext>
            </a:extLst>
          </p:cNvPr>
          <p:cNvSpPr txBox="1"/>
          <p:nvPr/>
        </p:nvSpPr>
        <p:spPr>
          <a:xfrm>
            <a:off x="388189" y="4356340"/>
            <a:ext cx="11490385" cy="646331"/>
          </a:xfrm>
          <a:prstGeom prst="rect">
            <a:avLst/>
          </a:prstGeom>
          <a:noFill/>
        </p:spPr>
        <p:txBody>
          <a:bodyPr wrap="square" rtlCol="0">
            <a:spAutoFit/>
          </a:bodyPr>
          <a:lstStyle/>
          <a:p>
            <a:r>
              <a:rPr lang="en-US" dirty="0"/>
              <a:t>Another thing that to check out for is the levels present in the categorical variables. Many of the categorical variables have a level called 'Select' which needs to be handled because it is as good as a null value.</a:t>
            </a:r>
            <a:endParaRPr lang="en-IN" dirty="0"/>
          </a:p>
        </p:txBody>
      </p:sp>
    </p:spTree>
    <p:extLst>
      <p:ext uri="{BB962C8B-B14F-4D97-AF65-F5344CB8AC3E}">
        <p14:creationId xmlns:p14="http://schemas.microsoft.com/office/powerpoint/2010/main" val="3836505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C6698A-B6DE-2B0D-F66A-EDB291DA4FA7}"/>
              </a:ext>
            </a:extLst>
          </p:cNvPr>
          <p:cNvSpPr txBox="1"/>
          <p:nvPr/>
        </p:nvSpPr>
        <p:spPr>
          <a:xfrm>
            <a:off x="422694" y="379562"/>
            <a:ext cx="11645661" cy="4093428"/>
          </a:xfrm>
          <a:prstGeom prst="rect">
            <a:avLst/>
          </a:prstGeom>
          <a:noFill/>
        </p:spPr>
        <p:txBody>
          <a:bodyPr wrap="square" rtlCol="0">
            <a:spAutoFit/>
          </a:bodyPr>
          <a:lstStyle/>
          <a:p>
            <a:r>
              <a:rPr lang="en-US" sz="2000" dirty="0"/>
              <a:t>EDA: Numerical Data Total Visits </a:t>
            </a:r>
          </a:p>
          <a:p>
            <a:r>
              <a:rPr lang="en-US" sz="2000" dirty="0"/>
              <a:t>• The max probability for Total Visits is found to be around 15-20. It increases initially but decreases further. </a:t>
            </a:r>
          </a:p>
          <a:p>
            <a:endParaRPr lang="en-US" sz="2000" dirty="0"/>
          </a:p>
          <a:p>
            <a:r>
              <a:rPr lang="en-US" sz="2000" dirty="0"/>
              <a:t>• The average total visits for both converted and non-converted people is found to be the same. Total Time Spent On The Website</a:t>
            </a:r>
          </a:p>
          <a:p>
            <a:r>
              <a:rPr lang="en-US" sz="2000" dirty="0"/>
              <a:t> </a:t>
            </a:r>
          </a:p>
          <a:p>
            <a:r>
              <a:rPr lang="en-US" sz="2000" dirty="0"/>
              <a:t>• The probability of time spent is found to be high for the time between 0-300 seconds and decreases further. </a:t>
            </a:r>
          </a:p>
          <a:p>
            <a:endParaRPr lang="en-US" sz="2000" dirty="0"/>
          </a:p>
          <a:p>
            <a:r>
              <a:rPr lang="en-US" sz="2000" dirty="0"/>
              <a:t>• The mean is found to be higher in the case of Converted people rather than non-converted people. Page Views Per Visit </a:t>
            </a:r>
          </a:p>
          <a:p>
            <a:endParaRPr lang="en-US" sz="2000" dirty="0"/>
          </a:p>
          <a:p>
            <a:r>
              <a:rPr lang="en-US" sz="2000" dirty="0"/>
              <a:t>• The max probability for Page Views Per Visit is found to be around to be 3-5. • The average page views for both converted and non-converted is found to be the same</a:t>
            </a:r>
            <a:endParaRPr lang="en-IN" sz="2000" dirty="0"/>
          </a:p>
        </p:txBody>
      </p:sp>
    </p:spTree>
    <p:extLst>
      <p:ext uri="{BB962C8B-B14F-4D97-AF65-F5344CB8AC3E}">
        <p14:creationId xmlns:p14="http://schemas.microsoft.com/office/powerpoint/2010/main" val="296250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85BDF7-A9D2-8094-AD6E-40DADD9012E4}"/>
              </a:ext>
            </a:extLst>
          </p:cNvPr>
          <p:cNvSpPr txBox="1"/>
          <p:nvPr/>
        </p:nvSpPr>
        <p:spPr>
          <a:xfrm>
            <a:off x="666750" y="495300"/>
            <a:ext cx="11220450" cy="6186309"/>
          </a:xfrm>
          <a:prstGeom prst="rect">
            <a:avLst/>
          </a:prstGeom>
          <a:noFill/>
        </p:spPr>
        <p:txBody>
          <a:bodyPr wrap="square" rtlCol="0">
            <a:spAutoFit/>
          </a:bodyPr>
          <a:lstStyle/>
          <a:p>
            <a:r>
              <a:rPr lang="en-US" dirty="0"/>
              <a:t>Model – I and II: Basic Model</a:t>
            </a:r>
          </a:p>
          <a:p>
            <a:endParaRPr lang="en-US" dirty="0"/>
          </a:p>
          <a:p>
            <a:r>
              <a:rPr lang="en-US" dirty="0"/>
              <a:t> •We build a basic model using 35 features. Since it is not efficient we perform RFE to obtain a model with Top – 20 features. There are so many variables with high p-values and VIF values, we need to remove them.</a:t>
            </a:r>
          </a:p>
          <a:p>
            <a:r>
              <a:rPr lang="en-US" dirty="0"/>
              <a:t> Model – III and IV: </a:t>
            </a:r>
          </a:p>
          <a:p>
            <a:r>
              <a:rPr lang="en-US" dirty="0"/>
              <a:t>Removing variables with p-values &gt; 50% </a:t>
            </a:r>
          </a:p>
          <a:p>
            <a:r>
              <a:rPr lang="en-US" dirty="0"/>
              <a:t>•Two columns having p –values &gt; 50%: Lead </a:t>
            </a:r>
            <a:r>
              <a:rPr lang="en-US" dirty="0" err="1"/>
              <a:t>Source_Others</a:t>
            </a:r>
            <a:r>
              <a:rPr lang="en-US" dirty="0"/>
              <a:t> and Lead Source Origin. </a:t>
            </a:r>
          </a:p>
          <a:p>
            <a:endParaRPr lang="en-US" dirty="0"/>
          </a:p>
          <a:p>
            <a:r>
              <a:rPr lang="en-US" dirty="0"/>
              <a:t>•Since p–value&gt; 50%, it does not seem to be significant at all. </a:t>
            </a:r>
          </a:p>
          <a:p>
            <a:r>
              <a:rPr lang="en-US" dirty="0"/>
              <a:t>Model V, VI, and VII: Removing variables having p-value &gt; 10% </a:t>
            </a:r>
          </a:p>
          <a:p>
            <a:r>
              <a:rPr lang="en-US" dirty="0"/>
              <a:t>•Since we have a cut-off for significance value &gt; 10 % does not improve our model. </a:t>
            </a:r>
          </a:p>
          <a:p>
            <a:endParaRPr lang="en-US" dirty="0"/>
          </a:p>
          <a:p>
            <a:r>
              <a:rPr lang="en-US" dirty="0"/>
              <a:t>•Hence, we remove these variables which are: Current Occupation Student, Specialization International Business, and </a:t>
            </a:r>
            <a:r>
              <a:rPr lang="en-US" dirty="0" err="1"/>
              <a:t>LastActivityEmail</a:t>
            </a:r>
            <a:r>
              <a:rPr lang="en-US" dirty="0"/>
              <a:t>. Model VIII: Removing variables having high VIF</a:t>
            </a:r>
          </a:p>
          <a:p>
            <a:endParaRPr lang="en-US" dirty="0"/>
          </a:p>
          <a:p>
            <a:r>
              <a:rPr lang="en-US" dirty="0"/>
              <a:t>•After model –VII, all p-values &lt; 5%, hence we need to check VIF. </a:t>
            </a:r>
          </a:p>
          <a:p>
            <a:endParaRPr lang="en-US" dirty="0"/>
          </a:p>
          <a:p>
            <a:r>
              <a:rPr lang="en-US" dirty="0"/>
              <a:t>• VIF for Current </a:t>
            </a:r>
            <a:r>
              <a:rPr lang="en-US" dirty="0" err="1"/>
              <a:t>Occupation_Unemployed</a:t>
            </a:r>
            <a:r>
              <a:rPr lang="en-US" dirty="0"/>
              <a:t> = 12.20 which is &gt; 5% . •Hence we drop this variable from our analysis. Model – VIII: The Final Model </a:t>
            </a:r>
          </a:p>
          <a:p>
            <a:endParaRPr lang="en-US" dirty="0"/>
          </a:p>
          <a:p>
            <a:r>
              <a:rPr lang="en-US" dirty="0"/>
              <a:t>•All p-values &lt; 5% - Hence they are highly significant. •All VIF values are &lt; 5. Hence the dependency of one variable with another is tolerable. •Final model has 14 features in total.</a:t>
            </a:r>
            <a:endParaRPr lang="en-IN" dirty="0"/>
          </a:p>
        </p:txBody>
      </p:sp>
    </p:spTree>
    <p:extLst>
      <p:ext uri="{BB962C8B-B14F-4D97-AF65-F5344CB8AC3E}">
        <p14:creationId xmlns:p14="http://schemas.microsoft.com/office/powerpoint/2010/main" val="3182934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2000" b="-12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D5FB37-46F2-9341-9809-359F157677A9}"/>
              </a:ext>
            </a:extLst>
          </p:cNvPr>
          <p:cNvSpPr txBox="1"/>
          <p:nvPr/>
        </p:nvSpPr>
        <p:spPr>
          <a:xfrm>
            <a:off x="1228725" y="285750"/>
            <a:ext cx="10658475" cy="707886"/>
          </a:xfrm>
          <a:prstGeom prst="rect">
            <a:avLst/>
          </a:prstGeom>
          <a:noFill/>
        </p:spPr>
        <p:txBody>
          <a:bodyPr wrap="square" rtlCol="0">
            <a:spAutoFit/>
          </a:bodyPr>
          <a:lstStyle/>
          <a:p>
            <a:r>
              <a:rPr lang="en-US" sz="4000" dirty="0"/>
              <a:t>ROC Curve And Optical Cut-Off Probability </a:t>
            </a:r>
            <a:endParaRPr lang="en-IN" sz="4000" dirty="0"/>
          </a:p>
        </p:txBody>
      </p:sp>
      <p:sp>
        <p:nvSpPr>
          <p:cNvPr id="4" name="TextBox 3">
            <a:extLst>
              <a:ext uri="{FF2B5EF4-FFF2-40B4-BE49-F238E27FC236}">
                <a16:creationId xmlns:a16="http://schemas.microsoft.com/office/drawing/2014/main" id="{F6A576F3-FAAC-B7FE-B931-225EA8AFB686}"/>
              </a:ext>
            </a:extLst>
          </p:cNvPr>
          <p:cNvSpPr txBox="1"/>
          <p:nvPr/>
        </p:nvSpPr>
        <p:spPr>
          <a:xfrm>
            <a:off x="323850" y="1085850"/>
            <a:ext cx="11563350" cy="954107"/>
          </a:xfrm>
          <a:prstGeom prst="rect">
            <a:avLst/>
          </a:prstGeom>
          <a:noFill/>
        </p:spPr>
        <p:txBody>
          <a:bodyPr wrap="square" rtlCol="0">
            <a:spAutoFit/>
          </a:bodyPr>
          <a:lstStyle/>
          <a:p>
            <a:r>
              <a:rPr lang="en-US" sz="2800" dirty="0"/>
              <a:t>ROC Curve represents how much the model is able to distinguish between the classes. </a:t>
            </a:r>
            <a:endParaRPr lang="en-IN" sz="2800" dirty="0"/>
          </a:p>
        </p:txBody>
      </p:sp>
      <p:sp>
        <p:nvSpPr>
          <p:cNvPr id="5" name="TextBox 4">
            <a:extLst>
              <a:ext uri="{FF2B5EF4-FFF2-40B4-BE49-F238E27FC236}">
                <a16:creationId xmlns:a16="http://schemas.microsoft.com/office/drawing/2014/main" id="{A1C7C8EC-78AE-6B59-6BC1-77B654B48E9F}"/>
              </a:ext>
            </a:extLst>
          </p:cNvPr>
          <p:cNvSpPr txBox="1"/>
          <p:nvPr/>
        </p:nvSpPr>
        <p:spPr>
          <a:xfrm>
            <a:off x="400050" y="2257424"/>
            <a:ext cx="11077575" cy="400110"/>
          </a:xfrm>
          <a:prstGeom prst="rect">
            <a:avLst/>
          </a:prstGeom>
          <a:noFill/>
        </p:spPr>
        <p:txBody>
          <a:bodyPr wrap="square" rtlCol="0">
            <a:spAutoFit/>
          </a:bodyPr>
          <a:lstStyle/>
          <a:p>
            <a:r>
              <a:rPr lang="en-US" sz="2000"/>
              <a:t>AUC – Area under the curve represents that it is distinguishing the 1’s and 0’s correctly</a:t>
            </a:r>
            <a:endParaRPr lang="en-IN" sz="2000" dirty="0"/>
          </a:p>
        </p:txBody>
      </p:sp>
      <p:sp>
        <p:nvSpPr>
          <p:cNvPr id="6" name="TextBox 5">
            <a:extLst>
              <a:ext uri="{FF2B5EF4-FFF2-40B4-BE49-F238E27FC236}">
                <a16:creationId xmlns:a16="http://schemas.microsoft.com/office/drawing/2014/main" id="{96D4414C-2B2E-4FF9-D69E-E69DA8AD35BE}"/>
              </a:ext>
            </a:extLst>
          </p:cNvPr>
          <p:cNvSpPr txBox="1"/>
          <p:nvPr/>
        </p:nvSpPr>
        <p:spPr>
          <a:xfrm>
            <a:off x="400050" y="3133725"/>
            <a:ext cx="11268075" cy="3170099"/>
          </a:xfrm>
          <a:prstGeom prst="rect">
            <a:avLst/>
          </a:prstGeom>
          <a:noFill/>
        </p:spPr>
        <p:txBody>
          <a:bodyPr wrap="square" rtlCol="0">
            <a:spAutoFit/>
          </a:bodyPr>
          <a:lstStyle/>
          <a:p>
            <a:r>
              <a:rPr lang="en-US" sz="2000" dirty="0"/>
              <a:t>-On plotting the ROC curve for our data we see that, AUC is around 0.88 which means at around 88% of the time, the model is able to distinguish the 1’s as 1’s and 0’s as 0’s. </a:t>
            </a:r>
          </a:p>
          <a:p>
            <a:endParaRPr lang="en-US" sz="2000" dirty="0"/>
          </a:p>
          <a:p>
            <a:pPr marL="342900" indent="-342900">
              <a:buFontTx/>
              <a:buChar char="-"/>
            </a:pPr>
            <a:r>
              <a:rPr lang="en-US" sz="2000" dirty="0"/>
              <a:t>AUC of 0.88 is found to be a very stable model. </a:t>
            </a:r>
          </a:p>
          <a:p>
            <a:pPr marL="342900" indent="-342900">
              <a:buFontTx/>
              <a:buChar char="-"/>
            </a:pPr>
            <a:endParaRPr lang="en-US" sz="2000" dirty="0"/>
          </a:p>
          <a:p>
            <a:pPr marL="342900" indent="-342900">
              <a:buFontTx/>
              <a:buChar char="-"/>
            </a:pPr>
            <a:r>
              <a:rPr lang="en-US" sz="2000" dirty="0"/>
              <a:t>When we plot the sensitivity, accuracy, and specificity of the model together, the optimal cut-off point is found to be at 0.35. This means that at 35% probability, the sensitivity and specificity are found to be balanced. </a:t>
            </a:r>
          </a:p>
          <a:p>
            <a:pPr marL="342900" indent="-342900">
              <a:buFontTx/>
              <a:buChar char="-"/>
            </a:pPr>
            <a:r>
              <a:rPr lang="en-US" sz="2000" dirty="0"/>
              <a:t>With probability = 0.35, we predict y-values with </a:t>
            </a:r>
            <a:r>
              <a:rPr lang="en-US" sz="2000" dirty="0" err="1"/>
              <a:t>XTrain</a:t>
            </a:r>
            <a:r>
              <a:rPr lang="en-US" sz="2000" dirty="0"/>
              <a:t>, in such a way that, any conversion prob &gt; 35% is said to be converted to a lead</a:t>
            </a:r>
            <a:endParaRPr lang="en-IN" sz="2000" dirty="0"/>
          </a:p>
        </p:txBody>
      </p:sp>
    </p:spTree>
    <p:extLst>
      <p:ext uri="{BB962C8B-B14F-4D97-AF65-F5344CB8AC3E}">
        <p14:creationId xmlns:p14="http://schemas.microsoft.com/office/powerpoint/2010/main" val="2454562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EA15E4-5C46-20AA-75C6-1CDD50B4340B}"/>
              </a:ext>
            </a:extLst>
          </p:cNvPr>
          <p:cNvSpPr txBox="1"/>
          <p:nvPr/>
        </p:nvSpPr>
        <p:spPr>
          <a:xfrm>
            <a:off x="4371974" y="361950"/>
            <a:ext cx="3629025" cy="923330"/>
          </a:xfrm>
          <a:prstGeom prst="rect">
            <a:avLst/>
          </a:prstGeom>
          <a:gradFill>
            <a:gsLst>
              <a:gs pos="0">
                <a:schemeClr val="bg2">
                  <a:tint val="94000"/>
                  <a:satMod val="80000"/>
                  <a:lumMod val="106000"/>
                </a:schemeClr>
              </a:gs>
              <a:gs pos="100000">
                <a:schemeClr val="bg2">
                  <a:shade val="80000"/>
                </a:schemeClr>
              </a:gs>
            </a:gsLst>
            <a:path path="circle">
              <a:fillToRect l="43000" r="43000" b="100000"/>
            </a:path>
          </a:gradFill>
        </p:spPr>
        <p:txBody>
          <a:bodyPr wrap="square" rtlCol="0">
            <a:spAutoFit/>
          </a:bodyPr>
          <a:lstStyle/>
          <a:p>
            <a:r>
              <a:rPr lang="en-IN" sz="5400" dirty="0"/>
              <a:t>Hot Leads</a:t>
            </a:r>
          </a:p>
        </p:txBody>
      </p:sp>
      <p:sp>
        <p:nvSpPr>
          <p:cNvPr id="4" name="TextBox 3">
            <a:extLst>
              <a:ext uri="{FF2B5EF4-FFF2-40B4-BE49-F238E27FC236}">
                <a16:creationId xmlns:a16="http://schemas.microsoft.com/office/drawing/2014/main" id="{3ABE0D16-0D45-EDA4-6F7C-B51F3ED4D65F}"/>
              </a:ext>
            </a:extLst>
          </p:cNvPr>
          <p:cNvSpPr txBox="1"/>
          <p:nvPr/>
        </p:nvSpPr>
        <p:spPr>
          <a:xfrm>
            <a:off x="352425" y="1514475"/>
            <a:ext cx="11839575" cy="3139321"/>
          </a:xfrm>
          <a:prstGeom prst="rect">
            <a:avLst/>
          </a:prstGeom>
          <a:blipFill>
            <a:blip r:embed="rId3"/>
            <a:tile tx="0" ty="0" sx="100000" sy="100000" flip="none" algn="tl"/>
          </a:blipFill>
        </p:spPr>
        <p:txBody>
          <a:bodyPr wrap="square" rtlCol="0">
            <a:spAutoFit/>
          </a:bodyPr>
          <a:lstStyle/>
          <a:p>
            <a:r>
              <a:rPr lang="en-US" dirty="0"/>
              <a:t>- Hot leads are people who have a high probability to be converted as a Lead and thus need to be identified. They have a higher conversion rate. </a:t>
            </a:r>
          </a:p>
          <a:p>
            <a:endParaRPr lang="en-US" dirty="0"/>
          </a:p>
          <a:p>
            <a:r>
              <a:rPr lang="en-US" dirty="0"/>
              <a:t>- The leads whose lead score is greater than 35% are considered potential leads. The conversion rate is around 73%. When we increase this threshold from 35% to 95% we get Hot Leads. </a:t>
            </a:r>
          </a:p>
          <a:p>
            <a:endParaRPr lang="en-US" dirty="0"/>
          </a:p>
          <a:p>
            <a:pPr marL="285750" indent="-285750">
              <a:buFontTx/>
              <a:buChar char="-"/>
            </a:pPr>
            <a:r>
              <a:rPr lang="en-US" dirty="0"/>
              <a:t>Conversion Rate for hot leads is increased from 73% to 96%. This means they have a 96% probability of getting converted to a lead. </a:t>
            </a:r>
          </a:p>
          <a:p>
            <a:pPr marL="285750" indent="-285750">
              <a:buFontTx/>
              <a:buChar char="-"/>
            </a:pPr>
            <a:endParaRPr lang="en-US" dirty="0"/>
          </a:p>
          <a:p>
            <a:pPr marL="285750" indent="-285750">
              <a:buFontTx/>
              <a:buChar char="-"/>
            </a:pPr>
            <a:r>
              <a:rPr lang="en-US" dirty="0"/>
              <a:t>Focusing on Hot Leads will increase the chances of obtaining more value for the business as the number of people we contact are less but the conversion rate is high.</a:t>
            </a:r>
            <a:endParaRPr lang="en-IN" dirty="0"/>
          </a:p>
        </p:txBody>
      </p:sp>
    </p:spTree>
    <p:extLst>
      <p:ext uri="{BB962C8B-B14F-4D97-AF65-F5344CB8AC3E}">
        <p14:creationId xmlns:p14="http://schemas.microsoft.com/office/powerpoint/2010/main" val="475484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488FB-2F06-9CBD-275A-4E94BB70A8E8}"/>
              </a:ext>
            </a:extLst>
          </p:cNvPr>
          <p:cNvSpPr txBox="1"/>
          <p:nvPr/>
        </p:nvSpPr>
        <p:spPr>
          <a:xfrm>
            <a:off x="228600" y="304800"/>
            <a:ext cx="11963400" cy="6001643"/>
          </a:xfrm>
          <a:prstGeom prst="rect">
            <a:avLst/>
          </a:prstGeom>
          <a:blipFill>
            <a:blip r:embed="rId2"/>
            <a:tile tx="0" ty="0" sx="100000" sy="100000" flip="none" algn="tl"/>
          </a:blipFill>
        </p:spPr>
        <p:txBody>
          <a:bodyPr wrap="square" rtlCol="0">
            <a:spAutoFit/>
          </a:bodyPr>
          <a:lstStyle/>
          <a:p>
            <a:r>
              <a:rPr lang="en-US" sz="2400" dirty="0"/>
              <a:t>- From our model, we can conclude the following points: </a:t>
            </a:r>
          </a:p>
          <a:p>
            <a:endParaRPr lang="en-US" sz="2400" dirty="0"/>
          </a:p>
          <a:p>
            <a:pPr marL="342900" indent="-342900">
              <a:buFontTx/>
              <a:buChar char="-"/>
            </a:pPr>
            <a:r>
              <a:rPr lang="en-US" sz="2400" dirty="0"/>
              <a:t>The customers/leads who fill out the form are the potential leads. </a:t>
            </a:r>
          </a:p>
          <a:p>
            <a:endParaRPr lang="en-US" sz="2400" dirty="0"/>
          </a:p>
          <a:p>
            <a:pPr marL="342900" indent="-342900">
              <a:buFontTx/>
              <a:buChar char="-"/>
            </a:pPr>
            <a:r>
              <a:rPr lang="en-US" sz="2400" dirty="0"/>
              <a:t>We must majorly focus on working professionals. </a:t>
            </a:r>
          </a:p>
          <a:p>
            <a:endParaRPr lang="en-US" sz="2400" dirty="0"/>
          </a:p>
          <a:p>
            <a:pPr marL="342900" indent="-342900">
              <a:buFontTx/>
              <a:buChar char="-"/>
            </a:pPr>
            <a:r>
              <a:rPr lang="en-US" sz="2400" dirty="0"/>
              <a:t>We must majorly focus on leads whose last activity is an SMS sent or Email opened.</a:t>
            </a:r>
          </a:p>
          <a:p>
            <a:r>
              <a:rPr lang="en-US" sz="2400" dirty="0"/>
              <a:t> </a:t>
            </a:r>
          </a:p>
          <a:p>
            <a:pPr marL="342900" indent="-342900">
              <a:buFontTx/>
              <a:buChar char="-"/>
            </a:pPr>
            <a:r>
              <a:rPr lang="en-US" sz="2400" dirty="0"/>
              <a:t>It’s always good to focus on customers, who have spent significant time on our website. </a:t>
            </a:r>
          </a:p>
          <a:p>
            <a:endParaRPr lang="en-US" sz="2400" dirty="0"/>
          </a:p>
          <a:p>
            <a:pPr marL="342900" indent="-342900">
              <a:buFontTx/>
              <a:buChar char="-"/>
            </a:pPr>
            <a:r>
              <a:rPr lang="en-US" sz="2400" dirty="0"/>
              <a:t>It’s better to focus least on customers to whom the sent mail is bounced back. </a:t>
            </a:r>
          </a:p>
          <a:p>
            <a:endParaRPr lang="en-US" sz="2400" dirty="0"/>
          </a:p>
          <a:p>
            <a:pPr marL="342900" indent="-342900">
              <a:buFontTx/>
              <a:buChar char="-"/>
            </a:pPr>
            <a:r>
              <a:rPr lang="en-US" sz="2400" dirty="0"/>
              <a:t>If the lead source is a referral, he/she may not be the potential lead. </a:t>
            </a:r>
          </a:p>
          <a:p>
            <a:endParaRPr lang="en-US" sz="2400" dirty="0"/>
          </a:p>
          <a:p>
            <a:pPr marL="342900" indent="-342900">
              <a:buFontTx/>
              <a:buChar char="-"/>
            </a:pPr>
            <a:r>
              <a:rPr lang="en-US" sz="2400" dirty="0"/>
              <a:t>If the lead didn’t fill specialization, he/she may not know what to study and are not the right people to target. So, it’s better to focus less on such cases.</a:t>
            </a:r>
            <a:endParaRPr lang="en-IN" sz="2400" dirty="0"/>
          </a:p>
        </p:txBody>
      </p:sp>
    </p:spTree>
    <p:extLst>
      <p:ext uri="{BB962C8B-B14F-4D97-AF65-F5344CB8AC3E}">
        <p14:creationId xmlns:p14="http://schemas.microsoft.com/office/powerpoint/2010/main" val="96303025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129</TotalTime>
  <Words>1071</Words>
  <Application>Microsoft Office PowerPoint</Application>
  <PresentationFormat>Widescreen</PresentationFormat>
  <Paragraphs>70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Bernard MT Condensed</vt:lpstr>
      <vt:lpstr>Gill Sans MT</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Gourav Mukherjee</dc:creator>
  <cp:lastModifiedBy>Gourav Mukherjee</cp:lastModifiedBy>
  <cp:revision>1</cp:revision>
  <dcterms:created xsi:type="dcterms:W3CDTF">2023-07-18T08:39:11Z</dcterms:created>
  <dcterms:modified xsi:type="dcterms:W3CDTF">2023-07-18T11:04:01Z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2023-07-18T08:54:24Z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54f97063-d35b-4d17-ac20-cc528b6c3915</vt:lpwstr>
  </property>
  <property fmtid="{D5CDD505-2E9C-101B-9397-08002B2CF9AE}" pid="7" name="MSIP_Label_defa4170-0d19-0005-0004-bc88714345d2_ActionId">
    <vt:lpwstr>d0abb6ed-afc1-494e-9299-1cd11760c67a</vt:lpwstr>
  </property>
  <property fmtid="{D5CDD505-2E9C-101B-9397-08002B2CF9AE}" pid="8" name="MSIP_Label_defa4170-0d19-0005-0004-bc88714345d2_ContentBits">
    <vt:lpwstr>0</vt:lpwstr>
  </property>
</Properties>
</file>