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81" r:id="rId3"/>
    <p:sldId id="256" r:id="rId4"/>
    <p:sldId id="257" r:id="rId5"/>
    <p:sldId id="282" r:id="rId6"/>
    <p:sldId id="283" r:id="rId7"/>
    <p:sldId id="264" r:id="rId8"/>
    <p:sldId id="285" r:id="rId9"/>
    <p:sldId id="286" r:id="rId10"/>
    <p:sldId id="287" r:id="rId11"/>
    <p:sldId id="288" r:id="rId12"/>
    <p:sldId id="289" r:id="rId13"/>
    <p:sldId id="293" r:id="rId14"/>
    <p:sldId id="290" r:id="rId15"/>
    <p:sldId id="291" r:id="rId16"/>
    <p:sldId id="294" r:id="rId17"/>
    <p:sldId id="275" r:id="rId18"/>
    <p:sldId id="276" r:id="rId19"/>
    <p:sldId id="292" r:id="rId20"/>
    <p:sldId id="277" r:id="rId21"/>
    <p:sldId id="280" r:id="rId22"/>
  </p:sldIdLst>
  <p:sldSz cx="18288000" cy="10287000"/>
  <p:notesSz cx="6858000" cy="9144000"/>
  <p:embeddedFontLst>
    <p:embeddedFont>
      <p:font typeface="Arcade Gamer" panose="020B0604020202020204" charset="0"/>
      <p:regular r:id="rId23"/>
    </p:embeddedFont>
    <p:embeddedFont>
      <p:font typeface="Bobby Jones" panose="020B0604020202020204" charset="0"/>
      <p:regular r:id="rId24"/>
    </p:embeddedFon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onsolas" panose="020B0609020204030204" pitchFamily="49" charset="0"/>
      <p:regular r:id="rId31"/>
      <p:bold r:id="rId32"/>
      <p:italic r:id="rId33"/>
      <p:boldItalic r:id="rId34"/>
    </p:embeddedFont>
    <p:embeddedFont>
      <p:font typeface="Cosmic Octo Medium" panose="020B0604020202020204" charset="0"/>
      <p:regular r:id="rId35"/>
    </p:embeddedFont>
    <p:embeddedFont>
      <p:font typeface="Trebuchet MS" panose="020B060302020202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82" autoAdjust="0"/>
    <p:restoredTop sz="95033" autoAdjust="0"/>
  </p:normalViewPr>
  <p:slideViewPr>
    <p:cSldViewPr>
      <p:cViewPr varScale="1">
        <p:scale>
          <a:sx n="55" d="100"/>
          <a:sy n="55" d="100"/>
        </p:scale>
        <p:origin x="24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7D44DE-6A7D-47B9-BEDB-FB8067F58F4B}" type="datetime1">
              <a:rPr lang="en-US" smtClean="0"/>
              <a:pPr/>
              <a:t>12/18/2023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pPr/>
              <a:t>‹#›</a:t>
            </a:fld>
            <a:endParaRPr lang="en-US"/>
          </a:p>
        </p:txBody>
      </p:sp>
    </p:spTree>
    <p:extLst>
      <p:ext uri="{BB962C8B-B14F-4D97-AF65-F5344CB8AC3E}">
        <p14:creationId xmlns:p14="http://schemas.microsoft.com/office/powerpoint/2010/main" val="352255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6F41BF7B-ACA3-4DFF-BB25-DD260A7F51AE}" type="datetime1">
              <a:rPr lang="en-US" smtClean="0"/>
              <a:pPr/>
              <a:t>12/18/2023</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US"/>
              <a:t>name1_name2_name3_name4</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5A7E83D-D0ED-4D2D-8278-07767DB0C107}"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735629"/>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41.svg"/><Relationship Id="rId11" Type="http://schemas.openxmlformats.org/officeDocument/2006/relationships/image" Target="../media/image44.jp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41.svg"/><Relationship Id="rId11" Type="http://schemas.openxmlformats.org/officeDocument/2006/relationships/image" Target="../media/image45.jp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41.svg"/><Relationship Id="rId11" Type="http://schemas.openxmlformats.org/officeDocument/2006/relationships/image" Target="../media/image46.jp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41.svg"/><Relationship Id="rId11" Type="http://schemas.openxmlformats.org/officeDocument/2006/relationships/image" Target="../media/image47.pn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svg"/><Relationship Id="rId7"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svg"/><Relationship Id="rId7" Type="http://schemas.openxmlformats.org/officeDocument/2006/relationships/image" Target="../media/image17.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34.sv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svg"/><Relationship Id="rId7" Type="http://schemas.openxmlformats.org/officeDocument/2006/relationships/image" Target="../media/image17.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34.sv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7.svg"/><Relationship Id="rId3" Type="http://schemas.openxmlformats.org/officeDocument/2006/relationships/image" Target="../media/image43.svg"/><Relationship Id="rId7" Type="http://schemas.openxmlformats.org/officeDocument/2006/relationships/image" Target="../media/image32.svg"/><Relationship Id="rId12" Type="http://schemas.openxmlformats.org/officeDocument/2006/relationships/image" Target="../media/image16.png"/><Relationship Id="rId17" Type="http://schemas.openxmlformats.org/officeDocument/2006/relationships/hyperlink" Target="https://www.geeksforgeeks.org/python-programming-language/" TargetMode="External"/><Relationship Id="rId2" Type="http://schemas.openxmlformats.org/officeDocument/2006/relationships/image" Target="../media/image42.png"/><Relationship Id="rId16" Type="http://schemas.openxmlformats.org/officeDocument/2006/relationships/hyperlink" Target="https://www.w3schools.com/python/" TargetMode="External"/><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54.svg"/><Relationship Id="rId5" Type="http://schemas.openxmlformats.org/officeDocument/2006/relationships/image" Target="../media/image50.svg"/><Relationship Id="rId15" Type="http://schemas.openxmlformats.org/officeDocument/2006/relationships/image" Target="../media/image34.svg"/><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52.sv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6.svg"/><Relationship Id="rId7" Type="http://schemas.openxmlformats.org/officeDocument/2006/relationships/image" Target="../media/image34.sv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8.svg"/><Relationship Id="rId4" Type="http://schemas.openxmlformats.org/officeDocument/2006/relationships/image" Target="../media/image57.png"/><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svg"/><Relationship Id="rId7" Type="http://schemas.openxmlformats.org/officeDocument/2006/relationships/image" Target="../media/image17.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34.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svg"/><Relationship Id="rId7" Type="http://schemas.openxmlformats.org/officeDocument/2006/relationships/image" Target="../media/image17.svg"/><Relationship Id="rId12" Type="http://schemas.openxmlformats.org/officeDocument/2006/relationships/image" Target="../media/image35.gif"/><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4.svg"/><Relationship Id="rId5" Type="http://schemas.openxmlformats.org/officeDocument/2006/relationships/image" Target="../media/image5.sv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9.sv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34.svg"/><Relationship Id="rId4" Type="http://schemas.openxmlformats.org/officeDocument/2006/relationships/image" Target="../media/image37.sv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sv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9.sv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34.svg"/><Relationship Id="rId4" Type="http://schemas.openxmlformats.org/officeDocument/2006/relationships/image" Target="../media/image37.sv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2817" y="768829"/>
            <a:ext cx="14617337" cy="4201151"/>
          </a:xfrm>
          <a:prstGeom prst="rect">
            <a:avLst/>
          </a:prstGeom>
        </p:spPr>
        <p:txBody>
          <a:bodyPr wrap="square">
            <a:sp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r>
              <a:rPr lang="en-IN" sz="4200" dirty="0">
                <a:latin typeface="Trebuchet MS" pitchFamily="34" charset="0"/>
              </a:rPr>
              <a:t>Subject: Python for Computational Problem Solving (PCPS)</a:t>
            </a:r>
          </a:p>
          <a:p>
            <a:pPr algn="ctr"/>
            <a:r>
              <a:rPr lang="en-IN" sz="4200" dirty="0">
                <a:latin typeface="Trebuchet MS" pitchFamily="34" charset="0"/>
              </a:rPr>
              <a:t>Subject Code: UE23CS151A</a:t>
            </a:r>
          </a:p>
          <a:p>
            <a:pPr algn="ctr"/>
            <a:endParaRPr lang="en-IN" sz="4200" dirty="0">
              <a:latin typeface="Trebuchet MS" pitchFamily="34" charset="0"/>
            </a:endParaRPr>
          </a:p>
          <a:p>
            <a:pPr algn="ctr"/>
            <a:r>
              <a:rPr lang="en-IN" sz="4200" dirty="0" err="1">
                <a:latin typeface="Trebuchet MS" pitchFamily="34" charset="0"/>
              </a:rPr>
              <a:t>MiniProject</a:t>
            </a:r>
            <a:endParaRPr lang="en-US" sz="4200" dirty="0">
              <a:latin typeface="Trebuchet MS" pitchFamily="34" charset="0"/>
            </a:endParaRPr>
          </a:p>
          <a:p>
            <a:pPr algn="ctr"/>
            <a:r>
              <a:rPr lang="en-US" sz="4800" b="1" dirty="0">
                <a:solidFill>
                  <a:srgbClr val="FF0000"/>
                </a:solidFill>
                <a:latin typeface="Trebuchet MS" pitchFamily="34" charset="0"/>
              </a:rPr>
              <a:t>SEMESTER - I</a:t>
            </a:r>
          </a:p>
          <a:p>
            <a:pPr algn="ctr"/>
            <a:r>
              <a:rPr lang="en-US" sz="4800" b="1" dirty="0">
                <a:solidFill>
                  <a:srgbClr val="FF0000"/>
                </a:solidFill>
                <a:latin typeface="Trebuchet MS" pitchFamily="34" charset="0"/>
              </a:rPr>
              <a:t>“SNAKE GAME”</a:t>
            </a:r>
          </a:p>
        </p:txBody>
      </p:sp>
      <p:pic>
        <p:nvPicPr>
          <p:cNvPr id="5" name="Picture 4"/>
          <p:cNvPicPr>
            <a:picLocks noChangeAspect="1"/>
          </p:cNvPicPr>
          <p:nvPr/>
        </p:nvPicPr>
        <p:blipFill>
          <a:blip r:embed="rId2"/>
          <a:stretch>
            <a:fillRect/>
          </a:stretch>
        </p:blipFill>
        <p:spPr>
          <a:xfrm>
            <a:off x="16344902" y="0"/>
            <a:ext cx="1943099" cy="1537659"/>
          </a:xfrm>
          <a:prstGeom prst="rect">
            <a:avLst/>
          </a:prstGeom>
        </p:spPr>
      </p:pic>
      <p:sp>
        <p:nvSpPr>
          <p:cNvPr id="12" name="TextBox 11">
            <a:extLst>
              <a:ext uri="{FF2B5EF4-FFF2-40B4-BE49-F238E27FC236}">
                <a16:creationId xmlns:a16="http://schemas.microsoft.com/office/drawing/2014/main" id="{D6B6BDD9-D39F-B419-9A6C-7EBD43016E7C}"/>
              </a:ext>
            </a:extLst>
          </p:cNvPr>
          <p:cNvSpPr txBox="1"/>
          <p:nvPr/>
        </p:nvSpPr>
        <p:spPr>
          <a:xfrm>
            <a:off x="1172393" y="6472650"/>
            <a:ext cx="7449093" cy="3598421"/>
          </a:xfrm>
          <a:prstGeom prst="rect">
            <a:avLst/>
          </a:prstGeom>
          <a:noFill/>
        </p:spPr>
        <p:txBody>
          <a:bodyPr wrap="square">
            <a:sp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800"/>
              <a:buFont typeface="Arial"/>
              <a:buNone/>
            </a:pPr>
            <a:r>
              <a:rPr lang="en-IN" sz="2700" b="0" i="0" u="none" strike="noStrike" cap="none" dirty="0">
                <a:solidFill>
                  <a:srgbClr val="0000FF"/>
                </a:solidFill>
                <a:latin typeface="Trebuchet MS"/>
                <a:ea typeface="Trebuchet MS"/>
                <a:cs typeface="Trebuchet MS"/>
                <a:sym typeface="Trebuchet MS"/>
              </a:rPr>
              <a:t>Team details:</a:t>
            </a:r>
          </a:p>
          <a:p>
            <a:pPr defTabSz="299313">
              <a:lnSpc>
                <a:spcPct val="90000"/>
              </a:lnSpc>
              <a:spcAft>
                <a:spcPts val="517"/>
              </a:spcAft>
            </a:pPr>
            <a:r>
              <a:rPr lang="en-IN" dirty="0" err="1">
                <a:solidFill>
                  <a:srgbClr val="0000FF"/>
                </a:solidFill>
                <a:latin typeface="Trebuchet MS"/>
              </a:rPr>
              <a:t>Gourav</a:t>
            </a:r>
            <a:r>
              <a:rPr lang="en-IN" dirty="0">
                <a:solidFill>
                  <a:srgbClr val="0000FF"/>
                </a:solidFill>
                <a:latin typeface="Trebuchet MS"/>
              </a:rPr>
              <a:t> Kumar D - PES1UG23CS203</a:t>
            </a:r>
          </a:p>
          <a:p>
            <a:pPr defTabSz="299313">
              <a:lnSpc>
                <a:spcPct val="90000"/>
              </a:lnSpc>
              <a:spcAft>
                <a:spcPts val="517"/>
              </a:spcAft>
            </a:pPr>
            <a:r>
              <a:rPr lang="en-IN" dirty="0">
                <a:solidFill>
                  <a:srgbClr val="0000FF"/>
                </a:solidFill>
                <a:latin typeface="Trebuchet MS"/>
              </a:rPr>
              <a:t>Nirav N </a:t>
            </a:r>
            <a:r>
              <a:rPr lang="en-IN" dirty="0" err="1">
                <a:solidFill>
                  <a:srgbClr val="0000FF"/>
                </a:solidFill>
                <a:latin typeface="Trebuchet MS"/>
              </a:rPr>
              <a:t>Bosmiya</a:t>
            </a:r>
            <a:r>
              <a:rPr lang="en-IN" dirty="0">
                <a:solidFill>
                  <a:srgbClr val="0000FF"/>
                </a:solidFill>
                <a:latin typeface="Trebuchet MS"/>
              </a:rPr>
              <a:t> - PES1UG23AM193</a:t>
            </a:r>
          </a:p>
          <a:p>
            <a:pPr defTabSz="299313">
              <a:lnSpc>
                <a:spcPct val="90000"/>
              </a:lnSpc>
              <a:spcAft>
                <a:spcPts val="517"/>
              </a:spcAft>
            </a:pPr>
            <a:r>
              <a:rPr lang="en-IN" dirty="0">
                <a:solidFill>
                  <a:srgbClr val="0000FF"/>
                </a:solidFill>
                <a:latin typeface="Trebuchet MS"/>
              </a:rPr>
              <a:t>Akshay Sankarshana - PES1UG23ME008</a:t>
            </a:r>
          </a:p>
          <a:p>
            <a:pPr defTabSz="299313">
              <a:lnSpc>
                <a:spcPct val="90000"/>
              </a:lnSpc>
              <a:spcAft>
                <a:spcPts val="517"/>
              </a:spcAft>
            </a:pPr>
            <a:r>
              <a:rPr lang="en-IN" dirty="0">
                <a:solidFill>
                  <a:srgbClr val="0000FF"/>
                </a:solidFill>
                <a:latin typeface="Trebuchet MS"/>
              </a:rPr>
              <a:t>Ashish  Nayak - PES1UG23ME011</a:t>
            </a:r>
          </a:p>
          <a:p>
            <a:pPr defTabSz="299313">
              <a:lnSpc>
                <a:spcPct val="90000"/>
              </a:lnSpc>
              <a:spcAft>
                <a:spcPts val="517"/>
              </a:spcAft>
            </a:pPr>
            <a:endParaRPr lang="en-IN" sz="2800" kern="120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lang="en-IN" dirty="0">
              <a:solidFill>
                <a:srgbClr val="0000FF"/>
              </a:solidFill>
              <a:latin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lang="en-IN" sz="2700" b="0" i="0" u="none" strike="noStrike" cap="none" dirty="0">
              <a:solidFill>
                <a:srgbClr val="0000FF"/>
              </a:solidFill>
              <a:latin typeface="Trebuchet MS"/>
              <a:ea typeface="Trebuchet MS"/>
              <a:cs typeface="Trebuchet MS"/>
              <a:sym typeface="Trebuchet MS"/>
            </a:endParaRPr>
          </a:p>
        </p:txBody>
      </p:sp>
      <p:sp>
        <p:nvSpPr>
          <p:cNvPr id="6" name="TextBox 5">
            <a:extLst>
              <a:ext uri="{FF2B5EF4-FFF2-40B4-BE49-F238E27FC236}">
                <a16:creationId xmlns:a16="http://schemas.microsoft.com/office/drawing/2014/main" id="{D6B6BDD9-D39F-B419-9A6C-7EBD43016E7C}"/>
              </a:ext>
            </a:extLst>
          </p:cNvPr>
          <p:cNvSpPr txBox="1"/>
          <p:nvPr/>
        </p:nvSpPr>
        <p:spPr>
          <a:xfrm>
            <a:off x="11002193" y="6505308"/>
            <a:ext cx="6593477" cy="2377574"/>
          </a:xfrm>
          <a:prstGeom prst="rect">
            <a:avLst/>
          </a:prstGeom>
          <a:noFill/>
        </p:spPr>
        <p:txBody>
          <a:bodyPr wrap="square">
            <a:spAutoFit/>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800"/>
              <a:buFont typeface="Arial"/>
              <a:buNone/>
            </a:pPr>
            <a:r>
              <a:rPr lang="en-IN" sz="2700" b="0" i="0" u="none" strike="noStrike" cap="none" dirty="0">
                <a:solidFill>
                  <a:srgbClr val="0000FF"/>
                </a:solidFill>
                <a:latin typeface="Trebuchet MS"/>
                <a:ea typeface="Trebuchet MS"/>
                <a:cs typeface="Trebuchet MS"/>
                <a:sym typeface="Trebuchet MS"/>
              </a:rPr>
              <a:t>Under the guidance of,</a:t>
            </a:r>
          </a:p>
          <a:p>
            <a:pPr marL="0" marR="0" lvl="0" indent="0" algn="l" rtl="0">
              <a:lnSpc>
                <a:spcPct val="100000"/>
              </a:lnSpc>
              <a:spcBef>
                <a:spcPts val="0"/>
              </a:spcBef>
              <a:spcAft>
                <a:spcPts val="0"/>
              </a:spcAft>
              <a:buClr>
                <a:srgbClr val="000000"/>
              </a:buClr>
              <a:buSzPts val="1800"/>
              <a:buFont typeface="Arial"/>
              <a:buNone/>
            </a:pPr>
            <a:r>
              <a:rPr lang="en-IN" sz="4050" dirty="0">
                <a:solidFill>
                  <a:srgbClr val="0000FF"/>
                </a:solidFill>
                <a:latin typeface="Trebuchet MS"/>
                <a:ea typeface="Trebuchet MS"/>
                <a:cs typeface="Trebuchet MS"/>
                <a:sym typeface="Trebuchet MS"/>
              </a:rPr>
              <a:t>Prof. Sowmya Shree P</a:t>
            </a:r>
          </a:p>
          <a:p>
            <a:pPr marL="0" marR="0" lvl="0" indent="0" algn="l" rtl="0">
              <a:lnSpc>
                <a:spcPct val="100000"/>
              </a:lnSpc>
              <a:spcBef>
                <a:spcPts val="0"/>
              </a:spcBef>
              <a:spcAft>
                <a:spcPts val="0"/>
              </a:spcAft>
              <a:buClr>
                <a:srgbClr val="000000"/>
              </a:buClr>
              <a:buSzPts val="1800"/>
              <a:buFont typeface="Arial"/>
              <a:buNone/>
            </a:pPr>
            <a:r>
              <a:rPr lang="en-IN" dirty="0">
                <a:solidFill>
                  <a:srgbClr val="0000FF"/>
                </a:solidFill>
                <a:latin typeface="Trebuchet MS"/>
                <a:sym typeface="Trebuchet MS"/>
              </a:rPr>
              <a:t>Asst. Prof.</a:t>
            </a:r>
          </a:p>
          <a:p>
            <a:pPr marL="0" marR="0" lvl="0" indent="0" algn="l" rtl="0">
              <a:lnSpc>
                <a:spcPct val="100000"/>
              </a:lnSpc>
              <a:spcBef>
                <a:spcPts val="0"/>
              </a:spcBef>
              <a:spcAft>
                <a:spcPts val="0"/>
              </a:spcAft>
              <a:buClr>
                <a:srgbClr val="000000"/>
              </a:buClr>
              <a:buSzPts val="1800"/>
              <a:buFont typeface="Arial"/>
              <a:buNone/>
            </a:pPr>
            <a:r>
              <a:rPr lang="en-IN" sz="2700" b="0" i="0" u="none" strike="noStrike" cap="none" dirty="0">
                <a:solidFill>
                  <a:srgbClr val="0000FF"/>
                </a:solidFill>
                <a:latin typeface="Trebuchet MS"/>
                <a:ea typeface="Trebuchet MS"/>
                <a:cs typeface="Trebuchet MS"/>
                <a:sym typeface="Trebuchet MS"/>
              </a:rPr>
              <a:t>Dept. of CSE</a:t>
            </a:r>
            <a:br>
              <a:rPr lang="en-IN" sz="2700" b="0" i="0" u="none" strike="noStrike" cap="none" dirty="0">
                <a:solidFill>
                  <a:srgbClr val="0000FF"/>
                </a:solidFill>
                <a:latin typeface="Trebuchet MS"/>
                <a:ea typeface="Trebuchet MS"/>
                <a:cs typeface="Trebuchet MS"/>
                <a:sym typeface="Trebuchet MS"/>
              </a:rPr>
            </a:br>
            <a:r>
              <a:rPr lang="en-IN" sz="2700" b="0" i="0" u="none" strike="noStrike" cap="none" dirty="0">
                <a:solidFill>
                  <a:srgbClr val="0000FF"/>
                </a:solidFill>
                <a:latin typeface="Trebuchet MS"/>
                <a:ea typeface="Trebuchet MS"/>
                <a:cs typeface="Trebuchet MS"/>
                <a:sym typeface="Trebuchet MS"/>
              </a:rPr>
              <a:t>PES University</a:t>
            </a:r>
          </a:p>
        </p:txBody>
      </p:sp>
    </p:spTree>
    <p:extLst>
      <p:ext uri="{BB962C8B-B14F-4D97-AF65-F5344CB8AC3E}">
        <p14:creationId xmlns:p14="http://schemas.microsoft.com/office/powerpoint/2010/main" val="1091853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1982024" y="745687"/>
            <a:ext cx="13003454" cy="1692771"/>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IMPLEMENTATION: snake module</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2209800" y="3461015"/>
            <a:ext cx="13151820" cy="4525963"/>
          </a:xfrm>
        </p:spPr>
        <p:txBody>
          <a:bodyPr>
            <a:normAutofit/>
          </a:bodyPr>
          <a:lstStyle/>
          <a:p>
            <a:r>
              <a:rPr lang="en-IN" sz="4500" dirty="0">
                <a:solidFill>
                  <a:srgbClr val="FFFFFF"/>
                </a:solidFill>
                <a:latin typeface="Bobby Jones"/>
              </a:rPr>
              <a:t>User-defined Module that implements the visuals, the movement, the location of the snake in the game. </a:t>
            </a:r>
          </a:p>
          <a:p>
            <a:r>
              <a:rPr lang="en-IN" sz="4500" dirty="0">
                <a:solidFill>
                  <a:srgbClr val="FFFFFF"/>
                </a:solidFill>
                <a:latin typeface="Bobby Jones"/>
              </a:rPr>
              <a:t>It uses </a:t>
            </a:r>
            <a:r>
              <a:rPr lang="en-IN" sz="4500" dirty="0" err="1">
                <a:solidFill>
                  <a:srgbClr val="FFFFFF"/>
                </a:solidFill>
                <a:latin typeface="Bobby Jones"/>
              </a:rPr>
              <a:t>TKInter</a:t>
            </a:r>
            <a:r>
              <a:rPr lang="en-IN" sz="4500" dirty="0">
                <a:solidFill>
                  <a:srgbClr val="FFFFFF"/>
                </a:solidFill>
                <a:latin typeface="Bobby Jones"/>
              </a:rPr>
              <a:t> to code the module and implement it in the program externally.  </a:t>
            </a:r>
          </a:p>
        </p:txBody>
      </p:sp>
    </p:spTree>
    <p:extLst>
      <p:ext uri="{BB962C8B-B14F-4D97-AF65-F5344CB8AC3E}">
        <p14:creationId xmlns:p14="http://schemas.microsoft.com/office/powerpoint/2010/main" val="2990258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1982024" y="745687"/>
            <a:ext cx="13003454" cy="1692771"/>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IMPLEMENTATION: snake module</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2209800" y="3461015"/>
            <a:ext cx="13151820" cy="4525963"/>
          </a:xfrm>
        </p:spPr>
        <p:txBody>
          <a:bodyPr>
            <a:normAutofit/>
          </a:bodyPr>
          <a:lstStyle/>
          <a:p>
            <a:r>
              <a:rPr lang="en-IN" sz="4500" dirty="0">
                <a:solidFill>
                  <a:srgbClr val="FFFFFF"/>
                </a:solidFill>
                <a:latin typeface="Bobby Jones"/>
              </a:rPr>
              <a:t>User-defined Module that implements the visuals, the movement, the location of the snake in the game. </a:t>
            </a:r>
          </a:p>
          <a:p>
            <a:r>
              <a:rPr lang="en-IN" sz="4500" dirty="0">
                <a:solidFill>
                  <a:srgbClr val="FFFFFF"/>
                </a:solidFill>
                <a:latin typeface="Bobby Jones"/>
              </a:rPr>
              <a:t>It uses </a:t>
            </a:r>
            <a:r>
              <a:rPr lang="en-IN" sz="4500" dirty="0" err="1">
                <a:solidFill>
                  <a:srgbClr val="FFFFFF"/>
                </a:solidFill>
                <a:latin typeface="Bobby Jones"/>
              </a:rPr>
              <a:t>TKInter</a:t>
            </a:r>
            <a:r>
              <a:rPr lang="en-IN" sz="4500" dirty="0">
                <a:solidFill>
                  <a:srgbClr val="FFFFFF"/>
                </a:solidFill>
                <a:latin typeface="Bobby Jones"/>
              </a:rPr>
              <a:t> to code the module and implement it in the program externally.  </a:t>
            </a:r>
          </a:p>
        </p:txBody>
      </p:sp>
    </p:spTree>
    <p:extLst>
      <p:ext uri="{BB962C8B-B14F-4D97-AF65-F5344CB8AC3E}">
        <p14:creationId xmlns:p14="http://schemas.microsoft.com/office/powerpoint/2010/main" val="971548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2642273" y="744613"/>
            <a:ext cx="13003454" cy="846386"/>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result</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2209800" y="1733964"/>
            <a:ext cx="2438400" cy="691885"/>
          </a:xfrm>
        </p:spPr>
        <p:txBody>
          <a:bodyPr>
            <a:normAutofit fontScale="92500" lnSpcReduction="10000"/>
          </a:bodyPr>
          <a:lstStyle/>
          <a:p>
            <a:pPr marL="0" indent="0">
              <a:buNone/>
            </a:pPr>
            <a:r>
              <a:rPr lang="en-IN" sz="4500" dirty="0">
                <a:solidFill>
                  <a:srgbClr val="FFFFFF"/>
                </a:solidFill>
                <a:latin typeface="Bobby Jones"/>
              </a:rPr>
              <a:t>LOGIN: </a:t>
            </a:r>
          </a:p>
        </p:txBody>
      </p:sp>
      <p:pic>
        <p:nvPicPr>
          <p:cNvPr id="14" name="Picture 13" descr="Screenshot of the login page of the game&#10;">
            <a:extLst>
              <a:ext uri="{FF2B5EF4-FFF2-40B4-BE49-F238E27FC236}">
                <a16:creationId xmlns:a16="http://schemas.microsoft.com/office/drawing/2014/main" id="{8FE965AC-76CC-36EE-2EB6-AEEC36AEB9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52808" y="2389343"/>
            <a:ext cx="12192000" cy="6858000"/>
          </a:xfrm>
          <a:prstGeom prst="rect">
            <a:avLst/>
          </a:prstGeom>
        </p:spPr>
      </p:pic>
    </p:spTree>
    <p:extLst>
      <p:ext uri="{BB962C8B-B14F-4D97-AF65-F5344CB8AC3E}">
        <p14:creationId xmlns:p14="http://schemas.microsoft.com/office/powerpoint/2010/main" val="1342744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2642273" y="837542"/>
            <a:ext cx="13003454" cy="846386"/>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result</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2209800" y="1733964"/>
            <a:ext cx="2438400" cy="691885"/>
          </a:xfrm>
        </p:spPr>
        <p:txBody>
          <a:bodyPr>
            <a:normAutofit fontScale="92500" lnSpcReduction="10000"/>
          </a:bodyPr>
          <a:lstStyle/>
          <a:p>
            <a:pPr marL="0" indent="0">
              <a:buNone/>
            </a:pPr>
            <a:r>
              <a:rPr lang="en-IN" sz="4500" dirty="0">
                <a:solidFill>
                  <a:srgbClr val="FFFFFF"/>
                </a:solidFill>
                <a:latin typeface="Bobby Jones"/>
              </a:rPr>
              <a:t>Running: </a:t>
            </a:r>
          </a:p>
        </p:txBody>
      </p:sp>
      <p:pic>
        <p:nvPicPr>
          <p:cNvPr id="14" name="Picture 13" descr="Screenshot of Snake Game while playing&#10;">
            <a:extLst>
              <a:ext uri="{FF2B5EF4-FFF2-40B4-BE49-F238E27FC236}">
                <a16:creationId xmlns:a16="http://schemas.microsoft.com/office/drawing/2014/main" id="{B3E5ABF8-A4FE-DA0C-F814-F72B4CADE7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10100" y="2658075"/>
            <a:ext cx="9067800" cy="6589268"/>
          </a:xfrm>
          <a:prstGeom prst="rect">
            <a:avLst/>
          </a:prstGeom>
        </p:spPr>
      </p:pic>
    </p:spTree>
    <p:extLst>
      <p:ext uri="{BB962C8B-B14F-4D97-AF65-F5344CB8AC3E}">
        <p14:creationId xmlns:p14="http://schemas.microsoft.com/office/powerpoint/2010/main" val="2973261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1982024" y="745687"/>
            <a:ext cx="13003454" cy="846386"/>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result</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1572833" y="1733964"/>
            <a:ext cx="3075367" cy="912813"/>
          </a:xfrm>
        </p:spPr>
        <p:txBody>
          <a:bodyPr>
            <a:normAutofit/>
          </a:bodyPr>
          <a:lstStyle/>
          <a:p>
            <a:pPr marL="0" indent="0">
              <a:buNone/>
            </a:pPr>
            <a:r>
              <a:rPr lang="en-IN" sz="4500" dirty="0">
                <a:solidFill>
                  <a:srgbClr val="FFFFFF"/>
                </a:solidFill>
                <a:latin typeface="Bobby Jones"/>
              </a:rPr>
              <a:t>Game over: </a:t>
            </a:r>
          </a:p>
        </p:txBody>
      </p:sp>
      <p:pic>
        <p:nvPicPr>
          <p:cNvPr id="14" name="Picture 13" descr="A computer screen shot of a green screen&#10;&#10;Description automatically generated">
            <a:extLst>
              <a:ext uri="{FF2B5EF4-FFF2-40B4-BE49-F238E27FC236}">
                <a16:creationId xmlns:a16="http://schemas.microsoft.com/office/drawing/2014/main" id="{D15154BC-A645-E5FF-36CB-10B3278DAF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8000" y="2683313"/>
            <a:ext cx="12192000" cy="6858000"/>
          </a:xfrm>
          <a:prstGeom prst="rect">
            <a:avLst/>
          </a:prstGeom>
        </p:spPr>
      </p:pic>
    </p:spTree>
    <p:extLst>
      <p:ext uri="{BB962C8B-B14F-4D97-AF65-F5344CB8AC3E}">
        <p14:creationId xmlns:p14="http://schemas.microsoft.com/office/powerpoint/2010/main" val="34731420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2642273" y="719261"/>
            <a:ext cx="13003454" cy="846386"/>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result</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688771" y="1800391"/>
            <a:ext cx="3959430" cy="1446672"/>
          </a:xfrm>
        </p:spPr>
        <p:txBody>
          <a:bodyPr>
            <a:normAutofit lnSpcReduction="10000"/>
          </a:bodyPr>
          <a:lstStyle/>
          <a:p>
            <a:pPr marL="0" indent="0">
              <a:buNone/>
            </a:pPr>
            <a:r>
              <a:rPr lang="en-IN" sz="4500">
                <a:solidFill>
                  <a:srgbClr val="FFFFFF"/>
                </a:solidFill>
                <a:latin typeface="Bobby Jones"/>
              </a:rPr>
              <a:t>High scores </a:t>
            </a:r>
            <a:r>
              <a:rPr lang="en-IN" sz="4500" dirty="0">
                <a:solidFill>
                  <a:srgbClr val="FFFFFF"/>
                </a:solidFill>
                <a:latin typeface="Bobby Jones"/>
              </a:rPr>
              <a:t>leaderboard: </a:t>
            </a:r>
          </a:p>
        </p:txBody>
      </p:sp>
      <p:pic>
        <p:nvPicPr>
          <p:cNvPr id="13" name="Picture 12">
            <a:extLst>
              <a:ext uri="{FF2B5EF4-FFF2-40B4-BE49-F238E27FC236}">
                <a16:creationId xmlns:a16="http://schemas.microsoft.com/office/drawing/2014/main" id="{93C500F4-E466-AA7E-9E8D-02CFE00EEC57}"/>
              </a:ext>
            </a:extLst>
          </p:cNvPr>
          <p:cNvPicPr>
            <a:picLocks noChangeAspect="1"/>
          </p:cNvPicPr>
          <p:nvPr/>
        </p:nvPicPr>
        <p:blipFill>
          <a:blip r:embed="rId11"/>
          <a:stretch>
            <a:fillRect/>
          </a:stretch>
        </p:blipFill>
        <p:spPr>
          <a:xfrm>
            <a:off x="5867400" y="4366467"/>
            <a:ext cx="5562832" cy="4890401"/>
          </a:xfrm>
          <a:prstGeom prst="rect">
            <a:avLst/>
          </a:prstGeom>
        </p:spPr>
      </p:pic>
      <p:pic>
        <p:nvPicPr>
          <p:cNvPr id="14" name="Picture 13">
            <a:extLst>
              <a:ext uri="{FF2B5EF4-FFF2-40B4-BE49-F238E27FC236}">
                <a16:creationId xmlns:a16="http://schemas.microsoft.com/office/drawing/2014/main" id="{44461B37-7DC7-1DF1-1624-15699961A75E}"/>
              </a:ext>
            </a:extLst>
          </p:cNvPr>
          <p:cNvPicPr>
            <a:picLocks noChangeAspect="1"/>
          </p:cNvPicPr>
          <p:nvPr/>
        </p:nvPicPr>
        <p:blipFill>
          <a:blip r:embed="rId12"/>
          <a:stretch>
            <a:fillRect/>
          </a:stretch>
        </p:blipFill>
        <p:spPr>
          <a:xfrm>
            <a:off x="4068252" y="2492245"/>
            <a:ext cx="9571549" cy="1806097"/>
          </a:xfrm>
          <a:prstGeom prst="rect">
            <a:avLst/>
          </a:prstGeom>
        </p:spPr>
      </p:pic>
    </p:spTree>
    <p:extLst>
      <p:ext uri="{BB962C8B-B14F-4D97-AF65-F5344CB8AC3E}">
        <p14:creationId xmlns:p14="http://schemas.microsoft.com/office/powerpoint/2010/main" val="3991936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270266"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336395"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958720"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6218999" y="1749144"/>
            <a:ext cx="1330537" cy="2497594"/>
          </a:xfrm>
          <a:custGeom>
            <a:avLst/>
            <a:gdLst/>
            <a:ahLst/>
            <a:cxnLst/>
            <a:rect l="l" t="t" r="r" b="b"/>
            <a:pathLst>
              <a:path w="1330537" h="2497594">
                <a:moveTo>
                  <a:pt x="0" y="0"/>
                </a:moveTo>
                <a:lnTo>
                  <a:pt x="1330537" y="0"/>
                </a:lnTo>
                <a:lnTo>
                  <a:pt x="1330537" y="2497594"/>
                </a:lnTo>
                <a:lnTo>
                  <a:pt x="0" y="2497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270266" y="7688103"/>
            <a:ext cx="1829148" cy="1662862"/>
          </a:xfrm>
          <a:custGeom>
            <a:avLst/>
            <a:gdLst/>
            <a:ahLst/>
            <a:cxnLst/>
            <a:rect l="l" t="t" r="r" b="b"/>
            <a:pathLst>
              <a:path w="1829148" h="1662862">
                <a:moveTo>
                  <a:pt x="0" y="0"/>
                </a:moveTo>
                <a:lnTo>
                  <a:pt x="1829149" y="0"/>
                </a:lnTo>
                <a:lnTo>
                  <a:pt x="1829149" y="1662863"/>
                </a:lnTo>
                <a:lnTo>
                  <a:pt x="0" y="16628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089587" y="2072907"/>
            <a:ext cx="3857382" cy="1402684"/>
          </a:xfrm>
          <a:custGeom>
            <a:avLst/>
            <a:gdLst/>
            <a:ahLst/>
            <a:cxnLst/>
            <a:rect l="l" t="t" r="r" b="b"/>
            <a:pathLst>
              <a:path w="3857382" h="1402684">
                <a:moveTo>
                  <a:pt x="0" y="0"/>
                </a:moveTo>
                <a:lnTo>
                  <a:pt x="3857382" y="0"/>
                </a:lnTo>
                <a:lnTo>
                  <a:pt x="3857382" y="1402684"/>
                </a:lnTo>
                <a:lnTo>
                  <a:pt x="0" y="14026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13963841" y="5631747"/>
            <a:ext cx="1693892" cy="639810"/>
          </a:xfrm>
          <a:prstGeom prst="rect">
            <a:avLst/>
          </a:prstGeom>
        </p:spPr>
        <p:txBody>
          <a:bodyPr lIns="0" tIns="0" rIns="0" bIns="0" rtlCol="0" anchor="t">
            <a:spAutoFit/>
          </a:bodyPr>
          <a:lstStyle/>
          <a:p>
            <a:pPr algn="ctr">
              <a:lnSpc>
                <a:spcPts val="4922"/>
              </a:lnSpc>
            </a:pPr>
            <a:r>
              <a:rPr lang="en-US" sz="3516">
                <a:solidFill>
                  <a:srgbClr val="2E1B5B"/>
                </a:solidFill>
                <a:latin typeface="Arcade Gamer"/>
              </a:rPr>
              <a:t>03.</a:t>
            </a:r>
          </a:p>
        </p:txBody>
      </p:sp>
      <p:sp>
        <p:nvSpPr>
          <p:cNvPr id="9" name="Freeform 9"/>
          <p:cNvSpPr/>
          <p:nvPr/>
        </p:nvSpPr>
        <p:spPr>
          <a:xfrm>
            <a:off x="16218999" y="7989370"/>
            <a:ext cx="2661073" cy="967663"/>
          </a:xfrm>
          <a:custGeom>
            <a:avLst/>
            <a:gdLst/>
            <a:ahLst/>
            <a:cxnLst/>
            <a:rect l="l" t="t" r="r" b="b"/>
            <a:pathLst>
              <a:path w="2661073" h="967663">
                <a:moveTo>
                  <a:pt x="0" y="0"/>
                </a:moveTo>
                <a:lnTo>
                  <a:pt x="2661073" y="0"/>
                </a:lnTo>
                <a:lnTo>
                  <a:pt x="2661073" y="967663"/>
                </a:lnTo>
                <a:lnTo>
                  <a:pt x="0" y="9676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2074318" y="447394"/>
            <a:ext cx="693478" cy="1301750"/>
          </a:xfrm>
          <a:custGeom>
            <a:avLst/>
            <a:gdLst/>
            <a:ahLst/>
            <a:cxnLst/>
            <a:rect l="l" t="t" r="r" b="b"/>
            <a:pathLst>
              <a:path w="693478" h="1301750">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1" name="Freeform 11"/>
          <p:cNvSpPr/>
          <p:nvPr/>
        </p:nvSpPr>
        <p:spPr>
          <a:xfrm>
            <a:off x="13305108" y="447394"/>
            <a:ext cx="2051432" cy="745975"/>
          </a:xfrm>
          <a:custGeom>
            <a:avLst/>
            <a:gdLst/>
            <a:ahLst/>
            <a:cxnLst/>
            <a:rect l="l" t="t" r="r" b="b"/>
            <a:pathLst>
              <a:path w="2051432" h="745975">
                <a:moveTo>
                  <a:pt x="0" y="0"/>
                </a:moveTo>
                <a:lnTo>
                  <a:pt x="2051432" y="0"/>
                </a:lnTo>
                <a:lnTo>
                  <a:pt x="2051432" y="745975"/>
                </a:lnTo>
                <a:lnTo>
                  <a:pt x="0" y="745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a:off x="5532051" y="8519534"/>
            <a:ext cx="693478" cy="1301750"/>
          </a:xfrm>
          <a:custGeom>
            <a:avLst/>
            <a:gdLst/>
            <a:ahLst/>
            <a:cxnLst/>
            <a:rect l="l" t="t" r="r" b="b"/>
            <a:pathLst>
              <a:path w="693478" h="1301750">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2576412" y="510613"/>
            <a:ext cx="13637270" cy="1168400"/>
          </a:xfrm>
          <a:prstGeom prst="rect">
            <a:avLst/>
          </a:prstGeom>
        </p:spPr>
        <p:txBody>
          <a:bodyPr lIns="0" tIns="0" rIns="0" bIns="0" rtlCol="0" anchor="t">
            <a:spAutoFit/>
          </a:bodyPr>
          <a:lstStyle/>
          <a:p>
            <a:pPr algn="ctr">
              <a:lnSpc>
                <a:spcPts val="9100"/>
              </a:lnSpc>
            </a:pPr>
            <a:r>
              <a:rPr lang="en-US" sz="6500" dirty="0" err="1">
                <a:solidFill>
                  <a:srgbClr val="FFFFFF"/>
                </a:solidFill>
                <a:latin typeface="Arcade Gamer"/>
              </a:rPr>
              <a:t>learnIng</a:t>
            </a:r>
            <a:r>
              <a:rPr lang="en-US" sz="6500" dirty="0">
                <a:solidFill>
                  <a:srgbClr val="FFFFFF"/>
                </a:solidFill>
                <a:latin typeface="Arcade Gamer"/>
              </a:rPr>
              <a:t> from project</a:t>
            </a:r>
          </a:p>
        </p:txBody>
      </p:sp>
      <p:sp>
        <p:nvSpPr>
          <p:cNvPr id="14" name="TextBox 14"/>
          <p:cNvSpPr txBox="1"/>
          <p:nvPr/>
        </p:nvSpPr>
        <p:spPr>
          <a:xfrm>
            <a:off x="1558882" y="3565925"/>
            <a:ext cx="16134159" cy="4777975"/>
          </a:xfrm>
          <a:prstGeom prst="rect">
            <a:avLst/>
          </a:prstGeom>
        </p:spPr>
        <p:txBody>
          <a:bodyPr lIns="0" tIns="0" rIns="0" bIns="0" rtlCol="0" anchor="t">
            <a:spAutoFit/>
          </a:bodyPr>
          <a:lstStyle/>
          <a:p>
            <a:pPr>
              <a:lnSpc>
                <a:spcPts val="6299"/>
              </a:lnSpc>
            </a:pPr>
            <a:r>
              <a:rPr lang="en-US" sz="4500" dirty="0">
                <a:solidFill>
                  <a:srgbClr val="FFFFFF"/>
                </a:solidFill>
                <a:latin typeface="Bobby Jones"/>
              </a:rPr>
              <a:t>While making this project, we learnt: </a:t>
            </a:r>
          </a:p>
          <a:p>
            <a:pPr>
              <a:lnSpc>
                <a:spcPts val="6299"/>
              </a:lnSpc>
            </a:pPr>
            <a:r>
              <a:rPr lang="en-US" sz="4500" dirty="0">
                <a:solidFill>
                  <a:srgbClr val="FFFFFF"/>
                </a:solidFill>
                <a:latin typeface="Bobby Jones"/>
              </a:rPr>
              <a:t>→to make custom modules</a:t>
            </a:r>
          </a:p>
          <a:p>
            <a:pPr>
              <a:lnSpc>
                <a:spcPts val="6299"/>
              </a:lnSpc>
            </a:pPr>
            <a:r>
              <a:rPr lang="en-US" sz="4500" dirty="0">
                <a:solidFill>
                  <a:srgbClr val="FFFFFF"/>
                </a:solidFill>
                <a:latin typeface="Bobby Jones"/>
              </a:rPr>
              <a:t>→to make the gui part of this game, from scratch</a:t>
            </a:r>
          </a:p>
          <a:p>
            <a:pPr>
              <a:lnSpc>
                <a:spcPts val="6299"/>
              </a:lnSpc>
            </a:pPr>
            <a:r>
              <a:rPr lang="en-US" sz="4500" dirty="0">
                <a:solidFill>
                  <a:srgbClr val="FFFFFF"/>
                </a:solidFill>
                <a:latin typeface="Bobby Jones"/>
              </a:rPr>
              <a:t>→interactive gameplay that responds to user input.</a:t>
            </a:r>
          </a:p>
          <a:p>
            <a:pPr>
              <a:lnSpc>
                <a:spcPts val="6299"/>
              </a:lnSpc>
            </a:pPr>
            <a:r>
              <a:rPr lang="en-US" sz="4500" dirty="0">
                <a:solidFill>
                  <a:srgbClr val="FFFFFF"/>
                </a:solidFill>
                <a:latin typeface="Bobby Jones"/>
              </a:rPr>
              <a:t>→to use functions &amp; classes to optimize the code and simplify the programming overall.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0676243" y="5249401"/>
            <a:ext cx="15223515" cy="5037599"/>
          </a:xfrm>
          <a:custGeom>
            <a:avLst/>
            <a:gdLst/>
            <a:ahLst/>
            <a:cxnLst/>
            <a:rect l="l" t="t" r="r" b="b"/>
            <a:pathLst>
              <a:path w="15223515" h="5037599">
                <a:moveTo>
                  <a:pt x="0" y="0"/>
                </a:moveTo>
                <a:lnTo>
                  <a:pt x="15223514" y="0"/>
                </a:lnTo>
                <a:lnTo>
                  <a:pt x="15223514" y="5037599"/>
                </a:lnTo>
                <a:lnTo>
                  <a:pt x="0" y="5037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902401" y="6317708"/>
            <a:ext cx="5730184" cy="2000355"/>
          </a:xfrm>
          <a:custGeom>
            <a:avLst/>
            <a:gdLst/>
            <a:ahLst/>
            <a:cxnLst/>
            <a:rect l="l" t="t" r="r" b="b"/>
            <a:pathLst>
              <a:path w="5730184" h="2000355">
                <a:moveTo>
                  <a:pt x="0" y="0"/>
                </a:moveTo>
                <a:lnTo>
                  <a:pt x="5730184" y="0"/>
                </a:lnTo>
                <a:lnTo>
                  <a:pt x="5730184" y="2000355"/>
                </a:lnTo>
                <a:lnTo>
                  <a:pt x="0" y="20003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4261730" y="1773299"/>
            <a:ext cx="2997570" cy="1046425"/>
          </a:xfrm>
          <a:custGeom>
            <a:avLst/>
            <a:gdLst/>
            <a:ahLst/>
            <a:cxnLst/>
            <a:rect l="l" t="t" r="r" b="b"/>
            <a:pathLst>
              <a:path w="2997570" h="1046425">
                <a:moveTo>
                  <a:pt x="0" y="0"/>
                </a:moveTo>
                <a:lnTo>
                  <a:pt x="2997570" y="0"/>
                </a:lnTo>
                <a:lnTo>
                  <a:pt x="2997570" y="1046425"/>
                </a:lnTo>
                <a:lnTo>
                  <a:pt x="0" y="1046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3281959" y="3822640"/>
            <a:ext cx="971068" cy="971068"/>
          </a:xfrm>
          <a:custGeom>
            <a:avLst/>
            <a:gdLst/>
            <a:ahLst/>
            <a:cxnLst/>
            <a:rect l="l" t="t" r="r" b="b"/>
            <a:pathLst>
              <a:path w="971068" h="971068">
                <a:moveTo>
                  <a:pt x="0" y="0"/>
                </a:moveTo>
                <a:lnTo>
                  <a:pt x="971068" y="0"/>
                </a:lnTo>
                <a:lnTo>
                  <a:pt x="971068" y="971068"/>
                </a:lnTo>
                <a:lnTo>
                  <a:pt x="0" y="9710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727149" y="1693410"/>
            <a:ext cx="603101" cy="603101"/>
          </a:xfrm>
          <a:custGeom>
            <a:avLst/>
            <a:gdLst/>
            <a:ahLst/>
            <a:cxnLst/>
            <a:rect l="l" t="t" r="r" b="b"/>
            <a:pathLst>
              <a:path w="603101" h="603101">
                <a:moveTo>
                  <a:pt x="0" y="0"/>
                </a:moveTo>
                <a:lnTo>
                  <a:pt x="603102" y="0"/>
                </a:lnTo>
                <a:lnTo>
                  <a:pt x="603102" y="603102"/>
                </a:lnTo>
                <a:lnTo>
                  <a:pt x="0" y="6031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1635451" y="922458"/>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2321954" y="1193030"/>
            <a:ext cx="9125835" cy="991235"/>
          </a:xfrm>
          <a:prstGeom prst="rect">
            <a:avLst/>
          </a:prstGeom>
        </p:spPr>
        <p:txBody>
          <a:bodyPr lIns="0" tIns="0" rIns="0" bIns="0" rtlCol="0" anchor="t">
            <a:spAutoFit/>
          </a:bodyPr>
          <a:lstStyle/>
          <a:p>
            <a:pPr algn="ctr">
              <a:lnSpc>
                <a:spcPts val="7345"/>
              </a:lnSpc>
            </a:pPr>
            <a:r>
              <a:rPr lang="en-US" sz="6500">
                <a:solidFill>
                  <a:srgbClr val="FFFFFF"/>
                </a:solidFill>
                <a:latin typeface="Arcade Gamer"/>
              </a:rPr>
              <a:t>conclusIon</a:t>
            </a:r>
          </a:p>
        </p:txBody>
      </p:sp>
      <p:sp>
        <p:nvSpPr>
          <p:cNvPr id="9" name="Freeform 9"/>
          <p:cNvSpPr/>
          <p:nvPr/>
        </p:nvSpPr>
        <p:spPr>
          <a:xfrm>
            <a:off x="643224" y="8513701"/>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403593" y="3875347"/>
            <a:ext cx="918361" cy="918361"/>
          </a:xfrm>
          <a:custGeom>
            <a:avLst/>
            <a:gdLst/>
            <a:ahLst/>
            <a:cxnLst/>
            <a:rect l="l" t="t" r="r" b="b"/>
            <a:pathLst>
              <a:path w="918361" h="918361">
                <a:moveTo>
                  <a:pt x="0" y="0"/>
                </a:moveTo>
                <a:lnTo>
                  <a:pt x="918361" y="0"/>
                </a:lnTo>
                <a:lnTo>
                  <a:pt x="918361" y="918361"/>
                </a:lnTo>
                <a:lnTo>
                  <a:pt x="0" y="9183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a:off x="10676243" y="3818454"/>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923114" y="2733999"/>
            <a:ext cx="16336186" cy="4777975"/>
          </a:xfrm>
          <a:prstGeom prst="rect">
            <a:avLst/>
          </a:prstGeom>
        </p:spPr>
        <p:txBody>
          <a:bodyPr lIns="0" tIns="0" rIns="0" bIns="0" rtlCol="0" anchor="t">
            <a:spAutoFit/>
          </a:bodyPr>
          <a:lstStyle/>
          <a:p>
            <a:pPr algn="ctr">
              <a:lnSpc>
                <a:spcPts val="6299"/>
              </a:lnSpc>
            </a:pPr>
            <a:r>
              <a:rPr lang="en-US" sz="4500" dirty="0">
                <a:solidFill>
                  <a:srgbClr val="A4FFDE"/>
                </a:solidFill>
                <a:latin typeface="Bobby Jones"/>
              </a:rPr>
              <a:t>The snake game offers a challenging game to keep you entertained. </a:t>
            </a:r>
          </a:p>
          <a:p>
            <a:pPr algn="ctr">
              <a:lnSpc>
                <a:spcPts val="6299"/>
              </a:lnSpc>
            </a:pPr>
            <a:r>
              <a:rPr lang="en-US" sz="4500" dirty="0">
                <a:solidFill>
                  <a:srgbClr val="A4FFDE"/>
                </a:solidFill>
                <a:latin typeface="Bobby Jones"/>
              </a:rPr>
              <a:t>The benefits of videogames include improved powers of concentration, creativity, synapse</a:t>
            </a:r>
            <a:r>
              <a:rPr lang="en-US" sz="4500" dirty="0">
                <a:solidFill>
                  <a:srgbClr val="F8FBF8"/>
                </a:solidFill>
                <a:latin typeface="Bobby Jones"/>
              </a:rPr>
              <a:t>.</a:t>
            </a:r>
            <a:r>
              <a:rPr lang="en-US" sz="4500" dirty="0">
                <a:solidFill>
                  <a:srgbClr val="A4FFDE"/>
                </a:solidFill>
                <a:latin typeface="Bobby Jones"/>
              </a:rPr>
              <a:t> Videogames can make it entertaining while the player also develops chronometric skills.</a:t>
            </a:r>
          </a:p>
        </p:txBody>
      </p:sp>
      <p:sp>
        <p:nvSpPr>
          <p:cNvPr id="13" name="Freeform 13"/>
          <p:cNvSpPr/>
          <p:nvPr/>
        </p:nvSpPr>
        <p:spPr>
          <a:xfrm>
            <a:off x="-519544" y="6114370"/>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0676243" y="5249401"/>
            <a:ext cx="15223515" cy="5037599"/>
          </a:xfrm>
          <a:custGeom>
            <a:avLst/>
            <a:gdLst/>
            <a:ahLst/>
            <a:cxnLst/>
            <a:rect l="l" t="t" r="r" b="b"/>
            <a:pathLst>
              <a:path w="15223515" h="5037599">
                <a:moveTo>
                  <a:pt x="0" y="0"/>
                </a:moveTo>
                <a:lnTo>
                  <a:pt x="15223514" y="0"/>
                </a:lnTo>
                <a:lnTo>
                  <a:pt x="15223514" y="5037599"/>
                </a:lnTo>
                <a:lnTo>
                  <a:pt x="0" y="5037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4261730" y="1773299"/>
            <a:ext cx="2997570" cy="1046425"/>
          </a:xfrm>
          <a:custGeom>
            <a:avLst/>
            <a:gdLst/>
            <a:ahLst/>
            <a:cxnLst/>
            <a:rect l="l" t="t" r="r" b="b"/>
            <a:pathLst>
              <a:path w="2997570" h="1046425">
                <a:moveTo>
                  <a:pt x="0" y="0"/>
                </a:moveTo>
                <a:lnTo>
                  <a:pt x="2997570" y="0"/>
                </a:lnTo>
                <a:lnTo>
                  <a:pt x="2997570" y="1046425"/>
                </a:lnTo>
                <a:lnTo>
                  <a:pt x="0" y="1046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3281959" y="3822640"/>
            <a:ext cx="971068" cy="971068"/>
          </a:xfrm>
          <a:custGeom>
            <a:avLst/>
            <a:gdLst/>
            <a:ahLst/>
            <a:cxnLst/>
            <a:rect l="l" t="t" r="r" b="b"/>
            <a:pathLst>
              <a:path w="971068" h="971068">
                <a:moveTo>
                  <a:pt x="0" y="0"/>
                </a:moveTo>
                <a:lnTo>
                  <a:pt x="971068" y="0"/>
                </a:lnTo>
                <a:lnTo>
                  <a:pt x="971068" y="971068"/>
                </a:lnTo>
                <a:lnTo>
                  <a:pt x="0" y="9710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727149" y="1693410"/>
            <a:ext cx="603101" cy="603101"/>
          </a:xfrm>
          <a:custGeom>
            <a:avLst/>
            <a:gdLst/>
            <a:ahLst/>
            <a:cxnLst/>
            <a:rect l="l" t="t" r="r" b="b"/>
            <a:pathLst>
              <a:path w="603101" h="603101">
                <a:moveTo>
                  <a:pt x="0" y="0"/>
                </a:moveTo>
                <a:lnTo>
                  <a:pt x="603102" y="0"/>
                </a:lnTo>
                <a:lnTo>
                  <a:pt x="603102" y="603102"/>
                </a:lnTo>
                <a:lnTo>
                  <a:pt x="0" y="6031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1635451" y="922458"/>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2321954" y="1193030"/>
            <a:ext cx="9125835" cy="936154"/>
          </a:xfrm>
          <a:prstGeom prst="rect">
            <a:avLst/>
          </a:prstGeom>
        </p:spPr>
        <p:txBody>
          <a:bodyPr lIns="0" tIns="0" rIns="0" bIns="0" rtlCol="0" anchor="t">
            <a:spAutoFit/>
          </a:bodyPr>
          <a:lstStyle/>
          <a:p>
            <a:pPr algn="ctr">
              <a:lnSpc>
                <a:spcPts val="7345"/>
              </a:lnSpc>
            </a:pPr>
            <a:r>
              <a:rPr lang="en-US" sz="6500" dirty="0">
                <a:solidFill>
                  <a:srgbClr val="FFFFFF"/>
                </a:solidFill>
                <a:latin typeface="Arcade Gamer"/>
              </a:rPr>
              <a:t>Future work</a:t>
            </a:r>
          </a:p>
        </p:txBody>
      </p:sp>
      <p:sp>
        <p:nvSpPr>
          <p:cNvPr id="9" name="Freeform 9"/>
          <p:cNvSpPr/>
          <p:nvPr/>
        </p:nvSpPr>
        <p:spPr>
          <a:xfrm>
            <a:off x="643224" y="8513701"/>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403593" y="3875347"/>
            <a:ext cx="918361" cy="918361"/>
          </a:xfrm>
          <a:custGeom>
            <a:avLst/>
            <a:gdLst/>
            <a:ahLst/>
            <a:cxnLst/>
            <a:rect l="l" t="t" r="r" b="b"/>
            <a:pathLst>
              <a:path w="918361" h="918361">
                <a:moveTo>
                  <a:pt x="0" y="0"/>
                </a:moveTo>
                <a:lnTo>
                  <a:pt x="918361" y="0"/>
                </a:lnTo>
                <a:lnTo>
                  <a:pt x="918361" y="918361"/>
                </a:lnTo>
                <a:lnTo>
                  <a:pt x="0" y="9183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a:off x="10676243" y="3818454"/>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923114" y="2733999"/>
            <a:ext cx="16336186" cy="5585888"/>
          </a:xfrm>
          <a:prstGeom prst="rect">
            <a:avLst/>
          </a:prstGeom>
        </p:spPr>
        <p:txBody>
          <a:bodyPr lIns="0" tIns="0" rIns="0" bIns="0" rtlCol="0" anchor="t">
            <a:spAutoFit/>
          </a:bodyPr>
          <a:lstStyle/>
          <a:p>
            <a:pPr marL="914400" indent="-914400">
              <a:lnSpc>
                <a:spcPts val="6299"/>
              </a:lnSpc>
              <a:buFont typeface="+mj-lt"/>
              <a:buAutoNum type="arabicPeriod"/>
            </a:pPr>
            <a:r>
              <a:rPr lang="en-US" sz="4500" dirty="0">
                <a:solidFill>
                  <a:srgbClr val="A4FFDE"/>
                </a:solidFill>
                <a:latin typeface="Bobby Jones"/>
              </a:rPr>
              <a:t>Implement Multiple levels with higher difficulty. </a:t>
            </a:r>
          </a:p>
          <a:p>
            <a:pPr marL="914400" indent="-914400">
              <a:lnSpc>
                <a:spcPts val="6299"/>
              </a:lnSpc>
              <a:buFont typeface="+mj-lt"/>
              <a:buAutoNum type="arabicPeriod"/>
            </a:pPr>
            <a:r>
              <a:rPr lang="en-US" sz="4500" dirty="0">
                <a:solidFill>
                  <a:srgbClr val="A4FFDE"/>
                </a:solidFill>
                <a:latin typeface="Bobby Jones"/>
              </a:rPr>
              <a:t>Implement limited no. of lives. </a:t>
            </a:r>
          </a:p>
          <a:p>
            <a:pPr marL="914400" indent="-914400">
              <a:lnSpc>
                <a:spcPts val="6299"/>
              </a:lnSpc>
              <a:buFont typeface="+mj-lt"/>
              <a:buAutoNum type="arabicPeriod"/>
            </a:pPr>
            <a:r>
              <a:rPr lang="en-US" sz="4500" dirty="0">
                <a:solidFill>
                  <a:srgbClr val="A4FFDE"/>
                </a:solidFill>
                <a:latin typeface="Bobby Jones"/>
              </a:rPr>
              <a:t>Storing highest score for each level. </a:t>
            </a:r>
          </a:p>
          <a:p>
            <a:pPr marL="914400" indent="-914400">
              <a:lnSpc>
                <a:spcPts val="6299"/>
              </a:lnSpc>
              <a:buFont typeface="+mj-lt"/>
              <a:buAutoNum type="arabicPeriod"/>
            </a:pPr>
            <a:r>
              <a:rPr lang="en-US" sz="4500" dirty="0">
                <a:solidFill>
                  <a:srgbClr val="A4FFDE"/>
                </a:solidFill>
                <a:latin typeface="Bobby Jones"/>
              </a:rPr>
              <a:t>Create obstructions (walls) that the snake can’t move through.</a:t>
            </a:r>
          </a:p>
          <a:p>
            <a:pPr marL="914400" indent="-914400">
              <a:lnSpc>
                <a:spcPts val="6299"/>
              </a:lnSpc>
              <a:buFont typeface="+mj-lt"/>
              <a:buAutoNum type="arabicPeriod"/>
            </a:pPr>
            <a:r>
              <a:rPr lang="en-US" sz="4500" dirty="0">
                <a:solidFill>
                  <a:srgbClr val="A4FFDE"/>
                </a:solidFill>
                <a:latin typeface="Bobby Jones"/>
              </a:rPr>
              <a:t>Make the game multiplayer and online. </a:t>
            </a:r>
          </a:p>
          <a:p>
            <a:pPr marL="914400" indent="-914400">
              <a:lnSpc>
                <a:spcPts val="6299"/>
              </a:lnSpc>
              <a:buFont typeface="+mj-lt"/>
              <a:buAutoNum type="arabicPeriod"/>
            </a:pPr>
            <a:r>
              <a:rPr lang="en-US" sz="4500" dirty="0">
                <a:solidFill>
                  <a:srgbClr val="A4FFDE"/>
                </a:solidFill>
                <a:latin typeface="Bobby Jones"/>
              </a:rPr>
              <a:t>Make an online leaderboard for highest scores. </a:t>
            </a:r>
          </a:p>
        </p:txBody>
      </p:sp>
      <p:sp>
        <p:nvSpPr>
          <p:cNvPr id="13" name="Freeform 13"/>
          <p:cNvSpPr/>
          <p:nvPr/>
        </p:nvSpPr>
        <p:spPr>
          <a:xfrm>
            <a:off x="-519544" y="6114370"/>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2906870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2913326" y="9666248"/>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41398" y="9600675"/>
            <a:ext cx="5316599" cy="1372649"/>
          </a:xfrm>
          <a:custGeom>
            <a:avLst/>
            <a:gdLst/>
            <a:ahLst/>
            <a:cxnLst/>
            <a:rect l="l" t="t" r="r" b="b"/>
            <a:pathLst>
              <a:path w="5316599" h="1372649">
                <a:moveTo>
                  <a:pt x="0" y="0"/>
                </a:moveTo>
                <a:lnTo>
                  <a:pt x="5316600" y="0"/>
                </a:lnTo>
                <a:lnTo>
                  <a:pt x="5316600" y="1372650"/>
                </a:lnTo>
                <a:lnTo>
                  <a:pt x="0" y="1372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001276" y="5656688"/>
            <a:ext cx="4587680" cy="4861703"/>
          </a:xfrm>
          <a:custGeom>
            <a:avLst/>
            <a:gdLst/>
            <a:ahLst/>
            <a:cxnLst/>
            <a:rect l="l" t="t" r="r" b="b"/>
            <a:pathLst>
              <a:path w="4587680" h="4861703">
                <a:moveTo>
                  <a:pt x="0" y="0"/>
                </a:moveTo>
                <a:lnTo>
                  <a:pt x="4587679" y="0"/>
                </a:lnTo>
                <a:lnTo>
                  <a:pt x="4587679" y="4861703"/>
                </a:lnTo>
                <a:lnTo>
                  <a:pt x="0" y="48617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2312741" y="7078849"/>
            <a:ext cx="9893119" cy="3273723"/>
          </a:xfrm>
          <a:custGeom>
            <a:avLst/>
            <a:gdLst/>
            <a:ahLst/>
            <a:cxnLst/>
            <a:rect l="l" t="t" r="r" b="b"/>
            <a:pathLst>
              <a:path w="9893119" h="3273723">
                <a:moveTo>
                  <a:pt x="0" y="0"/>
                </a:moveTo>
                <a:lnTo>
                  <a:pt x="9893118" y="0"/>
                </a:lnTo>
                <a:lnTo>
                  <a:pt x="9893118" y="3273723"/>
                </a:lnTo>
                <a:lnTo>
                  <a:pt x="0" y="32737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5519710" y="-552260"/>
            <a:ext cx="3479180" cy="3479180"/>
          </a:xfrm>
          <a:custGeom>
            <a:avLst/>
            <a:gdLst/>
            <a:ahLst/>
            <a:cxnLst/>
            <a:rect l="l" t="t" r="r" b="b"/>
            <a:pathLst>
              <a:path w="3479180" h="3479180">
                <a:moveTo>
                  <a:pt x="0" y="0"/>
                </a:moveTo>
                <a:lnTo>
                  <a:pt x="3479180" y="0"/>
                </a:lnTo>
                <a:lnTo>
                  <a:pt x="3479180" y="3479180"/>
                </a:lnTo>
                <a:lnTo>
                  <a:pt x="0" y="34791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a:off x="13362439" y="800100"/>
            <a:ext cx="3262169" cy="1186243"/>
          </a:xfrm>
          <a:custGeom>
            <a:avLst/>
            <a:gdLst/>
            <a:ahLst/>
            <a:cxnLst/>
            <a:rect l="l" t="t" r="r" b="b"/>
            <a:pathLst>
              <a:path w="3262169" h="1186243">
                <a:moveTo>
                  <a:pt x="0" y="0"/>
                </a:moveTo>
                <a:lnTo>
                  <a:pt x="3262170" y="0"/>
                </a:lnTo>
                <a:lnTo>
                  <a:pt x="3262170" y="1186243"/>
                </a:lnTo>
                <a:lnTo>
                  <a:pt x="0" y="11862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8" name="Freeform 8"/>
          <p:cNvSpPr/>
          <p:nvPr/>
        </p:nvSpPr>
        <p:spPr>
          <a:xfrm>
            <a:off x="-1001276" y="2548318"/>
            <a:ext cx="3262169" cy="1186243"/>
          </a:xfrm>
          <a:custGeom>
            <a:avLst/>
            <a:gdLst/>
            <a:ahLst/>
            <a:cxnLst/>
            <a:rect l="l" t="t" r="r" b="b"/>
            <a:pathLst>
              <a:path w="3262169" h="1186243">
                <a:moveTo>
                  <a:pt x="0" y="0"/>
                </a:moveTo>
                <a:lnTo>
                  <a:pt x="3262169" y="0"/>
                </a:lnTo>
                <a:lnTo>
                  <a:pt x="3262169" y="1186244"/>
                </a:lnTo>
                <a:lnTo>
                  <a:pt x="0" y="118624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9" name="Freeform 9"/>
          <p:cNvSpPr/>
          <p:nvPr/>
        </p:nvSpPr>
        <p:spPr>
          <a:xfrm>
            <a:off x="16237505" y="5014436"/>
            <a:ext cx="774208" cy="774208"/>
          </a:xfrm>
          <a:custGeom>
            <a:avLst/>
            <a:gdLst/>
            <a:ahLst/>
            <a:cxnLst/>
            <a:rect l="l" t="t" r="r" b="b"/>
            <a:pathLst>
              <a:path w="774208" h="774208">
                <a:moveTo>
                  <a:pt x="0" y="0"/>
                </a:moveTo>
                <a:lnTo>
                  <a:pt x="774208" y="0"/>
                </a:lnTo>
                <a:lnTo>
                  <a:pt x="774208" y="774208"/>
                </a:lnTo>
                <a:lnTo>
                  <a:pt x="0" y="7742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0" name="Freeform 10"/>
          <p:cNvSpPr/>
          <p:nvPr/>
        </p:nvSpPr>
        <p:spPr>
          <a:xfrm>
            <a:off x="3586403" y="705797"/>
            <a:ext cx="481533" cy="481533"/>
          </a:xfrm>
          <a:custGeom>
            <a:avLst/>
            <a:gdLst/>
            <a:ahLst/>
            <a:cxnLst/>
            <a:rect l="l" t="t" r="r" b="b"/>
            <a:pathLst>
              <a:path w="481533" h="481533">
                <a:moveTo>
                  <a:pt x="0" y="0"/>
                </a:moveTo>
                <a:lnTo>
                  <a:pt x="481534" y="0"/>
                </a:lnTo>
                <a:lnTo>
                  <a:pt x="481534" y="481533"/>
                </a:lnTo>
                <a:lnTo>
                  <a:pt x="0" y="48153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1" name="Freeform 11"/>
          <p:cNvSpPr/>
          <p:nvPr/>
        </p:nvSpPr>
        <p:spPr>
          <a:xfrm>
            <a:off x="836839" y="-352115"/>
            <a:ext cx="1152215" cy="1152215"/>
          </a:xfrm>
          <a:custGeom>
            <a:avLst/>
            <a:gdLst/>
            <a:ahLst/>
            <a:cxnLst/>
            <a:rect l="l" t="t" r="r" b="b"/>
            <a:pathLst>
              <a:path w="1152215" h="1152215">
                <a:moveTo>
                  <a:pt x="0" y="0"/>
                </a:moveTo>
                <a:lnTo>
                  <a:pt x="1152215" y="0"/>
                </a:lnTo>
                <a:lnTo>
                  <a:pt x="1152215" y="1152215"/>
                </a:lnTo>
                <a:lnTo>
                  <a:pt x="0" y="11522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2" name="Freeform 12"/>
          <p:cNvSpPr/>
          <p:nvPr/>
        </p:nvSpPr>
        <p:spPr>
          <a:xfrm>
            <a:off x="10699568" y="8715711"/>
            <a:ext cx="831465" cy="831465"/>
          </a:xfrm>
          <a:custGeom>
            <a:avLst/>
            <a:gdLst/>
            <a:ahLst/>
            <a:cxnLst/>
            <a:rect l="l" t="t" r="r" b="b"/>
            <a:pathLst>
              <a:path w="831465" h="831465">
                <a:moveTo>
                  <a:pt x="0" y="0"/>
                </a:moveTo>
                <a:lnTo>
                  <a:pt x="831465" y="0"/>
                </a:lnTo>
                <a:lnTo>
                  <a:pt x="831465" y="831465"/>
                </a:lnTo>
                <a:lnTo>
                  <a:pt x="0" y="831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3" name="TextBox 13"/>
          <p:cNvSpPr txBox="1"/>
          <p:nvPr/>
        </p:nvSpPr>
        <p:spPr>
          <a:xfrm>
            <a:off x="5410200" y="987305"/>
            <a:ext cx="7467600" cy="1260475"/>
          </a:xfrm>
          <a:prstGeom prst="rect">
            <a:avLst/>
          </a:prstGeom>
        </p:spPr>
        <p:txBody>
          <a:bodyPr lIns="0" tIns="0" rIns="0" bIns="0" rtlCol="0" anchor="t">
            <a:spAutoFit/>
          </a:bodyPr>
          <a:lstStyle/>
          <a:p>
            <a:pPr algn="ctr">
              <a:lnSpc>
                <a:spcPts val="9799"/>
              </a:lnSpc>
            </a:pPr>
            <a:r>
              <a:rPr lang="en-US" sz="6999">
                <a:solidFill>
                  <a:srgbClr val="FFFFFF"/>
                </a:solidFill>
                <a:latin typeface="Arcade Gamer"/>
              </a:rPr>
              <a:t>references</a:t>
            </a:r>
          </a:p>
        </p:txBody>
      </p:sp>
      <p:sp>
        <p:nvSpPr>
          <p:cNvPr id="14" name="TextBox 14"/>
          <p:cNvSpPr txBox="1"/>
          <p:nvPr/>
        </p:nvSpPr>
        <p:spPr>
          <a:xfrm>
            <a:off x="4038600" y="4151738"/>
            <a:ext cx="13208050" cy="3162148"/>
          </a:xfrm>
          <a:prstGeom prst="rect">
            <a:avLst/>
          </a:prstGeom>
        </p:spPr>
        <p:txBody>
          <a:bodyPr lIns="0" tIns="0" rIns="0" bIns="0" rtlCol="0" anchor="t">
            <a:spAutoFit/>
          </a:bodyPr>
          <a:lstStyle/>
          <a:p>
            <a:pPr>
              <a:lnSpc>
                <a:spcPts val="6299"/>
              </a:lnSpc>
            </a:pPr>
            <a:r>
              <a:rPr lang="en-US" sz="4500" dirty="0">
                <a:solidFill>
                  <a:schemeClr val="bg1"/>
                </a:solidFill>
                <a:latin typeface="Bobby Jones"/>
                <a:hlinkClick r:id="rId16">
                  <a:extLst>
                    <a:ext uri="{A12FA001-AC4F-418D-AE19-62706E023703}">
                      <ahyp:hlinkClr xmlns:ahyp="http://schemas.microsoft.com/office/drawing/2018/hyperlinkcolor" val="tx"/>
                    </a:ext>
                  </a:extLst>
                </a:hlinkClick>
              </a:rPr>
              <a:t>[1] https://www.w3schools.com/python/</a:t>
            </a:r>
            <a:endParaRPr lang="en-US" sz="4500" dirty="0">
              <a:solidFill>
                <a:schemeClr val="bg1"/>
              </a:solidFill>
              <a:latin typeface="Bobby Jones"/>
            </a:endParaRPr>
          </a:p>
          <a:p>
            <a:pPr>
              <a:lnSpc>
                <a:spcPts val="6299"/>
              </a:lnSpc>
            </a:pPr>
            <a:endParaRPr lang="en-US" sz="4500" dirty="0">
              <a:solidFill>
                <a:schemeClr val="bg1"/>
              </a:solidFill>
              <a:latin typeface="Bobby Jones"/>
            </a:endParaRPr>
          </a:p>
          <a:p>
            <a:pPr>
              <a:lnSpc>
                <a:spcPts val="6299"/>
              </a:lnSpc>
            </a:pPr>
            <a:r>
              <a:rPr lang="en-US" sz="4500" dirty="0">
                <a:solidFill>
                  <a:schemeClr val="bg1"/>
                </a:solidFill>
                <a:latin typeface="Bobby Jones"/>
                <a:hlinkClick r:id="rId17">
                  <a:extLst>
                    <a:ext uri="{A12FA001-AC4F-418D-AE19-62706E023703}">
                      <ahyp:hlinkClr xmlns:ahyp="http://schemas.microsoft.com/office/drawing/2018/hyperlinkcolor" val="tx"/>
                    </a:ext>
                  </a:extLst>
                </a:hlinkClick>
              </a:rPr>
              <a:t>[2] https://www.geeksforgeeks.org/python-programming-language/</a:t>
            </a:r>
            <a:endParaRPr lang="en-US" sz="4500" dirty="0">
              <a:solidFill>
                <a:schemeClr val="bg1"/>
              </a:solidFill>
              <a:latin typeface="Bobby Jone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6214742" y="-3872538"/>
            <a:ext cx="13748604" cy="7749213"/>
          </a:xfrm>
          <a:custGeom>
            <a:avLst/>
            <a:gdLst/>
            <a:ahLst/>
            <a:cxnLst/>
            <a:rect l="l" t="t" r="r" b="b"/>
            <a:pathLst>
              <a:path w="13748604" h="7749213">
                <a:moveTo>
                  <a:pt x="0" y="0"/>
                </a:moveTo>
                <a:lnTo>
                  <a:pt x="13748604" y="0"/>
                </a:lnTo>
                <a:lnTo>
                  <a:pt x="13748604" y="7749213"/>
                </a:lnTo>
                <a:lnTo>
                  <a:pt x="0" y="7749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740788" y="611747"/>
            <a:ext cx="6518512" cy="2275553"/>
          </a:xfrm>
          <a:custGeom>
            <a:avLst/>
            <a:gdLst/>
            <a:ahLst/>
            <a:cxnLst/>
            <a:rect l="l" t="t" r="r" b="b"/>
            <a:pathLst>
              <a:path w="6518512" h="2275553">
                <a:moveTo>
                  <a:pt x="0" y="0"/>
                </a:moveTo>
                <a:lnTo>
                  <a:pt x="6518512" y="0"/>
                </a:lnTo>
                <a:lnTo>
                  <a:pt x="6518512" y="2275553"/>
                </a:lnTo>
                <a:lnTo>
                  <a:pt x="0" y="22755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461852" y="2011308"/>
            <a:ext cx="15364295" cy="6264384"/>
            <a:chOff x="0" y="0"/>
            <a:chExt cx="4046563" cy="1649879"/>
          </a:xfrm>
        </p:grpSpPr>
        <p:sp>
          <p:nvSpPr>
            <p:cNvPr id="5" name="Freeform 5"/>
            <p:cNvSpPr/>
            <p:nvPr/>
          </p:nvSpPr>
          <p:spPr>
            <a:xfrm>
              <a:off x="0" y="0"/>
              <a:ext cx="4046563" cy="1649879"/>
            </a:xfrm>
            <a:custGeom>
              <a:avLst/>
              <a:gdLst/>
              <a:ahLst/>
              <a:cxnLst/>
              <a:rect l="l" t="t" r="r" b="b"/>
              <a:pathLst>
                <a:path w="4046563" h="1649879">
                  <a:moveTo>
                    <a:pt x="25698" y="0"/>
                  </a:moveTo>
                  <a:lnTo>
                    <a:pt x="4020865" y="0"/>
                  </a:lnTo>
                  <a:cubicBezTo>
                    <a:pt x="4027681" y="0"/>
                    <a:pt x="4034217" y="2708"/>
                    <a:pt x="4039036" y="7527"/>
                  </a:cubicBezTo>
                  <a:cubicBezTo>
                    <a:pt x="4043856" y="12346"/>
                    <a:pt x="4046563" y="18883"/>
                    <a:pt x="4046563" y="25698"/>
                  </a:cubicBezTo>
                  <a:lnTo>
                    <a:pt x="4046563" y="1624181"/>
                  </a:lnTo>
                  <a:cubicBezTo>
                    <a:pt x="4046563" y="1630996"/>
                    <a:pt x="4043856" y="1637533"/>
                    <a:pt x="4039036" y="1642352"/>
                  </a:cubicBezTo>
                  <a:cubicBezTo>
                    <a:pt x="4034217" y="1647171"/>
                    <a:pt x="4027681" y="1649879"/>
                    <a:pt x="4020865" y="1649879"/>
                  </a:cubicBezTo>
                  <a:lnTo>
                    <a:pt x="25698" y="1649879"/>
                  </a:lnTo>
                  <a:cubicBezTo>
                    <a:pt x="18883" y="1649879"/>
                    <a:pt x="12346" y="1647171"/>
                    <a:pt x="7527" y="1642352"/>
                  </a:cubicBezTo>
                  <a:cubicBezTo>
                    <a:pt x="2708" y="1637533"/>
                    <a:pt x="0" y="1630996"/>
                    <a:pt x="0" y="1624181"/>
                  </a:cubicBezTo>
                  <a:lnTo>
                    <a:pt x="0" y="25698"/>
                  </a:lnTo>
                  <a:cubicBezTo>
                    <a:pt x="0" y="18883"/>
                    <a:pt x="2708" y="12346"/>
                    <a:pt x="7527" y="7527"/>
                  </a:cubicBezTo>
                  <a:cubicBezTo>
                    <a:pt x="12346" y="2708"/>
                    <a:pt x="18883" y="0"/>
                    <a:pt x="25698" y="0"/>
                  </a:cubicBezTo>
                  <a:close/>
                </a:path>
              </a:pathLst>
            </a:custGeom>
            <a:solidFill>
              <a:srgbClr val="E1D5FD"/>
            </a:solidFill>
          </p:spPr>
          <p:txBody>
            <a:bodyPr/>
            <a:lstStyle/>
            <a:p>
              <a:endParaRPr lang="en-IN"/>
            </a:p>
          </p:txBody>
        </p:sp>
        <p:sp>
          <p:nvSpPr>
            <p:cNvPr id="6" name="TextBox 6"/>
            <p:cNvSpPr txBox="1"/>
            <p:nvPr/>
          </p:nvSpPr>
          <p:spPr>
            <a:xfrm>
              <a:off x="0" y="-47625"/>
              <a:ext cx="4046563" cy="1697504"/>
            </a:xfrm>
            <a:prstGeom prst="rect">
              <a:avLst/>
            </a:prstGeom>
          </p:spPr>
          <p:txBody>
            <a:bodyPr lIns="50800" tIns="50800" rIns="50800" bIns="50800" rtlCol="0" anchor="ctr"/>
            <a:lstStyle/>
            <a:p>
              <a:pPr algn="ctr">
                <a:lnSpc>
                  <a:spcPts val="2573"/>
                </a:lnSpc>
              </a:pPr>
              <a:endParaRPr/>
            </a:p>
          </p:txBody>
        </p:sp>
      </p:grpSp>
      <p:sp>
        <p:nvSpPr>
          <p:cNvPr id="7" name="Freeform 7"/>
          <p:cNvSpPr/>
          <p:nvPr/>
        </p:nvSpPr>
        <p:spPr>
          <a:xfrm>
            <a:off x="14481174" y="5638089"/>
            <a:ext cx="611966" cy="989788"/>
          </a:xfrm>
          <a:custGeom>
            <a:avLst/>
            <a:gdLst/>
            <a:ahLst/>
            <a:cxnLst/>
            <a:rect l="l" t="t" r="r" b="b"/>
            <a:pathLst>
              <a:path w="611966" h="989788">
                <a:moveTo>
                  <a:pt x="0" y="0"/>
                </a:moveTo>
                <a:lnTo>
                  <a:pt x="611966" y="0"/>
                </a:lnTo>
                <a:lnTo>
                  <a:pt x="611966" y="989788"/>
                </a:lnTo>
                <a:lnTo>
                  <a:pt x="0" y="9897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028700" y="2275553"/>
            <a:ext cx="2886516" cy="514325"/>
          </a:xfrm>
          <a:custGeom>
            <a:avLst/>
            <a:gdLst/>
            <a:ahLst/>
            <a:cxnLst/>
            <a:rect l="l" t="t" r="r" b="b"/>
            <a:pathLst>
              <a:path w="2886516" h="514325">
                <a:moveTo>
                  <a:pt x="0" y="0"/>
                </a:moveTo>
                <a:lnTo>
                  <a:pt x="2886516" y="0"/>
                </a:lnTo>
                <a:lnTo>
                  <a:pt x="2886516" y="514325"/>
                </a:lnTo>
                <a:lnTo>
                  <a:pt x="0" y="5143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5486400" y="6123458"/>
            <a:ext cx="7315200" cy="1250234"/>
          </a:xfrm>
          <a:custGeom>
            <a:avLst/>
            <a:gdLst/>
            <a:ahLst/>
            <a:cxnLst/>
            <a:rect l="l" t="t" r="r" b="b"/>
            <a:pathLst>
              <a:path w="7315200" h="1250234">
                <a:moveTo>
                  <a:pt x="0" y="0"/>
                </a:moveTo>
                <a:lnTo>
                  <a:pt x="7315200" y="0"/>
                </a:lnTo>
                <a:lnTo>
                  <a:pt x="7315200" y="1250235"/>
                </a:lnTo>
                <a:lnTo>
                  <a:pt x="0" y="125023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rot="-786786">
            <a:off x="6361111" y="-235806"/>
            <a:ext cx="1799862" cy="2598226"/>
          </a:xfrm>
          <a:custGeom>
            <a:avLst/>
            <a:gdLst/>
            <a:ahLst/>
            <a:cxnLst/>
            <a:rect l="l" t="t" r="r" b="b"/>
            <a:pathLst>
              <a:path w="1799862" h="2598226">
                <a:moveTo>
                  <a:pt x="0" y="0"/>
                </a:moveTo>
                <a:lnTo>
                  <a:pt x="1799861" y="0"/>
                </a:lnTo>
                <a:lnTo>
                  <a:pt x="1799861" y="2598226"/>
                </a:lnTo>
                <a:lnTo>
                  <a:pt x="0" y="259822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1" name="Freeform 11"/>
          <p:cNvSpPr/>
          <p:nvPr/>
        </p:nvSpPr>
        <p:spPr>
          <a:xfrm>
            <a:off x="695625" y="7135360"/>
            <a:ext cx="2560040" cy="2560040"/>
          </a:xfrm>
          <a:custGeom>
            <a:avLst/>
            <a:gdLst/>
            <a:ahLst/>
            <a:cxnLst/>
            <a:rect l="l" t="t" r="r" b="b"/>
            <a:pathLst>
              <a:path w="2560040" h="2560040">
                <a:moveTo>
                  <a:pt x="0" y="0"/>
                </a:moveTo>
                <a:lnTo>
                  <a:pt x="2560040" y="0"/>
                </a:lnTo>
                <a:lnTo>
                  <a:pt x="2560040" y="2560040"/>
                </a:lnTo>
                <a:lnTo>
                  <a:pt x="0" y="25600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2" name="Freeform 12"/>
          <p:cNvSpPr/>
          <p:nvPr/>
        </p:nvSpPr>
        <p:spPr>
          <a:xfrm>
            <a:off x="6774105" y="8931784"/>
            <a:ext cx="4374886" cy="1527233"/>
          </a:xfrm>
          <a:custGeom>
            <a:avLst/>
            <a:gdLst/>
            <a:ahLst/>
            <a:cxnLst/>
            <a:rect l="l" t="t" r="r" b="b"/>
            <a:pathLst>
              <a:path w="4374886" h="1527233">
                <a:moveTo>
                  <a:pt x="0" y="0"/>
                </a:moveTo>
                <a:lnTo>
                  <a:pt x="4374886" y="0"/>
                </a:lnTo>
                <a:lnTo>
                  <a:pt x="4374886" y="1527232"/>
                </a:lnTo>
                <a:lnTo>
                  <a:pt x="0" y="15272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Freeform 13"/>
          <p:cNvSpPr/>
          <p:nvPr/>
        </p:nvSpPr>
        <p:spPr>
          <a:xfrm>
            <a:off x="9619214" y="787933"/>
            <a:ext cx="481533" cy="481533"/>
          </a:xfrm>
          <a:custGeom>
            <a:avLst/>
            <a:gdLst/>
            <a:ahLst/>
            <a:cxnLst/>
            <a:rect l="l" t="t" r="r" b="b"/>
            <a:pathLst>
              <a:path w="481533" h="481533">
                <a:moveTo>
                  <a:pt x="0" y="0"/>
                </a:moveTo>
                <a:lnTo>
                  <a:pt x="481533" y="0"/>
                </a:lnTo>
                <a:lnTo>
                  <a:pt x="481533" y="481534"/>
                </a:lnTo>
                <a:lnTo>
                  <a:pt x="0" y="48153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4" name="Freeform 14"/>
          <p:cNvSpPr/>
          <p:nvPr/>
        </p:nvSpPr>
        <p:spPr>
          <a:xfrm>
            <a:off x="1028700" y="656003"/>
            <a:ext cx="814608" cy="814608"/>
          </a:xfrm>
          <a:custGeom>
            <a:avLst/>
            <a:gdLst/>
            <a:ahLst/>
            <a:cxnLst/>
            <a:rect l="l" t="t" r="r" b="b"/>
            <a:pathLst>
              <a:path w="814608" h="814608">
                <a:moveTo>
                  <a:pt x="0" y="0"/>
                </a:moveTo>
                <a:lnTo>
                  <a:pt x="814608" y="0"/>
                </a:lnTo>
                <a:lnTo>
                  <a:pt x="814608" y="814608"/>
                </a:lnTo>
                <a:lnTo>
                  <a:pt x="0" y="81460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5" name="Freeform 15"/>
          <p:cNvSpPr/>
          <p:nvPr/>
        </p:nvSpPr>
        <p:spPr>
          <a:xfrm>
            <a:off x="12247027" y="8931784"/>
            <a:ext cx="1109147" cy="1109147"/>
          </a:xfrm>
          <a:custGeom>
            <a:avLst/>
            <a:gdLst/>
            <a:ahLst/>
            <a:cxnLst/>
            <a:rect l="l" t="t" r="r" b="b"/>
            <a:pathLst>
              <a:path w="1109147" h="1109147">
                <a:moveTo>
                  <a:pt x="0" y="0"/>
                </a:moveTo>
                <a:lnTo>
                  <a:pt x="1109146" y="0"/>
                </a:lnTo>
                <a:lnTo>
                  <a:pt x="1109146" y="1109147"/>
                </a:lnTo>
                <a:lnTo>
                  <a:pt x="0" y="110914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6" name="Freeform 16"/>
          <p:cNvSpPr/>
          <p:nvPr/>
        </p:nvSpPr>
        <p:spPr>
          <a:xfrm>
            <a:off x="3255665" y="9017533"/>
            <a:ext cx="481533" cy="481533"/>
          </a:xfrm>
          <a:custGeom>
            <a:avLst/>
            <a:gdLst/>
            <a:ahLst/>
            <a:cxnLst/>
            <a:rect l="l" t="t" r="r" b="b"/>
            <a:pathLst>
              <a:path w="481533" h="481533">
                <a:moveTo>
                  <a:pt x="0" y="0"/>
                </a:moveTo>
                <a:lnTo>
                  <a:pt x="481533" y="0"/>
                </a:lnTo>
                <a:lnTo>
                  <a:pt x="481533" y="481534"/>
                </a:lnTo>
                <a:lnTo>
                  <a:pt x="0" y="48153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7" name="Freeform 17"/>
          <p:cNvSpPr/>
          <p:nvPr/>
        </p:nvSpPr>
        <p:spPr>
          <a:xfrm>
            <a:off x="13879472" y="7040110"/>
            <a:ext cx="3379828" cy="2199961"/>
          </a:xfrm>
          <a:custGeom>
            <a:avLst/>
            <a:gdLst/>
            <a:ahLst/>
            <a:cxnLst/>
            <a:rect l="l" t="t" r="r" b="b"/>
            <a:pathLst>
              <a:path w="3379828" h="2199961">
                <a:moveTo>
                  <a:pt x="0" y="0"/>
                </a:moveTo>
                <a:lnTo>
                  <a:pt x="3379828" y="0"/>
                </a:lnTo>
                <a:lnTo>
                  <a:pt x="3379828" y="2199961"/>
                </a:lnTo>
                <a:lnTo>
                  <a:pt x="0" y="219996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18" name="TextBox 18"/>
          <p:cNvSpPr txBox="1"/>
          <p:nvPr/>
        </p:nvSpPr>
        <p:spPr>
          <a:xfrm>
            <a:off x="2138883" y="3162464"/>
            <a:ext cx="14010233" cy="2606040"/>
          </a:xfrm>
          <a:prstGeom prst="rect">
            <a:avLst/>
          </a:prstGeom>
        </p:spPr>
        <p:txBody>
          <a:bodyPr lIns="0" tIns="0" rIns="0" bIns="0" rtlCol="0" anchor="t">
            <a:spAutoFit/>
          </a:bodyPr>
          <a:lstStyle/>
          <a:p>
            <a:pPr algn="ctr">
              <a:lnSpc>
                <a:spcPts val="10080"/>
              </a:lnSpc>
            </a:pPr>
            <a:r>
              <a:rPr lang="en-US" sz="8000" dirty="0">
                <a:solidFill>
                  <a:srgbClr val="2E1B5B"/>
                </a:solidFill>
                <a:latin typeface="Arcade Gamer"/>
              </a:rPr>
              <a:t>Python mInI Project</a:t>
            </a:r>
          </a:p>
        </p:txBody>
      </p:sp>
      <p:sp>
        <p:nvSpPr>
          <p:cNvPr id="19" name="TextBox 19"/>
          <p:cNvSpPr txBox="1"/>
          <p:nvPr/>
        </p:nvSpPr>
        <p:spPr>
          <a:xfrm>
            <a:off x="6214742" y="6283698"/>
            <a:ext cx="5858516" cy="769441"/>
          </a:xfrm>
          <a:prstGeom prst="rect">
            <a:avLst/>
          </a:prstGeom>
        </p:spPr>
        <p:txBody>
          <a:bodyPr lIns="0" tIns="0" rIns="0" bIns="0" rtlCol="0" anchor="t">
            <a:spAutoFit/>
          </a:bodyPr>
          <a:lstStyle/>
          <a:p>
            <a:pPr algn="ctr">
              <a:lnSpc>
                <a:spcPts val="5978"/>
              </a:lnSpc>
            </a:pPr>
            <a:r>
              <a:rPr lang="en-US" sz="5400" dirty="0">
                <a:solidFill>
                  <a:srgbClr val="2E1B5B"/>
                </a:solidFill>
                <a:latin typeface="Arcade Gamer"/>
              </a:rPr>
              <a:t>SNAKE GAME</a:t>
            </a:r>
          </a:p>
        </p:txBody>
      </p:sp>
      <p:sp>
        <p:nvSpPr>
          <p:cNvPr id="20" name="Freeform 20"/>
          <p:cNvSpPr/>
          <p:nvPr/>
        </p:nvSpPr>
        <p:spPr>
          <a:xfrm>
            <a:off x="13675009" y="2275553"/>
            <a:ext cx="2881411" cy="2867947"/>
          </a:xfrm>
          <a:custGeom>
            <a:avLst/>
            <a:gdLst/>
            <a:ahLst/>
            <a:cxnLst/>
            <a:rect l="l" t="t" r="r" b="b"/>
            <a:pathLst>
              <a:path w="2881411" h="2867947">
                <a:moveTo>
                  <a:pt x="0" y="0"/>
                </a:moveTo>
                <a:lnTo>
                  <a:pt x="2881412" y="0"/>
                </a:lnTo>
                <a:lnTo>
                  <a:pt x="2881412" y="2867947"/>
                </a:lnTo>
                <a:lnTo>
                  <a:pt x="0" y="2867947"/>
                </a:lnTo>
                <a:lnTo>
                  <a:pt x="0" y="0"/>
                </a:lnTo>
                <a:close/>
              </a:path>
            </a:pathLst>
          </a:custGeom>
          <a:blipFill>
            <a:blip r:embed="rId20"/>
            <a:stretch>
              <a:fillRect/>
            </a:stretch>
          </a:blipFill>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TextBox 2"/>
          <p:cNvSpPr txBox="1"/>
          <p:nvPr/>
        </p:nvSpPr>
        <p:spPr>
          <a:xfrm>
            <a:off x="2353112" y="3476625"/>
            <a:ext cx="13581776" cy="1581150"/>
          </a:xfrm>
          <a:prstGeom prst="rect">
            <a:avLst/>
          </a:prstGeom>
        </p:spPr>
        <p:txBody>
          <a:bodyPr lIns="0" tIns="0" rIns="0" bIns="0" rtlCol="0" anchor="t">
            <a:spAutoFit/>
          </a:bodyPr>
          <a:lstStyle/>
          <a:p>
            <a:pPr algn="ctr">
              <a:lnSpc>
                <a:spcPts val="12150"/>
              </a:lnSpc>
            </a:pPr>
            <a:r>
              <a:rPr lang="en-US" sz="9000">
                <a:solidFill>
                  <a:srgbClr val="FFFFFF"/>
                </a:solidFill>
                <a:latin typeface="Arcade Gamer"/>
              </a:rPr>
              <a:t>thank you!</a:t>
            </a:r>
          </a:p>
        </p:txBody>
      </p:sp>
      <p:sp>
        <p:nvSpPr>
          <p:cNvPr id="3" name="Freeform 3"/>
          <p:cNvSpPr/>
          <p:nvPr/>
        </p:nvSpPr>
        <p:spPr>
          <a:xfrm>
            <a:off x="-1334829" y="8373419"/>
            <a:ext cx="7854249" cy="1913581"/>
          </a:xfrm>
          <a:custGeom>
            <a:avLst/>
            <a:gdLst/>
            <a:ahLst/>
            <a:cxnLst/>
            <a:rect l="l" t="t" r="r" b="b"/>
            <a:pathLst>
              <a:path w="7854249" h="1913581">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6196704" y="8373419"/>
            <a:ext cx="7854249" cy="1913581"/>
          </a:xfrm>
          <a:custGeom>
            <a:avLst/>
            <a:gdLst/>
            <a:ahLst/>
            <a:cxnLst/>
            <a:rect l="l" t="t" r="r" b="b"/>
            <a:pathLst>
              <a:path w="7854249" h="1913581">
                <a:moveTo>
                  <a:pt x="0" y="0"/>
                </a:moveTo>
                <a:lnTo>
                  <a:pt x="7854250" y="0"/>
                </a:lnTo>
                <a:lnTo>
                  <a:pt x="7854250"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3453767" y="8373419"/>
            <a:ext cx="7854249" cy="1913581"/>
          </a:xfrm>
          <a:custGeom>
            <a:avLst/>
            <a:gdLst/>
            <a:ahLst/>
            <a:cxnLst/>
            <a:rect l="l" t="t" r="r" b="b"/>
            <a:pathLst>
              <a:path w="7854249" h="1913581">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1145115" y="1028700"/>
            <a:ext cx="2242288" cy="1748984"/>
          </a:xfrm>
          <a:custGeom>
            <a:avLst/>
            <a:gdLst/>
            <a:ahLst/>
            <a:cxnLst/>
            <a:rect l="l" t="t" r="r" b="b"/>
            <a:pathLst>
              <a:path w="2242288" h="1748984">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701091" y="6205559"/>
            <a:ext cx="1467770" cy="1467770"/>
          </a:xfrm>
          <a:custGeom>
            <a:avLst/>
            <a:gdLst/>
            <a:ahLst/>
            <a:cxnLst/>
            <a:rect l="l" t="t" r="r" b="b"/>
            <a:pathLst>
              <a:path w="1467770" h="1467770">
                <a:moveTo>
                  <a:pt x="0" y="0"/>
                </a:moveTo>
                <a:lnTo>
                  <a:pt x="1467770" y="0"/>
                </a:lnTo>
                <a:lnTo>
                  <a:pt x="1467770" y="1467769"/>
                </a:lnTo>
                <a:lnTo>
                  <a:pt x="0" y="14677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6048302" y="1806872"/>
            <a:ext cx="942238" cy="942238"/>
          </a:xfrm>
          <a:custGeom>
            <a:avLst/>
            <a:gdLst/>
            <a:ahLst/>
            <a:cxnLst/>
            <a:rect l="l" t="t" r="r" b="b"/>
            <a:pathLst>
              <a:path w="942238" h="942238">
                <a:moveTo>
                  <a:pt x="0" y="0"/>
                </a:moveTo>
                <a:lnTo>
                  <a:pt x="942237" y="0"/>
                </a:lnTo>
                <a:lnTo>
                  <a:pt x="942237" y="942237"/>
                </a:lnTo>
                <a:lnTo>
                  <a:pt x="0" y="9422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a:off x="12561479" y="7452556"/>
            <a:ext cx="892288" cy="892288"/>
          </a:xfrm>
          <a:custGeom>
            <a:avLst/>
            <a:gdLst/>
            <a:ahLst/>
            <a:cxnLst/>
            <a:rect l="l" t="t" r="r" b="b"/>
            <a:pathLst>
              <a:path w="892288" h="892288">
                <a:moveTo>
                  <a:pt x="0" y="0"/>
                </a:moveTo>
                <a:lnTo>
                  <a:pt x="892288" y="0"/>
                </a:lnTo>
                <a:lnTo>
                  <a:pt x="892288" y="892288"/>
                </a:lnTo>
                <a:lnTo>
                  <a:pt x="0" y="8922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Freeform 10"/>
          <p:cNvSpPr/>
          <p:nvPr/>
        </p:nvSpPr>
        <p:spPr>
          <a:xfrm>
            <a:off x="15716364" y="3686175"/>
            <a:ext cx="3611003" cy="1260568"/>
          </a:xfrm>
          <a:custGeom>
            <a:avLst/>
            <a:gdLst/>
            <a:ahLst/>
            <a:cxnLst/>
            <a:rect l="l" t="t" r="r" b="b"/>
            <a:pathLst>
              <a:path w="3611003" h="1260568">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a:off x="-1334829" y="3686175"/>
            <a:ext cx="3611003" cy="1260568"/>
          </a:xfrm>
          <a:custGeom>
            <a:avLst/>
            <a:gdLst/>
            <a:ahLst/>
            <a:cxnLst/>
            <a:rect l="l" t="t" r="r" b="b"/>
            <a:pathLst>
              <a:path w="3611003" h="1260568">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a:off x="14813744" y="5924344"/>
            <a:ext cx="2242288" cy="1748984"/>
          </a:xfrm>
          <a:custGeom>
            <a:avLst/>
            <a:gdLst/>
            <a:ahLst/>
            <a:cxnLst/>
            <a:rect l="l" t="t" r="r" b="b"/>
            <a:pathLst>
              <a:path w="2242288" h="1748984">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Freeform 13"/>
          <p:cNvSpPr/>
          <p:nvPr/>
        </p:nvSpPr>
        <p:spPr>
          <a:xfrm>
            <a:off x="14248595" y="838796"/>
            <a:ext cx="1467770" cy="1467770"/>
          </a:xfrm>
          <a:custGeom>
            <a:avLst/>
            <a:gdLst/>
            <a:ahLst/>
            <a:cxnLst/>
            <a:rect l="l" t="t" r="r" b="b"/>
            <a:pathLst>
              <a:path w="1467770" h="1467770">
                <a:moveTo>
                  <a:pt x="0" y="0"/>
                </a:moveTo>
                <a:lnTo>
                  <a:pt x="1467769" y="0"/>
                </a:lnTo>
                <a:lnTo>
                  <a:pt x="1467769" y="1467770"/>
                </a:lnTo>
                <a:lnTo>
                  <a:pt x="0" y="14677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270266"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336395"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958720" y="925830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5959719" y="1983443"/>
            <a:ext cx="1589817" cy="2984297"/>
          </a:xfrm>
          <a:custGeom>
            <a:avLst/>
            <a:gdLst/>
            <a:ahLst/>
            <a:cxnLst/>
            <a:rect l="l" t="t" r="r" b="b"/>
            <a:pathLst>
              <a:path w="1589817" h="2984297">
                <a:moveTo>
                  <a:pt x="0" y="0"/>
                </a:moveTo>
                <a:lnTo>
                  <a:pt x="1589817" y="0"/>
                </a:lnTo>
                <a:lnTo>
                  <a:pt x="1589817" y="2984297"/>
                </a:lnTo>
                <a:lnTo>
                  <a:pt x="0" y="2984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4263308" y="6018107"/>
            <a:ext cx="4896233" cy="2270072"/>
          </a:xfrm>
          <a:custGeom>
            <a:avLst/>
            <a:gdLst/>
            <a:ahLst/>
            <a:cxnLst/>
            <a:rect l="l" t="t" r="r" b="b"/>
            <a:pathLst>
              <a:path w="4896233" h="2270072">
                <a:moveTo>
                  <a:pt x="0" y="0"/>
                </a:moveTo>
                <a:lnTo>
                  <a:pt x="4896233" y="0"/>
                </a:lnTo>
                <a:lnTo>
                  <a:pt x="4896233" y="2270071"/>
                </a:lnTo>
                <a:lnTo>
                  <a:pt x="0" y="22700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9510603" y="3147960"/>
            <a:ext cx="4896233" cy="2270072"/>
          </a:xfrm>
          <a:custGeom>
            <a:avLst/>
            <a:gdLst/>
            <a:ahLst/>
            <a:cxnLst/>
            <a:rect l="l" t="t" r="r" b="b"/>
            <a:pathLst>
              <a:path w="4896233" h="2270072">
                <a:moveTo>
                  <a:pt x="0" y="0"/>
                </a:moveTo>
                <a:lnTo>
                  <a:pt x="4896233" y="0"/>
                </a:lnTo>
                <a:lnTo>
                  <a:pt x="4896233" y="2270072"/>
                </a:lnTo>
                <a:lnTo>
                  <a:pt x="0" y="2270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10957409" y="6018107"/>
            <a:ext cx="4896233" cy="2270072"/>
          </a:xfrm>
          <a:custGeom>
            <a:avLst/>
            <a:gdLst/>
            <a:ahLst/>
            <a:cxnLst/>
            <a:rect l="l" t="t" r="r" b="b"/>
            <a:pathLst>
              <a:path w="4896233" h="2270072">
                <a:moveTo>
                  <a:pt x="0" y="0"/>
                </a:moveTo>
                <a:lnTo>
                  <a:pt x="4896233" y="0"/>
                </a:lnTo>
                <a:lnTo>
                  <a:pt x="4896233" y="2270071"/>
                </a:lnTo>
                <a:lnTo>
                  <a:pt x="0" y="22700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a:off x="-270266" y="7688103"/>
            <a:ext cx="1829148" cy="1662862"/>
          </a:xfrm>
          <a:custGeom>
            <a:avLst/>
            <a:gdLst/>
            <a:ahLst/>
            <a:cxnLst/>
            <a:rect l="l" t="t" r="r" b="b"/>
            <a:pathLst>
              <a:path w="1829148" h="1662862">
                <a:moveTo>
                  <a:pt x="0" y="0"/>
                </a:moveTo>
                <a:lnTo>
                  <a:pt x="1829149" y="0"/>
                </a:lnTo>
                <a:lnTo>
                  <a:pt x="1829149" y="1662863"/>
                </a:lnTo>
                <a:lnTo>
                  <a:pt x="0" y="16628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089587" y="2072907"/>
            <a:ext cx="3857382" cy="1402684"/>
          </a:xfrm>
          <a:custGeom>
            <a:avLst/>
            <a:gdLst/>
            <a:ahLst/>
            <a:cxnLst/>
            <a:rect l="l" t="t" r="r" b="b"/>
            <a:pathLst>
              <a:path w="3857382" h="1402684">
                <a:moveTo>
                  <a:pt x="0" y="0"/>
                </a:moveTo>
                <a:lnTo>
                  <a:pt x="3857382" y="0"/>
                </a:lnTo>
                <a:lnTo>
                  <a:pt x="3857382" y="1402684"/>
                </a:lnTo>
                <a:lnTo>
                  <a:pt x="0" y="14026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TextBox 11"/>
          <p:cNvSpPr txBox="1"/>
          <p:nvPr/>
        </p:nvSpPr>
        <p:spPr>
          <a:xfrm>
            <a:off x="2511663" y="1221443"/>
            <a:ext cx="13264674" cy="1323975"/>
          </a:xfrm>
          <a:prstGeom prst="rect">
            <a:avLst/>
          </a:prstGeom>
        </p:spPr>
        <p:txBody>
          <a:bodyPr lIns="0" tIns="0" rIns="0" bIns="0" rtlCol="0" anchor="t">
            <a:spAutoFit/>
          </a:bodyPr>
          <a:lstStyle/>
          <a:p>
            <a:pPr algn="ctr">
              <a:lnSpc>
                <a:spcPts val="9840"/>
              </a:lnSpc>
            </a:pPr>
            <a:r>
              <a:rPr lang="en-US" sz="8200">
                <a:solidFill>
                  <a:srgbClr val="FFFFFF"/>
                </a:solidFill>
                <a:latin typeface="Arcade Gamer"/>
              </a:rPr>
              <a:t>group members</a:t>
            </a:r>
          </a:p>
        </p:txBody>
      </p:sp>
      <p:sp>
        <p:nvSpPr>
          <p:cNvPr id="12" name="TextBox 12"/>
          <p:cNvSpPr txBox="1"/>
          <p:nvPr/>
        </p:nvSpPr>
        <p:spPr>
          <a:xfrm>
            <a:off x="2815403" y="5631747"/>
            <a:ext cx="1447905" cy="639810"/>
          </a:xfrm>
          <a:prstGeom prst="rect">
            <a:avLst/>
          </a:prstGeom>
        </p:spPr>
        <p:txBody>
          <a:bodyPr lIns="0" tIns="0" rIns="0" bIns="0" rtlCol="0" anchor="t">
            <a:spAutoFit/>
          </a:bodyPr>
          <a:lstStyle/>
          <a:p>
            <a:pPr algn="ctr">
              <a:lnSpc>
                <a:spcPts val="4922"/>
              </a:lnSpc>
            </a:pPr>
            <a:r>
              <a:rPr lang="en-US" sz="3516">
                <a:solidFill>
                  <a:srgbClr val="2E1B5B"/>
                </a:solidFill>
                <a:latin typeface="Arcade Gamer"/>
              </a:rPr>
              <a:t>01.</a:t>
            </a:r>
          </a:p>
        </p:txBody>
      </p:sp>
      <p:sp>
        <p:nvSpPr>
          <p:cNvPr id="13" name="TextBox 13"/>
          <p:cNvSpPr txBox="1"/>
          <p:nvPr/>
        </p:nvSpPr>
        <p:spPr>
          <a:xfrm>
            <a:off x="8357538" y="5631747"/>
            <a:ext cx="1572923" cy="639810"/>
          </a:xfrm>
          <a:prstGeom prst="rect">
            <a:avLst/>
          </a:prstGeom>
        </p:spPr>
        <p:txBody>
          <a:bodyPr lIns="0" tIns="0" rIns="0" bIns="0" rtlCol="0" anchor="t">
            <a:spAutoFit/>
          </a:bodyPr>
          <a:lstStyle/>
          <a:p>
            <a:pPr algn="ctr">
              <a:lnSpc>
                <a:spcPts val="4922"/>
              </a:lnSpc>
            </a:pPr>
            <a:r>
              <a:rPr lang="en-US" sz="3516">
                <a:solidFill>
                  <a:srgbClr val="2E1B5B"/>
                </a:solidFill>
                <a:latin typeface="Arcade Gamer"/>
              </a:rPr>
              <a:t>02.</a:t>
            </a:r>
          </a:p>
        </p:txBody>
      </p:sp>
      <p:sp>
        <p:nvSpPr>
          <p:cNvPr id="14" name="TextBox 14"/>
          <p:cNvSpPr txBox="1"/>
          <p:nvPr/>
        </p:nvSpPr>
        <p:spPr>
          <a:xfrm>
            <a:off x="13963841" y="5631747"/>
            <a:ext cx="1693892" cy="639810"/>
          </a:xfrm>
          <a:prstGeom prst="rect">
            <a:avLst/>
          </a:prstGeom>
        </p:spPr>
        <p:txBody>
          <a:bodyPr lIns="0" tIns="0" rIns="0" bIns="0" rtlCol="0" anchor="t">
            <a:spAutoFit/>
          </a:bodyPr>
          <a:lstStyle/>
          <a:p>
            <a:pPr algn="ctr">
              <a:lnSpc>
                <a:spcPts val="4922"/>
              </a:lnSpc>
            </a:pPr>
            <a:r>
              <a:rPr lang="en-US" sz="3516">
                <a:solidFill>
                  <a:srgbClr val="2E1B5B"/>
                </a:solidFill>
                <a:latin typeface="Arcade Gamer"/>
              </a:rPr>
              <a:t>03.</a:t>
            </a:r>
          </a:p>
        </p:txBody>
      </p:sp>
      <p:sp>
        <p:nvSpPr>
          <p:cNvPr id="15" name="Freeform 15"/>
          <p:cNvSpPr/>
          <p:nvPr/>
        </p:nvSpPr>
        <p:spPr>
          <a:xfrm>
            <a:off x="16218999" y="7989370"/>
            <a:ext cx="2661073" cy="967663"/>
          </a:xfrm>
          <a:custGeom>
            <a:avLst/>
            <a:gdLst/>
            <a:ahLst/>
            <a:cxnLst/>
            <a:rect l="l" t="t" r="r" b="b"/>
            <a:pathLst>
              <a:path w="2661073" h="967663">
                <a:moveTo>
                  <a:pt x="0" y="0"/>
                </a:moveTo>
                <a:lnTo>
                  <a:pt x="2661073" y="0"/>
                </a:lnTo>
                <a:lnTo>
                  <a:pt x="2661073" y="967663"/>
                </a:lnTo>
                <a:lnTo>
                  <a:pt x="0" y="9676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a:off x="2074318" y="447394"/>
            <a:ext cx="693478" cy="1301750"/>
          </a:xfrm>
          <a:custGeom>
            <a:avLst/>
            <a:gdLst/>
            <a:ahLst/>
            <a:cxnLst/>
            <a:rect l="l" t="t" r="r" b="b"/>
            <a:pathLst>
              <a:path w="693478" h="1301750">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7" name="Freeform 17"/>
          <p:cNvSpPr/>
          <p:nvPr/>
        </p:nvSpPr>
        <p:spPr>
          <a:xfrm>
            <a:off x="13305108" y="447394"/>
            <a:ext cx="2051432" cy="745975"/>
          </a:xfrm>
          <a:custGeom>
            <a:avLst/>
            <a:gdLst/>
            <a:ahLst/>
            <a:cxnLst/>
            <a:rect l="l" t="t" r="r" b="b"/>
            <a:pathLst>
              <a:path w="2051432" h="745975">
                <a:moveTo>
                  <a:pt x="0" y="0"/>
                </a:moveTo>
                <a:lnTo>
                  <a:pt x="2051432" y="0"/>
                </a:lnTo>
                <a:lnTo>
                  <a:pt x="2051432" y="745975"/>
                </a:lnTo>
                <a:lnTo>
                  <a:pt x="0" y="7459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8" name="Freeform 18"/>
          <p:cNvSpPr/>
          <p:nvPr/>
        </p:nvSpPr>
        <p:spPr>
          <a:xfrm>
            <a:off x="5532051" y="8519534"/>
            <a:ext cx="693478" cy="1301750"/>
          </a:xfrm>
          <a:custGeom>
            <a:avLst/>
            <a:gdLst/>
            <a:ahLst/>
            <a:cxnLst/>
            <a:rect l="l" t="t" r="r" b="b"/>
            <a:pathLst>
              <a:path w="693478" h="1301750">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a:off x="2831799" y="3275950"/>
            <a:ext cx="4896233" cy="2270072"/>
          </a:xfrm>
          <a:custGeom>
            <a:avLst/>
            <a:gdLst/>
            <a:ahLst/>
            <a:cxnLst/>
            <a:rect l="l" t="t" r="r" b="b"/>
            <a:pathLst>
              <a:path w="4896233" h="2270072">
                <a:moveTo>
                  <a:pt x="0" y="0"/>
                </a:moveTo>
                <a:lnTo>
                  <a:pt x="4896233" y="0"/>
                </a:lnTo>
                <a:lnTo>
                  <a:pt x="4896233" y="2270072"/>
                </a:lnTo>
                <a:lnTo>
                  <a:pt x="0" y="2270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0" name="TextBox 20"/>
          <p:cNvSpPr txBox="1"/>
          <p:nvPr/>
        </p:nvSpPr>
        <p:spPr>
          <a:xfrm>
            <a:off x="3095665" y="3572786"/>
            <a:ext cx="4368501" cy="1600200"/>
          </a:xfrm>
          <a:prstGeom prst="rect">
            <a:avLst/>
          </a:prstGeom>
        </p:spPr>
        <p:txBody>
          <a:bodyPr lIns="0" tIns="0" rIns="0" bIns="0" rtlCol="0" anchor="t">
            <a:spAutoFit/>
          </a:bodyPr>
          <a:lstStyle/>
          <a:p>
            <a:pPr algn="ctr">
              <a:lnSpc>
                <a:spcPts val="4200"/>
              </a:lnSpc>
            </a:pPr>
            <a:r>
              <a:rPr lang="en-US" sz="3000" dirty="0">
                <a:solidFill>
                  <a:srgbClr val="2E1B5B"/>
                </a:solidFill>
                <a:latin typeface="Cosmic Octo Medium"/>
              </a:rPr>
              <a:t>NIRAV N BOSMIYA</a:t>
            </a:r>
          </a:p>
          <a:p>
            <a:pPr algn="ctr">
              <a:lnSpc>
                <a:spcPts val="4200"/>
              </a:lnSpc>
            </a:pPr>
            <a:r>
              <a:rPr lang="en-US" sz="3000" dirty="0">
                <a:solidFill>
                  <a:srgbClr val="2E1B5B"/>
                </a:solidFill>
                <a:latin typeface="Cosmic Octo Medium"/>
              </a:rPr>
              <a:t>PES1UG23AM193</a:t>
            </a:r>
          </a:p>
          <a:p>
            <a:pPr algn="ctr">
              <a:lnSpc>
                <a:spcPts val="4200"/>
              </a:lnSpc>
            </a:pPr>
            <a:r>
              <a:rPr lang="en-US" sz="3000" dirty="0">
                <a:solidFill>
                  <a:srgbClr val="2E1B5B"/>
                </a:solidFill>
                <a:latin typeface="Cosmic Octo Medium"/>
              </a:rPr>
              <a:t>Game logic</a:t>
            </a:r>
          </a:p>
        </p:txBody>
      </p:sp>
      <p:sp>
        <p:nvSpPr>
          <p:cNvPr id="21" name="TextBox 21"/>
          <p:cNvSpPr txBox="1"/>
          <p:nvPr/>
        </p:nvSpPr>
        <p:spPr>
          <a:xfrm>
            <a:off x="9774469" y="3399391"/>
            <a:ext cx="4368501" cy="1558119"/>
          </a:xfrm>
          <a:prstGeom prst="rect">
            <a:avLst/>
          </a:prstGeom>
        </p:spPr>
        <p:txBody>
          <a:bodyPr lIns="0" tIns="0" rIns="0" bIns="0" rtlCol="0" anchor="t">
            <a:spAutoFit/>
          </a:bodyPr>
          <a:lstStyle/>
          <a:p>
            <a:pPr algn="ctr">
              <a:lnSpc>
                <a:spcPts val="4200"/>
              </a:lnSpc>
            </a:pPr>
            <a:r>
              <a:rPr lang="en-US" sz="3000" dirty="0" err="1">
                <a:solidFill>
                  <a:srgbClr val="2E1B5B"/>
                </a:solidFill>
                <a:latin typeface="Cosmic Octo Medium"/>
              </a:rPr>
              <a:t>Gourav</a:t>
            </a:r>
            <a:r>
              <a:rPr lang="en-US" sz="3000" dirty="0">
                <a:solidFill>
                  <a:srgbClr val="2E1B5B"/>
                </a:solidFill>
                <a:latin typeface="Cosmic Octo Medium"/>
              </a:rPr>
              <a:t> </a:t>
            </a:r>
            <a:r>
              <a:rPr lang="en-US" sz="3000" dirty="0" err="1">
                <a:solidFill>
                  <a:srgbClr val="2E1B5B"/>
                </a:solidFill>
                <a:latin typeface="Cosmic Octo Medium"/>
              </a:rPr>
              <a:t>kumar</a:t>
            </a:r>
            <a:r>
              <a:rPr lang="en-US" sz="3000" dirty="0">
                <a:solidFill>
                  <a:srgbClr val="2E1B5B"/>
                </a:solidFill>
                <a:latin typeface="Cosmic Octo Medium"/>
              </a:rPr>
              <a:t> PES1UG23CS203 Game logic</a:t>
            </a:r>
          </a:p>
        </p:txBody>
      </p:sp>
      <p:sp>
        <p:nvSpPr>
          <p:cNvPr id="22" name="TextBox 22"/>
          <p:cNvSpPr txBox="1"/>
          <p:nvPr/>
        </p:nvSpPr>
        <p:spPr>
          <a:xfrm>
            <a:off x="4527174" y="6104779"/>
            <a:ext cx="4368501" cy="2096728"/>
          </a:xfrm>
          <a:prstGeom prst="rect">
            <a:avLst/>
          </a:prstGeom>
        </p:spPr>
        <p:txBody>
          <a:bodyPr lIns="0" tIns="0" rIns="0" bIns="0" rtlCol="0" anchor="t">
            <a:spAutoFit/>
          </a:bodyPr>
          <a:lstStyle/>
          <a:p>
            <a:pPr algn="ctr">
              <a:lnSpc>
                <a:spcPts val="4200"/>
              </a:lnSpc>
            </a:pPr>
            <a:r>
              <a:rPr lang="en-US" sz="3000" dirty="0">
                <a:solidFill>
                  <a:srgbClr val="2E1B5B"/>
                </a:solidFill>
                <a:latin typeface="Cosmic Octo Medium"/>
              </a:rPr>
              <a:t>Akshay s PES1UG23me008</a:t>
            </a:r>
          </a:p>
          <a:p>
            <a:pPr algn="ctr">
              <a:lnSpc>
                <a:spcPts val="4200"/>
              </a:lnSpc>
            </a:pPr>
            <a:r>
              <a:rPr lang="en-US" sz="3000" dirty="0">
                <a:solidFill>
                  <a:srgbClr val="2E1B5B"/>
                </a:solidFill>
                <a:latin typeface="Cosmic Octo Medium"/>
              </a:rPr>
              <a:t>Gui, Presentation                                                                                   </a:t>
            </a:r>
          </a:p>
        </p:txBody>
      </p:sp>
      <p:sp>
        <p:nvSpPr>
          <p:cNvPr id="24" name="TextBox 24"/>
          <p:cNvSpPr txBox="1"/>
          <p:nvPr/>
        </p:nvSpPr>
        <p:spPr>
          <a:xfrm>
            <a:off x="11221274" y="6104779"/>
            <a:ext cx="4368501" cy="2096728"/>
          </a:xfrm>
          <a:prstGeom prst="rect">
            <a:avLst/>
          </a:prstGeom>
        </p:spPr>
        <p:txBody>
          <a:bodyPr lIns="0" tIns="0" rIns="0" bIns="0" rtlCol="0" anchor="t">
            <a:spAutoFit/>
          </a:bodyPr>
          <a:lstStyle/>
          <a:p>
            <a:pPr algn="ctr">
              <a:lnSpc>
                <a:spcPts val="4200"/>
              </a:lnSpc>
            </a:pPr>
            <a:r>
              <a:rPr lang="en-US" sz="3000" dirty="0">
                <a:solidFill>
                  <a:srgbClr val="2E1B5B"/>
                </a:solidFill>
                <a:latin typeface="Cosmic Octo Medium"/>
              </a:rPr>
              <a:t>Ashish </a:t>
            </a:r>
            <a:r>
              <a:rPr lang="en-US" sz="3000" dirty="0" err="1">
                <a:solidFill>
                  <a:srgbClr val="2E1B5B"/>
                </a:solidFill>
                <a:latin typeface="Cosmic Octo Medium"/>
              </a:rPr>
              <a:t>nayak</a:t>
            </a:r>
            <a:endParaRPr lang="en-US" sz="3000" dirty="0">
              <a:solidFill>
                <a:srgbClr val="2E1B5B"/>
              </a:solidFill>
              <a:latin typeface="Cosmic Octo Medium"/>
            </a:endParaRPr>
          </a:p>
          <a:p>
            <a:pPr algn="ctr">
              <a:lnSpc>
                <a:spcPts val="4200"/>
              </a:lnSpc>
            </a:pPr>
            <a:r>
              <a:rPr lang="en-US" sz="3000" dirty="0">
                <a:solidFill>
                  <a:srgbClr val="2E1B5B"/>
                </a:solidFill>
                <a:latin typeface="Cosmic Octo Medium"/>
              </a:rPr>
              <a:t>PES1UG23me011 gui, Presentation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0676243" y="5249401"/>
            <a:ext cx="15223515" cy="5037599"/>
          </a:xfrm>
          <a:custGeom>
            <a:avLst/>
            <a:gdLst/>
            <a:ahLst/>
            <a:cxnLst/>
            <a:rect l="l" t="t" r="r" b="b"/>
            <a:pathLst>
              <a:path w="15223515" h="5037599">
                <a:moveTo>
                  <a:pt x="0" y="0"/>
                </a:moveTo>
                <a:lnTo>
                  <a:pt x="15223514" y="0"/>
                </a:lnTo>
                <a:lnTo>
                  <a:pt x="15223514" y="5037599"/>
                </a:lnTo>
                <a:lnTo>
                  <a:pt x="0" y="5037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27149" y="693233"/>
            <a:ext cx="5730184" cy="2000355"/>
          </a:xfrm>
          <a:custGeom>
            <a:avLst/>
            <a:gdLst/>
            <a:ahLst/>
            <a:cxnLst/>
            <a:rect l="l" t="t" r="r" b="b"/>
            <a:pathLst>
              <a:path w="5730184" h="2000355">
                <a:moveTo>
                  <a:pt x="0" y="0"/>
                </a:moveTo>
                <a:lnTo>
                  <a:pt x="5730184" y="0"/>
                </a:lnTo>
                <a:lnTo>
                  <a:pt x="5730184" y="2000355"/>
                </a:lnTo>
                <a:lnTo>
                  <a:pt x="0" y="20003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4253027" y="2296512"/>
            <a:ext cx="2997570" cy="1046425"/>
          </a:xfrm>
          <a:custGeom>
            <a:avLst/>
            <a:gdLst/>
            <a:ahLst/>
            <a:cxnLst/>
            <a:rect l="l" t="t" r="r" b="b"/>
            <a:pathLst>
              <a:path w="2997570" h="1046425">
                <a:moveTo>
                  <a:pt x="0" y="0"/>
                </a:moveTo>
                <a:lnTo>
                  <a:pt x="2997570" y="0"/>
                </a:lnTo>
                <a:lnTo>
                  <a:pt x="2997570" y="1046424"/>
                </a:lnTo>
                <a:lnTo>
                  <a:pt x="0" y="10464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3281959" y="3822640"/>
            <a:ext cx="971068" cy="971068"/>
          </a:xfrm>
          <a:custGeom>
            <a:avLst/>
            <a:gdLst/>
            <a:ahLst/>
            <a:cxnLst/>
            <a:rect l="l" t="t" r="r" b="b"/>
            <a:pathLst>
              <a:path w="971068" h="971068">
                <a:moveTo>
                  <a:pt x="0" y="0"/>
                </a:moveTo>
                <a:lnTo>
                  <a:pt x="971068" y="0"/>
                </a:lnTo>
                <a:lnTo>
                  <a:pt x="971068" y="971068"/>
                </a:lnTo>
                <a:lnTo>
                  <a:pt x="0" y="9710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727149" y="1693410"/>
            <a:ext cx="603101" cy="603101"/>
          </a:xfrm>
          <a:custGeom>
            <a:avLst/>
            <a:gdLst/>
            <a:ahLst/>
            <a:cxnLst/>
            <a:rect l="l" t="t" r="r" b="b"/>
            <a:pathLst>
              <a:path w="603101" h="603101">
                <a:moveTo>
                  <a:pt x="0" y="0"/>
                </a:moveTo>
                <a:lnTo>
                  <a:pt x="603102" y="0"/>
                </a:lnTo>
                <a:lnTo>
                  <a:pt x="603102" y="603102"/>
                </a:lnTo>
                <a:lnTo>
                  <a:pt x="0" y="6031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9302189" y="7790538"/>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5430162" y="1183505"/>
            <a:ext cx="12390253" cy="1000760"/>
          </a:xfrm>
          <a:prstGeom prst="rect">
            <a:avLst/>
          </a:prstGeom>
        </p:spPr>
        <p:txBody>
          <a:bodyPr lIns="0" tIns="0" rIns="0" bIns="0" rtlCol="0" anchor="t">
            <a:spAutoFit/>
          </a:bodyPr>
          <a:lstStyle/>
          <a:p>
            <a:pPr algn="ctr">
              <a:lnSpc>
                <a:spcPts val="7344"/>
              </a:lnSpc>
            </a:pPr>
            <a:r>
              <a:rPr lang="en-US" sz="6499">
                <a:solidFill>
                  <a:srgbClr val="FFFFFF"/>
                </a:solidFill>
                <a:latin typeface="Arcade Gamer"/>
              </a:rPr>
              <a:t>problem statement</a:t>
            </a:r>
          </a:p>
        </p:txBody>
      </p:sp>
      <p:sp>
        <p:nvSpPr>
          <p:cNvPr id="9" name="Freeform 9"/>
          <p:cNvSpPr/>
          <p:nvPr/>
        </p:nvSpPr>
        <p:spPr>
          <a:xfrm>
            <a:off x="643224" y="8513701"/>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330251" y="4225139"/>
            <a:ext cx="918361" cy="918361"/>
          </a:xfrm>
          <a:custGeom>
            <a:avLst/>
            <a:gdLst/>
            <a:ahLst/>
            <a:cxnLst/>
            <a:rect l="l" t="t" r="r" b="b"/>
            <a:pathLst>
              <a:path w="918361" h="918361">
                <a:moveTo>
                  <a:pt x="0" y="0"/>
                </a:moveTo>
                <a:lnTo>
                  <a:pt x="918361" y="0"/>
                </a:lnTo>
                <a:lnTo>
                  <a:pt x="918361" y="918361"/>
                </a:lnTo>
                <a:lnTo>
                  <a:pt x="0" y="9183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TextBox 11"/>
          <p:cNvSpPr txBox="1"/>
          <p:nvPr/>
        </p:nvSpPr>
        <p:spPr>
          <a:xfrm>
            <a:off x="1137893" y="3463694"/>
            <a:ext cx="10825507" cy="4308872"/>
          </a:xfrm>
          <a:prstGeom prst="rect">
            <a:avLst/>
          </a:prstGeom>
        </p:spPr>
        <p:txBody>
          <a:bodyPr wrap="square" lIns="0" tIns="0" rIns="0" bIns="0" rtlCol="0" anchor="t">
            <a:spAutoFit/>
          </a:bodyPr>
          <a:lstStyle/>
          <a:p>
            <a:pPr algn="ctr">
              <a:lnSpc>
                <a:spcPts val="5599"/>
              </a:lnSpc>
            </a:pPr>
            <a:r>
              <a:rPr lang="en-US" sz="4800" dirty="0">
                <a:solidFill>
                  <a:srgbClr val="A4FFDE"/>
                </a:solidFill>
                <a:latin typeface="Bobby Jones"/>
              </a:rPr>
              <a:t>To Design a fun game in python where the player feeds a snake by moving it around the screen. THE objective of the player is to keep the snake on the screen and not tangle it, which leads to a “game over”. </a:t>
            </a:r>
          </a:p>
        </p:txBody>
      </p:sp>
      <p:sp>
        <p:nvSpPr>
          <p:cNvPr id="12" name="Freeform 12"/>
          <p:cNvSpPr/>
          <p:nvPr/>
        </p:nvSpPr>
        <p:spPr>
          <a:xfrm>
            <a:off x="-519544" y="6114370"/>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4042614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0676243" y="5249401"/>
            <a:ext cx="15223515" cy="5037599"/>
          </a:xfrm>
          <a:custGeom>
            <a:avLst/>
            <a:gdLst/>
            <a:ahLst/>
            <a:cxnLst/>
            <a:rect l="l" t="t" r="r" b="b"/>
            <a:pathLst>
              <a:path w="15223515" h="5037599">
                <a:moveTo>
                  <a:pt x="0" y="0"/>
                </a:moveTo>
                <a:lnTo>
                  <a:pt x="15223514" y="0"/>
                </a:lnTo>
                <a:lnTo>
                  <a:pt x="15223514" y="5037599"/>
                </a:lnTo>
                <a:lnTo>
                  <a:pt x="0" y="5037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902401" y="6317708"/>
            <a:ext cx="5730184" cy="2000355"/>
          </a:xfrm>
          <a:custGeom>
            <a:avLst/>
            <a:gdLst/>
            <a:ahLst/>
            <a:cxnLst/>
            <a:rect l="l" t="t" r="r" b="b"/>
            <a:pathLst>
              <a:path w="5730184" h="2000355">
                <a:moveTo>
                  <a:pt x="0" y="0"/>
                </a:moveTo>
                <a:lnTo>
                  <a:pt x="5730184" y="0"/>
                </a:lnTo>
                <a:lnTo>
                  <a:pt x="5730184" y="2000355"/>
                </a:lnTo>
                <a:lnTo>
                  <a:pt x="0" y="20003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4261730" y="1773299"/>
            <a:ext cx="2997570" cy="1046425"/>
          </a:xfrm>
          <a:custGeom>
            <a:avLst/>
            <a:gdLst/>
            <a:ahLst/>
            <a:cxnLst/>
            <a:rect l="l" t="t" r="r" b="b"/>
            <a:pathLst>
              <a:path w="2997570" h="1046425">
                <a:moveTo>
                  <a:pt x="0" y="0"/>
                </a:moveTo>
                <a:lnTo>
                  <a:pt x="2997570" y="0"/>
                </a:lnTo>
                <a:lnTo>
                  <a:pt x="2997570" y="1046425"/>
                </a:lnTo>
                <a:lnTo>
                  <a:pt x="0" y="1046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844717" y="6832351"/>
            <a:ext cx="971068" cy="971068"/>
          </a:xfrm>
          <a:custGeom>
            <a:avLst/>
            <a:gdLst/>
            <a:ahLst/>
            <a:cxnLst/>
            <a:rect l="l" t="t" r="r" b="b"/>
            <a:pathLst>
              <a:path w="971068" h="971068">
                <a:moveTo>
                  <a:pt x="0" y="0"/>
                </a:moveTo>
                <a:lnTo>
                  <a:pt x="971068" y="0"/>
                </a:lnTo>
                <a:lnTo>
                  <a:pt x="971068" y="971068"/>
                </a:lnTo>
                <a:lnTo>
                  <a:pt x="0" y="9710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727149" y="1693410"/>
            <a:ext cx="603101" cy="603101"/>
          </a:xfrm>
          <a:custGeom>
            <a:avLst/>
            <a:gdLst/>
            <a:ahLst/>
            <a:cxnLst/>
            <a:rect l="l" t="t" r="r" b="b"/>
            <a:pathLst>
              <a:path w="603101" h="603101">
                <a:moveTo>
                  <a:pt x="0" y="0"/>
                </a:moveTo>
                <a:lnTo>
                  <a:pt x="603102" y="0"/>
                </a:lnTo>
                <a:lnTo>
                  <a:pt x="603102" y="603102"/>
                </a:lnTo>
                <a:lnTo>
                  <a:pt x="0" y="6031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4386461" y="319356"/>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4581082" y="782064"/>
            <a:ext cx="9125835" cy="991235"/>
          </a:xfrm>
          <a:prstGeom prst="rect">
            <a:avLst/>
          </a:prstGeom>
        </p:spPr>
        <p:txBody>
          <a:bodyPr lIns="0" tIns="0" rIns="0" bIns="0" rtlCol="0" anchor="t">
            <a:spAutoFit/>
          </a:bodyPr>
          <a:lstStyle/>
          <a:p>
            <a:pPr algn="ctr">
              <a:lnSpc>
                <a:spcPts val="7345"/>
              </a:lnSpc>
            </a:pPr>
            <a:r>
              <a:rPr lang="en-US" sz="6500">
                <a:solidFill>
                  <a:srgbClr val="FFFFFF"/>
                </a:solidFill>
                <a:latin typeface="Arcade Gamer"/>
              </a:rPr>
              <a:t>INTRODuctIon</a:t>
            </a:r>
          </a:p>
        </p:txBody>
      </p:sp>
      <p:sp>
        <p:nvSpPr>
          <p:cNvPr id="9" name="Freeform 9"/>
          <p:cNvSpPr/>
          <p:nvPr/>
        </p:nvSpPr>
        <p:spPr>
          <a:xfrm>
            <a:off x="341673" y="8571273"/>
            <a:ext cx="1374054" cy="1374054"/>
          </a:xfrm>
          <a:custGeom>
            <a:avLst/>
            <a:gdLst/>
            <a:ahLst/>
            <a:cxnLst/>
            <a:rect l="l" t="t" r="r" b="b"/>
            <a:pathLst>
              <a:path w="1374054" h="1374054">
                <a:moveTo>
                  <a:pt x="0" y="0"/>
                </a:moveTo>
                <a:lnTo>
                  <a:pt x="1374054" y="0"/>
                </a:lnTo>
                <a:lnTo>
                  <a:pt x="1374054" y="1374054"/>
                </a:lnTo>
                <a:lnTo>
                  <a:pt x="0" y="1374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10339" y="3976719"/>
            <a:ext cx="918361" cy="918361"/>
          </a:xfrm>
          <a:custGeom>
            <a:avLst/>
            <a:gdLst/>
            <a:ahLst/>
            <a:cxnLst/>
            <a:rect l="l" t="t" r="r" b="b"/>
            <a:pathLst>
              <a:path w="918361" h="918361">
                <a:moveTo>
                  <a:pt x="0" y="0"/>
                </a:moveTo>
                <a:lnTo>
                  <a:pt x="918361" y="0"/>
                </a:lnTo>
                <a:lnTo>
                  <a:pt x="918361" y="918361"/>
                </a:lnTo>
                <a:lnTo>
                  <a:pt x="0" y="9183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a:off x="15760515" y="3593462"/>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938500" y="2229837"/>
            <a:ext cx="9805755" cy="7661713"/>
          </a:xfrm>
          <a:prstGeom prst="rect">
            <a:avLst/>
          </a:prstGeom>
        </p:spPr>
        <p:txBody>
          <a:bodyPr wrap="square" lIns="0" tIns="0" rIns="0" bIns="0" rtlCol="0" anchor="t">
            <a:spAutoFit/>
          </a:bodyPr>
          <a:lstStyle/>
          <a:p>
            <a:pPr algn="ctr">
              <a:lnSpc>
                <a:spcPts val="4339"/>
              </a:lnSpc>
            </a:pPr>
            <a:r>
              <a:rPr lang="en-US" sz="3099" dirty="0">
                <a:solidFill>
                  <a:srgbClr val="A4FFDE"/>
                </a:solidFill>
                <a:latin typeface="Cosmic Octo Medium"/>
              </a:rPr>
              <a:t>The snake game is a well-known game where one must feed a snake as it moves about the screen under the user’s control. A string of boxes represents the snake that needs to “eat” a round food element that causes it to grow and increase the user’s score. As it gets longer and longer, the snake is harder to maneuver. If the snake accidentally goes off the screen, or the player manages to tangle the snake, the snake dies and causes a “game over”. </a:t>
            </a:r>
            <a:endParaRPr lang="en-US" sz="3099" dirty="0">
              <a:solidFill>
                <a:srgbClr val="F2FCFC"/>
              </a:solidFill>
              <a:latin typeface="Cosmic Octo Medium"/>
            </a:endParaRPr>
          </a:p>
        </p:txBody>
      </p:sp>
      <p:sp>
        <p:nvSpPr>
          <p:cNvPr id="13" name="Freeform 13"/>
          <p:cNvSpPr/>
          <p:nvPr/>
        </p:nvSpPr>
        <p:spPr>
          <a:xfrm>
            <a:off x="-519544" y="6114370"/>
            <a:ext cx="1039088" cy="1950507"/>
          </a:xfrm>
          <a:custGeom>
            <a:avLst/>
            <a:gdLst/>
            <a:ahLst/>
            <a:cxnLst/>
            <a:rect l="l" t="t" r="r" b="b"/>
            <a:pathLst>
              <a:path w="1039088" h="1950507">
                <a:moveTo>
                  <a:pt x="0" y="0"/>
                </a:moveTo>
                <a:lnTo>
                  <a:pt x="1039088" y="0"/>
                </a:lnTo>
                <a:lnTo>
                  <a:pt x="1039088" y="1950507"/>
                </a:lnTo>
                <a:lnTo>
                  <a:pt x="0" y="195050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pic>
        <p:nvPicPr>
          <p:cNvPr id="15" name="Picture 14" descr="A white dot in the sky">
            <a:extLst>
              <a:ext uri="{FF2B5EF4-FFF2-40B4-BE49-F238E27FC236}">
                <a16:creationId xmlns:a16="http://schemas.microsoft.com/office/drawing/2014/main" id="{7CDBB420-89B4-CCDF-B9CC-3F8187CC41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26591" y="2240666"/>
            <a:ext cx="6415040" cy="6560433"/>
          </a:xfrm>
          <a:prstGeom prst="rect">
            <a:avLst/>
          </a:prstGeom>
        </p:spPr>
      </p:pic>
    </p:spTree>
    <p:extLst>
      <p:ext uri="{BB962C8B-B14F-4D97-AF65-F5344CB8AC3E}">
        <p14:creationId xmlns:p14="http://schemas.microsoft.com/office/powerpoint/2010/main" val="1581544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2809108" y="2631310"/>
            <a:ext cx="5173671" cy="6711130"/>
          </a:xfrm>
          <a:custGeom>
            <a:avLst/>
            <a:gdLst/>
            <a:ahLst/>
            <a:cxnLst/>
            <a:rect l="l" t="t" r="r" b="b"/>
            <a:pathLst>
              <a:path w="5173671" h="6711130">
                <a:moveTo>
                  <a:pt x="0" y="0"/>
                </a:moveTo>
                <a:lnTo>
                  <a:pt x="5173671" y="0"/>
                </a:lnTo>
                <a:lnTo>
                  <a:pt x="5173671" y="6711130"/>
                </a:lnTo>
                <a:lnTo>
                  <a:pt x="0" y="67111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0" name="Freeform 10"/>
          <p:cNvSpPr/>
          <p:nvPr/>
        </p:nvSpPr>
        <p:spPr>
          <a:xfrm>
            <a:off x="-2069237" y="3006416"/>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2" name="TextBox 12"/>
          <p:cNvSpPr txBox="1"/>
          <p:nvPr/>
        </p:nvSpPr>
        <p:spPr>
          <a:xfrm>
            <a:off x="1982024" y="745687"/>
            <a:ext cx="13003454" cy="929640"/>
          </a:xfrm>
          <a:prstGeom prst="rect">
            <a:avLst/>
          </a:prstGeom>
        </p:spPr>
        <p:txBody>
          <a:bodyPr lIns="0" tIns="0" rIns="0" bIns="0" rtlCol="0" anchor="t">
            <a:spAutoFit/>
          </a:bodyPr>
          <a:lstStyle/>
          <a:p>
            <a:pPr algn="ctr">
              <a:lnSpc>
                <a:spcPts val="6630"/>
              </a:lnSpc>
            </a:pPr>
            <a:r>
              <a:rPr lang="en-US" sz="6500">
                <a:solidFill>
                  <a:srgbClr val="FFFFFF"/>
                </a:solidFill>
                <a:latin typeface="Arcade Gamer"/>
              </a:rPr>
              <a:t>modules of the game</a:t>
            </a:r>
          </a:p>
        </p:txBody>
      </p:sp>
      <p:sp>
        <p:nvSpPr>
          <p:cNvPr id="13" name="TextBox 13"/>
          <p:cNvSpPr txBox="1"/>
          <p:nvPr/>
        </p:nvSpPr>
        <p:spPr>
          <a:xfrm>
            <a:off x="1982024" y="3211423"/>
            <a:ext cx="14477176" cy="4200894"/>
          </a:xfrm>
          <a:prstGeom prst="rect">
            <a:avLst/>
          </a:prstGeom>
        </p:spPr>
        <p:txBody>
          <a:bodyPr wrap="square" lIns="0" tIns="0" rIns="0" bIns="0" rtlCol="0" anchor="t">
            <a:spAutoFit/>
          </a:bodyPr>
          <a:lstStyle/>
          <a:p>
            <a:pPr>
              <a:buFont typeface="Arial" panose="020B0604020202020204" pitchFamily="34" charset="0"/>
              <a:buChar char="•"/>
            </a:pPr>
            <a:r>
              <a:rPr lang="en-IN" sz="4500" dirty="0">
                <a:solidFill>
                  <a:srgbClr val="FFFFFF"/>
                </a:solidFill>
                <a:latin typeface="Bobby Jones"/>
              </a:rPr>
              <a:t>TKINTER - Inbuilt module for GUI</a:t>
            </a:r>
          </a:p>
          <a:p>
            <a:pPr>
              <a:buFont typeface="Arial" panose="020B0604020202020204" pitchFamily="34" charset="0"/>
              <a:buChar char="•"/>
            </a:pPr>
            <a:r>
              <a:rPr lang="en-IN" sz="4500" dirty="0">
                <a:solidFill>
                  <a:srgbClr val="FFFFFF"/>
                </a:solidFill>
                <a:latin typeface="Bobby Jones"/>
              </a:rPr>
              <a:t>RANDOM - Inbuilt module for Score Placement</a:t>
            </a:r>
          </a:p>
          <a:p>
            <a:pPr>
              <a:buFont typeface="Arial" panose="020B0604020202020204" pitchFamily="34" charset="0"/>
              <a:buChar char="•"/>
            </a:pPr>
            <a:r>
              <a:rPr lang="en-IN" sz="4500" dirty="0">
                <a:solidFill>
                  <a:srgbClr val="FFFFFF"/>
                </a:solidFill>
                <a:latin typeface="Bobby Jones"/>
              </a:rPr>
              <a:t>Food – user-defined module for making score adding material</a:t>
            </a:r>
          </a:p>
          <a:p>
            <a:pPr>
              <a:buFont typeface="Arial" panose="020B0604020202020204" pitchFamily="34" charset="0"/>
              <a:buChar char="•"/>
            </a:pPr>
            <a:r>
              <a:rPr lang="en-IN" sz="4500" dirty="0">
                <a:solidFill>
                  <a:srgbClr val="FFFFFF"/>
                </a:solidFill>
                <a:latin typeface="Bobby Jones"/>
              </a:rPr>
              <a:t>Snake – user-defined module for main object</a:t>
            </a:r>
          </a:p>
          <a:p>
            <a:pPr marL="971550" lvl="1" indent="-485775" algn="ctr">
              <a:lnSpc>
                <a:spcPts val="6299"/>
              </a:lnSpc>
              <a:buFont typeface="Arial"/>
              <a:buChar char="•"/>
            </a:pPr>
            <a:endParaRPr lang="en-US" sz="4500" spc="265" dirty="0">
              <a:solidFill>
                <a:srgbClr val="FFFFFF"/>
              </a:solidFill>
              <a:latin typeface="Bobby Jone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2809108" y="2631310"/>
            <a:ext cx="5173671" cy="6711130"/>
          </a:xfrm>
          <a:custGeom>
            <a:avLst/>
            <a:gdLst/>
            <a:ahLst/>
            <a:cxnLst/>
            <a:rect l="l" t="t" r="r" b="b"/>
            <a:pathLst>
              <a:path w="5173671" h="6711130">
                <a:moveTo>
                  <a:pt x="0" y="0"/>
                </a:moveTo>
                <a:lnTo>
                  <a:pt x="5173671" y="0"/>
                </a:lnTo>
                <a:lnTo>
                  <a:pt x="5173671" y="6711130"/>
                </a:lnTo>
                <a:lnTo>
                  <a:pt x="0" y="67111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0" name="Freeform 10"/>
          <p:cNvSpPr/>
          <p:nvPr/>
        </p:nvSpPr>
        <p:spPr>
          <a:xfrm>
            <a:off x="-2057400" y="3230368"/>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2" name="TextBox 12"/>
          <p:cNvSpPr txBox="1"/>
          <p:nvPr/>
        </p:nvSpPr>
        <p:spPr>
          <a:xfrm>
            <a:off x="1982024" y="745687"/>
            <a:ext cx="13003454" cy="1692771"/>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IMPLEMENTATION: MOVEMENT</a:t>
            </a:r>
          </a:p>
        </p:txBody>
      </p:sp>
      <p:sp>
        <p:nvSpPr>
          <p:cNvPr id="13" name="TextBox 13"/>
          <p:cNvSpPr txBox="1"/>
          <p:nvPr/>
        </p:nvSpPr>
        <p:spPr>
          <a:xfrm>
            <a:off x="1295400" y="3211423"/>
            <a:ext cx="15625036" cy="3877985"/>
          </a:xfrm>
          <a:prstGeom prst="rect">
            <a:avLst/>
          </a:prstGeom>
        </p:spPr>
        <p:txBody>
          <a:bodyPr wrap="square" lIns="0" tIns="0" rIns="0" bIns="0" rtlCol="0" anchor="t">
            <a:spAutoFit/>
          </a:bodyPr>
          <a:lstStyle/>
          <a:p>
            <a:r>
              <a:rPr lang="en-US" sz="2800" b="0" dirty="0" err="1">
                <a:solidFill>
                  <a:schemeClr val="bg1"/>
                </a:solidFill>
                <a:effectLst/>
                <a:latin typeface="Consolas" panose="020B0609020204030204" pitchFamily="49" charset="0"/>
              </a:rPr>
              <a:t>window.bind</a:t>
            </a:r>
            <a:r>
              <a:rPr lang="en-US" sz="2800" b="0" dirty="0">
                <a:solidFill>
                  <a:schemeClr val="bg1"/>
                </a:solidFill>
                <a:effectLst/>
                <a:latin typeface="Consolas" panose="020B0609020204030204" pitchFamily="49" charset="0"/>
              </a:rPr>
              <a:t>(”arrow key”, lambda event: </a:t>
            </a:r>
            <a:r>
              <a:rPr lang="en-US" sz="2800" b="0" dirty="0" err="1">
                <a:solidFill>
                  <a:schemeClr val="bg1"/>
                </a:solidFill>
                <a:effectLst/>
                <a:latin typeface="Consolas" panose="020B0609020204030204" pitchFamily="49" charset="0"/>
              </a:rPr>
              <a:t>change_direction</a:t>
            </a:r>
            <a:r>
              <a:rPr lang="en-US" sz="2800" b="0" dirty="0">
                <a:solidFill>
                  <a:schemeClr val="bg1"/>
                </a:solidFill>
                <a:effectLst/>
                <a:latin typeface="Consolas" panose="020B0609020204030204" pitchFamily="49" charset="0"/>
              </a:rPr>
              <a:t>(‘arrow direction’))</a:t>
            </a:r>
          </a:p>
          <a:p>
            <a:r>
              <a:rPr lang="en-US" sz="2800" b="0" dirty="0">
                <a:solidFill>
                  <a:schemeClr val="bg1"/>
                </a:solidFill>
                <a:effectLst/>
                <a:latin typeface="Consolas" panose="020B0609020204030204" pitchFamily="49" charset="0"/>
              </a:rPr>
              <a:t>Checking of direction</a:t>
            </a:r>
          </a:p>
          <a:p>
            <a:pPr marL="457200" lvl="1" indent="0">
              <a:buNone/>
            </a:pPr>
            <a:r>
              <a:rPr lang="en-US" sz="2800" b="0" dirty="0">
                <a:solidFill>
                  <a:schemeClr val="bg1"/>
                </a:solidFill>
                <a:effectLst/>
                <a:latin typeface="Consolas" panose="020B0609020204030204" pitchFamily="49" charset="0"/>
              </a:rPr>
              <a:t>if </a:t>
            </a:r>
            <a:r>
              <a:rPr lang="en-US" sz="2800" b="0" dirty="0" err="1">
                <a:solidFill>
                  <a:schemeClr val="bg1"/>
                </a:solidFill>
                <a:effectLst/>
                <a:latin typeface="Consolas" panose="020B0609020204030204" pitchFamily="49" charset="0"/>
              </a:rPr>
              <a:t>new_direction</a:t>
            </a:r>
            <a:r>
              <a:rPr lang="en-US" sz="2800" b="0" dirty="0">
                <a:solidFill>
                  <a:schemeClr val="bg1"/>
                </a:solidFill>
                <a:effectLst/>
                <a:latin typeface="Consolas" panose="020B0609020204030204" pitchFamily="49" charset="0"/>
              </a:rPr>
              <a:t> == ‘new arrow direction ': </a:t>
            </a:r>
          </a:p>
          <a:p>
            <a:pPr marL="0" indent="0">
              <a:buNone/>
            </a:pPr>
            <a:r>
              <a:rPr lang="en-US" sz="2800" b="0" dirty="0">
                <a:solidFill>
                  <a:schemeClr val="bg1"/>
                </a:solidFill>
                <a:effectLst/>
                <a:latin typeface="Consolas" panose="020B0609020204030204" pitchFamily="49" charset="0"/>
              </a:rPr>
              <a:t>        if direction != ‘arrow direction ': </a:t>
            </a:r>
          </a:p>
          <a:p>
            <a:pPr marL="0" indent="0">
              <a:buNone/>
            </a:pPr>
            <a:r>
              <a:rPr lang="en-US" sz="2800" b="0" dirty="0">
                <a:solidFill>
                  <a:schemeClr val="bg1"/>
                </a:solidFill>
                <a:effectLst/>
                <a:latin typeface="Consolas" panose="020B0609020204030204" pitchFamily="49" charset="0"/>
              </a:rPr>
              <a:t>            direction = </a:t>
            </a:r>
            <a:r>
              <a:rPr lang="en-US" sz="2800" b="0" dirty="0" err="1">
                <a:solidFill>
                  <a:schemeClr val="bg1"/>
                </a:solidFill>
                <a:effectLst/>
                <a:latin typeface="Consolas" panose="020B0609020204030204" pitchFamily="49" charset="0"/>
              </a:rPr>
              <a:t>new_direction</a:t>
            </a:r>
            <a:endParaRPr lang="en-US" sz="2800" b="0" dirty="0">
              <a:solidFill>
                <a:schemeClr val="bg1"/>
              </a:solidFill>
              <a:effectLst/>
              <a:latin typeface="Consolas" panose="020B0609020204030204" pitchFamily="49" charset="0"/>
            </a:endParaRPr>
          </a:p>
          <a:p>
            <a:r>
              <a:rPr lang="en-US" sz="2800" b="0" dirty="0">
                <a:solidFill>
                  <a:schemeClr val="bg1"/>
                </a:solidFill>
                <a:effectLst/>
                <a:latin typeface="Consolas" panose="020B0609020204030204" pitchFamily="49" charset="0"/>
              </a:rPr>
              <a:t>Movement</a:t>
            </a:r>
          </a:p>
          <a:p>
            <a:r>
              <a:rPr lang="en-US" sz="2800" b="0" dirty="0">
                <a:solidFill>
                  <a:schemeClr val="bg1"/>
                </a:solidFill>
                <a:effectLst/>
                <a:latin typeface="Consolas" panose="020B0609020204030204" pitchFamily="49" charset="0"/>
              </a:rPr>
              <a:t>x, y = </a:t>
            </a:r>
            <a:r>
              <a:rPr lang="en-US" sz="2800" b="0" dirty="0" err="1">
                <a:solidFill>
                  <a:schemeClr val="bg1"/>
                </a:solidFill>
                <a:effectLst/>
                <a:latin typeface="Consolas" panose="020B0609020204030204" pitchFamily="49" charset="0"/>
              </a:rPr>
              <a:t>snake.coordinates</a:t>
            </a:r>
            <a:r>
              <a:rPr lang="en-US" sz="2800" b="0" dirty="0">
                <a:solidFill>
                  <a:schemeClr val="bg1"/>
                </a:solidFill>
                <a:effectLst/>
                <a:latin typeface="Consolas" panose="020B0609020204030204" pitchFamily="49" charset="0"/>
              </a:rPr>
              <a:t>[0] </a:t>
            </a:r>
          </a:p>
          <a:p>
            <a:r>
              <a:rPr lang="en-US" sz="2800" b="0" dirty="0">
                <a:solidFill>
                  <a:schemeClr val="bg1"/>
                </a:solidFill>
                <a:effectLst/>
                <a:latin typeface="Consolas" panose="020B0609020204030204" pitchFamily="49" charset="0"/>
              </a:rPr>
              <a:t>  if direction == </a:t>
            </a:r>
            <a:r>
              <a:rPr lang="en-US" sz="2800" dirty="0">
                <a:solidFill>
                  <a:schemeClr val="bg1"/>
                </a:solidFill>
                <a:latin typeface="Consolas" panose="020B0609020204030204" pitchFamily="49" charset="0"/>
              </a:rPr>
              <a:t>‘direction’</a:t>
            </a:r>
            <a:r>
              <a:rPr lang="en-US" sz="2800" b="0" dirty="0">
                <a:solidFill>
                  <a:schemeClr val="bg1"/>
                </a:solidFill>
                <a:effectLst/>
                <a:latin typeface="Consolas" panose="020B0609020204030204" pitchFamily="49" charset="0"/>
              </a:rPr>
              <a:t>: </a:t>
            </a:r>
          </a:p>
          <a:p>
            <a:r>
              <a:rPr lang="en-US" sz="2800" b="0" dirty="0">
                <a:solidFill>
                  <a:schemeClr val="bg1"/>
                </a:solidFill>
                <a:effectLst/>
                <a:latin typeface="Consolas" panose="020B0609020204030204" pitchFamily="49" charset="0"/>
              </a:rPr>
              <a:t>        x/y +-= SPACE_SIZE </a:t>
            </a:r>
          </a:p>
        </p:txBody>
      </p:sp>
    </p:spTree>
    <p:extLst>
      <p:ext uri="{BB962C8B-B14F-4D97-AF65-F5344CB8AC3E}">
        <p14:creationId xmlns:p14="http://schemas.microsoft.com/office/powerpoint/2010/main" val="2599569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1982024" y="745687"/>
            <a:ext cx="13003454" cy="1692771"/>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IMPLEMENTATION: SCORE</a:t>
            </a:r>
          </a:p>
        </p:txBody>
      </p:sp>
      <p:sp>
        <p:nvSpPr>
          <p:cNvPr id="13" name="TextBox 13"/>
          <p:cNvSpPr txBox="1"/>
          <p:nvPr/>
        </p:nvSpPr>
        <p:spPr>
          <a:xfrm>
            <a:off x="1295400" y="3211423"/>
            <a:ext cx="15625036" cy="4985980"/>
          </a:xfrm>
          <a:prstGeom prst="rect">
            <a:avLst/>
          </a:prstGeom>
        </p:spPr>
        <p:txBody>
          <a:bodyPr wrap="square" lIns="0" tIns="0" rIns="0" bIns="0" rtlCol="0" anchor="t">
            <a:spAutoFit/>
          </a:bodyPr>
          <a:lstStyle/>
          <a:p>
            <a:pPr marL="0" indent="0">
              <a:buNone/>
            </a:pPr>
            <a:r>
              <a:rPr lang="en-US" sz="3600" b="0" dirty="0">
                <a:solidFill>
                  <a:schemeClr val="bg1"/>
                </a:solidFill>
                <a:effectLst/>
                <a:latin typeface="Consolas" panose="020B0609020204030204" pitchFamily="49" charset="0"/>
              </a:rPr>
              <a:t>x == </a:t>
            </a:r>
            <a:r>
              <a:rPr lang="en-US" sz="3600" b="0" dirty="0" err="1">
                <a:solidFill>
                  <a:schemeClr val="bg1"/>
                </a:solidFill>
                <a:effectLst/>
                <a:latin typeface="Consolas" panose="020B0609020204030204" pitchFamily="49" charset="0"/>
              </a:rPr>
              <a:t>food.coordinates</a:t>
            </a:r>
            <a:r>
              <a:rPr lang="en-US" sz="3600" b="0" dirty="0">
                <a:solidFill>
                  <a:schemeClr val="bg1"/>
                </a:solidFill>
                <a:effectLst/>
                <a:latin typeface="Consolas" panose="020B0609020204030204" pitchFamily="49" charset="0"/>
              </a:rPr>
              <a:t>[0] and y == </a:t>
            </a:r>
            <a:r>
              <a:rPr lang="en-US" sz="3600" b="0" dirty="0" err="1">
                <a:solidFill>
                  <a:schemeClr val="bg1"/>
                </a:solidFill>
                <a:effectLst/>
                <a:latin typeface="Consolas" panose="020B0609020204030204" pitchFamily="49" charset="0"/>
              </a:rPr>
              <a:t>food.coordinates</a:t>
            </a:r>
            <a:r>
              <a:rPr lang="en-US" sz="3600" b="0" dirty="0">
                <a:solidFill>
                  <a:schemeClr val="bg1"/>
                </a:solidFill>
                <a:effectLst/>
                <a:latin typeface="Consolas" panose="020B0609020204030204" pitchFamily="49" charset="0"/>
              </a:rPr>
              <a:t>[1]: </a:t>
            </a:r>
          </a:p>
          <a:p>
            <a:pPr marL="457200" indent="-457200">
              <a:buFont typeface="Arial" panose="020B0604020202020204" pitchFamily="34" charset="0"/>
              <a:buChar char="•"/>
            </a:pPr>
            <a:r>
              <a:rPr lang="en-US" sz="3600" b="0" dirty="0">
                <a:solidFill>
                  <a:schemeClr val="bg1"/>
                </a:solidFill>
                <a:effectLst/>
                <a:latin typeface="Consolas" panose="020B0609020204030204" pitchFamily="49" charset="0"/>
              </a:rPr>
              <a:t>global score </a:t>
            </a:r>
          </a:p>
          <a:p>
            <a:pPr marL="457200" indent="-457200">
              <a:buFont typeface="Arial" panose="020B0604020202020204" pitchFamily="34" charset="0"/>
              <a:buChar char="•"/>
            </a:pPr>
            <a:r>
              <a:rPr lang="en-US" sz="3600" b="0" dirty="0">
                <a:solidFill>
                  <a:schemeClr val="bg1"/>
                </a:solidFill>
                <a:effectLst/>
                <a:latin typeface="Consolas" panose="020B0609020204030204" pitchFamily="49" charset="0"/>
              </a:rPr>
              <a:t>score += 1 [updates score when the snake coordinates are aligned with food</a:t>
            </a:r>
            <a:r>
              <a:rPr lang="en-US" sz="3600" dirty="0">
                <a:solidFill>
                  <a:schemeClr val="bg1"/>
                </a:solidFill>
                <a:latin typeface="Consolas" panose="020B0609020204030204" pitchFamily="49" charset="0"/>
              </a:rPr>
              <a:t> </a:t>
            </a:r>
            <a:r>
              <a:rPr lang="en-US" sz="3600" b="0" dirty="0">
                <a:solidFill>
                  <a:schemeClr val="bg1"/>
                </a:solidFill>
                <a:effectLst/>
                <a:latin typeface="Consolas" panose="020B0609020204030204" pitchFamily="49" charset="0"/>
              </a:rPr>
              <a:t>coordinates]</a:t>
            </a:r>
          </a:p>
          <a:p>
            <a:pPr marL="457200" indent="-457200">
              <a:buFont typeface="Arial" panose="020B0604020202020204" pitchFamily="34" charset="0"/>
              <a:buChar char="•"/>
            </a:pPr>
            <a:r>
              <a:rPr lang="en-US" sz="3600" b="0" dirty="0" err="1">
                <a:solidFill>
                  <a:schemeClr val="bg1"/>
                </a:solidFill>
                <a:effectLst/>
                <a:latin typeface="Consolas" panose="020B0609020204030204" pitchFamily="49" charset="0"/>
              </a:rPr>
              <a:t>label.config</a:t>
            </a:r>
            <a:r>
              <a:rPr lang="en-US" sz="3600" b="0" dirty="0">
                <a:solidFill>
                  <a:schemeClr val="bg1"/>
                </a:solidFill>
                <a:effectLst/>
                <a:latin typeface="Consolas" panose="020B0609020204030204" pitchFamily="49" charset="0"/>
              </a:rPr>
              <a:t>(text="Points:{}".format(score))[changes score text on top of the screen] </a:t>
            </a:r>
          </a:p>
          <a:p>
            <a:pPr marL="457200" indent="-457200">
              <a:buFont typeface="Arial" panose="020B0604020202020204" pitchFamily="34" charset="0"/>
              <a:buChar char="•"/>
            </a:pPr>
            <a:r>
              <a:rPr lang="en-US" sz="3600" b="0" dirty="0" err="1">
                <a:solidFill>
                  <a:schemeClr val="bg1"/>
                </a:solidFill>
                <a:effectLst/>
                <a:latin typeface="Consolas" panose="020B0609020204030204" pitchFamily="49" charset="0"/>
              </a:rPr>
              <a:t>canvas.delete</a:t>
            </a:r>
            <a:r>
              <a:rPr lang="en-US" sz="3600" b="0" dirty="0">
                <a:solidFill>
                  <a:schemeClr val="bg1"/>
                </a:solidFill>
                <a:effectLst/>
                <a:latin typeface="Consolas" panose="020B0609020204030204" pitchFamily="49" charset="0"/>
              </a:rPr>
              <a:t>("food") [removes food ]</a:t>
            </a:r>
          </a:p>
          <a:p>
            <a:pPr marL="457200" indent="-457200">
              <a:buFont typeface="Arial" panose="020B0604020202020204" pitchFamily="34" charset="0"/>
              <a:buChar char="•"/>
            </a:pPr>
            <a:r>
              <a:rPr lang="en-US" sz="3600" b="0" dirty="0">
                <a:solidFill>
                  <a:schemeClr val="bg1"/>
                </a:solidFill>
                <a:effectLst/>
                <a:latin typeface="Consolas" panose="020B0609020204030204" pitchFamily="49" charset="0"/>
              </a:rPr>
              <a:t>food = Food(canvas, WIDTH, HEIGHT, SPACE_SIZE)[uses food module to assign a new food with new coordinates]</a:t>
            </a:r>
          </a:p>
        </p:txBody>
      </p:sp>
    </p:spTree>
    <p:extLst>
      <p:ext uri="{BB962C8B-B14F-4D97-AF65-F5344CB8AC3E}">
        <p14:creationId xmlns:p14="http://schemas.microsoft.com/office/powerpoint/2010/main" val="300260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
        <p:cNvGrpSpPr/>
        <p:nvPr/>
      </p:nvGrpSpPr>
      <p:grpSpPr>
        <a:xfrm>
          <a:off x="0" y="0"/>
          <a:ext cx="0" cy="0"/>
          <a:chOff x="0" y="0"/>
          <a:chExt cx="0" cy="0"/>
        </a:xfrm>
      </p:grpSpPr>
      <p:sp>
        <p:nvSpPr>
          <p:cNvPr id="2" name="Freeform 2"/>
          <p:cNvSpPr/>
          <p:nvPr/>
        </p:nvSpPr>
        <p:spPr>
          <a:xfrm>
            <a:off x="14369092" y="627608"/>
            <a:ext cx="4656031" cy="2378809"/>
          </a:xfrm>
          <a:custGeom>
            <a:avLst/>
            <a:gdLst/>
            <a:ahLst/>
            <a:cxnLst/>
            <a:rect l="l" t="t" r="r" b="b"/>
            <a:pathLst>
              <a:path w="4656031" h="2378809">
                <a:moveTo>
                  <a:pt x="0" y="0"/>
                </a:moveTo>
                <a:lnTo>
                  <a:pt x="4656031" y="0"/>
                </a:lnTo>
                <a:lnTo>
                  <a:pt x="4656031" y="2378808"/>
                </a:lnTo>
                <a:lnTo>
                  <a:pt x="0" y="2378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2809108" y="8340076"/>
            <a:ext cx="2343142" cy="1086366"/>
          </a:xfrm>
          <a:custGeom>
            <a:avLst/>
            <a:gdLst/>
            <a:ahLst/>
            <a:cxnLst/>
            <a:rect l="l" t="t" r="r" b="b"/>
            <a:pathLst>
              <a:path w="2343142" h="1086366">
                <a:moveTo>
                  <a:pt x="0" y="0"/>
                </a:moveTo>
                <a:lnTo>
                  <a:pt x="2343142" y="0"/>
                </a:lnTo>
                <a:lnTo>
                  <a:pt x="2343142" y="1086366"/>
                </a:lnTo>
                <a:lnTo>
                  <a:pt x="0" y="1086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3980679" y="8248828"/>
            <a:ext cx="4307321" cy="1997031"/>
          </a:xfrm>
          <a:custGeom>
            <a:avLst/>
            <a:gdLst/>
            <a:ahLst/>
            <a:cxnLst/>
            <a:rect l="l" t="t" r="r" b="b"/>
            <a:pathLst>
              <a:path w="4307321" h="1997031">
                <a:moveTo>
                  <a:pt x="0" y="0"/>
                </a:moveTo>
                <a:lnTo>
                  <a:pt x="4307321" y="0"/>
                </a:lnTo>
                <a:lnTo>
                  <a:pt x="4307321" y="1997031"/>
                </a:lnTo>
                <a:lnTo>
                  <a:pt x="0" y="1997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688770" y="688537"/>
            <a:ext cx="1293254" cy="1293254"/>
          </a:xfrm>
          <a:custGeom>
            <a:avLst/>
            <a:gdLst/>
            <a:ahLst/>
            <a:cxnLst/>
            <a:rect l="l" t="t" r="r" b="b"/>
            <a:pathLst>
              <a:path w="1293254" h="1293254">
                <a:moveTo>
                  <a:pt x="0" y="0"/>
                </a:moveTo>
                <a:lnTo>
                  <a:pt x="1293254" y="0"/>
                </a:lnTo>
                <a:lnTo>
                  <a:pt x="1293254" y="1293255"/>
                </a:lnTo>
                <a:lnTo>
                  <a:pt x="0" y="12932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920436" y="5527694"/>
            <a:ext cx="918361" cy="918361"/>
          </a:xfrm>
          <a:custGeom>
            <a:avLst/>
            <a:gdLst/>
            <a:ahLst/>
            <a:cxnLst/>
            <a:rect l="l" t="t" r="r" b="b"/>
            <a:pathLst>
              <a:path w="918361" h="918361">
                <a:moveTo>
                  <a:pt x="0" y="0"/>
                </a:moveTo>
                <a:lnTo>
                  <a:pt x="918361" y="0"/>
                </a:lnTo>
                <a:lnTo>
                  <a:pt x="918361" y="918362"/>
                </a:lnTo>
                <a:lnTo>
                  <a:pt x="0" y="918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a:off x="-299449" y="9559534"/>
            <a:ext cx="5316599" cy="1372649"/>
          </a:xfrm>
          <a:custGeom>
            <a:avLst/>
            <a:gdLst/>
            <a:ahLst/>
            <a:cxnLst/>
            <a:rect l="l" t="t" r="r" b="b"/>
            <a:pathLst>
              <a:path w="5316599" h="1372649">
                <a:moveTo>
                  <a:pt x="0" y="0"/>
                </a:moveTo>
                <a:lnTo>
                  <a:pt x="5316599" y="0"/>
                </a:lnTo>
                <a:lnTo>
                  <a:pt x="5316599" y="1372649"/>
                </a:lnTo>
                <a:lnTo>
                  <a:pt x="0" y="137264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2171731" y="7039937"/>
            <a:ext cx="3744564" cy="1913132"/>
          </a:xfrm>
          <a:custGeom>
            <a:avLst/>
            <a:gdLst/>
            <a:ahLst/>
            <a:cxnLst/>
            <a:rect l="l" t="t" r="r" b="b"/>
            <a:pathLst>
              <a:path w="3744564" h="1913132">
                <a:moveTo>
                  <a:pt x="0" y="0"/>
                </a:moveTo>
                <a:lnTo>
                  <a:pt x="3744564" y="0"/>
                </a:lnTo>
                <a:lnTo>
                  <a:pt x="3744564" y="1913132"/>
                </a:lnTo>
                <a:lnTo>
                  <a:pt x="0" y="19131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12472714" y="1961871"/>
            <a:ext cx="912813" cy="912813"/>
          </a:xfrm>
          <a:custGeom>
            <a:avLst/>
            <a:gdLst/>
            <a:ahLst/>
            <a:cxnLst/>
            <a:rect l="l" t="t" r="r" b="b"/>
            <a:pathLst>
              <a:path w="912813" h="912813">
                <a:moveTo>
                  <a:pt x="0" y="0"/>
                </a:moveTo>
                <a:lnTo>
                  <a:pt x="912813" y="0"/>
                </a:lnTo>
                <a:lnTo>
                  <a:pt x="912813" y="912813"/>
                </a:lnTo>
                <a:lnTo>
                  <a:pt x="0" y="9128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2"/>
          <p:cNvSpPr txBox="1"/>
          <p:nvPr/>
        </p:nvSpPr>
        <p:spPr>
          <a:xfrm>
            <a:off x="1982024" y="745687"/>
            <a:ext cx="13003454" cy="1692771"/>
          </a:xfrm>
          <a:prstGeom prst="rect">
            <a:avLst/>
          </a:prstGeom>
        </p:spPr>
        <p:txBody>
          <a:bodyPr lIns="0" tIns="0" rIns="0" bIns="0" rtlCol="0" anchor="t">
            <a:spAutoFit/>
          </a:bodyPr>
          <a:lstStyle/>
          <a:p>
            <a:pPr algn="ctr">
              <a:lnSpc>
                <a:spcPts val="6630"/>
              </a:lnSpc>
            </a:pPr>
            <a:r>
              <a:rPr lang="en-US" sz="6500" dirty="0">
                <a:solidFill>
                  <a:srgbClr val="FFFFFF"/>
                </a:solidFill>
                <a:latin typeface="Arcade Gamer"/>
              </a:rPr>
              <a:t>IMPLEMENTATION: FOOD module</a:t>
            </a:r>
          </a:p>
        </p:txBody>
      </p:sp>
      <p:sp>
        <p:nvSpPr>
          <p:cNvPr id="4" name="Content Placeholder 3">
            <a:extLst>
              <a:ext uri="{FF2B5EF4-FFF2-40B4-BE49-F238E27FC236}">
                <a16:creationId xmlns:a16="http://schemas.microsoft.com/office/drawing/2014/main" id="{BB822CC1-B85C-395A-9E52-EA499ABE9BED}"/>
              </a:ext>
            </a:extLst>
          </p:cNvPr>
          <p:cNvSpPr>
            <a:spLocks noGrp="1"/>
          </p:cNvSpPr>
          <p:nvPr>
            <p:ph idx="1"/>
          </p:nvPr>
        </p:nvSpPr>
        <p:spPr>
          <a:xfrm>
            <a:off x="2209800" y="3461015"/>
            <a:ext cx="13151820" cy="4525963"/>
          </a:xfrm>
        </p:spPr>
        <p:txBody>
          <a:bodyPr>
            <a:normAutofit/>
          </a:bodyPr>
          <a:lstStyle/>
          <a:p>
            <a:r>
              <a:rPr lang="en-IN" sz="4500" dirty="0">
                <a:solidFill>
                  <a:srgbClr val="FFFFFF"/>
                </a:solidFill>
                <a:latin typeface="Bobby Jones"/>
              </a:rPr>
              <a:t>User-defined Module that implements the visuals and location of food in the game. </a:t>
            </a:r>
          </a:p>
          <a:p>
            <a:r>
              <a:rPr lang="en-IN" sz="4500" dirty="0">
                <a:solidFill>
                  <a:srgbClr val="FFFFFF"/>
                </a:solidFill>
                <a:latin typeface="Bobby Jones"/>
              </a:rPr>
              <a:t>It uses </a:t>
            </a:r>
            <a:r>
              <a:rPr lang="en-IN" sz="4500" dirty="0" err="1">
                <a:solidFill>
                  <a:srgbClr val="FFFFFF"/>
                </a:solidFill>
                <a:latin typeface="Bobby Jones"/>
              </a:rPr>
              <a:t>TKInter</a:t>
            </a:r>
            <a:r>
              <a:rPr lang="en-IN" sz="4500" dirty="0">
                <a:solidFill>
                  <a:srgbClr val="FFFFFF"/>
                </a:solidFill>
                <a:latin typeface="Bobby Jones"/>
              </a:rPr>
              <a:t> and RANDOM to code the module and implement it in the program externally.  </a:t>
            </a:r>
          </a:p>
        </p:txBody>
      </p:sp>
    </p:spTree>
    <p:extLst>
      <p:ext uri="{BB962C8B-B14F-4D97-AF65-F5344CB8AC3E}">
        <p14:creationId xmlns:p14="http://schemas.microsoft.com/office/powerpoint/2010/main" val="1493842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259</TotalTime>
  <Words>745</Words>
  <Application>Microsoft Office PowerPoint</Application>
  <PresentationFormat>Custom</PresentationFormat>
  <Paragraphs>95</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Calibri</vt:lpstr>
      <vt:lpstr>Arial</vt:lpstr>
      <vt:lpstr>Consolas</vt:lpstr>
      <vt:lpstr>Cosmic Octo Medium</vt:lpstr>
      <vt:lpstr>Trebuchet MS</vt:lpstr>
      <vt:lpstr>Bobby Jones</vt:lpstr>
      <vt:lpstr>Calibri Light</vt:lpstr>
      <vt:lpstr>Arcade Gamer</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 Project Hangman</dc:title>
  <cp:lastModifiedBy>Arun K Ramachandra</cp:lastModifiedBy>
  <cp:revision>13</cp:revision>
  <dcterms:created xsi:type="dcterms:W3CDTF">2006-08-16T00:00:00Z</dcterms:created>
  <dcterms:modified xsi:type="dcterms:W3CDTF">2023-12-18T08:40:04Z</dcterms:modified>
  <dc:identifier>DAF28g0P8cA</dc:identifier>
</cp:coreProperties>
</file>