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779" r:id="rId2"/>
    <p:sldId id="789" r:id="rId3"/>
    <p:sldId id="975" r:id="rId4"/>
    <p:sldId id="841" r:id="rId5"/>
    <p:sldId id="821" r:id="rId6"/>
    <p:sldId id="824" r:id="rId7"/>
    <p:sldId id="826" r:id="rId8"/>
    <p:sldId id="976" r:id="rId9"/>
    <p:sldId id="827" r:id="rId10"/>
    <p:sldId id="808" r:id="rId11"/>
    <p:sldId id="979" r:id="rId12"/>
    <p:sldId id="786" r:id="rId13"/>
    <p:sldId id="814" r:id="rId14"/>
    <p:sldId id="817" r:id="rId15"/>
    <p:sldId id="877" r:id="rId16"/>
    <p:sldId id="878" r:id="rId17"/>
    <p:sldId id="792" r:id="rId18"/>
    <p:sldId id="820" r:id="rId19"/>
    <p:sldId id="801" r:id="rId20"/>
    <p:sldId id="815" r:id="rId21"/>
    <p:sldId id="864" r:id="rId22"/>
    <p:sldId id="865" r:id="rId23"/>
    <p:sldId id="866" r:id="rId24"/>
    <p:sldId id="867" r:id="rId25"/>
    <p:sldId id="868" r:id="rId26"/>
    <p:sldId id="977" r:id="rId27"/>
    <p:sldId id="978" r:id="rId28"/>
    <p:sldId id="805" r:id="rId29"/>
    <p:sldId id="806" r:id="rId30"/>
    <p:sldId id="901" r:id="rId31"/>
    <p:sldId id="903" r:id="rId32"/>
    <p:sldId id="816" r:id="rId33"/>
    <p:sldId id="970" r:id="rId34"/>
    <p:sldId id="971" r:id="rId35"/>
    <p:sldId id="972" r:id="rId36"/>
    <p:sldId id="973" r:id="rId37"/>
    <p:sldId id="974" r:id="rId38"/>
    <p:sldId id="793" r:id="rId39"/>
    <p:sldId id="7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7" autoAdjust="0"/>
    <p:restoredTop sz="94660"/>
  </p:normalViewPr>
  <p:slideViewPr>
    <p:cSldViewPr snapToGrid="0" showGuides="1">
      <p:cViewPr varScale="1">
        <p:scale>
          <a:sx n="88" d="100"/>
          <a:sy n="88" d="100"/>
        </p:scale>
        <p:origin x="363" y="3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BC200F-3AD5-488B-A90C-E22EC162B81D}"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39F6F4-037B-4332-9282-471FE71B5F7F}"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DABC32-C334-4B49-A727-D2C2C2E2FFFE}"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4BDB05-E2D4-4D29-8882-DE25842599A2}"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2B590-2B55-4604-B193-5B6D0EBB3818}" type="datetime1">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55046D-FD36-421D-B0B6-CF2E6F2F7E01}"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719C6A-C228-4666-85AF-BFCAEE8D9375}" type="datetime1">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1476AC4-8DFC-4A25-AB02-3BCD901770ED}" type="datetime1">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A7FA7-F693-4DFB-AEDA-FE633EEC95AF}" type="datetime1">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56386-F633-4E6A-B8A1-EED31EF84510}"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880F4-BE75-409D-AF89-489FEC0B9E5F}" type="datetime1">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83BA4-7B10-4BE3-A0B2-A48721054ED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t>18-10-2024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220916" y="94410"/>
            <a:ext cx="7095897" cy="1449070"/>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NBA &amp; NAAC A+ ACCREDITED</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p:cNvSpPr txBox="1"/>
          <p:nvPr/>
        </p:nvSpPr>
        <p:spPr>
          <a:xfrm>
            <a:off x="-1" y="2131886"/>
            <a:ext cx="12192000" cy="110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latin typeface="Times New Roman" panose="02020603050405020304" pitchFamily="18" charset="0"/>
                <a:cs typeface="Times New Roman" panose="02020603050405020304" pitchFamily="18" charset="0"/>
              </a:rPr>
              <a:t>Automatic Grading Of Programming </a:t>
            </a:r>
            <a:r>
              <a:rPr lang="en-US" sz="3600" b="1" dirty="0" err="1">
                <a:latin typeface="Times New Roman" panose="02020603050405020304" pitchFamily="18" charset="0"/>
                <a:cs typeface="Times New Roman" panose="02020603050405020304" pitchFamily="18" charset="0"/>
              </a:rPr>
              <a:t>Assignments:An</a:t>
            </a:r>
            <a:r>
              <a:rPr lang="en-US" sz="3600" b="1" dirty="0">
                <a:latin typeface="Times New Roman" panose="02020603050405020304" pitchFamily="18" charset="0"/>
                <a:cs typeface="Times New Roman" panose="02020603050405020304" pitchFamily="18" charset="0"/>
              </a:rPr>
              <a:t> Approach Based On Formal Semantics</a:t>
            </a:r>
          </a:p>
        </p:txBody>
      </p:sp>
      <p:sp>
        <p:nvSpPr>
          <p:cNvPr id="15" name="TextBox 14"/>
          <p:cNvSpPr txBox="1"/>
          <p:nvPr/>
        </p:nvSpPr>
        <p:spPr>
          <a:xfrm>
            <a:off x="3295015" y="3291205"/>
            <a:ext cx="6120765" cy="1623060"/>
          </a:xfrm>
          <a:prstGeom prst="rect">
            <a:avLst/>
          </a:prstGeom>
          <a:noFill/>
        </p:spPr>
        <p:txBody>
          <a:bodyPr wrap="square" rtlCol="0">
            <a:noAutofit/>
          </a:bodyPr>
          <a:lstStyle/>
          <a:p>
            <a:pPr algn="ctr"/>
            <a:r>
              <a:rPr lang="en-US" sz="2400" b="1" dirty="0">
                <a:latin typeface="Times New Roman" panose="02020603050405020304" pitchFamily="18" charset="0"/>
                <a:cs typeface="Times New Roman" panose="02020603050405020304" pitchFamily="18" charset="0"/>
              </a:rPr>
              <a:t>Batch No: </a:t>
            </a:r>
            <a:r>
              <a:rPr lang="en-IN" sz="2400" b="1" dirty="0">
                <a:latin typeface="Times New Roman" panose="02020603050405020304" pitchFamily="18" charset="0"/>
                <a:cs typeface="Times New Roman" panose="02020603050405020304" pitchFamily="18" charset="0"/>
              </a:rPr>
              <a:t>1</a:t>
            </a:r>
            <a:r>
              <a:rPr lang="en-IN" altLang="en-US" sz="2400" b="1" dirty="0">
                <a:latin typeface="Times New Roman" panose="02020603050405020304" pitchFamily="18" charset="0"/>
                <a:cs typeface="Times New Roman" panose="02020603050405020304" pitchFamily="18" charset="0"/>
              </a:rPr>
              <a:t>7</a:t>
            </a:r>
            <a:r>
              <a:rPr lang="en-US" sz="2400" b="1"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1. </a:t>
            </a:r>
            <a:r>
              <a:rPr lang="en-IN" altLang="en-US" sz="2400" b="1" dirty="0">
                <a:latin typeface="Times New Roman" panose="02020603050405020304" pitchFamily="18" charset="0"/>
                <a:cs typeface="Times New Roman" panose="02020603050405020304" pitchFamily="18" charset="0"/>
              </a:rPr>
              <a:t>P. Gourav</a:t>
            </a:r>
            <a:r>
              <a:rPr lang="en-US" sz="24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IN" altLang="en-US" sz="2400" b="1" dirty="0">
                <a:latin typeface="Times New Roman" panose="02020603050405020304" pitchFamily="18" charset="0"/>
                <a:cs typeface="Times New Roman" panose="02020603050405020304" pitchFamily="18" charset="0"/>
              </a:rPr>
              <a:t>21K81A7348</a:t>
            </a:r>
            <a:r>
              <a:rPr lang="en-US" sz="2400" b="1" dirty="0">
                <a:latin typeface="Times New Roman" panose="02020603050405020304" pitchFamily="18" charset="0"/>
                <a:cs typeface="Times New Roman" panose="02020603050405020304" pitchFamily="18" charset="0"/>
              </a:rPr>
              <a:t>)</a:t>
            </a:r>
          </a:p>
          <a:p>
            <a:pPr algn="just"/>
            <a:r>
              <a:rPr lang="en-IN" altLang="en-US"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 Yagna Pavan</a:t>
            </a:r>
            <a:r>
              <a:rPr lang="en-US" sz="24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IN" altLang="en-US" sz="2400" b="1" dirty="0">
                <a:latin typeface="Times New Roman" panose="02020603050405020304" pitchFamily="18" charset="0"/>
                <a:cs typeface="Times New Roman" panose="02020603050405020304" pitchFamily="18" charset="0"/>
              </a:rPr>
              <a:t>21K81A7313</a:t>
            </a:r>
            <a:r>
              <a:rPr lang="en-US" sz="2400" b="1" dirty="0">
                <a:latin typeface="Times New Roman" panose="02020603050405020304" pitchFamily="18" charset="0"/>
                <a:cs typeface="Times New Roman" panose="02020603050405020304" pitchFamily="18" charset="0"/>
              </a:rPr>
              <a:t>)</a:t>
            </a:r>
          </a:p>
          <a:p>
            <a:pPr algn="just"/>
            <a:r>
              <a:rPr lang="en-IN" altLang="en-US" sz="2400" b="1"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 Ashok</a:t>
            </a:r>
            <a:r>
              <a:rPr lang="en-IN" altLang="en-US" sz="2400" b="1" dirty="0">
                <a:latin typeface="Times New Roman" panose="02020603050405020304" pitchFamily="18" charset="0"/>
                <a:cs typeface="Times New Roman" panose="02020603050405020304" pitchFamily="18" charset="0"/>
              </a:rPr>
              <a:t> Kumar            (21K81A7350</a:t>
            </a:r>
            <a:r>
              <a:rPr lang="en-US" sz="2400" b="1" dirty="0">
                <a:latin typeface="Times New Roman" panose="02020603050405020304" pitchFamily="18" charset="0"/>
                <a:cs typeface="Times New Roman" panose="02020603050405020304" pitchFamily="18" charset="0"/>
              </a:rPr>
              <a:t>)</a:t>
            </a:r>
          </a:p>
        </p:txBody>
      </p:sp>
      <p:sp>
        <p:nvSpPr>
          <p:cNvPr id="16" name="TextBox 15"/>
          <p:cNvSpPr txBox="1"/>
          <p:nvPr/>
        </p:nvSpPr>
        <p:spPr>
          <a:xfrm>
            <a:off x="0" y="5288340"/>
            <a:ext cx="12191999" cy="156845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IN" altLang="en-US" sz="2400" b="1" dirty="0">
                <a:latin typeface="Times New Roman" panose="02020603050405020304" pitchFamily="18" charset="0"/>
                <a:cs typeface="Times New Roman" panose="02020603050405020304" pitchFamily="18" charset="0"/>
              </a:rPr>
              <a:t>Mrs. </a:t>
            </a:r>
            <a:r>
              <a:rPr lang="en-IN" altLang="en-US" sz="2400" b="1" dirty="0" err="1">
                <a:latin typeface="Times New Roman" panose="02020603050405020304" pitchFamily="18" charset="0"/>
                <a:cs typeface="Times New Roman" panose="02020603050405020304" pitchFamily="18" charset="0"/>
              </a:rPr>
              <a:t>G.Kiranmai</a:t>
            </a:r>
            <a:endParaRPr lang="en-US" sz="2400" b="1" dirty="0">
              <a:latin typeface="Times New Roman" panose="02020603050405020304" pitchFamily="18" charset="0"/>
              <a:cs typeface="Times New Roman" panose="02020603050405020304" pitchFamily="18" charset="0"/>
            </a:endParaRPr>
          </a:p>
          <a:p>
            <a:pPr algn="ctr"/>
            <a:r>
              <a:rPr lang="en-IN" altLang="en-US" sz="2400" b="1" dirty="0">
                <a:latin typeface="Times New Roman" panose="02020603050405020304" pitchFamily="18" charset="0"/>
                <a:cs typeface="Times New Roman" panose="02020603050405020304" pitchFamily="18" charset="0"/>
              </a:rPr>
              <a:t>Assistant Professor</a:t>
            </a:r>
          </a:p>
          <a:p>
            <a:pPr algn="ctr"/>
            <a:r>
              <a:rPr lang="en-US" sz="2400" b="1" dirty="0">
                <a:latin typeface="Times New Roman" panose="02020603050405020304" pitchFamily="18" charset="0"/>
                <a:cs typeface="Times New Roman" panose="02020603050405020304" pitchFamily="18" charset="0"/>
              </a:rPr>
              <a:t>Department of </a:t>
            </a:r>
            <a:r>
              <a:rPr lang="en-IN" altLang="en-US" sz="2400" b="1" dirty="0">
                <a:latin typeface="Times New Roman" panose="02020603050405020304" pitchFamily="18" charset="0"/>
                <a:cs typeface="Times New Roman" panose="02020603050405020304" pitchFamily="18" charset="0"/>
              </a:rPr>
              <a:t> Artificial Intelligence and Machine Learning </a:t>
            </a:r>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 y="1579432"/>
            <a:ext cx="12191998" cy="46037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a:t>
            </a:r>
            <a:r>
              <a:rPr lang="en-IN" altLang="en-US" sz="2400" b="1" dirty="0">
                <a:latin typeface="Times New Roman" panose="02020603050405020304" pitchFamily="18" charset="0"/>
                <a:cs typeface="Times New Roman" panose="02020603050405020304" pitchFamily="18" charset="0"/>
              </a:rPr>
              <a:t>Artificial Intelligence &amp; Machine Learning</a:t>
            </a:r>
            <a:r>
              <a:rPr lang="en-US" sz="24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31BA-6552-586B-7860-28A53E0F3A1C}"/>
              </a:ext>
            </a:extLst>
          </p:cNvPr>
          <p:cNvSpPr>
            <a:spLocks noGrp="1"/>
          </p:cNvSpPr>
          <p:nvPr>
            <p:ph type="title"/>
          </p:nvPr>
        </p:nvSpPr>
        <p:spPr>
          <a:xfrm>
            <a:off x="0" y="-266736"/>
            <a:ext cx="13316164" cy="1358739"/>
          </a:xfrm>
        </p:spPr>
        <p:txBody>
          <a:bodyPr/>
          <a:lstStyle/>
          <a:p>
            <a:r>
              <a:rPr lang="en-US" dirty="0"/>
              <a:t>                              </a:t>
            </a:r>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DCD2A-2143-E69D-4850-658D92B93EAC}"/>
              </a:ext>
            </a:extLst>
          </p:cNvPr>
          <p:cNvSpPr>
            <a:spLocks noGrp="1"/>
          </p:cNvSpPr>
          <p:nvPr>
            <p:ph idx="1"/>
          </p:nvPr>
        </p:nvSpPr>
        <p:spPr>
          <a:xfrm>
            <a:off x="0" y="934949"/>
            <a:ext cx="11353800" cy="4831048"/>
          </a:xfrm>
        </p:spPr>
        <p:txBody>
          <a:bodyPr/>
          <a:lstStyle/>
          <a:p>
            <a:pPr marL="0" indent="0">
              <a:buNone/>
            </a:pPr>
            <a:r>
              <a:rPr lang="en-US" sz="2400" b="1"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Reduces human effort in writing test cases</a:t>
            </a:r>
          </a:p>
          <a:p>
            <a:r>
              <a:rPr lang="en-US" sz="2400" dirty="0">
                <a:latin typeface="Times New Roman" panose="02020603050405020304" pitchFamily="18" charset="0"/>
                <a:cs typeface="Times New Roman" panose="02020603050405020304" pitchFamily="18" charset="0"/>
              </a:rPr>
              <a:t>It makes the grading more complete</a:t>
            </a:r>
          </a:p>
          <a:p>
            <a:r>
              <a:rPr lang="en-US" sz="2400" dirty="0">
                <a:latin typeface="Times New Roman" panose="02020603050405020304" pitchFamily="18" charset="0"/>
                <a:cs typeface="Times New Roman" panose="02020603050405020304" pitchFamily="18" charset="0"/>
              </a:rPr>
              <a:t>It gives counter examples for an incorrect submission.</a:t>
            </a:r>
          </a:p>
          <a:p>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082F16A-5B29-3D5C-2828-719CB24E87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4BDB05-E2D4-4D29-8882-DE25842599A2}"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18-10-2024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CA95F10D-26C5-7961-7F5B-70EC02D0B3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83BA4-7B10-4BE3-A0B2-A48721054ED6}"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0350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7FA9-6662-1BCC-53D4-50C60CB286B0}"/>
              </a:ext>
            </a:extLst>
          </p:cNvPr>
          <p:cNvSpPr>
            <a:spLocks noGrp="1"/>
          </p:cNvSpPr>
          <p:nvPr>
            <p:ph type="title"/>
          </p:nvPr>
        </p:nvSpPr>
        <p:spPr>
          <a:xfrm>
            <a:off x="838200" y="54429"/>
            <a:ext cx="10515600" cy="936171"/>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SYSTEM REQUIREMENTS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1988DF-625B-909B-A26B-842DEAB61BAE}"/>
              </a:ext>
            </a:extLst>
          </p:cNvPr>
          <p:cNvSpPr>
            <a:spLocks noGrp="1"/>
          </p:cNvSpPr>
          <p:nvPr>
            <p:ph idx="1"/>
          </p:nvPr>
        </p:nvSpPr>
        <p:spPr>
          <a:xfrm>
            <a:off x="266700" y="990600"/>
            <a:ext cx="11353800" cy="56387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HARDWARE REQUIREMENTS</a:t>
            </a:r>
          </a:p>
          <a:p>
            <a:r>
              <a:rPr lang="en-IN" sz="2400" dirty="0">
                <a:latin typeface="Times New Roman" panose="02020603050405020304" pitchFamily="18" charset="0"/>
                <a:cs typeface="Times New Roman" panose="02020603050405020304" pitchFamily="18" charset="0"/>
              </a:rPr>
              <a:t>Processor       -   Intel I3 or I5</a:t>
            </a:r>
          </a:p>
          <a:p>
            <a:r>
              <a:rPr lang="en-IN" sz="2400" dirty="0">
                <a:latin typeface="Times New Roman" panose="02020603050405020304" pitchFamily="18" charset="0"/>
                <a:cs typeface="Times New Roman" panose="02020603050405020304" pitchFamily="18" charset="0"/>
              </a:rPr>
              <a:t>Speed             -  1.1GHz</a:t>
            </a:r>
          </a:p>
          <a:p>
            <a:r>
              <a:rPr lang="en-IN" sz="2400" dirty="0">
                <a:latin typeface="Times New Roman" panose="02020603050405020304" pitchFamily="18" charset="0"/>
                <a:cs typeface="Times New Roman" panose="02020603050405020304" pitchFamily="18" charset="0"/>
              </a:rPr>
              <a:t>RAM                -   4GB(min)</a:t>
            </a:r>
          </a:p>
          <a:p>
            <a:r>
              <a:rPr lang="en-IN" sz="2400" dirty="0">
                <a:latin typeface="Times New Roman" panose="02020603050405020304" pitchFamily="18" charset="0"/>
                <a:cs typeface="Times New Roman" panose="02020603050405020304" pitchFamily="18" charset="0"/>
              </a:rPr>
              <a:t>HARD DISK     -  500GB(min)</a:t>
            </a:r>
          </a:p>
          <a:p>
            <a:r>
              <a:rPr lang="en-IN" sz="2400" dirty="0">
                <a:latin typeface="Times New Roman" panose="02020603050405020304" pitchFamily="18" charset="0"/>
                <a:cs typeface="Times New Roman" panose="02020603050405020304" pitchFamily="18" charset="0"/>
              </a:rPr>
              <a:t>Key Board       -  Standard Windows Keyboard</a:t>
            </a:r>
          </a:p>
          <a:p>
            <a:r>
              <a:rPr lang="en-IN" sz="2400" dirty="0">
                <a:latin typeface="Times New Roman" panose="02020603050405020304" pitchFamily="18" charset="0"/>
                <a:cs typeface="Times New Roman" panose="02020603050405020304" pitchFamily="18" charset="0"/>
              </a:rPr>
              <a:t>Mouse             -  Two or Three Windows Keyboard</a:t>
            </a:r>
          </a:p>
          <a:p>
            <a:r>
              <a:rPr lang="en-IN" sz="2400" dirty="0">
                <a:latin typeface="Times New Roman" panose="02020603050405020304" pitchFamily="18" charset="0"/>
                <a:cs typeface="Times New Roman" panose="02020603050405020304" pitchFamily="18" charset="0"/>
              </a:rPr>
              <a:t>Monitor          -   SVGA</a:t>
            </a:r>
          </a:p>
          <a:p>
            <a:pPr marL="0" indent="0">
              <a:buNone/>
            </a:pPr>
            <a:r>
              <a:rPr lang="en-IN" b="1" dirty="0">
                <a:latin typeface="Times New Roman" panose="02020603050405020304" pitchFamily="18" charset="0"/>
                <a:cs typeface="Times New Roman" panose="02020603050405020304" pitchFamily="18" charset="0"/>
              </a:rPr>
              <a:t>SOFTWARE REQUIREMENTS</a:t>
            </a:r>
          </a:p>
          <a:p>
            <a:r>
              <a:rPr lang="en-IN" sz="2400" dirty="0">
                <a:latin typeface="Times New Roman" panose="02020603050405020304" pitchFamily="18" charset="0"/>
                <a:cs typeface="Times New Roman" panose="02020603050405020304" pitchFamily="18" charset="0"/>
              </a:rPr>
              <a:t>Operating system                -  Windows 10 or above</a:t>
            </a:r>
          </a:p>
          <a:p>
            <a:r>
              <a:rPr lang="en-IN" sz="2400" dirty="0">
                <a:latin typeface="Times New Roman" panose="02020603050405020304" pitchFamily="18" charset="0"/>
                <a:cs typeface="Times New Roman" panose="02020603050405020304" pitchFamily="18" charset="0"/>
              </a:rPr>
              <a:t>Programming Language     -  Python</a:t>
            </a:r>
          </a:p>
          <a:p>
            <a:endParaRPr lang="en-IN" dirty="0"/>
          </a:p>
        </p:txBody>
      </p:sp>
      <p:sp>
        <p:nvSpPr>
          <p:cNvPr id="4" name="Date Placeholder 3">
            <a:extLst>
              <a:ext uri="{FF2B5EF4-FFF2-40B4-BE49-F238E27FC236}">
                <a16:creationId xmlns:a16="http://schemas.microsoft.com/office/drawing/2014/main" id="{3B58DAC6-6324-A5D4-AF29-86630E1FA858}"/>
              </a:ext>
            </a:extLst>
          </p:cNvPr>
          <p:cNvSpPr>
            <a:spLocks noGrp="1"/>
          </p:cNvSpPr>
          <p:nvPr>
            <p:ph type="dt" sz="half" idx="10"/>
          </p:nvPr>
        </p:nvSpPr>
        <p:spPr/>
        <p:txBody>
          <a:bodyPr/>
          <a:lstStyle/>
          <a:p>
            <a:endParaRPr lang="en-IN" dirty="0"/>
          </a:p>
        </p:txBody>
      </p:sp>
      <p:sp>
        <p:nvSpPr>
          <p:cNvPr id="5" name="Slide Number Placeholder 4">
            <a:extLst>
              <a:ext uri="{FF2B5EF4-FFF2-40B4-BE49-F238E27FC236}">
                <a16:creationId xmlns:a16="http://schemas.microsoft.com/office/drawing/2014/main" id="{AE527097-5A86-1E4D-69B9-605FECFDE0A4}"/>
              </a:ext>
            </a:extLst>
          </p:cNvPr>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237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5191"/>
          </a:xfrm>
        </p:spPr>
        <p:txBody>
          <a:bodyPr/>
          <a:lstStyle/>
          <a:p>
            <a:pPr algn="ctr"/>
            <a:r>
              <a:rPr lang="en-IN" sz="3600" b="1" dirty="0">
                <a:latin typeface="Times New Roman" panose="02020603050405020304" pitchFamily="18" charset="0"/>
                <a:cs typeface="Times New Roman" panose="02020603050405020304" pitchFamily="18" charset="0"/>
              </a:rPr>
              <a:t>SYSTEM MODULES </a:t>
            </a:r>
          </a:p>
        </p:txBody>
      </p:sp>
      <p:sp>
        <p:nvSpPr>
          <p:cNvPr id="3" name="Content Placeholder 2"/>
          <p:cNvSpPr>
            <a:spLocks noGrp="1"/>
          </p:cNvSpPr>
          <p:nvPr>
            <p:ph idx="1"/>
          </p:nvPr>
        </p:nvSpPr>
        <p:spPr>
          <a:xfrm>
            <a:off x="-1" y="785191"/>
            <a:ext cx="12191999" cy="5936284"/>
          </a:xfrm>
        </p:spPr>
        <p:txBody>
          <a:bodyPr>
            <a:normAutofit/>
          </a:bodyPr>
          <a:lstStyle/>
          <a:p>
            <a:pPr marL="0" indent="0">
              <a:lnSpc>
                <a:spcPct val="150000"/>
              </a:lnSpc>
              <a:buNone/>
            </a:pPr>
            <a:r>
              <a:rPr lang="en-US" altLang="en-IN" sz="2400" dirty="0">
                <a:latin typeface="Times New Roman" panose="02020603050405020304" pitchFamily="18" charset="0"/>
                <a:cs typeface="Times New Roman" panose="02020603050405020304" pitchFamily="18" charset="0"/>
              </a:rPr>
              <a:t>To implement this project we have designed following modules</a:t>
            </a:r>
          </a:p>
          <a:p>
            <a:pPr marL="514350" indent="-514350">
              <a:lnSpc>
                <a:spcPct val="150000"/>
              </a:lnSpc>
              <a:buAutoNum type="arabicPeriod"/>
            </a:pPr>
            <a:r>
              <a:rPr lang="en-US" altLang="en-IN" sz="2400" b="1" dirty="0">
                <a:latin typeface="Times New Roman" panose="02020603050405020304" pitchFamily="18" charset="0"/>
                <a:cs typeface="Times New Roman" panose="02020603050405020304" pitchFamily="18" charset="0"/>
              </a:rPr>
              <a:t>upload Reference File</a:t>
            </a:r>
            <a:r>
              <a:rPr lang="en-US" altLang="en-IN" sz="2400" dirty="0">
                <a:latin typeface="Times New Roman" panose="02020603050405020304" pitchFamily="18" charset="0"/>
                <a:cs typeface="Times New Roman" panose="02020603050405020304" pitchFamily="18" charset="0"/>
              </a:rPr>
              <a:t>: using this module we will upload reference program directory.</a:t>
            </a:r>
          </a:p>
          <a:p>
            <a:pPr marL="514350" indent="-514350">
              <a:lnSpc>
                <a:spcPct val="150000"/>
              </a:lnSpc>
              <a:buAutoNum type="arabicPeriod"/>
            </a:pPr>
            <a:r>
              <a:rPr lang="en-US" altLang="en-IN" sz="2400" b="1" dirty="0">
                <a:latin typeface="Times New Roman" panose="02020603050405020304" pitchFamily="18" charset="0"/>
                <a:cs typeface="Times New Roman" panose="02020603050405020304" pitchFamily="18" charset="0"/>
              </a:rPr>
              <a:t>upload Submission File</a:t>
            </a:r>
            <a:r>
              <a:rPr lang="en-US" altLang="en-IN" sz="2400" dirty="0">
                <a:latin typeface="Times New Roman" panose="02020603050405020304" pitchFamily="18" charset="0"/>
                <a:cs typeface="Times New Roman" panose="02020603050405020304" pitchFamily="18" charset="0"/>
              </a:rPr>
              <a:t>:using this module we will upload submitted assignment files directory.</a:t>
            </a:r>
          </a:p>
          <a:p>
            <a:pPr marL="514350" indent="-514350">
              <a:lnSpc>
                <a:spcPct val="150000"/>
              </a:lnSpc>
              <a:buAutoNum type="arabicPeriod"/>
            </a:pPr>
            <a:r>
              <a:rPr lang="en-US" altLang="en-IN" sz="2400" b="1" dirty="0">
                <a:latin typeface="Times New Roman" panose="02020603050405020304" pitchFamily="18" charset="0"/>
                <a:cs typeface="Times New Roman" panose="02020603050405020304" pitchFamily="18" charset="0"/>
              </a:rPr>
              <a:t>Execute Submission</a:t>
            </a:r>
            <a:r>
              <a:rPr lang="en-US" altLang="en-IN" sz="2400" dirty="0">
                <a:latin typeface="Times New Roman" panose="02020603050405020304" pitchFamily="18" charset="0"/>
                <a:cs typeface="Times New Roman" panose="02020603050405020304" pitchFamily="18" charset="0"/>
              </a:rPr>
              <a:t>: using this module we will execute all submitted code and then check its output matching with expexted outputn or not.</a:t>
            </a:r>
          </a:p>
          <a:p>
            <a:pPr marL="514350" indent="-514350">
              <a:lnSpc>
                <a:spcPct val="150000"/>
              </a:lnSpc>
              <a:buAutoNum type="arabicPeriod"/>
            </a:pPr>
            <a:r>
              <a:rPr lang="en-US" altLang="en-IN" sz="2400" b="1" dirty="0">
                <a:latin typeface="Times New Roman" panose="02020603050405020304" pitchFamily="18" charset="0"/>
                <a:cs typeface="Times New Roman" panose="02020603050405020304" pitchFamily="18" charset="0"/>
              </a:rPr>
              <a:t>Run AutoGrader</a:t>
            </a:r>
            <a:r>
              <a:rPr lang="en-US" altLang="en-IN" sz="2400" dirty="0">
                <a:latin typeface="Times New Roman" panose="02020603050405020304" pitchFamily="18" charset="0"/>
                <a:cs typeface="Times New Roman" panose="02020603050405020304" pitchFamily="18" charset="0"/>
              </a:rPr>
              <a:t>: using this module we will calculate diverse path of each assignment and if the path is correct as per reference file then assignment is correct. </a:t>
            </a:r>
          </a:p>
          <a:p>
            <a:pPr marL="0" indent="0">
              <a:lnSpc>
                <a:spcPct val="150000"/>
              </a:lnSpc>
              <a:buNone/>
            </a:pPr>
            <a:endParaRPr lang="en-US" altLang="en-IN" sz="2400" dirty="0">
              <a:latin typeface="Times New Roman" panose="02020603050405020304" pitchFamily="18" charset="0"/>
              <a:cs typeface="Times New Roman" panose="02020603050405020304" pitchFamily="18" charset="0"/>
            </a:endParaRPr>
          </a:p>
          <a:p>
            <a:pPr marL="514350" indent="-514350">
              <a:buAutoNum type="arabicPeriod"/>
            </a:pPr>
            <a:endParaRPr lang="en-US" alt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ea typeface="Times New Roman" panose="02020603050405020304" pitchFamily="18" charset="0"/>
              </a:rPr>
              <a:t>ARCHITECTURE DESIGN</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83BA4-7B10-4BE3-A0B2-A48721054ED6}"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C61903FC-4FDD-DCBB-E1F9-139D50FF59D8}"/>
              </a:ext>
            </a:extLst>
          </p:cNvPr>
          <p:cNvSpPr txBox="1"/>
          <p:nvPr/>
        </p:nvSpPr>
        <p:spPr>
          <a:xfrm>
            <a:off x="101600" y="1204671"/>
            <a:ext cx="6096000" cy="57996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SEQUENCE DIAGRAM</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CC90FE-FC7A-A418-2686-FA471782B234}"/>
              </a:ext>
            </a:extLst>
          </p:cNvPr>
          <p:cNvPicPr>
            <a:picLocks noChangeAspect="1"/>
          </p:cNvPicPr>
          <p:nvPr/>
        </p:nvPicPr>
        <p:blipFill>
          <a:blip r:embed="rId2"/>
          <a:srcRect/>
          <a:stretch>
            <a:fillRect/>
          </a:stretch>
        </p:blipFill>
        <p:spPr bwMode="auto">
          <a:xfrm>
            <a:off x="3333750" y="1784637"/>
            <a:ext cx="6611634" cy="5011718"/>
          </a:xfrm>
          <a:prstGeom prst="rect">
            <a:avLst/>
          </a:prstGeom>
          <a:noFill/>
          <a:ln w="9525">
            <a:noFill/>
            <a:miter lim="800000"/>
            <a:headEnd/>
            <a:tailEnd/>
          </a:ln>
        </p:spPr>
      </p:pic>
    </p:spTree>
    <p:extLst>
      <p:ext uri="{BB962C8B-B14F-4D97-AF65-F5344CB8AC3E}">
        <p14:creationId xmlns:p14="http://schemas.microsoft.com/office/powerpoint/2010/main" val="251631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normAutofit/>
          </a:bodyPr>
          <a:lstStyle/>
          <a:p>
            <a:pPr algn="ctr"/>
            <a:r>
              <a:rPr lang="en-IN" sz="3600" b="1" dirty="0">
                <a:latin typeface="Times New Roman" panose="02020603050405020304" pitchFamily="18" charset="0"/>
                <a:ea typeface="Times New Roman" panose="02020603050405020304" pitchFamily="18" charset="0"/>
              </a:rPr>
              <a:t>ARCHITECTURE DESIGN</a:t>
            </a:r>
            <a:endParaRPr lang="en-IN" sz="36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83BA4-7B10-4BE3-A0B2-A48721054ED6}"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C61903FC-4FDD-DCBB-E1F9-139D50FF59D8}"/>
              </a:ext>
            </a:extLst>
          </p:cNvPr>
          <p:cNvSpPr txBox="1"/>
          <p:nvPr/>
        </p:nvSpPr>
        <p:spPr>
          <a:xfrm>
            <a:off x="101600" y="1204671"/>
            <a:ext cx="6096000" cy="46339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COLLABORATION DIAGRAM:</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E4EEC40C-0023-CEAB-1797-E19774EBE0E8}"/>
              </a:ext>
            </a:extLst>
          </p:cNvPr>
          <p:cNvPicPr>
            <a:picLocks noGrp="1" noChangeAspect="1"/>
          </p:cNvPicPr>
          <p:nvPr>
            <p:ph idx="1"/>
          </p:nvPr>
        </p:nvPicPr>
        <p:blipFill>
          <a:blip r:embed="rId2"/>
          <a:srcRect/>
          <a:stretch>
            <a:fillRect/>
          </a:stretch>
        </p:blipFill>
        <p:spPr bwMode="auto">
          <a:xfrm>
            <a:off x="3257550" y="2015331"/>
            <a:ext cx="5676900" cy="3971925"/>
          </a:xfrm>
          <a:prstGeom prst="rect">
            <a:avLst/>
          </a:prstGeom>
          <a:noFill/>
          <a:ln w="9525">
            <a:noFill/>
            <a:miter lim="800000"/>
            <a:headEnd/>
            <a:tailEnd/>
          </a:ln>
        </p:spPr>
      </p:pic>
    </p:spTree>
    <p:extLst>
      <p:ext uri="{BB962C8B-B14F-4D97-AF65-F5344CB8AC3E}">
        <p14:creationId xmlns:p14="http://schemas.microsoft.com/office/powerpoint/2010/main" val="162132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1204595"/>
            <a:ext cx="10942320" cy="4972685"/>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sym typeface="+mn-ea"/>
              </a:rPr>
              <a:t>USE CASE DIAGRAM:</a:t>
            </a:r>
            <a:endParaRPr lang="en-US" sz="2400"/>
          </a:p>
        </p:txBody>
      </p:sp>
      <p:sp>
        <p:nvSpPr>
          <p:cNvPr id="4" name="Date Placeholder 3"/>
          <p:cNvSpPr>
            <a:spLocks noGrp="1"/>
          </p:cNvSpPr>
          <p:nvPr>
            <p:ph type="dt" sz="half" idx="10"/>
          </p:nvPr>
        </p:nvSpPr>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
        <p:nvSpPr>
          <p:cNvPr id="7" name="Title 1"/>
          <p:cNvSpPr>
            <a:spLocks noGrp="1"/>
          </p:cNvSpPr>
          <p:nvPr/>
        </p:nvSpPr>
        <p:spPr>
          <a:xfrm>
            <a:off x="0" y="0"/>
            <a:ext cx="12192000" cy="1203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Times New Roman" panose="02020603050405020304" pitchFamily="18" charset="0"/>
                <a:sym typeface="+mn-ea"/>
              </a:rPr>
              <a:t>DETAILED DESIGN</a:t>
            </a:r>
            <a:endParaRPr lang="en-IN" b="1" dirty="0">
              <a:latin typeface="Times New Roman" panose="02020603050405020304" pitchFamily="18" charset="0"/>
              <a:cs typeface="Times New Roman" panose="02020603050405020304" pitchFamily="18"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757613" y="2037137"/>
            <a:ext cx="4676775" cy="432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1204595"/>
            <a:ext cx="10942320" cy="4972685"/>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sym typeface="+mn-ea"/>
              </a:rPr>
              <a:t>COMPONENT DIAGRAM:</a:t>
            </a:r>
            <a:endParaRPr lang="en-US" sz="2400"/>
          </a:p>
        </p:txBody>
      </p:sp>
      <p:sp>
        <p:nvSpPr>
          <p:cNvPr id="4" name="Date Placeholder 3"/>
          <p:cNvSpPr>
            <a:spLocks noGrp="1"/>
          </p:cNvSpPr>
          <p:nvPr>
            <p:ph type="dt" sz="half" idx="10"/>
          </p:nvPr>
        </p:nvSpPr>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
        <p:nvSpPr>
          <p:cNvPr id="7" name="Title 1"/>
          <p:cNvSpPr>
            <a:spLocks noGrp="1"/>
          </p:cNvSpPr>
          <p:nvPr/>
        </p:nvSpPr>
        <p:spPr>
          <a:xfrm>
            <a:off x="0" y="0"/>
            <a:ext cx="12192000" cy="1203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Times New Roman" panose="02020603050405020304" pitchFamily="18" charset="0"/>
                <a:sym typeface="+mn-ea"/>
              </a:rPr>
              <a:t>DETAILED DESIGN</a:t>
            </a:r>
            <a:endParaRPr lang="en-IN"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5778FB8-7044-15EF-A3B1-CEC7DD978699}"/>
              </a:ext>
            </a:extLst>
          </p:cNvPr>
          <p:cNvPicPr>
            <a:picLocks noChangeAspect="1"/>
          </p:cNvPicPr>
          <p:nvPr/>
        </p:nvPicPr>
        <p:blipFill>
          <a:blip r:embed="rId2"/>
          <a:srcRect/>
          <a:stretch>
            <a:fillRect/>
          </a:stretch>
        </p:blipFill>
        <p:spPr bwMode="auto">
          <a:xfrm>
            <a:off x="3633787" y="2106202"/>
            <a:ext cx="4924425" cy="366787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marL="0" indent="0" algn="ctr">
              <a:buFont typeface="Arial" panose="020B0604020202020204" pitchFamily="34" charset="0"/>
            </a:pPr>
            <a:r>
              <a:rPr lang="en-IN" sz="3600" b="1" dirty="0">
                <a:latin typeface="Times New Roman" panose="02020603050405020304" pitchFamily="18" charset="0"/>
                <a:cs typeface="Times New Roman" panose="02020603050405020304" pitchFamily="18" charset="0"/>
              </a:rPr>
              <a:t>FLOW CHART</a:t>
            </a:r>
          </a:p>
        </p:txBody>
      </p:sp>
      <p:sp>
        <p:nvSpPr>
          <p:cNvPr id="3" name="Content Placeholder 2"/>
          <p:cNvSpPr>
            <a:spLocks noGrp="1"/>
          </p:cNvSpPr>
          <p:nvPr>
            <p:ph idx="1"/>
          </p:nvPr>
        </p:nvSpPr>
        <p:spPr>
          <a:xfrm>
            <a:off x="83185" y="1203960"/>
            <a:ext cx="12033885" cy="4973320"/>
          </a:xfrm>
        </p:spPr>
        <p:txBody>
          <a:bodyPr>
            <a:normAutofit/>
          </a:bodyPr>
          <a:lstStyle/>
          <a:p>
            <a:pPr marL="0" indent="0" algn="just">
              <a:lnSpc>
                <a:spcPct val="150000"/>
              </a:lnSpc>
              <a:buClr>
                <a:srgbClr val="000000"/>
              </a:buClr>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sym typeface="+mn-ea"/>
              </a:rPr>
              <a:t>ACTIVITY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Clr>
                <a:srgbClr val="000000"/>
              </a:buClr>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pic>
        <p:nvPicPr>
          <p:cNvPr id="7" name="Content Placeholder 6">
            <a:extLst>
              <a:ext uri="{FF2B5EF4-FFF2-40B4-BE49-F238E27FC236}">
                <a16:creationId xmlns:a16="http://schemas.microsoft.com/office/drawing/2014/main" id="{B7996EC6-270A-7FD1-A227-1E3B0DED63F1}"/>
              </a:ext>
            </a:extLst>
          </p:cNvPr>
          <p:cNvPicPr>
            <a:picLocks noChangeAspect="1"/>
          </p:cNvPicPr>
          <p:nvPr/>
        </p:nvPicPr>
        <p:blipFill>
          <a:blip r:embed="rId2"/>
          <a:srcRect/>
          <a:stretch>
            <a:fillRect/>
          </a:stretch>
        </p:blipFill>
        <p:spPr bwMode="auto">
          <a:xfrm>
            <a:off x="4991998" y="1825625"/>
            <a:ext cx="2208004" cy="43513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dirty="0"/>
          </a:p>
        </p:txBody>
      </p:sp>
      <p:sp>
        <p:nvSpPr>
          <p:cNvPr id="5" name="Slide Number Placeholder 4"/>
          <p:cNvSpPr>
            <a:spLocks noGrp="1"/>
          </p:cNvSpPr>
          <p:nvPr>
            <p:ph type="sldNum" sz="quarter" idx="12"/>
          </p:nvPr>
        </p:nvSpPr>
        <p:spPr/>
        <p:txBody>
          <a:bodyPr/>
          <a:lstStyle/>
          <a:p>
            <a:endParaRPr lang="en-IN" dirty="0"/>
          </a:p>
        </p:txBody>
      </p:sp>
      <p:sp>
        <p:nvSpPr>
          <p:cNvPr id="7" name="Content Placeholder 6"/>
          <p:cNvSpPr>
            <a:spLocks noGrp="1"/>
          </p:cNvSpPr>
          <p:nvPr>
            <p:ph idx="1"/>
          </p:nvPr>
        </p:nvSpPr>
        <p:spPr>
          <a:xfrm>
            <a:off x="147320" y="1470025"/>
            <a:ext cx="11562080" cy="4707255"/>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sym typeface="+mn-ea"/>
              </a:rPr>
              <a:t>DATA FLOW</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6" name="Title 5"/>
          <p:cNvSpPr>
            <a:spLocks noGrp="1"/>
          </p:cNvSpPr>
          <p:nvPr>
            <p:ph type="title"/>
          </p:nvPr>
        </p:nvSpPr>
        <p:spPr>
          <a:xfrm>
            <a:off x="0" y="0"/>
            <a:ext cx="12192000" cy="1203649"/>
          </a:xfrm>
        </p:spPr>
        <p:txBody>
          <a:bodyPr/>
          <a:lstStyle/>
          <a:p>
            <a:pPr marL="0" indent="0" algn="ctr">
              <a:buFont typeface="Arial" panose="020B0604020202020204" pitchFamily="34" charset="0"/>
            </a:pPr>
            <a:r>
              <a:rPr lang="en-IN" sz="3600" b="1" dirty="0">
                <a:latin typeface="Times New Roman" panose="02020603050405020304" pitchFamily="18" charset="0"/>
                <a:cs typeface="Times New Roman" panose="02020603050405020304" pitchFamily="18" charset="0"/>
              </a:rPr>
              <a:t>FLOW CHART</a:t>
            </a:r>
          </a:p>
        </p:txBody>
      </p:sp>
      <p:pic>
        <p:nvPicPr>
          <p:cNvPr id="2" name="Picture 1">
            <a:extLst>
              <a:ext uri="{FF2B5EF4-FFF2-40B4-BE49-F238E27FC236}">
                <a16:creationId xmlns:a16="http://schemas.microsoft.com/office/drawing/2014/main" id="{B7281CCE-52D8-2BDC-A3E8-DDCDEE68DB2C}"/>
              </a:ext>
            </a:extLst>
          </p:cNvPr>
          <p:cNvPicPr>
            <a:picLocks noChangeAspect="1"/>
          </p:cNvPicPr>
          <p:nvPr/>
        </p:nvPicPr>
        <p:blipFill>
          <a:blip r:embed="rId2"/>
          <a:srcRect/>
          <a:stretch>
            <a:fillRect/>
          </a:stretch>
        </p:blipFill>
        <p:spPr bwMode="auto">
          <a:xfrm>
            <a:off x="1671606" y="2039420"/>
            <a:ext cx="9136608" cy="454631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4B0F49-D162-4848-028D-691E0477B5B1}"/>
              </a:ext>
            </a:extLst>
          </p:cNvPr>
          <p:cNvSpPr>
            <a:spLocks noGrp="1"/>
          </p:cNvSpPr>
          <p:nvPr>
            <p:ph type="title"/>
          </p:nvPr>
        </p:nvSpPr>
        <p:spPr>
          <a:xfrm>
            <a:off x="17106" y="1"/>
            <a:ext cx="12174894" cy="1293520"/>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7" name="Content Placeholder 6">
            <a:extLst>
              <a:ext uri="{FF2B5EF4-FFF2-40B4-BE49-F238E27FC236}">
                <a16:creationId xmlns:a16="http://schemas.microsoft.com/office/drawing/2014/main" id="{4443E4FF-E6A4-D58F-4DF4-6F5995765F69}"/>
              </a:ext>
            </a:extLst>
          </p:cNvPr>
          <p:cNvSpPr>
            <a:spLocks noGrp="1"/>
          </p:cNvSpPr>
          <p:nvPr>
            <p:ph idx="1"/>
          </p:nvPr>
        </p:nvSpPr>
        <p:spPr>
          <a:xfrm>
            <a:off x="0" y="1293521"/>
            <a:ext cx="12192000" cy="5564478"/>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AUTOGRADER</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rPr>
              <a:t>We have implemented this novel approach using a tool called AUTOGRADER </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AUTOGRADER is a tool that automatically determines the correctness of program.</a:t>
            </a:r>
          </a:p>
          <a:p>
            <a:pPr>
              <a:lnSpc>
                <a:spcPct val="150000"/>
              </a:lnSpc>
              <a:buFont typeface="Arial" panose="020B0604020202020204" pitchFamily="34" charset="0"/>
              <a:buChar char="•"/>
            </a:pPr>
            <a:r>
              <a:rPr lang="en-US" altLang="en-IN" sz="2400" dirty="0">
                <a:latin typeface="Times New Roman" panose="02020603050405020304" pitchFamily="18" charset="0"/>
                <a:cs typeface="Times New Roman" panose="02020603050405020304" pitchFamily="18" charset="0"/>
              </a:rPr>
              <a:t>We can determine the correctness of the submission and provide counter examples for an incorrect submission</a:t>
            </a:r>
            <a:r>
              <a:rPr lang="en-US" sz="24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AUTOGRADER, a tool that automatically provides real-time judgments with counterexamples for programming exercises in introductory programming courses.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6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85" y="1212215"/>
            <a:ext cx="5854700" cy="4973320"/>
          </a:xfrm>
        </p:spPr>
        <p:txBody>
          <a:bodyPr>
            <a:normAutofit/>
          </a:bodyPr>
          <a:lstStyle/>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Literature Survey</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Existing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Proposed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System Requirements</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System Modules</a:t>
            </a:r>
            <a:endParaRPr lang="en-IN" sz="2400"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Detailed Design</a:t>
            </a:r>
          </a:p>
          <a:p>
            <a:pPr marL="457200" indent="-457200" algn="just">
              <a:lnSpc>
                <a:spcPct val="150000"/>
              </a:lnSpc>
              <a:spcBef>
                <a:spcPts val="415"/>
              </a:spcBef>
              <a:buSzPct val="80000"/>
              <a:buFont typeface="+mj-lt"/>
              <a:buAutoNum type="arabicPeriod"/>
              <a:tabLst>
                <a:tab pos="367030" algn="l"/>
              </a:tabLst>
            </a:pPr>
            <a:endParaRPr lang="en-IN" sz="2400"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sz="2400" dirty="0"/>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Content Placeholder 2"/>
          <p:cNvSpPr>
            <a:spLocks noGrp="1"/>
          </p:cNvSpPr>
          <p:nvPr/>
        </p:nvSpPr>
        <p:spPr>
          <a:xfrm>
            <a:off x="6721475" y="1212215"/>
            <a:ext cx="5470525" cy="497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9.   </a:t>
            </a:r>
            <a:r>
              <a:rPr lang="en-IN" sz="2400" dirty="0">
                <a:latin typeface="Times New Roman" panose="02020603050405020304" pitchFamily="18" charset="0"/>
                <a:ea typeface="Times New Roman" panose="02020603050405020304" pitchFamily="18" charset="0"/>
                <a:sym typeface="+mn-ea"/>
              </a:rPr>
              <a:t>Flow Chart</a:t>
            </a:r>
          </a:p>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10</a:t>
            </a:r>
            <a:r>
              <a:rPr lang="en-IN" sz="2400" dirty="0">
                <a:latin typeface="Times New Roman" panose="02020603050405020304" pitchFamily="18" charset="0"/>
                <a:ea typeface="Times New Roman" panose="02020603050405020304" pitchFamily="18" charset="0"/>
                <a:sym typeface="+mn-ea"/>
              </a:rPr>
              <a:t>.  Algorithms</a:t>
            </a:r>
          </a:p>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11.</a:t>
            </a:r>
            <a:r>
              <a:rPr lang="en-IN" sz="2400" dirty="0">
                <a:latin typeface="Times New Roman" panose="02020603050405020304" pitchFamily="18" charset="0"/>
                <a:ea typeface="Times New Roman" panose="02020603050405020304" pitchFamily="18" charset="0"/>
                <a:sym typeface="+mn-ea"/>
              </a:rPr>
              <a:t>  Results Obtained</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12</a:t>
            </a:r>
            <a:r>
              <a:rPr lang="en-IN" sz="2400" dirty="0">
                <a:latin typeface="Times New Roman" panose="02020603050405020304" pitchFamily="18" charset="0"/>
                <a:ea typeface="Times New Roman" panose="02020603050405020304" pitchFamily="18" charset="0"/>
                <a:sym typeface="+mn-ea"/>
              </a:rPr>
              <a:t>.  References</a:t>
            </a:r>
          </a:p>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13</a:t>
            </a:r>
            <a:r>
              <a:rPr lang="en-IN" sz="2400" dirty="0">
                <a:latin typeface="Times New Roman" panose="02020603050405020304" pitchFamily="18" charset="0"/>
                <a:ea typeface="Times New Roman" panose="02020603050405020304" pitchFamily="18" charset="0"/>
                <a:sym typeface="+mn-ea"/>
              </a:rPr>
              <a:t>.  Python Modules</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000" dirty="0">
                <a:latin typeface="Times New Roman" panose="02020603050405020304" pitchFamily="18" charset="0"/>
                <a:ea typeface="Times New Roman" panose="02020603050405020304" pitchFamily="18" charset="0"/>
                <a:sym typeface="+mn-ea"/>
              </a:rPr>
              <a:t>14</a:t>
            </a:r>
            <a:r>
              <a:rPr lang="en-IN" sz="2400" dirty="0">
                <a:latin typeface="Times New Roman" panose="02020603050405020304" pitchFamily="18" charset="0"/>
                <a:ea typeface="Times New Roman" panose="02020603050405020304" pitchFamily="18" charset="0"/>
                <a:sym typeface="+mn-ea"/>
              </a:rPr>
              <a:t>.  Code</a:t>
            </a:r>
            <a:endParaRPr lang="en-IN" sz="2400" dirty="0"/>
          </a:p>
          <a:p>
            <a:pPr marL="0" indent="0" algn="just">
              <a:lnSpc>
                <a:spcPct val="150000"/>
              </a:lnSpc>
              <a:spcBef>
                <a:spcPts val="415"/>
              </a:spcBef>
              <a:buSzPct val="80000"/>
              <a:buNone/>
              <a:tabLst>
                <a:tab pos="367030" algn="l"/>
              </a:tabLst>
            </a:pP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4B0F49-D162-4848-028D-691E0477B5B1}"/>
              </a:ext>
            </a:extLst>
          </p:cNvPr>
          <p:cNvSpPr>
            <a:spLocks noGrp="1"/>
          </p:cNvSpPr>
          <p:nvPr>
            <p:ph type="title"/>
          </p:nvPr>
        </p:nvSpPr>
        <p:spPr>
          <a:xfrm>
            <a:off x="17106" y="1"/>
            <a:ext cx="12174894" cy="1293520"/>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7" name="Content Placeholder 6">
            <a:extLst>
              <a:ext uri="{FF2B5EF4-FFF2-40B4-BE49-F238E27FC236}">
                <a16:creationId xmlns:a16="http://schemas.microsoft.com/office/drawing/2014/main" id="{4443E4FF-E6A4-D58F-4DF4-6F5995765F69}"/>
              </a:ext>
            </a:extLst>
          </p:cNvPr>
          <p:cNvSpPr>
            <a:spLocks noGrp="1"/>
          </p:cNvSpPr>
          <p:nvPr>
            <p:ph idx="1"/>
          </p:nvPr>
        </p:nvSpPr>
        <p:spPr>
          <a:xfrm>
            <a:off x="0" y="1293521"/>
            <a:ext cx="12192000" cy="5564478"/>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AUTOGRADER</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Firstly the instructor have to submit the reference file and when the student submit the solutions it checks for the student submitted data and instructor submitted reference solution.</a:t>
            </a:r>
          </a:p>
          <a:p>
            <a:pPr>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If one or more dissimilarities are found, the submission is decided as incorrect; otherwise, the submission is decided as correct.</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students submitted solutions does not match with the reference solution then AUTOGRADER gives the explanation about why it is incorrect .</a:t>
            </a: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07F14C-5489-676C-BDAD-67B3AA397AAF}"/>
              </a:ext>
            </a:extLst>
          </p:cNvPr>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347620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RESULTS OBTAINED</a:t>
            </a:r>
          </a:p>
        </p:txBody>
      </p:sp>
      <p:sp>
        <p:nvSpPr>
          <p:cNvPr id="3" name="Content Placeholder 2"/>
          <p:cNvSpPr>
            <a:spLocks noGrp="1"/>
          </p:cNvSpPr>
          <p:nvPr/>
        </p:nvSpPr>
        <p:spPr>
          <a:xfrm>
            <a:off x="0" y="5337425"/>
            <a:ext cx="12033885" cy="7211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In above screen click on ‘Upload Reference File’ button to upload file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0AAE53-0536-7B4C-068B-8C11A3799544}"/>
              </a:ext>
            </a:extLst>
          </p:cNvPr>
          <p:cNvPicPr>
            <a:picLocks noChangeAspect="1"/>
          </p:cNvPicPr>
          <p:nvPr/>
        </p:nvPicPr>
        <p:blipFill>
          <a:blip r:embed="rId2"/>
          <a:stretch>
            <a:fillRect/>
          </a:stretch>
        </p:blipFill>
        <p:spPr>
          <a:xfrm>
            <a:off x="2804845" y="1119883"/>
            <a:ext cx="6156910" cy="39204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RESULTS OBTAINED</a:t>
            </a:r>
          </a:p>
        </p:txBody>
      </p:sp>
      <p:sp>
        <p:nvSpPr>
          <p:cNvPr id="3" name="Content Placeholder 2"/>
          <p:cNvSpPr>
            <a:spLocks noGrp="1"/>
          </p:cNvSpPr>
          <p:nvPr/>
        </p:nvSpPr>
        <p:spPr>
          <a:xfrm>
            <a:off x="0" y="4871085"/>
            <a:ext cx="12033885" cy="969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selecting and uploading ‘Reference’ folder which contains reference file and then click on ‘Select Folder’ button to load file and get below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Clr>
                <a:srgbClr val="000000"/>
              </a:buClr>
              <a:buNone/>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4ED7AE8-8D05-4A1A-A6ED-DBD0D504A3E3}"/>
              </a:ext>
            </a:extLst>
          </p:cNvPr>
          <p:cNvPicPr>
            <a:picLocks noChangeAspect="1"/>
          </p:cNvPicPr>
          <p:nvPr/>
        </p:nvPicPr>
        <p:blipFill>
          <a:blip r:embed="rId2"/>
          <a:stretch>
            <a:fillRect/>
          </a:stretch>
        </p:blipFill>
        <p:spPr>
          <a:xfrm>
            <a:off x="3230245" y="1017143"/>
            <a:ext cx="5731510" cy="33596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RESULTS OBTAINED</a:t>
            </a:r>
          </a:p>
        </p:txBody>
      </p:sp>
      <p:sp>
        <p:nvSpPr>
          <p:cNvPr id="3" name="Content Placeholder 2"/>
          <p:cNvSpPr>
            <a:spLocks noGrp="1"/>
          </p:cNvSpPr>
          <p:nvPr/>
        </p:nvSpPr>
        <p:spPr>
          <a:xfrm>
            <a:off x="0" y="4871085"/>
            <a:ext cx="12033885" cy="1187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reference file loaded and now click on ‘Upload Submission Files’ button to upload submission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B86B413-AD9D-C0DD-042D-6EC51171FDD1}"/>
              </a:ext>
            </a:extLst>
          </p:cNvPr>
          <p:cNvPicPr>
            <a:picLocks noChangeAspect="1"/>
          </p:cNvPicPr>
          <p:nvPr/>
        </p:nvPicPr>
        <p:blipFill>
          <a:blip r:embed="rId2"/>
          <a:stretch>
            <a:fillRect/>
          </a:stretch>
        </p:blipFill>
        <p:spPr>
          <a:xfrm>
            <a:off x="3230245" y="1094199"/>
            <a:ext cx="5731510" cy="334937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RESULTS OBTAINED</a:t>
            </a:r>
          </a:p>
        </p:txBody>
      </p:sp>
      <p:sp>
        <p:nvSpPr>
          <p:cNvPr id="3" name="Content Placeholder 2"/>
          <p:cNvSpPr>
            <a:spLocks noGrp="1"/>
          </p:cNvSpPr>
          <p:nvPr/>
        </p:nvSpPr>
        <p:spPr>
          <a:xfrm>
            <a:off x="0" y="4871085"/>
            <a:ext cx="12033885" cy="1187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selecting and uploading submission folder and then click on ‘Select Folder’ button to get below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F272019-615B-DDE3-219F-180E9BDA02DE}"/>
              </a:ext>
            </a:extLst>
          </p:cNvPr>
          <p:cNvPicPr>
            <a:picLocks noChangeAspect="1"/>
          </p:cNvPicPr>
          <p:nvPr/>
        </p:nvPicPr>
        <p:blipFill>
          <a:blip r:embed="rId2"/>
          <a:stretch>
            <a:fillRect/>
          </a:stretch>
        </p:blipFill>
        <p:spPr>
          <a:xfrm>
            <a:off x="3230245" y="991457"/>
            <a:ext cx="5731510" cy="35394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RESULTS OBTAINED</a:t>
            </a:r>
          </a:p>
        </p:txBody>
      </p:sp>
      <p:sp>
        <p:nvSpPr>
          <p:cNvPr id="3" name="Content Placeholder 2"/>
          <p:cNvSpPr>
            <a:spLocks noGrp="1"/>
          </p:cNvSpPr>
          <p:nvPr/>
        </p:nvSpPr>
        <p:spPr>
          <a:xfrm>
            <a:off x="0" y="4871085"/>
            <a:ext cx="12033885" cy="11874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both reference and submission files are loaded and now in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text field enter expected output and input values separated by comma like below screen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42A2BEA-B85D-A47F-2E0F-0F8C53B6FE80}"/>
              </a:ext>
            </a:extLst>
          </p:cNvPr>
          <p:cNvPicPr>
            <a:picLocks noChangeAspect="1"/>
          </p:cNvPicPr>
          <p:nvPr/>
        </p:nvPicPr>
        <p:blipFill>
          <a:blip r:embed="rId2"/>
          <a:stretch>
            <a:fillRect/>
          </a:stretch>
        </p:blipFill>
        <p:spPr>
          <a:xfrm>
            <a:off x="3230245" y="1068513"/>
            <a:ext cx="5731510" cy="33750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18FC-10AB-E0C6-8103-54F173AE996A}"/>
              </a:ext>
            </a:extLst>
          </p:cNvPr>
          <p:cNvSpPr>
            <a:spLocks noGrp="1"/>
          </p:cNvSpPr>
          <p:nvPr>
            <p:ph type="title"/>
          </p:nvPr>
        </p:nvSpPr>
        <p:spPr>
          <a:xfrm>
            <a:off x="838200" y="41098"/>
            <a:ext cx="10515600" cy="1099334"/>
          </a:xfrm>
        </p:spPr>
        <p:txBody>
          <a:bodyPr/>
          <a:lstStyle/>
          <a:p>
            <a:r>
              <a:rPr lang="en-IN" sz="3600" b="1" dirty="0">
                <a:latin typeface="Times New Roman" panose="02020603050405020304" pitchFamily="18" charset="0"/>
                <a:cs typeface="Times New Roman" panose="02020603050405020304" pitchFamily="18" charset="0"/>
              </a:rPr>
              <a:t>                          RESULTS</a:t>
            </a:r>
            <a:r>
              <a:rPr lang="en-IN" sz="44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OBTAINED</a:t>
            </a:r>
            <a:endParaRPr lang="en-IN" sz="3600" dirty="0"/>
          </a:p>
        </p:txBody>
      </p:sp>
      <p:sp>
        <p:nvSpPr>
          <p:cNvPr id="4" name="Date Placeholder 3">
            <a:extLst>
              <a:ext uri="{FF2B5EF4-FFF2-40B4-BE49-F238E27FC236}">
                <a16:creationId xmlns:a16="http://schemas.microsoft.com/office/drawing/2014/main" id="{98BA9E5C-7DF0-B7C4-3D77-D2A9E3D63AA8}"/>
              </a:ext>
            </a:extLst>
          </p:cNvPr>
          <p:cNvSpPr>
            <a:spLocks noGrp="1"/>
          </p:cNvSpPr>
          <p:nvPr>
            <p:ph type="dt" sz="half" idx="10"/>
          </p:nvPr>
        </p:nvSpPr>
        <p:spPr/>
        <p:txBody>
          <a:bodyPr/>
          <a:lstStyle/>
          <a:p>
            <a:endParaRPr lang="en-IN" dirty="0"/>
          </a:p>
        </p:txBody>
      </p:sp>
      <p:sp>
        <p:nvSpPr>
          <p:cNvPr id="5" name="Slide Number Placeholder 4">
            <a:extLst>
              <a:ext uri="{FF2B5EF4-FFF2-40B4-BE49-F238E27FC236}">
                <a16:creationId xmlns:a16="http://schemas.microsoft.com/office/drawing/2014/main" id="{E191529F-F6FE-DE46-B718-CB9E2B0678CF}"/>
              </a:ext>
            </a:extLst>
          </p:cNvPr>
          <p:cNvSpPr>
            <a:spLocks noGrp="1"/>
          </p:cNvSpPr>
          <p:nvPr>
            <p:ph type="sldNum" sz="quarter" idx="12"/>
          </p:nvPr>
        </p:nvSpPr>
        <p:spPr/>
        <p:txBody>
          <a:bodyPr/>
          <a:lstStyle/>
          <a:p>
            <a:endParaRPr lang="en-IN" dirty="0"/>
          </a:p>
        </p:txBody>
      </p:sp>
      <p:sp>
        <p:nvSpPr>
          <p:cNvPr id="10" name="Content Placeholder 9">
            <a:extLst>
              <a:ext uri="{FF2B5EF4-FFF2-40B4-BE49-F238E27FC236}">
                <a16:creationId xmlns:a16="http://schemas.microsoft.com/office/drawing/2014/main" id="{AE1A8D7D-8F17-D171-0D59-168ECD94CA95}"/>
              </a:ext>
            </a:extLst>
          </p:cNvPr>
          <p:cNvSpPr>
            <a:spLocks noGrp="1"/>
          </p:cNvSpPr>
          <p:nvPr>
            <p:ph idx="1"/>
          </p:nvPr>
        </p:nvSpPr>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field I entered first output value as 22 and then enter 3 numbers to find maximum of those 3 numbers and we can out of last 3 numbers 22 is the maximum so expected output is 22 and below is the executed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3B551582-5218-B070-8A64-24FF7D106F76}"/>
              </a:ext>
            </a:extLst>
          </p:cNvPr>
          <p:cNvPicPr>
            <a:picLocks noChangeAspect="1"/>
          </p:cNvPicPr>
          <p:nvPr/>
        </p:nvPicPr>
        <p:blipFill>
          <a:blip r:embed="rId2"/>
          <a:stretch>
            <a:fillRect/>
          </a:stretch>
        </p:blipFill>
        <p:spPr>
          <a:xfrm>
            <a:off x="3230245" y="1094199"/>
            <a:ext cx="5731510" cy="3467527"/>
          </a:xfrm>
          <a:prstGeom prst="rect">
            <a:avLst/>
          </a:prstGeom>
        </p:spPr>
      </p:pic>
    </p:spTree>
    <p:extLst>
      <p:ext uri="{BB962C8B-B14F-4D97-AF65-F5344CB8AC3E}">
        <p14:creationId xmlns:p14="http://schemas.microsoft.com/office/powerpoint/2010/main" val="250170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18FC-10AB-E0C6-8103-54F173AE996A}"/>
              </a:ext>
            </a:extLst>
          </p:cNvPr>
          <p:cNvSpPr>
            <a:spLocks noGrp="1"/>
          </p:cNvSpPr>
          <p:nvPr>
            <p:ph type="title"/>
          </p:nvPr>
        </p:nvSpPr>
        <p:spPr>
          <a:xfrm>
            <a:off x="838200" y="41098"/>
            <a:ext cx="10515600" cy="1099334"/>
          </a:xfrm>
        </p:spPr>
        <p:txBody>
          <a:bodyPr/>
          <a:lstStyle/>
          <a:p>
            <a:r>
              <a:rPr lang="en-IN" sz="3600" b="1" dirty="0">
                <a:latin typeface="Times New Roman" panose="02020603050405020304" pitchFamily="18" charset="0"/>
                <a:cs typeface="Times New Roman" panose="02020603050405020304" pitchFamily="18" charset="0"/>
              </a:rPr>
              <a:t>                          RESULTS</a:t>
            </a:r>
            <a:r>
              <a:rPr lang="en-IN" sz="44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OBTAINED</a:t>
            </a:r>
            <a:endParaRPr lang="en-IN" sz="3600" dirty="0"/>
          </a:p>
        </p:txBody>
      </p:sp>
      <p:sp>
        <p:nvSpPr>
          <p:cNvPr id="4" name="Date Placeholder 3">
            <a:extLst>
              <a:ext uri="{FF2B5EF4-FFF2-40B4-BE49-F238E27FC236}">
                <a16:creationId xmlns:a16="http://schemas.microsoft.com/office/drawing/2014/main" id="{98BA9E5C-7DF0-B7C4-3D77-D2A9E3D63AA8}"/>
              </a:ext>
            </a:extLst>
          </p:cNvPr>
          <p:cNvSpPr>
            <a:spLocks noGrp="1"/>
          </p:cNvSpPr>
          <p:nvPr>
            <p:ph type="dt" sz="half" idx="10"/>
          </p:nvPr>
        </p:nvSpPr>
        <p:spPr/>
        <p:txBody>
          <a:bodyPr/>
          <a:lstStyle/>
          <a:p>
            <a:endParaRPr lang="en-IN" dirty="0"/>
          </a:p>
        </p:txBody>
      </p:sp>
      <p:sp>
        <p:nvSpPr>
          <p:cNvPr id="5" name="Slide Number Placeholder 4">
            <a:extLst>
              <a:ext uri="{FF2B5EF4-FFF2-40B4-BE49-F238E27FC236}">
                <a16:creationId xmlns:a16="http://schemas.microsoft.com/office/drawing/2014/main" id="{E191529F-F6FE-DE46-B718-CB9E2B0678CF}"/>
              </a:ext>
            </a:extLst>
          </p:cNvPr>
          <p:cNvSpPr>
            <a:spLocks noGrp="1"/>
          </p:cNvSpPr>
          <p:nvPr>
            <p:ph type="sldNum" sz="quarter" idx="12"/>
          </p:nvPr>
        </p:nvSpPr>
        <p:spPr/>
        <p:txBody>
          <a:bodyPr/>
          <a:lstStyle/>
          <a:p>
            <a:endParaRPr lang="en-IN" dirty="0"/>
          </a:p>
        </p:txBody>
      </p:sp>
      <p:sp>
        <p:nvSpPr>
          <p:cNvPr id="10" name="Content Placeholder 9">
            <a:extLst>
              <a:ext uri="{FF2B5EF4-FFF2-40B4-BE49-F238E27FC236}">
                <a16:creationId xmlns:a16="http://schemas.microsoft.com/office/drawing/2014/main" id="{AE1A8D7D-8F17-D171-0D59-168ECD94CA95}"/>
              </a:ext>
            </a:extLst>
          </p:cNvPr>
          <p:cNvSpPr>
            <a:spLocks noGrp="1"/>
          </p:cNvSpPr>
          <p:nvPr>
            <p:ph idx="1"/>
          </p:nvPr>
        </p:nvSpPr>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first two programs output was correct and logic also correct and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4</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got correct output but its logic is not right and 5</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one got wrong executed output so its logic will also wrong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3" name="Picture 2">
            <a:extLst>
              <a:ext uri="{FF2B5EF4-FFF2-40B4-BE49-F238E27FC236}">
                <a16:creationId xmlns:a16="http://schemas.microsoft.com/office/drawing/2014/main" id="{34A911AA-C88A-27EF-1FFD-D719C1BAE3A1}"/>
              </a:ext>
            </a:extLst>
          </p:cNvPr>
          <p:cNvPicPr>
            <a:picLocks noChangeAspect="1"/>
          </p:cNvPicPr>
          <p:nvPr/>
        </p:nvPicPr>
        <p:blipFill>
          <a:blip r:embed="rId2"/>
          <a:stretch>
            <a:fillRect/>
          </a:stretch>
        </p:blipFill>
        <p:spPr>
          <a:xfrm>
            <a:off x="3230245" y="1191803"/>
            <a:ext cx="5731510" cy="3282593"/>
          </a:xfrm>
          <a:prstGeom prst="rect">
            <a:avLst/>
          </a:prstGeom>
        </p:spPr>
      </p:pic>
    </p:spTree>
    <p:extLst>
      <p:ext uri="{BB962C8B-B14F-4D97-AF65-F5344CB8AC3E}">
        <p14:creationId xmlns:p14="http://schemas.microsoft.com/office/powerpoint/2010/main" val="1119370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F352-9DBE-BC82-D383-9247C3C8B938}"/>
              </a:ext>
            </a:extLst>
          </p:cNvPr>
          <p:cNvSpPr>
            <a:spLocks noGrp="1"/>
          </p:cNvSpPr>
          <p:nvPr>
            <p:ph type="title"/>
          </p:nvPr>
        </p:nvSpPr>
        <p:spPr>
          <a:xfrm>
            <a:off x="0" y="1"/>
            <a:ext cx="12192000" cy="1195264"/>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sz="3600" dirty="0"/>
          </a:p>
        </p:txBody>
      </p:sp>
      <p:sp>
        <p:nvSpPr>
          <p:cNvPr id="3" name="Content Placeholder 2">
            <a:extLst>
              <a:ext uri="{FF2B5EF4-FFF2-40B4-BE49-F238E27FC236}">
                <a16:creationId xmlns:a16="http://schemas.microsoft.com/office/drawing/2014/main" id="{177EF3BC-3918-1EBC-35FF-883BEE034B2B}"/>
              </a:ext>
            </a:extLst>
          </p:cNvPr>
          <p:cNvSpPr>
            <a:spLocks noGrp="1"/>
          </p:cNvSpPr>
          <p:nvPr>
            <p:ph idx="1"/>
          </p:nvPr>
        </p:nvSpPr>
        <p:spPr>
          <a:xfrm>
            <a:off x="1" y="1341120"/>
            <a:ext cx="12192000" cy="5526210"/>
          </a:xfrm>
        </p:spPr>
        <p:txBody>
          <a:bodyPr>
            <a:normAutofit/>
          </a:bodyPr>
          <a:lstStyle/>
          <a:p>
            <a:pPr marL="0" lvl="0" indent="0" algn="just">
              <a:lnSpc>
                <a:spcPct val="150000"/>
              </a:lnSpc>
              <a:buNone/>
            </a:pPr>
            <a:r>
              <a:rPr lang="en-US" sz="2400" dirty="0">
                <a:latin typeface="Times New Roman" panose="02020603050405020304" pitchFamily="18" charset="0"/>
                <a:cs typeface="Times New Roman" pitchFamily="18" charset="0"/>
              </a:rPr>
              <a:t>[1] V. Ganesh and D. L. Dill, “A decision procedure for bit-vectors and arrays,” in International Conference on Computer Aided Verification. Springer, 2007.</a:t>
            </a:r>
          </a:p>
          <a:p>
            <a:pPr marL="0" lvl="0" indent="0" algn="just">
              <a:lnSpc>
                <a:spcPct val="150000"/>
              </a:lnSpc>
              <a:buNone/>
            </a:pPr>
            <a:r>
              <a:rPr lang="en-US" sz="2400" dirty="0">
                <a:latin typeface="Times New Roman" panose="02020603050405020304" pitchFamily="18" charset="0"/>
                <a:cs typeface="Times New Roman" pitchFamily="18" charset="0"/>
              </a:rPr>
              <a:t>[2] D. Gao, M. K. Reiter, and D. Song, “</a:t>
            </a:r>
            <a:r>
              <a:rPr lang="en-US" sz="2400" dirty="0" err="1">
                <a:latin typeface="Times New Roman" panose="02020603050405020304" pitchFamily="18" charset="0"/>
                <a:cs typeface="Times New Roman" panose="02020603050405020304" pitchFamily="18" charset="0"/>
              </a:rPr>
              <a:t>BinHunt</a:t>
            </a:r>
            <a:r>
              <a:rPr lang="en-US" sz="2400" dirty="0">
                <a:latin typeface="Times New Roman" panose="02020603050405020304" pitchFamily="18" charset="0"/>
                <a:cs typeface="Times New Roman" panose="02020603050405020304" pitchFamily="18" charset="0"/>
              </a:rPr>
              <a:t>: Automatically finding semantic differences in binary programs,” in International Conference on Information and Communications Security. Springer, 2008.</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[3] W. Afzal, R. </a:t>
            </a:r>
            <a:r>
              <a:rPr lang="en-US" sz="2400" dirty="0" err="1">
                <a:latin typeface="Times New Roman" panose="02020603050405020304" pitchFamily="18" charset="0"/>
                <a:cs typeface="Times New Roman" panose="02020603050405020304" pitchFamily="18" charset="0"/>
              </a:rPr>
              <a:t>Torkar</a:t>
            </a:r>
            <a:r>
              <a:rPr lang="en-US" sz="2400" dirty="0">
                <a:latin typeface="Times New Roman" panose="02020603050405020304" pitchFamily="18" charset="0"/>
                <a:cs typeface="Times New Roman" panose="02020603050405020304" pitchFamily="18" charset="0"/>
              </a:rPr>
              <a:t>, and R. Feldt, “A systematic review of search-based testing for non-functional system properties,” Information and Software Technology, 2009.</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[4] J. Ming, M. Pan, and D. Gao, “</a:t>
            </a:r>
            <a:r>
              <a:rPr lang="en-US" sz="2400" dirty="0" err="1">
                <a:latin typeface="Times New Roman" panose="02020603050405020304" pitchFamily="18" charset="0"/>
                <a:cs typeface="Times New Roman" panose="02020603050405020304" pitchFamily="18" charset="0"/>
              </a:rPr>
              <a:t>iBinHunt</a:t>
            </a:r>
            <a:r>
              <a:rPr lang="en-US" sz="2400" dirty="0">
                <a:latin typeface="Times New Roman" panose="02020603050405020304" pitchFamily="18" charset="0"/>
                <a:cs typeface="Times New Roman" panose="02020603050405020304" pitchFamily="18" charset="0"/>
              </a:rPr>
              <a:t>: Binary hunting with </a:t>
            </a:r>
            <a:r>
              <a:rPr lang="en-US" sz="2400" dirty="0" err="1">
                <a:latin typeface="Times New Roman" panose="02020603050405020304" pitchFamily="18" charset="0"/>
                <a:cs typeface="Times New Roman" panose="02020603050405020304" pitchFamily="18" charset="0"/>
              </a:rPr>
              <a:t>interprocedural</a:t>
            </a:r>
            <a:r>
              <a:rPr lang="en-US" sz="2400" dirty="0">
                <a:latin typeface="Times New Roman" panose="02020603050405020304" pitchFamily="18" charset="0"/>
                <a:cs typeface="Times New Roman" panose="02020603050405020304" pitchFamily="18" charset="0"/>
              </a:rPr>
              <a:t> control flow,” in International Conference on Information Security and Cryptology. Springer, 2012.</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9947CDD-7987-0D58-89B4-3B435AE04F9F}"/>
              </a:ext>
            </a:extLst>
          </p:cNvPr>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410231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7FE6-3A5D-469C-650B-AC2417AE9A4E}"/>
              </a:ext>
            </a:extLst>
          </p:cNvPr>
          <p:cNvSpPr>
            <a:spLocks noGrp="1"/>
          </p:cNvSpPr>
          <p:nvPr>
            <p:ph type="title"/>
          </p:nvPr>
        </p:nvSpPr>
        <p:spPr>
          <a:xfrm>
            <a:off x="0" y="1"/>
            <a:ext cx="12192000" cy="1402079"/>
          </a:xfrm>
        </p:spPr>
        <p:txBody>
          <a:bodyPr/>
          <a:lstStyle/>
          <a:p>
            <a:pPr algn="ctr"/>
            <a:r>
              <a:rPr lang="en-IN" sz="3600" b="1" dirty="0">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46681788-8994-1464-58DE-6A1B21ABEE10}"/>
              </a:ext>
            </a:extLst>
          </p:cNvPr>
          <p:cNvSpPr>
            <a:spLocks noGrp="1"/>
          </p:cNvSpPr>
          <p:nvPr>
            <p:ph idx="1"/>
          </p:nvPr>
        </p:nvSpPr>
        <p:spPr>
          <a:xfrm>
            <a:off x="0" y="1280160"/>
            <a:ext cx="12192000" cy="5577839"/>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[5]</a:t>
            </a:r>
            <a:r>
              <a:rPr lang="en-US" sz="1600" dirty="0"/>
              <a:t> </a:t>
            </a:r>
            <a:r>
              <a:rPr lang="en-US" sz="2400" dirty="0">
                <a:latin typeface="Times New Roman" panose="02020603050405020304" pitchFamily="18" charset="0"/>
                <a:cs typeface="Times New Roman" pitchFamily="18" charset="0"/>
              </a:rPr>
              <a:t>L. Gong, “Auto-grading dynamic programming language assignments,” University of California, Berkeley, Tech. Rep., 2014. </a:t>
            </a:r>
          </a:p>
          <a:p>
            <a:pPr marL="0" indent="0" algn="just">
              <a:lnSpc>
                <a:spcPct val="150000"/>
              </a:lnSpc>
              <a:buNone/>
            </a:pPr>
            <a:r>
              <a:rPr lang="en-US" sz="2400" dirty="0">
                <a:latin typeface="Times New Roman" panose="02020603050405020304" pitchFamily="18" charset="0"/>
                <a:cs typeface="Times New Roman" pitchFamily="18" charset="0"/>
              </a:rPr>
              <a:t>[6] D. Perelman, J. Bishop, S. </a:t>
            </a:r>
            <a:r>
              <a:rPr lang="en-US" sz="2400" dirty="0" err="1">
                <a:latin typeface="Times New Roman" panose="02020603050405020304" pitchFamily="18" charset="0"/>
                <a:cs typeface="Times New Roman" pitchFamily="18" charset="0"/>
              </a:rPr>
              <a:t>Gulwani</a:t>
            </a:r>
            <a:r>
              <a:rPr lang="en-US" sz="2400" dirty="0">
                <a:latin typeface="Times New Roman" panose="02020603050405020304" pitchFamily="18" charset="0"/>
                <a:cs typeface="Times New Roman" pitchFamily="18" charset="0"/>
              </a:rPr>
              <a:t>, and D. Grossman, “Automated feedback and recognition through data mining in code hunt,” Microsoft, Tech. Rep., 2015.</a:t>
            </a:r>
          </a:p>
          <a:p>
            <a:pPr marL="0" lvl="0" indent="0" algn="just">
              <a:lnSpc>
                <a:spcPct val="150000"/>
              </a:lnSpc>
              <a:buNone/>
            </a:pPr>
            <a:r>
              <a:rPr lang="en-US" sz="2400" dirty="0">
                <a:latin typeface="Times New Roman" panose="02020603050405020304" pitchFamily="18" charset="0"/>
                <a:cs typeface="Times New Roman" pitchFamily="18" charset="0"/>
              </a:rPr>
              <a:t>[7] J. M. Rojas, G. Fraser, and A. Arcuri, “Seeding strategies in </a:t>
            </a:r>
            <a:r>
              <a:rPr lang="en-US" sz="2400" dirty="0" err="1">
                <a:latin typeface="Times New Roman" panose="02020603050405020304" pitchFamily="18" charset="0"/>
                <a:cs typeface="Times New Roman" panose="02020603050405020304" pitchFamily="18" charset="0"/>
              </a:rPr>
              <a:t>searchbased</a:t>
            </a:r>
            <a:r>
              <a:rPr lang="en-US" sz="2400" dirty="0">
                <a:latin typeface="Times New Roman" panose="02020603050405020304" pitchFamily="18" charset="0"/>
                <a:cs typeface="Times New Roman" panose="02020603050405020304" pitchFamily="18" charset="0"/>
              </a:rPr>
              <a:t> unit test generation,” Software Testing, Verification and Reliability, 2016.</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92DFA94-2821-DC34-1DBD-B86E447DF431}"/>
              </a:ext>
            </a:extLst>
          </p:cNvPr>
          <p:cNvSpPr>
            <a:spLocks noGrp="1"/>
          </p:cNvSpPr>
          <p:nvPr>
            <p:ph type="dt" sz="half" idx="10"/>
          </p:nvPr>
        </p:nvSpPr>
        <p:spPr/>
        <p:txBody>
          <a:bodyPr/>
          <a:lstStyle/>
          <a:p>
            <a:endParaRPr lang="en-IN" dirty="0"/>
          </a:p>
        </p:txBody>
      </p:sp>
      <p:sp>
        <p:nvSpPr>
          <p:cNvPr id="5" name="Slide Number Placeholder 4">
            <a:extLst>
              <a:ext uri="{FF2B5EF4-FFF2-40B4-BE49-F238E27FC236}">
                <a16:creationId xmlns:a16="http://schemas.microsoft.com/office/drawing/2014/main" id="{FA78AE40-0BAF-A425-97DC-EA9497A449D2}"/>
              </a:ext>
            </a:extLst>
          </p:cNvPr>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6897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72991"/>
            <a:ext cx="12192000" cy="4973320"/>
          </a:xfrm>
        </p:spPr>
        <p:txBody>
          <a:bodyPr>
            <a:noAutofit/>
          </a:bodyPr>
          <a:lstStyle/>
          <a:p>
            <a:pPr marL="0" lvl="3" indent="0" algn="just">
              <a:lnSpc>
                <a:spcPct val="150000"/>
              </a:lnSpc>
              <a:buNone/>
            </a:pPr>
            <a:r>
              <a:rPr lang="en-US" altLang="en-US" sz="2400" dirty="0">
                <a:ln>
                  <a:noFill/>
                </a:ln>
                <a:effectLst/>
                <a:latin typeface="Times New Roman" panose="02020603050405020304" pitchFamily="18" charset="0"/>
                <a:cs typeface="Times New Roman" panose="02020603050405020304" pitchFamily="18" charset="0"/>
                <a:sym typeface="+mn-ea"/>
              </a:rPr>
              <a:t>Programming assignments grading can be time consuming and error-prone if done manually.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tools generate feedback with failing test cases. However , this method is inefficient and the results are incomplete. Machine learning technology is used in this project. In this paper, we present AUTOGRADER, a tool that automatically determines the correctness of programming assignments and provides a counterexamples given a single reference implementation of problem. Instead of counting the passed tests, our tool searches for semantically different execution paths between a student’s submission and the reference implementation. Instead of counting the passed tests, our tool searches for semantically different execution paths between a student’s submission and the reference implementation.</a:t>
            </a:r>
          </a:p>
          <a:p>
            <a:pPr marL="0" lvl="3" algn="just">
              <a:lnSpc>
                <a:spcPct val="150000"/>
              </a:lnSpc>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35399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ea typeface="Times New Roman" panose="02020603050405020304" pitchFamily="18" charset="0"/>
                <a:sym typeface="+mn-ea"/>
              </a:rPr>
              <a:t>PYTHON 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03960"/>
            <a:ext cx="12192000" cy="5653405"/>
          </a:xfrm>
        </p:spPr>
        <p:txBody>
          <a:bodyPr>
            <a:noAutofit/>
          </a:bodyPr>
          <a:lstStyle/>
          <a:p>
            <a:pPr algn="just">
              <a:lnSpc>
                <a:spcPct val="150000"/>
              </a:lnSpc>
              <a:buClr>
                <a:srgbClr val="000000"/>
              </a:buClr>
            </a:pPr>
            <a:r>
              <a:rPr sz="2400" b="1" dirty="0" err="1">
                <a:latin typeface="Times New Roman" panose="02020603050405020304" pitchFamily="18" charset="0"/>
                <a:cs typeface="Times New Roman" panose="02020603050405020304" pitchFamily="18" charset="0"/>
                <a:sym typeface="+mn-ea"/>
              </a:rPr>
              <a:t>tkinter</a:t>
            </a:r>
            <a:r>
              <a:rPr sz="2400" b="1" dirty="0">
                <a:latin typeface="Times New Roman" panose="02020603050405020304" pitchFamily="18" charset="0"/>
                <a:cs typeface="Times New Roman" panose="02020603050405020304" pitchFamily="18" charset="0"/>
                <a:sym typeface="+mn-ea"/>
              </a:rPr>
              <a:t>:</a:t>
            </a:r>
            <a:r>
              <a:rPr sz="2400" dirty="0">
                <a:latin typeface="Times New Roman" panose="02020603050405020304" pitchFamily="18" charset="0"/>
                <a:cs typeface="Times New Roman" panose="02020603050405020304" pitchFamily="18" charset="0"/>
                <a:sym typeface="+mn-ea"/>
              </a:rPr>
              <a:t> A standard GUI toolkit for Python that allows you to create desktop applications with graphical user interfaces.</a:t>
            </a:r>
          </a:p>
          <a:p>
            <a:pPr algn="just">
              <a:lnSpc>
                <a:spcPct val="150000"/>
              </a:lnSpc>
              <a:buClr>
                <a:srgbClr val="000000"/>
              </a:buClr>
            </a:pPr>
            <a:r>
              <a:rPr lang="en-US" sz="2400" b="1" dirty="0" err="1">
                <a:latin typeface="Times New Roman" panose="02020603050405020304" pitchFamily="18" charset="0"/>
                <a:cs typeface="Times New Roman" panose="02020603050405020304" pitchFamily="18" charset="0"/>
                <a:sym typeface="+mn-ea"/>
              </a:rPr>
              <a:t>os</a:t>
            </a:r>
            <a:r>
              <a:rPr lang="en-US" sz="2400" b="1" dirty="0">
                <a:latin typeface="Times New Roman" panose="02020603050405020304" pitchFamily="18"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 A module that provides a way of using operating system-dependent functionality  to the file system.</a:t>
            </a:r>
          </a:p>
          <a:p>
            <a:pPr algn="just">
              <a:lnSpc>
                <a:spcPct val="150000"/>
              </a:lnSpc>
              <a:buClr>
                <a:srgbClr val="000000"/>
              </a:buClr>
            </a:pPr>
            <a:r>
              <a:rPr lang="en-US" sz="2400" b="1" dirty="0">
                <a:latin typeface="Times New Roman" panose="02020603050405020304" pitchFamily="18" charset="0"/>
                <a:cs typeface="Times New Roman" panose="02020603050405020304" pitchFamily="18" charset="0"/>
                <a:sym typeface="+mn-ea"/>
              </a:rPr>
              <a:t>Subprocess</a:t>
            </a:r>
            <a:r>
              <a:rPr lang="en-US" sz="2400" dirty="0">
                <a:latin typeface="Times New Roman" panose="02020603050405020304" pitchFamily="18" charset="0"/>
                <a:cs typeface="Times New Roman" panose="02020603050405020304" pitchFamily="18" charset="0"/>
                <a:sym typeface="+mn-ea"/>
              </a:rPr>
              <a:t>: The Python subprocess module is a tool that allows you to run other programs or commands from your Python code. It can be used to open new programs, send them data and get results back. It's like giving commands to your computer using Python instead of typing them directly into the command prompt.</a:t>
            </a:r>
            <a:endParaRPr sz="24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ea typeface="Times New Roman" panose="02020603050405020304" pitchFamily="18" charset="0"/>
                <a:sym typeface="+mn-ea"/>
              </a:rPr>
              <a:t>PYTHON 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03960"/>
            <a:ext cx="12192000" cy="5653405"/>
          </a:xfrm>
        </p:spPr>
        <p:txBody>
          <a:bodyPr>
            <a:noAutofit/>
          </a:bodyPr>
          <a:lstStyle/>
          <a:p>
            <a:pPr algn="l">
              <a:lnSpc>
                <a:spcPct val="150000"/>
              </a:lnSpc>
              <a:buClr>
                <a:srgbClr val="000000"/>
              </a:buClr>
            </a:pPr>
            <a:r>
              <a:rPr sz="2400" b="1" dirty="0" err="1">
                <a:latin typeface="Times New Roman" panose="02020603050405020304" pitchFamily="18" charset="0"/>
                <a:cs typeface="Times New Roman" panose="02020603050405020304" pitchFamily="18" charset="0"/>
                <a:sym typeface="+mn-ea"/>
              </a:rPr>
              <a:t>numpy</a:t>
            </a:r>
            <a:r>
              <a:rPr sz="2400" b="1" dirty="0">
                <a:latin typeface="Times New Roman" panose="02020603050405020304" pitchFamily="18" charset="0"/>
                <a:cs typeface="Times New Roman" panose="02020603050405020304" pitchFamily="18" charset="0"/>
                <a:sym typeface="+mn-ea"/>
              </a:rPr>
              <a:t>:</a:t>
            </a:r>
            <a:r>
              <a:rPr sz="2400" dirty="0">
                <a:latin typeface="Times New Roman" panose="02020603050405020304" pitchFamily="18" charset="0"/>
                <a:cs typeface="Times New Roman" panose="02020603050405020304" pitchFamily="18" charset="0"/>
                <a:sym typeface="+mn-ea"/>
              </a:rPr>
              <a:t> A powerful library for numerical computing in Python, offering support for large, multi-dimensional arrays and matrices, along with a collection of mathematical functions to operate on them.</a:t>
            </a:r>
          </a:p>
          <a:p>
            <a:pPr>
              <a:lnSpc>
                <a:spcPct val="150000"/>
              </a:lnSpc>
              <a:buClr>
                <a:srgbClr val="000000"/>
              </a:buClr>
            </a:pPr>
            <a:r>
              <a:rPr lang="en-US" sz="2400" b="1" dirty="0">
                <a:latin typeface="Times New Roman" panose="02020603050405020304" pitchFamily="18" charset="0"/>
                <a:cs typeface="Times New Roman" panose="02020603050405020304" pitchFamily="18" charset="0"/>
                <a:sym typeface="+mn-ea"/>
              </a:rPr>
              <a:t>re</a:t>
            </a:r>
            <a:r>
              <a:rPr lang="en-US" sz="2400" dirty="0">
                <a:latin typeface="Times New Roman" panose="02020603050405020304" pitchFamily="18" charset="0"/>
                <a:cs typeface="Times New Roman" panose="02020603050405020304" pitchFamily="18" charset="0"/>
                <a:sym typeface="+mn-ea"/>
              </a:rPr>
              <a:t>: Python has a built-in module named re that is used for regular expressions in Python. We can import this module by using the import statement.</a:t>
            </a:r>
          </a:p>
          <a:p>
            <a:pPr>
              <a:lnSpc>
                <a:spcPct val="150000"/>
              </a:lnSpc>
              <a:buClr>
                <a:srgbClr val="000000"/>
              </a:buClr>
            </a:pPr>
            <a:r>
              <a:rPr lang="en-US" sz="2400" b="1" dirty="0" err="1">
                <a:latin typeface="Times New Roman" panose="02020603050405020304" pitchFamily="18" charset="0"/>
                <a:cs typeface="Times New Roman" panose="02020603050405020304" pitchFamily="18" charset="0"/>
                <a:sym typeface="+mn-ea"/>
              </a:rPr>
              <a:t>filedialog</a:t>
            </a:r>
            <a:r>
              <a:rPr lang="en-US" sz="2400" dirty="0">
                <a:latin typeface="Times New Roman" panose="02020603050405020304" pitchFamily="18" charset="0"/>
                <a:cs typeface="Times New Roman" panose="02020603050405020304" pitchFamily="18" charset="0"/>
                <a:sym typeface="+mn-ea"/>
              </a:rPr>
              <a:t>: The </a:t>
            </a:r>
            <a:r>
              <a:rPr lang="en-US" sz="2400" dirty="0" err="1">
                <a:latin typeface="Times New Roman" panose="02020603050405020304" pitchFamily="18" charset="0"/>
                <a:cs typeface="Times New Roman" panose="02020603050405020304" pitchFamily="18" charset="0"/>
                <a:sym typeface="+mn-ea"/>
              </a:rPr>
              <a:t>filedialog</a:t>
            </a:r>
            <a:r>
              <a:rPr lang="en-US" sz="2400" dirty="0">
                <a:latin typeface="Times New Roman" panose="02020603050405020304" pitchFamily="18" charset="0"/>
                <a:cs typeface="Times New Roman" panose="02020603050405020304" pitchFamily="18" charset="0"/>
                <a:sym typeface="+mn-ea"/>
              </a:rPr>
              <a:t> module in Python provides classes and functions for creating file and directory selection windows. The module is part of the </a:t>
            </a:r>
            <a:r>
              <a:rPr lang="en-US" sz="2400" dirty="0" err="1">
                <a:latin typeface="Times New Roman" panose="02020603050405020304" pitchFamily="18" charset="0"/>
                <a:cs typeface="Times New Roman" panose="02020603050405020304" pitchFamily="18" charset="0"/>
                <a:sym typeface="+mn-ea"/>
              </a:rPr>
              <a:t>Tkinter</a:t>
            </a:r>
            <a:r>
              <a:rPr lang="en-US" sz="2400" dirty="0">
                <a:latin typeface="Times New Roman" panose="02020603050405020304" pitchFamily="18" charset="0"/>
                <a:cs typeface="Times New Roman" panose="02020603050405020304" pitchFamily="18" charset="0"/>
                <a:sym typeface="+mn-ea"/>
              </a:rPr>
              <a:t> library, which is a popular choice for building basic graphical user interface (GUI) applications in Python.</a:t>
            </a:r>
            <a:endParaRPr sz="24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302026"/>
            <a:ext cx="5897880" cy="5419449"/>
          </a:xfrm>
        </p:spPr>
        <p:txBody>
          <a:bodyPr>
            <a:normAutofit fontScale="25000" lnSpcReduction="20000"/>
          </a:bodyPr>
          <a:lstStyle/>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from </a:t>
            </a:r>
            <a:r>
              <a:rPr lang="en-US" sz="7200" dirty="0" err="1">
                <a:effectLst/>
                <a:latin typeface="Times New Roman" panose="02020603050405020304" pitchFamily="18" charset="0"/>
                <a:ea typeface="Calibri" panose="020F0502020204030204" pitchFamily="34" charset="0"/>
              </a:rPr>
              <a:t>tkinter</a:t>
            </a:r>
            <a:r>
              <a:rPr lang="en-US" sz="7200" dirty="0">
                <a:effectLst/>
                <a:latin typeface="Times New Roman" panose="02020603050405020304" pitchFamily="18" charset="0"/>
                <a:ea typeface="Calibri" panose="020F0502020204030204" pitchFamily="34" charset="0"/>
              </a:rPr>
              <a:t> import *</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a:t>
            </a:r>
            <a:r>
              <a:rPr lang="en-US" sz="7200" dirty="0" err="1">
                <a:effectLst/>
                <a:latin typeface="Times New Roman" panose="02020603050405020304" pitchFamily="18" charset="0"/>
                <a:ea typeface="Calibri" panose="020F0502020204030204" pitchFamily="34" charset="0"/>
              </a:rPr>
              <a:t>tkinter</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from </a:t>
            </a:r>
            <a:r>
              <a:rPr lang="en-US" sz="7200" dirty="0" err="1">
                <a:effectLst/>
                <a:latin typeface="Times New Roman" panose="02020603050405020304" pitchFamily="18" charset="0"/>
                <a:ea typeface="Calibri" panose="020F0502020204030204" pitchFamily="34" charset="0"/>
              </a:rPr>
              <a:t>tkinter</a:t>
            </a:r>
            <a:r>
              <a:rPr lang="en-US" sz="7200" dirty="0">
                <a:effectLst/>
                <a:latin typeface="Times New Roman" panose="02020603050405020304" pitchFamily="18" charset="0"/>
                <a:ea typeface="Calibri" panose="020F0502020204030204" pitchFamily="34" charset="0"/>
              </a:rPr>
              <a:t> import </a:t>
            </a:r>
            <a:r>
              <a:rPr lang="en-US" sz="7200" dirty="0" err="1">
                <a:effectLst/>
                <a:latin typeface="Times New Roman" panose="02020603050405020304" pitchFamily="18" charset="0"/>
                <a:ea typeface="Calibri" panose="020F0502020204030204" pitchFamily="34" charset="0"/>
              </a:rPr>
              <a:t>filedialog</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from </a:t>
            </a:r>
            <a:r>
              <a:rPr lang="en-US" sz="7200" dirty="0" err="1">
                <a:effectLst/>
                <a:latin typeface="Times New Roman" panose="02020603050405020304" pitchFamily="18" charset="0"/>
                <a:ea typeface="Calibri" panose="020F0502020204030204" pitchFamily="34" charset="0"/>
              </a:rPr>
              <a:t>tkinter.filedialog</a:t>
            </a:r>
            <a:r>
              <a:rPr lang="en-US" sz="7200" dirty="0">
                <a:effectLst/>
                <a:latin typeface="Times New Roman" panose="02020603050405020304" pitchFamily="18" charset="0"/>
                <a:ea typeface="Calibri" panose="020F0502020204030204" pitchFamily="34" charset="0"/>
              </a:rPr>
              <a:t> import </a:t>
            </a:r>
            <a:r>
              <a:rPr lang="en-US" sz="7200" dirty="0" err="1">
                <a:effectLst/>
                <a:latin typeface="Times New Roman" panose="02020603050405020304" pitchFamily="18" charset="0"/>
                <a:ea typeface="Calibri" panose="020F0502020204030204" pitchFamily="34" charset="0"/>
              </a:rPr>
              <a:t>askopenfilename</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a:t>
            </a:r>
            <a:r>
              <a:rPr lang="en-US" sz="7200" dirty="0" err="1">
                <a:effectLst/>
                <a:latin typeface="Times New Roman" panose="02020603050405020304" pitchFamily="18" charset="0"/>
                <a:ea typeface="Calibri" panose="020F0502020204030204" pitchFamily="34" charset="0"/>
              </a:rPr>
              <a:t>numpy</a:t>
            </a:r>
            <a:r>
              <a:rPr lang="en-US" sz="7200" dirty="0">
                <a:effectLst/>
                <a:latin typeface="Times New Roman" panose="02020603050405020304" pitchFamily="18" charset="0"/>
                <a:ea typeface="Calibri" panose="020F0502020204030204" pitchFamily="34" charset="0"/>
              </a:rPr>
              <a:t> as np</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a:t>
            </a:r>
            <a:r>
              <a:rPr lang="en-US" sz="7200" dirty="0" err="1">
                <a:effectLst/>
                <a:latin typeface="Times New Roman" panose="02020603050405020304" pitchFamily="18" charset="0"/>
                <a:ea typeface="Calibri" panose="020F0502020204030204" pitchFamily="34" charset="0"/>
              </a:rPr>
              <a:t>os</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subprocess</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a:t>
            </a:r>
            <a:r>
              <a:rPr lang="en-US" sz="7200" dirty="0" err="1">
                <a:effectLst/>
                <a:latin typeface="Times New Roman" panose="02020603050405020304" pitchFamily="18" charset="0"/>
                <a:ea typeface="Calibri" panose="020F0502020204030204" pitchFamily="34" charset="0"/>
              </a:rPr>
              <a:t>os</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import re</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a:effectLst/>
                <a:latin typeface="Times New Roman" panose="02020603050405020304" pitchFamily="18" charset="0"/>
                <a:ea typeface="Calibri" panose="020F0502020204030204" pitchFamily="34" charset="0"/>
              </a:rPr>
              <a:t> main = </a:t>
            </a:r>
            <a:r>
              <a:rPr lang="en-US" sz="7200" dirty="0" err="1">
                <a:effectLst/>
                <a:latin typeface="Times New Roman" panose="02020603050405020304" pitchFamily="18" charset="0"/>
                <a:ea typeface="Calibri" panose="020F0502020204030204" pitchFamily="34" charset="0"/>
              </a:rPr>
              <a:t>tkinter.Tk</a:t>
            </a:r>
            <a:r>
              <a:rPr lang="en-US" sz="7200" dirty="0">
                <a:effectLst/>
                <a:latin typeface="Times New Roman" panose="02020603050405020304" pitchFamily="18" charset="0"/>
                <a:ea typeface="Calibri" panose="020F0502020204030204" pitchFamily="34" charset="0"/>
              </a:rPr>
              <a:t>()</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err="1">
                <a:effectLst/>
                <a:latin typeface="Times New Roman" panose="02020603050405020304" pitchFamily="18" charset="0"/>
                <a:ea typeface="Calibri" panose="020F0502020204030204" pitchFamily="34" charset="0"/>
              </a:rPr>
              <a:t>main.title</a:t>
            </a:r>
            <a:r>
              <a:rPr lang="en-US" sz="7200" dirty="0">
                <a:effectLst/>
                <a:latin typeface="Times New Roman" panose="02020603050405020304" pitchFamily="18" charset="0"/>
                <a:ea typeface="Calibri" panose="020F0502020204030204" pitchFamily="34" charset="0"/>
              </a:rPr>
              <a:t>("Automatic Grading of Programming Assignments")</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7200" dirty="0" err="1">
                <a:effectLst/>
                <a:latin typeface="Times New Roman" panose="02020603050405020304" pitchFamily="18" charset="0"/>
                <a:ea typeface="Calibri" panose="020F0502020204030204" pitchFamily="34" charset="0"/>
              </a:rPr>
              <a:t>main.geometry</a:t>
            </a:r>
            <a:r>
              <a:rPr lang="en-US" sz="7200" dirty="0">
                <a:effectLst/>
                <a:latin typeface="Times New Roman" panose="02020603050405020304" pitchFamily="18" charset="0"/>
                <a:ea typeface="Calibri" panose="020F0502020204030204" pitchFamily="34" charset="0"/>
              </a:rPr>
              <a:t>("1300x900")</a:t>
            </a:r>
            <a:endParaRPr lang="en-IN" sz="72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6000" dirty="0">
                <a:effectLst/>
                <a:latin typeface="Times New Roman" panose="02020603050405020304" pitchFamily="18" charset="0"/>
                <a:ea typeface="Calibri" panose="020F0502020204030204" pitchFamily="34" charset="0"/>
              </a:rPr>
              <a:t> </a:t>
            </a:r>
            <a:endParaRPr lang="en-IN" sz="6000" dirty="0">
              <a:effectLst/>
              <a:latin typeface="Consolas" panose="020B0609020204030204" pitchFamily="49" charset="0"/>
              <a:ea typeface="Calibri" panose="020F0502020204030204" pitchFamily="34"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227483"/>
            <a:ext cx="5946140" cy="5548324"/>
          </a:xfrm>
        </p:spPr>
        <p:txBody>
          <a:bodyPr>
            <a:noAutofit/>
          </a:bodyPr>
          <a:lstStyle/>
          <a:p>
            <a:pPr marL="457200" lvl="1" indent="0">
              <a:lnSpc>
                <a:spcPct val="150000"/>
              </a:lnSpc>
              <a:buNone/>
            </a:pPr>
            <a:r>
              <a:rPr lang="en-US" sz="1800" dirty="0">
                <a:effectLst/>
                <a:latin typeface="Times New Roman" panose="02020603050405020304" pitchFamily="18" charset="0"/>
                <a:ea typeface="Calibri" panose="020F0502020204030204" pitchFamily="34" charset="0"/>
              </a:rPr>
              <a:t>global </a:t>
            </a:r>
            <a:r>
              <a:rPr lang="en-US" sz="1800" dirty="0" err="1">
                <a:effectLst/>
                <a:latin typeface="Times New Roman" panose="02020603050405020304" pitchFamily="18" charset="0"/>
                <a:ea typeface="Calibri" panose="020F0502020204030204" pitchFamily="34" charset="0"/>
              </a:rPr>
              <a:t>refrence_file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 incorrect, </a:t>
            </a:r>
            <a:r>
              <a:rPr lang="en-US" sz="1800" dirty="0" err="1">
                <a:effectLst/>
                <a:latin typeface="Times New Roman" panose="02020603050405020304" pitchFamily="18" charset="0"/>
                <a:ea typeface="Calibri" panose="020F0502020204030204" pitchFamily="34" charset="0"/>
              </a:rPr>
              <a:t>code_samples</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def </a:t>
            </a:r>
            <a:r>
              <a:rPr lang="en-US" sz="1800" dirty="0" err="1">
                <a:effectLst/>
                <a:latin typeface="Times New Roman" panose="02020603050405020304" pitchFamily="18" charset="0"/>
                <a:ea typeface="Calibri" panose="020F0502020204030204" pitchFamily="34" charset="0"/>
              </a:rPr>
              <a:t>uploadReference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global </a:t>
            </a:r>
            <a:r>
              <a:rPr lang="en-US" sz="1800" dirty="0" err="1">
                <a:effectLst/>
                <a:latin typeface="Times New Roman" panose="02020603050405020304" pitchFamily="18" charset="0"/>
                <a:ea typeface="Calibri" panose="020F0502020204030204" pitchFamily="34" charset="0"/>
              </a:rPr>
              <a:t>refrence_file</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text.delete</a:t>
            </a:r>
            <a:r>
              <a:rPr lang="en-US" sz="1800" dirty="0">
                <a:effectLst/>
                <a:latin typeface="Times New Roman" panose="02020603050405020304" pitchFamily="18" charset="0"/>
                <a:ea typeface="Calibri" panose="020F0502020204030204" pitchFamily="34" charset="0"/>
              </a:rPr>
              <a:t>('1.0', END)</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refrence_file</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filedialog.askdirectory</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initialdir</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text.insert</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END,refrence_file</a:t>
            </a:r>
            <a:r>
              <a:rPr lang="en-US" sz="1800" dirty="0">
                <a:effectLst/>
                <a:latin typeface="Times New Roman" panose="02020603050405020304" pitchFamily="18" charset="0"/>
                <a:ea typeface="Calibri" panose="020F0502020204030204" pitchFamily="34" charset="0"/>
              </a:rPr>
              <a:t>+" loaded\n\n")</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tf1.insert(</a:t>
            </a:r>
            <a:r>
              <a:rPr lang="en-US" sz="1800" dirty="0" err="1">
                <a:effectLst/>
                <a:latin typeface="Times New Roman" panose="02020603050405020304" pitchFamily="18" charset="0"/>
                <a:ea typeface="Calibri" panose="020F0502020204030204" pitchFamily="34" charset="0"/>
              </a:rPr>
              <a:t>END,refrence_file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def </a:t>
            </a:r>
            <a:r>
              <a:rPr lang="en-US" sz="1800" dirty="0" err="1">
                <a:effectLst/>
                <a:latin typeface="Times New Roman" panose="02020603050405020304" pitchFamily="18" charset="0"/>
                <a:ea typeface="Calibri" panose="020F0502020204030204" pitchFamily="34" charset="0"/>
              </a:rPr>
              <a:t>uploadSubmission</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global </a:t>
            </a:r>
            <a:r>
              <a:rPr lang="en-US" sz="1800" dirty="0" err="1">
                <a:effectLst/>
                <a:latin typeface="Times New Roman" panose="02020603050405020304" pitchFamily="18" charset="0"/>
                <a:ea typeface="Calibri" panose="020F0502020204030204" pitchFamily="34" charset="0"/>
              </a:rPr>
              <a:t>submission_file</a:t>
            </a:r>
            <a:endParaRPr lang="en-IN" sz="1800" dirty="0">
              <a:effectLst/>
              <a:latin typeface="Consolas" panose="020B0609020204030204" pitchFamily="49" charset="0"/>
              <a:ea typeface="Calibri" panose="020F0502020204030204" pitchFamily="34" charset="0"/>
            </a:endParaRPr>
          </a:p>
          <a:p>
            <a:pPr marL="457200" lvl="1" indent="0">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filedialog.askdirectory</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initialdir</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dirty="0"/>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000760"/>
            <a:ext cx="5897880" cy="5720715"/>
          </a:xfrm>
        </p:spPr>
        <p:txBody>
          <a:bodyPr>
            <a:normAutofit fontScale="97500"/>
          </a:bodyPr>
          <a:lstStyle/>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text.insert</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END,submission_file</a:t>
            </a:r>
            <a:r>
              <a:rPr lang="en-US" sz="1800" dirty="0">
                <a:effectLst/>
                <a:latin typeface="Times New Roman" panose="02020603050405020304" pitchFamily="18" charset="0"/>
                <a:ea typeface="Calibri" panose="020F0502020204030204" pitchFamily="34" charset="0"/>
              </a:rPr>
              <a:t>+" loaded\n\n")</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tf2.insert(</a:t>
            </a:r>
            <a:r>
              <a:rPr lang="en-US" sz="1800" dirty="0" err="1">
                <a:effectLst/>
                <a:latin typeface="Times New Roman" panose="02020603050405020304" pitchFamily="18" charset="0"/>
                <a:ea typeface="Calibri" panose="020F0502020204030204" pitchFamily="34" charset="0"/>
              </a:rPr>
              <a:t>END,submission_file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def </a:t>
            </a:r>
            <a:r>
              <a:rPr lang="en-US" sz="1800" dirty="0" err="1">
                <a:effectLst/>
                <a:latin typeface="Times New Roman" panose="02020603050405020304" pitchFamily="18" charset="0"/>
                <a:ea typeface="Calibri" panose="020F0502020204030204" pitchFamily="34" charset="0"/>
              </a:rPr>
              <a:t>executeSubmission</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global </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refrence_file</a:t>
            </a:r>
            <a:r>
              <a:rPr lang="en-US" sz="1800" dirty="0">
                <a:effectLst/>
                <a:latin typeface="Times New Roman" panose="02020603050405020304" pitchFamily="18" charset="0"/>
                <a:ea typeface="Calibri" panose="020F0502020204030204" pitchFamily="34" charset="0"/>
              </a:rPr>
              <a:t>, incorrect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incorrect = []</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text.delete</a:t>
            </a:r>
            <a:r>
              <a:rPr lang="en-US" sz="1800" dirty="0">
                <a:effectLst/>
                <a:latin typeface="Times New Roman" panose="02020603050405020304" pitchFamily="18" charset="0"/>
                <a:ea typeface="Calibri" panose="020F0502020204030204" pitchFamily="34" charset="0"/>
              </a:rPr>
              <a:t>('1.0', END)</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expected = tf3.get()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array = </a:t>
            </a:r>
            <a:r>
              <a:rPr lang="en-US" sz="1800" dirty="0" err="1">
                <a:effectLst/>
                <a:latin typeface="Times New Roman" panose="02020603050405020304" pitchFamily="18" charset="0"/>
                <a:ea typeface="Calibri" panose="020F0502020204030204" pitchFamily="34" charset="0"/>
              </a:rPr>
              <a:t>expected.split</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parent_file</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submission_file</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print(</a:t>
            </a:r>
            <a:r>
              <a:rPr lang="en-US" sz="1800" dirty="0" err="1">
                <a:effectLst/>
                <a:latin typeface="Times New Roman" panose="02020603050405020304" pitchFamily="18" charset="0"/>
                <a:ea typeface="Calibri" panose="020F0502020204030204" pitchFamily="34" charset="0"/>
              </a:rPr>
              <a:t>parent_file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submissions = </a:t>
            </a:r>
            <a:r>
              <a:rPr lang="en-US" sz="1800" dirty="0" err="1">
                <a:effectLst/>
                <a:latin typeface="Times New Roman" panose="02020603050405020304" pitchFamily="18" charset="0"/>
                <a:ea typeface="Calibri" panose="020F0502020204030204" pitchFamily="34" charset="0"/>
              </a:rPr>
              <a:t>os.listdir</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a:t>
            </a:r>
            <a:endParaRPr lang="en-US" sz="18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000760"/>
            <a:ext cx="5946140" cy="5466822"/>
          </a:xfrm>
        </p:spPr>
        <p:txBody>
          <a:bodyPr>
            <a:noAutofit/>
          </a:bodyPr>
          <a:lstStyle/>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for </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 in range(</a:t>
            </a:r>
            <a:r>
              <a:rPr lang="en-US" sz="1800" dirty="0" err="1">
                <a:effectLst/>
                <a:latin typeface="Times New Roman" panose="02020603050405020304" pitchFamily="18" charset="0"/>
                <a:ea typeface="Calibri" panose="020F0502020204030204" pitchFamily="34" charset="0"/>
              </a:rPr>
              <a:t>len</a:t>
            </a:r>
            <a:r>
              <a:rPr lang="en-US" sz="1800" dirty="0">
                <a:effectLst/>
                <a:latin typeface="Times New Roman" panose="02020603050405020304" pitchFamily="18" charset="0"/>
                <a:ea typeface="Calibri" panose="020F0502020204030204" pitchFamily="34" charset="0"/>
              </a:rPr>
              <a:t>(submissions)):</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if '.class' not in submissions[</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out=</a:t>
            </a:r>
            <a:r>
              <a:rPr lang="en-US" sz="1800" dirty="0" err="1">
                <a:effectLst/>
                <a:latin typeface="Times New Roman" panose="02020603050405020304" pitchFamily="18" charset="0"/>
                <a:ea typeface="Calibri" panose="020F0502020204030204" pitchFamily="34" charset="0"/>
              </a:rPr>
              <a:t>subprocess.run</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javac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parent_file</a:t>
            </a:r>
            <a:r>
              <a:rPr lang="en-US" sz="1800" dirty="0">
                <a:effectLst/>
                <a:latin typeface="Times New Roman" panose="02020603050405020304" pitchFamily="18" charset="0"/>
                <a:ea typeface="Calibri" panose="020F0502020204030204" pitchFamily="34" charset="0"/>
              </a:rPr>
              <a:t>+'/'+submissions[</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],stderr = </a:t>
            </a:r>
            <a:r>
              <a:rPr lang="en-US" sz="1800" dirty="0" err="1">
                <a:effectLst/>
                <a:latin typeface="Times New Roman" panose="02020603050405020304" pitchFamily="18" charset="0"/>
                <a:ea typeface="Calibri" panose="020F0502020204030204" pitchFamily="34" charset="0"/>
              </a:rPr>
              <a:t>subprocess.PIPE</a:t>
            </a:r>
            <a:r>
              <a:rPr lang="en-US" sz="1800" dirty="0">
                <a:effectLst/>
                <a:latin typeface="Times New Roman" panose="02020603050405020304" pitchFamily="18" charset="0"/>
                <a:ea typeface="Calibri" panose="020F0502020204030204" pitchFamily="34" charset="0"/>
              </a:rPr>
              <a:t>, shell=True)</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msg = </a:t>
            </a:r>
            <a:r>
              <a:rPr lang="en-US" sz="1800" dirty="0" err="1">
                <a:effectLst/>
                <a:latin typeface="Times New Roman" panose="02020603050405020304" pitchFamily="18" charset="0"/>
                <a:ea typeface="Calibri" panose="020F0502020204030204" pitchFamily="34" charset="0"/>
              </a:rPr>
              <a:t>out.stderr.splitlines</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if </a:t>
            </a:r>
            <a:r>
              <a:rPr lang="en-US" sz="1800" dirty="0" err="1">
                <a:effectLst/>
                <a:latin typeface="Times New Roman" panose="02020603050405020304" pitchFamily="18" charset="0"/>
                <a:ea typeface="Calibri" panose="020F0502020204030204" pitchFamily="34" charset="0"/>
              </a:rPr>
              <a:t>len</a:t>
            </a:r>
            <a:r>
              <a:rPr lang="en-US" sz="1800" dirty="0">
                <a:effectLst/>
                <a:latin typeface="Times New Roman" panose="02020603050405020304" pitchFamily="18" charset="0"/>
                <a:ea typeface="Calibri" panose="020F0502020204030204" pitchFamily="34" charset="0"/>
              </a:rPr>
              <a:t>(msg) == 0:</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exe_name</a:t>
            </a:r>
            <a:r>
              <a:rPr lang="en-US" sz="1800" dirty="0">
                <a:effectLst/>
                <a:latin typeface="Times New Roman" panose="02020603050405020304" pitchFamily="18" charset="0"/>
                <a:ea typeface="Calibri" panose="020F0502020204030204" pitchFamily="34" charset="0"/>
              </a:rPr>
              <a:t> = submissions[</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].split(".")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out = </a:t>
            </a:r>
            <a:r>
              <a:rPr lang="en-US" sz="1800" dirty="0" err="1">
                <a:effectLst/>
                <a:latin typeface="Times New Roman" panose="02020603050405020304" pitchFamily="18" charset="0"/>
                <a:ea typeface="Calibri" panose="020F0502020204030204" pitchFamily="34" charset="0"/>
              </a:rPr>
              <a:t>subprocess.check_output</a:t>
            </a:r>
            <a:r>
              <a:rPr lang="en-US" sz="1800" dirty="0">
                <a:effectLst/>
                <a:latin typeface="Times New Roman" panose="02020603050405020304" pitchFamily="18" charset="0"/>
                <a:ea typeface="Calibri" panose="020F0502020204030204" pitchFamily="34" charset="0"/>
              </a:rPr>
              <a:t>('java -</a:t>
            </a:r>
            <a:r>
              <a:rPr lang="en-US" sz="1800" dirty="0" err="1">
                <a:effectLst/>
                <a:latin typeface="Times New Roman" panose="02020603050405020304" pitchFamily="18" charset="0"/>
                <a:ea typeface="Calibri" panose="020F0502020204030204" pitchFamily="34" charset="0"/>
              </a:rPr>
              <a:t>classpath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parent_file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exe_name</a:t>
            </a:r>
            <a:r>
              <a:rPr lang="en-US" sz="1800" dirty="0">
                <a:effectLst/>
                <a:latin typeface="Times New Roman" panose="02020603050405020304" pitchFamily="18" charset="0"/>
                <a:ea typeface="Calibri" panose="020F0502020204030204" pitchFamily="34" charset="0"/>
              </a:rPr>
              <a:t>[0]+' '+array[1]+' '+array[2]+' '+array[3], shell=True)</a:t>
            </a: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000760"/>
            <a:ext cx="5897880" cy="5720715"/>
          </a:xfrm>
        </p:spPr>
        <p:txBody>
          <a:bodyPr>
            <a:normAutofit fontScale="97500"/>
          </a:bodyPr>
          <a:lstStyle/>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output = </a:t>
            </a:r>
            <a:r>
              <a:rPr lang="en-US" sz="1600" dirty="0" err="1">
                <a:effectLst/>
                <a:latin typeface="Times New Roman" panose="02020603050405020304" pitchFamily="18" charset="0"/>
                <a:ea typeface="Calibri" panose="020F0502020204030204" pitchFamily="34" charset="0"/>
              </a:rPr>
              <a:t>out.decode</a:t>
            </a:r>
            <a:r>
              <a:rPr lang="en-US" sz="1600" dirty="0">
                <a:effectLst/>
                <a:latin typeface="Times New Roman" panose="02020603050405020304" pitchFamily="18" charset="0"/>
                <a:ea typeface="Calibri" panose="020F0502020204030204" pitchFamily="34" charset="0"/>
              </a:rPr>
              <a:t>().strip("\r\n").strip()</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if output != array[0]:</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incorrect.append</a:t>
            </a:r>
            <a:r>
              <a:rPr lang="en-US" sz="1600" dirty="0">
                <a:effectLst/>
                <a:latin typeface="Times New Roman" panose="02020603050405020304" pitchFamily="18" charset="0"/>
                <a:ea typeface="Calibri" panose="020F0502020204030204" pitchFamily="34" charset="0"/>
              </a:rPr>
              <a:t>(submissions[</a:t>
            </a:r>
            <a:r>
              <a:rPr lang="en-US" sz="1600" dirty="0" err="1">
                <a:effectLst/>
                <a:latin typeface="Times New Roman" panose="02020603050405020304" pitchFamily="18" charset="0"/>
                <a:ea typeface="Calibri" panose="020F0502020204030204" pitchFamily="34" charset="0"/>
              </a:rPr>
              <a:t>i</a:t>
            </a:r>
            <a:r>
              <a:rPr lang="en-US" sz="1600" dirty="0">
                <a:effectLst/>
                <a:latin typeface="Times New Roman" panose="02020603050405020304" pitchFamily="18" charset="0"/>
                <a:ea typeface="Calibri" panose="020F0502020204030204" pitchFamily="34" charset="0"/>
              </a:rPr>
              <a:t>])</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text.insert</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END,"Submission</a:t>
            </a:r>
            <a:r>
              <a:rPr lang="en-US" sz="1600" dirty="0">
                <a:effectLst/>
                <a:latin typeface="Times New Roman" panose="02020603050405020304" pitchFamily="18" charset="0"/>
                <a:ea typeface="Calibri" panose="020F0502020204030204" pitchFamily="34" charset="0"/>
              </a:rPr>
              <a:t> file: "+submissions[</a:t>
            </a:r>
            <a:r>
              <a:rPr lang="en-US" sz="1600" dirty="0" err="1">
                <a:effectLst/>
                <a:latin typeface="Times New Roman" panose="02020603050405020304" pitchFamily="18" charset="0"/>
                <a:ea typeface="Calibri" panose="020F0502020204030204" pitchFamily="34" charset="0"/>
              </a:rPr>
              <a:t>i</a:t>
            </a:r>
            <a:r>
              <a:rPr lang="en-US" sz="1600" dirty="0">
                <a:effectLst/>
                <a:latin typeface="Times New Roman" panose="02020603050405020304" pitchFamily="18" charset="0"/>
                <a:ea typeface="Calibri" panose="020F0502020204030204" pitchFamily="34" charset="0"/>
              </a:rPr>
              <a:t>]+" Generated Output: "+output+" Expected Output: "+array[0]+"\n\n")     </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def </a:t>
            </a:r>
            <a:r>
              <a:rPr lang="en-US" sz="1600" dirty="0" err="1">
                <a:effectLst/>
                <a:latin typeface="Times New Roman" panose="02020603050405020304" pitchFamily="18" charset="0"/>
                <a:ea typeface="Calibri" panose="020F0502020204030204" pitchFamily="34" charset="0"/>
              </a:rPr>
              <a:t>readFile</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file_path</a:t>
            </a:r>
            <a:r>
              <a:rPr lang="en-US" sz="1600" dirty="0">
                <a:effectLst/>
                <a:latin typeface="Times New Roman" panose="02020603050405020304" pitchFamily="18" charset="0"/>
                <a:ea typeface="Calibri" panose="020F0502020204030204" pitchFamily="34" charset="0"/>
              </a:rPr>
              <a:t>):</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data = ""</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with open(</a:t>
            </a:r>
            <a:r>
              <a:rPr lang="en-US" sz="1600" dirty="0" err="1">
                <a:effectLst/>
                <a:latin typeface="Times New Roman" panose="02020603050405020304" pitchFamily="18" charset="0"/>
                <a:ea typeface="Calibri" panose="020F0502020204030204" pitchFamily="34" charset="0"/>
              </a:rPr>
              <a:t>file_path</a:t>
            </a:r>
            <a:r>
              <a:rPr lang="en-US" sz="1600" dirty="0">
                <a:effectLst/>
                <a:latin typeface="Times New Roman" panose="02020603050405020304" pitchFamily="18" charset="0"/>
                <a:ea typeface="Calibri" panose="020F0502020204030204" pitchFamily="34" charset="0"/>
              </a:rPr>
              <a:t>, "r") as file:</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for line in file:</a:t>
            </a:r>
          </a:p>
          <a:p>
            <a:pPr marL="457200" lvl="1" indent="0" algn="just">
              <a:lnSpc>
                <a:spcPct val="150000"/>
              </a:lnSpc>
              <a:buNone/>
            </a:pPr>
            <a:r>
              <a:rPr lang="en-US" sz="1600" dirty="0">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line = </a:t>
            </a:r>
            <a:r>
              <a:rPr lang="en-US" sz="1600" dirty="0" err="1">
                <a:effectLst/>
                <a:latin typeface="Times New Roman" panose="02020603050405020304" pitchFamily="18" charset="0"/>
                <a:ea typeface="Calibri" panose="020F0502020204030204" pitchFamily="34" charset="0"/>
              </a:rPr>
              <a:t>line.strip</a:t>
            </a:r>
            <a:r>
              <a:rPr lang="en-US" sz="1600" dirty="0">
                <a:effectLst/>
                <a:latin typeface="Times New Roman" panose="02020603050405020304" pitchFamily="18" charset="0"/>
                <a:ea typeface="Calibri" panose="020F0502020204030204" pitchFamily="34" charset="0"/>
              </a:rPr>
              <a:t>('\n')</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line = </a:t>
            </a:r>
            <a:r>
              <a:rPr lang="en-US" sz="1600" dirty="0" err="1">
                <a:effectLst/>
                <a:latin typeface="Times New Roman" panose="02020603050405020304" pitchFamily="18" charset="0"/>
                <a:ea typeface="Calibri" panose="020F0502020204030204" pitchFamily="34" charset="0"/>
              </a:rPr>
              <a:t>line.strip</a:t>
            </a:r>
            <a:r>
              <a:rPr lang="en-US" sz="1600" dirty="0">
                <a:effectLst/>
                <a:latin typeface="Times New Roman" panose="02020603050405020304" pitchFamily="18" charset="0"/>
                <a:ea typeface="Calibri" panose="020F0502020204030204" pitchFamily="34" charset="0"/>
              </a:rPr>
              <a:t>()</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arr</a:t>
            </a:r>
            <a:r>
              <a:rPr lang="en-US" sz="1600" dirty="0">
                <a:effectLst/>
                <a:latin typeface="Times New Roman" panose="02020603050405020304" pitchFamily="18" charset="0"/>
                <a:ea typeface="Calibri" panose="020F0502020204030204" pitchFamily="34" charset="0"/>
              </a:rPr>
              <a:t> = </a:t>
            </a:r>
            <a:r>
              <a:rPr lang="en-US" sz="1600" dirty="0" err="1">
                <a:effectLst/>
                <a:latin typeface="Times New Roman" panose="02020603050405020304" pitchFamily="18" charset="0"/>
                <a:ea typeface="Calibri" panose="020F0502020204030204" pitchFamily="34" charset="0"/>
              </a:rPr>
              <a:t>line.split</a:t>
            </a:r>
            <a:r>
              <a:rPr lang="en-US" sz="1600"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IN" sz="1600" dirty="0">
              <a:effectLst/>
              <a:latin typeface="Consolas" panose="020B0609020204030204" pitchFamily="49" charset="0"/>
              <a:ea typeface="Calibri" panose="020F0502020204030204" pitchFamily="34"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000759"/>
            <a:ext cx="5946140" cy="5816143"/>
          </a:xfrm>
        </p:spPr>
        <p:txBody>
          <a:bodyPr>
            <a:noAutofit/>
          </a:bodyPr>
          <a:lstStyle/>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if </a:t>
            </a:r>
            <a:r>
              <a:rPr lang="en-US" sz="1800" dirty="0" err="1">
                <a:effectLst/>
                <a:latin typeface="Times New Roman" panose="02020603050405020304" pitchFamily="18" charset="0"/>
                <a:ea typeface="Calibri" panose="020F0502020204030204" pitchFamily="34" charset="0"/>
              </a:rPr>
              <a:t>len</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arr</a:t>
            </a:r>
            <a:r>
              <a:rPr lang="en-US" sz="1800" dirty="0">
                <a:effectLst/>
                <a:latin typeface="Times New Roman" panose="02020603050405020304" pitchFamily="18" charset="0"/>
                <a:ea typeface="Calibri" panose="020F0502020204030204" pitchFamily="34" charset="0"/>
              </a:rPr>
              <a:t>) &gt;= 2:</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if </a:t>
            </a:r>
            <a:r>
              <a:rPr lang="en-US" sz="1800" dirty="0" err="1">
                <a:effectLst/>
                <a:latin typeface="Times New Roman" panose="02020603050405020304" pitchFamily="18" charset="0"/>
                <a:ea typeface="Calibri" panose="020F0502020204030204" pitchFamily="34" charset="0"/>
              </a:rPr>
              <a:t>arr</a:t>
            </a:r>
            <a:r>
              <a:rPr lang="en-US" sz="1800" dirty="0">
                <a:effectLst/>
                <a:latin typeface="Times New Roman" panose="02020603050405020304" pitchFamily="18" charset="0"/>
                <a:ea typeface="Calibri" panose="020F0502020204030204" pitchFamily="34" charset="0"/>
              </a:rPr>
              <a:t>[0].strip() == 'if' or </a:t>
            </a:r>
            <a:r>
              <a:rPr lang="en-US" sz="1800" dirty="0" err="1">
                <a:effectLst/>
                <a:latin typeface="Times New Roman" panose="02020603050405020304" pitchFamily="18" charset="0"/>
                <a:ea typeface="Calibri" panose="020F0502020204030204" pitchFamily="34" charset="0"/>
              </a:rPr>
              <a:t>arr</a:t>
            </a:r>
            <a:r>
              <a:rPr lang="en-US" sz="1800" dirty="0">
                <a:effectLst/>
                <a:latin typeface="Times New Roman" panose="02020603050405020304" pitchFamily="18" charset="0"/>
                <a:ea typeface="Calibri" panose="020F0502020204030204" pitchFamily="34" charset="0"/>
              </a:rPr>
              <a:t>[1].strip() == 'if':</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data += line+" "</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file.close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data = </a:t>
            </a:r>
            <a:r>
              <a:rPr lang="en-US" sz="1800" dirty="0" err="1">
                <a:effectLst/>
                <a:latin typeface="Times New Roman" panose="02020603050405020304" pitchFamily="18" charset="0"/>
                <a:ea typeface="Calibri" panose="020F0502020204030204" pitchFamily="34" charset="0"/>
              </a:rPr>
              <a:t>data.strip</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return data</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def </a:t>
            </a:r>
            <a:r>
              <a:rPr lang="en-US" sz="1800" dirty="0" err="1">
                <a:effectLst/>
                <a:latin typeface="Times New Roman" panose="02020603050405020304" pitchFamily="18" charset="0"/>
                <a:ea typeface="Calibri" panose="020F0502020204030204" pitchFamily="34" charset="0"/>
              </a:rPr>
              <a:t>calculateDiversePath</a:t>
            </a:r>
            <a:r>
              <a:rPr lang="en-US" sz="1800" dirty="0">
                <a:effectLst/>
                <a:latin typeface="Times New Roman" panose="02020603050405020304" pitchFamily="18" charset="0"/>
                <a:ea typeface="Calibri" panose="020F0502020204030204" pitchFamily="34" charset="0"/>
              </a:rPr>
              <a:t>(reference, submission):</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reference = </a:t>
            </a:r>
            <a:r>
              <a:rPr lang="en-US" sz="1800" dirty="0" err="1">
                <a:effectLst/>
                <a:latin typeface="Times New Roman" panose="02020603050405020304" pitchFamily="18" charset="0"/>
                <a:ea typeface="Calibri" panose="020F0502020204030204" pitchFamily="34" charset="0"/>
              </a:rPr>
              <a:t>re.sub</a:t>
            </a:r>
            <a:r>
              <a:rPr lang="en-US" sz="1800" dirty="0">
                <a:effectLst/>
                <a:latin typeface="Times New Roman" panose="02020603050405020304" pitchFamily="18" charset="0"/>
                <a:ea typeface="Calibri" panose="020F0502020204030204" pitchFamily="34" charset="0"/>
              </a:rPr>
              <a:t>('[()=]', '', reference)</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submission = </a:t>
            </a:r>
            <a:r>
              <a:rPr lang="en-US" sz="1800" dirty="0" err="1">
                <a:effectLst/>
                <a:latin typeface="Times New Roman" panose="02020603050405020304" pitchFamily="18" charset="0"/>
                <a:ea typeface="Calibri" panose="020F0502020204030204" pitchFamily="34" charset="0"/>
              </a:rPr>
              <a:t>re.sub</a:t>
            </a:r>
            <a:r>
              <a:rPr lang="en-US" sz="1800" dirty="0">
                <a:effectLst/>
                <a:latin typeface="Times New Roman" panose="02020603050405020304" pitchFamily="18" charset="0"/>
                <a:ea typeface="Calibri" panose="020F0502020204030204" pitchFamily="34" charset="0"/>
              </a:rPr>
              <a:t>('[()=]', '', submission)</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arr</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submission.split</a:t>
            </a:r>
            <a:r>
              <a:rPr lang="en-US" sz="1800" dirty="0">
                <a:effectLst/>
                <a:latin typeface="Times New Roman" panose="02020603050405020304" pitchFamily="18" charset="0"/>
                <a:ea typeface="Calibri" panose="020F0502020204030204" pitchFamily="34" charset="0"/>
              </a:rPr>
              <a:t>(" ")</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return </a:t>
            </a:r>
            <a:r>
              <a:rPr lang="en-US" sz="1800" dirty="0" err="1">
                <a:effectLst/>
                <a:latin typeface="Times New Roman" panose="02020603050405020304" pitchFamily="18" charset="0"/>
                <a:ea typeface="Calibri" panose="020F0502020204030204" pitchFamily="34" charset="0"/>
              </a:rPr>
              <a:t>len</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arr</a:t>
            </a:r>
            <a:r>
              <a:rPr lang="en-US" sz="1800" dirty="0">
                <a:effectLst/>
                <a:latin typeface="Times New Roman" panose="02020603050405020304" pitchFamily="18" charset="0"/>
                <a:ea typeface="Calibri" panose="020F0502020204030204" pitchFamily="34" charset="0"/>
              </a:rPr>
              <a: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000760"/>
            <a:ext cx="5897880" cy="5720715"/>
          </a:xfrm>
        </p:spPr>
        <p:txBody>
          <a:bodyPr>
            <a:normAutofit fontScale="90000"/>
          </a:bodyPr>
          <a:lstStyle/>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def </a:t>
            </a:r>
            <a:r>
              <a:rPr lang="en-US" sz="1800" dirty="0" err="1">
                <a:effectLst/>
                <a:latin typeface="Times New Roman" panose="02020603050405020304" pitchFamily="18" charset="0"/>
                <a:ea typeface="Calibri" panose="020F0502020204030204" pitchFamily="34" charset="0"/>
              </a:rPr>
              <a:t>autoGrader</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global </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refrence_file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code_samples</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code_samples</a:t>
            </a:r>
            <a:r>
              <a:rPr lang="en-US" sz="1800" dirty="0">
                <a:effectLst/>
                <a:latin typeface="Times New Roman" panose="02020603050405020304" pitchFamily="18" charset="0"/>
                <a:ea typeface="Calibri" panose="020F0502020204030204" pitchFamily="34" charset="0"/>
              </a:rPr>
              <a:t> = []</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text.delete</a:t>
            </a:r>
            <a:r>
              <a:rPr lang="en-US" sz="1800" dirty="0">
                <a:effectLst/>
                <a:latin typeface="Times New Roman" panose="02020603050405020304" pitchFamily="18" charset="0"/>
                <a:ea typeface="Calibri" panose="020F0502020204030204" pitchFamily="34" charset="0"/>
              </a:rPr>
              <a:t>('1.0', END)</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reference = </a:t>
            </a:r>
            <a:r>
              <a:rPr lang="en-US" sz="1800" dirty="0" err="1">
                <a:effectLst/>
                <a:latin typeface="Times New Roman" panose="02020603050405020304" pitchFamily="18" charset="0"/>
                <a:ea typeface="Calibri" panose="020F0502020204030204" pitchFamily="34" charset="0"/>
              </a:rPr>
              <a:t>readFile</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refrence_file</a:t>
            </a:r>
            <a:r>
              <a:rPr lang="en-US" sz="1800" dirty="0">
                <a:effectLst/>
                <a:latin typeface="Times New Roman" panose="02020603050405020304" pitchFamily="18" charset="0"/>
                <a:ea typeface="Calibri" panose="020F0502020204030204" pitchFamily="34" charset="0"/>
              </a:rPr>
              <a:t>+"/Ref1.java")</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code_samples.append</a:t>
            </a:r>
            <a:r>
              <a:rPr lang="en-US" sz="1800" dirty="0">
                <a:effectLst/>
                <a:latin typeface="Times New Roman" panose="02020603050405020304" pitchFamily="18" charset="0"/>
                <a:ea typeface="Calibri" panose="020F0502020204030204" pitchFamily="34" charset="0"/>
              </a:rPr>
              <a:t>(reference)</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submissions = </a:t>
            </a:r>
            <a:r>
              <a:rPr lang="en-US" sz="1800" dirty="0" err="1">
                <a:effectLst/>
                <a:latin typeface="Times New Roman" panose="02020603050405020304" pitchFamily="18" charset="0"/>
                <a:ea typeface="Calibri" panose="020F0502020204030204" pitchFamily="34" charset="0"/>
              </a:rPr>
              <a:t>os.listdir</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submission_file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for </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 in range(</a:t>
            </a:r>
            <a:r>
              <a:rPr lang="en-US" sz="1800" dirty="0" err="1">
                <a:effectLst/>
                <a:latin typeface="Times New Roman" panose="02020603050405020304" pitchFamily="18" charset="0"/>
                <a:ea typeface="Calibri" panose="020F0502020204030204" pitchFamily="34" charset="0"/>
              </a:rPr>
              <a:t>len</a:t>
            </a:r>
            <a:r>
              <a:rPr lang="en-US" sz="1800" dirty="0">
                <a:effectLst/>
                <a:latin typeface="Times New Roman" panose="02020603050405020304" pitchFamily="18" charset="0"/>
                <a:ea typeface="Calibri" panose="020F0502020204030204" pitchFamily="34" charset="0"/>
              </a:rPr>
              <a:t>(submissions)):</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if '.class' not in submissions[</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code = </a:t>
            </a:r>
            <a:r>
              <a:rPr lang="en-US" sz="1800" dirty="0" err="1">
                <a:effectLst/>
                <a:latin typeface="Times New Roman" panose="02020603050405020304" pitchFamily="18" charset="0"/>
                <a:ea typeface="Calibri" panose="020F0502020204030204" pitchFamily="34" charset="0"/>
              </a:rPr>
              <a:t>readFile</a:t>
            </a:r>
            <a:r>
              <a:rPr lang="en-US" sz="1800" dirty="0">
                <a:effectLst/>
                <a:latin typeface="Times New Roman" panose="02020603050405020304" pitchFamily="18" charset="0"/>
                <a:ea typeface="Calibri" panose="020F0502020204030204" pitchFamily="34" charset="0"/>
              </a:rPr>
              <a:t>("Submission/"+submissions[</a:t>
            </a:r>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code_samples.append</a:t>
            </a:r>
            <a:r>
              <a:rPr lang="en-US" sz="1800" dirty="0">
                <a:effectLst/>
                <a:latin typeface="Times New Roman" panose="02020603050405020304" pitchFamily="18" charset="0"/>
                <a:ea typeface="Calibri" panose="020F0502020204030204" pitchFamily="34" charset="0"/>
              </a:rPr>
              <a:t>(code)</a:t>
            </a:r>
          </a:p>
          <a:p>
            <a:pPr marL="457200" lvl="1" indent="0" algn="just">
              <a:lnSpc>
                <a:spcPct val="150000"/>
              </a:lnSpc>
              <a:buNone/>
            </a:pPr>
            <a:r>
              <a:rPr lang="en-US" sz="1600" dirty="0">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for </a:t>
            </a:r>
            <a:r>
              <a:rPr lang="en-US" sz="1600" dirty="0" err="1">
                <a:effectLst/>
                <a:latin typeface="Times New Roman" panose="02020603050405020304" pitchFamily="18" charset="0"/>
                <a:ea typeface="Calibri" panose="020F0502020204030204" pitchFamily="34" charset="0"/>
              </a:rPr>
              <a:t>i</a:t>
            </a:r>
            <a:r>
              <a:rPr lang="en-US" sz="1600" dirty="0">
                <a:effectLst/>
                <a:latin typeface="Times New Roman" panose="02020603050405020304" pitchFamily="18" charset="0"/>
                <a:ea typeface="Calibri" panose="020F0502020204030204" pitchFamily="34" charset="0"/>
              </a:rPr>
              <a:t> in range(1,len(</a:t>
            </a:r>
            <a:r>
              <a:rPr lang="en-US" sz="1600" dirty="0" err="1">
                <a:effectLst/>
                <a:latin typeface="Times New Roman" panose="02020603050405020304" pitchFamily="18" charset="0"/>
                <a:ea typeface="Calibri" panose="020F0502020204030204" pitchFamily="34" charset="0"/>
              </a:rPr>
              <a:t>code_samples</a:t>
            </a:r>
            <a:r>
              <a:rPr lang="en-US" sz="1600" dirty="0">
                <a:effectLst/>
                <a:latin typeface="Times New Roman" panose="02020603050405020304" pitchFamily="18" charset="0"/>
                <a:ea typeface="Calibri" panose="020F0502020204030204" pitchFamily="34" charset="0"/>
              </a:rPr>
              <a:t>)):</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diverse=</a:t>
            </a:r>
            <a:r>
              <a:rPr lang="en-US" sz="1600" dirty="0" err="1">
                <a:effectLst/>
                <a:latin typeface="Times New Roman" panose="02020603050405020304" pitchFamily="18" charset="0"/>
                <a:ea typeface="Calibri" panose="020F0502020204030204" pitchFamily="34" charset="0"/>
              </a:rPr>
              <a:t>calculateDiversePath</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code_samples</a:t>
            </a:r>
            <a:r>
              <a:rPr lang="en-US" sz="1600" dirty="0">
                <a:effectLst/>
                <a:latin typeface="Times New Roman" panose="02020603050405020304" pitchFamily="18" charset="0"/>
                <a:ea typeface="Calibri" panose="020F0502020204030204" pitchFamily="34" charset="0"/>
              </a:rPr>
              <a:t>[0],</a:t>
            </a:r>
            <a:r>
              <a:rPr lang="en-US" sz="1600" dirty="0" err="1">
                <a:effectLst/>
                <a:latin typeface="Times New Roman" panose="02020603050405020304" pitchFamily="18" charset="0"/>
                <a:ea typeface="Calibri" panose="020F0502020204030204" pitchFamily="34" charset="0"/>
              </a:rPr>
              <a:t>code_samples</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i</a:t>
            </a:r>
            <a:r>
              <a:rPr lang="en-US" sz="1600" dirty="0">
                <a:effectLst/>
                <a:latin typeface="Times New Roman" panose="02020603050405020304" pitchFamily="18" charset="0"/>
                <a:ea typeface="Calibri" panose="020F0502020204030204" pitchFamily="34" charset="0"/>
              </a:rPr>
              <a:t>])</a:t>
            </a:r>
            <a:endParaRPr lang="en-IN" sz="1600" dirty="0">
              <a:latin typeface="Consolas" panose="020B0609020204030204" pitchFamily="49" charset="0"/>
              <a:ea typeface="Calibri" panose="020F0502020204030204" pitchFamily="34" charset="0"/>
            </a:endParaRPr>
          </a:p>
          <a:p>
            <a:pPr marL="914400" lvl="2" indent="0" algn="just">
              <a:lnSpc>
                <a:spcPct val="150000"/>
              </a:lnSpc>
              <a:buNone/>
            </a:pPr>
            <a:endParaRPr lang="en-IN" sz="1600" dirty="0">
              <a:effectLst/>
              <a:latin typeface="Consolas" panose="020B0609020204030204" pitchFamily="49" charset="0"/>
              <a:ea typeface="Calibri" panose="020F0502020204030204" pitchFamily="34"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000760"/>
            <a:ext cx="5946140" cy="5666105"/>
          </a:xfrm>
        </p:spPr>
        <p:txBody>
          <a:bodyPr>
            <a:noAutofit/>
          </a:bodyPr>
          <a:lstStyle/>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if diverse &gt; 6:</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text.insert</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END,submissions</a:t>
            </a:r>
            <a:r>
              <a:rPr lang="en-US" sz="1600" dirty="0">
                <a:effectLst/>
                <a:latin typeface="Times New Roman" panose="02020603050405020304" pitchFamily="18" charset="0"/>
                <a:ea typeface="Calibri" panose="020F0502020204030204" pitchFamily="34" charset="0"/>
              </a:rPr>
              <a:t>[i-1]+" is an Incorrect submission\n\n")</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        else:</a:t>
            </a:r>
            <a:endParaRPr lang="en-IN" sz="1600" dirty="0">
              <a:effectLst/>
              <a:latin typeface="Consolas" panose="020B0609020204030204" pitchFamily="49" charset="0"/>
              <a:ea typeface="Calibri" panose="020F0502020204030204" pitchFamily="34" charset="0"/>
            </a:endParaRPr>
          </a:p>
          <a:p>
            <a:pPr marL="457200" lvl="1" indent="0">
              <a:buNone/>
            </a:pP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text.insert</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END,submissions</a:t>
            </a:r>
            <a:r>
              <a:rPr lang="en-US" sz="1600" dirty="0">
                <a:effectLst/>
                <a:latin typeface="Times New Roman" panose="02020603050405020304" pitchFamily="18" charset="0"/>
                <a:ea typeface="Calibri" panose="020F0502020204030204" pitchFamily="34" charset="0"/>
              </a:rPr>
              <a:t>[i-1]+" is a Correct submission\n\n")</a:t>
            </a: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font = ('times', 16, 'bold')</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a:effectLst/>
                <a:latin typeface="Times New Roman" panose="02020603050405020304" pitchFamily="18" charset="0"/>
                <a:ea typeface="Calibri" panose="020F0502020204030204" pitchFamily="34" charset="0"/>
              </a:rPr>
              <a:t>title = Label(main, text='Automatic Grading of Programming Assignments: An Approach Based on Formal </a:t>
            </a:r>
            <a:r>
              <a:rPr lang="en-US" sz="1600" dirty="0" err="1">
                <a:effectLst/>
                <a:latin typeface="Times New Roman" panose="02020603050405020304" pitchFamily="18" charset="0"/>
                <a:ea typeface="Calibri" panose="020F0502020204030204" pitchFamily="34" charset="0"/>
              </a:rPr>
              <a:t>Semantics',anchor</a:t>
            </a:r>
            <a:r>
              <a:rPr lang="en-US" sz="1600" dirty="0">
                <a:effectLst/>
                <a:latin typeface="Times New Roman" panose="02020603050405020304" pitchFamily="18" charset="0"/>
                <a:ea typeface="Calibri" panose="020F0502020204030204" pitchFamily="34" charset="0"/>
              </a:rPr>
              <a:t>=W, justify=LEFT)</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err="1">
                <a:effectLst/>
                <a:latin typeface="Times New Roman" panose="02020603050405020304" pitchFamily="18" charset="0"/>
                <a:ea typeface="Calibri" panose="020F0502020204030204" pitchFamily="34" charset="0"/>
              </a:rPr>
              <a:t>title.config</a:t>
            </a:r>
            <a:r>
              <a:rPr lang="en-US" sz="1600" dirty="0">
                <a:effectLst/>
                <a:latin typeface="Times New Roman" panose="02020603050405020304" pitchFamily="18" charset="0"/>
                <a:ea typeface="Calibri" panose="020F0502020204030204" pitchFamily="34" charset="0"/>
              </a:rPr>
              <a:t>(</a:t>
            </a:r>
            <a:r>
              <a:rPr lang="en-US" sz="1600" dirty="0" err="1">
                <a:effectLst/>
                <a:latin typeface="Times New Roman" panose="02020603050405020304" pitchFamily="18" charset="0"/>
                <a:ea typeface="Calibri" panose="020F0502020204030204" pitchFamily="34" charset="0"/>
              </a:rPr>
              <a:t>bg</a:t>
            </a:r>
            <a:r>
              <a:rPr lang="en-US" sz="1600" dirty="0">
                <a:effectLst/>
                <a:latin typeface="Times New Roman" panose="02020603050405020304" pitchFamily="18" charset="0"/>
                <a:ea typeface="Calibri" panose="020F0502020204030204" pitchFamily="34" charset="0"/>
              </a:rPr>
              <a:t>='black', </a:t>
            </a:r>
            <a:r>
              <a:rPr lang="en-US" sz="1600" dirty="0" err="1">
                <a:effectLst/>
                <a:latin typeface="Times New Roman" panose="02020603050405020304" pitchFamily="18" charset="0"/>
                <a:ea typeface="Calibri" panose="020F0502020204030204" pitchFamily="34" charset="0"/>
              </a:rPr>
              <a:t>fg</a:t>
            </a:r>
            <a:r>
              <a:rPr lang="en-US" sz="1600" dirty="0">
                <a:effectLst/>
                <a:latin typeface="Times New Roman" panose="02020603050405020304" pitchFamily="18" charset="0"/>
                <a:ea typeface="Calibri" panose="020F0502020204030204" pitchFamily="34" charset="0"/>
              </a:rPr>
              <a:t>='white')  </a:t>
            </a:r>
            <a:endParaRPr lang="en-IN" sz="16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600" dirty="0" err="1">
                <a:effectLst/>
                <a:latin typeface="Times New Roman" panose="02020603050405020304" pitchFamily="18" charset="0"/>
                <a:ea typeface="Calibri" panose="020F0502020204030204" pitchFamily="34" charset="0"/>
              </a:rPr>
              <a:t>title.config</a:t>
            </a:r>
            <a:r>
              <a:rPr lang="en-US" sz="1600" dirty="0">
                <a:effectLst/>
                <a:latin typeface="Times New Roman" panose="02020603050405020304" pitchFamily="18" charset="0"/>
                <a:ea typeface="Calibri" panose="020F0502020204030204" pitchFamily="34" charset="0"/>
              </a:rPr>
              <a:t>(font=font)           </a:t>
            </a:r>
            <a:endParaRPr lang="en-IN" sz="1600" dirty="0">
              <a:effectLst/>
              <a:latin typeface="Consolas" panose="020B0609020204030204" pitchFamily="49" charset="0"/>
              <a:ea typeface="Calibri" panose="020F0502020204030204" pitchFamily="34" charset="0"/>
            </a:endParaRPr>
          </a:p>
          <a:p>
            <a:pPr marL="0" indent="0">
              <a:buNone/>
            </a:pPr>
            <a:r>
              <a:rPr lang="en-US" sz="1600" dirty="0">
                <a:effectLst/>
                <a:latin typeface="Times New Roman" panose="02020603050405020304" pitchFamily="18" charset="0"/>
                <a:ea typeface="Calibri" panose="020F0502020204030204" pitchFamily="34" charset="0"/>
              </a:rPr>
              <a:t>          </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000760"/>
            <a:ext cx="5897880" cy="5720715"/>
          </a:xfrm>
        </p:spPr>
        <p:txBody>
          <a:bodyPr>
            <a:normAutofit fontScale="90000" lnSpcReduction="20000"/>
          </a:bodyPr>
          <a:lstStyle/>
          <a:p>
            <a:pPr marL="914400" lvl="2" indent="0" algn="just">
              <a:lnSpc>
                <a:spcPct val="150000"/>
              </a:lnSpc>
              <a:buNone/>
            </a:pPr>
            <a:r>
              <a:rPr lang="en-US" sz="1800" dirty="0" err="1">
                <a:effectLst/>
                <a:latin typeface="Times New Roman" panose="02020603050405020304" pitchFamily="18" charset="0"/>
                <a:ea typeface="Calibri" panose="020F0502020204030204" pitchFamily="34" charset="0"/>
              </a:rPr>
              <a:t>title.config</a:t>
            </a:r>
            <a:r>
              <a:rPr lang="en-US" sz="1800" dirty="0">
                <a:effectLst/>
                <a:latin typeface="Times New Roman" panose="02020603050405020304" pitchFamily="18" charset="0"/>
                <a:ea typeface="Calibri" panose="020F0502020204030204" pitchFamily="34" charset="0"/>
              </a:rPr>
              <a:t>(height=3, width=120)       </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err="1">
                <a:effectLst/>
                <a:latin typeface="Times New Roman" panose="02020603050405020304" pitchFamily="18" charset="0"/>
                <a:ea typeface="Calibri" panose="020F0502020204030204" pitchFamily="34" charset="0"/>
              </a:rPr>
              <a:t>title.place</a:t>
            </a:r>
            <a:r>
              <a:rPr lang="en-US" sz="1800" dirty="0">
                <a:effectLst/>
                <a:latin typeface="Times New Roman" panose="02020603050405020304" pitchFamily="18" charset="0"/>
                <a:ea typeface="Calibri" panose="020F0502020204030204" pitchFamily="34" charset="0"/>
              </a:rPr>
              <a:t>(x=0,y=5) </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font1 = ('times', 13, 'bold') </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l1 = Label(main, text='Upload Reference File:')</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l1.config(font=font1)</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l1.place(x=50,y=100)</a:t>
            </a: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tf1 = Entry(</a:t>
            </a:r>
            <a:r>
              <a:rPr lang="en-US" sz="1800" dirty="0" err="1">
                <a:effectLst/>
                <a:latin typeface="Times New Roman" panose="02020603050405020304" pitchFamily="18" charset="0"/>
                <a:ea typeface="Calibri" panose="020F0502020204030204" pitchFamily="34" charset="0"/>
              </a:rPr>
              <a:t>main,width</a:t>
            </a:r>
            <a:r>
              <a:rPr lang="en-US" sz="1800" dirty="0">
                <a:effectLst/>
                <a:latin typeface="Times New Roman" panose="02020603050405020304" pitchFamily="18" charset="0"/>
                <a:ea typeface="Calibri" panose="020F0502020204030204" pitchFamily="34" charset="0"/>
              </a:rPr>
              <a:t>=35)</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tf1.config(font=font1)</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a:effectLst/>
                <a:latin typeface="Times New Roman" panose="02020603050405020304" pitchFamily="18" charset="0"/>
                <a:ea typeface="Calibri" panose="020F0502020204030204" pitchFamily="34" charset="0"/>
              </a:rPr>
              <a:t>tf1.place(x=250,y=100)</a:t>
            </a:r>
          </a:p>
          <a:p>
            <a:pPr marL="914400" lvl="2" indent="0" algn="just">
              <a:lnSpc>
                <a:spcPct val="150000"/>
              </a:lnSpc>
              <a:buNone/>
            </a:pPr>
            <a:r>
              <a:rPr lang="en-US" sz="1800" dirty="0" err="1">
                <a:effectLst/>
                <a:latin typeface="Times New Roman" panose="02020603050405020304" pitchFamily="18" charset="0"/>
                <a:ea typeface="Calibri" panose="020F0502020204030204" pitchFamily="34" charset="0"/>
              </a:rPr>
              <a:t>referenceButton</a:t>
            </a:r>
            <a:r>
              <a:rPr lang="en-US" sz="1800" dirty="0">
                <a:effectLst/>
                <a:latin typeface="Times New Roman" panose="02020603050405020304" pitchFamily="18" charset="0"/>
                <a:ea typeface="Calibri" panose="020F0502020204030204" pitchFamily="34" charset="0"/>
              </a:rPr>
              <a:t> = Button(main, text="Upload Reference File", command=</a:t>
            </a:r>
            <a:r>
              <a:rPr lang="en-US" sz="1800" dirty="0" err="1">
                <a:effectLst/>
                <a:latin typeface="Times New Roman" panose="02020603050405020304" pitchFamily="18" charset="0"/>
                <a:ea typeface="Calibri" panose="020F0502020204030204" pitchFamily="34" charset="0"/>
              </a:rPr>
              <a:t>uploadReference</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err="1">
                <a:effectLst/>
                <a:latin typeface="Times New Roman" panose="02020603050405020304" pitchFamily="18" charset="0"/>
                <a:ea typeface="Calibri" panose="020F0502020204030204" pitchFamily="34" charset="0"/>
              </a:rPr>
              <a:t>referenceButton.place</a:t>
            </a:r>
            <a:r>
              <a:rPr lang="en-US" sz="1800" dirty="0">
                <a:effectLst/>
                <a:latin typeface="Times New Roman" panose="02020603050405020304" pitchFamily="18" charset="0"/>
                <a:ea typeface="Calibri" panose="020F0502020204030204" pitchFamily="34" charset="0"/>
              </a:rPr>
              <a:t>(x=620,y=100)</a:t>
            </a:r>
            <a:endParaRPr lang="en-IN" sz="1800" dirty="0">
              <a:effectLst/>
              <a:latin typeface="Consolas" panose="020B0609020204030204" pitchFamily="49" charset="0"/>
              <a:ea typeface="Calibri" panose="020F0502020204030204" pitchFamily="34" charset="0"/>
            </a:endParaRPr>
          </a:p>
          <a:p>
            <a:pPr marL="914400" lvl="2" indent="0" algn="just">
              <a:lnSpc>
                <a:spcPct val="150000"/>
              </a:lnSpc>
              <a:buNone/>
            </a:pPr>
            <a:r>
              <a:rPr lang="en-US" sz="1800" dirty="0" err="1">
                <a:effectLst/>
                <a:latin typeface="Times New Roman" panose="02020603050405020304" pitchFamily="18" charset="0"/>
                <a:ea typeface="Calibri" panose="020F0502020204030204" pitchFamily="34" charset="0"/>
              </a:rPr>
              <a:t>referenceButton.config</a:t>
            </a:r>
            <a:r>
              <a:rPr lang="en-US" sz="1800" dirty="0">
                <a:effectLst/>
                <a:latin typeface="Times New Roman" panose="02020603050405020304" pitchFamily="18" charset="0"/>
                <a:ea typeface="Calibri" panose="020F0502020204030204" pitchFamily="34" charset="0"/>
              </a:rPr>
              <a:t>(font=font1)</a:t>
            </a: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l2 = Label(main, text='Upload Submission File:’)</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l2.config(font=font1)</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endParaRPr lang="en-IN" sz="1400" dirty="0">
              <a:effectLst/>
              <a:latin typeface="Consolas" panose="020B0609020204030204" pitchFamily="49" charset="0"/>
              <a:ea typeface="Calibri" panose="020F0502020204030204" pitchFamily="34" charset="0"/>
            </a:endParaRPr>
          </a:p>
          <a:p>
            <a:pPr marL="0"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000760"/>
            <a:ext cx="5946140" cy="5720080"/>
          </a:xfrm>
        </p:spPr>
        <p:txBody>
          <a:bodyPr>
            <a:noAutofit/>
          </a:bodyPr>
          <a:lstStyle/>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l2.place(x=50,y=150) </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tf2 = Entry(</a:t>
            </a:r>
            <a:r>
              <a:rPr lang="en-US" sz="1800" dirty="0" err="1">
                <a:effectLst/>
                <a:latin typeface="Times New Roman" panose="02020603050405020304" pitchFamily="18" charset="0"/>
                <a:ea typeface="Calibri" panose="020F0502020204030204" pitchFamily="34" charset="0"/>
              </a:rPr>
              <a:t>main,width</a:t>
            </a:r>
            <a:r>
              <a:rPr lang="en-US" sz="1800" dirty="0">
                <a:effectLst/>
                <a:latin typeface="Times New Roman" panose="02020603050405020304" pitchFamily="18" charset="0"/>
                <a:ea typeface="Calibri" panose="020F0502020204030204" pitchFamily="34" charset="0"/>
              </a:rPr>
              <a:t>=35)</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tf2.config(font=font1)</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tf2.place(x=250,y=150) </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submissionButton</a:t>
            </a:r>
            <a:r>
              <a:rPr lang="en-US" sz="1800" dirty="0">
                <a:effectLst/>
                <a:latin typeface="Times New Roman" panose="02020603050405020304" pitchFamily="18" charset="0"/>
                <a:ea typeface="Calibri" panose="020F0502020204030204" pitchFamily="34" charset="0"/>
              </a:rPr>
              <a:t> = Button(main, text="Upload Submission File", command=</a:t>
            </a:r>
            <a:r>
              <a:rPr lang="en-US" sz="1800" dirty="0" err="1">
                <a:effectLst/>
                <a:latin typeface="Times New Roman" panose="02020603050405020304" pitchFamily="18" charset="0"/>
                <a:ea typeface="Calibri" panose="020F0502020204030204" pitchFamily="34" charset="0"/>
              </a:rPr>
              <a:t>uploadSubmission</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submissionButton.place</a:t>
            </a:r>
            <a:r>
              <a:rPr lang="en-US" sz="1800" dirty="0">
                <a:effectLst/>
                <a:latin typeface="Times New Roman" panose="02020603050405020304" pitchFamily="18" charset="0"/>
                <a:ea typeface="Calibri" panose="020F0502020204030204" pitchFamily="34" charset="0"/>
              </a:rPr>
              <a:t>(x=620,y=150)</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submissionButton.config</a:t>
            </a:r>
            <a:r>
              <a:rPr lang="en-US" sz="1800" dirty="0">
                <a:effectLst/>
                <a:latin typeface="Times New Roman" panose="02020603050405020304" pitchFamily="18" charset="0"/>
                <a:ea typeface="Calibri" panose="020F0502020204030204" pitchFamily="34" charset="0"/>
              </a:rPr>
              <a:t>(font=font1)</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l3 = Label(main, text='Expected &amp; Input Values')</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l3.config(font=font1)</a:t>
            </a: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l3.place(x=50,y=200)</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a:p>
        </p:txBody>
      </p:sp>
      <p:sp>
        <p:nvSpPr>
          <p:cNvPr id="10" name="Content Placeholder 9"/>
          <p:cNvSpPr>
            <a:spLocks noGrp="1"/>
          </p:cNvSpPr>
          <p:nvPr>
            <p:ph sz="half" idx="2"/>
          </p:nvPr>
        </p:nvSpPr>
        <p:spPr>
          <a:xfrm>
            <a:off x="99695" y="1000760"/>
            <a:ext cx="5897880" cy="5720715"/>
          </a:xfrm>
        </p:spPr>
        <p:txBody>
          <a:bodyPr>
            <a:normAutofit fontScale="90000"/>
          </a:bodyPr>
          <a:lstStyle/>
          <a:p>
            <a:pPr marL="0" indent="0" algn="just">
              <a:lnSpc>
                <a:spcPct val="150000"/>
              </a:lnSpc>
              <a:buNone/>
            </a:pPr>
            <a:r>
              <a:rPr lang="en-US" sz="1800" dirty="0">
                <a:effectLst/>
                <a:latin typeface="Times New Roman" panose="02020603050405020304" pitchFamily="18" charset="0"/>
                <a:ea typeface="Calibri" panose="020F0502020204030204" pitchFamily="34" charset="0"/>
              </a:rPr>
              <a:t>tf3 = Entry(</a:t>
            </a:r>
            <a:r>
              <a:rPr lang="en-US" sz="1800" dirty="0" err="1">
                <a:effectLst/>
                <a:latin typeface="Times New Roman" panose="02020603050405020304" pitchFamily="18" charset="0"/>
                <a:ea typeface="Calibri" panose="020F0502020204030204" pitchFamily="34" charset="0"/>
              </a:rPr>
              <a:t>main,width</a:t>
            </a:r>
            <a:r>
              <a:rPr lang="en-US" sz="1800" dirty="0">
                <a:effectLst/>
                <a:latin typeface="Times New Roman" panose="02020603050405020304" pitchFamily="18" charset="0"/>
                <a:ea typeface="Calibri" panose="020F0502020204030204" pitchFamily="34" charset="0"/>
              </a:rPr>
              <a:t>=35)</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a:effectLst/>
                <a:latin typeface="Times New Roman" panose="02020603050405020304" pitchFamily="18" charset="0"/>
                <a:ea typeface="Calibri" panose="020F0502020204030204" pitchFamily="34" charset="0"/>
              </a:rPr>
              <a:t>tf3.config(font=font1)</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a:effectLst/>
                <a:latin typeface="Times New Roman" panose="02020603050405020304" pitchFamily="18" charset="0"/>
                <a:ea typeface="Calibri" panose="020F0502020204030204" pitchFamily="34" charset="0"/>
              </a:rPr>
              <a:t>tf3.place(x=250,y=200)</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executeButton</a:t>
            </a:r>
            <a:r>
              <a:rPr lang="en-US" sz="1800" dirty="0">
                <a:effectLst/>
                <a:latin typeface="Times New Roman" panose="02020603050405020304" pitchFamily="18" charset="0"/>
                <a:ea typeface="Calibri" panose="020F0502020204030204" pitchFamily="34" charset="0"/>
              </a:rPr>
              <a:t> = Button(main, text="Execute Submission", command=</a:t>
            </a:r>
            <a:r>
              <a:rPr lang="en-US" sz="1800" dirty="0" err="1">
                <a:effectLst/>
                <a:latin typeface="Times New Roman" panose="02020603050405020304" pitchFamily="18" charset="0"/>
                <a:ea typeface="Calibri" panose="020F0502020204030204" pitchFamily="34" charset="0"/>
              </a:rPr>
              <a:t>executeSubmission</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executeButton.place</a:t>
            </a:r>
            <a:r>
              <a:rPr lang="en-US" sz="1800" dirty="0">
                <a:effectLst/>
                <a:latin typeface="Times New Roman" panose="02020603050405020304" pitchFamily="18" charset="0"/>
                <a:ea typeface="Calibri" panose="020F0502020204030204" pitchFamily="34" charset="0"/>
              </a:rPr>
              <a:t>(x=250,y=250)</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executeButton.config</a:t>
            </a:r>
            <a:r>
              <a:rPr lang="en-US" sz="1800" dirty="0">
                <a:effectLst/>
                <a:latin typeface="Times New Roman" panose="02020603050405020304" pitchFamily="18" charset="0"/>
                <a:ea typeface="Calibri" panose="020F0502020204030204" pitchFamily="34" charset="0"/>
              </a:rPr>
              <a:t>(font=font1)</a:t>
            </a: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autoButton</a:t>
            </a:r>
            <a:r>
              <a:rPr lang="en-US" sz="1800" dirty="0">
                <a:effectLst/>
                <a:latin typeface="Times New Roman" panose="02020603050405020304" pitchFamily="18" charset="0"/>
                <a:ea typeface="Calibri" panose="020F0502020204030204" pitchFamily="34" charset="0"/>
              </a:rPr>
              <a:t> = Button(main, text="Run </a:t>
            </a:r>
            <a:r>
              <a:rPr lang="en-US" sz="1800" dirty="0" err="1">
                <a:effectLst/>
                <a:latin typeface="Times New Roman" panose="02020603050405020304" pitchFamily="18" charset="0"/>
                <a:ea typeface="Calibri" panose="020F0502020204030204" pitchFamily="34" charset="0"/>
              </a:rPr>
              <a:t>AutoGrader</a:t>
            </a:r>
            <a:r>
              <a:rPr lang="en-US" sz="1800" dirty="0">
                <a:effectLst/>
                <a:latin typeface="Times New Roman" panose="02020603050405020304" pitchFamily="18" charset="0"/>
                <a:ea typeface="Calibri" panose="020F0502020204030204" pitchFamily="34" charset="0"/>
              </a:rPr>
              <a:t>", command=</a:t>
            </a:r>
            <a:r>
              <a:rPr lang="en-US" sz="1800" dirty="0" err="1">
                <a:effectLst/>
                <a:latin typeface="Times New Roman" panose="02020603050405020304" pitchFamily="18" charset="0"/>
                <a:ea typeface="Calibri" panose="020F0502020204030204" pitchFamily="34" charset="0"/>
              </a:rPr>
              <a:t>autoGrader</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autoButton.place</a:t>
            </a:r>
            <a:r>
              <a:rPr lang="en-US" sz="1800" dirty="0">
                <a:effectLst/>
                <a:latin typeface="Times New Roman" panose="02020603050405020304" pitchFamily="18" charset="0"/>
                <a:ea typeface="Calibri" panose="020F0502020204030204" pitchFamily="34" charset="0"/>
              </a:rPr>
              <a:t>(x=480,y=250)</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err="1">
                <a:effectLst/>
                <a:latin typeface="Times New Roman" panose="02020603050405020304" pitchFamily="18" charset="0"/>
                <a:ea typeface="Calibri" panose="020F0502020204030204" pitchFamily="34" charset="0"/>
              </a:rPr>
              <a:t>autoButton.config</a:t>
            </a:r>
            <a:r>
              <a:rPr lang="en-US" sz="1800" dirty="0">
                <a:effectLst/>
                <a:latin typeface="Times New Roman" panose="02020603050405020304" pitchFamily="18" charset="0"/>
                <a:ea typeface="Calibri" panose="020F0502020204030204" pitchFamily="34" charset="0"/>
              </a:rPr>
              <a:t>(font=font1)</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6172200" y="1000760"/>
            <a:ext cx="5946140" cy="5720080"/>
          </a:xfrm>
        </p:spPr>
        <p:txBody>
          <a:bodyPr>
            <a:noAutofit/>
          </a:bodyPr>
          <a:lstStyle/>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text=Text(</a:t>
            </a:r>
            <a:r>
              <a:rPr lang="en-US" sz="1800" dirty="0" err="1">
                <a:effectLst/>
                <a:latin typeface="Times New Roman" panose="02020603050405020304" pitchFamily="18" charset="0"/>
                <a:ea typeface="Calibri" panose="020F0502020204030204" pitchFamily="34" charset="0"/>
              </a:rPr>
              <a:t>main,height</a:t>
            </a:r>
            <a:r>
              <a:rPr lang="en-US" sz="1800" dirty="0">
                <a:effectLst/>
                <a:latin typeface="Times New Roman" panose="02020603050405020304" pitchFamily="18" charset="0"/>
                <a:ea typeface="Calibri" panose="020F0502020204030204" pitchFamily="34" charset="0"/>
              </a:rPr>
              <a:t>=20,width=120)</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scroll=Scrollbar(text)</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text.configure</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yscrollcommand</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scroll.set</a:t>
            </a:r>
            <a:r>
              <a:rPr lang="en-US" sz="1800" dirty="0">
                <a:effectLst/>
                <a:latin typeface="Times New Roman" panose="02020603050405020304" pitchFamily="18" charset="0"/>
                <a:ea typeface="Calibri" panose="020F0502020204030204" pitchFamily="34" charset="0"/>
              </a:rPr>
              <a:t>)</a:t>
            </a: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text.place</a:t>
            </a:r>
            <a:r>
              <a:rPr lang="en-US" sz="1800" dirty="0">
                <a:effectLst/>
                <a:latin typeface="Times New Roman" panose="02020603050405020304" pitchFamily="18" charset="0"/>
                <a:ea typeface="Calibri" panose="020F0502020204030204" pitchFamily="34" charset="0"/>
              </a:rPr>
              <a:t>(x=10,y=300)</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text.config</a:t>
            </a:r>
            <a:r>
              <a:rPr lang="en-US" sz="1800" dirty="0">
                <a:effectLst/>
                <a:latin typeface="Times New Roman" panose="02020603050405020304" pitchFamily="18" charset="0"/>
                <a:ea typeface="Calibri" panose="020F0502020204030204" pitchFamily="34" charset="0"/>
              </a:rPr>
              <a:t>(font=font1)</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main.config</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bg</a:t>
            </a:r>
            <a:r>
              <a:rPr lang="en-US" sz="1800" dirty="0">
                <a:effectLst/>
                <a:latin typeface="Times New Roman" panose="02020603050405020304" pitchFamily="18" charset="0"/>
                <a:ea typeface="Calibri" panose="020F0502020204030204" pitchFamily="34" charset="0"/>
              </a:rPr>
              <a:t>='chocolate1')</a:t>
            </a:r>
            <a:endParaRPr lang="en-IN" sz="1800" dirty="0">
              <a:effectLst/>
              <a:latin typeface="Consolas" panose="020B0609020204030204" pitchFamily="49" charset="0"/>
              <a:ea typeface="Calibri" panose="020F0502020204030204" pitchFamily="34" charset="0"/>
            </a:endParaRPr>
          </a:p>
          <a:p>
            <a:pPr marL="457200" lvl="1" indent="0" algn="just">
              <a:lnSpc>
                <a:spcPct val="150000"/>
              </a:lnSpc>
              <a:buNone/>
            </a:pPr>
            <a:r>
              <a:rPr lang="en-US" sz="1800" dirty="0" err="1">
                <a:effectLst/>
                <a:latin typeface="Times New Roman" panose="02020603050405020304" pitchFamily="18" charset="0"/>
                <a:ea typeface="Calibri" panose="020F0502020204030204" pitchFamily="34" charset="0"/>
              </a:rPr>
              <a:t>main.mainloop</a:t>
            </a:r>
            <a:r>
              <a:rPr lang="en-US" sz="1800" dirty="0">
                <a:effectLst/>
                <a:latin typeface="Times New Roman" panose="02020603050405020304" pitchFamily="18" charset="0"/>
                <a:ea typeface="Calibri" panose="020F0502020204030204" pitchFamily="34" charset="0"/>
              </a:rPr>
              <a:t>()</a:t>
            </a:r>
            <a:endParaRPr lang="en-IN" sz="1800" dirty="0">
              <a:effectLst/>
              <a:latin typeface="Consolas" panose="020B0609020204030204" pitchFamily="49" charset="0"/>
              <a:ea typeface="Calibri" panose="020F0502020204030204" pitchFamily="34" charset="0"/>
            </a:endParaRPr>
          </a:p>
          <a:p>
            <a:pPr marL="0" indent="0" algn="just">
              <a:lnSpc>
                <a:spcPct val="150000"/>
              </a:lnSpc>
              <a:buNone/>
            </a:pPr>
            <a:endParaRPr lang="en-IN" sz="1800" dirty="0">
              <a:effectLst/>
              <a:latin typeface="Consolas" panose="020B0609020204030204" pitchFamily="49" charset="0"/>
              <a:ea typeface="Calibri" panose="020F0502020204030204" pitchFamily="34"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endParaRPr lang="en-IN"/>
          </a:p>
        </p:txBody>
      </p:sp>
      <p:sp>
        <p:nvSpPr>
          <p:cNvPr id="7" name="Title 6"/>
          <p:cNvSpPr>
            <a:spLocks noGrp="1"/>
          </p:cNvSpPr>
          <p:nvPr>
            <p:ph type="title"/>
          </p:nvPr>
        </p:nvSpPr>
        <p:spPr>
          <a:xfrm>
            <a:off x="840105" y="191135"/>
            <a:ext cx="10515600" cy="891540"/>
          </a:xfrm>
        </p:spPr>
        <p:txBody>
          <a:bodyPr/>
          <a:lstStyle/>
          <a:p>
            <a:pPr algn="ctr"/>
            <a:r>
              <a:rPr lang="en-IN" sz="3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
        <p:nvSpPr>
          <p:cNvPr id="3" name="Text Box 2"/>
          <p:cNvSpPr txBox="1"/>
          <p:nvPr/>
        </p:nvSpPr>
        <p:spPr>
          <a:xfrm>
            <a:off x="7589520" y="3449320"/>
            <a:ext cx="4064000" cy="368300"/>
          </a:xfrm>
          <a:prstGeom prst="rect">
            <a:avLst/>
          </a:prstGeom>
          <a:noFill/>
        </p:spPr>
        <p:txBody>
          <a:bodyPr wrap="square" rtlCol="0">
            <a:spAutoFit/>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marL="0" indent="0" algn="ctr">
              <a:buFont typeface="Arial" panose="020B0604020202020204" pitchFamily="34" charset="0"/>
            </a:pP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85" y="919370"/>
            <a:ext cx="12033885" cy="5903843"/>
          </a:xfrm>
        </p:spPr>
        <p:txBody>
          <a:bodyPr>
            <a:normAutofit fontScale="70000" lnSpcReduction="20000"/>
          </a:bodyPr>
          <a:lstStyle/>
          <a:p>
            <a:pPr marL="342900" marR="0" lvl="0" indent="-3429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Providing prompt feedback on programming  problem submissions encourages students to adaptively learn coding skills and allows instructors to collect real-time information about how their teaching goals are being met.</a:t>
            </a:r>
          </a:p>
          <a:p>
            <a:pPr marL="342900" marR="0" lvl="0" indent="-342900" algn="l"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Manual grading can be both time consuming and error prone , especially when instructors are teaching large-sized classes.</a:t>
            </a:r>
          </a:p>
          <a:p>
            <a:pPr marL="342900" marR="0" lvl="0" indent="-342900" algn="just"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3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We use weakest precondition symbolic execution to capture the semantics of execution paths and detect potential path difference.</a:t>
            </a:r>
          </a:p>
          <a:p>
            <a:pPr marL="342900" marR="0" lvl="0" indent="-342900" algn="just"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3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It also reduces human efforts in writing test cases and makes the grading more complete.</a:t>
            </a:r>
          </a:p>
          <a:p>
            <a:pPr marL="342900" marR="0" lvl="0" indent="-342900" algn="just" defTabSz="914400" rtl="0" eaLnBrk="1" fontAlgn="auto" latinLnBrk="0" hangingPunct="1">
              <a:lnSpc>
                <a:spcPct val="170000"/>
              </a:lnSpc>
              <a:spcBef>
                <a:spcPts val="0"/>
              </a:spcBef>
              <a:spcAft>
                <a:spcPts val="0"/>
              </a:spcAft>
              <a:buClrTx/>
              <a:buSzTx/>
              <a:buFont typeface="Arial" panose="020B0604020202020204" pitchFamily="34" charset="0"/>
              <a:buChar char="•"/>
              <a:tabLst/>
              <a:defRPr/>
            </a:pPr>
            <a:r>
              <a:rPr kumimoji="0" lang="en-US" altLang="en-US" sz="3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We implement AUTOGRADER and test its effectiveness and performance with real world programming problems and student submissions collected from an online programming site.</a:t>
            </a:r>
          </a:p>
          <a:p>
            <a:pPr algn="just">
              <a:lnSpc>
                <a:spcPct val="150000"/>
              </a:lnSpc>
              <a:buClr>
                <a:srgbClr val="000000"/>
              </a:buClr>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IN"/>
          </a:p>
        </p:txBody>
      </p:sp>
      <p:sp>
        <p:nvSpPr>
          <p:cNvPr id="5" name="Slide Number Placeholder 4"/>
          <p:cNvSpPr>
            <a:spLocks noGrp="1"/>
          </p:cNvSpPr>
          <p:nvPr>
            <p:ph type="sldNum" sz="quarter" idx="12"/>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DAA0-B62C-00E5-C05D-0961CACF495E}"/>
              </a:ext>
            </a:extLst>
          </p:cNvPr>
          <p:cNvSpPr>
            <a:spLocks noGrp="1"/>
          </p:cNvSpPr>
          <p:nvPr>
            <p:ph type="title"/>
          </p:nvPr>
        </p:nvSpPr>
        <p:spPr>
          <a:xfrm>
            <a:off x="838200" y="69575"/>
            <a:ext cx="10515600" cy="1043608"/>
          </a:xfrm>
        </p:spPr>
        <p:txBody>
          <a:bodyPr>
            <a:normAutofit/>
          </a:bodyPr>
          <a:lstStyle/>
          <a:p>
            <a:r>
              <a:rPr lang="en-US" sz="3600" dirty="0">
                <a:latin typeface="Times New Roman" panose="02020603050405020304" pitchFamily="18" charset="0"/>
                <a:cs typeface="Times New Roman" panose="02020603050405020304" pitchFamily="18" charset="0"/>
              </a:rPr>
              <a:t>                             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E61FB4-4D51-E066-D588-EBE5E1C0F1C8}"/>
              </a:ext>
            </a:extLst>
          </p:cNvPr>
          <p:cNvSpPr>
            <a:spLocks noGrp="1"/>
          </p:cNvSpPr>
          <p:nvPr>
            <p:ph idx="1"/>
          </p:nvPr>
        </p:nvSpPr>
        <p:spPr>
          <a:xfrm>
            <a:off x="59635" y="1113183"/>
            <a:ext cx="11459818" cy="5608292"/>
          </a:xfrm>
        </p:spPr>
        <p:txBody>
          <a:bodyPr>
            <a:normAutofit/>
          </a:bodyPr>
          <a:lstStyle/>
          <a:p>
            <a:pPr lvl="1" algn="just">
              <a:lnSpc>
                <a:spcPct val="150000"/>
              </a:lnSpc>
            </a:pPr>
            <a:r>
              <a:rPr lang="en-US" dirty="0">
                <a:latin typeface="Times New Roman" panose="02020603050405020304" pitchFamily="18" charset="0"/>
                <a:cs typeface="Times New Roman" panose="02020603050405020304" pitchFamily="18" charset="0"/>
              </a:rPr>
              <a:t>The goal of our work is to automatically decide the correctness of student programming assignments according to a reference implementation.</a:t>
            </a:r>
          </a:p>
          <a:p>
            <a:pPr lvl="1" algn="just">
              <a:lnSpc>
                <a:spcPct val="150000"/>
              </a:lnSpc>
            </a:pPr>
            <a:r>
              <a:rPr lang="en-US" dirty="0">
                <a:latin typeface="Times New Roman" panose="02020603050405020304" pitchFamily="18" charset="0"/>
                <a:cs typeface="Times New Roman" panose="02020603050405020304" pitchFamily="18" charset="0"/>
              </a:rPr>
              <a:t>Our experiment reveals that there are no false negatives using our proposed method.</a:t>
            </a:r>
          </a:p>
          <a:p>
            <a:pPr lvl="1" algn="just">
              <a:lnSpc>
                <a:spcPct val="150000"/>
              </a:lnSpc>
            </a:pPr>
            <a:r>
              <a:rPr lang="en-US" dirty="0">
                <a:latin typeface="Times New Roman" panose="02020603050405020304" pitchFamily="18" charset="0"/>
                <a:cs typeface="Times New Roman" panose="02020603050405020304" pitchFamily="18" charset="0"/>
              </a:rPr>
              <a:t>We can determine the correctness of the submission and provide counter examples for an incorrect submission.</a:t>
            </a:r>
          </a:p>
          <a:p>
            <a:pPr lvl="1" algn="just">
              <a:lnSpc>
                <a:spcPct val="150000"/>
              </a:lnSpc>
            </a:pPr>
            <a:r>
              <a:rPr lang="en-US" dirty="0">
                <a:latin typeface="Times New Roman" panose="02020603050405020304" pitchFamily="18" charset="0"/>
                <a:cs typeface="Times New Roman" panose="02020603050405020304" pitchFamily="18" charset="0"/>
              </a:rPr>
              <a:t> These makes the grading more complete and these is better way to get the feedback </a:t>
            </a:r>
            <a:r>
              <a:rPr lang="en-US" dirty="0" err="1">
                <a:latin typeface="Times New Roman" panose="02020603050405020304" pitchFamily="18" charset="0"/>
                <a:cs typeface="Times New Roman" panose="02020603050405020304" pitchFamily="18" charset="0"/>
              </a:rPr>
              <a:t>fastly</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These project reduces human efforts in writing test </a:t>
            </a:r>
            <a:r>
              <a:rPr lang="en-US" dirty="0" err="1">
                <a:latin typeface="Times New Roman" panose="02020603050405020304" pitchFamily="18" charset="0"/>
                <a:cs typeface="Times New Roman" panose="02020603050405020304" pitchFamily="18" charset="0"/>
              </a:rPr>
              <a:t>cases.That</a:t>
            </a:r>
            <a:r>
              <a:rPr lang="en-US" dirty="0">
                <a:latin typeface="Times New Roman" panose="02020603050405020304" pitchFamily="18" charset="0"/>
                <a:cs typeface="Times New Roman" panose="02020603050405020304" pitchFamily="18" charset="0"/>
              </a:rPr>
              <a:t> is one of the best thing of these project.</a:t>
            </a:r>
          </a:p>
          <a:p>
            <a:endParaRPr lang="en-IN" dirty="0"/>
          </a:p>
        </p:txBody>
      </p:sp>
      <p:sp>
        <p:nvSpPr>
          <p:cNvPr id="4" name="Date Placeholder 3">
            <a:extLst>
              <a:ext uri="{FF2B5EF4-FFF2-40B4-BE49-F238E27FC236}">
                <a16:creationId xmlns:a16="http://schemas.microsoft.com/office/drawing/2014/main" id="{F8AC90F4-94B8-CE13-274E-5419C45C2D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82EA85F-AF88-7CFC-8C02-95729AF0CF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83BA4-7B10-4BE3-A0B2-A48721054ED6}"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6552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D532-6A59-133D-075F-128F9E71B364}"/>
              </a:ext>
            </a:extLst>
          </p:cNvPr>
          <p:cNvSpPr>
            <a:spLocks noGrp="1"/>
          </p:cNvSpPr>
          <p:nvPr>
            <p:ph type="title"/>
          </p:nvPr>
        </p:nvSpPr>
        <p:spPr>
          <a:xfrm>
            <a:off x="702129" y="-576942"/>
            <a:ext cx="10978243" cy="2041071"/>
          </a:xfrm>
        </p:spPr>
        <p:txBody>
          <a:bodyPr/>
          <a:lstStyle/>
          <a:p>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DE2074C6-9F48-EB86-A428-5EC05ED4AFFB}"/>
              </a:ext>
            </a:extLst>
          </p:cNvPr>
          <p:cNvGraphicFramePr>
            <a:graphicFrameLocks noGrp="1"/>
          </p:cNvGraphicFramePr>
          <p:nvPr>
            <p:ph idx="1"/>
          </p:nvPr>
        </p:nvGraphicFramePr>
        <p:xfrm>
          <a:off x="234043" y="941614"/>
          <a:ext cx="11767455" cy="5851072"/>
        </p:xfrm>
        <a:graphic>
          <a:graphicData uri="http://schemas.openxmlformats.org/drawingml/2006/table">
            <a:tbl>
              <a:tblPr firstRow="1" bandRow="1">
                <a:tableStyleId>{5940675A-B579-460E-94D1-54222C63F5DA}</a:tableStyleId>
              </a:tblPr>
              <a:tblGrid>
                <a:gridCol w="1088571">
                  <a:extLst>
                    <a:ext uri="{9D8B030D-6E8A-4147-A177-3AD203B41FA5}">
                      <a16:colId xmlns:a16="http://schemas.microsoft.com/office/drawing/2014/main" val="1675679327"/>
                    </a:ext>
                  </a:extLst>
                </a:gridCol>
                <a:gridCol w="2275115">
                  <a:extLst>
                    <a:ext uri="{9D8B030D-6E8A-4147-A177-3AD203B41FA5}">
                      <a16:colId xmlns:a16="http://schemas.microsoft.com/office/drawing/2014/main" val="649490688"/>
                    </a:ext>
                  </a:extLst>
                </a:gridCol>
                <a:gridCol w="4000500">
                  <a:extLst>
                    <a:ext uri="{9D8B030D-6E8A-4147-A177-3AD203B41FA5}">
                      <a16:colId xmlns:a16="http://schemas.microsoft.com/office/drawing/2014/main" val="1228136582"/>
                    </a:ext>
                  </a:extLst>
                </a:gridCol>
                <a:gridCol w="1426028">
                  <a:extLst>
                    <a:ext uri="{9D8B030D-6E8A-4147-A177-3AD203B41FA5}">
                      <a16:colId xmlns:a16="http://schemas.microsoft.com/office/drawing/2014/main" val="450724269"/>
                    </a:ext>
                  </a:extLst>
                </a:gridCol>
                <a:gridCol w="2977241">
                  <a:extLst>
                    <a:ext uri="{9D8B030D-6E8A-4147-A177-3AD203B41FA5}">
                      <a16:colId xmlns:a16="http://schemas.microsoft.com/office/drawing/2014/main" val="2996613658"/>
                    </a:ext>
                  </a:extLst>
                </a:gridCol>
              </a:tblGrid>
              <a:tr h="472141">
                <a:tc>
                  <a: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Year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Contributions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677502"/>
                  </a:ext>
                </a:extLst>
              </a:tr>
              <a:tr h="1751248">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L. Gong</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Auto-grading dynamic programming language assignments",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Tech. Rep.</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Auto-grading system finds bugs, grades, and provides feedback in JavaScript.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3573414"/>
                  </a:ext>
                </a:extLst>
              </a:tr>
              <a:tr h="1751248">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N.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Tillmann</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J. De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Halleux</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T. Xie, S.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Gulwani</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and J. Bishop</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Teaching and learning programming and software engineering via interactive gaming",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Proceedings of the 2013 International Conference on Software Engineering ser. ICSE ’13.</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Educational coding game with levels, leaderboard, and automated grading engine.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2439289"/>
                  </a:ext>
                </a:extLst>
              </a:tr>
              <a:tr h="187643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R. Singh, S.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Gulwani</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and A. Solar-Lezama</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Automated feedback generation for introductory programming assignments",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Proceedings of the 34th ACM SIGPLAN Conference on Programming Language Design and Implementation ser. PLDI ’13.</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Study tested feedback types; hints were ineffective for student improvement.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3308296"/>
                  </a:ext>
                </a:extLst>
              </a:tr>
            </a:tbl>
          </a:graphicData>
        </a:graphic>
      </p:graphicFrame>
      <p:sp>
        <p:nvSpPr>
          <p:cNvPr id="4" name="Date Placeholder 3">
            <a:extLst>
              <a:ext uri="{FF2B5EF4-FFF2-40B4-BE49-F238E27FC236}">
                <a16:creationId xmlns:a16="http://schemas.microsoft.com/office/drawing/2014/main" id="{498D1649-7BD7-6EB0-E93B-7493FC9E7FC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7B4DA620-800F-8B24-C9E6-7A4A5F2880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281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2C44-5D06-0B1D-2FA4-39E7D956B851}"/>
              </a:ext>
            </a:extLst>
          </p:cNvPr>
          <p:cNvSpPr>
            <a:spLocks noGrp="1"/>
          </p:cNvSpPr>
          <p:nvPr>
            <p:ph type="title"/>
          </p:nvPr>
        </p:nvSpPr>
        <p:spPr>
          <a:xfrm>
            <a:off x="838200" y="-664029"/>
            <a:ext cx="10515600" cy="2122715"/>
          </a:xfrm>
        </p:spPr>
        <p:txBody>
          <a:bodyPr/>
          <a:lstStyle/>
          <a:p>
            <a:r>
              <a:rPr lang="en-US" dirty="0"/>
              <a:t>                 </a:t>
            </a: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D723E60E-316A-144D-7C23-22074B75BE00}"/>
              </a:ext>
            </a:extLst>
          </p:cNvPr>
          <p:cNvGraphicFramePr>
            <a:graphicFrameLocks noGrp="1"/>
          </p:cNvGraphicFramePr>
          <p:nvPr>
            <p:ph idx="1"/>
          </p:nvPr>
        </p:nvGraphicFramePr>
        <p:xfrm>
          <a:off x="266699" y="963385"/>
          <a:ext cx="12032208" cy="5758090"/>
        </p:xfrm>
        <a:graphic>
          <a:graphicData uri="http://schemas.openxmlformats.org/drawingml/2006/table">
            <a:tbl>
              <a:tblPr firstRow="1" bandRow="1">
                <a:tableStyleId>{5940675A-B579-460E-94D1-54222C63F5DA}</a:tableStyleId>
              </a:tblPr>
              <a:tblGrid>
                <a:gridCol w="843644">
                  <a:extLst>
                    <a:ext uri="{9D8B030D-6E8A-4147-A177-3AD203B41FA5}">
                      <a16:colId xmlns:a16="http://schemas.microsoft.com/office/drawing/2014/main" val="3633863782"/>
                    </a:ext>
                  </a:extLst>
                </a:gridCol>
                <a:gridCol w="2873828">
                  <a:extLst>
                    <a:ext uri="{9D8B030D-6E8A-4147-A177-3AD203B41FA5}">
                      <a16:colId xmlns:a16="http://schemas.microsoft.com/office/drawing/2014/main" val="3201099233"/>
                    </a:ext>
                  </a:extLst>
                </a:gridCol>
                <a:gridCol w="3660004">
                  <a:extLst>
                    <a:ext uri="{9D8B030D-6E8A-4147-A177-3AD203B41FA5}">
                      <a16:colId xmlns:a16="http://schemas.microsoft.com/office/drawing/2014/main" val="220416937"/>
                    </a:ext>
                  </a:extLst>
                </a:gridCol>
                <a:gridCol w="1494382">
                  <a:extLst>
                    <a:ext uri="{9D8B030D-6E8A-4147-A177-3AD203B41FA5}">
                      <a16:colId xmlns:a16="http://schemas.microsoft.com/office/drawing/2014/main" val="1447321993"/>
                    </a:ext>
                  </a:extLst>
                </a:gridCol>
                <a:gridCol w="3160350">
                  <a:extLst>
                    <a:ext uri="{9D8B030D-6E8A-4147-A177-3AD203B41FA5}">
                      <a16:colId xmlns:a16="http://schemas.microsoft.com/office/drawing/2014/main" val="2924337648"/>
                    </a:ext>
                  </a:extLst>
                </a:gridCol>
              </a:tblGrid>
              <a:tr h="642888">
                <a:tc>
                  <a: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Author    </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Title</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Year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          Contributions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8804925"/>
                  </a:ext>
                </a:extLst>
              </a:tr>
              <a:tr h="145116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D. S. Weld, E. Adar, L. Chilton, R. Hoffmann, E. Horvitz, M. Koch, et al.</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Personalized online education - a crowdsourcing challenge",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AAAI Workshop - Technical Report</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vol. WS-12-08</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2012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Crowdsourcing generates ideas for innovation; openness, modularity, and leadership matter.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784607"/>
                  </a:ext>
                </a:extLst>
              </a:tr>
              <a:tr h="2120437">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P.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Ihantola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Ahoniemi</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V.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Karavirta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and O.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Seppälä</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Review of recent systems for automatic assessment of programming assignments",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Proceedings of the 10th Koli Calling International Conference on Computing Education Research</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2010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Review of automatic assessment tools: features, approaches, and future research.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2409662"/>
                  </a:ext>
                </a:extLst>
              </a:tr>
              <a:tr h="1543605">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M. Stipanovich’s, K. Qian and X. Fu</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The automated web application testing (AWAT) system", </a:t>
                      </a:r>
                      <a:r>
                        <a:rPr lang="en-IN" sz="1800" b="0" i="1" kern="1200" dirty="0">
                          <a:solidFill>
                            <a:schemeClr val="tx1"/>
                          </a:solidFill>
                          <a:effectLst/>
                          <a:latin typeface="Times New Roman" panose="02020603050405020304" pitchFamily="18" charset="0"/>
                          <a:ea typeface="+mn-ea"/>
                          <a:cs typeface="Times New Roman" panose="02020603050405020304" pitchFamily="18" charset="0"/>
                        </a:rPr>
                        <a:t>Proceedings of the 46th Annual Southeast Regional Conference ser. ACM-SE 46</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2008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Survey of automated assessment in CS education: techniques, challenges, future directions.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3213809"/>
                  </a:ext>
                </a:extLst>
              </a:tr>
            </a:tbl>
          </a:graphicData>
        </a:graphic>
      </p:graphicFrame>
      <p:sp>
        <p:nvSpPr>
          <p:cNvPr id="4" name="Date Placeholder 3">
            <a:extLst>
              <a:ext uri="{FF2B5EF4-FFF2-40B4-BE49-F238E27FC236}">
                <a16:creationId xmlns:a16="http://schemas.microsoft.com/office/drawing/2014/main" id="{7C61C894-B9E3-954B-F083-8C9AD8AAF37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77A0E4C-D3DD-B108-4A35-87CF7DBAEE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692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75252"/>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1646" y="869673"/>
            <a:ext cx="11989942" cy="5928692"/>
          </a:xfrm>
        </p:spPr>
        <p:txBody>
          <a:bodyPr>
            <a:normAutofit fontScale="92500" lnSpcReduction="20000"/>
          </a:bodyPr>
          <a:lstStyle/>
          <a:p>
            <a:pPr>
              <a:lnSpc>
                <a:spcPct val="160000"/>
              </a:lnSpc>
            </a:pPr>
            <a:r>
              <a:rPr lang="en-US" sz="2600" dirty="0">
                <a:latin typeface="Times New Roman" panose="02020603050405020304" pitchFamily="18" charset="0"/>
              </a:rPr>
              <a:t>Programming assignments grading can be time consuming and error - prone if done manually.</a:t>
            </a:r>
          </a:p>
          <a:p>
            <a:pPr>
              <a:lnSpc>
                <a:spcPct val="160000"/>
              </a:lnSpc>
            </a:pPr>
            <a:r>
              <a:rPr lang="en-US" sz="2600" dirty="0">
                <a:latin typeface="Times New Roman" panose="02020603050405020304" pitchFamily="18" charset="0"/>
              </a:rPr>
              <a:t>These existing tools generate feedback with failing test cases. However , this method is inefficient and the results are incomplete.</a:t>
            </a:r>
          </a:p>
          <a:p>
            <a:pPr>
              <a:lnSpc>
                <a:spcPct val="160000"/>
              </a:lnSpc>
            </a:pPr>
            <a:r>
              <a:rPr lang="en-US" sz="2600" dirty="0">
                <a:latin typeface="Times New Roman" panose="02020603050405020304" pitchFamily="18" charset="0"/>
              </a:rPr>
              <a:t>There are two critical issues affecting test-based </a:t>
            </a:r>
            <a:r>
              <a:rPr lang="en-US" sz="2600" dirty="0" err="1">
                <a:latin typeface="Times New Roman" panose="02020603050405020304" pitchFamily="18" charset="0"/>
              </a:rPr>
              <a:t>grading.First,it</a:t>
            </a:r>
            <a:r>
              <a:rPr lang="en-US" sz="2600" dirty="0">
                <a:latin typeface="Times New Roman" panose="02020603050405020304" pitchFamily="18" charset="0"/>
              </a:rPr>
              <a:t> can be costly to construct high quality test cases  and another problem is with test driven grading is that some tools generate feedback using formal methods if instructors have reference solutions to a programming problem.</a:t>
            </a:r>
            <a:endParaRPr lang="en-IN" sz="2600" dirty="0">
              <a:latin typeface="Times New Roman" panose="02020603050405020304" pitchFamily="18" charset="0"/>
            </a:endParaRPr>
          </a:p>
          <a:p>
            <a:pPr marL="0" indent="0">
              <a:lnSpc>
                <a:spcPct val="160000"/>
              </a:lnSpc>
              <a:buNone/>
            </a:pPr>
            <a:r>
              <a:rPr lang="en-US" sz="2400" b="1" dirty="0">
                <a:latin typeface="Times New Roman" panose="02020603050405020304" pitchFamily="18" charset="0"/>
              </a:rPr>
              <a:t>Disadvantages</a:t>
            </a:r>
          </a:p>
          <a:p>
            <a:pPr marL="0" indent="0">
              <a:lnSpc>
                <a:spcPct val="160000"/>
              </a:lnSpc>
              <a:buNone/>
            </a:pPr>
            <a:r>
              <a:rPr lang="en-US" sz="2600" dirty="0">
                <a:latin typeface="Times New Roman" panose="02020603050405020304" pitchFamily="18" charset="0"/>
              </a:rPr>
              <a:t>1.Less accuracy.</a:t>
            </a:r>
          </a:p>
          <a:p>
            <a:pPr marL="0" indent="0">
              <a:lnSpc>
                <a:spcPct val="160000"/>
              </a:lnSpc>
              <a:buNone/>
            </a:pPr>
            <a:r>
              <a:rPr lang="en-US" sz="2600" dirty="0">
                <a:latin typeface="Times New Roman" panose="02020603050405020304" pitchFamily="18" charset="0"/>
              </a:rPr>
              <a:t>2.Inefficient and results are incomplete.</a:t>
            </a:r>
            <a:endParaRPr lang="en-IN"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183BA4-7B10-4BE3-A0B2-A48721054ED6}"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3643"/>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 y="691243"/>
            <a:ext cx="12191999" cy="6030232"/>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We have proposed a formal semantics based approach for automatically grading programming assignments with a single reference implementation provided by the instructor .</a:t>
            </a:r>
          </a:p>
          <a:p>
            <a:pPr>
              <a:lnSpc>
                <a:spcPct val="150000"/>
              </a:lnSpc>
            </a:pPr>
            <a:r>
              <a:rPr lang="en-US" altLang="en-IN" sz="2400" dirty="0">
                <a:latin typeface="Times New Roman" panose="02020603050405020304" pitchFamily="18" charset="0"/>
                <a:cs typeface="Times New Roman" panose="02020603050405020304" pitchFamily="18" charset="0"/>
              </a:rPr>
              <a:t>We can determine the correctness of the submission and provide counter examples for an incorrect submission.</a:t>
            </a:r>
          </a:p>
          <a:p>
            <a:pPr>
              <a:lnSpc>
                <a:spcPct val="150000"/>
              </a:lnSpc>
            </a:pPr>
            <a:r>
              <a:rPr lang="en-US" altLang="en-IN" sz="2400" dirty="0">
                <a:latin typeface="Times New Roman" panose="02020603050405020304" pitchFamily="18" charset="0"/>
                <a:cs typeface="Times New Roman" panose="02020603050405020304" pitchFamily="18" charset="0"/>
              </a:rPr>
              <a:t>We have implemented this novel approach using a tool called AUTOGRADER .</a:t>
            </a:r>
          </a:p>
          <a:p>
            <a:pPr>
              <a:lnSpc>
                <a:spcPct val="150000"/>
              </a:lnSpc>
            </a:pPr>
            <a:r>
              <a:rPr lang="en-US" altLang="en-IN" sz="2400" dirty="0">
                <a:latin typeface="Times New Roman" panose="02020603050405020304" pitchFamily="18" charset="0"/>
                <a:cs typeface="Times New Roman" panose="02020603050405020304" pitchFamily="18" charset="0"/>
              </a:rPr>
              <a:t>Our method relies on detecting semantic difference between the reference implementation and student </a:t>
            </a:r>
            <a:r>
              <a:rPr lang="en-US" altLang="en-IN" sz="2400" dirty="0" err="1">
                <a:latin typeface="Times New Roman" panose="02020603050405020304" pitchFamily="18" charset="0"/>
                <a:cs typeface="Times New Roman" panose="02020603050405020304" pitchFamily="18" charset="0"/>
              </a:rPr>
              <a:t>submissions.If</a:t>
            </a:r>
            <a:r>
              <a:rPr lang="en-US" altLang="en-IN" sz="2400" dirty="0">
                <a:latin typeface="Times New Roman" panose="02020603050405020304" pitchFamily="18" charset="0"/>
                <a:cs typeface="Times New Roman" panose="02020603050405020304" pitchFamily="18" charset="0"/>
              </a:rPr>
              <a:t> one or more dissimilarities are found , the submission is decided as incorrect; otherwise , the submission is decided as correct.</a:t>
            </a:r>
          </a:p>
          <a:p>
            <a:pPr>
              <a:lnSpc>
                <a:spcPct val="150000"/>
              </a:lnSpc>
            </a:pPr>
            <a:r>
              <a:rPr lang="en-US" altLang="en-IN" sz="2400" dirty="0">
                <a:latin typeface="Times New Roman" panose="02020603050405020304" pitchFamily="18" charset="0"/>
                <a:cs typeface="Times New Roman" panose="02020603050405020304" pitchFamily="18" charset="0"/>
              </a:rPr>
              <a:t>The goal of our work is to automatically decide the correctness of student programming assignments according to a reference implementation.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8677382" y="627415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3290</Words>
  <Application>Microsoft Office PowerPoint</Application>
  <PresentationFormat>Widescreen</PresentationFormat>
  <Paragraphs>338</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Times New Roman</vt:lpstr>
      <vt:lpstr>Office Theme</vt:lpstr>
      <vt:lpstr>PowerPoint Presentation</vt:lpstr>
      <vt:lpstr>OUTLINE </vt:lpstr>
      <vt:lpstr>ABSTRACT</vt:lpstr>
      <vt:lpstr>INTRODUCTION</vt:lpstr>
      <vt:lpstr>                             INTRODUCTION</vt:lpstr>
      <vt:lpstr>                    LITERATURE SURVEY</vt:lpstr>
      <vt:lpstr>                 LITERATURE SURVEY</vt:lpstr>
      <vt:lpstr>EXISTING SYSTEM</vt:lpstr>
      <vt:lpstr>PROPOSED SYSTEM</vt:lpstr>
      <vt:lpstr>                              PROPOSED SYSTEM</vt:lpstr>
      <vt:lpstr>                        SYSTEM REQUIREMENTS</vt:lpstr>
      <vt:lpstr>SYSTEM MODULES </vt:lpstr>
      <vt:lpstr>ARCHITECTURE DESIGN</vt:lpstr>
      <vt:lpstr>ARCHITECTURE DESIGN</vt:lpstr>
      <vt:lpstr>PowerPoint Presentation</vt:lpstr>
      <vt:lpstr>PowerPoint Presentation</vt:lpstr>
      <vt:lpstr>FLOW CHART</vt:lpstr>
      <vt:lpstr>FLOW CHART</vt:lpstr>
      <vt:lpstr>ALGORITHMS</vt:lpstr>
      <vt:lpstr>ALGORITHMS</vt:lpstr>
      <vt:lpstr>RESULTS OBTAINED</vt:lpstr>
      <vt:lpstr>RESULTS OBTAINED</vt:lpstr>
      <vt:lpstr>RESULTS OBTAINED</vt:lpstr>
      <vt:lpstr>RESULTS OBTAINED</vt:lpstr>
      <vt:lpstr>RESULTS OBTAINED</vt:lpstr>
      <vt:lpstr>                          RESULTS OBTAINED</vt:lpstr>
      <vt:lpstr>                          RESULTS OBTAINED</vt:lpstr>
      <vt:lpstr>REFERENCES  </vt:lpstr>
      <vt:lpstr>REFERENCES</vt:lpstr>
      <vt:lpstr>PYTHON MODULES</vt:lpstr>
      <vt:lpstr>PYTHON MODULES</vt:lpstr>
      <vt:lpstr>CODE</vt:lpstr>
      <vt:lpstr>CODE</vt:lpstr>
      <vt:lpstr>CODE</vt:lpstr>
      <vt:lpstr>CODE</vt:lpstr>
      <vt:lpstr>CODE</vt:lpstr>
      <vt:lpstr>CODE</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Puppal Gourav</cp:lastModifiedBy>
  <cp:revision>138</cp:revision>
  <dcterms:created xsi:type="dcterms:W3CDTF">2021-05-18T14:01:00Z</dcterms:created>
  <dcterms:modified xsi:type="dcterms:W3CDTF">2024-10-18T15:00:50Z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A4552EBCE56248A0B7763E724D0E62CC_13</vt:lpwstr>
  </property>
  <property fmtid="{D5CDD505-2E9C-101B-9397-08002B2CF9AE}" pid="3" name="KSOProductBuildVer">
    <vt:lpwstr>1033-12.2.0.18283</vt:lpwstr>
  </property>
</Properties>
</file>