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search/sustainability" TargetMode="External"/><Relationship Id="rId3" Type="http://schemas.openxmlformats.org/officeDocument/2006/relationships/hyperlink" Target="https://www.rawpixel.com/image/524496/free-illustration-image-card-recycle-eco" TargetMode="External"/><Relationship Id="rId7" Type="http://schemas.openxmlformats.org/officeDocument/2006/relationships/image" Target="../media/image13.1"/><Relationship Id="rId2" Type="http://schemas.openxmlformats.org/officeDocument/2006/relationships/image" Target="../media/image11.1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awpixel.com/image/479071/free-illustration-vector-alternative-energy-avatar-awareness?referral=1335088&amp;source=pinterest" TargetMode="Externa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village.org/annual-report-2018/sustainable-development-goals-sdgs-and-the-global-ecovillage-network-credit-julia-maryanska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diversityandcommunityhealth.wordpress.com/development-goal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wireonline.org/2014/03/03/it-takes-an-e-reader-to-educate-a-chil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etusinpraesens.org/docs10s/entamind.php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essreleasepoint.com/global-coalition-needed-transform-girls-education-report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ubh.2016.00015/ful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un_photo/5370298016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org.za/scielo.php?pid=S0256-95742014000300032&amp;script=sci_arttex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f.imperial.ac.uk/blog/imperial-medicine/2018/11/30/world-aids-day-at-30-where-are-we-in-the-fight-against-hiv-aids/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98E7-D4E0-ED99-0B89-66203D52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359742"/>
            <a:ext cx="9068586" cy="3953937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4957812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A90A79-70B1-D1F7-B1A1-8C5DF1564512}"/>
              </a:ext>
            </a:extLst>
          </p:cNvPr>
          <p:cNvSpPr txBox="1"/>
          <p:nvPr/>
        </p:nvSpPr>
        <p:spPr>
          <a:xfrm>
            <a:off x="2585882" y="434766"/>
            <a:ext cx="7639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Ensure Environmental Sustainability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42D89-F826-CE12-7CF7-EB10EB00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306" y="1238865"/>
            <a:ext cx="4475842" cy="470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C3CA6-0795-FBD5-2F0A-A85258F5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57134" y="1238865"/>
            <a:ext cx="3795253" cy="4709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23CF04-D435-AB69-5D86-921718DF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52387" y="1465006"/>
            <a:ext cx="3276307" cy="43901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074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06AB2-6F51-DF25-6F71-998F73CA2D93}"/>
              </a:ext>
            </a:extLst>
          </p:cNvPr>
          <p:cNvSpPr txBox="1"/>
          <p:nvPr/>
        </p:nvSpPr>
        <p:spPr>
          <a:xfrm>
            <a:off x="1474839" y="491612"/>
            <a:ext cx="8288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Develop a Global Partnership for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FD947-1BE0-D78E-DD6E-5221D2C5B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62865" y="953277"/>
            <a:ext cx="6096000" cy="406298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3D7488F-9839-BA14-EA39-BE1C8F2BF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2" y="4655914"/>
            <a:ext cx="114633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Address the special needs of least developed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debt relief and provide affordable access to essential drugs and new technologies.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open, rule-based, predictable, non-discriminatory trading and financial system.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E9FEB4A5-0824-477A-F228-3902E459BFE3}"/>
              </a:ext>
            </a:extLst>
          </p:cNvPr>
          <p:cNvSpPr/>
          <p:nvPr/>
        </p:nvSpPr>
        <p:spPr>
          <a:xfrm>
            <a:off x="186812" y="5016261"/>
            <a:ext cx="609600" cy="31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AD516ED-357A-1D96-97BB-CD08177DE5A2}"/>
              </a:ext>
            </a:extLst>
          </p:cNvPr>
          <p:cNvSpPr/>
          <p:nvPr/>
        </p:nvSpPr>
        <p:spPr>
          <a:xfrm>
            <a:off x="256146" y="5683504"/>
            <a:ext cx="470931" cy="22478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1CBBBEF-7F04-592F-3022-E4E3399DF251}"/>
              </a:ext>
            </a:extLst>
          </p:cNvPr>
          <p:cNvSpPr/>
          <p:nvPr/>
        </p:nvSpPr>
        <p:spPr>
          <a:xfrm>
            <a:off x="182660" y="6230043"/>
            <a:ext cx="510259" cy="31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23F7E3-D06B-6CF8-2506-10D6B441CC28}"/>
              </a:ext>
            </a:extLst>
          </p:cNvPr>
          <p:cNvSpPr txBox="1"/>
          <p:nvPr/>
        </p:nvSpPr>
        <p:spPr>
          <a:xfrm>
            <a:off x="4154436" y="1632154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7266B-508C-AD0D-6DA7-8178A9ADF2C3}"/>
              </a:ext>
            </a:extLst>
          </p:cNvPr>
          <p:cNvSpPr txBox="1"/>
          <p:nvPr/>
        </p:nvSpPr>
        <p:spPr>
          <a:xfrm>
            <a:off x="2438400" y="2555484"/>
            <a:ext cx="82984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545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927D9F-5E0E-A8B8-6475-05640E57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2042160"/>
            <a:ext cx="9070848" cy="3097103"/>
          </a:xfrm>
        </p:spPr>
        <p:txBody>
          <a:bodyPr>
            <a:normAutofit/>
          </a:bodyPr>
          <a:lstStyle/>
          <a:p>
            <a:r>
              <a:rPr lang="en-US" sz="4800" b="1" dirty="0"/>
              <a:t>Gouri Biswas</a:t>
            </a:r>
          </a:p>
          <a:p>
            <a:r>
              <a:rPr lang="en-US" sz="4000" b="1" dirty="0"/>
              <a:t>I’D Number:22_0_37</a:t>
            </a:r>
          </a:p>
        </p:txBody>
      </p:sp>
    </p:spTree>
    <p:extLst>
      <p:ext uri="{BB962C8B-B14F-4D97-AF65-F5344CB8AC3E}">
        <p14:creationId xmlns:p14="http://schemas.microsoft.com/office/powerpoint/2010/main" val="304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BE29-C193-B538-C34F-FA222554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644"/>
            <a:ext cx="10058400" cy="7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6B3AA3-B54C-4F4D-61EE-953F1FD00151}"/>
              </a:ext>
            </a:extLst>
          </p:cNvPr>
          <p:cNvSpPr/>
          <p:nvPr/>
        </p:nvSpPr>
        <p:spPr>
          <a:xfrm>
            <a:off x="4692495" y="2926629"/>
            <a:ext cx="2255520" cy="21945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MDG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3AB671B-9E11-BB85-7E68-6CA6C79D76AB}"/>
              </a:ext>
            </a:extLst>
          </p:cNvPr>
          <p:cNvSpPr/>
          <p:nvPr/>
        </p:nvSpPr>
        <p:spPr>
          <a:xfrm rot="21295366">
            <a:off x="6924721" y="3635692"/>
            <a:ext cx="751840" cy="393192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B82F7-8DC3-0B4E-138D-010A01EBE777}"/>
              </a:ext>
            </a:extLst>
          </p:cNvPr>
          <p:cNvSpPr txBox="1"/>
          <p:nvPr/>
        </p:nvSpPr>
        <p:spPr>
          <a:xfrm>
            <a:off x="7559040" y="3429000"/>
            <a:ext cx="365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Eradicate Extreme Poverty and Hunger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65E4CE-1055-330E-438F-24C42CE1EE60}"/>
              </a:ext>
            </a:extLst>
          </p:cNvPr>
          <p:cNvSpPr/>
          <p:nvPr/>
        </p:nvSpPr>
        <p:spPr>
          <a:xfrm rot="18793425">
            <a:off x="6462686" y="2732960"/>
            <a:ext cx="768799" cy="421744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E74B1-A576-02FC-4546-377C839BE299}"/>
              </a:ext>
            </a:extLst>
          </p:cNvPr>
          <p:cNvSpPr txBox="1"/>
          <p:nvPr/>
        </p:nvSpPr>
        <p:spPr>
          <a:xfrm rot="19544385">
            <a:off x="6704093" y="1295099"/>
            <a:ext cx="3745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Achieve Universal Primary Education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4F179AB-7F7E-EF62-7716-E814ECD6C905}"/>
              </a:ext>
            </a:extLst>
          </p:cNvPr>
          <p:cNvSpPr/>
          <p:nvPr/>
        </p:nvSpPr>
        <p:spPr>
          <a:xfrm>
            <a:off x="5637480" y="5111314"/>
            <a:ext cx="457200" cy="89408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D6C87-A139-BC44-1A92-004CCAE1D652}"/>
              </a:ext>
            </a:extLst>
          </p:cNvPr>
          <p:cNvSpPr txBox="1"/>
          <p:nvPr/>
        </p:nvSpPr>
        <p:spPr>
          <a:xfrm>
            <a:off x="4646880" y="5953781"/>
            <a:ext cx="3007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Promote Gender Equality and Empower Women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5CD280D-7E35-27F3-6716-86549A1FC86B}"/>
              </a:ext>
            </a:extLst>
          </p:cNvPr>
          <p:cNvSpPr/>
          <p:nvPr/>
        </p:nvSpPr>
        <p:spPr>
          <a:xfrm>
            <a:off x="3714087" y="3724739"/>
            <a:ext cx="978408" cy="4846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D59CE-39AA-A68A-873A-ED3FB4CBFA77}"/>
              </a:ext>
            </a:extLst>
          </p:cNvPr>
          <p:cNvSpPr txBox="1"/>
          <p:nvPr/>
        </p:nvSpPr>
        <p:spPr>
          <a:xfrm>
            <a:off x="2076002" y="3770889"/>
            <a:ext cx="2300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Reduce Child Mortality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F78D0E7-6EF9-39FF-2BF3-50D131C3A0A6}"/>
              </a:ext>
            </a:extLst>
          </p:cNvPr>
          <p:cNvSpPr/>
          <p:nvPr/>
        </p:nvSpPr>
        <p:spPr>
          <a:xfrm>
            <a:off x="5567017" y="2135811"/>
            <a:ext cx="506476" cy="80374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5A3E7-7E83-C538-F8B0-37D3467B1A92}"/>
              </a:ext>
            </a:extLst>
          </p:cNvPr>
          <p:cNvSpPr txBox="1"/>
          <p:nvPr/>
        </p:nvSpPr>
        <p:spPr>
          <a:xfrm>
            <a:off x="4775200" y="1460628"/>
            <a:ext cx="2133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Improve Maternal Health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47081A88-3BE3-9CC6-A547-B10344151933}"/>
              </a:ext>
            </a:extLst>
          </p:cNvPr>
          <p:cNvSpPr/>
          <p:nvPr/>
        </p:nvSpPr>
        <p:spPr>
          <a:xfrm rot="18646707">
            <a:off x="4341782" y="2518497"/>
            <a:ext cx="484632" cy="97840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7F850C3-43D4-C559-E21D-FEEC0AEEDA22}"/>
              </a:ext>
            </a:extLst>
          </p:cNvPr>
          <p:cNvSpPr/>
          <p:nvPr/>
        </p:nvSpPr>
        <p:spPr>
          <a:xfrm rot="18929970">
            <a:off x="6752850" y="4638818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3E70AE2-44F8-E253-7186-D52662BC2792}"/>
              </a:ext>
            </a:extLst>
          </p:cNvPr>
          <p:cNvSpPr/>
          <p:nvPr/>
        </p:nvSpPr>
        <p:spPr>
          <a:xfrm rot="2758289">
            <a:off x="4407454" y="4643356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3B0C9-E76E-58D8-C42D-96F2491597F5}"/>
              </a:ext>
            </a:extLst>
          </p:cNvPr>
          <p:cNvSpPr txBox="1"/>
          <p:nvPr/>
        </p:nvSpPr>
        <p:spPr>
          <a:xfrm>
            <a:off x="7404205" y="4725025"/>
            <a:ext cx="21614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Combat HIV/AIDS, Malaria, and Other Diseases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744F1-43BB-175E-0F0D-38599AFB4E46}"/>
              </a:ext>
            </a:extLst>
          </p:cNvPr>
          <p:cNvSpPr txBox="1"/>
          <p:nvPr/>
        </p:nvSpPr>
        <p:spPr>
          <a:xfrm>
            <a:off x="2625438" y="5059576"/>
            <a:ext cx="20648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Ensure Environmental Sustainability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06219-55DC-026A-B6AA-D057A554C4D9}"/>
              </a:ext>
            </a:extLst>
          </p:cNvPr>
          <p:cNvSpPr txBox="1"/>
          <p:nvPr/>
        </p:nvSpPr>
        <p:spPr>
          <a:xfrm>
            <a:off x="2422123" y="1980224"/>
            <a:ext cx="2583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Develop a Global Partnership for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30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5CF3BE-D6C3-37B7-DD75-C63D321A4B6D}"/>
              </a:ext>
            </a:extLst>
          </p:cNvPr>
          <p:cNvSpPr txBox="1"/>
          <p:nvPr/>
        </p:nvSpPr>
        <p:spPr>
          <a:xfrm>
            <a:off x="3169920" y="52145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Eradicate Extreme Poverty and Hunger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2EDCF-2FA4-30CA-D8AD-D7B3F045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45000" y="1598672"/>
            <a:ext cx="3764280" cy="304469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4D4EBF2-9CFA-9BF8-FC82-BFF9ACC6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1" y="4257566"/>
            <a:ext cx="115563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Halve the proportion of people living on less than $1.25 a day.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full and productive employment for all, including women and young people.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Halve the proportion of people who suffer from hunger.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871B55-3D0A-1E75-CBF8-3AA9450E5133}"/>
              </a:ext>
            </a:extLst>
          </p:cNvPr>
          <p:cNvSpPr/>
          <p:nvPr/>
        </p:nvSpPr>
        <p:spPr>
          <a:xfrm>
            <a:off x="202708" y="4643368"/>
            <a:ext cx="497525" cy="365512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9F99A83-D429-A37F-F155-D2DADC8BE6D3}"/>
              </a:ext>
            </a:extLst>
          </p:cNvPr>
          <p:cNvSpPr/>
          <p:nvPr/>
        </p:nvSpPr>
        <p:spPr>
          <a:xfrm>
            <a:off x="202708" y="5394682"/>
            <a:ext cx="497525" cy="36551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A2282A2-C421-983E-D159-46147AC6BDA5}"/>
              </a:ext>
            </a:extLst>
          </p:cNvPr>
          <p:cNvSpPr/>
          <p:nvPr/>
        </p:nvSpPr>
        <p:spPr>
          <a:xfrm>
            <a:off x="211029" y="6145996"/>
            <a:ext cx="489204" cy="36551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1AD69-C032-A368-AF71-92072F7FCF23}"/>
              </a:ext>
            </a:extLst>
          </p:cNvPr>
          <p:cNvSpPr txBox="1"/>
          <p:nvPr/>
        </p:nvSpPr>
        <p:spPr>
          <a:xfrm>
            <a:off x="3434080" y="419854"/>
            <a:ext cx="563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Achieve Universal Primary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CDC27-CDD9-1BDA-54EB-06642D2C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73320" y="964578"/>
            <a:ext cx="2910840" cy="2632061"/>
          </a:xfrm>
          <a:prstGeom prst="rect">
            <a:avLst/>
          </a:prstGeom>
        </p:spPr>
      </p:pic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E0D49CE8-5A69-1ACC-D957-00BDC04F51DE}"/>
              </a:ext>
            </a:extLst>
          </p:cNvPr>
          <p:cNvSpPr/>
          <p:nvPr/>
        </p:nvSpPr>
        <p:spPr>
          <a:xfrm>
            <a:off x="2818130" y="3679698"/>
            <a:ext cx="6870700" cy="2345960"/>
          </a:xfrm>
          <a:prstGeom prst="snip2Diag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/>
              <a:t>Ensure that all children, boys and girls alike, can complete a full course of primary schooling.</a:t>
            </a:r>
          </a:p>
        </p:txBody>
      </p:sp>
    </p:spTree>
    <p:extLst>
      <p:ext uri="{BB962C8B-B14F-4D97-AF65-F5344CB8AC3E}">
        <p14:creationId xmlns:p14="http://schemas.microsoft.com/office/powerpoint/2010/main" val="14083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55F67-2D14-080A-162E-9F15E106A60E}"/>
              </a:ext>
            </a:extLst>
          </p:cNvPr>
          <p:cNvSpPr txBox="1"/>
          <p:nvPr/>
        </p:nvSpPr>
        <p:spPr>
          <a:xfrm>
            <a:off x="2067560" y="480814"/>
            <a:ext cx="8056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Promote Gender Equality and Empower Women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DC3F2-82B8-2329-E24C-DB235C5A7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38320" y="942479"/>
            <a:ext cx="2783840" cy="2087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6CB16-45F9-3BA5-2773-9957A4DFCEA7}"/>
              </a:ext>
            </a:extLst>
          </p:cNvPr>
          <p:cNvSpPr txBox="1"/>
          <p:nvPr/>
        </p:nvSpPr>
        <p:spPr>
          <a:xfrm>
            <a:off x="3048000" y="296733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Eliminate gender disparity in primary and secondary education, preferably by 2005, and at all levels by 2015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8191D2-29E9-FD0A-F136-165C5A143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3633" y="3982998"/>
            <a:ext cx="4113213" cy="24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D86FA5-870E-C359-F68B-3A680E016170}"/>
              </a:ext>
            </a:extLst>
          </p:cNvPr>
          <p:cNvSpPr txBox="1"/>
          <p:nvPr/>
        </p:nvSpPr>
        <p:spPr>
          <a:xfrm>
            <a:off x="3276600" y="4300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Child Mortality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7B4981-5691-1D34-6630-48AB4CA9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0480" y="1318994"/>
            <a:ext cx="9997440" cy="4543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CDC864-6FF2-9910-F2A8-8A7D46AA9543}"/>
              </a:ext>
            </a:extLst>
          </p:cNvPr>
          <p:cNvSpPr txBox="1"/>
          <p:nvPr/>
        </p:nvSpPr>
        <p:spPr>
          <a:xfrm>
            <a:off x="1826675" y="5922089"/>
            <a:ext cx="91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chart shows the rate of child mortality rate development till 2015 due to MDG </a:t>
            </a:r>
          </a:p>
        </p:txBody>
      </p:sp>
    </p:spTree>
    <p:extLst>
      <p:ext uri="{BB962C8B-B14F-4D97-AF65-F5344CB8AC3E}">
        <p14:creationId xmlns:p14="http://schemas.microsoft.com/office/powerpoint/2010/main" val="177307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F7E0F-ACEF-34F4-4CD4-EB3D0EFA8326}"/>
              </a:ext>
            </a:extLst>
          </p:cNvPr>
          <p:cNvSpPr txBox="1"/>
          <p:nvPr/>
        </p:nvSpPr>
        <p:spPr>
          <a:xfrm>
            <a:off x="3058160" y="335280"/>
            <a:ext cx="733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Improve Maternal Health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02E0E-8EFA-E80C-7C5A-F179278A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4644" y="1104721"/>
            <a:ext cx="5322721" cy="363544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F922182-AB18-D232-F2F1-B71AE090B6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40700" y="4740166"/>
            <a:ext cx="855852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by three-quarters the maternal mortality ratio.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universal access to reproductive health. 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F299FE53-6133-041A-1301-27BDD2E1CDF4}"/>
              </a:ext>
            </a:extLst>
          </p:cNvPr>
          <p:cNvSpPr/>
          <p:nvPr/>
        </p:nvSpPr>
        <p:spPr>
          <a:xfrm rot="5400000">
            <a:off x="2501285" y="4695917"/>
            <a:ext cx="643022" cy="73152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38434FA-D382-65EE-CDB5-AD409DF35184}"/>
              </a:ext>
            </a:extLst>
          </p:cNvPr>
          <p:cNvSpPr/>
          <p:nvPr/>
        </p:nvSpPr>
        <p:spPr>
          <a:xfrm rot="5400000">
            <a:off x="2971408" y="5464997"/>
            <a:ext cx="580739" cy="548867"/>
          </a:xfrm>
          <a:prstGeom prst="bent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77239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BE16D9-375C-3B30-57C5-98C528612C07}"/>
              </a:ext>
            </a:extLst>
          </p:cNvPr>
          <p:cNvSpPr txBox="1"/>
          <p:nvPr/>
        </p:nvSpPr>
        <p:spPr>
          <a:xfrm>
            <a:off x="3048000" y="419854"/>
            <a:ext cx="722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Combat HIV/AIDS, Malaria, and Other Diseases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7413C-2049-3F00-1FAF-A2382834D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035" y="881519"/>
            <a:ext cx="4749165" cy="3675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EC641-0477-2FB9-AE9A-3560DFE10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7617" y="881519"/>
            <a:ext cx="4598783" cy="3675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208691-03CC-4740-9351-5F62B08B3C50}"/>
              </a:ext>
            </a:extLst>
          </p:cNvPr>
          <p:cNvSpPr txBox="1"/>
          <p:nvPr/>
        </p:nvSpPr>
        <p:spPr>
          <a:xfrm>
            <a:off x="5842000" y="46491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Halt and begin to reverse the spread of HIV/AIDS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FE6BE-34E3-227A-91C5-716A31BD1D40}"/>
              </a:ext>
            </a:extLst>
          </p:cNvPr>
          <p:cNvSpPr txBox="1"/>
          <p:nvPr/>
        </p:nvSpPr>
        <p:spPr>
          <a:xfrm>
            <a:off x="716280" y="4649113"/>
            <a:ext cx="5125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Halt and reverse the incidence of malaria and other major diseases.</a:t>
            </a:r>
          </a:p>
        </p:txBody>
      </p:sp>
    </p:spTree>
    <p:extLst>
      <p:ext uri="{BB962C8B-B14F-4D97-AF65-F5344CB8AC3E}">
        <p14:creationId xmlns:p14="http://schemas.microsoft.com/office/powerpoint/2010/main" val="2105762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265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Garamond</vt:lpstr>
      <vt:lpstr>Savon</vt:lpstr>
      <vt:lpstr>Welcome to my presentation</vt:lpstr>
      <vt:lpstr>PowerPoint Presentation</vt:lpstr>
      <vt:lpstr>MDG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Shuvo Das</dc:creator>
  <cp:lastModifiedBy>Shuvo Das</cp:lastModifiedBy>
  <cp:revision>2</cp:revision>
  <dcterms:created xsi:type="dcterms:W3CDTF">2024-12-02T11:59:03Z</dcterms:created>
  <dcterms:modified xsi:type="dcterms:W3CDTF">2024-12-02T16:00:58Z</dcterms:modified>
</cp:coreProperties>
</file>