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75" r:id="rId3"/>
    <p:sldId id="261" r:id="rId4"/>
    <p:sldId id="262" r:id="rId5"/>
    <p:sldId id="263" r:id="rId6"/>
    <p:sldId id="264" r:id="rId7"/>
    <p:sldId id="265" r:id="rId8"/>
    <p:sldId id="273" r:id="rId9"/>
    <p:sldId id="272" r:id="rId10"/>
    <p:sldId id="266" r:id="rId11"/>
    <p:sldId id="267" r:id="rId12"/>
    <p:sldId id="268" r:id="rId13"/>
    <p:sldId id="269" r:id="rId14"/>
    <p:sldId id="270" r:id="rId15"/>
    <p:sldId id="271" r:id="rId16"/>
    <p:sldId id="274" r:id="rId17"/>
    <p:sldId id="259" r:id="rId18"/>
  </p:sldIdLst>
  <p:sldSz cx="12192000" cy="6858000"/>
  <p:notesSz cx="6858000" cy="9144000"/>
  <p:embeddedFontLst>
    <p:embeddedFont>
      <p:font typeface="Arial Black" panose="020B0A04020102020204" pitchFamily="34" charset="0"/>
      <p:bold r:id="rId20"/>
    </p:embeddedFont>
    <p:embeddedFont>
      <p:font typeface="Libre Baskerville" panose="02000000000000000000" pitchFamily="2" charset="0"/>
      <p:regular r:id="rId21"/>
      <p:bold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Gouri-Kabra" TargetMode="External"/><Relationship Id="rId2" Type="http://schemas.openxmlformats.org/officeDocument/2006/relationships/hyperlink" Target="https://www.linkedin.com/in/gouri-kabra/"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80017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2800" b="0" i="0" u="none" strike="noStrike" cap="none" dirty="0">
                <a:solidFill>
                  <a:schemeClr val="dk1"/>
                </a:solidFill>
                <a:latin typeface="Arial Black" panose="020B0A04020102020204" pitchFamily="34" charset="0"/>
                <a:ea typeface="Calibri"/>
                <a:cs typeface="Calibri"/>
                <a:sym typeface="Calibri"/>
              </a:rPr>
              <a:t>EDA Project – AMCAT Data Analysis</a:t>
            </a:r>
            <a:endParaRPr sz="2800" dirty="0">
              <a:latin typeface="Arial Black" panose="020B0A04020102020204" pitchFamily="34" charset="0"/>
            </a:endParaRPr>
          </a:p>
        </p:txBody>
      </p:sp>
      <p:sp>
        <p:nvSpPr>
          <p:cNvPr id="2" name="TextBox 1">
            <a:extLst>
              <a:ext uri="{FF2B5EF4-FFF2-40B4-BE49-F238E27FC236}">
                <a16:creationId xmlns:a16="http://schemas.microsoft.com/office/drawing/2014/main" id="{7BB1601B-479C-145A-7FFF-19F30AAAEA59}"/>
              </a:ext>
            </a:extLst>
          </p:cNvPr>
          <p:cNvSpPr txBox="1"/>
          <p:nvPr/>
        </p:nvSpPr>
        <p:spPr>
          <a:xfrm>
            <a:off x="4555067" y="5029200"/>
            <a:ext cx="3107266" cy="369332"/>
          </a:xfrm>
          <a:prstGeom prst="rect">
            <a:avLst/>
          </a:prstGeom>
          <a:noFill/>
        </p:spPr>
        <p:txBody>
          <a:bodyPr wrap="square" rtlCol="0">
            <a:spAutoFit/>
          </a:bodyPr>
          <a:lstStyle/>
          <a:p>
            <a:pPr algn="ctr"/>
            <a:r>
              <a:rPr lang="en-IN" sz="1800" dirty="0">
                <a:latin typeface="Times New Roman" panose="02020603050405020304" pitchFamily="18" charset="0"/>
                <a:cs typeface="Times New Roman" panose="02020603050405020304" pitchFamily="18" charset="0"/>
              </a:rPr>
              <a:t>Submitted by : Gouri Kabra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85A0-4D75-08EA-60CD-139E662D53A9}"/>
              </a:ext>
            </a:extLst>
          </p:cNvPr>
          <p:cNvSpPr>
            <a:spLocks noGrp="1"/>
          </p:cNvSpPr>
          <p:nvPr>
            <p:ph type="title"/>
          </p:nvPr>
        </p:nvSpPr>
        <p:spPr>
          <a:xfrm>
            <a:off x="838200" y="365126"/>
            <a:ext cx="10515600" cy="92073"/>
          </a:xfrm>
        </p:spPr>
        <p:txBody>
          <a:bodyPr>
            <a:normAutofit fontScale="90000"/>
          </a:bodyPr>
          <a:lstStyle/>
          <a:p>
            <a:r>
              <a:rPr lang="en-IN" sz="3200" b="1" dirty="0">
                <a:solidFill>
                  <a:srgbClr val="FF0000"/>
                </a:solidFill>
                <a:latin typeface="Times New Roman" panose="02020603050405020304" pitchFamily="18" charset="0"/>
                <a:cs typeface="Times New Roman" panose="02020603050405020304" pitchFamily="18" charset="0"/>
              </a:rPr>
              <a:t>Univariate Analysis of Other Numerical Variables</a:t>
            </a:r>
          </a:p>
        </p:txBody>
      </p:sp>
      <p:pic>
        <p:nvPicPr>
          <p:cNvPr id="6" name="Picture 5">
            <a:extLst>
              <a:ext uri="{FF2B5EF4-FFF2-40B4-BE49-F238E27FC236}">
                <a16:creationId xmlns:a16="http://schemas.microsoft.com/office/drawing/2014/main" id="{75B64225-F3AF-C281-BBAA-A791D4156F04}"/>
              </a:ext>
            </a:extLst>
          </p:cNvPr>
          <p:cNvPicPr>
            <a:picLocks noChangeAspect="1"/>
          </p:cNvPicPr>
          <p:nvPr/>
        </p:nvPicPr>
        <p:blipFill>
          <a:blip r:embed="rId2"/>
          <a:srcRect b="50000"/>
          <a:stretch/>
        </p:blipFill>
        <p:spPr>
          <a:xfrm>
            <a:off x="510411" y="719667"/>
            <a:ext cx="5561493" cy="3945465"/>
          </a:xfrm>
          <a:prstGeom prst="rect">
            <a:avLst/>
          </a:prstGeom>
        </p:spPr>
      </p:pic>
      <p:pic>
        <p:nvPicPr>
          <p:cNvPr id="10" name="Picture 9">
            <a:extLst>
              <a:ext uri="{FF2B5EF4-FFF2-40B4-BE49-F238E27FC236}">
                <a16:creationId xmlns:a16="http://schemas.microsoft.com/office/drawing/2014/main" id="{2CB231BC-379D-9473-D1DC-4FC88EB7DFA6}"/>
              </a:ext>
            </a:extLst>
          </p:cNvPr>
          <p:cNvPicPr>
            <a:picLocks noChangeAspect="1"/>
          </p:cNvPicPr>
          <p:nvPr/>
        </p:nvPicPr>
        <p:blipFill>
          <a:blip r:embed="rId2"/>
          <a:srcRect t="50000"/>
          <a:stretch/>
        </p:blipFill>
        <p:spPr>
          <a:xfrm>
            <a:off x="6287217" y="719667"/>
            <a:ext cx="5561493" cy="3945465"/>
          </a:xfrm>
          <a:prstGeom prst="rect">
            <a:avLst/>
          </a:prstGeom>
        </p:spPr>
      </p:pic>
      <p:sp>
        <p:nvSpPr>
          <p:cNvPr id="11" name="TextBox 10">
            <a:extLst>
              <a:ext uri="{FF2B5EF4-FFF2-40B4-BE49-F238E27FC236}">
                <a16:creationId xmlns:a16="http://schemas.microsoft.com/office/drawing/2014/main" id="{840B6DB0-7485-D1AC-AF15-CAAE39F7E11B}"/>
              </a:ext>
            </a:extLst>
          </p:cNvPr>
          <p:cNvSpPr txBox="1"/>
          <p:nvPr/>
        </p:nvSpPr>
        <p:spPr>
          <a:xfrm>
            <a:off x="510411" y="4927600"/>
            <a:ext cx="11338299"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distributions(histogram plot) and boxplots suggest that students generally perform within a narrow range for academic scores, while their logical and quantitative scores are more spread out.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927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6DCAD1-0C1B-5C57-539B-51F9A8E53616}"/>
              </a:ext>
            </a:extLst>
          </p:cNvPr>
          <p:cNvSpPr>
            <a:spLocks noGrp="1"/>
          </p:cNvSpPr>
          <p:nvPr>
            <p:ph type="title"/>
          </p:nvPr>
        </p:nvSpPr>
        <p:spPr>
          <a:xfrm>
            <a:off x="838200" y="365126"/>
            <a:ext cx="10515600" cy="312208"/>
          </a:xfrm>
        </p:spPr>
        <p:txBody>
          <a:bodyPr>
            <a:normAutofit fontScale="90000"/>
          </a:bodyPr>
          <a:lstStyle/>
          <a:p>
            <a:r>
              <a:rPr lang="en-IN" sz="3200" b="1" dirty="0">
                <a:solidFill>
                  <a:srgbClr val="FF0000"/>
                </a:solidFill>
                <a:latin typeface="Times New Roman" panose="02020603050405020304" pitchFamily="18" charset="0"/>
                <a:cs typeface="Times New Roman" panose="02020603050405020304" pitchFamily="18" charset="0"/>
              </a:rPr>
              <a:t>Univariate Analysis of Categorical Variables</a:t>
            </a:r>
          </a:p>
        </p:txBody>
      </p:sp>
      <p:pic>
        <p:nvPicPr>
          <p:cNvPr id="12" name="Picture 11">
            <a:extLst>
              <a:ext uri="{FF2B5EF4-FFF2-40B4-BE49-F238E27FC236}">
                <a16:creationId xmlns:a16="http://schemas.microsoft.com/office/drawing/2014/main" id="{6B227CFF-FBFD-E965-D894-5E07171ADECC}"/>
              </a:ext>
            </a:extLst>
          </p:cNvPr>
          <p:cNvPicPr>
            <a:picLocks noChangeAspect="1"/>
          </p:cNvPicPr>
          <p:nvPr/>
        </p:nvPicPr>
        <p:blipFill>
          <a:blip r:embed="rId2"/>
          <a:srcRect r="49640" b="68375"/>
          <a:stretch/>
        </p:blipFill>
        <p:spPr>
          <a:xfrm>
            <a:off x="526643" y="955158"/>
            <a:ext cx="3674534" cy="2711970"/>
          </a:xfrm>
          <a:prstGeom prst="rect">
            <a:avLst/>
          </a:prstGeom>
        </p:spPr>
      </p:pic>
      <p:pic>
        <p:nvPicPr>
          <p:cNvPr id="14" name="Picture 13">
            <a:extLst>
              <a:ext uri="{FF2B5EF4-FFF2-40B4-BE49-F238E27FC236}">
                <a16:creationId xmlns:a16="http://schemas.microsoft.com/office/drawing/2014/main" id="{1DA6A364-AF06-D9A7-45C8-6713C2F44A49}"/>
              </a:ext>
            </a:extLst>
          </p:cNvPr>
          <p:cNvPicPr>
            <a:picLocks noChangeAspect="1"/>
          </p:cNvPicPr>
          <p:nvPr/>
        </p:nvPicPr>
        <p:blipFill>
          <a:blip r:embed="rId2"/>
          <a:srcRect l="50000" b="72345"/>
          <a:stretch/>
        </p:blipFill>
        <p:spPr>
          <a:xfrm>
            <a:off x="4334170" y="939283"/>
            <a:ext cx="3491630" cy="2711971"/>
          </a:xfrm>
          <a:prstGeom prst="rect">
            <a:avLst/>
          </a:prstGeom>
        </p:spPr>
      </p:pic>
      <p:pic>
        <p:nvPicPr>
          <p:cNvPr id="16" name="Picture 15">
            <a:extLst>
              <a:ext uri="{FF2B5EF4-FFF2-40B4-BE49-F238E27FC236}">
                <a16:creationId xmlns:a16="http://schemas.microsoft.com/office/drawing/2014/main" id="{C9D9A6F2-8ADF-F773-F4D2-739A9DA54003}"/>
              </a:ext>
            </a:extLst>
          </p:cNvPr>
          <p:cNvPicPr>
            <a:picLocks noChangeAspect="1"/>
          </p:cNvPicPr>
          <p:nvPr/>
        </p:nvPicPr>
        <p:blipFill>
          <a:blip r:embed="rId2"/>
          <a:srcRect l="1" t="31358" r="50000" b="44074"/>
          <a:stretch/>
        </p:blipFill>
        <p:spPr>
          <a:xfrm>
            <a:off x="8267711" y="3954992"/>
            <a:ext cx="3280821" cy="2125134"/>
          </a:xfrm>
          <a:prstGeom prst="rect">
            <a:avLst/>
          </a:prstGeom>
        </p:spPr>
      </p:pic>
      <p:pic>
        <p:nvPicPr>
          <p:cNvPr id="18" name="Picture 17">
            <a:extLst>
              <a:ext uri="{FF2B5EF4-FFF2-40B4-BE49-F238E27FC236}">
                <a16:creationId xmlns:a16="http://schemas.microsoft.com/office/drawing/2014/main" id="{1DBC389C-DBE6-46C1-8F4B-5F6ED04624A8}"/>
              </a:ext>
            </a:extLst>
          </p:cNvPr>
          <p:cNvPicPr>
            <a:picLocks noChangeAspect="1"/>
          </p:cNvPicPr>
          <p:nvPr/>
        </p:nvPicPr>
        <p:blipFill>
          <a:blip r:embed="rId2"/>
          <a:srcRect l="50000" t="29877" b="40741"/>
          <a:stretch/>
        </p:blipFill>
        <p:spPr>
          <a:xfrm>
            <a:off x="4352053" y="3667127"/>
            <a:ext cx="3455865" cy="2513540"/>
          </a:xfrm>
          <a:prstGeom prst="rect">
            <a:avLst/>
          </a:prstGeom>
        </p:spPr>
      </p:pic>
      <p:pic>
        <p:nvPicPr>
          <p:cNvPr id="20" name="Picture 19">
            <a:extLst>
              <a:ext uri="{FF2B5EF4-FFF2-40B4-BE49-F238E27FC236}">
                <a16:creationId xmlns:a16="http://schemas.microsoft.com/office/drawing/2014/main" id="{DAA69E27-31EF-F96B-9377-F5BEC8D9AF8E}"/>
              </a:ext>
            </a:extLst>
          </p:cNvPr>
          <p:cNvPicPr>
            <a:picLocks noChangeAspect="1"/>
          </p:cNvPicPr>
          <p:nvPr/>
        </p:nvPicPr>
        <p:blipFill>
          <a:blip r:embed="rId2"/>
          <a:srcRect t="62534" r="49359"/>
          <a:stretch/>
        </p:blipFill>
        <p:spPr>
          <a:xfrm>
            <a:off x="7990823" y="77261"/>
            <a:ext cx="3813364" cy="3589866"/>
          </a:xfrm>
          <a:prstGeom prst="rect">
            <a:avLst/>
          </a:prstGeom>
        </p:spPr>
      </p:pic>
      <p:pic>
        <p:nvPicPr>
          <p:cNvPr id="22" name="Picture 21">
            <a:extLst>
              <a:ext uri="{FF2B5EF4-FFF2-40B4-BE49-F238E27FC236}">
                <a16:creationId xmlns:a16="http://schemas.microsoft.com/office/drawing/2014/main" id="{5214198D-E49A-2BEF-C38D-22F0FD41C075}"/>
              </a:ext>
            </a:extLst>
          </p:cNvPr>
          <p:cNvPicPr>
            <a:picLocks noChangeAspect="1"/>
          </p:cNvPicPr>
          <p:nvPr/>
        </p:nvPicPr>
        <p:blipFill>
          <a:blip r:embed="rId2"/>
          <a:srcRect l="50000" t="61975" b="6790"/>
          <a:stretch/>
        </p:blipFill>
        <p:spPr>
          <a:xfrm>
            <a:off x="526643" y="3667127"/>
            <a:ext cx="3491629" cy="3063075"/>
          </a:xfrm>
          <a:prstGeom prst="rect">
            <a:avLst/>
          </a:prstGeom>
        </p:spPr>
      </p:pic>
    </p:spTree>
    <p:extLst>
      <p:ext uri="{BB962C8B-B14F-4D97-AF65-F5344CB8AC3E}">
        <p14:creationId xmlns:p14="http://schemas.microsoft.com/office/powerpoint/2010/main" val="2087480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5578EB-E39C-647A-E8A2-17CBE967CE45}"/>
              </a:ext>
            </a:extLst>
          </p:cNvPr>
          <p:cNvSpPr>
            <a:spLocks noGrp="1"/>
          </p:cNvSpPr>
          <p:nvPr>
            <p:ph type="title"/>
          </p:nvPr>
        </p:nvSpPr>
        <p:spPr>
          <a:xfrm>
            <a:off x="838200" y="365127"/>
            <a:ext cx="10515600" cy="295273"/>
          </a:xfrm>
        </p:spPr>
        <p:txBody>
          <a:bodyPr>
            <a:normAutofit fontScale="90000"/>
          </a:bodyPr>
          <a:lstStyle/>
          <a:p>
            <a:r>
              <a:rPr lang="en-IN" sz="3200" b="1" dirty="0">
                <a:solidFill>
                  <a:srgbClr val="FF0000"/>
                </a:solidFill>
                <a:latin typeface="Times New Roman" panose="02020603050405020304" pitchFamily="18" charset="0"/>
                <a:cs typeface="Times New Roman" panose="02020603050405020304" pitchFamily="18" charset="0"/>
              </a:rPr>
              <a:t>Bivariate Analysis, Salary vs Other Numerical Variables</a:t>
            </a:r>
          </a:p>
        </p:txBody>
      </p:sp>
      <p:pic>
        <p:nvPicPr>
          <p:cNvPr id="10" name="Picture 9">
            <a:extLst>
              <a:ext uri="{FF2B5EF4-FFF2-40B4-BE49-F238E27FC236}">
                <a16:creationId xmlns:a16="http://schemas.microsoft.com/office/drawing/2014/main" id="{82802113-721D-2198-27A5-9F3285D58542}"/>
              </a:ext>
            </a:extLst>
          </p:cNvPr>
          <p:cNvPicPr>
            <a:picLocks noChangeAspect="1"/>
          </p:cNvPicPr>
          <p:nvPr/>
        </p:nvPicPr>
        <p:blipFill>
          <a:blip r:embed="rId2"/>
          <a:stretch>
            <a:fillRect/>
          </a:stretch>
        </p:blipFill>
        <p:spPr>
          <a:xfrm>
            <a:off x="364067" y="812801"/>
            <a:ext cx="11531600" cy="5490733"/>
          </a:xfrm>
          <a:prstGeom prst="rect">
            <a:avLst/>
          </a:prstGeom>
        </p:spPr>
      </p:pic>
    </p:spTree>
    <p:extLst>
      <p:ext uri="{BB962C8B-B14F-4D97-AF65-F5344CB8AC3E}">
        <p14:creationId xmlns:p14="http://schemas.microsoft.com/office/powerpoint/2010/main" val="255829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879369-1C4C-7698-EC38-0CBC0ADD16A2}"/>
              </a:ext>
            </a:extLst>
          </p:cNvPr>
          <p:cNvSpPr>
            <a:spLocks noGrp="1"/>
          </p:cNvSpPr>
          <p:nvPr>
            <p:ph type="title"/>
          </p:nvPr>
        </p:nvSpPr>
        <p:spPr>
          <a:xfrm>
            <a:off x="838200" y="365126"/>
            <a:ext cx="10515600" cy="371474"/>
          </a:xfrm>
        </p:spPr>
        <p:txBody>
          <a:bodyPr>
            <a:normAutofit fontScale="90000"/>
          </a:bodyPr>
          <a:lstStyle/>
          <a:p>
            <a:r>
              <a:rPr lang="en-IN" sz="3200" b="1" dirty="0">
                <a:solidFill>
                  <a:srgbClr val="FF0000"/>
                </a:solidFill>
                <a:latin typeface="Times New Roman" panose="02020603050405020304" pitchFamily="18" charset="0"/>
                <a:cs typeface="Times New Roman" panose="02020603050405020304" pitchFamily="18" charset="0"/>
              </a:rPr>
              <a:t>Bivariate Analysis, Salary vs Categorical Variables</a:t>
            </a:r>
          </a:p>
        </p:txBody>
      </p:sp>
      <p:pic>
        <p:nvPicPr>
          <p:cNvPr id="10" name="Picture 9">
            <a:extLst>
              <a:ext uri="{FF2B5EF4-FFF2-40B4-BE49-F238E27FC236}">
                <a16:creationId xmlns:a16="http://schemas.microsoft.com/office/drawing/2014/main" id="{3564057E-1E24-4820-E377-592C6969E6E8}"/>
              </a:ext>
            </a:extLst>
          </p:cNvPr>
          <p:cNvPicPr>
            <a:picLocks noChangeAspect="1"/>
          </p:cNvPicPr>
          <p:nvPr/>
        </p:nvPicPr>
        <p:blipFill>
          <a:blip r:embed="rId2"/>
          <a:srcRect r="49480" b="68650"/>
          <a:stretch/>
        </p:blipFill>
        <p:spPr>
          <a:xfrm>
            <a:off x="245533" y="828272"/>
            <a:ext cx="3539067" cy="2722794"/>
          </a:xfrm>
          <a:prstGeom prst="rect">
            <a:avLst/>
          </a:prstGeom>
        </p:spPr>
      </p:pic>
      <p:pic>
        <p:nvPicPr>
          <p:cNvPr id="12" name="Picture 11">
            <a:extLst>
              <a:ext uri="{FF2B5EF4-FFF2-40B4-BE49-F238E27FC236}">
                <a16:creationId xmlns:a16="http://schemas.microsoft.com/office/drawing/2014/main" id="{53D14F90-2727-4FA0-EDE5-44130F2BB50D}"/>
              </a:ext>
            </a:extLst>
          </p:cNvPr>
          <p:cNvPicPr>
            <a:picLocks noChangeAspect="1"/>
          </p:cNvPicPr>
          <p:nvPr/>
        </p:nvPicPr>
        <p:blipFill>
          <a:blip r:embed="rId2"/>
          <a:srcRect l="49906" b="72700"/>
          <a:stretch/>
        </p:blipFill>
        <p:spPr>
          <a:xfrm>
            <a:off x="3886200" y="827380"/>
            <a:ext cx="3395134" cy="2489535"/>
          </a:xfrm>
          <a:prstGeom prst="rect">
            <a:avLst/>
          </a:prstGeom>
        </p:spPr>
      </p:pic>
      <p:pic>
        <p:nvPicPr>
          <p:cNvPr id="14" name="Picture 13">
            <a:extLst>
              <a:ext uri="{FF2B5EF4-FFF2-40B4-BE49-F238E27FC236}">
                <a16:creationId xmlns:a16="http://schemas.microsoft.com/office/drawing/2014/main" id="{C3B023A0-C2CF-88A5-87EC-C3CC4AD55EC3}"/>
              </a:ext>
            </a:extLst>
          </p:cNvPr>
          <p:cNvPicPr>
            <a:picLocks noChangeAspect="1"/>
          </p:cNvPicPr>
          <p:nvPr/>
        </p:nvPicPr>
        <p:blipFill>
          <a:blip r:embed="rId2"/>
          <a:srcRect t="31385" r="49025" b="44012"/>
          <a:stretch/>
        </p:blipFill>
        <p:spPr>
          <a:xfrm>
            <a:off x="8294615" y="4127145"/>
            <a:ext cx="3253918" cy="2081366"/>
          </a:xfrm>
          <a:prstGeom prst="rect">
            <a:avLst/>
          </a:prstGeom>
        </p:spPr>
      </p:pic>
      <p:pic>
        <p:nvPicPr>
          <p:cNvPr id="16" name="Picture 15">
            <a:extLst>
              <a:ext uri="{FF2B5EF4-FFF2-40B4-BE49-F238E27FC236}">
                <a16:creationId xmlns:a16="http://schemas.microsoft.com/office/drawing/2014/main" id="{1FCB32BB-3FB8-5C69-88BA-60B8B138786E}"/>
              </a:ext>
            </a:extLst>
          </p:cNvPr>
          <p:cNvPicPr>
            <a:picLocks noChangeAspect="1"/>
          </p:cNvPicPr>
          <p:nvPr/>
        </p:nvPicPr>
        <p:blipFill>
          <a:blip r:embed="rId2"/>
          <a:srcRect l="49392" t="29338" b="40679"/>
          <a:stretch/>
        </p:blipFill>
        <p:spPr>
          <a:xfrm>
            <a:off x="538297" y="3551066"/>
            <a:ext cx="3119303" cy="2657445"/>
          </a:xfrm>
          <a:prstGeom prst="rect">
            <a:avLst/>
          </a:prstGeom>
        </p:spPr>
      </p:pic>
      <p:pic>
        <p:nvPicPr>
          <p:cNvPr id="18" name="Picture 17">
            <a:extLst>
              <a:ext uri="{FF2B5EF4-FFF2-40B4-BE49-F238E27FC236}">
                <a16:creationId xmlns:a16="http://schemas.microsoft.com/office/drawing/2014/main" id="{96C3B440-BFEC-F80E-5D31-A9DF85BE4A39}"/>
              </a:ext>
            </a:extLst>
          </p:cNvPr>
          <p:cNvPicPr>
            <a:picLocks noChangeAspect="1"/>
          </p:cNvPicPr>
          <p:nvPr/>
        </p:nvPicPr>
        <p:blipFill>
          <a:blip r:embed="rId2"/>
          <a:srcRect t="62796" r="49220"/>
          <a:stretch/>
        </p:blipFill>
        <p:spPr>
          <a:xfrm>
            <a:off x="7489715" y="803718"/>
            <a:ext cx="4383842" cy="3133806"/>
          </a:xfrm>
          <a:prstGeom prst="rect">
            <a:avLst/>
          </a:prstGeom>
        </p:spPr>
      </p:pic>
      <p:pic>
        <p:nvPicPr>
          <p:cNvPr id="20" name="Picture 19">
            <a:extLst>
              <a:ext uri="{FF2B5EF4-FFF2-40B4-BE49-F238E27FC236}">
                <a16:creationId xmlns:a16="http://schemas.microsoft.com/office/drawing/2014/main" id="{E3C8BAB0-22C9-6469-6340-8E59F3E41CAF}"/>
              </a:ext>
            </a:extLst>
          </p:cNvPr>
          <p:cNvPicPr>
            <a:picLocks noChangeAspect="1"/>
          </p:cNvPicPr>
          <p:nvPr/>
        </p:nvPicPr>
        <p:blipFill>
          <a:blip r:embed="rId2"/>
          <a:srcRect l="50013" t="61640" b="7595"/>
          <a:stretch/>
        </p:blipFill>
        <p:spPr>
          <a:xfrm>
            <a:off x="3886200" y="3429000"/>
            <a:ext cx="3944140" cy="3081731"/>
          </a:xfrm>
          <a:prstGeom prst="rect">
            <a:avLst/>
          </a:prstGeom>
        </p:spPr>
      </p:pic>
    </p:spTree>
    <p:extLst>
      <p:ext uri="{BB962C8B-B14F-4D97-AF65-F5344CB8AC3E}">
        <p14:creationId xmlns:p14="http://schemas.microsoft.com/office/powerpoint/2010/main" val="2175589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2C2B54-3BF3-887C-52B2-11E649550540}"/>
              </a:ext>
            </a:extLst>
          </p:cNvPr>
          <p:cNvSpPr>
            <a:spLocks noGrp="1"/>
          </p:cNvSpPr>
          <p:nvPr>
            <p:ph type="title"/>
          </p:nvPr>
        </p:nvSpPr>
        <p:spPr>
          <a:xfrm>
            <a:off x="838200" y="365126"/>
            <a:ext cx="10515600" cy="540808"/>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Research Question</a:t>
            </a:r>
          </a:p>
        </p:txBody>
      </p:sp>
      <p:sp>
        <p:nvSpPr>
          <p:cNvPr id="6" name="Text Placeholder 5">
            <a:extLst>
              <a:ext uri="{FF2B5EF4-FFF2-40B4-BE49-F238E27FC236}">
                <a16:creationId xmlns:a16="http://schemas.microsoft.com/office/drawing/2014/main" id="{472A670E-FFED-666A-9992-49D7714B6904}"/>
              </a:ext>
            </a:extLst>
          </p:cNvPr>
          <p:cNvSpPr>
            <a:spLocks noGrp="1"/>
          </p:cNvSpPr>
          <p:nvPr>
            <p:ph type="body" idx="1"/>
          </p:nvPr>
        </p:nvSpPr>
        <p:spPr>
          <a:xfrm>
            <a:off x="508000" y="1024468"/>
            <a:ext cx="4148667" cy="5152496"/>
          </a:xfrm>
        </p:spPr>
        <p:txBody>
          <a:bodyPr>
            <a:normAutofit/>
          </a:bodyPr>
          <a:lstStyle/>
          <a:p>
            <a:pPr lvl="1"/>
            <a:r>
              <a:rPr lang="en-US" sz="1600" dirty="0">
                <a:latin typeface="Times New Roman" panose="02020603050405020304" pitchFamily="18" charset="0"/>
                <a:cs typeface="Times New Roman" panose="02020603050405020304" pitchFamily="18" charset="0"/>
              </a:rPr>
              <a:t>The mean salary for fresh </a:t>
            </a:r>
            <a:r>
              <a:rPr lang="en-US" sz="1600" dirty="0" err="1">
                <a:latin typeface="Times New Roman" panose="02020603050405020304" pitchFamily="18" charset="0"/>
                <a:cs typeface="Times New Roman" panose="02020603050405020304" pitchFamily="18" charset="0"/>
              </a:rPr>
              <a:t>B.Tech</a:t>
            </a:r>
            <a:r>
              <a:rPr lang="en-US" sz="1600" dirty="0">
                <a:latin typeface="Times New Roman" panose="02020603050405020304" pitchFamily="18" charset="0"/>
                <a:cs typeface="Times New Roman" panose="02020603050405020304" pitchFamily="18" charset="0"/>
              </a:rPr>
              <a:t> graduates with Computer Science-related specializations in the Programming Analyst, Software Engineer, Hardware Engineer and Associate Engineer is: 288666.67. </a:t>
            </a:r>
          </a:p>
          <a:p>
            <a:pPr lvl="1"/>
            <a:r>
              <a:rPr lang="en-US" sz="1600" dirty="0">
                <a:latin typeface="Times New Roman" panose="02020603050405020304" pitchFamily="18" charset="0"/>
                <a:cs typeface="Times New Roman" panose="02020603050405020304" pitchFamily="18" charset="0"/>
              </a:rPr>
              <a:t>There a relationship between gender and specialization. The overall trend indicates a persistent gender bias in engineering, with women being underrepresented in many areas.</a:t>
            </a:r>
          </a:p>
          <a:p>
            <a:pPr lvl="1"/>
            <a:r>
              <a:rPr lang="en-US" sz="1600" dirty="0">
                <a:latin typeface="Times New Roman" panose="02020603050405020304" pitchFamily="18" charset="0"/>
                <a:cs typeface="Times New Roman" panose="02020603050405020304" pitchFamily="18" charset="0"/>
              </a:rPr>
              <a:t>Most Gender-Imbalanced Specializations: Electrical Engineering, Computer Science Engineering, Mechanical Engineering.</a:t>
            </a:r>
          </a:p>
          <a:p>
            <a:pPr lvl="1"/>
            <a:r>
              <a:rPr lang="en-US" sz="1600" dirty="0">
                <a:latin typeface="Times New Roman" panose="02020603050405020304" pitchFamily="18" charset="0"/>
                <a:cs typeface="Times New Roman" panose="02020603050405020304" pitchFamily="18" charset="0"/>
              </a:rPr>
              <a:t>Relatively Balanced Specializations: Biomedical Engineering, Chemical Engineering.</a:t>
            </a:r>
          </a:p>
          <a:p>
            <a:pPr lvl="1"/>
            <a:r>
              <a:rPr lang="en-US" sz="1600" dirty="0">
                <a:latin typeface="Times New Roman" panose="02020603050405020304" pitchFamily="18" charset="0"/>
                <a:cs typeface="Times New Roman" panose="02020603050405020304" pitchFamily="18" charset="0"/>
              </a:rPr>
              <a:t>Notable Female Representation: Textile Technology, Architecture.</a:t>
            </a:r>
          </a:p>
        </p:txBody>
      </p:sp>
      <p:pic>
        <p:nvPicPr>
          <p:cNvPr id="8" name="Picture 7">
            <a:extLst>
              <a:ext uri="{FF2B5EF4-FFF2-40B4-BE49-F238E27FC236}">
                <a16:creationId xmlns:a16="http://schemas.microsoft.com/office/drawing/2014/main" id="{66E53CC6-B635-3084-B7BE-8511363B9874}"/>
              </a:ext>
            </a:extLst>
          </p:cNvPr>
          <p:cNvPicPr>
            <a:picLocks noChangeAspect="1"/>
          </p:cNvPicPr>
          <p:nvPr/>
        </p:nvPicPr>
        <p:blipFill>
          <a:blip r:embed="rId2"/>
          <a:stretch>
            <a:fillRect/>
          </a:stretch>
        </p:blipFill>
        <p:spPr>
          <a:xfrm>
            <a:off x="4656666" y="296333"/>
            <a:ext cx="7128933" cy="5596467"/>
          </a:xfrm>
          <a:prstGeom prst="rect">
            <a:avLst/>
          </a:prstGeom>
        </p:spPr>
      </p:pic>
    </p:spTree>
    <p:extLst>
      <p:ext uri="{BB962C8B-B14F-4D97-AF65-F5344CB8AC3E}">
        <p14:creationId xmlns:p14="http://schemas.microsoft.com/office/powerpoint/2010/main" val="1843293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839086-3C99-A1D9-66CE-53B4B05D28A8}"/>
              </a:ext>
            </a:extLst>
          </p:cNvPr>
          <p:cNvSpPr>
            <a:spLocks noGrp="1"/>
          </p:cNvSpPr>
          <p:nvPr>
            <p:ph type="title"/>
          </p:nvPr>
        </p:nvSpPr>
        <p:spPr>
          <a:xfrm>
            <a:off x="838200" y="365125"/>
            <a:ext cx="10515600" cy="727075"/>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Conclusion</a:t>
            </a:r>
          </a:p>
        </p:txBody>
      </p:sp>
      <p:sp>
        <p:nvSpPr>
          <p:cNvPr id="6" name="Text Placeholder 5">
            <a:extLst>
              <a:ext uri="{FF2B5EF4-FFF2-40B4-BE49-F238E27FC236}">
                <a16:creationId xmlns:a16="http://schemas.microsoft.com/office/drawing/2014/main" id="{C7471B66-11EF-6BC9-8A8E-F9415BE14E19}"/>
              </a:ext>
            </a:extLst>
          </p:cNvPr>
          <p:cNvSpPr>
            <a:spLocks noGrp="1"/>
          </p:cNvSpPr>
          <p:nvPr>
            <p:ph type="body" idx="1"/>
          </p:nvPr>
        </p:nvSpPr>
        <p:spPr>
          <a:xfrm>
            <a:off x="838200" y="1176867"/>
            <a:ext cx="10515600" cy="5000096"/>
          </a:xfrm>
        </p:spPr>
        <p:txBody>
          <a:bodyPr>
            <a:normAutofit/>
          </a:bodyPr>
          <a:lstStyle/>
          <a:p>
            <a:pPr marL="114300" indent="0">
              <a:buNone/>
            </a:pPr>
            <a:r>
              <a:rPr lang="en-US" sz="2000" dirty="0">
                <a:latin typeface="Times New Roman" panose="02020603050405020304" pitchFamily="18" charset="0"/>
                <a:cs typeface="Times New Roman" panose="02020603050405020304" pitchFamily="18" charset="0"/>
              </a:rPr>
              <a:t>Key Findings:</a:t>
            </a:r>
          </a:p>
          <a:p>
            <a:r>
              <a:rPr lang="en-US" sz="2000" dirty="0">
                <a:latin typeface="Times New Roman" panose="02020603050405020304" pitchFamily="18" charset="0"/>
                <a:cs typeface="Times New Roman" panose="02020603050405020304" pitchFamily="18" charset="0"/>
              </a:rPr>
              <a:t>City Impact: Bangalore dominates in terms of both job frequency and higher salaries.</a:t>
            </a:r>
          </a:p>
          <a:p>
            <a:r>
              <a:rPr lang="en-US" sz="2000" dirty="0">
                <a:latin typeface="Times New Roman" panose="02020603050405020304" pitchFamily="18" charset="0"/>
                <a:cs typeface="Times New Roman" panose="02020603050405020304" pitchFamily="18" charset="0"/>
              </a:rPr>
              <a:t>Designation Matters: Senior roles and more specialized positions offer better salary packages.</a:t>
            </a:r>
          </a:p>
          <a:p>
            <a:r>
              <a:rPr lang="en-US" sz="2000" dirty="0">
                <a:latin typeface="Times New Roman" panose="02020603050405020304" pitchFamily="18" charset="0"/>
                <a:cs typeface="Times New Roman" panose="02020603050405020304" pitchFamily="18" charset="0"/>
              </a:rPr>
              <a:t>Education &amp; Specialization: Higher degrees and specialized engineering fields (like electronics, computer science) are associated with better salaries.</a:t>
            </a:r>
          </a:p>
          <a:p>
            <a:r>
              <a:rPr lang="en-US" sz="2000" dirty="0">
                <a:latin typeface="Times New Roman" panose="02020603050405020304" pitchFamily="18" charset="0"/>
                <a:cs typeface="Times New Roman" panose="02020603050405020304" pitchFamily="18" charset="0"/>
              </a:rPr>
              <a:t>Skills: Academic scores and skill levels (English, Logical, Quant) show some correlation with salary, but they are not the sole determinants.</a:t>
            </a:r>
          </a:p>
          <a:p>
            <a:r>
              <a:rPr lang="en-US" sz="2000" dirty="0">
                <a:latin typeface="Times New Roman" panose="02020603050405020304" pitchFamily="18" charset="0"/>
                <a:cs typeface="Times New Roman" panose="02020603050405020304" pitchFamily="18" charset="0"/>
              </a:rPr>
              <a:t>Salary trends vary significantly by designation, gender, and degree.</a:t>
            </a:r>
          </a:p>
          <a:p>
            <a:r>
              <a:rPr lang="en-US" sz="2000" dirty="0">
                <a:latin typeface="Times New Roman" panose="02020603050405020304" pitchFamily="18" charset="0"/>
                <a:cs typeface="Times New Roman" panose="02020603050405020304" pitchFamily="18" charset="0"/>
              </a:rPr>
              <a:t>Computer Science graduates meet the salary expectations stated by the Times of India article.</a:t>
            </a:r>
          </a:p>
          <a:p>
            <a:r>
              <a:rPr lang="en-US" sz="2000" dirty="0">
                <a:latin typeface="Times New Roman" panose="02020603050405020304" pitchFamily="18" charset="0"/>
                <a:cs typeface="Times New Roman" panose="02020603050405020304" pitchFamily="18" charset="0"/>
              </a:rPr>
              <a:t>There is a relationship between gender and specialization preferences.</a:t>
            </a:r>
          </a:p>
          <a:p>
            <a:r>
              <a:rPr lang="en-US" sz="2000" dirty="0">
                <a:latin typeface="Times New Roman" panose="02020603050405020304" pitchFamily="18" charset="0"/>
                <a:cs typeface="Times New Roman" panose="02020603050405020304" pitchFamily="18" charset="0"/>
              </a:rPr>
              <a:t>Salary discrepancies exist between genders, with males earning higher in some designations.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617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0877B-247F-A0F8-34FE-AAA1438D1C84}"/>
              </a:ext>
            </a:extLst>
          </p:cNvPr>
          <p:cNvSpPr>
            <a:spLocks noGrp="1"/>
          </p:cNvSpPr>
          <p:nvPr>
            <p:ph type="title"/>
          </p:nvPr>
        </p:nvSpPr>
        <p:spPr>
          <a:xfrm>
            <a:off x="838200" y="365126"/>
            <a:ext cx="10515600" cy="811742"/>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Challenges and Learnings</a:t>
            </a:r>
          </a:p>
        </p:txBody>
      </p:sp>
      <p:sp>
        <p:nvSpPr>
          <p:cNvPr id="3" name="Text Placeholder 2">
            <a:extLst>
              <a:ext uri="{FF2B5EF4-FFF2-40B4-BE49-F238E27FC236}">
                <a16:creationId xmlns:a16="http://schemas.microsoft.com/office/drawing/2014/main" id="{1CBDBF17-7CA0-9B0E-AAC4-3DFB0EE8AD29}"/>
              </a:ext>
            </a:extLst>
          </p:cNvPr>
          <p:cNvSpPr>
            <a:spLocks noGrp="1"/>
          </p:cNvSpPr>
          <p:nvPr>
            <p:ph type="body" idx="1"/>
          </p:nvPr>
        </p:nvSpPr>
        <p:spPr>
          <a:xfrm>
            <a:off x="838200" y="1363133"/>
            <a:ext cx="10083800" cy="4813830"/>
          </a:xfrm>
        </p:spPr>
        <p:txBody>
          <a:bodyPr>
            <a:normAutofit/>
          </a:bodyPr>
          <a:lstStyle/>
          <a:p>
            <a:pPr>
              <a:lnSpc>
                <a:spcPct val="150000"/>
              </a:lnSpc>
            </a:pPr>
            <a:r>
              <a:rPr lang="en-IN" sz="2000" dirty="0">
                <a:latin typeface="Times New Roman" panose="02020603050405020304" pitchFamily="18" charset="0"/>
                <a:cs typeface="Times New Roman" panose="02020603050405020304" pitchFamily="18" charset="0"/>
              </a:rPr>
              <a:t>Challenges Faced:</a:t>
            </a:r>
          </a:p>
          <a:p>
            <a:pPr lvl="1">
              <a:lnSpc>
                <a:spcPct val="150000"/>
              </a:lnSpc>
            </a:pPr>
            <a:r>
              <a:rPr lang="en-IN" sz="1800" dirty="0">
                <a:latin typeface="Times New Roman" panose="02020603050405020304" pitchFamily="18" charset="0"/>
                <a:cs typeface="Times New Roman" panose="02020603050405020304" pitchFamily="18" charset="0"/>
              </a:rPr>
              <a:t>Data Cleaning: Handling inconsistency, spelling mistakes and variations in Job City column.</a:t>
            </a:r>
          </a:p>
          <a:p>
            <a:pPr lvl="1">
              <a:lnSpc>
                <a:spcPct val="150000"/>
              </a:lnSpc>
            </a:pPr>
            <a:r>
              <a:rPr lang="en-IN" sz="1800" dirty="0">
                <a:latin typeface="Times New Roman" panose="02020603050405020304" pitchFamily="18" charset="0"/>
                <a:cs typeface="Times New Roman" panose="02020603050405020304" pitchFamily="18" charset="0"/>
              </a:rPr>
              <a:t>Data Manipulation: Grouping similar specializations and filtering relevant designations.</a:t>
            </a:r>
          </a:p>
          <a:p>
            <a:pPr lvl="1">
              <a:lnSpc>
                <a:spcPct val="150000"/>
              </a:lnSpc>
            </a:pPr>
            <a:r>
              <a:rPr lang="en-IN" sz="1800" dirty="0">
                <a:latin typeface="Times New Roman" panose="02020603050405020304" pitchFamily="18" charset="0"/>
                <a:cs typeface="Times New Roman" panose="02020603050405020304" pitchFamily="18" charset="0"/>
              </a:rPr>
              <a:t>Visualization: Handling cluttered plots due to the large number of designations and categories.</a:t>
            </a:r>
          </a:p>
          <a:p>
            <a:pPr>
              <a:lnSpc>
                <a:spcPct val="150000"/>
              </a:lnSpc>
            </a:pPr>
            <a:r>
              <a:rPr lang="en-IN" sz="2000" dirty="0">
                <a:latin typeface="Times New Roman" panose="02020603050405020304" pitchFamily="18" charset="0"/>
                <a:cs typeface="Times New Roman" panose="02020603050405020304" pitchFamily="18" charset="0"/>
              </a:rPr>
              <a:t>Learnings:</a:t>
            </a:r>
          </a:p>
          <a:p>
            <a:pPr lvl="1">
              <a:lnSpc>
                <a:spcPct val="150000"/>
              </a:lnSpc>
            </a:pPr>
            <a:r>
              <a:rPr lang="en-IN" sz="1800" dirty="0">
                <a:latin typeface="Times New Roman" panose="02020603050405020304" pitchFamily="18" charset="0"/>
                <a:cs typeface="Times New Roman" panose="02020603050405020304" pitchFamily="18" charset="0"/>
              </a:rPr>
              <a:t>Gained hands-on experience with pandas, seaborn and matplotlib.</a:t>
            </a:r>
          </a:p>
          <a:p>
            <a:pPr lvl="1">
              <a:lnSpc>
                <a:spcPct val="150000"/>
              </a:lnSpc>
            </a:pPr>
            <a:r>
              <a:rPr lang="en-IN" sz="1800" dirty="0">
                <a:latin typeface="Times New Roman" panose="02020603050405020304" pitchFamily="18" charset="0"/>
                <a:cs typeface="Times New Roman" panose="02020603050405020304" pitchFamily="18" charset="0"/>
              </a:rPr>
              <a:t>Enhanced skills in handling large datasets and deriving insights from them.</a:t>
            </a:r>
          </a:p>
        </p:txBody>
      </p:sp>
    </p:spTree>
    <p:extLst>
      <p:ext uri="{BB962C8B-B14F-4D97-AF65-F5344CB8AC3E}">
        <p14:creationId xmlns:p14="http://schemas.microsoft.com/office/powerpoint/2010/main" val="1278322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5A7-4690-F044-5039-2F2754224940}"/>
              </a:ext>
            </a:extLst>
          </p:cNvPr>
          <p:cNvSpPr>
            <a:spLocks noGrp="1"/>
          </p:cNvSpPr>
          <p:nvPr>
            <p:ph type="title"/>
          </p:nvPr>
        </p:nvSpPr>
        <p:spPr>
          <a:xfrm>
            <a:off x="838200" y="365126"/>
            <a:ext cx="10515600" cy="735542"/>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About Me</a:t>
            </a:r>
          </a:p>
        </p:txBody>
      </p:sp>
      <p:sp>
        <p:nvSpPr>
          <p:cNvPr id="3" name="Text Placeholder 2">
            <a:extLst>
              <a:ext uri="{FF2B5EF4-FFF2-40B4-BE49-F238E27FC236}">
                <a16:creationId xmlns:a16="http://schemas.microsoft.com/office/drawing/2014/main" id="{2CE40DAB-3817-4051-B62A-6A7D4173459B}"/>
              </a:ext>
            </a:extLst>
          </p:cNvPr>
          <p:cNvSpPr>
            <a:spLocks noGrp="1"/>
          </p:cNvSpPr>
          <p:nvPr>
            <p:ph type="body" idx="1"/>
          </p:nvPr>
        </p:nvSpPr>
        <p:spPr>
          <a:xfrm>
            <a:off x="838200" y="1193800"/>
            <a:ext cx="10515600" cy="4983163"/>
          </a:xfrm>
        </p:spPr>
        <p:txBody>
          <a:bodyPr>
            <a:normAutofit/>
          </a:bodyPr>
          <a:lstStyle/>
          <a:p>
            <a:r>
              <a:rPr lang="en-IN" sz="1800" dirty="0">
                <a:latin typeface="Times New Roman" panose="02020603050405020304" pitchFamily="18" charset="0"/>
                <a:cs typeface="Times New Roman" panose="02020603050405020304" pitchFamily="18" charset="0"/>
              </a:rPr>
              <a:t>Greetings! </a:t>
            </a:r>
          </a:p>
          <a:p>
            <a:pPr marL="114300" indent="0">
              <a:buNone/>
            </a:pPr>
            <a:r>
              <a:rPr lang="en-IN" sz="1800" dirty="0">
                <a:latin typeface="Times New Roman" panose="02020603050405020304" pitchFamily="18" charset="0"/>
                <a:cs typeface="Times New Roman" panose="02020603050405020304" pitchFamily="18" charset="0"/>
              </a:rPr>
              <a:t>	My Name is Gouri Kabra. I have done </a:t>
            </a:r>
            <a:r>
              <a:rPr lang="en-IN" sz="1800" dirty="0" err="1">
                <a:latin typeface="Times New Roman" panose="02020603050405020304" pitchFamily="18" charset="0"/>
                <a:cs typeface="Times New Roman" panose="02020603050405020304" pitchFamily="18" charset="0"/>
              </a:rPr>
              <a:t>B.Tech</a:t>
            </a:r>
            <a:r>
              <a:rPr lang="en-IN" sz="1800" dirty="0">
                <a:latin typeface="Times New Roman" panose="02020603050405020304" pitchFamily="18" charset="0"/>
                <a:cs typeface="Times New Roman" panose="02020603050405020304" pitchFamily="18" charset="0"/>
              </a:rPr>
              <a:t> in Electronics and Telecommunication Engineering 	from Shri Guru Gobind Singhji Institute of Engineering and Technology. I am a 2024 batch student.</a:t>
            </a:r>
          </a:p>
          <a:p>
            <a:r>
              <a:rPr lang="en-IN" sz="1800" dirty="0">
                <a:latin typeface="Times New Roman" panose="02020603050405020304" pitchFamily="18" charset="0"/>
                <a:cs typeface="Times New Roman" panose="02020603050405020304" pitchFamily="18" charset="0"/>
              </a:rPr>
              <a:t>Why Data Science?</a:t>
            </a:r>
          </a:p>
          <a:p>
            <a:pPr marL="114300" indent="0">
              <a:buNone/>
            </a:pPr>
            <a:r>
              <a:rPr lang="en-IN" sz="1800" dirty="0">
                <a:latin typeface="Times New Roman" panose="02020603050405020304" pitchFamily="18" charset="0"/>
                <a:cs typeface="Times New Roman" panose="02020603050405020304" pitchFamily="18" charset="0"/>
              </a:rPr>
              <a:t>	With the increasing reliance on data-driven decision making, I aim to contribute to this field by 	combining my technical background with data analytics skills.</a:t>
            </a:r>
          </a:p>
          <a:p>
            <a:r>
              <a:rPr lang="en-IN" sz="1800" dirty="0">
                <a:latin typeface="Times New Roman" panose="02020603050405020304" pitchFamily="18" charset="0"/>
                <a:cs typeface="Times New Roman" panose="02020603050405020304" pitchFamily="18" charset="0"/>
              </a:rPr>
              <a:t>Work Experience</a:t>
            </a:r>
          </a:p>
          <a:p>
            <a:pPr marL="114300" indent="0">
              <a:buNone/>
            </a:pPr>
            <a:r>
              <a:rPr lang="en-IN" sz="1800" dirty="0">
                <a:latin typeface="Times New Roman" panose="02020603050405020304" pitchFamily="18" charset="0"/>
                <a:cs typeface="Times New Roman" panose="02020603050405020304" pitchFamily="18" charset="0"/>
              </a:rPr>
              <a:t>	I have worked as an AI-ML intern at COE @SGGSIE&amp;T, wherein I worked on projects like Retinal 	fundus image classification to identify potential risk of eye diseases.</a:t>
            </a:r>
          </a:p>
          <a:p>
            <a:r>
              <a:rPr lang="en-IN" sz="1800" dirty="0" err="1">
                <a:latin typeface="Times New Roman" panose="02020603050405020304" pitchFamily="18" charset="0"/>
                <a:cs typeface="Times New Roman" panose="02020603050405020304" pitchFamily="18" charset="0"/>
              </a:rPr>
              <a:t>Linkedin</a:t>
            </a:r>
            <a:r>
              <a:rPr 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hlinkClick r:id="rId2"/>
              </a:rPr>
              <a:t>https://www.linkedin.com/in/gouri-kabra/</a:t>
            </a:r>
            <a:endParaRPr lang="en-IN" sz="1800" dirty="0">
              <a:latin typeface="Times New Roman" panose="02020603050405020304" pitchFamily="18" charset="0"/>
              <a:cs typeface="Times New Roman" panose="02020603050405020304" pitchFamily="18" charset="0"/>
            </a:endParaRPr>
          </a:p>
          <a:p>
            <a:r>
              <a:rPr lang="en-IN" sz="1800" dirty="0" err="1">
                <a:latin typeface="Times New Roman" panose="02020603050405020304" pitchFamily="18" charset="0"/>
                <a:cs typeface="Times New Roman" panose="02020603050405020304" pitchFamily="18" charset="0"/>
              </a:rPr>
              <a:t>Github</a:t>
            </a:r>
            <a:r>
              <a:rPr 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hlinkClick r:id="rId3"/>
              </a:rPr>
              <a:t>https://github.com/Gouri-Kabra</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593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8B96C-CA7C-871E-8364-43541A1DA663}"/>
              </a:ext>
            </a:extLst>
          </p:cNvPr>
          <p:cNvSpPr>
            <a:spLocks noGrp="1"/>
          </p:cNvSpPr>
          <p:nvPr>
            <p:ph type="title"/>
          </p:nvPr>
        </p:nvSpPr>
        <p:spPr>
          <a:xfrm>
            <a:off x="838200" y="365126"/>
            <a:ext cx="10515600" cy="820208"/>
          </a:xfrm>
        </p:spPr>
        <p:txBody>
          <a:bodyPr/>
          <a:lstStyle/>
          <a:p>
            <a: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t>Problem Statement &amp; Use Case Domain Understanding</a:t>
            </a:r>
            <a:endParaRPr lang="en-IN" dirty="0"/>
          </a:p>
        </p:txBody>
      </p:sp>
      <p:sp>
        <p:nvSpPr>
          <p:cNvPr id="3" name="Text Placeholder 2">
            <a:extLst>
              <a:ext uri="{FF2B5EF4-FFF2-40B4-BE49-F238E27FC236}">
                <a16:creationId xmlns:a16="http://schemas.microsoft.com/office/drawing/2014/main" id="{D2F39323-9D24-815A-997E-A42A31D94E1A}"/>
              </a:ext>
            </a:extLst>
          </p:cNvPr>
          <p:cNvSpPr>
            <a:spLocks noGrp="1"/>
          </p:cNvSpPr>
          <p:nvPr>
            <p:ph type="body" idx="1"/>
          </p:nvPr>
        </p:nvSpPr>
        <p:spPr>
          <a:xfrm>
            <a:off x="677333" y="1270000"/>
            <a:ext cx="11049000" cy="4906964"/>
          </a:xfrm>
        </p:spPr>
        <p:txBody>
          <a:bodyPr>
            <a:normAutofit/>
          </a:bodyPr>
          <a:lstStyle/>
          <a:p>
            <a:pPr>
              <a:lnSpc>
                <a:spcPct val="150000"/>
              </a:lnSpc>
            </a:pPr>
            <a:r>
              <a:rPr lang="en-IN" sz="2000" dirty="0">
                <a:latin typeface="Times New Roman" panose="02020603050405020304" pitchFamily="18" charset="0"/>
                <a:cs typeface="Times New Roman" panose="02020603050405020304" pitchFamily="18" charset="0"/>
              </a:rPr>
              <a:t>Problem Statement:</a:t>
            </a:r>
          </a:p>
          <a:p>
            <a:pPr lvl="1">
              <a:lnSpc>
                <a:spcPct val="150000"/>
              </a:lnSpc>
            </a:pPr>
            <a:r>
              <a:rPr lang="en-IN" sz="2000" dirty="0">
                <a:latin typeface="Times New Roman" panose="02020603050405020304" pitchFamily="18" charset="0"/>
                <a:cs typeface="Times New Roman" panose="02020603050405020304" pitchFamily="18" charset="0"/>
              </a:rPr>
              <a:t>To perform Exploratory Data Analysis(EDA) on AMCAT Dataset to understand salary trends.</a:t>
            </a:r>
          </a:p>
          <a:p>
            <a:pPr lvl="1">
              <a:lnSpc>
                <a:spcPct val="150000"/>
              </a:lnSpc>
            </a:pPr>
            <a:r>
              <a:rPr lang="en-IN" sz="2000" dirty="0">
                <a:latin typeface="Times New Roman" panose="02020603050405020304" pitchFamily="18" charset="0"/>
                <a:cs typeface="Times New Roman" panose="02020603050405020304" pitchFamily="18" charset="0"/>
              </a:rPr>
              <a:t>Considering salary as target variable, analyse its relation with other factors which influence salary for graduates.</a:t>
            </a:r>
          </a:p>
          <a:p>
            <a:pPr>
              <a:lnSpc>
                <a:spcPct val="150000"/>
              </a:lnSpc>
            </a:pPr>
            <a:r>
              <a:rPr lang="en-IN" sz="2000" dirty="0">
                <a:latin typeface="Times New Roman" panose="02020603050405020304" pitchFamily="18" charset="0"/>
                <a:cs typeface="Times New Roman" panose="02020603050405020304" pitchFamily="18" charset="0"/>
              </a:rPr>
              <a:t>Use Case Domain:</a:t>
            </a:r>
          </a:p>
          <a:p>
            <a:pPr lvl="1">
              <a:lnSpc>
                <a:spcPct val="150000"/>
              </a:lnSpc>
            </a:pPr>
            <a:r>
              <a:rPr lang="en-IN" sz="2000" dirty="0">
                <a:latin typeface="Times New Roman" panose="02020603050405020304" pitchFamily="18" charset="0"/>
                <a:cs typeface="Times New Roman" panose="02020603050405020304" pitchFamily="18" charset="0"/>
              </a:rPr>
              <a:t>Education and Employment Market.</a:t>
            </a:r>
          </a:p>
          <a:p>
            <a:pPr lvl="1">
              <a:lnSpc>
                <a:spcPct val="150000"/>
              </a:lnSpc>
            </a:pPr>
            <a:r>
              <a:rPr lang="en-US" sz="2000" dirty="0">
                <a:latin typeface="Times New Roman" panose="02020603050405020304" pitchFamily="18" charset="0"/>
                <a:cs typeface="Times New Roman" panose="02020603050405020304" pitchFamily="18" charset="0"/>
              </a:rPr>
              <a:t>Targeting salary predictions, specialization trends, and job designations for fresh graduates.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789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84807-3ED6-9B50-00B2-AA93B4031D7F}"/>
              </a:ext>
            </a:extLst>
          </p:cNvPr>
          <p:cNvSpPr>
            <a:spLocks noGrp="1"/>
          </p:cNvSpPr>
          <p:nvPr>
            <p:ph type="title"/>
          </p:nvPr>
        </p:nvSpPr>
        <p:spPr>
          <a:xfrm>
            <a:off x="838200" y="365126"/>
            <a:ext cx="10515600" cy="760941"/>
          </a:xfrm>
        </p:spPr>
        <p:txBody>
          <a:bodyPr/>
          <a:lstStyle/>
          <a:p>
            <a: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t>Objective of the Project</a:t>
            </a:r>
            <a:endParaRPr lang="en-IN" dirty="0"/>
          </a:p>
        </p:txBody>
      </p:sp>
      <p:sp>
        <p:nvSpPr>
          <p:cNvPr id="3" name="Text Placeholder 2">
            <a:extLst>
              <a:ext uri="{FF2B5EF4-FFF2-40B4-BE49-F238E27FC236}">
                <a16:creationId xmlns:a16="http://schemas.microsoft.com/office/drawing/2014/main" id="{282C089A-3F61-7439-39F2-EFA9C7A16B5F}"/>
              </a:ext>
            </a:extLst>
          </p:cNvPr>
          <p:cNvSpPr>
            <a:spLocks noGrp="1"/>
          </p:cNvSpPr>
          <p:nvPr>
            <p:ph type="body" idx="1"/>
          </p:nvPr>
        </p:nvSpPr>
        <p:spPr>
          <a:xfrm>
            <a:off x="838200" y="1295400"/>
            <a:ext cx="10515600" cy="4881563"/>
          </a:xfrm>
        </p:spPr>
        <p:txBody>
          <a:bodyPr>
            <a:normAutofit/>
          </a:bodyPr>
          <a:lstStyle/>
          <a:p>
            <a:pPr>
              <a:lnSpc>
                <a:spcPct val="150000"/>
              </a:lnSpc>
            </a:pPr>
            <a:r>
              <a:rPr lang="en-IN" sz="2000" dirty="0">
                <a:latin typeface="Times New Roman" panose="02020603050405020304" pitchFamily="18" charset="0"/>
                <a:cs typeface="Times New Roman" panose="02020603050405020304" pitchFamily="18" charset="0"/>
              </a:rPr>
              <a:t>Objective:</a:t>
            </a:r>
          </a:p>
          <a:p>
            <a:pPr lvl="1">
              <a:lnSpc>
                <a:spcPct val="150000"/>
              </a:lnSpc>
            </a:pPr>
            <a:r>
              <a:rPr lang="en-IN" sz="2000" dirty="0">
                <a:latin typeface="Times New Roman" panose="02020603050405020304" pitchFamily="18" charset="0"/>
                <a:cs typeface="Times New Roman" panose="02020603050405020304" pitchFamily="18" charset="0"/>
              </a:rPr>
              <a:t>Analyse the graduate dataset to find patterns in salary distribution, job roles, gender differences and educational background.</a:t>
            </a:r>
          </a:p>
          <a:p>
            <a:pPr lvl="1">
              <a:lnSpc>
                <a:spcPct val="150000"/>
              </a:lnSpc>
            </a:pPr>
            <a:r>
              <a:rPr lang="en-IN" sz="2000" dirty="0">
                <a:latin typeface="Times New Roman" panose="02020603050405020304" pitchFamily="18" charset="0"/>
                <a:cs typeface="Times New Roman" panose="02020603050405020304" pitchFamily="18" charset="0"/>
              </a:rPr>
              <a:t>Provide insights to support claims about salary expectations for certain engineering specializations. </a:t>
            </a:r>
          </a:p>
        </p:txBody>
      </p:sp>
    </p:spTree>
    <p:extLst>
      <p:ext uri="{BB962C8B-B14F-4D97-AF65-F5344CB8AC3E}">
        <p14:creationId xmlns:p14="http://schemas.microsoft.com/office/powerpoint/2010/main" val="330004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A901-D3A7-9E74-A7C5-898C357BB279}"/>
              </a:ext>
            </a:extLst>
          </p:cNvPr>
          <p:cNvSpPr>
            <a:spLocks noGrp="1"/>
          </p:cNvSpPr>
          <p:nvPr>
            <p:ph type="title"/>
          </p:nvPr>
        </p:nvSpPr>
        <p:spPr>
          <a:xfrm>
            <a:off x="838200" y="365126"/>
            <a:ext cx="10515600" cy="828674"/>
          </a:xfrm>
        </p:spPr>
        <p:txBody>
          <a:bodyPr/>
          <a:lstStyle/>
          <a:p>
            <a: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t>Summary of the Dataset</a:t>
            </a:r>
            <a:endParaRPr lang="en-IN" dirty="0"/>
          </a:p>
        </p:txBody>
      </p:sp>
      <p:sp>
        <p:nvSpPr>
          <p:cNvPr id="3" name="Text Placeholder 2">
            <a:extLst>
              <a:ext uri="{FF2B5EF4-FFF2-40B4-BE49-F238E27FC236}">
                <a16:creationId xmlns:a16="http://schemas.microsoft.com/office/drawing/2014/main" id="{2C1E5B26-2D59-E323-F99E-1B7A81E56812}"/>
              </a:ext>
            </a:extLst>
          </p:cNvPr>
          <p:cNvSpPr>
            <a:spLocks noGrp="1"/>
          </p:cNvSpPr>
          <p:nvPr>
            <p:ph type="body" idx="1"/>
          </p:nvPr>
        </p:nvSpPr>
        <p:spPr>
          <a:xfrm>
            <a:off x="838200" y="1286934"/>
            <a:ext cx="10515600" cy="4890029"/>
          </a:xfrm>
        </p:spPr>
        <p:txBody>
          <a:bodyPr/>
          <a:lstStyle/>
          <a:p>
            <a:pPr>
              <a:lnSpc>
                <a:spcPct val="150000"/>
              </a:lnSpc>
            </a:pPr>
            <a:r>
              <a:rPr lang="en-IN" sz="1800" dirty="0">
                <a:latin typeface="Times New Roman" panose="02020603050405020304" pitchFamily="18" charset="0"/>
                <a:cs typeface="Times New Roman" panose="02020603050405020304" pitchFamily="18" charset="0"/>
              </a:rPr>
              <a:t>The dataset used for EDA is Aspiring Mind Employment Outcome 2015 (AMEO) Dataset.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a:t>
            </a:r>
            <a:endParaRPr lang="en-IN" sz="1800" dirty="0">
              <a:latin typeface="Times New Roman" panose="02020603050405020304" pitchFamily="18" charset="0"/>
              <a:cs typeface="Times New Roman" panose="02020603050405020304" pitchFamily="18" charset="0"/>
            </a:endParaRPr>
          </a:p>
          <a:p>
            <a:pPr lvl="1">
              <a:lnSpc>
                <a:spcPct val="150000"/>
              </a:lnSpc>
            </a:pPr>
            <a:r>
              <a:rPr lang="en-IN" sz="1800" dirty="0">
                <a:latin typeface="Times New Roman" panose="02020603050405020304" pitchFamily="18" charset="0"/>
                <a:cs typeface="Times New Roman" panose="02020603050405020304" pitchFamily="18" charset="0"/>
              </a:rPr>
              <a:t>Total number of records: 3998</a:t>
            </a:r>
          </a:p>
          <a:p>
            <a:pPr lvl="1">
              <a:lnSpc>
                <a:spcPct val="150000"/>
              </a:lnSpc>
            </a:pPr>
            <a:r>
              <a:rPr lang="en-IN" sz="1800" dirty="0">
                <a:latin typeface="Times New Roman" panose="02020603050405020304" pitchFamily="18" charset="0"/>
                <a:cs typeface="Times New Roman" panose="02020603050405020304" pitchFamily="18" charset="0"/>
              </a:rPr>
              <a:t>Target Variable: Salary</a:t>
            </a:r>
          </a:p>
          <a:p>
            <a:pPr lvl="1">
              <a:lnSpc>
                <a:spcPct val="150000"/>
              </a:lnSpc>
            </a:pPr>
            <a:r>
              <a:rPr lang="en-IN" sz="1800" dirty="0">
                <a:latin typeface="Times New Roman" panose="02020603050405020304" pitchFamily="18" charset="0"/>
                <a:cs typeface="Times New Roman" panose="02020603050405020304" pitchFamily="18" charset="0"/>
              </a:rPr>
              <a:t>Numerical Columns: 10</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percentage, 12</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percentage, College GPA, English, Logical, Quant.</a:t>
            </a:r>
          </a:p>
          <a:p>
            <a:pPr lvl="1">
              <a:lnSpc>
                <a:spcPct val="150000"/>
              </a:lnSpc>
            </a:pPr>
            <a:r>
              <a:rPr lang="en-IN" sz="1800" dirty="0">
                <a:latin typeface="Times New Roman" panose="02020603050405020304" pitchFamily="18" charset="0"/>
                <a:cs typeface="Times New Roman" panose="02020603050405020304" pitchFamily="18" charset="0"/>
              </a:rPr>
              <a:t>Categorical Columns: Designation, Job City, Gender, Degree, Specialization, College State.</a:t>
            </a:r>
          </a:p>
        </p:txBody>
      </p:sp>
    </p:spTree>
    <p:extLst>
      <p:ext uri="{BB962C8B-B14F-4D97-AF65-F5344CB8AC3E}">
        <p14:creationId xmlns:p14="http://schemas.microsoft.com/office/powerpoint/2010/main" val="901108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E443-3D59-1927-E5FA-0E432267F378}"/>
              </a:ext>
            </a:extLst>
          </p:cNvPr>
          <p:cNvSpPr>
            <a:spLocks noGrp="1"/>
          </p:cNvSpPr>
          <p:nvPr>
            <p:ph type="title"/>
          </p:nvPr>
        </p:nvSpPr>
        <p:spPr>
          <a:xfrm>
            <a:off x="838200" y="365126"/>
            <a:ext cx="10515600" cy="879474"/>
          </a:xfrm>
        </p:spPr>
        <p:txBody>
          <a:bodyPr>
            <a:normAutofit/>
          </a:bodyPr>
          <a:lstStyle/>
          <a:p>
            <a: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t>Data Cleaning Steps</a:t>
            </a:r>
            <a:endParaRPr lang="en-IN" sz="3200" dirty="0"/>
          </a:p>
        </p:txBody>
      </p:sp>
      <p:sp>
        <p:nvSpPr>
          <p:cNvPr id="3" name="Text Placeholder 2">
            <a:extLst>
              <a:ext uri="{FF2B5EF4-FFF2-40B4-BE49-F238E27FC236}">
                <a16:creationId xmlns:a16="http://schemas.microsoft.com/office/drawing/2014/main" id="{5F753228-622F-808A-437E-A5118C3D2F08}"/>
              </a:ext>
            </a:extLst>
          </p:cNvPr>
          <p:cNvSpPr>
            <a:spLocks noGrp="1"/>
          </p:cNvSpPr>
          <p:nvPr>
            <p:ph type="body" idx="1"/>
          </p:nvPr>
        </p:nvSpPr>
        <p:spPr>
          <a:xfrm>
            <a:off x="838200" y="1380067"/>
            <a:ext cx="9338733" cy="4796896"/>
          </a:xfrm>
        </p:spPr>
        <p:txBody>
          <a:bodyPr>
            <a:normAutofit/>
          </a:bodyPr>
          <a:lstStyle/>
          <a:p>
            <a:pPr>
              <a:lnSpc>
                <a:spcPct val="150000"/>
              </a:lnSpc>
            </a:pPr>
            <a:r>
              <a:rPr lang="en-IN" sz="2000" dirty="0">
                <a:latin typeface="Times New Roman" panose="02020603050405020304" pitchFamily="18" charset="0"/>
                <a:cs typeface="Times New Roman" panose="02020603050405020304" pitchFamily="18" charset="0"/>
              </a:rPr>
              <a:t>Removed unnecessary and unnamed columns.</a:t>
            </a:r>
          </a:p>
          <a:p>
            <a:pPr>
              <a:lnSpc>
                <a:spcPct val="150000"/>
              </a:lnSpc>
            </a:pPr>
            <a:r>
              <a:rPr lang="en-IN" sz="2000" dirty="0">
                <a:latin typeface="Times New Roman" panose="02020603050405020304" pitchFamily="18" charset="0"/>
                <a:cs typeface="Times New Roman" panose="02020603050405020304" pitchFamily="18" charset="0"/>
              </a:rPr>
              <a:t>Checked and handled missing/null values and duplicates.</a:t>
            </a:r>
          </a:p>
          <a:p>
            <a:pPr>
              <a:lnSpc>
                <a:spcPct val="150000"/>
              </a:lnSpc>
            </a:pPr>
            <a:r>
              <a:rPr lang="en-IN" sz="2000" dirty="0">
                <a:latin typeface="Times New Roman" panose="02020603050405020304" pitchFamily="18" charset="0"/>
                <a:cs typeface="Times New Roman" panose="02020603050405020304" pitchFamily="18" charset="0"/>
              </a:rPr>
              <a:t>Standardized text in Job City column, corrected misspellings and variations.</a:t>
            </a:r>
          </a:p>
          <a:p>
            <a:pPr>
              <a:lnSpc>
                <a:spcPct val="150000"/>
              </a:lnSpc>
            </a:pPr>
            <a:r>
              <a:rPr lang="en-IN" sz="2000" dirty="0">
                <a:latin typeface="Times New Roman" panose="02020603050405020304" pitchFamily="18" charset="0"/>
                <a:cs typeface="Times New Roman" panose="02020603050405020304" pitchFamily="18" charset="0"/>
              </a:rPr>
              <a:t>Converted all designations to lowercase, standardized abbreviations and corrected common typos.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972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24AEB-1870-0655-07C5-26DD4719F7ED}"/>
              </a:ext>
            </a:extLst>
          </p:cNvPr>
          <p:cNvSpPr>
            <a:spLocks noGrp="1"/>
          </p:cNvSpPr>
          <p:nvPr>
            <p:ph type="title"/>
          </p:nvPr>
        </p:nvSpPr>
        <p:spPr>
          <a:xfrm>
            <a:off x="838200" y="365126"/>
            <a:ext cx="10515600" cy="862542"/>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Data Manipulation Steps</a:t>
            </a:r>
          </a:p>
        </p:txBody>
      </p:sp>
      <p:sp>
        <p:nvSpPr>
          <p:cNvPr id="3" name="Text Placeholder 2">
            <a:extLst>
              <a:ext uri="{FF2B5EF4-FFF2-40B4-BE49-F238E27FC236}">
                <a16:creationId xmlns:a16="http://schemas.microsoft.com/office/drawing/2014/main" id="{20F1F2AC-CB00-92CC-21CA-56F856A586F9}"/>
              </a:ext>
            </a:extLst>
          </p:cNvPr>
          <p:cNvSpPr>
            <a:spLocks noGrp="1"/>
          </p:cNvSpPr>
          <p:nvPr>
            <p:ph type="body" idx="1"/>
          </p:nvPr>
        </p:nvSpPr>
        <p:spPr>
          <a:xfrm>
            <a:off x="838200" y="1312333"/>
            <a:ext cx="10244667" cy="4864630"/>
          </a:xfrm>
        </p:spPr>
        <p:txBody>
          <a:bodyPr>
            <a:normAutofit/>
          </a:bodyPr>
          <a:lstStyle/>
          <a:p>
            <a:pPr>
              <a:lnSpc>
                <a:spcPct val="150000"/>
              </a:lnSpc>
            </a:pPr>
            <a:r>
              <a:rPr lang="en-IN" sz="2000" dirty="0">
                <a:latin typeface="Times New Roman" panose="02020603050405020304" pitchFamily="18" charset="0"/>
                <a:cs typeface="Times New Roman" panose="02020603050405020304" pitchFamily="18" charset="0"/>
              </a:rPr>
              <a:t>Date Format Standardization:</a:t>
            </a:r>
          </a:p>
          <a:p>
            <a:pPr lvl="1">
              <a:lnSpc>
                <a:spcPct val="150000"/>
              </a:lnSpc>
            </a:pPr>
            <a:r>
              <a:rPr lang="en-IN" sz="1800" dirty="0">
                <a:latin typeface="Times New Roman" panose="02020603050405020304" pitchFamily="18" charset="0"/>
                <a:cs typeface="Times New Roman" panose="02020603050405020304" pitchFamily="18" charset="0"/>
              </a:rPr>
              <a:t>Converted the DOJ and DOB columns to consistent datetime format.</a:t>
            </a:r>
          </a:p>
          <a:p>
            <a:pPr>
              <a:lnSpc>
                <a:spcPct val="150000"/>
              </a:lnSpc>
            </a:pPr>
            <a:r>
              <a:rPr lang="en-IN" sz="2000" dirty="0">
                <a:latin typeface="Times New Roman" panose="02020603050405020304" pitchFamily="18" charset="0"/>
                <a:cs typeface="Times New Roman" panose="02020603050405020304" pitchFamily="18" charset="0"/>
              </a:rPr>
              <a:t>Handling Dynamic Entries in DOL:</a:t>
            </a:r>
          </a:p>
          <a:p>
            <a:pPr lvl="1">
              <a:lnSpc>
                <a:spcPct val="150000"/>
              </a:lnSpc>
            </a:pPr>
            <a:r>
              <a:rPr lang="en-IN" sz="1800" dirty="0">
                <a:latin typeface="Times New Roman" panose="02020603050405020304" pitchFamily="18" charset="0"/>
                <a:cs typeface="Times New Roman" panose="02020603050405020304" pitchFamily="18" charset="0"/>
              </a:rPr>
              <a:t>Converted DOL column to datetime where applicable, and left as ‘present’ for ongoing employment.</a:t>
            </a:r>
          </a:p>
          <a:p>
            <a:pPr>
              <a:lnSpc>
                <a:spcPct val="150000"/>
              </a:lnSpc>
            </a:pPr>
            <a:r>
              <a:rPr lang="en-IN" sz="2000" dirty="0">
                <a:latin typeface="Times New Roman" panose="02020603050405020304" pitchFamily="18" charset="0"/>
                <a:cs typeface="Times New Roman" panose="02020603050405020304" pitchFamily="18" charset="0"/>
              </a:rPr>
              <a:t>Capping Outliers in Salary:</a:t>
            </a:r>
          </a:p>
          <a:p>
            <a:pPr lvl="1">
              <a:lnSpc>
                <a:spcPct val="150000"/>
              </a:lnSpc>
            </a:pPr>
            <a:r>
              <a:rPr lang="en-IN" sz="1800" dirty="0">
                <a:latin typeface="Times New Roman" panose="02020603050405020304" pitchFamily="18" charset="0"/>
                <a:cs typeface="Times New Roman" panose="02020603050405020304" pitchFamily="18" charset="0"/>
              </a:rPr>
              <a:t>Calculated the 99</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percentile for the salary column to identify extreme outliers.</a:t>
            </a:r>
          </a:p>
          <a:p>
            <a:pPr lvl="1">
              <a:lnSpc>
                <a:spcPct val="150000"/>
              </a:lnSpc>
            </a:pPr>
            <a:r>
              <a:rPr lang="en-IN" sz="1800" dirty="0">
                <a:latin typeface="Times New Roman" panose="02020603050405020304" pitchFamily="18" charset="0"/>
                <a:cs typeface="Times New Roman" panose="02020603050405020304" pitchFamily="18" charset="0"/>
              </a:rPr>
              <a:t>Capped salaries above 99</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percentile at the calculated value to reduce the impact of outliers without removing data.</a:t>
            </a:r>
          </a:p>
          <a:p>
            <a:pPr marL="571500" lvl="1"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987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9529D-52E9-FA0D-772A-755A8F4BD1EF}"/>
              </a:ext>
            </a:extLst>
          </p:cNvPr>
          <p:cNvSpPr>
            <a:spLocks noGrp="1"/>
          </p:cNvSpPr>
          <p:nvPr>
            <p:ph type="title"/>
          </p:nvPr>
        </p:nvSpPr>
        <p:spPr>
          <a:xfrm>
            <a:off x="838200" y="365125"/>
            <a:ext cx="10515600" cy="752475"/>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Non-Visual Analysis of Target Variable, Salary</a:t>
            </a:r>
          </a:p>
        </p:txBody>
      </p:sp>
      <p:sp>
        <p:nvSpPr>
          <p:cNvPr id="3" name="Text Placeholder 2">
            <a:extLst>
              <a:ext uri="{FF2B5EF4-FFF2-40B4-BE49-F238E27FC236}">
                <a16:creationId xmlns:a16="http://schemas.microsoft.com/office/drawing/2014/main" id="{04AA5E81-0174-8A53-FAB6-25B3E10C2EA8}"/>
              </a:ext>
            </a:extLst>
          </p:cNvPr>
          <p:cNvSpPr>
            <a:spLocks noGrp="1"/>
          </p:cNvSpPr>
          <p:nvPr>
            <p:ph type="body" idx="1"/>
          </p:nvPr>
        </p:nvSpPr>
        <p:spPr>
          <a:xfrm>
            <a:off x="838200" y="1346200"/>
            <a:ext cx="10515600" cy="4830763"/>
          </a:xfrm>
        </p:spPr>
        <p:txBody>
          <a:bodyPr>
            <a:noAutofit/>
          </a:bodyPr>
          <a:lstStyle/>
          <a:p>
            <a:pPr>
              <a:lnSpc>
                <a:spcPct val="100000"/>
              </a:lnSpc>
            </a:pPr>
            <a:r>
              <a:rPr lang="en-IN" sz="2000" dirty="0">
                <a:latin typeface="Times New Roman" panose="02020603050405020304" pitchFamily="18" charset="0"/>
                <a:cs typeface="Times New Roman" panose="02020603050405020304" pitchFamily="18" charset="0"/>
              </a:rPr>
              <a:t>Minimum Salary: 35000.0</a:t>
            </a:r>
          </a:p>
          <a:p>
            <a:pPr>
              <a:lnSpc>
                <a:spcPct val="100000"/>
              </a:lnSpc>
            </a:pPr>
            <a:r>
              <a:rPr lang="en-IN" sz="2000" dirty="0">
                <a:latin typeface="Times New Roman" panose="02020603050405020304" pitchFamily="18" charset="0"/>
                <a:cs typeface="Times New Roman" panose="02020603050405020304" pitchFamily="18" charset="0"/>
              </a:rPr>
              <a:t>Maximum Salary: 4000000.0</a:t>
            </a:r>
          </a:p>
          <a:p>
            <a:pPr>
              <a:lnSpc>
                <a:spcPct val="100000"/>
              </a:lnSpc>
            </a:pPr>
            <a:r>
              <a:rPr lang="en-IN" sz="2000" dirty="0">
                <a:latin typeface="Times New Roman" panose="02020603050405020304" pitchFamily="18" charset="0"/>
                <a:cs typeface="Times New Roman" panose="02020603050405020304" pitchFamily="18" charset="0"/>
              </a:rPr>
              <a:t>Mean: 307699.8499249625</a:t>
            </a:r>
          </a:p>
          <a:p>
            <a:pPr>
              <a:lnSpc>
                <a:spcPct val="100000"/>
              </a:lnSpc>
            </a:pPr>
            <a:r>
              <a:rPr lang="en-IN" sz="2000" dirty="0">
                <a:latin typeface="Times New Roman" panose="02020603050405020304" pitchFamily="18" charset="0"/>
                <a:cs typeface="Times New Roman" panose="02020603050405020304" pitchFamily="18" charset="0"/>
              </a:rPr>
              <a:t>Median: 300000.0</a:t>
            </a:r>
          </a:p>
          <a:p>
            <a:pPr>
              <a:lnSpc>
                <a:spcPct val="100000"/>
              </a:lnSpc>
            </a:pPr>
            <a:r>
              <a:rPr lang="en-IN" sz="2000" dirty="0">
                <a:latin typeface="Times New Roman" panose="02020603050405020304" pitchFamily="18" charset="0"/>
                <a:cs typeface="Times New Roman" panose="02020603050405020304" pitchFamily="18" charset="0"/>
              </a:rPr>
              <a:t>Range: 3965000.0</a:t>
            </a:r>
          </a:p>
          <a:p>
            <a:pPr>
              <a:lnSpc>
                <a:spcPct val="100000"/>
              </a:lnSpc>
            </a:pPr>
            <a:r>
              <a:rPr lang="en-IN" sz="2000" dirty="0">
                <a:latin typeface="Times New Roman" panose="02020603050405020304" pitchFamily="18" charset="0"/>
                <a:cs typeface="Times New Roman" panose="02020603050405020304" pitchFamily="18" charset="0"/>
              </a:rPr>
              <a:t>IQR: 190000.0</a:t>
            </a:r>
          </a:p>
          <a:p>
            <a:pPr>
              <a:lnSpc>
                <a:spcPct val="100000"/>
              </a:lnSpc>
            </a:pPr>
            <a:r>
              <a:rPr lang="en-IN" sz="2000" dirty="0">
                <a:latin typeface="Times New Roman" panose="02020603050405020304" pitchFamily="18" charset="0"/>
                <a:cs typeface="Times New Roman" panose="02020603050405020304" pitchFamily="18" charset="0"/>
              </a:rPr>
              <a:t>Standard Deviation: 212737.49995685622</a:t>
            </a:r>
          </a:p>
          <a:p>
            <a:pPr>
              <a:lnSpc>
                <a:spcPct val="100000"/>
              </a:lnSpc>
            </a:pPr>
            <a:r>
              <a:rPr lang="en-IN" sz="2000" dirty="0">
                <a:latin typeface="Times New Roman" panose="02020603050405020304" pitchFamily="18" charset="0"/>
                <a:cs typeface="Times New Roman" panose="02020603050405020304" pitchFamily="18" charset="0"/>
              </a:rPr>
              <a:t>Skewness: 6.451081166224832</a:t>
            </a:r>
          </a:p>
          <a:p>
            <a:pPr>
              <a:lnSpc>
                <a:spcPct val="100000"/>
              </a:lnSpc>
            </a:pPr>
            <a:r>
              <a:rPr lang="en-IN" sz="2000" dirty="0">
                <a:latin typeface="Times New Roman" panose="02020603050405020304" pitchFamily="18" charset="0"/>
                <a:cs typeface="Times New Roman" panose="02020603050405020304" pitchFamily="18" charset="0"/>
              </a:rPr>
              <a:t>Kurtosis: 80.92999627162538</a:t>
            </a:r>
          </a:p>
        </p:txBody>
      </p:sp>
    </p:spTree>
    <p:extLst>
      <p:ext uri="{BB962C8B-B14F-4D97-AF65-F5344CB8AC3E}">
        <p14:creationId xmlns:p14="http://schemas.microsoft.com/office/powerpoint/2010/main" val="207175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D60FF-7260-F98E-8151-29B87FFF2F43}"/>
              </a:ext>
            </a:extLst>
          </p:cNvPr>
          <p:cNvSpPr>
            <a:spLocks noGrp="1"/>
          </p:cNvSpPr>
          <p:nvPr>
            <p:ph type="title"/>
          </p:nvPr>
        </p:nvSpPr>
        <p:spPr>
          <a:xfrm>
            <a:off x="838200" y="287867"/>
            <a:ext cx="4724400" cy="734747"/>
          </a:xfrm>
        </p:spPr>
        <p:txBody>
          <a:bodyPr>
            <a:normAutofit fontScale="90000"/>
          </a:bodyPr>
          <a:lstStyle/>
          <a:p>
            <a:r>
              <a:rPr lang="en-IN" sz="3200" b="1" dirty="0">
                <a:solidFill>
                  <a:srgbClr val="FF0000"/>
                </a:solidFill>
                <a:latin typeface="Times New Roman" panose="02020603050405020304" pitchFamily="18" charset="0"/>
                <a:cs typeface="Times New Roman" panose="02020603050405020304" pitchFamily="18" charset="0"/>
              </a:rPr>
              <a:t>Visual Analysis of Target Variable, Salary</a:t>
            </a:r>
          </a:p>
        </p:txBody>
      </p:sp>
      <p:sp>
        <p:nvSpPr>
          <p:cNvPr id="5" name="Text Placeholder 4">
            <a:extLst>
              <a:ext uri="{FF2B5EF4-FFF2-40B4-BE49-F238E27FC236}">
                <a16:creationId xmlns:a16="http://schemas.microsoft.com/office/drawing/2014/main" id="{36A39F4C-0E29-162B-7A5B-057A3615E408}"/>
              </a:ext>
            </a:extLst>
          </p:cNvPr>
          <p:cNvSpPr>
            <a:spLocks noGrp="1"/>
          </p:cNvSpPr>
          <p:nvPr>
            <p:ph type="body" idx="1"/>
          </p:nvPr>
        </p:nvSpPr>
        <p:spPr>
          <a:xfrm>
            <a:off x="465667" y="1185333"/>
            <a:ext cx="4614333" cy="4991630"/>
          </a:xfrm>
        </p:spPr>
        <p:txBody>
          <a:bodyPr>
            <a:normAutofit/>
          </a:bodyPr>
          <a:lstStyle/>
          <a:p>
            <a:r>
              <a:rPr lang="en-US" sz="1800" dirty="0">
                <a:latin typeface="Times New Roman" panose="02020603050405020304" pitchFamily="18" charset="0"/>
                <a:cs typeface="Times New Roman" panose="02020603050405020304" pitchFamily="18" charset="0"/>
              </a:rPr>
              <a:t>The histogram shows a right-skewed distribution, indicating that most of the salary data points are concentrated in lower range, with a long tail on the right. </a:t>
            </a:r>
          </a:p>
          <a:p>
            <a:r>
              <a:rPr lang="en-US" sz="1800" dirty="0">
                <a:latin typeface="Times New Roman" panose="02020603050405020304" pitchFamily="18" charset="0"/>
                <a:cs typeface="Times New Roman" panose="02020603050405020304" pitchFamily="18" charset="0"/>
              </a:rPr>
              <a:t>Majority of the graduates and post graduates earn below-average salaries, while a few individuals with very high salaries pull the mean higher.</a:t>
            </a:r>
          </a:p>
          <a:p>
            <a:r>
              <a:rPr lang="en-US" sz="1800" dirty="0">
                <a:latin typeface="Times New Roman" panose="02020603050405020304" pitchFamily="18" charset="0"/>
                <a:cs typeface="Times New Roman" panose="02020603050405020304" pitchFamily="18" charset="0"/>
              </a:rPr>
              <a:t>The boxplot shows the salary data distribution, with a clear concentration of data within the lower quartiles. A large number of outliers are present, confirming that many data points are much higher than the majority.</a:t>
            </a:r>
          </a:p>
          <a:p>
            <a:r>
              <a:rPr lang="en-US" sz="1800" dirty="0">
                <a:latin typeface="Times New Roman" panose="02020603050405020304" pitchFamily="18" charset="0"/>
                <a:cs typeface="Times New Roman" panose="02020603050405020304" pitchFamily="18" charset="0"/>
              </a:rPr>
              <a:t>Outliers are visible far beyond the whiskers, representing individuals earning significantly higher salaries. </a:t>
            </a:r>
            <a:endParaRPr lang="en-IN" sz="1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921CC79-5F35-A7D5-AEF6-48D953649D28}"/>
              </a:ext>
            </a:extLst>
          </p:cNvPr>
          <p:cNvPicPr>
            <a:picLocks noChangeAspect="1"/>
          </p:cNvPicPr>
          <p:nvPr/>
        </p:nvPicPr>
        <p:blipFill>
          <a:blip r:embed="rId2"/>
          <a:stretch>
            <a:fillRect/>
          </a:stretch>
        </p:blipFill>
        <p:spPr>
          <a:xfrm>
            <a:off x="5851716" y="3259665"/>
            <a:ext cx="5874617" cy="2785534"/>
          </a:xfrm>
          <a:prstGeom prst="rect">
            <a:avLst/>
          </a:prstGeom>
        </p:spPr>
      </p:pic>
      <p:pic>
        <p:nvPicPr>
          <p:cNvPr id="13" name="Picture 12">
            <a:extLst>
              <a:ext uri="{FF2B5EF4-FFF2-40B4-BE49-F238E27FC236}">
                <a16:creationId xmlns:a16="http://schemas.microsoft.com/office/drawing/2014/main" id="{FA447835-14F4-36BF-6BC5-4D0A9B84283A}"/>
              </a:ext>
            </a:extLst>
          </p:cNvPr>
          <p:cNvPicPr>
            <a:picLocks noChangeAspect="1"/>
          </p:cNvPicPr>
          <p:nvPr/>
        </p:nvPicPr>
        <p:blipFill>
          <a:blip r:embed="rId3"/>
          <a:stretch>
            <a:fillRect/>
          </a:stretch>
        </p:blipFill>
        <p:spPr>
          <a:xfrm>
            <a:off x="5671320" y="287867"/>
            <a:ext cx="5874617" cy="2861732"/>
          </a:xfrm>
          <a:prstGeom prst="rect">
            <a:avLst/>
          </a:prstGeom>
        </p:spPr>
      </p:pic>
    </p:spTree>
    <p:extLst>
      <p:ext uri="{BB962C8B-B14F-4D97-AF65-F5344CB8AC3E}">
        <p14:creationId xmlns:p14="http://schemas.microsoft.com/office/powerpoint/2010/main" val="214798525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1000</Words>
  <Application>Microsoft Office PowerPoint</Application>
  <PresentationFormat>Widescreen</PresentationFormat>
  <Paragraphs>86</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Libre Baskerville</vt:lpstr>
      <vt:lpstr>Times New Roman</vt:lpstr>
      <vt:lpstr>Arial Black</vt:lpstr>
      <vt:lpstr>Arial</vt:lpstr>
      <vt:lpstr>Office Theme</vt:lpstr>
      <vt:lpstr>PowerPoint Presentation</vt:lpstr>
      <vt:lpstr>About Me</vt:lpstr>
      <vt:lpstr>Problem Statement &amp; Use Case Domain Understanding</vt:lpstr>
      <vt:lpstr>Objective of the Project</vt:lpstr>
      <vt:lpstr>Summary of the Dataset</vt:lpstr>
      <vt:lpstr>Data Cleaning Steps</vt:lpstr>
      <vt:lpstr>Data Manipulation Steps</vt:lpstr>
      <vt:lpstr>Non-Visual Analysis of Target Variable, Salary</vt:lpstr>
      <vt:lpstr>Visual Analysis of Target Variable, Salary</vt:lpstr>
      <vt:lpstr>Univariate Analysis of Other Numerical Variables</vt:lpstr>
      <vt:lpstr>Univariate Analysis of Categorical Variables</vt:lpstr>
      <vt:lpstr>Bivariate Analysis, Salary vs Other Numerical Variables</vt:lpstr>
      <vt:lpstr>Bivariate Analysis, Salary vs Categorical Variables</vt:lpstr>
      <vt:lpstr>Research Question</vt:lpstr>
      <vt:lpstr>Conclusion</vt:lpstr>
      <vt:lpstr>Challenges and Learnings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Gouri Kabra</cp:lastModifiedBy>
  <cp:revision>4</cp:revision>
  <dcterms:created xsi:type="dcterms:W3CDTF">2021-02-16T05:19:01Z</dcterms:created>
  <dcterms:modified xsi:type="dcterms:W3CDTF">2024-10-06T09:54:46Z</dcterms:modified>
</cp:coreProperties>
</file>