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1" r:id="rId5"/>
    <p:sldId id="262" r:id="rId6"/>
    <p:sldId id="264" r:id="rId7"/>
    <p:sldId id="260" r:id="rId8"/>
    <p:sldId id="263" r:id="rId9"/>
    <p:sldId id="274" r:id="rId10"/>
    <p:sldId id="265" r:id="rId11"/>
    <p:sldId id="270" r:id="rId12"/>
    <p:sldId id="271" r:id="rId13"/>
    <p:sldId id="272" r:id="rId14"/>
    <p:sldId id="266" r:id="rId15"/>
    <p:sldId id="267" r:id="rId16"/>
    <p:sldId id="268" r:id="rId17"/>
    <p:sldId id="273" r:id="rId18"/>
    <p:sldId id="258" r:id="rId19"/>
    <p:sldId id="269"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82" autoAdjust="0"/>
    <p:restoredTop sz="94660"/>
  </p:normalViewPr>
  <p:slideViewPr>
    <p:cSldViewPr>
      <p:cViewPr varScale="1">
        <p:scale>
          <a:sx n="69" d="100"/>
          <a:sy n="69" d="100"/>
        </p:scale>
        <p:origin x="-1398"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rgbClr val="FFFF00"/>
            </a:gs>
            <a:gs pos="0">
              <a:srgbClr val="FFFF00"/>
            </a:gs>
            <a:gs pos="29000">
              <a:schemeClr val="bg1"/>
            </a:gs>
            <a:gs pos="100000">
              <a:schemeClr val="bg1"/>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8/13/2019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hyperlink" Target="https://www.kaggle.com/vjchoudhary7/hr-analytics-case-study"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600200"/>
            <a:ext cx="7772400" cy="1470025"/>
          </a:xfrm>
        </p:spPr>
        <p:txBody>
          <a:bodyPr/>
          <a:lstStyle/>
          <a:p>
            <a:r>
              <a:rPr lang="en-US" b="1" smtClean="0">
                <a:latin typeface="Arial Rounded MT Bold" pitchFamily="34" charset="0"/>
              </a:rPr>
              <a:t> </a:t>
            </a:r>
            <a:r>
              <a:rPr lang="en-US" b="1" dirty="0" err="1" smtClean="0">
                <a:latin typeface="Arial Rounded MT Bold" pitchFamily="34" charset="0"/>
              </a:rPr>
              <a:t>Kaggle</a:t>
            </a:r>
            <a:r>
              <a:rPr lang="en-US" b="1" dirty="0" smtClean="0">
                <a:latin typeface="Arial Rounded MT Bold" pitchFamily="34" charset="0"/>
              </a:rPr>
              <a:t> Case Study</a:t>
            </a:r>
            <a:endParaRPr lang="en-US" b="1" dirty="0">
              <a:latin typeface="Arial Rounded MT Bold" pitchFamily="34" charset="0"/>
            </a:endParaRPr>
          </a:p>
        </p:txBody>
      </p:sp>
      <p:sp>
        <p:nvSpPr>
          <p:cNvPr id="3" name="Subtitle 2"/>
          <p:cNvSpPr>
            <a:spLocks noGrp="1"/>
          </p:cNvSpPr>
          <p:nvPr>
            <p:ph type="subTitle" idx="1"/>
          </p:nvPr>
        </p:nvSpPr>
        <p:spPr>
          <a:xfrm>
            <a:off x="2514600" y="4800600"/>
            <a:ext cx="6400800" cy="1752600"/>
          </a:xfrm>
        </p:spPr>
        <p:txBody>
          <a:bodyPr/>
          <a:lstStyle/>
          <a:p>
            <a:pPr algn="r"/>
            <a:endParaRPr lang="en-US" dirty="0"/>
          </a:p>
        </p:txBody>
      </p:sp>
    </p:spTree>
    <p:extLst>
      <p:ext uri="{BB962C8B-B14F-4D97-AF65-F5344CB8AC3E}">
        <p14:creationId xmlns:p14="http://schemas.microsoft.com/office/powerpoint/2010/main" val="25380869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PREPARATION</a:t>
            </a:r>
            <a:endParaRPr lang="en-US" b="1" dirty="0"/>
          </a:p>
        </p:txBody>
      </p:sp>
      <p:sp>
        <p:nvSpPr>
          <p:cNvPr id="3" name="Content Placeholder 2"/>
          <p:cNvSpPr>
            <a:spLocks noGrp="1"/>
          </p:cNvSpPr>
          <p:nvPr>
            <p:ph idx="1"/>
          </p:nvPr>
        </p:nvSpPr>
        <p:spPr/>
        <p:txBody>
          <a:bodyPr/>
          <a:lstStyle/>
          <a:p>
            <a:r>
              <a:rPr lang="en-US" dirty="0" smtClean="0"/>
              <a:t>HYPOTHESIS TESTING</a:t>
            </a:r>
          </a:p>
          <a:p>
            <a:r>
              <a:rPr lang="en-US" dirty="0" smtClean="0"/>
              <a:t>DEALING WITH MISSING VALUES </a:t>
            </a:r>
          </a:p>
          <a:p>
            <a:r>
              <a:rPr lang="en-US" dirty="0" smtClean="0"/>
              <a:t>USING FEATURE ENGINEERING</a:t>
            </a:r>
          </a:p>
          <a:p>
            <a:r>
              <a:rPr lang="en-US" dirty="0" smtClean="0"/>
              <a:t>CHECKING FOR MULTICOLLINEARITY</a:t>
            </a:r>
          </a:p>
          <a:p>
            <a:r>
              <a:rPr lang="en-US" dirty="0" smtClean="0"/>
              <a:t>SPLITTING DATASET INTO TRAIN AND TEST</a:t>
            </a:r>
          </a:p>
        </p:txBody>
      </p:sp>
    </p:spTree>
    <p:extLst>
      <p:ext uri="{BB962C8B-B14F-4D97-AF65-F5344CB8AC3E}">
        <p14:creationId xmlns:p14="http://schemas.microsoft.com/office/powerpoint/2010/main" val="2401785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990600"/>
            <a:ext cx="8677776" cy="4572000"/>
          </a:xfrm>
          <a:prstGeom prst="rect">
            <a:avLst/>
          </a:prstGeom>
        </p:spPr>
      </p:pic>
    </p:spTree>
    <p:extLst>
      <p:ext uri="{BB962C8B-B14F-4D97-AF65-F5344CB8AC3E}">
        <p14:creationId xmlns:p14="http://schemas.microsoft.com/office/powerpoint/2010/main" val="286571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219200"/>
            <a:ext cx="8677776" cy="4572000"/>
          </a:xfrm>
          <a:prstGeom prst="rect">
            <a:avLst/>
          </a:prstGeom>
        </p:spPr>
      </p:pic>
    </p:spTree>
    <p:extLst>
      <p:ext uri="{BB962C8B-B14F-4D97-AF65-F5344CB8AC3E}">
        <p14:creationId xmlns:p14="http://schemas.microsoft.com/office/powerpoint/2010/main" val="42337066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799" y="1295400"/>
            <a:ext cx="8533147" cy="4495800"/>
          </a:xfrm>
          <a:prstGeom prst="rect">
            <a:avLst/>
          </a:prstGeom>
        </p:spPr>
      </p:pic>
    </p:spTree>
    <p:extLst>
      <p:ext uri="{BB962C8B-B14F-4D97-AF65-F5344CB8AC3E}">
        <p14:creationId xmlns:p14="http://schemas.microsoft.com/office/powerpoint/2010/main" val="36957708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MODEL SELECTION</a:t>
            </a:r>
            <a:endParaRPr lang="en-US" b="1" dirty="0"/>
          </a:p>
        </p:txBody>
      </p:sp>
      <p:sp>
        <p:nvSpPr>
          <p:cNvPr id="3" name="Content Placeholder 2"/>
          <p:cNvSpPr>
            <a:spLocks noGrp="1"/>
          </p:cNvSpPr>
          <p:nvPr>
            <p:ph idx="1"/>
          </p:nvPr>
        </p:nvSpPr>
        <p:spPr/>
        <p:txBody>
          <a:bodyPr>
            <a:normAutofit lnSpcReduction="10000"/>
          </a:bodyPr>
          <a:lstStyle/>
          <a:p>
            <a:pPr marL="0" indent="0">
              <a:buNone/>
            </a:pPr>
            <a:r>
              <a:rPr lang="en-US" u="sng" dirty="0" smtClean="0"/>
              <a:t>FACTORS INFLUENCING SELECTING A MODEL(for logistic regression) :</a:t>
            </a:r>
          </a:p>
          <a:p>
            <a:pPr marL="0" indent="0">
              <a:buNone/>
            </a:pPr>
            <a:endParaRPr lang="en-US" sz="2400" u="sng" dirty="0" smtClean="0">
              <a:solidFill>
                <a:srgbClr val="FF0000"/>
              </a:solidFill>
            </a:endParaRPr>
          </a:p>
          <a:p>
            <a:pPr marL="0" indent="0" algn="ctr">
              <a:buNone/>
            </a:pPr>
            <a:r>
              <a:rPr lang="en-US" sz="2400" b="1" dirty="0" smtClean="0">
                <a:solidFill>
                  <a:srgbClr val="FF0000"/>
                </a:solidFill>
              </a:rPr>
              <a:t>USING TRAIN DATA</a:t>
            </a:r>
          </a:p>
          <a:p>
            <a:pPr marL="0" indent="0" algn="ctr">
              <a:buNone/>
            </a:pPr>
            <a:endParaRPr lang="en-US" sz="2400" b="1" dirty="0">
              <a:solidFill>
                <a:srgbClr val="FF0000"/>
              </a:solidFill>
            </a:endParaRPr>
          </a:p>
          <a:p>
            <a:r>
              <a:rPr lang="en-US" sz="2000" i="1" dirty="0" smtClean="0"/>
              <a:t>Low AIC (</a:t>
            </a:r>
            <a:r>
              <a:rPr lang="en-US" sz="2000" i="1" dirty="0" err="1" smtClean="0"/>
              <a:t>Akaike</a:t>
            </a:r>
            <a:r>
              <a:rPr lang="en-US" sz="2000" i="1" dirty="0" smtClean="0"/>
              <a:t> Information Value)</a:t>
            </a:r>
          </a:p>
          <a:p>
            <a:r>
              <a:rPr lang="en-US" sz="2000" i="1" dirty="0" smtClean="0"/>
              <a:t>Close to { |TN| = |TP| } (Sensitivity and Specificity)</a:t>
            </a:r>
          </a:p>
          <a:p>
            <a:r>
              <a:rPr lang="en-US" sz="2000" i="1" dirty="0" smtClean="0"/>
              <a:t>High AUC (Area under Curve) (Receiver Operator Characteristic)</a:t>
            </a:r>
          </a:p>
          <a:p>
            <a:r>
              <a:rPr lang="en-US" sz="2000" i="1" dirty="0" smtClean="0"/>
              <a:t>Calculation of Deviance (should decrease with better model)</a:t>
            </a:r>
          </a:p>
          <a:p>
            <a:r>
              <a:rPr lang="en-US" sz="2000" i="1" dirty="0" err="1" smtClean="0"/>
              <a:t>Hosmer</a:t>
            </a:r>
            <a:r>
              <a:rPr lang="en-US" sz="2000" i="1" dirty="0" smtClean="0"/>
              <a:t> </a:t>
            </a:r>
            <a:r>
              <a:rPr lang="en-US" sz="2000" i="1" dirty="0" err="1" smtClean="0"/>
              <a:t>Lemeshow</a:t>
            </a:r>
            <a:r>
              <a:rPr lang="en-US" sz="2000" i="1" dirty="0" smtClean="0"/>
              <a:t> Test</a:t>
            </a:r>
          </a:p>
          <a:p>
            <a:r>
              <a:rPr lang="en-US" sz="2000" i="1" dirty="0" err="1" smtClean="0"/>
              <a:t>Somer’s</a:t>
            </a:r>
            <a:r>
              <a:rPr lang="en-US" sz="2000" i="1" dirty="0" smtClean="0"/>
              <a:t> D Test</a:t>
            </a:r>
          </a:p>
          <a:p>
            <a:r>
              <a:rPr lang="en-US" sz="2000" i="1" dirty="0" smtClean="0"/>
              <a:t>Beat AIC score obtained by STEPAIC()</a:t>
            </a:r>
          </a:p>
          <a:p>
            <a:endParaRPr lang="en-US" sz="2000" i="1" dirty="0"/>
          </a:p>
        </p:txBody>
      </p:sp>
    </p:spTree>
    <p:extLst>
      <p:ext uri="{BB962C8B-B14F-4D97-AF65-F5344CB8AC3E}">
        <p14:creationId xmlns:p14="http://schemas.microsoft.com/office/powerpoint/2010/main" val="2908595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MODEL VALIDATION</a:t>
            </a:r>
            <a:endParaRPr lang="en-US" b="1" dirty="0"/>
          </a:p>
        </p:txBody>
      </p:sp>
      <p:sp>
        <p:nvSpPr>
          <p:cNvPr id="3" name="Content Placeholder 2"/>
          <p:cNvSpPr>
            <a:spLocks noGrp="1"/>
          </p:cNvSpPr>
          <p:nvPr>
            <p:ph idx="1"/>
          </p:nvPr>
        </p:nvSpPr>
        <p:spPr/>
        <p:txBody>
          <a:bodyPr>
            <a:normAutofit fontScale="85000" lnSpcReduction="20000"/>
          </a:bodyPr>
          <a:lstStyle/>
          <a:p>
            <a:pPr marL="0" indent="0">
              <a:buNone/>
            </a:pPr>
            <a:r>
              <a:rPr lang="en-US" b="1" u="sng" dirty="0" smtClean="0"/>
              <a:t>NECESSARY TESTS TO VALIDATE A MODEL </a:t>
            </a:r>
            <a:r>
              <a:rPr lang="en-US" u="sng" dirty="0" smtClean="0"/>
              <a:t>: </a:t>
            </a:r>
            <a:endParaRPr lang="en-US" b="1" dirty="0" smtClean="0"/>
          </a:p>
          <a:p>
            <a:pPr marL="0" indent="0">
              <a:buNone/>
            </a:pPr>
            <a:endParaRPr lang="en-US" b="1" dirty="0" smtClean="0"/>
          </a:p>
          <a:p>
            <a:pPr marL="0" indent="0">
              <a:buNone/>
            </a:pPr>
            <a:r>
              <a:rPr lang="en-US" dirty="0" smtClean="0">
                <a:solidFill>
                  <a:srgbClr val="FF0000"/>
                </a:solidFill>
              </a:rPr>
              <a:t>Cross Validation </a:t>
            </a:r>
            <a:r>
              <a:rPr lang="en-US" b="1" dirty="0" smtClean="0"/>
              <a:t>:</a:t>
            </a:r>
            <a:endParaRPr lang="en-US" sz="2300" b="1" i="1" dirty="0" smtClean="0"/>
          </a:p>
          <a:p>
            <a:r>
              <a:rPr lang="en-US" sz="2100" i="1" dirty="0" smtClean="0"/>
              <a:t>Bootstrap</a:t>
            </a:r>
          </a:p>
          <a:p>
            <a:r>
              <a:rPr lang="en-US" sz="2100" i="1" dirty="0" smtClean="0"/>
              <a:t>K-fold</a:t>
            </a:r>
          </a:p>
          <a:p>
            <a:r>
              <a:rPr lang="en-US" sz="2100" i="1" dirty="0" smtClean="0"/>
              <a:t>Jack-knife</a:t>
            </a:r>
            <a:endParaRPr lang="en-US" sz="2100" i="1" dirty="0"/>
          </a:p>
          <a:p>
            <a:pPr marL="0" indent="0" algn="ctr">
              <a:buNone/>
            </a:pPr>
            <a:endParaRPr lang="en-US" b="1" dirty="0">
              <a:solidFill>
                <a:srgbClr val="FF0000"/>
              </a:solidFill>
            </a:endParaRPr>
          </a:p>
          <a:p>
            <a:pPr marL="0" indent="0" algn="ctr">
              <a:buNone/>
            </a:pPr>
            <a:r>
              <a:rPr lang="en-US" sz="3900" b="1" dirty="0" smtClean="0">
                <a:solidFill>
                  <a:srgbClr val="FF0000"/>
                </a:solidFill>
              </a:rPr>
              <a:t>USING TEST DATA</a:t>
            </a:r>
            <a:endParaRPr lang="en-US" sz="3900" b="1" dirty="0">
              <a:solidFill>
                <a:srgbClr val="FF0000"/>
              </a:solidFill>
            </a:endParaRPr>
          </a:p>
          <a:p>
            <a:r>
              <a:rPr lang="en-US" sz="2000" i="1" dirty="0" smtClean="0"/>
              <a:t>Study histogram of residual (ideally normally distributed)</a:t>
            </a:r>
          </a:p>
          <a:p>
            <a:r>
              <a:rPr lang="en-US" sz="2000" i="1" dirty="0" smtClean="0"/>
              <a:t>Homoscedastic graph without any visible bias</a:t>
            </a:r>
          </a:p>
          <a:p>
            <a:r>
              <a:rPr lang="en-US" sz="2000" i="1" dirty="0" smtClean="0"/>
              <a:t>(Residual and predicted) graph should show no pattern</a:t>
            </a:r>
          </a:p>
          <a:p>
            <a:pPr marL="0" indent="0">
              <a:buNone/>
            </a:pPr>
            <a:r>
              <a:rPr lang="en-US" i="1" dirty="0" smtClean="0"/>
              <a:t>  </a:t>
            </a:r>
          </a:p>
          <a:p>
            <a:endParaRPr lang="en-US" i="1" dirty="0"/>
          </a:p>
        </p:txBody>
      </p:sp>
    </p:spTree>
    <p:extLst>
      <p:ext uri="{BB962C8B-B14F-4D97-AF65-F5344CB8AC3E}">
        <p14:creationId xmlns:p14="http://schemas.microsoft.com/office/powerpoint/2010/main" val="2218581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Fit 11 model</a:t>
            </a:r>
            <a:endParaRPr lang="en-US" dirty="0"/>
          </a:p>
        </p:txBody>
      </p:sp>
      <p:sp>
        <p:nvSpPr>
          <p:cNvPr id="3" name="Content Placeholder 2"/>
          <p:cNvSpPr>
            <a:spLocks noGrp="1"/>
          </p:cNvSpPr>
          <p:nvPr>
            <p:ph idx="1"/>
          </p:nvPr>
        </p:nvSpPr>
        <p:spPr/>
        <p:txBody>
          <a:bodyPr>
            <a:normAutofit fontScale="70000" lnSpcReduction="20000"/>
          </a:bodyPr>
          <a:lstStyle/>
          <a:p>
            <a:r>
              <a:rPr lang="en-US" dirty="0" err="1" smtClean="0"/>
              <a:t>travel_freq</a:t>
            </a:r>
            <a:r>
              <a:rPr lang="en-US" dirty="0" smtClean="0"/>
              <a:t> </a:t>
            </a:r>
          </a:p>
          <a:p>
            <a:r>
              <a:rPr lang="en-US" dirty="0" smtClean="0"/>
              <a:t>Age </a:t>
            </a:r>
          </a:p>
          <a:p>
            <a:r>
              <a:rPr lang="en-US" dirty="0" err="1" smtClean="0"/>
              <a:t>NumCompaniesWorked</a:t>
            </a:r>
            <a:endParaRPr lang="en-US" dirty="0" smtClean="0"/>
          </a:p>
          <a:p>
            <a:r>
              <a:rPr lang="en-US" dirty="0" err="1" smtClean="0"/>
              <a:t>MaritalStatus</a:t>
            </a:r>
            <a:r>
              <a:rPr lang="en-US" dirty="0" smtClean="0"/>
              <a:t> </a:t>
            </a:r>
          </a:p>
          <a:p>
            <a:r>
              <a:rPr lang="en-US" dirty="0" err="1" smtClean="0"/>
              <a:t>JobRole</a:t>
            </a:r>
            <a:r>
              <a:rPr lang="en-US" dirty="0" smtClean="0"/>
              <a:t> </a:t>
            </a:r>
          </a:p>
          <a:p>
            <a:r>
              <a:rPr lang="en-US" dirty="0" err="1" smtClean="0"/>
              <a:t>EnvironmentSatisfaction</a:t>
            </a:r>
            <a:endParaRPr lang="en-US" dirty="0" smtClean="0"/>
          </a:p>
          <a:p>
            <a:r>
              <a:rPr lang="en-US" dirty="0" err="1" smtClean="0"/>
              <a:t>YearsWithCurrManager</a:t>
            </a:r>
            <a:r>
              <a:rPr lang="en-US" dirty="0" smtClean="0"/>
              <a:t> </a:t>
            </a:r>
          </a:p>
          <a:p>
            <a:r>
              <a:rPr lang="en-US" dirty="0" err="1" smtClean="0"/>
              <a:t>WorkLifeBalance</a:t>
            </a:r>
            <a:r>
              <a:rPr lang="en-US" dirty="0" smtClean="0"/>
              <a:t> </a:t>
            </a:r>
          </a:p>
          <a:p>
            <a:r>
              <a:rPr lang="en-US" dirty="0" err="1" smtClean="0"/>
              <a:t>JobSatisfaction</a:t>
            </a:r>
            <a:r>
              <a:rPr lang="en-US" dirty="0" smtClean="0"/>
              <a:t> </a:t>
            </a:r>
          </a:p>
          <a:p>
            <a:r>
              <a:rPr lang="en-US" dirty="0" err="1" smtClean="0"/>
              <a:t>EducationField</a:t>
            </a:r>
            <a:r>
              <a:rPr lang="en-US" dirty="0" smtClean="0"/>
              <a:t> </a:t>
            </a:r>
          </a:p>
          <a:p>
            <a:r>
              <a:rPr lang="en-US" dirty="0" err="1" smtClean="0"/>
              <a:t>TotalWorkingYears</a:t>
            </a:r>
            <a:r>
              <a:rPr lang="en-US" dirty="0" smtClean="0"/>
              <a:t> </a:t>
            </a:r>
            <a:endParaRPr lang="en-US" dirty="0"/>
          </a:p>
          <a:p>
            <a:r>
              <a:rPr lang="en-US" dirty="0" err="1" smtClean="0"/>
              <a:t>PerformanceRating</a:t>
            </a:r>
            <a:endParaRPr lang="en-US" dirty="0" smtClean="0"/>
          </a:p>
          <a:p>
            <a:r>
              <a:rPr lang="en-US" dirty="0" smtClean="0"/>
              <a:t> </a:t>
            </a:r>
            <a:r>
              <a:rPr lang="en-US" dirty="0" err="1"/>
              <a:t>StockOptionLevel</a:t>
            </a:r>
            <a:endParaRPr lang="en-US" dirty="0"/>
          </a:p>
        </p:txBody>
      </p:sp>
      <p:sp>
        <p:nvSpPr>
          <p:cNvPr id="5" name="Rectangle 4"/>
          <p:cNvSpPr/>
          <p:nvPr/>
        </p:nvSpPr>
        <p:spPr>
          <a:xfrm>
            <a:off x="5033513" y="1447800"/>
            <a:ext cx="2662687"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sz="2400" dirty="0" smtClean="0"/>
              <a:t>AIC </a:t>
            </a:r>
            <a:r>
              <a:rPr lang="en-US" sz="2400" dirty="0"/>
              <a:t>: </a:t>
            </a:r>
            <a:r>
              <a:rPr lang="en-US" sz="2400" dirty="0" smtClean="0"/>
              <a:t>2339.3</a:t>
            </a:r>
          </a:p>
          <a:p>
            <a:pPr algn="ctr"/>
            <a:endParaRPr lang="en-US" dirty="0"/>
          </a:p>
          <a:p>
            <a:pPr algn="ctr"/>
            <a:r>
              <a:rPr lang="en-US" sz="2400" dirty="0" smtClean="0"/>
              <a:t>AUC </a:t>
            </a:r>
            <a:r>
              <a:rPr lang="en-US" sz="2400" dirty="0"/>
              <a:t>: </a:t>
            </a:r>
            <a:r>
              <a:rPr lang="en-US" sz="2400" dirty="0" smtClean="0"/>
              <a:t>0.7639201</a:t>
            </a:r>
          </a:p>
          <a:p>
            <a:pPr algn="ctr"/>
            <a:endParaRPr lang="en-US" dirty="0"/>
          </a:p>
          <a:p>
            <a:pPr algn="ctr"/>
            <a:endParaRPr lang="en-US" dirty="0"/>
          </a:p>
        </p:txBody>
      </p:sp>
      <p:sp>
        <p:nvSpPr>
          <p:cNvPr id="8" name="Rectangle 2"/>
          <p:cNvSpPr>
            <a:spLocks noChangeArrowheads="1"/>
          </p:cNvSpPr>
          <p:nvPr/>
        </p:nvSpPr>
        <p:spPr bwMode="auto">
          <a:xfrm>
            <a:off x="0" y="90100"/>
            <a:ext cx="65" cy="276999"/>
          </a:xfrm>
          <a:prstGeom prst="rect">
            <a:avLst/>
          </a:prstGeom>
          <a:solidFill>
            <a:srgbClr val="0022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800" y="3276600"/>
            <a:ext cx="4664248" cy="2724150"/>
          </a:xfrm>
          <a:prstGeom prst="rect">
            <a:avLst/>
          </a:prstGeom>
        </p:spPr>
      </p:pic>
    </p:spTree>
    <p:extLst>
      <p:ext uri="{BB962C8B-B14F-4D97-AF65-F5344CB8AC3E}">
        <p14:creationId xmlns:p14="http://schemas.microsoft.com/office/powerpoint/2010/main" val="13505009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1745673"/>
            <a:ext cx="6797592" cy="3581400"/>
          </a:xfrm>
          <a:prstGeom prst="rect">
            <a:avLst/>
          </a:prstGeom>
        </p:spPr>
      </p:pic>
    </p:spTree>
    <p:extLst>
      <p:ext uri="{BB962C8B-B14F-4D97-AF65-F5344CB8AC3E}">
        <p14:creationId xmlns:p14="http://schemas.microsoft.com/office/powerpoint/2010/main" val="4009803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Necessary Links : </a:t>
            </a:r>
            <a:endParaRPr lang="en-US" b="1" dirty="0"/>
          </a:p>
        </p:txBody>
      </p:sp>
      <p:sp>
        <p:nvSpPr>
          <p:cNvPr id="3" name="Content Placeholder 2"/>
          <p:cNvSpPr>
            <a:spLocks noGrp="1"/>
          </p:cNvSpPr>
          <p:nvPr>
            <p:ph idx="1"/>
          </p:nvPr>
        </p:nvSpPr>
        <p:spPr/>
        <p:txBody>
          <a:bodyPr/>
          <a:lstStyle/>
          <a:p>
            <a:r>
              <a:rPr lang="en-US" sz="2000" dirty="0">
                <a:hlinkClick r:id="rId2"/>
              </a:rPr>
              <a:t>https://</a:t>
            </a:r>
            <a:r>
              <a:rPr lang="en-US" sz="2000" dirty="0" smtClean="0">
                <a:hlinkClick r:id="rId2"/>
              </a:rPr>
              <a:t>www.kaggle.com/vjchoudhary7/hr-analytics-case-study</a:t>
            </a:r>
            <a:endParaRPr lang="en-US" sz="2000" dirty="0" smtClean="0"/>
          </a:p>
          <a:p>
            <a:endParaRPr lang="en-US" dirty="0"/>
          </a:p>
          <a:p>
            <a:endParaRPr lang="en-US" dirty="0"/>
          </a:p>
        </p:txBody>
      </p:sp>
    </p:spTree>
    <p:extLst>
      <p:ext uri="{BB962C8B-B14F-4D97-AF65-F5344CB8AC3E}">
        <p14:creationId xmlns:p14="http://schemas.microsoft.com/office/powerpoint/2010/main" val="41133331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65074" y="2967335"/>
            <a:ext cx="4013856" cy="923330"/>
          </a:xfrm>
          <a:prstGeom prst="rect">
            <a:avLst/>
          </a:prstGeom>
          <a:noFill/>
        </p:spPr>
        <p:txBody>
          <a:bodyPr wrap="none" lIns="91440" tIns="45720" rIns="91440" bIns="45720">
            <a:spAutoFit/>
          </a:bodyPr>
          <a:lstStyle/>
          <a:p>
            <a:pPr algn="ctr"/>
            <a:r>
              <a:rPr lang="en-US" sz="5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THANK YOU !</a:t>
            </a: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extLst>
      <p:ext uri="{BB962C8B-B14F-4D97-AF65-F5344CB8AC3E}">
        <p14:creationId xmlns:p14="http://schemas.microsoft.com/office/powerpoint/2010/main" val="870204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 WALK THROUGH…</a:t>
            </a:r>
            <a:endParaRPr lang="en-US" b="1" dirty="0"/>
          </a:p>
        </p:txBody>
      </p:sp>
      <p:sp>
        <p:nvSpPr>
          <p:cNvPr id="3" name="Content Placeholder 2"/>
          <p:cNvSpPr>
            <a:spLocks noGrp="1"/>
          </p:cNvSpPr>
          <p:nvPr>
            <p:ph idx="1"/>
          </p:nvPr>
        </p:nvSpPr>
        <p:spPr/>
        <p:txBody>
          <a:bodyPr>
            <a:normAutofit fontScale="70000" lnSpcReduction="20000"/>
          </a:bodyPr>
          <a:lstStyle/>
          <a:p>
            <a:pPr fontAlgn="base"/>
            <a:r>
              <a:rPr lang="en-US" dirty="0"/>
              <a:t>A large company named </a:t>
            </a:r>
            <a:r>
              <a:rPr lang="en-US" b="1" dirty="0"/>
              <a:t>XYZ</a:t>
            </a:r>
            <a:r>
              <a:rPr lang="en-US" dirty="0"/>
              <a:t>, employs, at any given point of time, around </a:t>
            </a:r>
            <a:r>
              <a:rPr lang="en-US" b="1" dirty="0"/>
              <a:t>4000 employees</a:t>
            </a:r>
            <a:r>
              <a:rPr lang="en-US" dirty="0"/>
              <a:t>. However, every year, </a:t>
            </a:r>
            <a:r>
              <a:rPr lang="en-US" b="1" dirty="0"/>
              <a:t>around 15% of its employees leave the company</a:t>
            </a:r>
            <a:r>
              <a:rPr lang="en-US" dirty="0"/>
              <a:t> and need to be replaced with the talent pool available in the job market. The management believes that this level of attrition (employees leaving, either on their own or because they got fired) is bad for the company, because of the following reasons -</a:t>
            </a:r>
          </a:p>
          <a:p>
            <a:pPr fontAlgn="base"/>
            <a:r>
              <a:rPr lang="en-US" dirty="0"/>
              <a:t>The </a:t>
            </a:r>
            <a:r>
              <a:rPr lang="en-US" b="1" dirty="0"/>
              <a:t>former employees’ projects get delayed</a:t>
            </a:r>
            <a:r>
              <a:rPr lang="en-US" dirty="0"/>
              <a:t>, which makes it difficult to meet timelines, resulting in a reputation loss among consumers and partners</a:t>
            </a:r>
          </a:p>
          <a:p>
            <a:pPr fontAlgn="base"/>
            <a:r>
              <a:rPr lang="en-US" b="1" dirty="0"/>
              <a:t>A sizeable department has to be maintained</a:t>
            </a:r>
            <a:r>
              <a:rPr lang="en-US" dirty="0"/>
              <a:t>, for the purposes of recruiting new talent</a:t>
            </a:r>
          </a:p>
          <a:p>
            <a:pPr fontAlgn="base"/>
            <a:r>
              <a:rPr lang="en-US" dirty="0"/>
              <a:t>More often than not, </a:t>
            </a:r>
            <a:r>
              <a:rPr lang="en-US" b="1" dirty="0"/>
              <a:t>the new employees have to be trained </a:t>
            </a:r>
            <a:r>
              <a:rPr lang="en-US" dirty="0"/>
              <a:t>for the job and/or given time to </a:t>
            </a:r>
            <a:r>
              <a:rPr lang="en-US" dirty="0" smtClean="0"/>
              <a:t>acclimatize </a:t>
            </a:r>
            <a:r>
              <a:rPr lang="en-US" dirty="0"/>
              <a:t>themselves to the company</a:t>
            </a:r>
          </a:p>
          <a:p>
            <a:endParaRPr lang="en-US" dirty="0"/>
          </a:p>
        </p:txBody>
      </p:sp>
    </p:spTree>
    <p:extLst>
      <p:ext uri="{BB962C8B-B14F-4D97-AF65-F5344CB8AC3E}">
        <p14:creationId xmlns:p14="http://schemas.microsoft.com/office/powerpoint/2010/main" val="4253575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b="1" dirty="0" smtClean="0"/>
              <a:t>Objective</a:t>
            </a:r>
            <a:endParaRPr lang="en-US" sz="6600" b="1" dirty="0"/>
          </a:p>
        </p:txBody>
      </p:sp>
      <p:sp>
        <p:nvSpPr>
          <p:cNvPr id="3" name="Content Placeholder 2"/>
          <p:cNvSpPr>
            <a:spLocks noGrp="1"/>
          </p:cNvSpPr>
          <p:nvPr>
            <p:ph idx="1"/>
          </p:nvPr>
        </p:nvSpPr>
        <p:spPr/>
        <p:txBody>
          <a:bodyPr/>
          <a:lstStyle/>
          <a:p>
            <a:r>
              <a:rPr lang="en-US" b="1" dirty="0">
                <a:solidFill>
                  <a:srgbClr val="FF0000"/>
                </a:solidFill>
              </a:rPr>
              <a:t>Goal of the case </a:t>
            </a:r>
            <a:r>
              <a:rPr lang="en-US" b="1" dirty="0" smtClean="0">
                <a:solidFill>
                  <a:srgbClr val="FF0000"/>
                </a:solidFill>
              </a:rPr>
              <a:t>study </a:t>
            </a:r>
            <a:r>
              <a:rPr lang="en-US" dirty="0" smtClean="0"/>
              <a:t>: </a:t>
            </a:r>
            <a:r>
              <a:rPr lang="en-US" dirty="0"/>
              <a:t> You are required to </a:t>
            </a:r>
            <a:r>
              <a:rPr lang="en-US" dirty="0" smtClean="0"/>
              <a:t>model </a:t>
            </a:r>
            <a:r>
              <a:rPr lang="en-US" dirty="0"/>
              <a:t>the probability of </a:t>
            </a:r>
            <a:r>
              <a:rPr lang="en-US" dirty="0" smtClean="0"/>
              <a:t>attrition</a:t>
            </a:r>
          </a:p>
          <a:p>
            <a:pPr marL="0" indent="0">
              <a:buNone/>
            </a:pPr>
            <a:endParaRPr lang="en-US" dirty="0"/>
          </a:p>
          <a:p>
            <a:r>
              <a:rPr lang="en-US" dirty="0"/>
              <a:t>The results thus obtained will be used by the management to understand what changes they should make to their workplace, in order to get most of their employees to stay.</a:t>
            </a:r>
          </a:p>
        </p:txBody>
      </p:sp>
    </p:spTree>
    <p:extLst>
      <p:ext uri="{BB962C8B-B14F-4D97-AF65-F5344CB8AC3E}">
        <p14:creationId xmlns:p14="http://schemas.microsoft.com/office/powerpoint/2010/main" val="729324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Why Logistic Regression?</a:t>
            </a:r>
            <a:endParaRPr lang="en-US" b="1" dirty="0"/>
          </a:p>
        </p:txBody>
      </p:sp>
      <p:sp>
        <p:nvSpPr>
          <p:cNvPr id="3" name="Content Placeholder 2"/>
          <p:cNvSpPr>
            <a:spLocks noGrp="1"/>
          </p:cNvSpPr>
          <p:nvPr>
            <p:ph idx="1"/>
          </p:nvPr>
        </p:nvSpPr>
        <p:spPr>
          <a:xfrm>
            <a:off x="304800" y="3276600"/>
            <a:ext cx="8229600" cy="4525963"/>
          </a:xfrm>
        </p:spPr>
        <p:txBody>
          <a:bodyPr/>
          <a:lstStyle/>
          <a:p>
            <a:pPr marL="0" indent="0" algn="ctr">
              <a:buNone/>
            </a:pPr>
            <a:r>
              <a:rPr lang="en-US" dirty="0" smtClean="0"/>
              <a:t>It is </a:t>
            </a:r>
            <a:r>
              <a:rPr lang="en-US" dirty="0"/>
              <a:t>the appropriate regression analysis to conduct when the dependent variable is dichotomous (binary</a:t>
            </a:r>
            <a:r>
              <a:rPr lang="en-US" dirty="0" smtClean="0"/>
              <a:t>).</a:t>
            </a:r>
            <a:r>
              <a:rPr lang="en-US" dirty="0"/>
              <a:t> </a:t>
            </a:r>
            <a:endParaRPr lang="en-US" dirty="0" smtClean="0"/>
          </a:p>
          <a:p>
            <a:pPr algn="ctr"/>
            <a:endParaRPr lang="en-US" dirty="0"/>
          </a:p>
        </p:txBody>
      </p:sp>
    </p:spTree>
    <p:extLst>
      <p:ext uri="{BB962C8B-B14F-4D97-AF65-F5344CB8AC3E}">
        <p14:creationId xmlns:p14="http://schemas.microsoft.com/office/powerpoint/2010/main" val="3510474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latin typeface="Nirmala UI Semilight" pitchFamily="34" charset="0"/>
                <a:cs typeface="Nirmala UI Semilight" pitchFamily="34" charset="0"/>
              </a:rPr>
              <a:t>Precautions to be taken :</a:t>
            </a:r>
            <a:endParaRPr lang="en-US" sz="6000" b="1" dirty="0">
              <a:latin typeface="Nirmala UI Semilight" pitchFamily="34" charset="0"/>
              <a:cs typeface="Nirmala UI Semilight" pitchFamily="34" charset="0"/>
            </a:endParaRPr>
          </a:p>
        </p:txBody>
      </p:sp>
      <p:sp>
        <p:nvSpPr>
          <p:cNvPr id="3" name="Content Placeholder 2"/>
          <p:cNvSpPr>
            <a:spLocks noGrp="1"/>
          </p:cNvSpPr>
          <p:nvPr>
            <p:ph idx="1"/>
          </p:nvPr>
        </p:nvSpPr>
        <p:spPr/>
        <p:txBody>
          <a:bodyPr>
            <a:normAutofit fontScale="92500"/>
          </a:bodyPr>
          <a:lstStyle/>
          <a:p>
            <a:pPr fontAlgn="base"/>
            <a:r>
              <a:rPr lang="en-US" dirty="0"/>
              <a:t>The </a:t>
            </a:r>
            <a:r>
              <a:rPr lang="en-US" b="1" dirty="0"/>
              <a:t>dependent variable </a:t>
            </a:r>
            <a:r>
              <a:rPr lang="en-US" dirty="0"/>
              <a:t>should be </a:t>
            </a:r>
            <a:r>
              <a:rPr lang="en-US" b="1" dirty="0"/>
              <a:t>dichotomous</a:t>
            </a:r>
            <a:r>
              <a:rPr lang="en-US" dirty="0"/>
              <a:t> in nature (e.g., presence vs. absent).</a:t>
            </a:r>
          </a:p>
          <a:p>
            <a:pPr fontAlgn="base"/>
            <a:r>
              <a:rPr lang="en-US" dirty="0"/>
              <a:t>There should be </a:t>
            </a:r>
            <a:r>
              <a:rPr lang="en-US" b="1" dirty="0"/>
              <a:t>no outliers in the data</a:t>
            </a:r>
            <a:r>
              <a:rPr lang="en-US" dirty="0"/>
              <a:t>, which can be assessed </a:t>
            </a:r>
            <a:r>
              <a:rPr lang="en-US" dirty="0" smtClean="0"/>
              <a:t>using </a:t>
            </a:r>
            <a:r>
              <a:rPr lang="en-US" b="1" dirty="0" smtClean="0"/>
              <a:t>Cook’s distance </a:t>
            </a:r>
            <a:r>
              <a:rPr lang="en-US" dirty="0" smtClean="0"/>
              <a:t>and/or </a:t>
            </a:r>
            <a:r>
              <a:rPr lang="en-US" b="1" dirty="0" smtClean="0"/>
              <a:t>capping</a:t>
            </a:r>
            <a:r>
              <a:rPr lang="en-US" dirty="0" smtClean="0"/>
              <a:t>.</a:t>
            </a:r>
          </a:p>
          <a:p>
            <a:pPr fontAlgn="base"/>
            <a:r>
              <a:rPr lang="en-US" dirty="0" smtClean="0"/>
              <a:t>There </a:t>
            </a:r>
            <a:r>
              <a:rPr lang="en-US" dirty="0"/>
              <a:t>should be </a:t>
            </a:r>
            <a:r>
              <a:rPr lang="en-US" b="1" dirty="0"/>
              <a:t>no high correlations </a:t>
            </a:r>
            <a:r>
              <a:rPr lang="en-US" dirty="0"/>
              <a:t>(</a:t>
            </a:r>
            <a:r>
              <a:rPr lang="en-US" dirty="0" err="1"/>
              <a:t>multicollinearity</a:t>
            </a:r>
            <a:r>
              <a:rPr lang="en-US" dirty="0"/>
              <a:t>) among the predictors.  This can be assessed by a correlation matrix among the predictors.</a:t>
            </a:r>
          </a:p>
          <a:p>
            <a:endParaRPr lang="en-US" dirty="0"/>
          </a:p>
        </p:txBody>
      </p:sp>
    </p:spTree>
    <p:extLst>
      <p:ext uri="{BB962C8B-B14F-4D97-AF65-F5344CB8AC3E}">
        <p14:creationId xmlns:p14="http://schemas.microsoft.com/office/powerpoint/2010/main" val="3579644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EXPLORATORY ANALYSIS</a:t>
            </a:r>
            <a:endParaRPr lang="en-US" b="1" dirty="0"/>
          </a:p>
        </p:txBody>
      </p:sp>
      <p:sp>
        <p:nvSpPr>
          <p:cNvPr id="4" name="Oval 3"/>
          <p:cNvSpPr/>
          <p:nvPr/>
        </p:nvSpPr>
        <p:spPr>
          <a:xfrm>
            <a:off x="533400" y="1676400"/>
            <a:ext cx="2590800" cy="152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PROBLEM  STATEMENT</a:t>
            </a:r>
            <a:endParaRPr lang="en-US" dirty="0"/>
          </a:p>
        </p:txBody>
      </p:sp>
      <p:sp>
        <p:nvSpPr>
          <p:cNvPr id="5" name="Oval 4"/>
          <p:cNvSpPr/>
          <p:nvPr/>
        </p:nvSpPr>
        <p:spPr>
          <a:xfrm>
            <a:off x="5715000" y="1601638"/>
            <a:ext cx="2590800" cy="1600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BUSINESS UNDERSTANDING</a:t>
            </a:r>
            <a:endParaRPr lang="en-US" dirty="0"/>
          </a:p>
        </p:txBody>
      </p:sp>
      <p:sp>
        <p:nvSpPr>
          <p:cNvPr id="6" name="Oval 5"/>
          <p:cNvSpPr/>
          <p:nvPr/>
        </p:nvSpPr>
        <p:spPr>
          <a:xfrm>
            <a:off x="557842" y="4800600"/>
            <a:ext cx="2618509" cy="1600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OVERVIEW STUDY OF DATA PROVIDED</a:t>
            </a:r>
            <a:endParaRPr lang="en-US" dirty="0"/>
          </a:p>
        </p:txBody>
      </p:sp>
      <p:sp>
        <p:nvSpPr>
          <p:cNvPr id="7" name="Oval 6"/>
          <p:cNvSpPr/>
          <p:nvPr/>
        </p:nvSpPr>
        <p:spPr>
          <a:xfrm>
            <a:off x="5867400" y="4876800"/>
            <a:ext cx="2667000" cy="152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ANALYSE THE BASIC REQUIREMENTS</a:t>
            </a:r>
            <a:endParaRPr lang="en-US" dirty="0"/>
          </a:p>
        </p:txBody>
      </p:sp>
      <p:sp>
        <p:nvSpPr>
          <p:cNvPr id="3" name="Oval 2"/>
          <p:cNvSpPr/>
          <p:nvPr/>
        </p:nvSpPr>
        <p:spPr>
          <a:xfrm>
            <a:off x="3124200" y="3124200"/>
            <a:ext cx="2514600" cy="1600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CLUSTER ANALYSIS</a:t>
            </a:r>
          </a:p>
        </p:txBody>
      </p:sp>
    </p:spTree>
    <p:extLst>
      <p:ext uri="{BB962C8B-B14F-4D97-AF65-F5344CB8AC3E}">
        <p14:creationId xmlns:p14="http://schemas.microsoft.com/office/powerpoint/2010/main" val="3537060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2590800"/>
            <a:ext cx="20574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EXPLORATORY ANALYSIS</a:t>
            </a:r>
            <a:endParaRPr lang="en-US" dirty="0"/>
          </a:p>
        </p:txBody>
      </p:sp>
      <p:sp>
        <p:nvSpPr>
          <p:cNvPr id="5" name="Rectangle 4"/>
          <p:cNvSpPr/>
          <p:nvPr/>
        </p:nvSpPr>
        <p:spPr>
          <a:xfrm>
            <a:off x="2286000" y="602673"/>
            <a:ext cx="21336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PREPARATION</a:t>
            </a:r>
            <a:endParaRPr lang="en-US" dirty="0"/>
          </a:p>
        </p:txBody>
      </p:sp>
      <p:sp>
        <p:nvSpPr>
          <p:cNvPr id="6" name="Rectangle 5"/>
          <p:cNvSpPr/>
          <p:nvPr/>
        </p:nvSpPr>
        <p:spPr>
          <a:xfrm>
            <a:off x="5365173" y="602673"/>
            <a:ext cx="20574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MODEL SELECTION</a:t>
            </a:r>
            <a:endParaRPr lang="en-US" dirty="0"/>
          </a:p>
        </p:txBody>
      </p:sp>
      <p:sp>
        <p:nvSpPr>
          <p:cNvPr id="7" name="Rectangle 6"/>
          <p:cNvSpPr/>
          <p:nvPr/>
        </p:nvSpPr>
        <p:spPr>
          <a:xfrm>
            <a:off x="6799118" y="2743200"/>
            <a:ext cx="22098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MODEL VALIDATION</a:t>
            </a:r>
            <a:endParaRPr lang="en-US" dirty="0"/>
          </a:p>
        </p:txBody>
      </p:sp>
      <p:sp>
        <p:nvSpPr>
          <p:cNvPr id="8" name="Rectangle 7"/>
          <p:cNvSpPr/>
          <p:nvPr/>
        </p:nvSpPr>
        <p:spPr>
          <a:xfrm>
            <a:off x="6695209" y="4502727"/>
            <a:ext cx="22098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MODEL REFINEMENT</a:t>
            </a:r>
            <a:endParaRPr lang="en-US" dirty="0"/>
          </a:p>
        </p:txBody>
      </p:sp>
      <p:sp>
        <p:nvSpPr>
          <p:cNvPr id="9" name="Rectangle 8"/>
          <p:cNvSpPr/>
          <p:nvPr/>
        </p:nvSpPr>
        <p:spPr>
          <a:xfrm>
            <a:off x="3581400" y="4800600"/>
            <a:ext cx="22098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MODEL DEPLOYMENT</a:t>
            </a:r>
            <a:endParaRPr lang="en-US" dirty="0"/>
          </a:p>
        </p:txBody>
      </p:sp>
      <p:cxnSp>
        <p:nvCxnSpPr>
          <p:cNvPr id="12" name="Straight Arrow Connector 11"/>
          <p:cNvCxnSpPr/>
          <p:nvPr/>
        </p:nvCxnSpPr>
        <p:spPr>
          <a:xfrm flipV="1">
            <a:off x="1524000" y="1669473"/>
            <a:ext cx="533400" cy="5403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4686300" y="990600"/>
            <a:ext cx="4191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7696200" y="1136073"/>
            <a:ext cx="381000" cy="12261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7696200" y="39624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6019800" y="5257800"/>
            <a:ext cx="5334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187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WHY NOT CLUSTER ANALYSIS?</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0" y="1371600"/>
            <a:ext cx="3914054" cy="2286000"/>
          </a:xfrm>
        </p:spPr>
      </p:pic>
      <p:sp>
        <p:nvSpPr>
          <p:cNvPr id="5" name="Rectangle 4"/>
          <p:cNvSpPr/>
          <p:nvPr/>
        </p:nvSpPr>
        <p:spPr>
          <a:xfrm>
            <a:off x="5486400" y="3695700"/>
            <a:ext cx="2362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NUMERIC</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371600"/>
            <a:ext cx="3914055" cy="2286000"/>
          </a:xfrm>
          <a:prstGeom prst="rect">
            <a:avLst/>
          </a:prstGeom>
        </p:spPr>
      </p:pic>
      <p:sp>
        <p:nvSpPr>
          <p:cNvPr id="8" name="TextBox 7"/>
          <p:cNvSpPr txBox="1"/>
          <p:nvPr/>
        </p:nvSpPr>
        <p:spPr>
          <a:xfrm>
            <a:off x="152400" y="4343400"/>
            <a:ext cx="8915400" cy="1169551"/>
          </a:xfrm>
          <a:prstGeom prst="rect">
            <a:avLst/>
          </a:prstGeom>
          <a:noFill/>
        </p:spPr>
        <p:txBody>
          <a:bodyPr wrap="square" rtlCol="0">
            <a:spAutoFit/>
          </a:bodyPr>
          <a:lstStyle/>
          <a:p>
            <a:pPr fontAlgn="base"/>
            <a:r>
              <a:rPr lang="en-US" sz="1400" dirty="0"/>
              <a:t>W</a:t>
            </a:r>
            <a:r>
              <a:rPr lang="en-US" sz="1400" dirty="0" smtClean="0"/>
              <a:t>hichever </a:t>
            </a:r>
            <a:r>
              <a:rPr lang="en-US" sz="1400" dirty="0"/>
              <a:t>algorithm you use, it will have to merge all these objects at once, because they have the exact same similarity. In the worst case, your data might go from duplicates-only to everything-is-one-cluster because of this</a:t>
            </a:r>
            <a:r>
              <a:rPr lang="en-US" sz="1400" dirty="0" smtClean="0"/>
              <a:t>.</a:t>
            </a:r>
          </a:p>
          <a:p>
            <a:pPr fontAlgn="base"/>
            <a:endParaRPr lang="en-US" sz="1400" dirty="0"/>
          </a:p>
          <a:p>
            <a:pPr fontAlgn="base"/>
            <a:r>
              <a:rPr lang="en-US" sz="1400" dirty="0" smtClean="0"/>
              <a:t>So in conclusion, I believe that </a:t>
            </a:r>
            <a:r>
              <a:rPr lang="en-US" sz="1400" b="1" dirty="0" smtClean="0"/>
              <a:t>categorical data does not cluster</a:t>
            </a:r>
            <a:r>
              <a:rPr lang="en-US" sz="1400" dirty="0" smtClean="0"/>
              <a:t> in the way clustering is commonly defined because the discrete nature yields  too little discrimination/ranking of similarities. And how to combine these two is not obvious. </a:t>
            </a:r>
            <a:endParaRPr lang="en-US" sz="1400" dirty="0"/>
          </a:p>
        </p:txBody>
      </p:sp>
      <p:sp>
        <p:nvSpPr>
          <p:cNvPr id="9" name="Rectangle 8"/>
          <p:cNvSpPr/>
          <p:nvPr/>
        </p:nvSpPr>
        <p:spPr>
          <a:xfrm>
            <a:off x="1195027" y="3695700"/>
            <a:ext cx="2133600" cy="495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CATEGORIC</a:t>
            </a:r>
            <a:endParaRPr lang="en-US" dirty="0"/>
          </a:p>
        </p:txBody>
      </p:sp>
    </p:spTree>
    <p:extLst>
      <p:ext uri="{BB962C8B-B14F-4D97-AF65-F5344CB8AC3E}">
        <p14:creationId xmlns:p14="http://schemas.microsoft.com/office/powerpoint/2010/main" val="3474161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WHY IS MULTICOLLINEARITY ABSENT?</a:t>
            </a:r>
            <a:endParaRPr lang="en-US" b="1"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613842"/>
            <a:ext cx="8153400" cy="45840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87540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425</TotalTime>
  <Words>492</Words>
  <Application>Microsoft Office PowerPoint</Application>
  <PresentationFormat>On-screen Show (4:3)</PresentationFormat>
  <Paragraphs>87</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 Kaggle Case Study</vt:lpstr>
      <vt:lpstr>A WALK THROUGH…</vt:lpstr>
      <vt:lpstr>Objective</vt:lpstr>
      <vt:lpstr>Why Logistic Regression?</vt:lpstr>
      <vt:lpstr>Precautions to be taken :</vt:lpstr>
      <vt:lpstr>EXPLORATORY ANALYSIS</vt:lpstr>
      <vt:lpstr>PowerPoint Presentation</vt:lpstr>
      <vt:lpstr>WHY NOT CLUSTER ANALYSIS?</vt:lpstr>
      <vt:lpstr>WHY IS MULTICOLLINEARITY ABSENT?</vt:lpstr>
      <vt:lpstr>DATA PREPARATION</vt:lpstr>
      <vt:lpstr>PowerPoint Presentation</vt:lpstr>
      <vt:lpstr>PowerPoint Presentation</vt:lpstr>
      <vt:lpstr>PowerPoint Presentation</vt:lpstr>
      <vt:lpstr>MODEL SELECTION</vt:lpstr>
      <vt:lpstr>MODEL VALIDATION</vt:lpstr>
      <vt:lpstr>Fit 11 model</vt:lpstr>
      <vt:lpstr>PowerPoint Presentation</vt:lpstr>
      <vt:lpstr>Necessary Links : </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ATI : Kaggle Case Study</dc:title>
  <dc:creator>GOURI</dc:creator>
  <cp:lastModifiedBy>GOURI</cp:lastModifiedBy>
  <cp:revision>24</cp:revision>
  <dcterms:created xsi:type="dcterms:W3CDTF">2006-08-16T00:00:00Z</dcterms:created>
  <dcterms:modified xsi:type="dcterms:W3CDTF">2019-08-13T07:02:24Z</dcterms:modified>
</cp:coreProperties>
</file>