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2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GouriJain17/secure-data-hiding-in-images-using-steganogrphy.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457200" y="1874520"/>
            <a:ext cx="11494008" cy="924893"/>
          </a:xfrm>
        </p:spPr>
        <p:txBody>
          <a:bodyPr>
            <a:normAutofit/>
          </a:bodyPr>
          <a:lstStyle/>
          <a:p>
            <a:pPr algn="ctr"/>
            <a:r>
              <a:rPr lang="en-US" sz="2800" b="1" dirty="0">
                <a:solidFill>
                  <a:schemeClr val="accent1"/>
                </a:solidFill>
                <a:latin typeface="Arial" panose="020B0604020202020204" pitchFamily="34" charset="0"/>
                <a:cs typeface="Arial" panose="020B0604020202020204" pitchFamily="34" charset="0"/>
              </a:rPr>
              <a:t>secure data hiding in images using steganogrphy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596640" y="4135120"/>
            <a:ext cx="750107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a:t>
            </a:r>
            <a:r>
              <a:rPr lang="en-US" sz="2000" b="1" dirty="0">
                <a:solidFill>
                  <a:schemeClr val="bg1"/>
                </a:solidFill>
                <a:latin typeface="Arial" pitchFamily="34" charset="0"/>
                <a:cs typeface="Arial" pitchFamily="34" charset="0"/>
              </a:rPr>
              <a:t>Gouri Gouthamchand Katariya</a:t>
            </a:r>
            <a:r>
              <a:rPr lang="en-US" sz="2000" b="1" dirty="0">
                <a:solidFill>
                  <a:schemeClr val="bg1"/>
                </a:solidFill>
                <a:latin typeface="Arial"/>
                <a:cs typeface="Arial"/>
              </a:rPr>
              <a:t> </a:t>
            </a:r>
          </a:p>
          <a:p>
            <a:r>
              <a:rPr lang="en-US" sz="2000" b="1" dirty="0">
                <a:solidFill>
                  <a:schemeClr val="accent1">
                    <a:lumMod val="75000"/>
                  </a:schemeClr>
                </a:solidFill>
                <a:latin typeface="Arial"/>
                <a:cs typeface="Arial"/>
              </a:rPr>
              <a:t>College Name &amp; Department : </a:t>
            </a:r>
            <a:r>
              <a:rPr lang="en-US" sz="2000" b="1" dirty="0">
                <a:solidFill>
                  <a:schemeClr val="bg1"/>
                </a:solidFill>
                <a:latin typeface="Arial"/>
                <a:cs typeface="Arial"/>
              </a:rPr>
              <a:t>Institute Of Aeronautical Engineering &amp; Computer Science and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https://github.com/GouriJain17/secure-data-hiding-in-images-using-steganogrphy.git</a:t>
            </a:r>
            <a:endParaRPr lang="en-IN" dirty="0"/>
          </a:p>
          <a:p>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Arial" panose="020B0604020202020204" pitchFamily="34" charset="0"/>
              <a:buChar char="•"/>
            </a:pPr>
            <a:r>
              <a:rPr lang="en-IN" b="1" dirty="0"/>
              <a:t>Enhanced Security</a:t>
            </a:r>
            <a:r>
              <a:rPr lang="en-IN" dirty="0"/>
              <a:t>: Implementing advanced encryption techniques such as AES/RSA.</a:t>
            </a:r>
          </a:p>
          <a:p>
            <a:pPr>
              <a:buFont typeface="Arial" panose="020B0604020202020204" pitchFamily="34" charset="0"/>
              <a:buChar char="•"/>
            </a:pPr>
            <a:r>
              <a:rPr lang="en-IN" b="1" dirty="0"/>
              <a:t>Multi-Format Support</a:t>
            </a:r>
            <a:r>
              <a:rPr lang="en-IN" dirty="0"/>
              <a:t>: Extending steganography to audio and video files.</a:t>
            </a:r>
          </a:p>
          <a:p>
            <a:pPr>
              <a:buFont typeface="Arial" panose="020B0604020202020204" pitchFamily="34" charset="0"/>
              <a:buChar char="•"/>
            </a:pPr>
            <a:r>
              <a:rPr lang="en-IN" b="1" dirty="0"/>
              <a:t>AI-based Optimization</a:t>
            </a:r>
            <a:r>
              <a:rPr lang="en-IN" dirty="0"/>
              <a:t>: Using machine learning for intelligent pixel selection.</a:t>
            </a:r>
          </a:p>
          <a:p>
            <a:pPr>
              <a:buFont typeface="Arial" panose="020B0604020202020204" pitchFamily="34" charset="0"/>
              <a:buChar char="•"/>
            </a:pPr>
            <a:r>
              <a:rPr lang="en-IN" b="1" dirty="0"/>
              <a:t>Cloud Integration</a:t>
            </a:r>
            <a:r>
              <a:rPr lang="en-IN" dirty="0"/>
              <a:t>: Secure data storage and transmission over cloud services.</a:t>
            </a:r>
          </a:p>
          <a:p>
            <a:pPr>
              <a:buFont typeface="Arial" panose="020B0604020202020204" pitchFamily="34" charset="0"/>
              <a:buChar char="•"/>
            </a:pPr>
            <a:r>
              <a:rPr lang="en-IN" b="1" dirty="0"/>
              <a:t>Mobile Application</a:t>
            </a:r>
            <a:r>
              <a:rPr lang="en-IN" dirty="0"/>
              <a:t>: Developing a mobile-based steganography tool for on-the-go encryption.</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algn="just">
              <a:buFont typeface="Arial" panose="020B0604020202020204" pitchFamily="34" charset="0"/>
              <a:buChar char="•"/>
            </a:pPr>
            <a:r>
              <a:rPr lang="en-US" dirty="0"/>
              <a:t>In today's digital world, securing sensitive data during transmission is crucial. Traditional encryption methods may attract unwanted attention, making them susceptible to attacks. This project addresses this challenge by implementing image steganography, which hides confidential messages within images, ensuring secure and undetectable communication. By modifying the Least Significant Bit (LSB) of image pixels, this method enables safe data embedding without noticeable image distortion.</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Arial" panose="020B0604020202020204" pitchFamily="34" charset="0"/>
              <a:buChar char="•"/>
            </a:pPr>
            <a:r>
              <a:rPr lang="en-IN" b="1" dirty="0"/>
              <a:t>Programming Language</a:t>
            </a:r>
            <a:r>
              <a:rPr lang="en-IN" dirty="0"/>
              <a:t>: Python</a:t>
            </a:r>
          </a:p>
          <a:p>
            <a:pPr>
              <a:buFont typeface="Arial" panose="020B0604020202020204" pitchFamily="34" charset="0"/>
              <a:buChar char="•"/>
            </a:pPr>
            <a:r>
              <a:rPr lang="en-IN" b="1" dirty="0"/>
              <a:t>Libraries</a:t>
            </a:r>
            <a:r>
              <a:rPr lang="en-IN" dirty="0"/>
              <a:t>: OpenCV, OS</a:t>
            </a:r>
          </a:p>
          <a:p>
            <a:pPr>
              <a:buFont typeface="Arial" panose="020B0604020202020204" pitchFamily="34" charset="0"/>
              <a:buChar char="•"/>
            </a:pPr>
            <a:r>
              <a:rPr lang="en-IN" b="1" dirty="0"/>
              <a:t>Encryption Method</a:t>
            </a:r>
            <a:r>
              <a:rPr lang="en-IN" dirty="0"/>
              <a:t>: Character Mapping using ASCII values</a:t>
            </a:r>
          </a:p>
          <a:p>
            <a:pPr>
              <a:buFont typeface="Arial" panose="020B0604020202020204" pitchFamily="34" charset="0"/>
              <a:buChar char="•"/>
            </a:pPr>
            <a:r>
              <a:rPr lang="en-IN" b="1" dirty="0"/>
              <a:t>Steganographic Technique</a:t>
            </a:r>
            <a:r>
              <a:rPr lang="en-IN" dirty="0"/>
              <a:t>: Least Significant Bit (LSB) Modification</a:t>
            </a:r>
          </a:p>
          <a:p>
            <a:pPr>
              <a:buFont typeface="Arial" panose="020B0604020202020204" pitchFamily="34" charset="0"/>
              <a:buChar char="•"/>
            </a:pPr>
            <a:r>
              <a:rPr lang="en-IN" b="1" dirty="0"/>
              <a:t>Platforms</a:t>
            </a:r>
            <a:r>
              <a:rPr lang="en-IN" dirty="0"/>
              <a:t>: Windows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buFont typeface="Arial" panose="020B0604020202020204" pitchFamily="34" charset="0"/>
              <a:buChar char="•"/>
            </a:pPr>
            <a:r>
              <a:rPr lang="en-US" sz="2000" b="1" dirty="0"/>
              <a:t>Dual-Layer Security</a:t>
            </a:r>
            <a:r>
              <a:rPr lang="en-US" sz="2000" dirty="0"/>
              <a:t>: Combines steganography with password protection for enhanced security.</a:t>
            </a:r>
          </a:p>
          <a:p>
            <a:pPr>
              <a:buFont typeface="Arial" panose="020B0604020202020204" pitchFamily="34" charset="0"/>
              <a:buChar char="•"/>
            </a:pPr>
            <a:r>
              <a:rPr lang="en-US" sz="2000" b="1" dirty="0"/>
              <a:t>Minimal Image Distortion</a:t>
            </a:r>
            <a:r>
              <a:rPr lang="en-US" sz="2000" dirty="0"/>
              <a:t>: Ensures that the carrier image remains visually unchanged.</a:t>
            </a:r>
          </a:p>
          <a:p>
            <a:pPr>
              <a:buFont typeface="Arial" panose="020B0604020202020204" pitchFamily="34" charset="0"/>
              <a:buChar char="•"/>
            </a:pPr>
            <a:r>
              <a:rPr lang="en-US" sz="2000" b="1" dirty="0"/>
              <a:t>Lightweight and Fast</a:t>
            </a:r>
            <a:r>
              <a:rPr lang="en-US" sz="2000" dirty="0"/>
              <a:t>: Simple and efficient implementation without complex dependencies.</a:t>
            </a:r>
          </a:p>
          <a:p>
            <a:pPr>
              <a:buFont typeface="Arial" panose="020B0604020202020204" pitchFamily="34" charset="0"/>
              <a:buChar char="•"/>
            </a:pPr>
            <a:r>
              <a:rPr lang="en-US" sz="2000" b="1" dirty="0"/>
              <a:t>Cross-Platform Compatibility</a:t>
            </a:r>
            <a:r>
              <a:rPr lang="en-US" sz="2000" dirty="0"/>
              <a:t>: Works seamlessly on Windows, Linux, and macOS.</a:t>
            </a:r>
          </a:p>
          <a:p>
            <a:pPr>
              <a:buFont typeface="Arial" panose="020B0604020202020204" pitchFamily="34" charset="0"/>
              <a:buChar char="•"/>
            </a:pPr>
            <a:r>
              <a:rPr lang="en-US" sz="2000" b="1" dirty="0"/>
              <a:t>Automated Decryption</a:t>
            </a:r>
            <a:r>
              <a:rPr lang="en-US" sz="2000" dirty="0"/>
              <a:t>: Extracts the hidden message accurately upon correct password entry.</a:t>
            </a:r>
          </a:p>
          <a:p>
            <a:pPr>
              <a:buFont typeface="Arial" panose="020B0604020202020204" pitchFamily="34" charset="0"/>
              <a:buChar char="•"/>
            </a:pPr>
            <a:r>
              <a:rPr lang="en-US" sz="2000" b="1" dirty="0"/>
              <a:t>User-Friendly Execution</a:t>
            </a:r>
            <a:r>
              <a:rPr lang="en-US" sz="2000" dirty="0"/>
              <a:t>: Requires minimal technical knowledge to encode and decode messages.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buFont typeface="Arial" panose="020B0604020202020204" pitchFamily="34" charset="0"/>
              <a:buChar char="•"/>
            </a:pPr>
            <a:r>
              <a:rPr lang="en-US" dirty="0"/>
              <a:t>Government agencies for secure communication.</a:t>
            </a:r>
          </a:p>
          <a:p>
            <a:pPr>
              <a:buFont typeface="Arial" panose="020B0604020202020204" pitchFamily="34" charset="0"/>
              <a:buChar char="•"/>
            </a:pPr>
            <a:r>
              <a:rPr lang="en-US" dirty="0"/>
              <a:t>Banks for securing financial and transactional information.</a:t>
            </a:r>
          </a:p>
          <a:p>
            <a:pPr>
              <a:buFont typeface="Arial" panose="020B0604020202020204" pitchFamily="34" charset="0"/>
              <a:buChar char="•"/>
            </a:pPr>
            <a:r>
              <a:rPr lang="en-US" dirty="0"/>
              <a:t>Journalists and activists for confidential data transfer.</a:t>
            </a:r>
          </a:p>
          <a:p>
            <a:pPr>
              <a:buFont typeface="Arial" panose="020B0604020202020204" pitchFamily="34" charset="0"/>
              <a:buChar char="•"/>
            </a:pPr>
            <a:r>
              <a:rPr lang="en-US" dirty="0"/>
              <a:t>Corporate firms for sensitive document sharing.</a:t>
            </a:r>
          </a:p>
          <a:p>
            <a:pPr>
              <a:buFont typeface="Arial" panose="020B0604020202020204" pitchFamily="34" charset="0"/>
              <a:buChar char="•"/>
            </a:pPr>
            <a:r>
              <a:rPr lang="en-US" dirty="0"/>
              <a:t>Individuals seeking private communication.</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Picture 5">
            <a:extLst>
              <a:ext uri="{FF2B5EF4-FFF2-40B4-BE49-F238E27FC236}">
                <a16:creationId xmlns:a16="http://schemas.microsoft.com/office/drawing/2014/main" id="{1BD0684A-DEDA-7BE5-DACB-B6113F4FFF34}"/>
              </a:ext>
            </a:extLst>
          </p:cNvPr>
          <p:cNvPicPr>
            <a:picLocks noChangeAspect="1"/>
          </p:cNvPicPr>
          <p:nvPr/>
        </p:nvPicPr>
        <p:blipFill>
          <a:blip r:embed="rId2"/>
          <a:srcRect l="1423"/>
          <a:stretch/>
        </p:blipFill>
        <p:spPr>
          <a:xfrm>
            <a:off x="581192" y="1232452"/>
            <a:ext cx="4906012" cy="5317455"/>
          </a:xfrm>
          <a:prstGeom prst="rect">
            <a:avLst/>
          </a:prstGeom>
        </p:spPr>
      </p:pic>
      <p:pic>
        <p:nvPicPr>
          <p:cNvPr id="8" name="Picture 7">
            <a:extLst>
              <a:ext uri="{FF2B5EF4-FFF2-40B4-BE49-F238E27FC236}">
                <a16:creationId xmlns:a16="http://schemas.microsoft.com/office/drawing/2014/main" id="{8F27C96A-102E-DDE4-BDF7-12A1DE6D55D1}"/>
              </a:ext>
            </a:extLst>
          </p:cNvPr>
          <p:cNvPicPr>
            <a:picLocks noChangeAspect="1"/>
          </p:cNvPicPr>
          <p:nvPr/>
        </p:nvPicPr>
        <p:blipFill>
          <a:blip r:embed="rId3"/>
          <a:stretch>
            <a:fillRect/>
          </a:stretch>
        </p:blipFill>
        <p:spPr>
          <a:xfrm>
            <a:off x="5852159" y="2126642"/>
            <a:ext cx="5685497" cy="229381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DF4BF-B1D7-FFC0-7537-D72AE14B97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598715-FB9E-C748-C6AF-7BAD9B4997A2}"/>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DB53CFC5-813A-E1D0-F297-78CF1AC75B1A}"/>
              </a:ext>
            </a:extLst>
          </p:cNvPr>
          <p:cNvPicPr>
            <a:picLocks noChangeAspect="1"/>
          </p:cNvPicPr>
          <p:nvPr/>
        </p:nvPicPr>
        <p:blipFill>
          <a:blip r:embed="rId2"/>
          <a:srcRect r="40875"/>
          <a:stretch/>
        </p:blipFill>
        <p:spPr>
          <a:xfrm>
            <a:off x="581192" y="1845950"/>
            <a:ext cx="5687568" cy="2716906"/>
          </a:xfrm>
          <a:prstGeom prst="rect">
            <a:avLst/>
          </a:prstGeom>
        </p:spPr>
      </p:pic>
      <p:pic>
        <p:nvPicPr>
          <p:cNvPr id="7" name="Picture 6">
            <a:extLst>
              <a:ext uri="{FF2B5EF4-FFF2-40B4-BE49-F238E27FC236}">
                <a16:creationId xmlns:a16="http://schemas.microsoft.com/office/drawing/2014/main" id="{80E29ED2-2902-40C4-1DE2-366B6596E764}"/>
              </a:ext>
            </a:extLst>
          </p:cNvPr>
          <p:cNvPicPr>
            <a:picLocks noChangeAspect="1"/>
          </p:cNvPicPr>
          <p:nvPr/>
        </p:nvPicPr>
        <p:blipFill>
          <a:blip r:embed="rId3"/>
          <a:stretch>
            <a:fillRect/>
          </a:stretch>
        </p:blipFill>
        <p:spPr>
          <a:xfrm>
            <a:off x="6669024" y="1804416"/>
            <a:ext cx="5199888" cy="2799974"/>
          </a:xfrm>
          <a:prstGeom prst="rect">
            <a:avLst/>
          </a:prstGeom>
        </p:spPr>
      </p:pic>
    </p:spTree>
    <p:extLst>
      <p:ext uri="{BB962C8B-B14F-4D97-AF65-F5344CB8AC3E}">
        <p14:creationId xmlns:p14="http://schemas.microsoft.com/office/powerpoint/2010/main" val="3571493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lgn="just">
              <a:buFont typeface="Arial" panose="020B0604020202020204" pitchFamily="34" charset="0"/>
              <a:buChar char="•"/>
            </a:pPr>
            <a:r>
              <a:rPr lang="en-US" dirty="0"/>
              <a:t>This project successfully demonstrates how steganography can be leveraged to conceal sensitive information within images while preserving visual integrity. By incorporating password protection, it ensures that only authorized users can decrypt the hidden message, enhancing security. The lightweight and efficient implementation makes it suitable for various real-world applications, from secure communication to corporate data protection. With further improvements, such as advanced encryption techniques and multi-format support, this solution can be expanded to offer even greater security and versatility.</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166</TotalTime>
  <Words>439</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secure data hiding in images using steganogrphy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Gouri Jain</cp:lastModifiedBy>
  <cp:revision>28</cp:revision>
  <dcterms:created xsi:type="dcterms:W3CDTF">2021-05-26T16:50:10Z</dcterms:created>
  <dcterms:modified xsi:type="dcterms:W3CDTF">2025-02-19T13:24:08Z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