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4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B8CC-5DEF-4B67-BF75-4BF5EF192CEC}" type="datetimeFigureOut">
              <a:rPr lang="en-IN" smtClean="0"/>
              <a:pPr/>
              <a:t>20-09-2015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2617-585E-42A6-BD31-DAC4607373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876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B8CC-5DEF-4B67-BF75-4BF5EF192CEC}" type="datetimeFigureOut">
              <a:rPr lang="en-IN" smtClean="0"/>
              <a:pPr/>
              <a:t>20-09-2015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2617-585E-42A6-BD31-DAC4607373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87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B8CC-5DEF-4B67-BF75-4BF5EF192CEC}" type="datetimeFigureOut">
              <a:rPr lang="en-IN" smtClean="0"/>
              <a:pPr/>
              <a:t>20-09-2015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2617-585E-42A6-BD31-DAC4607373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651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B8CC-5DEF-4B67-BF75-4BF5EF192CEC}" type="datetimeFigureOut">
              <a:rPr lang="en-IN" smtClean="0"/>
              <a:pPr/>
              <a:t>20-09-2015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2617-585E-42A6-BD31-DAC4607373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534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B8CC-5DEF-4B67-BF75-4BF5EF192CEC}" type="datetimeFigureOut">
              <a:rPr lang="en-IN" smtClean="0"/>
              <a:pPr/>
              <a:t>20-09-2015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2617-585E-42A6-BD31-DAC4607373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188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B8CC-5DEF-4B67-BF75-4BF5EF192CEC}" type="datetimeFigureOut">
              <a:rPr lang="en-IN" smtClean="0"/>
              <a:pPr/>
              <a:t>20-09-2015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2617-585E-42A6-BD31-DAC4607373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082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B8CC-5DEF-4B67-BF75-4BF5EF192CEC}" type="datetimeFigureOut">
              <a:rPr lang="en-IN" smtClean="0"/>
              <a:pPr/>
              <a:t>20-09-2015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2617-585E-42A6-BD31-DAC4607373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622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B8CC-5DEF-4B67-BF75-4BF5EF192CEC}" type="datetimeFigureOut">
              <a:rPr lang="en-IN" smtClean="0"/>
              <a:pPr/>
              <a:t>20-09-2015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2617-585E-42A6-BD31-DAC4607373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215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B8CC-5DEF-4B67-BF75-4BF5EF192CEC}" type="datetimeFigureOut">
              <a:rPr lang="en-IN" smtClean="0"/>
              <a:pPr/>
              <a:t>20-09-2015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2617-585E-42A6-BD31-DAC4607373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382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B8CC-5DEF-4B67-BF75-4BF5EF192CEC}" type="datetimeFigureOut">
              <a:rPr lang="en-IN" smtClean="0"/>
              <a:pPr/>
              <a:t>20-09-2015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2617-585E-42A6-BD31-DAC4607373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79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B8CC-5DEF-4B67-BF75-4BF5EF192CEC}" type="datetimeFigureOut">
              <a:rPr lang="en-IN" smtClean="0"/>
              <a:pPr/>
              <a:t>20-09-2015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2617-585E-42A6-BD31-DAC4607373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132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4B8CC-5DEF-4B67-BF75-4BF5EF192CEC}" type="datetimeFigureOut">
              <a:rPr lang="en-IN" smtClean="0"/>
              <a:pPr/>
              <a:t>20-09-2015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2617-585E-42A6-BD31-DAC4607373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67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odular_multiplicative_inver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Modular Arithmetic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89892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Division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rules are a little different for division.</a:t>
            </a:r>
          </a:p>
          <a:p>
            <a:r>
              <a:rPr lang="en-IN" b="1" dirty="0" smtClean="0"/>
              <a:t>( a / b ) % c NOT EQUAL TO ( ( a % c ) / ( b % c ) ) % c </a:t>
            </a:r>
            <a:r>
              <a:rPr lang="en-IN" dirty="0" smtClean="0"/>
              <a:t>which means that modulo operation is not distributive over division.</a:t>
            </a:r>
          </a:p>
          <a:p>
            <a:r>
              <a:rPr lang="en-IN" dirty="0" smtClean="0"/>
              <a:t>For (a/b) , first find multiplicative inverse of b then multiply with a</a:t>
            </a:r>
          </a:p>
          <a:p>
            <a:r>
              <a:rPr lang="en-IN" dirty="0" smtClean="0"/>
              <a:t>That is, </a:t>
            </a:r>
          </a:p>
          <a:p>
            <a:r>
              <a:rPr lang="en-IN" dirty="0"/>
              <a:t> </a:t>
            </a:r>
            <a:r>
              <a:rPr lang="en-IN" dirty="0" smtClean="0"/>
              <a:t>             (a/b)%Mod =( a x multiplicative inverse of (b) ) % Mod</a:t>
            </a:r>
          </a:p>
          <a:p>
            <a:pPr>
              <a:buNone/>
            </a:pPr>
            <a:r>
              <a:rPr lang="en-US" dirty="0" smtClean="0"/>
              <a:t>// (</a:t>
            </a:r>
            <a:r>
              <a:rPr lang="en-US" dirty="0" smtClean="0"/>
              <a:t>a / b) mod p = ((a mod p) * (b^(-1) mod p)) mod p Where b^(-1) mod p is the </a:t>
            </a:r>
            <a:r>
              <a:rPr lang="en-US" dirty="0" smtClean="0">
                <a:hlinkClick r:id="rId2"/>
              </a:rPr>
              <a:t>modular inverse</a:t>
            </a:r>
            <a:r>
              <a:rPr lang="en-US" dirty="0" smtClean="0"/>
              <a:t> of b mod p. For p = prime, b^(-1) mod p = b^(p - 2) mod p.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74869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find multiplicative inverse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Multiplicative inverse of b is</a:t>
            </a:r>
          </a:p>
          <a:p>
            <a:r>
              <a:rPr lang="en-IN" dirty="0" smtClean="0"/>
              <a:t>MMI = </a:t>
            </a:r>
            <a:r>
              <a:rPr lang="en-IN" dirty="0" err="1" smtClean="0"/>
              <a:t>fastpower</a:t>
            </a:r>
            <a:r>
              <a:rPr lang="en-IN" dirty="0" smtClean="0"/>
              <a:t>(b,MOD-2);</a:t>
            </a:r>
          </a:p>
          <a:p>
            <a:r>
              <a:rPr lang="en-IN" dirty="0" smtClean="0"/>
              <a:t>MOD should be a prime number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Then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(a/b)%MOD = ( a X MMI ) %MOD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2604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189" y="496516"/>
            <a:ext cx="7817476" cy="3954365"/>
          </a:xfrm>
        </p:spPr>
      </p:pic>
      <p:sp>
        <p:nvSpPr>
          <p:cNvPr id="9" name="TextBox 8"/>
          <p:cNvSpPr txBox="1"/>
          <p:nvPr/>
        </p:nvSpPr>
        <p:spPr>
          <a:xfrm>
            <a:off x="1043189" y="5267458"/>
            <a:ext cx="51187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 err="1" smtClean="0"/>
              <a:t>Int</a:t>
            </a:r>
            <a:r>
              <a:rPr lang="en-IN" sz="2600" dirty="0" smtClean="0"/>
              <a:t> MMI = </a:t>
            </a:r>
            <a:r>
              <a:rPr lang="en-IN" sz="2600" dirty="0" err="1" smtClean="0"/>
              <a:t>findMMI_fermat</a:t>
            </a:r>
            <a:r>
              <a:rPr lang="en-IN" sz="2600" dirty="0" smtClean="0"/>
              <a:t>(</a:t>
            </a:r>
            <a:r>
              <a:rPr lang="en-IN" sz="2600" dirty="0" err="1" smtClean="0"/>
              <a:t>b,MOD</a:t>
            </a:r>
            <a:r>
              <a:rPr lang="en-IN" sz="2600" dirty="0" smtClean="0"/>
              <a:t>);</a:t>
            </a:r>
          </a:p>
          <a:p>
            <a:r>
              <a:rPr lang="en-IN" sz="2600" dirty="0" err="1" smtClean="0"/>
              <a:t>Ans</a:t>
            </a:r>
            <a:r>
              <a:rPr lang="en-IN" sz="2600" dirty="0" smtClean="0"/>
              <a:t> = ( a x MMI ) % MOD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xmlns="" val="3791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 it here: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https://codeaccepted.wordpress.com/2014/02/15/output-the-answer-modulo-109-7/</a:t>
            </a:r>
          </a:p>
        </p:txBody>
      </p:sp>
    </p:spTree>
    <p:extLst>
      <p:ext uri="{BB962C8B-B14F-4D97-AF65-F5344CB8AC3E}">
        <p14:creationId xmlns:p14="http://schemas.microsoft.com/office/powerpoint/2010/main" xmlns="" val="39330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Find Modulus to a very </a:t>
            </a:r>
            <a:r>
              <a:rPr lang="en-IN" dirty="0" err="1" smtClean="0"/>
              <a:t>very</a:t>
            </a:r>
            <a:r>
              <a:rPr lang="en-IN" dirty="0" smtClean="0"/>
              <a:t> large number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Sometimes we need to find modulus of a very large number of 100+ digits like</a:t>
            </a:r>
          </a:p>
          <a:p>
            <a:r>
              <a:rPr lang="en-IN" dirty="0" smtClean="0"/>
              <a:t>2345187169816171987877167128926711……………………………………</a:t>
            </a:r>
          </a:p>
          <a:p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111164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How?</a:t>
            </a:r>
            <a:br>
              <a:rPr lang="en-IN" dirty="0" smtClean="0"/>
            </a:br>
            <a:r>
              <a:rPr lang="en-IN" dirty="0" smtClean="0"/>
              <a:t>No Data TYPE </a:t>
            </a:r>
            <a:r>
              <a:rPr lang="en-IN" dirty="0" err="1" smtClean="0"/>
              <a:t>BiG</a:t>
            </a:r>
            <a:r>
              <a:rPr lang="en-IN" dirty="0" smtClean="0"/>
              <a:t> enough available?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Input the number in the character array</a:t>
            </a:r>
          </a:p>
          <a:p>
            <a:r>
              <a:rPr lang="en-IN" dirty="0" smtClean="0"/>
              <a:t>Char </a:t>
            </a:r>
            <a:r>
              <a:rPr lang="en-IN" dirty="0" err="1" smtClean="0"/>
              <a:t>ch</a:t>
            </a:r>
            <a:r>
              <a:rPr lang="en-IN" dirty="0" smtClean="0"/>
              <a:t>[1000] ;</a:t>
            </a:r>
          </a:p>
          <a:p>
            <a:r>
              <a:rPr lang="en-IN" dirty="0" err="1" smtClean="0"/>
              <a:t>Scanf</a:t>
            </a:r>
            <a:r>
              <a:rPr lang="en-IN" dirty="0" smtClean="0"/>
              <a:t>(“%s”,</a:t>
            </a:r>
            <a:r>
              <a:rPr lang="en-IN" dirty="0" err="1" smtClean="0"/>
              <a:t>ch</a:t>
            </a:r>
            <a:r>
              <a:rPr lang="en-IN" dirty="0" smtClean="0"/>
              <a:t>);</a:t>
            </a:r>
          </a:p>
          <a:p>
            <a:r>
              <a:rPr lang="en-IN" dirty="0" smtClean="0"/>
              <a:t>Then :  follow this formula</a:t>
            </a:r>
          </a:p>
          <a:p>
            <a:r>
              <a:rPr lang="en-IN" dirty="0"/>
              <a:t>Just read the number digit-by-digit and maintain the remainder.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For example</a:t>
            </a:r>
            <a:r>
              <a:rPr lang="en-IN" dirty="0" smtClean="0"/>
              <a:t>, modulus of number 1234 by 7 i.e. 1234%7 is</a:t>
            </a:r>
            <a:br>
              <a:rPr lang="en-IN" dirty="0" smtClean="0"/>
            </a:br>
            <a:r>
              <a:rPr lang="en-IN" dirty="0"/>
              <a:t>1 mod 7 = </a:t>
            </a:r>
            <a:r>
              <a:rPr lang="en-IN" b="1" dirty="0"/>
              <a:t>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12 mod 7 = (</a:t>
            </a:r>
            <a:r>
              <a:rPr lang="en-IN" b="1" dirty="0"/>
              <a:t>1</a:t>
            </a:r>
            <a:r>
              <a:rPr lang="en-IN" dirty="0"/>
              <a:t> * 10 + 2) mod 7 = </a:t>
            </a:r>
            <a:r>
              <a:rPr lang="en-IN" b="1" dirty="0"/>
              <a:t>5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123 mod 7 = (</a:t>
            </a:r>
            <a:r>
              <a:rPr lang="en-IN" b="1" dirty="0"/>
              <a:t>5</a:t>
            </a:r>
            <a:r>
              <a:rPr lang="en-IN" dirty="0"/>
              <a:t> * 10 + 3) mod 7 = </a:t>
            </a:r>
            <a:r>
              <a:rPr lang="en-IN" b="1" dirty="0"/>
              <a:t>4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1234 mod 7 = (</a:t>
            </a:r>
            <a:r>
              <a:rPr lang="en-IN" b="1" dirty="0"/>
              <a:t>4</a:t>
            </a:r>
            <a:r>
              <a:rPr lang="en-IN" dirty="0"/>
              <a:t> * 10 + 4) mod 7 = </a:t>
            </a:r>
            <a:r>
              <a:rPr lang="en-IN" b="1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33157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Char </a:t>
            </a:r>
            <a:r>
              <a:rPr lang="en-IN" dirty="0" err="1" smtClean="0"/>
              <a:t>ch</a:t>
            </a:r>
            <a:r>
              <a:rPr lang="en-IN" dirty="0" smtClean="0"/>
              <a:t>[1000];</a:t>
            </a:r>
          </a:p>
          <a:p>
            <a:r>
              <a:rPr lang="en-IN" dirty="0" err="1" smtClean="0"/>
              <a:t>Scanf</a:t>
            </a:r>
            <a:r>
              <a:rPr lang="en-IN" dirty="0" smtClean="0"/>
              <a:t>(“%s”,</a:t>
            </a:r>
            <a:r>
              <a:rPr lang="en-IN" dirty="0" err="1" smtClean="0"/>
              <a:t>ch</a:t>
            </a:r>
            <a:r>
              <a:rPr lang="en-IN" dirty="0" smtClean="0"/>
              <a:t>);</a:t>
            </a:r>
            <a:endParaRPr lang="en-IN" dirty="0"/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len</a:t>
            </a:r>
            <a:r>
              <a:rPr lang="en-IN" dirty="0" smtClean="0"/>
              <a:t> = </a:t>
            </a:r>
            <a:r>
              <a:rPr lang="en-IN" dirty="0" err="1" smtClean="0"/>
              <a:t>strlen</a:t>
            </a:r>
            <a:r>
              <a:rPr lang="en-IN" dirty="0" smtClean="0"/>
              <a:t>(</a:t>
            </a:r>
            <a:r>
              <a:rPr lang="en-IN" dirty="0" err="1" smtClean="0"/>
              <a:t>ch</a:t>
            </a:r>
            <a:r>
              <a:rPr lang="en-IN" dirty="0" smtClean="0"/>
              <a:t>);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len;i</a:t>
            </a:r>
            <a:r>
              <a:rPr lang="en-IN" dirty="0" smtClean="0"/>
              <a:t>++)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 b=</a:t>
            </a:r>
            <a:r>
              <a:rPr lang="en-IN" dirty="0" err="1" smtClean="0"/>
              <a:t>ch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]-'0'+b*10;</a:t>
            </a:r>
          </a:p>
          <a:p>
            <a:r>
              <a:rPr lang="en-IN" dirty="0"/>
              <a:t> </a:t>
            </a:r>
            <a:r>
              <a:rPr lang="en-IN" dirty="0" smtClean="0"/>
              <a:t>    b=</a:t>
            </a:r>
            <a:r>
              <a:rPr lang="en-IN" dirty="0" err="1" smtClean="0"/>
              <a:t>b%a</a:t>
            </a:r>
            <a:r>
              <a:rPr lang="en-IN" dirty="0" smtClean="0"/>
              <a:t>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051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Spoj</a:t>
            </a:r>
            <a:r>
              <a:rPr lang="en-IN" dirty="0" smtClean="0"/>
              <a:t>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http://www.spoj.com/problems/GCD2/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9911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the answer modulo 10^9+7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Prerequisities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What is Modulo?</a:t>
            </a:r>
          </a:p>
          <a:p>
            <a:pPr marL="0" indent="0">
              <a:buNone/>
            </a:pPr>
            <a:r>
              <a:rPr lang="en-IN" dirty="0"/>
              <a:t>The </a:t>
            </a:r>
            <a:r>
              <a:rPr lang="en-IN" b="1" dirty="0"/>
              <a:t>modulo</a:t>
            </a:r>
            <a:r>
              <a:rPr lang="en-IN" dirty="0"/>
              <a:t> operation is the same as ‘ the remainder of the division ’. If I say </a:t>
            </a:r>
            <a:r>
              <a:rPr lang="en-IN" i="1" dirty="0"/>
              <a:t>a</a:t>
            </a:r>
            <a:r>
              <a:rPr lang="en-IN" dirty="0"/>
              <a:t> modulo </a:t>
            </a:r>
            <a:r>
              <a:rPr lang="en-IN" i="1" dirty="0"/>
              <a:t>b</a:t>
            </a:r>
            <a:r>
              <a:rPr lang="en-IN" dirty="0"/>
              <a:t> is </a:t>
            </a:r>
            <a:r>
              <a:rPr lang="en-IN" i="1" dirty="0"/>
              <a:t>c</a:t>
            </a:r>
            <a:r>
              <a:rPr lang="en-IN" dirty="0"/>
              <a:t>, it means that the remainder when a is divided by b is c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R</a:t>
            </a:r>
            <a:r>
              <a:rPr lang="en-IN" dirty="0" smtClean="0"/>
              <a:t>epresented by the ‘%’ operator.</a:t>
            </a:r>
          </a:p>
          <a:p>
            <a:pPr marL="0" indent="0">
              <a:buNone/>
            </a:pPr>
            <a:r>
              <a:rPr lang="en-IN" dirty="0" smtClean="0"/>
              <a:t>So, 5 % 2 = 1, 17 % 5 = 2, 7 % 9 = 7 and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9878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modulo is needed?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largest integer data type in C/C++ is the </a:t>
            </a:r>
            <a:r>
              <a:rPr lang="en-IN" i="1" dirty="0" smtClean="0"/>
              <a:t>long </a:t>
            </a:r>
            <a:r>
              <a:rPr lang="en-IN" i="1" dirty="0" err="1" smtClean="0"/>
              <a:t>long</a:t>
            </a:r>
            <a:r>
              <a:rPr lang="en-IN" i="1" dirty="0" smtClean="0"/>
              <a:t> </a:t>
            </a:r>
            <a:r>
              <a:rPr lang="en-IN" i="1" dirty="0" err="1" smtClean="0"/>
              <a:t>int</a:t>
            </a:r>
            <a:r>
              <a:rPr lang="en-IN" dirty="0" smtClean="0"/>
              <a:t>; its size is 64 bits and can store integers from ( –2^63 ) to ( +2^63 -1 ) . Integers as large as </a:t>
            </a:r>
            <a:r>
              <a:rPr lang="en-IN" i="1" dirty="0" smtClean="0"/>
              <a:t>9 X 10^18</a:t>
            </a:r>
            <a:r>
              <a:rPr lang="en-IN" dirty="0" smtClean="0"/>
              <a:t> can be stored in a </a:t>
            </a:r>
            <a:r>
              <a:rPr lang="en-IN" i="1" dirty="0" smtClean="0"/>
              <a:t>long </a:t>
            </a:r>
            <a:r>
              <a:rPr lang="en-IN" i="1" dirty="0" err="1" smtClean="0"/>
              <a:t>long</a:t>
            </a:r>
            <a:r>
              <a:rPr lang="en-IN" i="1" dirty="0" smtClean="0"/>
              <a:t> int</a:t>
            </a:r>
            <a:r>
              <a:rPr lang="en-IN" dirty="0" smtClean="0"/>
              <a:t>.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For instance, Permutations of a size n</a:t>
            </a:r>
          </a:p>
          <a:p>
            <a:pPr marL="0" indent="0">
              <a:buNone/>
            </a:pPr>
            <a:r>
              <a:rPr lang="en-IN" dirty="0" smtClean="0"/>
              <a:t>N! = n x n-1 x n-1 x …….    X 3 x 2 x 1</a:t>
            </a:r>
          </a:p>
          <a:p>
            <a:pPr marL="0" indent="0">
              <a:buNone/>
            </a:pPr>
            <a:r>
              <a:rPr lang="en-IN" dirty="0" smtClean="0"/>
              <a:t>for n=21, the answer is 21! which is about 5 x 10^19 and too large for a long </a:t>
            </a:r>
            <a:r>
              <a:rPr lang="en-IN" dirty="0" err="1" smtClean="0"/>
              <a:t>long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variable to store. This makes calculating values of large factorials difficult.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4869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So, instead of asking the exact value of the answer, the problem setters ask the answer modulo some number M; so that the answer still remain in the range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466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few distributive properties of modulo are as follows:</a:t>
            </a:r>
            <a:br>
              <a:rPr lang="en-IN" dirty="0" smtClean="0"/>
            </a:br>
            <a:r>
              <a:rPr lang="en-IN" dirty="0" smtClean="0"/>
              <a:t>1. ( a + b ) % c = ( ( a % c ) + ( b % c ) ) % c</a:t>
            </a:r>
            <a:br>
              <a:rPr lang="en-IN" dirty="0" smtClean="0"/>
            </a:br>
            <a:r>
              <a:rPr lang="en-IN" dirty="0" smtClean="0"/>
              <a:t>2. ( a * b ) % c = ( ( a % c ) * ( b % c ) ) % c</a:t>
            </a:r>
            <a:br>
              <a:rPr lang="en-IN" dirty="0" smtClean="0"/>
            </a:br>
            <a:r>
              <a:rPr lang="en-IN" dirty="0" smtClean="0"/>
              <a:t>3. ( a – b ) % c = ( ( a % c ) – ( b % c ) ) % c </a:t>
            </a:r>
            <a:br>
              <a:rPr lang="en-IN" dirty="0" smtClean="0"/>
            </a:br>
            <a:r>
              <a:rPr lang="en-IN" dirty="0" smtClean="0"/>
              <a:t>So, modulo is distributive over +, * and –.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913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doesn’t make any difference if we first multiply all numbers and then modulo it by M, or we modulo at each stage of multiplication.</a:t>
            </a:r>
            <a:br>
              <a:rPr lang="en-IN" dirty="0" smtClean="0"/>
            </a:br>
            <a:r>
              <a:rPr lang="en-IN" dirty="0" smtClean="0"/>
              <a:t>( a * b * c ) % M is the same as ( ( ( a * b ) % M ) * c ) % M</a:t>
            </a:r>
          </a:p>
          <a:p>
            <a:r>
              <a:rPr lang="en-IN" dirty="0" smtClean="0"/>
              <a:t>Or (</a:t>
            </a:r>
            <a:r>
              <a:rPr lang="en-IN" dirty="0" err="1" smtClean="0"/>
              <a:t>a+b+c</a:t>
            </a:r>
            <a:r>
              <a:rPr lang="en-IN" dirty="0" smtClean="0"/>
              <a:t>)%M is same as ( ( (</a:t>
            </a:r>
            <a:r>
              <a:rPr lang="en-IN" dirty="0" err="1" smtClean="0"/>
              <a:t>a+b</a:t>
            </a:r>
            <a:r>
              <a:rPr lang="en-IN" dirty="0" smtClean="0"/>
              <a:t>)%M ) + c )%M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944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Perform modulo M at each intermediate stage</a:t>
            </a:r>
            <a:r>
              <a:rPr lang="en-IN" dirty="0" smtClean="0"/>
              <a:t> so that range overflow never occurs.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7156" y="1955615"/>
            <a:ext cx="9121781" cy="3273207"/>
          </a:xfrm>
        </p:spPr>
      </p:pic>
    </p:spTree>
    <p:extLst>
      <p:ext uri="{BB962C8B-B14F-4D97-AF65-F5344CB8AC3E}">
        <p14:creationId xmlns:p14="http://schemas.microsoft.com/office/powerpoint/2010/main" xmlns="" val="352715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Right!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21310"/>
            <a:ext cx="10832418" cy="3255242"/>
          </a:xfrm>
        </p:spPr>
      </p:pic>
    </p:spTree>
    <p:extLst>
      <p:ext uri="{BB962C8B-B14F-4D97-AF65-F5344CB8AC3E}">
        <p14:creationId xmlns:p14="http://schemas.microsoft.com/office/powerpoint/2010/main" xmlns="" val="345530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464437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( a – b ) % c = ( ( a % c ) – ( b % c ) ) %c is fine mathematically. But, while programming, don’t use this </a:t>
            </a:r>
          </a:p>
          <a:p>
            <a:pPr marL="0" indent="0">
              <a:buNone/>
            </a:pPr>
            <a:r>
              <a:rPr lang="en-IN" dirty="0" smtClean="0"/>
              <a:t> a = </a:t>
            </a:r>
            <a:r>
              <a:rPr lang="en-IN" dirty="0" err="1" smtClean="0"/>
              <a:t>a%c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b=</a:t>
            </a:r>
            <a:r>
              <a:rPr lang="en-IN" dirty="0" err="1" smtClean="0"/>
              <a:t>b%c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ans</a:t>
            </a:r>
            <a:r>
              <a:rPr lang="en-IN" dirty="0" smtClean="0"/>
              <a:t>=(a-b)%c;</a:t>
            </a:r>
          </a:p>
          <a:p>
            <a:pPr marL="0" indent="0">
              <a:buNone/>
            </a:pPr>
            <a:r>
              <a:rPr lang="en-IN" dirty="0" smtClean="0"/>
              <a:t>Instead use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a = </a:t>
            </a:r>
            <a:r>
              <a:rPr lang="en-IN" dirty="0" err="1" smtClean="0"/>
              <a:t>a%c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b = </a:t>
            </a:r>
            <a:r>
              <a:rPr lang="en-IN" dirty="0" err="1" smtClean="0"/>
              <a:t>b%c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ans</a:t>
            </a:r>
            <a:r>
              <a:rPr lang="en-IN" dirty="0" smtClean="0"/>
              <a:t> = (</a:t>
            </a:r>
            <a:r>
              <a:rPr lang="en-IN" dirty="0" err="1" smtClean="0"/>
              <a:t>a-b+c</a:t>
            </a:r>
            <a:r>
              <a:rPr lang="en-IN" dirty="0" smtClean="0"/>
              <a:t>)%c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3196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546</Words>
  <Application>Microsoft Office PowerPoint</Application>
  <PresentationFormat>Custom</PresentationFormat>
  <Paragraphs>67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Modular Arithmetic</vt:lpstr>
      <vt:lpstr>Output the answer modulo 10^9+7</vt:lpstr>
      <vt:lpstr>Why modulo is needed?</vt:lpstr>
      <vt:lpstr>Slide 4</vt:lpstr>
      <vt:lpstr>Slide 5</vt:lpstr>
      <vt:lpstr>Slide 6</vt:lpstr>
      <vt:lpstr>Perform modulo M at each intermediate stage so that range overflow never occurs. </vt:lpstr>
      <vt:lpstr>Right!</vt:lpstr>
      <vt:lpstr>Subtraction</vt:lpstr>
      <vt:lpstr>Division</vt:lpstr>
      <vt:lpstr>To find multiplicative inverse</vt:lpstr>
      <vt:lpstr>Slide 12</vt:lpstr>
      <vt:lpstr>Find it here:</vt:lpstr>
      <vt:lpstr>To Find Modulus to a very very large number</vt:lpstr>
      <vt:lpstr>How? No Data TYPE BiG enough available?</vt:lpstr>
      <vt:lpstr>Code</vt:lpstr>
      <vt:lpstr>Spoj Question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Arithmetic</dc:title>
  <dc:creator>Bhavuk Chawla</dc:creator>
  <cp:lastModifiedBy>Ishan Bansal</cp:lastModifiedBy>
  <cp:revision>8</cp:revision>
  <dcterms:created xsi:type="dcterms:W3CDTF">2015-09-02T17:59:49Z</dcterms:created>
  <dcterms:modified xsi:type="dcterms:W3CDTF">2015-09-20T11:04:24Z</dcterms:modified>
</cp:coreProperties>
</file>