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2F9"/>
    <a:srgbClr val="78D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5312-75D6-83DF-BED9-60D83026A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15394-F614-CD07-6DB7-9ACF52161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1BCAB-9A6C-AC22-33A4-FE47E6FE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E203-28EB-403F-845D-5CA5A39EB242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CD509-2A67-0C52-2D8E-D227BE07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183C6-A81C-4EDA-72A8-ACB2E001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7E90-58BF-4638-A183-2B0153D58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8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F3BE-871B-D979-A8F2-42A7DD5B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AB605-720C-6FAC-6B44-4697AAAAE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FEED7-528D-5E75-6BC6-0F03785E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E203-28EB-403F-845D-5CA5A39EB242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BB53C-FDB7-52BD-1207-6F1ED2C9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05943-48CC-1058-E226-4543FD84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7E90-58BF-4638-A183-2B0153D58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4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406EE-71EB-551A-657C-EEEA1A59D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926A4-9097-5713-29AE-AAC7DC30A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C52F-F84F-6168-D7F4-455BF97A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E203-28EB-403F-845D-5CA5A39EB242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4D07-56F1-7DF5-20F7-69FFFCEA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BF902-520E-EEED-922F-53EB5960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7E90-58BF-4638-A183-2B0153D58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6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3E33-F6CD-C590-5187-A8F84213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72D-38B5-6F51-1561-1F9E63D83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E7EEC-4684-ACD5-30D7-1DF8C0A1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E203-28EB-403F-845D-5CA5A39EB242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B421-C942-BCE0-0FA4-108A6B39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485B0-60C4-A744-6555-4EC1799A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7E90-58BF-4638-A183-2B0153D58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5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8224-4E8E-1C70-7E79-52633F35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ED5CC-1E47-B8DA-BAB1-AB04B5A7F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7BD8-5AC1-B2C9-7C9B-9B1E815D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E203-28EB-403F-845D-5CA5A39EB242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44227-C68C-5411-8255-0A451B5E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7DEF-7E3C-F07F-A745-80C9ED85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7E90-58BF-4638-A183-2B0153D58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7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2DAC-FEDA-794A-E522-9A2FCC2C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84086-0E82-5B3E-83E1-3C31A8522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AA16B-F216-7C15-B60C-C84E7C74F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647E5-0FA3-8A2A-4587-307CB25D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E203-28EB-403F-845D-5CA5A39EB242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283C0-8388-9969-1D15-0B644DE4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D15D4-5E82-E6FC-6D34-0189F579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7E90-58BF-4638-A183-2B0153D58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7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7448-DBCA-DEAB-60E0-D2C27B52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14839-824F-4710-8329-E4A683648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93653-5484-FB96-33E6-E6BAC9691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65ED9-3226-58C8-EDA8-7CE6879C9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2A7BA-7514-2D5C-696A-37D8E56D5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A50E4-2D58-044B-2B7F-E4272B43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E203-28EB-403F-845D-5CA5A39EB242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6F19B-9899-5345-DFC4-742A5FFD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393E0-2909-8284-1A83-A2D96E0B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7E90-58BF-4638-A183-2B0153D58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0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6480-E534-BA65-3156-0D233693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D61BD-4E92-DF4D-CA19-1407757A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E203-28EB-403F-845D-5CA5A39EB242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CDA0E-60D5-0230-9A0F-BE1B5C1F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72EB8-F68C-508A-327F-0FE1F69C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7E90-58BF-4638-A183-2B0153D58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F3758-628F-B723-0F45-22C40CF1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E203-28EB-403F-845D-5CA5A39EB242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DA0FF-C714-6585-1F93-8D5E66E3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905FC-F8DC-723E-662D-3637F753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7E90-58BF-4638-A183-2B0153D58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5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8E0E-EA6A-7B90-E018-AA192D5C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C88E9-AF68-0848-E25D-81E683C7B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DFF4E-3261-BF3E-E31E-BF4011BED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A8B58-271E-5DCD-64C6-62D995AC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E203-28EB-403F-845D-5CA5A39EB242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D36C3-D139-EA9F-E420-3D04AC13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9B44-C4E8-C2E2-599E-2E3A0F56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7E90-58BF-4638-A183-2B0153D58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6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79A5-48AC-0FD9-8BF2-AFFEA817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B23B2-CB2B-C1CE-F81D-F6AA0D349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807CF-854A-7AAF-F41D-CEA316F9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45589-17F4-B12D-5A2D-990BD1E8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E203-28EB-403F-845D-5CA5A39EB242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B398E-7ECD-429D-919A-5964FD15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4907-E621-5D9D-3092-EB81E015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7E90-58BF-4638-A183-2B0153D58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9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BEDB4-A141-BA60-60F0-11C24942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8DDFB-C752-FAC4-A68C-5A9010D7D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D13BC-2E9F-E779-D729-8FE8EA3E6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E203-28EB-403F-845D-5CA5A39EB242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673B-7912-C36A-8FEA-0DED5B175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CE842-E14F-8B83-8256-DEB8BFBB1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67E90-58BF-4638-A183-2B0153D58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9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8398270C-31C8-90DC-BEE1-934C0C0A833A}"/>
              </a:ext>
            </a:extLst>
          </p:cNvPr>
          <p:cNvSpPr/>
          <p:nvPr/>
        </p:nvSpPr>
        <p:spPr>
          <a:xfrm>
            <a:off x="127000" y="119599"/>
            <a:ext cx="11938000" cy="6618803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7A65A6C-BE42-D263-96E5-32C7B9A1851C}"/>
              </a:ext>
            </a:extLst>
          </p:cNvPr>
          <p:cNvSpPr txBox="1"/>
          <p:nvPr/>
        </p:nvSpPr>
        <p:spPr>
          <a:xfrm>
            <a:off x="2713052" y="247687"/>
            <a:ext cx="6765896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Bangladesh Army University of Engineering &amp; Technology (BAUET)</a:t>
            </a:r>
          </a:p>
          <a:p>
            <a:pPr algn="ctr">
              <a:spcAft>
                <a:spcPts val="600"/>
              </a:spcAft>
            </a:pPr>
            <a:r>
              <a:rPr lang="en-US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Qadirabad</a:t>
            </a:r>
            <a:r>
              <a:rPr lang="en-U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Natore-6431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36829A-ABDC-EFBF-C053-6C9495C23D39}"/>
              </a:ext>
            </a:extLst>
          </p:cNvPr>
          <p:cNvSpPr txBox="1"/>
          <p:nvPr/>
        </p:nvSpPr>
        <p:spPr>
          <a:xfrm>
            <a:off x="275304" y="2827337"/>
            <a:ext cx="1174954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Department of</a:t>
            </a:r>
            <a:endParaRPr lang="en-US" sz="105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Computer Science and Engineering </a:t>
            </a:r>
          </a:p>
          <a:p>
            <a:pPr algn="ctr">
              <a:spcAft>
                <a:spcPts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Course Code: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CSE-3110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Course Title: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Web Programming Sessional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Project Presentation on “BAUET Result System”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2859302-6B31-5529-2D2F-6403A672ECC6}"/>
              </a:ext>
            </a:extLst>
          </p:cNvPr>
          <p:cNvSpPr txBox="1"/>
          <p:nvPr/>
        </p:nvSpPr>
        <p:spPr>
          <a:xfrm>
            <a:off x="7086730" y="4582885"/>
            <a:ext cx="36019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Submitted to:</a:t>
            </a:r>
          </a:p>
          <a:p>
            <a:pPr fontAlgn="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Nazmus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Salehin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CSE, BAUET</a:t>
            </a:r>
          </a:p>
          <a:p>
            <a:pPr fontAlgn="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Sultana</a:t>
            </a:r>
          </a:p>
          <a:p>
            <a:pPr fontAlgn="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CSE, BAUET</a:t>
            </a:r>
          </a:p>
          <a:p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1386D4-06DD-8880-1222-2A8E842C5E86}"/>
              </a:ext>
            </a:extLst>
          </p:cNvPr>
          <p:cNvSpPr txBox="1"/>
          <p:nvPr/>
        </p:nvSpPr>
        <p:spPr>
          <a:xfrm>
            <a:off x="1999825" y="4560001"/>
            <a:ext cx="360198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Submitted by:</a:t>
            </a:r>
          </a:p>
          <a:p>
            <a:pPr marL="296545" indent="-296545">
              <a:spcAft>
                <a:spcPts val="0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ID: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20104001, 20104007, </a:t>
            </a:r>
          </a:p>
          <a:p>
            <a:pPr marL="296545" indent="-296545"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20104009,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20104027, </a:t>
            </a:r>
          </a:p>
          <a:p>
            <a:pPr marL="296545" indent="-296545"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20104031, 20104033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Batch: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11th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Year: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6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rd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Semester: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6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Session: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2020-2021 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39868B40-5F84-8949-8B4C-449FF9FB0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413" y="1123976"/>
            <a:ext cx="1911317" cy="18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0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9B5215-BEB0-63BC-68BA-C89D6BC67FA8}"/>
              </a:ext>
            </a:extLst>
          </p:cNvPr>
          <p:cNvSpPr txBox="1"/>
          <p:nvPr/>
        </p:nvSpPr>
        <p:spPr>
          <a:xfrm>
            <a:off x="10130571" y="1202877"/>
            <a:ext cx="1505765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-student_id (int)</a:t>
            </a:r>
          </a:p>
          <a:p>
            <a:r>
              <a:rPr lang="en-US" sz="1100" dirty="0">
                <a:solidFill>
                  <a:schemeClr val="bg1"/>
                </a:solidFill>
              </a:rPr>
              <a:t>-student_name (string)</a:t>
            </a:r>
          </a:p>
          <a:p>
            <a:r>
              <a:rPr lang="en-US" sz="1100" dirty="0">
                <a:solidFill>
                  <a:schemeClr val="bg1"/>
                </a:solidFill>
              </a:rPr>
              <a:t>-student_mobile (string)</a:t>
            </a:r>
          </a:p>
          <a:p>
            <a:r>
              <a:rPr lang="en-US" sz="1100" dirty="0">
                <a:solidFill>
                  <a:schemeClr val="bg1"/>
                </a:solidFill>
              </a:rPr>
              <a:t>-student_email (string)</a:t>
            </a:r>
          </a:p>
          <a:p>
            <a:r>
              <a:rPr lang="en-US" sz="1100" dirty="0">
                <a:solidFill>
                  <a:schemeClr val="bg1"/>
                </a:solidFill>
              </a:rPr>
              <a:t>-student_pass (string)</a:t>
            </a:r>
          </a:p>
          <a:p>
            <a:r>
              <a:rPr lang="en-US" sz="1100" dirty="0">
                <a:solidFill>
                  <a:schemeClr val="bg1"/>
                </a:solidFill>
              </a:rPr>
              <a:t>-user_name (string)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E1B04E-1B5B-AA9B-DD65-BC805FE06E86}"/>
              </a:ext>
            </a:extLst>
          </p:cNvPr>
          <p:cNvGrpSpPr/>
          <p:nvPr/>
        </p:nvGrpSpPr>
        <p:grpSpPr>
          <a:xfrm>
            <a:off x="10110160" y="742265"/>
            <a:ext cx="1661259" cy="2302264"/>
            <a:chOff x="1304665" y="-599801"/>
            <a:chExt cx="1463065" cy="224729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9C9527F-532D-5E42-B12B-DDC69B5B70B6}"/>
                </a:ext>
              </a:extLst>
            </p:cNvPr>
            <p:cNvSpPr/>
            <p:nvPr/>
          </p:nvSpPr>
          <p:spPr>
            <a:xfrm>
              <a:off x="1329547" y="-591358"/>
              <a:ext cx="1438183" cy="2238854"/>
            </a:xfrm>
            <a:prstGeom prst="roundRect">
              <a:avLst>
                <a:gd name="adj" fmla="val 5556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F828309-CC80-186D-BC60-EC2CA9E45C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9545" y="-254166"/>
              <a:ext cx="143818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D7E68-F174-9405-65A0-6AFA852426E3}"/>
                </a:ext>
              </a:extLst>
            </p:cNvPr>
            <p:cNvCxnSpPr>
              <a:cxnSpLocks/>
            </p:cNvCxnSpPr>
            <p:nvPr/>
          </p:nvCxnSpPr>
          <p:spPr>
            <a:xfrm>
              <a:off x="1329545" y="1031379"/>
              <a:ext cx="143818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E458C-7DC3-2097-2FAE-62FEFC8FF27A}"/>
                </a:ext>
              </a:extLst>
            </p:cNvPr>
            <p:cNvSpPr txBox="1"/>
            <p:nvPr/>
          </p:nvSpPr>
          <p:spPr>
            <a:xfrm>
              <a:off x="1620635" y="-599801"/>
              <a:ext cx="7315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Student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35BC75-C67C-5D69-BCCE-3E2D0C9A11A3}"/>
                </a:ext>
              </a:extLst>
            </p:cNvPr>
            <p:cNvSpPr txBox="1"/>
            <p:nvPr/>
          </p:nvSpPr>
          <p:spPr>
            <a:xfrm>
              <a:off x="1304665" y="1041837"/>
              <a:ext cx="1005747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+add student()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+delete student()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+edit student()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37BE9B-2E8C-CDB6-2809-13B9D04FA1AA}"/>
              </a:ext>
            </a:extLst>
          </p:cNvPr>
          <p:cNvSpPr txBox="1"/>
          <p:nvPr/>
        </p:nvSpPr>
        <p:spPr>
          <a:xfrm>
            <a:off x="7452438" y="4677489"/>
            <a:ext cx="179248" cy="3783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48EE84-5E8E-C80B-FBDA-6FB3B7C579B8}"/>
              </a:ext>
            </a:extLst>
          </p:cNvPr>
          <p:cNvSpPr/>
          <p:nvPr/>
        </p:nvSpPr>
        <p:spPr>
          <a:xfrm>
            <a:off x="7378446" y="3896853"/>
            <a:ext cx="1395494" cy="1656349"/>
          </a:xfrm>
          <a:prstGeom prst="roundRect">
            <a:avLst>
              <a:gd name="adj" fmla="val 5556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8DF3CC-71B9-0B2E-02DE-77B390C8A996}"/>
              </a:ext>
            </a:extLst>
          </p:cNvPr>
          <p:cNvCxnSpPr>
            <a:cxnSpLocks/>
          </p:cNvCxnSpPr>
          <p:nvPr/>
        </p:nvCxnSpPr>
        <p:spPr>
          <a:xfrm>
            <a:off x="7378444" y="4242293"/>
            <a:ext cx="139549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8C25A4-3F51-1966-84FF-046158D56CFB}"/>
              </a:ext>
            </a:extLst>
          </p:cNvPr>
          <p:cNvCxnSpPr>
            <a:cxnSpLocks/>
          </p:cNvCxnSpPr>
          <p:nvPr/>
        </p:nvCxnSpPr>
        <p:spPr>
          <a:xfrm>
            <a:off x="7366148" y="4839358"/>
            <a:ext cx="139549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E6BF87-6451-49FB-542B-918910F3EDA1}"/>
              </a:ext>
            </a:extLst>
          </p:cNvPr>
          <p:cNvSpPr txBox="1"/>
          <p:nvPr/>
        </p:nvSpPr>
        <p:spPr>
          <a:xfrm>
            <a:off x="7366148" y="4339443"/>
            <a:ext cx="129234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No of batch (string)</a:t>
            </a:r>
          </a:p>
          <a:p>
            <a:r>
              <a:rPr lang="en-US" sz="1100" dirty="0">
                <a:solidFill>
                  <a:schemeClr val="bg1"/>
                </a:solidFill>
              </a:rPr>
              <a:t>Semester (int)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89B4A6-AE7F-25A1-D758-ED253A8D682A}"/>
              </a:ext>
            </a:extLst>
          </p:cNvPr>
          <p:cNvSpPr txBox="1"/>
          <p:nvPr/>
        </p:nvSpPr>
        <p:spPr>
          <a:xfrm>
            <a:off x="7660894" y="3888204"/>
            <a:ext cx="644442" cy="34683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Batch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42E6C-9A4D-EFB7-8C5C-6704DDE89DBE}"/>
              </a:ext>
            </a:extLst>
          </p:cNvPr>
          <p:cNvSpPr txBox="1"/>
          <p:nvPr/>
        </p:nvSpPr>
        <p:spPr>
          <a:xfrm>
            <a:off x="7337250" y="4900624"/>
            <a:ext cx="1096884" cy="6148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+update batch()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+delete batch()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+edit batch()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47F5803-D4D5-64B4-33A0-E48BF8338AF7}"/>
              </a:ext>
            </a:extLst>
          </p:cNvPr>
          <p:cNvSpPr/>
          <p:nvPr/>
        </p:nvSpPr>
        <p:spPr>
          <a:xfrm>
            <a:off x="10251430" y="3625352"/>
            <a:ext cx="1395494" cy="2061550"/>
          </a:xfrm>
          <a:prstGeom prst="roundRect">
            <a:avLst>
              <a:gd name="adj" fmla="val 5556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1A4725-423A-9A55-B41D-F614D65EC342}"/>
              </a:ext>
            </a:extLst>
          </p:cNvPr>
          <p:cNvCxnSpPr>
            <a:cxnSpLocks/>
          </p:cNvCxnSpPr>
          <p:nvPr/>
        </p:nvCxnSpPr>
        <p:spPr>
          <a:xfrm>
            <a:off x="10251428" y="3970791"/>
            <a:ext cx="139549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995018B-DEDC-C89C-4A80-83E55E9D60B9}"/>
              </a:ext>
            </a:extLst>
          </p:cNvPr>
          <p:cNvCxnSpPr>
            <a:cxnSpLocks/>
          </p:cNvCxnSpPr>
          <p:nvPr/>
        </p:nvCxnSpPr>
        <p:spPr>
          <a:xfrm>
            <a:off x="10251428" y="4766254"/>
            <a:ext cx="139549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02C752-1B6A-1CA6-DCA2-8C4998799ADD}"/>
              </a:ext>
            </a:extLst>
          </p:cNvPr>
          <p:cNvSpPr txBox="1"/>
          <p:nvPr/>
        </p:nvSpPr>
        <p:spPr>
          <a:xfrm>
            <a:off x="10213254" y="4067942"/>
            <a:ext cx="1409524" cy="78826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-course_code (string)</a:t>
            </a:r>
          </a:p>
          <a:p>
            <a:r>
              <a:rPr lang="en-US" sz="1100" dirty="0">
                <a:solidFill>
                  <a:schemeClr val="bg1"/>
                </a:solidFill>
              </a:rPr>
              <a:t>-course_title (string)</a:t>
            </a:r>
          </a:p>
          <a:p>
            <a:r>
              <a:rPr lang="en-US" sz="1100" dirty="0">
                <a:solidFill>
                  <a:schemeClr val="bg1"/>
                </a:solidFill>
              </a:rPr>
              <a:t>-course_credit (string)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E07CC9-A0FE-9018-416D-2073405B8EA4}"/>
              </a:ext>
            </a:extLst>
          </p:cNvPr>
          <p:cNvSpPr txBox="1"/>
          <p:nvPr/>
        </p:nvSpPr>
        <p:spPr>
          <a:xfrm>
            <a:off x="10533878" y="3616702"/>
            <a:ext cx="747598" cy="34683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Course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DACCBA-78DA-4EF3-1C68-348CE9699DBB}"/>
              </a:ext>
            </a:extLst>
          </p:cNvPr>
          <p:cNvSpPr txBox="1"/>
          <p:nvPr/>
        </p:nvSpPr>
        <p:spPr>
          <a:xfrm>
            <a:off x="10231921" y="4830251"/>
            <a:ext cx="1141991" cy="78826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+add course()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+update course()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+delete course()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+edit course()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60AE633-8747-EE59-E720-8334494E0206}"/>
              </a:ext>
            </a:extLst>
          </p:cNvPr>
          <p:cNvSpPr/>
          <p:nvPr/>
        </p:nvSpPr>
        <p:spPr>
          <a:xfrm>
            <a:off x="7344636" y="739270"/>
            <a:ext cx="1739868" cy="2179307"/>
          </a:xfrm>
          <a:prstGeom prst="roundRect">
            <a:avLst>
              <a:gd name="adj" fmla="val 5556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F41319-6559-D306-30D0-4D6E595EE341}"/>
              </a:ext>
            </a:extLst>
          </p:cNvPr>
          <p:cNvCxnSpPr>
            <a:cxnSpLocks/>
          </p:cNvCxnSpPr>
          <p:nvPr/>
        </p:nvCxnSpPr>
        <p:spPr>
          <a:xfrm>
            <a:off x="7344634" y="1084710"/>
            <a:ext cx="173987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DF1033-BCBE-DC37-4DEC-ABFA64ABF067}"/>
              </a:ext>
            </a:extLst>
          </p:cNvPr>
          <p:cNvCxnSpPr>
            <a:cxnSpLocks/>
          </p:cNvCxnSpPr>
          <p:nvPr/>
        </p:nvCxnSpPr>
        <p:spPr>
          <a:xfrm>
            <a:off x="7344634" y="2151895"/>
            <a:ext cx="173987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F8FA9F4-6769-0F51-7BFC-3198F88D7CA5}"/>
              </a:ext>
            </a:extLst>
          </p:cNvPr>
          <p:cNvSpPr txBox="1"/>
          <p:nvPr/>
        </p:nvSpPr>
        <p:spPr>
          <a:xfrm>
            <a:off x="7804620" y="746719"/>
            <a:ext cx="819894" cy="34683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Teacher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EF43E7-B16D-BD01-8BA7-CD5C49ABB690}"/>
              </a:ext>
            </a:extLst>
          </p:cNvPr>
          <p:cNvSpPr txBox="1"/>
          <p:nvPr/>
        </p:nvSpPr>
        <p:spPr>
          <a:xfrm>
            <a:off x="7344634" y="2112633"/>
            <a:ext cx="1310622" cy="7882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+mark()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+attendance()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+check_paper()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+declear_result()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29D85F-50FA-89E6-34AC-06D85AFD4879}"/>
              </a:ext>
            </a:extLst>
          </p:cNvPr>
          <p:cNvSpPr txBox="1"/>
          <p:nvPr/>
        </p:nvSpPr>
        <p:spPr>
          <a:xfrm>
            <a:off x="7334114" y="1171807"/>
            <a:ext cx="1785935" cy="11350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-teacher_id (int)</a:t>
            </a:r>
          </a:p>
          <a:p>
            <a:r>
              <a:rPr lang="en-US" sz="1100" dirty="0">
                <a:solidFill>
                  <a:schemeClr val="bg1"/>
                </a:solidFill>
              </a:rPr>
              <a:t>-teacher_name (string)</a:t>
            </a:r>
          </a:p>
          <a:p>
            <a:r>
              <a:rPr lang="en-US" sz="1100" dirty="0">
                <a:solidFill>
                  <a:schemeClr val="bg1"/>
                </a:solidFill>
              </a:rPr>
              <a:t>-teacher_email (string)</a:t>
            </a:r>
          </a:p>
          <a:p>
            <a:r>
              <a:rPr lang="en-US" sz="1100" dirty="0">
                <a:solidFill>
                  <a:schemeClr val="bg1"/>
                </a:solidFill>
              </a:rPr>
              <a:t>-teacher_pass (string)</a:t>
            </a:r>
          </a:p>
          <a:p>
            <a:r>
              <a:rPr lang="en-US" sz="1100" dirty="0">
                <a:solidFill>
                  <a:schemeClr val="bg1"/>
                </a:solidFill>
              </a:rPr>
              <a:t>-teacher_designation (string)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4EF0CBB-1646-195C-F261-ADF7DBDEC800}"/>
              </a:ext>
            </a:extLst>
          </p:cNvPr>
          <p:cNvSpPr/>
          <p:nvPr/>
        </p:nvSpPr>
        <p:spPr>
          <a:xfrm>
            <a:off x="4257300" y="2470305"/>
            <a:ext cx="1528020" cy="2205414"/>
          </a:xfrm>
          <a:prstGeom prst="roundRect">
            <a:avLst>
              <a:gd name="adj" fmla="val 5556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44E531-6810-6940-A8F9-A3AA7BB4761F}"/>
              </a:ext>
            </a:extLst>
          </p:cNvPr>
          <p:cNvCxnSpPr>
            <a:cxnSpLocks/>
          </p:cNvCxnSpPr>
          <p:nvPr/>
        </p:nvCxnSpPr>
        <p:spPr>
          <a:xfrm>
            <a:off x="4257299" y="2890246"/>
            <a:ext cx="15280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CEE1D3-545B-DDC2-FF89-F5398F9E5C2C}"/>
              </a:ext>
            </a:extLst>
          </p:cNvPr>
          <p:cNvCxnSpPr>
            <a:cxnSpLocks/>
          </p:cNvCxnSpPr>
          <p:nvPr/>
        </p:nvCxnSpPr>
        <p:spPr>
          <a:xfrm>
            <a:off x="4257299" y="3978330"/>
            <a:ext cx="15434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4BCE32-24F4-54B1-600D-E9A34198EA2D}"/>
              </a:ext>
            </a:extLst>
          </p:cNvPr>
          <p:cNvSpPr txBox="1"/>
          <p:nvPr/>
        </p:nvSpPr>
        <p:spPr>
          <a:xfrm>
            <a:off x="4505437" y="2479359"/>
            <a:ext cx="725138" cy="34683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1D4B0C-669F-F5E2-2325-E33C72B70484}"/>
              </a:ext>
            </a:extLst>
          </p:cNvPr>
          <p:cNvSpPr txBox="1"/>
          <p:nvPr/>
        </p:nvSpPr>
        <p:spPr>
          <a:xfrm>
            <a:off x="4208355" y="4001996"/>
            <a:ext cx="1637432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bg1"/>
                </a:solidFill>
              </a:rPr>
              <a:t>assign_students()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bg1"/>
                </a:solidFill>
              </a:rPr>
              <a:t>assign_teacher()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bg1"/>
                </a:solidFill>
              </a:rPr>
              <a:t>assign_course()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DDBF42-3D91-08F5-7FC4-8BA0433456D0}"/>
              </a:ext>
            </a:extLst>
          </p:cNvPr>
          <p:cNvSpPr txBox="1"/>
          <p:nvPr/>
        </p:nvSpPr>
        <p:spPr>
          <a:xfrm>
            <a:off x="4171308" y="2956810"/>
            <a:ext cx="1442866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-id (int)</a:t>
            </a:r>
          </a:p>
          <a:p>
            <a:r>
              <a:rPr lang="en-US" sz="1100" dirty="0">
                <a:solidFill>
                  <a:schemeClr val="bg1"/>
                </a:solidFill>
              </a:rPr>
              <a:t>-name (string)</a:t>
            </a:r>
          </a:p>
          <a:p>
            <a:r>
              <a:rPr lang="en-US" sz="1100" dirty="0">
                <a:solidFill>
                  <a:schemeClr val="bg1"/>
                </a:solidFill>
              </a:rPr>
              <a:t>-pass (string)</a:t>
            </a:r>
          </a:p>
          <a:p>
            <a:r>
              <a:rPr lang="en-US" sz="1100" dirty="0">
                <a:solidFill>
                  <a:schemeClr val="bg1"/>
                </a:solidFill>
              </a:rPr>
              <a:t>-dept_name (string)</a:t>
            </a:r>
          </a:p>
          <a:p>
            <a:r>
              <a:rPr lang="en-US" sz="1100" dirty="0">
                <a:solidFill>
                  <a:schemeClr val="bg1"/>
                </a:solidFill>
              </a:rPr>
              <a:t>-email (string)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C954B27-1CF9-54B2-C32C-6178B16CF67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482256" y="1046254"/>
            <a:ext cx="851858" cy="693102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090DBEC5-4987-9E3D-D775-8F239055FF0F}"/>
              </a:ext>
            </a:extLst>
          </p:cNvPr>
          <p:cNvSpPr/>
          <p:nvPr/>
        </p:nvSpPr>
        <p:spPr>
          <a:xfrm>
            <a:off x="5784148" y="3864808"/>
            <a:ext cx="222848" cy="197457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39E966E-674F-65A1-A540-BB5D09D17048}"/>
              </a:ext>
            </a:extLst>
          </p:cNvPr>
          <p:cNvCxnSpPr>
            <a:cxnSpLocks/>
            <a:stCxn id="11" idx="1"/>
            <a:endCxn id="24" idx="1"/>
          </p:cNvCxnSpPr>
          <p:nvPr/>
        </p:nvCxnSpPr>
        <p:spPr>
          <a:xfrm rot="10800000" flipH="1" flipV="1">
            <a:off x="10110160" y="2731477"/>
            <a:ext cx="103094" cy="1730595"/>
          </a:xfrm>
          <a:prstGeom prst="bentConnector3">
            <a:avLst>
              <a:gd name="adj1" fmla="val -221739"/>
            </a:avLst>
          </a:prstGeom>
          <a:ln w="190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8E79EFB-ACB9-240F-B1B5-BE60A3DEB88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092713" y="1664769"/>
            <a:ext cx="1045700" cy="232953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6BE33C3-8F3D-BB72-072F-1DB5CB661A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01635" y="3249500"/>
            <a:ext cx="2740822" cy="1158764"/>
          </a:xfrm>
          <a:prstGeom prst="bentConnector4">
            <a:avLst>
              <a:gd name="adj1" fmla="val -6217"/>
              <a:gd name="adj2" fmla="val 47272"/>
            </a:avLst>
          </a:prstGeom>
          <a:ln w="190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AB391A5-BF86-33A2-5EF0-A375A516DD8D}"/>
              </a:ext>
            </a:extLst>
          </p:cNvPr>
          <p:cNvCxnSpPr>
            <a:cxnSpLocks/>
            <a:stCxn id="55" idx="2"/>
            <a:endCxn id="18" idx="0"/>
          </p:cNvCxnSpPr>
          <p:nvPr/>
        </p:nvCxnSpPr>
        <p:spPr>
          <a:xfrm rot="5400000">
            <a:off x="7720038" y="3395061"/>
            <a:ext cx="756221" cy="230065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F4C677E-12E4-D826-E4CD-750A49C27570}"/>
              </a:ext>
            </a:extLst>
          </p:cNvPr>
          <p:cNvSpPr txBox="1"/>
          <p:nvPr/>
        </p:nvSpPr>
        <p:spPr>
          <a:xfrm rot="5400000">
            <a:off x="9399759" y="3458527"/>
            <a:ext cx="128279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1…………*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EFE97D-DA92-45C7-44DF-264899C3A38C}"/>
              </a:ext>
            </a:extLst>
          </p:cNvPr>
          <p:cNvSpPr txBox="1"/>
          <p:nvPr/>
        </p:nvSpPr>
        <p:spPr>
          <a:xfrm rot="5400000">
            <a:off x="9122629" y="4094042"/>
            <a:ext cx="128279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1…………*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AE8636-DD80-D78B-4AF0-863B57462483}"/>
              </a:ext>
            </a:extLst>
          </p:cNvPr>
          <p:cNvSpPr txBox="1"/>
          <p:nvPr/>
        </p:nvSpPr>
        <p:spPr>
          <a:xfrm>
            <a:off x="8102628" y="188250"/>
            <a:ext cx="8381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*…………1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BFE48C5-7CDD-8EEC-1523-DAED7F693AE2}"/>
              </a:ext>
            </a:extLst>
          </p:cNvPr>
          <p:cNvCxnSpPr>
            <a:cxnSpLocks/>
          </p:cNvCxnSpPr>
          <p:nvPr/>
        </p:nvCxnSpPr>
        <p:spPr>
          <a:xfrm>
            <a:off x="5800713" y="3570534"/>
            <a:ext cx="4431206" cy="1875907"/>
          </a:xfrm>
          <a:prstGeom prst="bentConnector3">
            <a:avLst>
              <a:gd name="adj1" fmla="val 75466"/>
            </a:avLst>
          </a:prstGeom>
          <a:ln w="190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E2D129A-E6D2-FF9D-2A17-F6BF4535BBBD}"/>
              </a:ext>
            </a:extLst>
          </p:cNvPr>
          <p:cNvSpPr txBox="1"/>
          <p:nvPr/>
        </p:nvSpPr>
        <p:spPr>
          <a:xfrm rot="5400000">
            <a:off x="8928055" y="4050536"/>
            <a:ext cx="81278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1…………*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CD254C-4643-F68B-AFF5-6B71D3CA1D6C}"/>
              </a:ext>
            </a:extLst>
          </p:cNvPr>
          <p:cNvSpPr txBox="1"/>
          <p:nvPr/>
        </p:nvSpPr>
        <p:spPr>
          <a:xfrm rot="5400000">
            <a:off x="8029193" y="3174970"/>
            <a:ext cx="8667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*…………1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73A7DFDB-35BE-31B3-5D4E-634898894CB5}"/>
              </a:ext>
            </a:extLst>
          </p:cNvPr>
          <p:cNvSpPr/>
          <p:nvPr/>
        </p:nvSpPr>
        <p:spPr>
          <a:xfrm>
            <a:off x="8126527" y="2927410"/>
            <a:ext cx="173306" cy="204573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A4FB133C-2E79-C81B-5429-BA9CEC2F1DBC}"/>
              </a:ext>
            </a:extLst>
          </p:cNvPr>
          <p:cNvSpPr/>
          <p:nvPr/>
        </p:nvSpPr>
        <p:spPr>
          <a:xfrm>
            <a:off x="9960898" y="2665053"/>
            <a:ext cx="160512" cy="133331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3C6A9F57-12EC-64FA-ACDE-12BCBDB003A5}"/>
              </a:ext>
            </a:extLst>
          </p:cNvPr>
          <p:cNvSpPr/>
          <p:nvPr/>
        </p:nvSpPr>
        <p:spPr>
          <a:xfrm>
            <a:off x="5785320" y="3463773"/>
            <a:ext cx="222848" cy="197457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DC6412D4-5543-015D-C00D-7C4A88AA6705}"/>
              </a:ext>
            </a:extLst>
          </p:cNvPr>
          <p:cNvSpPr/>
          <p:nvPr/>
        </p:nvSpPr>
        <p:spPr>
          <a:xfrm>
            <a:off x="9092818" y="1566041"/>
            <a:ext cx="222848" cy="197457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DB1971-80C6-2A31-B156-4A39C1421137}"/>
              </a:ext>
            </a:extLst>
          </p:cNvPr>
          <p:cNvSpPr/>
          <p:nvPr/>
        </p:nvSpPr>
        <p:spPr>
          <a:xfrm>
            <a:off x="127000" y="101844"/>
            <a:ext cx="11938000" cy="6618803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C150C5-1CC9-647A-C3E9-B6B25E8108C8}"/>
              </a:ext>
            </a:extLst>
          </p:cNvPr>
          <p:cNvSpPr txBox="1"/>
          <p:nvPr/>
        </p:nvSpPr>
        <p:spPr>
          <a:xfrm>
            <a:off x="4014455" y="5894266"/>
            <a:ext cx="7537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UML Class Diagram of BAUET Result System</a:t>
            </a:r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AA9249B1-BF82-1E58-3F95-5F38BB48838C}"/>
              </a:ext>
            </a:extLst>
          </p:cNvPr>
          <p:cNvSpPr/>
          <p:nvPr/>
        </p:nvSpPr>
        <p:spPr>
          <a:xfrm>
            <a:off x="9085652" y="2183359"/>
            <a:ext cx="237180" cy="197457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1D9B23-15E4-BEED-CEB3-EC95517D5EE5}"/>
              </a:ext>
            </a:extLst>
          </p:cNvPr>
          <p:cNvSpPr txBox="1"/>
          <p:nvPr/>
        </p:nvSpPr>
        <p:spPr>
          <a:xfrm>
            <a:off x="312412" y="3871510"/>
            <a:ext cx="3516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61A2F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UML Class Diagram </a:t>
            </a:r>
            <a:endParaRPr lang="en-US" sz="2800" dirty="0">
              <a:solidFill>
                <a:srgbClr val="61A2F9"/>
              </a:solidFill>
            </a:endParaRPr>
          </a:p>
        </p:txBody>
      </p:sp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FCD1B744-2CAE-C260-C5C0-66E415311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81" y="2688731"/>
            <a:ext cx="1005930" cy="100593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E268DD-CB8A-528F-6F22-42830E3229FE}"/>
              </a:ext>
            </a:extLst>
          </p:cNvPr>
          <p:cNvSpPr/>
          <p:nvPr/>
        </p:nvSpPr>
        <p:spPr>
          <a:xfrm>
            <a:off x="5019377" y="346596"/>
            <a:ext cx="1468647" cy="1371100"/>
          </a:xfrm>
          <a:prstGeom prst="roundRect">
            <a:avLst>
              <a:gd name="adj" fmla="val 5556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721F91-333C-41F4-1570-9DC274C23AE4}"/>
              </a:ext>
            </a:extLst>
          </p:cNvPr>
          <p:cNvCxnSpPr>
            <a:cxnSpLocks/>
          </p:cNvCxnSpPr>
          <p:nvPr/>
        </p:nvCxnSpPr>
        <p:spPr>
          <a:xfrm>
            <a:off x="5019377" y="716854"/>
            <a:ext cx="14686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69EBDA-B639-A948-3D56-E5933102FA0D}"/>
              </a:ext>
            </a:extLst>
          </p:cNvPr>
          <p:cNvCxnSpPr>
            <a:cxnSpLocks/>
          </p:cNvCxnSpPr>
          <p:nvPr/>
        </p:nvCxnSpPr>
        <p:spPr>
          <a:xfrm>
            <a:off x="5026163" y="1341548"/>
            <a:ext cx="14686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0AEAA2-982E-30EE-3F49-56579FBAC495}"/>
              </a:ext>
            </a:extLst>
          </p:cNvPr>
          <p:cNvSpPr txBox="1"/>
          <p:nvPr/>
        </p:nvSpPr>
        <p:spPr>
          <a:xfrm>
            <a:off x="4983832" y="1400097"/>
            <a:ext cx="11047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bg1"/>
                </a:solidFill>
              </a:rPr>
              <a:t>view()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0C4C2E-7FFF-C81A-6391-3A8B27811E97}"/>
              </a:ext>
            </a:extLst>
          </p:cNvPr>
          <p:cNvSpPr txBox="1"/>
          <p:nvPr/>
        </p:nvSpPr>
        <p:spPr>
          <a:xfrm>
            <a:off x="4988780" y="735050"/>
            <a:ext cx="160807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-id (int)</a:t>
            </a:r>
          </a:p>
          <a:p>
            <a:r>
              <a:rPr lang="en-US" sz="1100" dirty="0">
                <a:solidFill>
                  <a:schemeClr val="bg1"/>
                </a:solidFill>
              </a:rPr>
              <a:t>-batch (string)</a:t>
            </a:r>
          </a:p>
          <a:p>
            <a:r>
              <a:rPr lang="en-US" sz="1100" dirty="0">
                <a:solidFill>
                  <a:schemeClr val="bg1"/>
                </a:solidFill>
              </a:rPr>
              <a:t>-department (string)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2B011D-ECEE-37A9-3C8A-21D3D637D8BE}"/>
              </a:ext>
            </a:extLst>
          </p:cNvPr>
          <p:cNvSpPr txBox="1"/>
          <p:nvPr/>
        </p:nvSpPr>
        <p:spPr>
          <a:xfrm>
            <a:off x="5255405" y="378300"/>
            <a:ext cx="7122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Result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4D6B9F0-9104-414A-232D-3782D114B93F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8555875" y="-1586092"/>
            <a:ext cx="260506" cy="4396207"/>
          </a:xfrm>
          <a:prstGeom prst="bentConnector2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mond 70">
            <a:extLst>
              <a:ext uri="{FF2B5EF4-FFF2-40B4-BE49-F238E27FC236}">
                <a16:creationId xmlns:a16="http://schemas.microsoft.com/office/drawing/2014/main" id="{179905AB-2127-605E-E0B0-1FDE4E2C0E02}"/>
              </a:ext>
            </a:extLst>
          </p:cNvPr>
          <p:cNvSpPr/>
          <p:nvPr/>
        </p:nvSpPr>
        <p:spPr>
          <a:xfrm>
            <a:off x="7114326" y="1631466"/>
            <a:ext cx="222848" cy="197457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360CDD3-339A-59A5-011E-84BD5A3682D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79387" y="3965219"/>
            <a:ext cx="1486761" cy="589668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4D99BC7-4EB0-53E4-F139-51162A6F8D10}"/>
              </a:ext>
            </a:extLst>
          </p:cNvPr>
          <p:cNvSpPr txBox="1"/>
          <p:nvPr/>
        </p:nvSpPr>
        <p:spPr>
          <a:xfrm>
            <a:off x="5925511" y="3977146"/>
            <a:ext cx="8667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1…………*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DA1665-4149-F9D9-8BC4-7299B252424B}"/>
              </a:ext>
            </a:extLst>
          </p:cNvPr>
          <p:cNvSpPr txBox="1"/>
          <p:nvPr/>
        </p:nvSpPr>
        <p:spPr>
          <a:xfrm>
            <a:off x="9254617" y="1358514"/>
            <a:ext cx="8667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1…………*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31E901-F726-FE67-B4AA-2B2E143716D5}"/>
              </a:ext>
            </a:extLst>
          </p:cNvPr>
          <p:cNvSpPr txBox="1"/>
          <p:nvPr/>
        </p:nvSpPr>
        <p:spPr>
          <a:xfrm rot="5400000">
            <a:off x="6609592" y="1298380"/>
            <a:ext cx="8667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*…………*</a:t>
            </a:r>
          </a:p>
        </p:txBody>
      </p:sp>
      <p:sp>
        <p:nvSpPr>
          <p:cNvPr id="85" name="Diamond 84">
            <a:extLst>
              <a:ext uri="{FF2B5EF4-FFF2-40B4-BE49-F238E27FC236}">
                <a16:creationId xmlns:a16="http://schemas.microsoft.com/office/drawing/2014/main" id="{D59F1C80-F44D-B6C5-5965-EBDDCB3BD604}"/>
              </a:ext>
            </a:extLst>
          </p:cNvPr>
          <p:cNvSpPr/>
          <p:nvPr/>
        </p:nvSpPr>
        <p:spPr>
          <a:xfrm>
            <a:off x="10755467" y="529843"/>
            <a:ext cx="222848" cy="197457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F8401FB7-C58B-93EA-EB7B-E70D439F8BA4}"/>
              </a:ext>
            </a:extLst>
          </p:cNvPr>
          <p:cNvCxnSpPr>
            <a:cxnSpLocks/>
            <a:stCxn id="2" idx="2"/>
            <a:endCxn id="90" idx="0"/>
          </p:cNvCxnSpPr>
          <p:nvPr/>
        </p:nvCxnSpPr>
        <p:spPr>
          <a:xfrm rot="5400000">
            <a:off x="5027366" y="1534679"/>
            <a:ext cx="543319" cy="909353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Diamond 89">
            <a:extLst>
              <a:ext uri="{FF2B5EF4-FFF2-40B4-BE49-F238E27FC236}">
                <a16:creationId xmlns:a16="http://schemas.microsoft.com/office/drawing/2014/main" id="{C5817E82-2952-D8A0-7F5B-0BD99F8B1FF0}"/>
              </a:ext>
            </a:extLst>
          </p:cNvPr>
          <p:cNvSpPr/>
          <p:nvPr/>
        </p:nvSpPr>
        <p:spPr>
          <a:xfrm>
            <a:off x="4732924" y="2261015"/>
            <a:ext cx="222848" cy="19745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2E7F5D-6356-61A0-8BCC-19AFF88EC0A0}"/>
              </a:ext>
            </a:extLst>
          </p:cNvPr>
          <p:cNvSpPr txBox="1"/>
          <p:nvPr/>
        </p:nvSpPr>
        <p:spPr>
          <a:xfrm>
            <a:off x="5019498" y="2059550"/>
            <a:ext cx="8381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1…………*</a:t>
            </a:r>
          </a:p>
        </p:txBody>
      </p:sp>
    </p:spTree>
    <p:extLst>
      <p:ext uri="{BB962C8B-B14F-4D97-AF65-F5344CB8AC3E}">
        <p14:creationId xmlns:p14="http://schemas.microsoft.com/office/powerpoint/2010/main" val="352507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D9DB1971-80C6-2A31-B156-4A39C1421137}"/>
              </a:ext>
            </a:extLst>
          </p:cNvPr>
          <p:cNvSpPr/>
          <p:nvPr/>
        </p:nvSpPr>
        <p:spPr>
          <a:xfrm>
            <a:off x="127000" y="119599"/>
            <a:ext cx="11938000" cy="6618803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D954F1-A37B-89C2-8E69-9BDC1B3F4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14" y="1595514"/>
            <a:ext cx="3666972" cy="36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0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351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Amrin Nahar</dc:creator>
  <cp:lastModifiedBy>Amrin Nahar</cp:lastModifiedBy>
  <cp:revision>5</cp:revision>
  <dcterms:created xsi:type="dcterms:W3CDTF">2022-09-25T14:13:11Z</dcterms:created>
  <dcterms:modified xsi:type="dcterms:W3CDTF">2022-09-26T16:18:33Z</dcterms:modified>
</cp:coreProperties>
</file>