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3" r:id="rId3"/>
    <p:sldId id="257" r:id="rId4"/>
    <p:sldId id="280" r:id="rId5"/>
    <p:sldId id="286" r:id="rId6"/>
    <p:sldId id="281" r:id="rId7"/>
    <p:sldId id="282" r:id="rId8"/>
    <p:sldId id="283" r:id="rId9"/>
    <p:sldId id="284" r:id="rId10"/>
    <p:sldId id="285" r:id="rId11"/>
    <p:sldId id="279" r:id="rId12"/>
    <p:sldId id="278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9900"/>
    <a:srgbClr val="F4AF83"/>
    <a:srgbClr val="006666"/>
    <a:srgbClr val="0099FF"/>
    <a:srgbClr val="008080"/>
    <a:srgbClr val="0F9F7D"/>
    <a:srgbClr val="008000"/>
    <a:srgbClr val="373545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Hi to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5FBE0-5C21-4E83-8069-52D09BCDD71E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C5872-5BF2-424D-ADD9-174D7927D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52924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Hi to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46DD5-0A30-46AD-B2E1-F25508726044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FBC11-2ED2-450E-A0CC-CEA7380C6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95950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59A3652-50D4-4FDF-8386-41D9AF369814}"/>
              </a:ext>
            </a:extLst>
          </p:cNvPr>
          <p:cNvSpPr txBox="1">
            <a:spLocks/>
          </p:cNvSpPr>
          <p:nvPr userDrawn="1"/>
        </p:nvSpPr>
        <p:spPr>
          <a:xfrm>
            <a:off x="777239" y="6634573"/>
            <a:ext cx="5781822" cy="220979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31DCAD4-E344-44EC-AB07-C9E97F2AF1A1}"/>
              </a:ext>
            </a:extLst>
          </p:cNvPr>
          <p:cNvSpPr txBox="1">
            <a:spLocks/>
          </p:cNvSpPr>
          <p:nvPr userDrawn="1"/>
        </p:nvSpPr>
        <p:spPr>
          <a:xfrm>
            <a:off x="6559062" y="6634573"/>
            <a:ext cx="5195133" cy="220979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F22E408-EF1D-4BD0-98E0-8FC4C9B3A82C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37020"/>
            <a:ext cx="437803" cy="220979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7651D7E-4AFA-4EAA-B423-DDD0ED684DAE}"/>
              </a:ext>
            </a:extLst>
          </p:cNvPr>
          <p:cNvSpPr txBox="1">
            <a:spLocks/>
          </p:cNvSpPr>
          <p:nvPr userDrawn="1"/>
        </p:nvSpPr>
        <p:spPr>
          <a:xfrm>
            <a:off x="-1" y="-1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5449CC-CB33-491F-903E-B38334CA8A09}"/>
              </a:ext>
            </a:extLst>
          </p:cNvPr>
          <p:cNvSpPr txBox="1">
            <a:spLocks/>
          </p:cNvSpPr>
          <p:nvPr userDrawn="1"/>
        </p:nvSpPr>
        <p:spPr>
          <a:xfrm>
            <a:off x="0" y="6634573"/>
            <a:ext cx="777239" cy="22152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73203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32759"/>
            <a:ext cx="12192000" cy="714892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>
            <a:lvl1pPr>
              <a:defRPr b="0" cap="none" spc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/>
            </a:lvl1pPr>
            <a:lvl2pPr marL="685800" indent="-228600">
              <a:buFont typeface="Wingdings" panose="05000000000000000000" pitchFamily="2" charset="2"/>
              <a:buChar char="q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B998037-E035-4CAB-833F-75CAE5A73D0B}"/>
              </a:ext>
            </a:extLst>
          </p:cNvPr>
          <p:cNvSpPr txBox="1">
            <a:spLocks/>
          </p:cNvSpPr>
          <p:nvPr userDrawn="1"/>
        </p:nvSpPr>
        <p:spPr>
          <a:xfrm>
            <a:off x="1554477" y="6625241"/>
            <a:ext cx="5654039" cy="242596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and Engineering (Data Science)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C5DB233-EECA-4CB3-99D6-5066ABF08F18}"/>
              </a:ext>
            </a:extLst>
          </p:cNvPr>
          <p:cNvSpPr txBox="1">
            <a:spLocks/>
          </p:cNvSpPr>
          <p:nvPr userDrawn="1"/>
        </p:nvSpPr>
        <p:spPr>
          <a:xfrm>
            <a:off x="7208517" y="6625241"/>
            <a:ext cx="4545678" cy="232759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Srinivasa Ramanujan Institute of Technology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B262772-2230-41D2-9B79-2AECA3A31396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41865"/>
            <a:ext cx="437803" cy="216133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DAC095C-C545-42F9-B93D-2B3224753C51}" type="slidenum">
              <a:rPr lang="en-US" sz="1600" b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B44364A-DBDE-4F64-9D13-B56BF0C232A3}"/>
              </a:ext>
            </a:extLst>
          </p:cNvPr>
          <p:cNvSpPr txBox="1">
            <a:spLocks/>
          </p:cNvSpPr>
          <p:nvPr userDrawn="1"/>
        </p:nvSpPr>
        <p:spPr>
          <a:xfrm>
            <a:off x="-1" y="0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 MINING  VIRTUAL INTERNSHIP</a:t>
            </a:r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2D5020-7DF7-495B-96CC-4064365630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5956065"/>
            <a:ext cx="685800" cy="685800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D25D96C-1396-47B4-9E8C-C053C7555307}"/>
              </a:ext>
            </a:extLst>
          </p:cNvPr>
          <p:cNvSpPr txBox="1">
            <a:spLocks/>
          </p:cNvSpPr>
          <p:nvPr userDrawn="1"/>
        </p:nvSpPr>
        <p:spPr>
          <a:xfrm>
            <a:off x="0" y="6625241"/>
            <a:ext cx="1554476" cy="23275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224G1A3222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59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51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1"/>
          <p:cNvSpPr txBox="1">
            <a:spLocks/>
          </p:cNvSpPr>
          <p:nvPr/>
        </p:nvSpPr>
        <p:spPr>
          <a:xfrm>
            <a:off x="4282751" y="1795319"/>
            <a:ext cx="3340359" cy="957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PATAN GOUSULLA</a:t>
            </a:r>
          </a:p>
          <a:p>
            <a:pPr>
              <a:spcBef>
                <a:spcPts val="300"/>
              </a:spcBef>
            </a:pPr>
            <a:r>
              <a:rPr lang="en-US" sz="1200" b="0" dirty="0"/>
              <a:t>Roll No. 224G1A3222</a:t>
            </a:r>
          </a:p>
        </p:txBody>
      </p:sp>
      <p:sp>
        <p:nvSpPr>
          <p:cNvPr id="7" name="Subtitle 11"/>
          <p:cNvSpPr txBox="1">
            <a:spLocks/>
          </p:cNvSpPr>
          <p:nvPr/>
        </p:nvSpPr>
        <p:spPr>
          <a:xfrm>
            <a:off x="1514475" y="4776303"/>
            <a:ext cx="9163049" cy="142718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</a:pPr>
            <a:r>
              <a:rPr lang="en-US" sz="4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of Computer Science and Engineering (Data Science)      </a:t>
            </a:r>
          </a:p>
          <a:p>
            <a:pPr>
              <a:spcBef>
                <a:spcPts val="500"/>
              </a:spcBef>
            </a:pPr>
            <a:r>
              <a:rPr lang="en-US" sz="65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Srinivasa Ramanujan Institute of Technology</a:t>
            </a:r>
          </a:p>
          <a:p>
            <a:pPr>
              <a:spcBef>
                <a:spcPts val="300"/>
              </a:spcBef>
            </a:pPr>
            <a:r>
              <a:rPr lang="en-US" sz="2100" dirty="0">
                <a:effectLst/>
                <a:ea typeface="Times New Roman" panose="02020603050405020304" pitchFamily="18" charset="0"/>
              </a:rPr>
              <a:t>(Affiliated to JNTUA &amp; Approved by AICTE) (Accredited by NAAC with ‘A’ Grade &amp; Accredited by NBA (EEE, ECE &amp; CSE)</a:t>
            </a:r>
            <a:endParaRPr lang="en-US" sz="2100" b="0" dirty="0"/>
          </a:p>
          <a:p>
            <a:pPr>
              <a:spcBef>
                <a:spcPts val="300"/>
              </a:spcBef>
            </a:pPr>
            <a:r>
              <a:rPr lang="en-US" sz="2300" dirty="0"/>
              <a:t>Rotarypuram Village, B K Samudram Mandal, Ananthapuramu – 515701.</a:t>
            </a:r>
          </a:p>
          <a:p>
            <a:pPr>
              <a:spcAft>
                <a:spcPts val="100"/>
              </a:spcAft>
            </a:pPr>
            <a:r>
              <a:rPr lang="en-US" sz="2500" dirty="0">
                <a:solidFill>
                  <a:schemeClr val="accent1">
                    <a:lumMod val="50000"/>
                  </a:schemeClr>
                </a:solidFill>
              </a:rPr>
              <a:t>2024 - 2025</a:t>
            </a:r>
            <a:endParaRPr lang="en-US" sz="2500" b="0" dirty="0"/>
          </a:p>
          <a:p>
            <a:endParaRPr lang="en-IN" b="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2213882-6464-4A96-96D5-EA4F95F404DE}"/>
              </a:ext>
            </a:extLst>
          </p:cNvPr>
          <p:cNvSpPr/>
          <p:nvPr/>
        </p:nvSpPr>
        <p:spPr>
          <a:xfrm>
            <a:off x="755009" y="335271"/>
            <a:ext cx="10528183" cy="857864"/>
          </a:xfrm>
          <a:prstGeom prst="roundRect">
            <a:avLst/>
          </a:prstGeom>
          <a:solidFill>
            <a:srgbClr val="FF66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90525" marR="619125" algn="ctr">
              <a:spcBef>
                <a:spcPts val="45"/>
              </a:spcBef>
              <a:spcAft>
                <a:spcPts val="0"/>
              </a:spcAft>
            </a:pPr>
            <a:r>
              <a:rPr lang="en-US" sz="3200" b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</a:t>
            </a:r>
            <a:r>
              <a:rPr lang="en-US" sz="3200" b="1" kern="0" spc="-6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MINING</a:t>
            </a:r>
            <a:r>
              <a:rPr lang="en-US" sz="3200" b="1" kern="0" spc="-3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VIRTUAL</a:t>
            </a:r>
            <a:r>
              <a:rPr lang="en-US" sz="3200" b="1" kern="0" spc="-2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INTERNSHIP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50F0CE-B0FB-48DA-AD7D-E96A1D3BC2A8}"/>
              </a:ext>
            </a:extLst>
          </p:cNvPr>
          <p:cNvSpPr/>
          <p:nvPr/>
        </p:nvSpPr>
        <p:spPr>
          <a:xfrm>
            <a:off x="2714840" y="1261696"/>
            <a:ext cx="6762303" cy="338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16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4CA60F-9532-4FDC-90D1-528E33CD3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154" y="2674613"/>
            <a:ext cx="1843673" cy="181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00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928" y="232759"/>
            <a:ext cx="12192000" cy="714892"/>
          </a:xfrm>
        </p:spPr>
        <p:txBody>
          <a:bodyPr/>
          <a:lstStyle/>
          <a:p>
            <a:r>
              <a:rPr lang="en-IN" dirty="0"/>
              <a:t>Learning Outcomes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24" y="802508"/>
            <a:ext cx="11992495" cy="44516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Understand what process mining is and the basics of how it works.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Recognize how process mining helps in the business world.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Learn to extract data to create visual representations of processes for decision-making.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Ensure compliance with regulations by identifying deviations and non-compliances in process execution.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Analyze process performance metrics and key performance indicators (KPIs).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Summarize what an event log is and its importance in process mining.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Gain skills in using process mining tools and interpreting results to enhance organizational efficiency.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Understand how process mining uncovers inefficiencies and methods for improvement.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Predict process outcomes and future behavior.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Learn about process query language.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Understand process behavior and its applications in daily life.</a:t>
            </a:r>
          </a:p>
        </p:txBody>
      </p:sp>
    </p:spTree>
    <p:extLst>
      <p:ext uri="{BB962C8B-B14F-4D97-AF65-F5344CB8AC3E}">
        <p14:creationId xmlns:p14="http://schemas.microsoft.com/office/powerpoint/2010/main" val="556731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3C8ED-E8F7-40CD-8D41-BF01C7A7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0" strike="noStrike" spc="-1" dirty="0">
                <a:solidFill>
                  <a:srgbClr val="FFFFFF"/>
                </a:solidFill>
                <a:latin typeface="Times New Roman"/>
              </a:rPr>
              <a:t>Git Hub Dashboard</a:t>
            </a:r>
            <a:endParaRPr lang="en-IN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6578A73-D112-6861-9A96-EA4E8ED0AE2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1140884" y="1107038"/>
            <a:ext cx="9592732" cy="4128180"/>
          </a:xfrm>
          <a:prstGeom prst="rect">
            <a:avLst/>
          </a:prstGeom>
          <a:ln w="0">
            <a:noFill/>
          </a:ln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230333-6268-988A-D03E-098BB3A2845B}"/>
              </a:ext>
            </a:extLst>
          </p:cNvPr>
          <p:cNvSpPr txBox="1">
            <a:spLocks/>
          </p:cNvSpPr>
          <p:nvPr/>
        </p:nvSpPr>
        <p:spPr>
          <a:xfrm>
            <a:off x="199505" y="5497285"/>
            <a:ext cx="11779135" cy="994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dirty="0"/>
              <a:t>Repository Name Like: Summer Internship - I</a:t>
            </a:r>
          </a:p>
          <a:p>
            <a:pPr marL="457200" indent="-457200"/>
            <a:r>
              <a:rPr lang="en-US" dirty="0"/>
              <a:t>Under that include document, presentation and Certificate(Pdf).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6BAEDE-FCD2-94AF-9AF2-3A99591A5E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5" t="24605" r="78751" b="18256"/>
          <a:stretch/>
        </p:blipFill>
        <p:spPr>
          <a:xfrm>
            <a:off x="2198915" y="4125685"/>
            <a:ext cx="468086" cy="1959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470F4D-121C-AD0E-B441-3D4678B999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5" t="24605" r="78751" b="18256"/>
          <a:stretch/>
        </p:blipFill>
        <p:spPr>
          <a:xfrm>
            <a:off x="2057401" y="2166256"/>
            <a:ext cx="468086" cy="2177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1E50EC-577C-CC91-939F-2DB8FC4054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5" t="24605" r="78751" b="18256"/>
          <a:stretch/>
        </p:blipFill>
        <p:spPr>
          <a:xfrm>
            <a:off x="2302331" y="1654925"/>
            <a:ext cx="468086" cy="19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06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3613" y="2375670"/>
            <a:ext cx="6920484" cy="1595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600" i="1" dirty="0">
                <a:ln w="0"/>
                <a:solidFill>
                  <a:srgbClr val="FF66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Any Queries?</a:t>
            </a:r>
            <a:endParaRPr lang="en-IN" sz="9600" dirty="0">
              <a:ln w="0"/>
              <a:solidFill>
                <a:srgbClr val="FF66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13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3613" y="2375670"/>
            <a:ext cx="6603859" cy="1595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600" i="1" dirty="0">
                <a:ln w="0"/>
                <a:solidFill>
                  <a:srgbClr val="FF66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Thank You!!!</a:t>
            </a:r>
            <a:endParaRPr lang="en-IN" sz="9600" dirty="0">
              <a:ln w="0"/>
              <a:solidFill>
                <a:srgbClr val="FF66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96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2D7B-CF16-46D8-8243-8661747A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CA917-AD8E-4861-804D-4A5A6A205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Course Objective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Introduction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Technology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Applications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Modules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Real Time applications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Learning outcomes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GitHub Link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Queries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2094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</a:t>
            </a:r>
            <a:endParaRPr lang="en-I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982C992-A47C-7811-5E40-1069F873E0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7001" y="856357"/>
            <a:ext cx="11577993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Understand the basics of process mining and its role in analyzing business processes.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Learn to automatically discover process models and perform conformance checking.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Analyze process performance to identify inefficiencies and suggest improvements.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Gain practical experience with tools like Celonis and Disco for process visualization.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 process mining to monitor and enhance business processes continuously.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lang="en-US" altLang="en-US" sz="24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lang="en-US" altLang="en-U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51120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353986-187A-28AD-FECF-466AB74FC3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13" r="4167" b="23431"/>
          <a:stretch/>
        </p:blipFill>
        <p:spPr>
          <a:xfrm>
            <a:off x="1923142" y="5230484"/>
            <a:ext cx="8200572" cy="13597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C925603-A1B5-DE0E-BEF3-BA944991EA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947651"/>
            <a:ext cx="12046857" cy="4623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2400" b="1" dirty="0"/>
              <a:t>Process Mining</a:t>
            </a:r>
            <a:r>
              <a:rPr lang="en-US" sz="2400" dirty="0"/>
              <a:t> is a technique that helps analyze business processes using event logs from systems like ERP, CRM, and EHR.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2400" dirty="0"/>
              <a:t>It uncovers how processes are truly performed by discovering variations, inefficiencies, and areas for improvement.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Key Techniques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Process Discovery</a:t>
            </a:r>
            <a:r>
              <a:rPr lang="en-US" dirty="0"/>
              <a:t>: Creating models from event logs without prior knowledge of the process.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Conformance Checking</a:t>
            </a:r>
            <a:r>
              <a:rPr lang="en-US" dirty="0"/>
              <a:t>: Comparing the actual process with the intended model to identify deviations.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Process Enhancement</a:t>
            </a:r>
            <a:r>
              <a:rPr lang="en-US" dirty="0"/>
              <a:t>: Improving existing models with new data insights.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446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2228F747-153E-8B22-7D13-F2CC988922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429" y="1766207"/>
            <a:ext cx="4012460" cy="33255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" y="1052860"/>
            <a:ext cx="8055431" cy="55723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/>
              <a:t>Why Process Mining Matters: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Real-Time Insights</a:t>
            </a:r>
            <a:r>
              <a:rPr lang="en-US" sz="2400" dirty="0"/>
              <a:t>: Provides a clear, data-driven view of how business processes actually function, not just how they are supposed to 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Optimization</a:t>
            </a:r>
            <a:r>
              <a:rPr lang="en-US" sz="2400" dirty="0"/>
              <a:t>: Identifies inefficiencies and suggests ways to streamline processes, improving performance and reducing costs.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Data-Driven Decisions</a:t>
            </a:r>
            <a:r>
              <a:rPr lang="en-US" sz="2400" dirty="0"/>
              <a:t>: Helps organizations make informed decisions by uncovering hidden patterns and trends within their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Scalability</a:t>
            </a:r>
            <a:r>
              <a:rPr lang="en-US" sz="2400" dirty="0"/>
              <a:t>: Easily applies to various industries such as finance, healthcare, and manufacturing, allowing businesses to continuously improve and adapt.</a:t>
            </a:r>
          </a:p>
          <a:p>
            <a:pPr marL="0" indent="0">
              <a:buNone/>
            </a:pP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440054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  <a:endParaRPr lang="en-I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878A1C5-C540-F5DF-83D2-C81C3F8D3F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2011" y="1063765"/>
            <a:ext cx="7207703" cy="4819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400" b="1" dirty="0"/>
              <a:t>Key Technologies in Process Mining: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Process Discovery</a:t>
            </a:r>
            <a:endParaRPr lang="en-US" sz="1800" dirty="0"/>
          </a:p>
          <a:p>
            <a:pPr marL="742950" lvl="1" indent="-285750">
              <a:buFont typeface="+mj-lt"/>
              <a:buAutoNum type="arabicPeriod"/>
            </a:pPr>
            <a:r>
              <a:rPr lang="en-US" sz="1800" b="1" dirty="0"/>
              <a:t>Algorithms</a:t>
            </a:r>
            <a:r>
              <a:rPr lang="en-US" sz="1800" dirty="0"/>
              <a:t> (Alpha Miner, Heuristic Miner)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b="1" dirty="0"/>
              <a:t>Petri Nets</a:t>
            </a:r>
            <a:r>
              <a:rPr lang="en-US" sz="1800" dirty="0"/>
              <a:t>: Visualize and model processes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Enhancement</a:t>
            </a:r>
            <a:endParaRPr lang="en-US" sz="1800" dirty="0"/>
          </a:p>
          <a:p>
            <a:pPr marL="742950" lvl="1" indent="-285750">
              <a:buFont typeface="+mj-lt"/>
              <a:buAutoNum type="arabicPeriod"/>
            </a:pPr>
            <a:r>
              <a:rPr lang="en-US" sz="1800" b="1" dirty="0"/>
              <a:t>Machine Learning</a:t>
            </a:r>
            <a:r>
              <a:rPr lang="en-US" sz="1800" dirty="0"/>
              <a:t>: Predict outcomes and optimize processes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b="1" dirty="0"/>
              <a:t>AI</a:t>
            </a:r>
            <a:r>
              <a:rPr lang="en-US" sz="1800" dirty="0"/>
              <a:t>: Anomaly detection and process improvement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Data Integration</a:t>
            </a:r>
            <a:endParaRPr lang="en-US" sz="1800" dirty="0"/>
          </a:p>
          <a:p>
            <a:pPr marL="742950" lvl="1" indent="-285750">
              <a:buFont typeface="+mj-lt"/>
              <a:buAutoNum type="arabicPeriod"/>
            </a:pPr>
            <a:r>
              <a:rPr lang="en-US" sz="1800" b="1" dirty="0"/>
              <a:t>Big Data</a:t>
            </a:r>
            <a:r>
              <a:rPr lang="en-US" sz="1800" dirty="0"/>
              <a:t>: Handle large-scale event logs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b="1" dirty="0"/>
              <a:t>Cloud Platforms</a:t>
            </a:r>
            <a:r>
              <a:rPr lang="en-US" sz="1800" dirty="0"/>
              <a:t>: Store and process data (AWS, Google Cloud)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Process Mining Tools</a:t>
            </a:r>
            <a:endParaRPr lang="en-US" sz="1800" dirty="0"/>
          </a:p>
          <a:p>
            <a:pPr marL="742950" lvl="1" indent="-285750">
              <a:buFont typeface="+mj-lt"/>
              <a:buAutoNum type="arabicPeriod"/>
            </a:pPr>
            <a:r>
              <a:rPr lang="en-US" sz="1800" b="1" dirty="0"/>
              <a:t>ProM</a:t>
            </a:r>
            <a:r>
              <a:rPr lang="en-US" sz="1800" dirty="0"/>
              <a:t> (Open-source), </a:t>
            </a:r>
            <a:r>
              <a:rPr lang="en-US" sz="1800" b="1" dirty="0"/>
              <a:t>Celonis</a:t>
            </a:r>
            <a:r>
              <a:rPr lang="en-US" sz="1800" dirty="0"/>
              <a:t> (Commercial)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Visualization</a:t>
            </a:r>
            <a:endParaRPr lang="en-US" sz="1800" dirty="0"/>
          </a:p>
          <a:p>
            <a:pPr marL="742950" lvl="1" indent="-285750">
              <a:buFont typeface="+mj-lt"/>
              <a:buAutoNum type="arabicPeriod"/>
            </a:pPr>
            <a:r>
              <a:rPr lang="en-US" sz="1800" b="1" dirty="0"/>
              <a:t>Dashboards</a:t>
            </a:r>
            <a:r>
              <a:rPr lang="en-US" sz="1800" dirty="0"/>
              <a:t>: Power BI, Tableau for real-time insights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A1E949-9A56-097C-CA04-A9371C75D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380" y="947651"/>
            <a:ext cx="5088618" cy="319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781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999" y="1053735"/>
            <a:ext cx="11683998" cy="44181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Process Mining Applications: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Healthcare:</a:t>
            </a: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Optimizes the care treatment by releasing the delay in the waiting time by performing process analysis on patient care.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Finance: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Fraud detection as well as compliance could be improved through the ability to analyze real-time transaction processes through process mining.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Telecommunications: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This application helps improve customer service processes by facilitating process analysis on call handling and service delivery.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Retail: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This improves the customer's journey through enhancement in sales and inventory management.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Supply Chain Management: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Streamlines logistics and inventory management to reduce costs and improve delivery times.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3277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rocess Mining Models and How to Use Them in Your Business">
            <a:extLst>
              <a:ext uri="{FF2B5EF4-FFF2-40B4-BE49-F238E27FC236}">
                <a16:creationId xmlns:a16="http://schemas.microsoft.com/office/drawing/2014/main" id="{771FB2BD-8B31-2F59-8B66-39F077E12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1" y="1046076"/>
            <a:ext cx="4499428" cy="488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947651"/>
            <a:ext cx="7416802" cy="50858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Modules of Process Mining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Planning</a:t>
            </a:r>
            <a:r>
              <a:rPr lang="en-US" sz="18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Define research questions and establish a theoretical overview to guide the process mining initiative.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Extraction</a:t>
            </a:r>
            <a:r>
              <a:rPr lang="en-US" sz="18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Gather data from event logs to ensure a comprehensive dataset for analysis.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Data Processing</a:t>
            </a:r>
            <a:r>
              <a:rPr lang="en-US" sz="18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Collaborate with business experts and process analysts to preprocess and refine the data for mining.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Mining &amp; Analysis</a:t>
            </a:r>
            <a:r>
              <a:rPr lang="en-US" sz="18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Perform process discovery, conformance checking, and enhance process models to identify inefficiencies.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Evaluation</a:t>
            </a:r>
            <a:r>
              <a:rPr lang="en-US" sz="18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Engage business experts and analysts to evaluate findings and assess process performance against standards.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Improvement &amp; Support</a:t>
            </a:r>
            <a:r>
              <a:rPr lang="en-US" sz="18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Implement new research ideas and feedback mechanisms to support ongoing enhancements in process mining efforts.</a:t>
            </a:r>
          </a:p>
        </p:txBody>
      </p:sp>
    </p:spTree>
    <p:extLst>
      <p:ext uri="{BB962C8B-B14F-4D97-AF65-F5344CB8AC3E}">
        <p14:creationId xmlns:p14="http://schemas.microsoft.com/office/powerpoint/2010/main" val="643048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928" y="232759"/>
            <a:ext cx="12192000" cy="714892"/>
          </a:xfrm>
        </p:spPr>
        <p:txBody>
          <a:bodyPr/>
          <a:lstStyle/>
          <a:p>
            <a:r>
              <a:rPr lang="en-IN" dirty="0"/>
              <a:t>Real Time Applications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561" y="947651"/>
            <a:ext cx="11310325" cy="57897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Real-Time Applications of Process Mining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Real-Time Monitoring</a:t>
            </a:r>
            <a:r>
              <a:rPr lang="en-US" sz="1800" dirty="0"/>
              <a:t>:</a:t>
            </a:r>
          </a:p>
          <a:p>
            <a:pPr marL="457200" lvl="1" indent="0">
              <a:buNone/>
            </a:pPr>
            <a:r>
              <a:rPr lang="en-US" sz="1600" dirty="0"/>
              <a:t>Continuously tracks business processes to identify deviations and issues as they occur, allowing for immediate corrective actions.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Dynamic Performance Analysis</a:t>
            </a:r>
            <a:r>
              <a:rPr lang="en-US" sz="1800" dirty="0"/>
              <a:t>:</a:t>
            </a:r>
          </a:p>
          <a:p>
            <a:pPr marL="457200" lvl="1" indent="0">
              <a:buNone/>
            </a:pPr>
            <a:r>
              <a:rPr lang="en-US" sz="1600" dirty="0"/>
              <a:t>Provides instant insights into key performance indicators (KPIs) and process efficiency, enabling quick decision-making.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Predictive Maintenance</a:t>
            </a:r>
            <a:r>
              <a:rPr lang="en-US" sz="1800" dirty="0"/>
              <a:t>:</a:t>
            </a:r>
          </a:p>
          <a:p>
            <a:pPr marL="457200" lvl="1" indent="0">
              <a:buNone/>
            </a:pPr>
            <a:r>
              <a:rPr lang="en-US" sz="1600" dirty="0"/>
              <a:t>Analyzes live data from equipment and machinery to predict failures before they happen, reducing downtime and maintenance costs.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Fraud Detection</a:t>
            </a:r>
            <a:r>
              <a:rPr lang="en-US" sz="1800" dirty="0"/>
              <a:t>:</a:t>
            </a:r>
          </a:p>
          <a:p>
            <a:pPr marL="457200" lvl="1" indent="0">
              <a:buNone/>
            </a:pPr>
            <a:r>
              <a:rPr lang="en-US" sz="1600" dirty="0"/>
              <a:t>Monitors transactions in real-time to detect unusual patterns or anomalies, enabling swift responses to potential fraudulent activities.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Customer Experience Optimization</a:t>
            </a:r>
            <a:r>
              <a:rPr lang="en-US" sz="1800" dirty="0"/>
              <a:t>:</a:t>
            </a:r>
          </a:p>
          <a:p>
            <a:pPr marL="457200" lvl="1" indent="0">
              <a:buNone/>
            </a:pPr>
            <a:r>
              <a:rPr lang="en-US" sz="1600" dirty="0"/>
              <a:t>Analyzes customer interactions in real-time to enhance service delivery, resolve issues quickly, and improve overall satisfaction.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Agile Decision-Making</a:t>
            </a:r>
            <a:r>
              <a:rPr lang="en-US" sz="1800" dirty="0"/>
              <a:t>:</a:t>
            </a:r>
          </a:p>
          <a:p>
            <a:pPr marL="457200" lvl="1" indent="0">
              <a:buNone/>
            </a:pPr>
            <a:r>
              <a:rPr lang="en-US" sz="1600" dirty="0"/>
              <a:t>Allows organizations to adapt their processes rapidly based on real-time insights, ensuring they remain competitive and responsive to changes.</a:t>
            </a:r>
          </a:p>
        </p:txBody>
      </p:sp>
    </p:spTree>
    <p:extLst>
      <p:ext uri="{BB962C8B-B14F-4D97-AF65-F5344CB8AC3E}">
        <p14:creationId xmlns:p14="http://schemas.microsoft.com/office/powerpoint/2010/main" val="205712874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991</TotalTime>
  <Words>915</Words>
  <Application>Microsoft Office PowerPoint</Application>
  <PresentationFormat>Widescreen</PresentationFormat>
  <Paragraphs>121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Times New Roman</vt:lpstr>
      <vt:lpstr>Wingdings</vt:lpstr>
      <vt:lpstr>Custom Design</vt:lpstr>
      <vt:lpstr>PowerPoint Presentation</vt:lpstr>
      <vt:lpstr>Contents</vt:lpstr>
      <vt:lpstr>Course Objective</vt:lpstr>
      <vt:lpstr>Introduction</vt:lpstr>
      <vt:lpstr>Introduction</vt:lpstr>
      <vt:lpstr>Technology</vt:lpstr>
      <vt:lpstr>Applications</vt:lpstr>
      <vt:lpstr>Modules</vt:lpstr>
      <vt:lpstr>Real Time Applications</vt:lpstr>
      <vt:lpstr>Learning Outcomes</vt:lpstr>
      <vt:lpstr>Git Hub Dashboard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venkatesh k</dc:creator>
  <cp:lastModifiedBy>PATAN GOUSULLA</cp:lastModifiedBy>
  <cp:revision>116</cp:revision>
  <dcterms:created xsi:type="dcterms:W3CDTF">2019-06-11T05:35:51Z</dcterms:created>
  <dcterms:modified xsi:type="dcterms:W3CDTF">2024-10-14T06:21:27Z</dcterms:modified>
</cp:coreProperties>
</file>