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B3C5-18A9-0FD4-570A-7C5604857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E812C-CF6F-8829-4E84-A5A5D4699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D4C24-4E0F-4DB7-8A10-5FDE9B41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11E9-B574-4C33-BDB9-8C7FF5D28E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52323-63CB-9551-1FFC-061B24BC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F642F-A299-4EEA-A36A-8316B8D1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1DD-EDC0-4C52-B481-F732080A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E9E96-954A-D2AE-6045-D866251C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9ADF0-9087-31E0-35FA-70B054801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F1FE-4EAB-03FA-949D-BD16F3A1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11E9-B574-4C33-BDB9-8C7FF5D28E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1D54-3515-A8BB-2081-B588B845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7CABF-DD06-57EE-0458-BB6916CC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1DD-EDC0-4C52-B481-F732080A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4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3506C-85B9-3932-0B7F-7E452385B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2CC83-6DE5-7901-6B52-6F86DDE77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EC7C4-AF37-02E2-F9B4-82F718F5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11E9-B574-4C33-BDB9-8C7FF5D28E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547E0-7377-530F-5863-A6F29AB3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334DF-F7D6-7199-0FBF-F345B57B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1DD-EDC0-4C52-B481-F732080A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7CFE-023D-1C7C-61BF-B273974F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1E6F-D7B9-4BFB-5A68-E760575CB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1BC67-56F2-0699-58E1-BC93184B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11E9-B574-4C33-BDB9-8C7FF5D28E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908B-861B-35FE-6005-4886BEEB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1EC6D-1FEE-9FF0-6231-54C22942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1DD-EDC0-4C52-B481-F732080A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3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812E-E138-E554-EB20-4EC83BAE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C10E4-5450-7C68-36EE-30431CE00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D8D6C-AEC2-6826-D6D2-0B69D5DA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11E9-B574-4C33-BDB9-8C7FF5D28E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6F9A6-C736-7A44-8692-9820ADD7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7DB20-14EA-D546-4776-1E2669A3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1DD-EDC0-4C52-B481-F732080A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8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3A39-376E-49ED-7978-CFDB3029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460E-81F1-C0CA-61F9-93D57B986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B10EA-DD00-F1AE-CC67-04A04978B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748C4-984E-332B-8239-0C41E2C7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11E9-B574-4C33-BDB9-8C7FF5D28E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5CD6E-15DD-A419-8030-6705ED8F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61144-B6C5-6277-6482-3F83A24E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1DD-EDC0-4C52-B481-F732080A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6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A7CF-BBD2-2CA8-9065-0FAC96A2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444C8-FA7E-C01B-2FC2-77CD1595E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AC4A2-6C2F-5379-A804-FB594E505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635D2-05FD-E383-91EB-B5B36CF7C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CF3C3-F6A8-82A8-AF92-EC416C643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E6F53-39B7-0540-334D-59B34F3E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11E9-B574-4C33-BDB9-8C7FF5D28E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462D6-5227-963A-7DD2-AE09DF44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0063B-146E-C991-259B-92FB6AFD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1DD-EDC0-4C52-B481-F732080A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2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18A2A-4BE6-7CFF-CA45-A88AB896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4C07B-CBF8-85BC-9B79-25358D6A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11E9-B574-4C33-BDB9-8C7FF5D28E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3F426-4360-FDE6-BA9A-E38CFC09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67F6E-1C37-06D4-C6F7-3B133F2A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1DD-EDC0-4C52-B481-F732080A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0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431FF-CBB5-9BD6-A591-8BF4FC79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11E9-B574-4C33-BDB9-8C7FF5D28E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83F79-AE94-26D1-CBEC-B70B0A93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76281-E14E-C140-8028-29EB1D49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1DD-EDC0-4C52-B481-F732080A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3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DE6E-FEA8-5C7B-41E0-F3088221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23AB-791C-F05C-2C6E-E2B4047A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6247E-309F-4484-5783-B8F454A27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EC797-B373-6835-EA26-A8E17E9B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11E9-B574-4C33-BDB9-8C7FF5D28E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175EF-BD62-558C-0396-875D98A4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71201-07F9-5FB9-65F9-13AACDCB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1DD-EDC0-4C52-B481-F732080A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8F4C-4221-7C00-4D49-44D785FC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EBD2E-668A-7C50-652A-4AA3284EB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F21F2-2410-D36C-25C2-C82321DEB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3AC70-25F7-4549-D2B6-B910ED93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C11E9-B574-4C33-BDB9-8C7FF5D28E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12FE2-249A-E6A5-1B10-48758B25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4699A-E78D-9756-DF7C-97113668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E1DD-EDC0-4C52-B481-F732080A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C95C6-1FBF-41D1-F802-13C29EC3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BBD8F-61BE-58BD-019C-5CA6D687C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B2E5-E7B4-FD80-65D2-0839A266F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C11E9-B574-4C33-BDB9-8C7FF5D28E5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9F721-3B48-0CF8-E467-25DBA3A88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855AC-35CD-36B3-B91B-DB6ED1E28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E1DD-EDC0-4C52-B481-F732080AE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5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E20F-9040-B40B-BB4C-832102DBE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5144"/>
          </a:xfrm>
        </p:spPr>
        <p:txBody>
          <a:bodyPr/>
          <a:lstStyle/>
          <a:p>
            <a:r>
              <a:rPr lang="en-US" b="1" dirty="0"/>
              <a:t>Hiring Likelihood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45D21-573E-9A60-4A7D-C57150B2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2698" y="4593264"/>
            <a:ext cx="4235302" cy="664535"/>
          </a:xfrm>
        </p:spPr>
        <p:txBody>
          <a:bodyPr/>
          <a:lstStyle/>
          <a:p>
            <a:r>
              <a:rPr lang="en-US" dirty="0"/>
              <a:t>Gouse Mohiddin Basha Shaik</a:t>
            </a:r>
          </a:p>
        </p:txBody>
      </p:sp>
    </p:spTree>
    <p:extLst>
      <p:ext uri="{BB962C8B-B14F-4D97-AF65-F5344CB8AC3E}">
        <p14:creationId xmlns:p14="http://schemas.microsoft.com/office/powerpoint/2010/main" val="2377958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BD18-F86E-99CD-3ED6-667326E6A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005"/>
            <a:ext cx="10515600" cy="4411958"/>
          </a:xfrm>
        </p:spPr>
        <p:txBody>
          <a:bodyPr/>
          <a:lstStyle/>
          <a:p>
            <a:r>
              <a:rPr lang="en-US" dirty="0"/>
              <a:t>Threshold optimization: Adjusted to 0.33 to maximize recall and F1 without over-predicting.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8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36F5-00A2-8A6F-DA45-CEA9594F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9F33C-6C51-CCF6-A6D6-F79EF0F2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Best model: Logistic Regression (L1 regularization) with optimized threshold = 0.33.</a:t>
            </a:r>
          </a:p>
          <a:p>
            <a:r>
              <a:rPr lang="en-US" dirty="0"/>
              <a:t>Performance metrics (test set):</a:t>
            </a:r>
          </a:p>
          <a:p>
            <a:r>
              <a:rPr lang="en-US" dirty="0"/>
              <a:t>Accuracy: 0.852</a:t>
            </a:r>
          </a:p>
          <a:p>
            <a:r>
              <a:rPr lang="en-US" dirty="0"/>
              <a:t>Precision: 0.682</a:t>
            </a:r>
          </a:p>
          <a:p>
            <a:r>
              <a:rPr lang="en-US" dirty="0"/>
              <a:t>Recall: 0.857</a:t>
            </a:r>
          </a:p>
          <a:p>
            <a:r>
              <a:rPr lang="en-US" dirty="0"/>
              <a:t>F1-score: 0.759</a:t>
            </a:r>
          </a:p>
          <a:p>
            <a:r>
              <a:rPr lang="en-US" dirty="0"/>
              <a:t>ROC AUC: 0.893</a:t>
            </a:r>
          </a:p>
        </p:txBody>
      </p:sp>
    </p:spTree>
    <p:extLst>
      <p:ext uri="{BB962C8B-B14F-4D97-AF65-F5344CB8AC3E}">
        <p14:creationId xmlns:p14="http://schemas.microsoft.com/office/powerpoint/2010/main" val="176522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F6B9-F1B1-AF6F-E45F-49D97F81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20172"/>
          </a:xfrm>
        </p:spPr>
        <p:txBody>
          <a:bodyPr>
            <a:normAutofit/>
          </a:bodyPr>
          <a:lstStyle/>
          <a:p>
            <a:r>
              <a:rPr lang="en-US" b="1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EE60-9A84-2392-95FD-7AA2DCEB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93"/>
            <a:ext cx="10515600" cy="4252470"/>
          </a:xfrm>
        </p:spPr>
        <p:txBody>
          <a:bodyPr/>
          <a:lstStyle/>
          <a:p>
            <a:r>
              <a:rPr lang="en-US" dirty="0"/>
              <a:t>Outcome: Optimized Logistic Regression reliably predicts candidate hiring likelihood.</a:t>
            </a:r>
          </a:p>
          <a:p>
            <a:r>
              <a:rPr lang="en-US" dirty="0"/>
              <a:t>Strengths:</a:t>
            </a:r>
          </a:p>
          <a:p>
            <a:r>
              <a:rPr lang="en-US" dirty="0"/>
              <a:t>High recall (0.857) minimizes missed potential hires.</a:t>
            </a:r>
          </a:p>
          <a:p>
            <a:r>
              <a:rPr lang="en-US" dirty="0"/>
              <a:t>Balanced precision-recall trade-off ensures quality of recommended candidates.</a:t>
            </a:r>
          </a:p>
          <a:p>
            <a:r>
              <a:rPr lang="en-US" dirty="0"/>
              <a:t>Robust ROC AUC demonstrates model’s discrimination power.</a:t>
            </a:r>
          </a:p>
        </p:txBody>
      </p:sp>
    </p:spTree>
    <p:extLst>
      <p:ext uri="{BB962C8B-B14F-4D97-AF65-F5344CB8AC3E}">
        <p14:creationId xmlns:p14="http://schemas.microsoft.com/office/powerpoint/2010/main" val="2453655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7E2F-16D9-4331-0836-F49045B9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Deployment</a:t>
            </a:r>
            <a:r>
              <a:rPr lang="en-US" dirty="0"/>
              <a:t>:</a:t>
            </a:r>
          </a:p>
          <a:p>
            <a:r>
              <a:rPr lang="en-US" dirty="0"/>
              <a:t>Saved trained model, scaler, and encoded feature columns.</a:t>
            </a:r>
          </a:p>
          <a:p>
            <a:r>
              <a:rPr lang="en-US" dirty="0"/>
              <a:t>Created a prediction function for real-time candidate evaluation.</a:t>
            </a:r>
          </a:p>
          <a:p>
            <a:r>
              <a:rPr lang="en-US" dirty="0"/>
              <a:t>Ready for integration into recruitment pipelines.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92BF-4082-2C70-A2BA-45066C98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Title &amp;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1EC5-E9BB-7D8A-CAD5-905C4028C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Title: Hiring Likelihood Prediction</a:t>
            </a:r>
          </a:p>
          <a:p>
            <a:r>
              <a:rPr lang="en-US" dirty="0"/>
              <a:t>Goal: Predict whether a candidate will be hired based on 15 anonymized attributes (C1–C15).</a:t>
            </a:r>
          </a:p>
          <a:p>
            <a:r>
              <a:rPr lang="en-US" dirty="0"/>
              <a:t>Dataset: 690 candidates; target variable: Hired (1/0).</a:t>
            </a:r>
          </a:p>
        </p:txBody>
      </p:sp>
    </p:spTree>
    <p:extLst>
      <p:ext uri="{BB962C8B-B14F-4D97-AF65-F5344CB8AC3E}">
        <p14:creationId xmlns:p14="http://schemas.microsoft.com/office/powerpoint/2010/main" val="121983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89B1-7DE4-5ECA-241B-178FBC08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7441"/>
          </a:xfrm>
        </p:spPr>
        <p:txBody>
          <a:bodyPr/>
          <a:lstStyle/>
          <a:p>
            <a:r>
              <a:rPr lang="en-US" b="1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5C09-2D76-2FAB-1798-066DC69F6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382"/>
            <a:ext cx="10515600" cy="546458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000" b="1" dirty="0"/>
              <a:t>Fields included are:  </a:t>
            </a:r>
          </a:p>
          <a:p>
            <a:r>
              <a:rPr lang="en-US" sz="4200" dirty="0"/>
              <a:t>C1: b, a.  </a:t>
            </a:r>
          </a:p>
          <a:p>
            <a:r>
              <a:rPr lang="en-US" sz="4200" dirty="0"/>
              <a:t>C2: continuous.  </a:t>
            </a:r>
          </a:p>
          <a:p>
            <a:r>
              <a:rPr lang="en-US" sz="4200" dirty="0"/>
              <a:t>C3: continuous.  </a:t>
            </a:r>
          </a:p>
          <a:p>
            <a:r>
              <a:rPr lang="en-US" sz="4200" dirty="0"/>
              <a:t>C4: u, y, l, t.  </a:t>
            </a:r>
          </a:p>
          <a:p>
            <a:r>
              <a:rPr lang="en-US" sz="4200" dirty="0"/>
              <a:t>C5: g, p, gg.  </a:t>
            </a:r>
          </a:p>
          <a:p>
            <a:r>
              <a:rPr lang="en-US" sz="4200" dirty="0"/>
              <a:t>C6: c, d, cc, </a:t>
            </a:r>
            <a:r>
              <a:rPr lang="en-US" sz="4200" dirty="0" err="1"/>
              <a:t>i</a:t>
            </a:r>
            <a:r>
              <a:rPr lang="en-US" sz="4200" dirty="0"/>
              <a:t>, j, k, m, r, q, w, x, e, aa, ff.  </a:t>
            </a:r>
          </a:p>
          <a:p>
            <a:r>
              <a:rPr lang="en-US" sz="4200" dirty="0"/>
              <a:t>C7: v, h, bb, j, n, z, dd, ff, o.  </a:t>
            </a:r>
          </a:p>
          <a:p>
            <a:r>
              <a:rPr lang="en-US" sz="4200" dirty="0"/>
              <a:t>C8: continuous.  </a:t>
            </a:r>
          </a:p>
          <a:p>
            <a:r>
              <a:rPr lang="en-US" sz="4200" dirty="0"/>
              <a:t>C9: t, f.  </a:t>
            </a:r>
          </a:p>
          <a:p>
            <a:r>
              <a:rPr lang="en-US" sz="4200" dirty="0"/>
              <a:t>C10: t, f.  </a:t>
            </a:r>
          </a:p>
          <a:p>
            <a:r>
              <a:rPr lang="en-US" sz="4200" dirty="0"/>
              <a:t>C11: continuous.  </a:t>
            </a:r>
          </a:p>
          <a:p>
            <a:r>
              <a:rPr lang="en-US" sz="4200" dirty="0"/>
              <a:t>C12: t, f.  </a:t>
            </a:r>
          </a:p>
          <a:p>
            <a:r>
              <a:rPr lang="en-US" sz="4200" dirty="0"/>
              <a:t>C13: g, p, s.  </a:t>
            </a:r>
          </a:p>
          <a:p>
            <a:r>
              <a:rPr lang="en-US" sz="4200" dirty="0"/>
              <a:t>C14: continuous.  </a:t>
            </a:r>
          </a:p>
          <a:p>
            <a:r>
              <a:rPr lang="en-US" sz="4200" dirty="0"/>
              <a:t>C15: continuous.  </a:t>
            </a:r>
          </a:p>
          <a:p>
            <a:r>
              <a:rPr lang="en-US" sz="4200" dirty="0"/>
              <a:t>Hired Flag: 1,0 </a:t>
            </a:r>
          </a:p>
        </p:txBody>
      </p:sp>
    </p:spTree>
    <p:extLst>
      <p:ext uri="{BB962C8B-B14F-4D97-AF65-F5344CB8AC3E}">
        <p14:creationId xmlns:p14="http://schemas.microsoft.com/office/powerpoint/2010/main" val="39592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23273-9FD6-DD6A-FA47-073E5912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7EFA2-6772-42D6-6D4E-0974BF79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Cleaning:</a:t>
            </a:r>
          </a:p>
          <a:p>
            <a:r>
              <a:rPr lang="en-US" dirty="0"/>
              <a:t>Converted all “?” values to </a:t>
            </a:r>
            <a:r>
              <a:rPr lang="en-US" dirty="0" err="1"/>
              <a:t>NaN</a:t>
            </a:r>
            <a:r>
              <a:rPr lang="en-US" dirty="0"/>
              <a:t> and imputed continuous columns C2 and C14 with median to handle skewness.</a:t>
            </a:r>
          </a:p>
          <a:p>
            <a:r>
              <a:rPr lang="en-US" dirty="0"/>
              <a:t>Dropped 12 rows with missing C1 (&lt;2% of data) as impact on dataset was minimal.</a:t>
            </a:r>
          </a:p>
          <a:p>
            <a:r>
              <a:rPr lang="en-US" dirty="0"/>
              <a:t>Converted numerical columns (C2, C3, C8, C11, C14, C15) to float64, ensured categorical columns were object.</a:t>
            </a:r>
          </a:p>
          <a:p>
            <a:r>
              <a:rPr lang="en-US" dirty="0"/>
              <a:t>Checked for duplicates and removed if present.</a:t>
            </a:r>
          </a:p>
        </p:txBody>
      </p:sp>
    </p:spTree>
    <p:extLst>
      <p:ext uri="{BB962C8B-B14F-4D97-AF65-F5344CB8AC3E}">
        <p14:creationId xmlns:p14="http://schemas.microsoft.com/office/powerpoint/2010/main" val="271211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E178-EC5F-3F7A-87AF-604AD2BF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395"/>
            <a:ext cx="10515600" cy="47415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Exploratory Data Analysis:</a:t>
            </a:r>
          </a:p>
          <a:p>
            <a:r>
              <a:rPr lang="en-US" dirty="0"/>
              <a:t>Generated descriptive statistics (min, max, mean, median, std, variance) for all continuous variables.</a:t>
            </a:r>
          </a:p>
          <a:p>
            <a:r>
              <a:rPr lang="en-US" dirty="0"/>
              <a:t>Visualized distributions using histograms and boxplots to identify outliers; extreme outliers were removed based on IQR method.</a:t>
            </a:r>
          </a:p>
          <a:p>
            <a:r>
              <a:rPr lang="en-US" dirty="0"/>
              <a:t>Checked target variable balance: Hired = 304, Not Hired = 374, indicating no resampling required.</a:t>
            </a:r>
          </a:p>
        </p:txBody>
      </p:sp>
    </p:spTree>
    <p:extLst>
      <p:ext uri="{BB962C8B-B14F-4D97-AF65-F5344CB8AC3E}">
        <p14:creationId xmlns:p14="http://schemas.microsoft.com/office/powerpoint/2010/main" val="4152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A0DA4-DECB-F7F8-5572-A0FABC8D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660"/>
            <a:ext cx="10515600" cy="472030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Feature Engineering:</a:t>
            </a:r>
          </a:p>
          <a:p>
            <a:r>
              <a:rPr lang="en-US" dirty="0"/>
              <a:t>Categorical encoding: Applied </a:t>
            </a:r>
            <a:r>
              <a:rPr lang="en-US" dirty="0" err="1"/>
              <a:t>pd.get_dummies</a:t>
            </a:r>
            <a:r>
              <a:rPr lang="en-US" dirty="0"/>
              <a:t>() on categorical features (C1, C4, C5, C6, C7, C9, C10, C12, C13) ensuring consistent columns.</a:t>
            </a:r>
          </a:p>
          <a:p>
            <a:r>
              <a:rPr lang="en-US" dirty="0"/>
              <a:t>Numerical scaling: Standardized continuous variables (C2, C3, C8, C11, C14, C15) using </a:t>
            </a:r>
            <a:r>
              <a:rPr lang="en-US" dirty="0" err="1"/>
              <a:t>StandardScaler</a:t>
            </a:r>
            <a:r>
              <a:rPr lang="en-US" dirty="0"/>
              <a:t> to improve model performance.</a:t>
            </a:r>
          </a:p>
          <a:p>
            <a:r>
              <a:rPr lang="en-US" dirty="0"/>
              <a:t>Final feature set: Combined scaled numeric and encoded categorical variables, ensuring same structure for training and prediction.</a:t>
            </a:r>
          </a:p>
        </p:txBody>
      </p:sp>
    </p:spTree>
    <p:extLst>
      <p:ext uri="{BB962C8B-B14F-4D97-AF65-F5344CB8AC3E}">
        <p14:creationId xmlns:p14="http://schemas.microsoft.com/office/powerpoint/2010/main" val="202334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8CD6-C0B4-4617-8519-DF3750FB7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9340"/>
            <a:ext cx="10515600" cy="5347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Model Development:</a:t>
            </a:r>
          </a:p>
          <a:p>
            <a:r>
              <a:rPr lang="en-US" dirty="0"/>
              <a:t>Split dataset into training and test sets (80:20 split, </a:t>
            </a:r>
            <a:r>
              <a:rPr lang="en-US" dirty="0" err="1"/>
              <a:t>random_state</a:t>
            </a:r>
            <a:r>
              <a:rPr lang="en-US" dirty="0"/>
              <a:t>=42).</a:t>
            </a:r>
          </a:p>
          <a:p>
            <a:r>
              <a:rPr lang="en-US" dirty="0"/>
              <a:t>Trained multiple </a:t>
            </a:r>
            <a:r>
              <a:rPr lang="en-US" dirty="0" err="1"/>
              <a:t>classifiers:Logistic</a:t>
            </a:r>
            <a:r>
              <a:rPr lang="en-US" dirty="0"/>
              <a:t> Regression (baseline and tuned with L1 regularization),Decision Tree, Random Forest, Gradient Boosting.</a:t>
            </a:r>
          </a:p>
          <a:p>
            <a:r>
              <a:rPr lang="en-US" dirty="0"/>
              <a:t>Compared metrics: Accuracy, Precision, Recall, F1-score, ROC AUC.</a:t>
            </a:r>
          </a:p>
          <a:p>
            <a:r>
              <a:rPr lang="en-US" dirty="0"/>
              <a:t>Selected Logistic Regression (L1 regularization): best ROC AUC (0.893) and balanced performance.</a:t>
            </a:r>
          </a:p>
          <a:p>
            <a:r>
              <a:rPr lang="en-US" dirty="0"/>
              <a:t>Optimized probability threshold to 0.33 to maximize F1-score and recall.</a:t>
            </a:r>
          </a:p>
        </p:txBody>
      </p:sp>
    </p:spTree>
    <p:extLst>
      <p:ext uri="{BB962C8B-B14F-4D97-AF65-F5344CB8AC3E}">
        <p14:creationId xmlns:p14="http://schemas.microsoft.com/office/powerpoint/2010/main" val="167820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5CD2-1B1F-E424-F403-F2F335A6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4698"/>
          </a:xfrm>
        </p:spPr>
        <p:txBody>
          <a:bodyPr/>
          <a:lstStyle/>
          <a:p>
            <a:r>
              <a:rPr lang="en-US" b="1" dirty="0"/>
              <a:t>Justification for Accuracy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559E-E868-537D-44BC-63DEFB3C5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667140"/>
          </a:xfrm>
        </p:spPr>
        <p:txBody>
          <a:bodyPr>
            <a:normAutofit/>
          </a:bodyPr>
          <a:lstStyle/>
          <a:p>
            <a:r>
              <a:rPr lang="en-US" dirty="0"/>
              <a:t>Balanced dataset: Target distribution is almost even (Hired: 304, Not Hired: 374), so accuracy is meaningful.</a:t>
            </a:r>
          </a:p>
          <a:p>
            <a:r>
              <a:rPr lang="en-US" dirty="0"/>
              <a:t>Multi-metric evaluation:</a:t>
            </a:r>
          </a:p>
          <a:p>
            <a:pPr marL="0" indent="0">
              <a:buNone/>
            </a:pPr>
            <a:r>
              <a:rPr lang="en-US" dirty="0"/>
              <a:t>    Accuracy: Overall correctness.</a:t>
            </a:r>
          </a:p>
          <a:p>
            <a:pPr marL="0" indent="0">
              <a:buNone/>
            </a:pPr>
            <a:r>
              <a:rPr lang="en-US" dirty="0"/>
              <a:t>    Precision: Correct positive predictions among all predicted positives.</a:t>
            </a:r>
          </a:p>
          <a:p>
            <a:pPr marL="0" indent="0">
              <a:buNone/>
            </a:pPr>
            <a:r>
              <a:rPr lang="en-US" dirty="0"/>
              <a:t>    Recall: Ability to correctly identify all actual hires.</a:t>
            </a:r>
          </a:p>
          <a:p>
            <a:pPr marL="0" indent="0">
              <a:buNone/>
            </a:pPr>
            <a:r>
              <a:rPr lang="en-US" dirty="0"/>
              <a:t>    F1-score: Balances precision and recall, crucial for hiring decisions.</a:t>
            </a:r>
          </a:p>
          <a:p>
            <a:pPr marL="0" indent="0">
              <a:buNone/>
            </a:pPr>
            <a:r>
              <a:rPr lang="en-US" dirty="0"/>
              <a:t>    ROC AUC: Measures ranking ability independent of threshold.</a:t>
            </a:r>
          </a:p>
        </p:txBody>
      </p:sp>
    </p:spTree>
    <p:extLst>
      <p:ext uri="{BB962C8B-B14F-4D97-AF65-F5344CB8AC3E}">
        <p14:creationId xmlns:p14="http://schemas.microsoft.com/office/powerpoint/2010/main" val="314134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2BE84-FBC3-E3E6-8935-AF0E4EED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6353"/>
          </a:xfrm>
        </p:spPr>
        <p:txBody>
          <a:bodyPr/>
          <a:lstStyle/>
          <a:p>
            <a:r>
              <a:rPr lang="en-US" b="1" dirty="0"/>
              <a:t>Justification for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BE068-5B08-129B-D09F-683A4B810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480"/>
            <a:ext cx="10515600" cy="5291394"/>
          </a:xfrm>
        </p:spPr>
        <p:txBody>
          <a:bodyPr>
            <a:normAutofit/>
          </a:bodyPr>
          <a:lstStyle/>
          <a:p>
            <a:r>
              <a:rPr lang="en-US" dirty="0"/>
              <a:t>Compared models: Logistic Regression, Decision Tree, Random Forest, Gradient Boosting.</a:t>
            </a:r>
          </a:p>
          <a:p>
            <a:r>
              <a:rPr lang="en-US" dirty="0"/>
              <a:t>Why Logistic Regression?</a:t>
            </a:r>
          </a:p>
          <a:p>
            <a:pPr marL="0" indent="0">
              <a:buNone/>
            </a:pPr>
            <a:r>
              <a:rPr lang="en-US" dirty="0"/>
              <a:t>       Achieved highest ROC AUC (0.893) and strong recall (0.857) after tuning.</a:t>
            </a:r>
          </a:p>
          <a:p>
            <a:pPr marL="0" indent="0">
              <a:buNone/>
            </a:pPr>
            <a:r>
              <a:rPr lang="en-US" dirty="0"/>
              <a:t>       L1 regularization automatically dropped irrelevant features, improving generalization.</a:t>
            </a:r>
          </a:p>
          <a:p>
            <a:pPr marL="0" indent="0">
              <a:buNone/>
            </a:pPr>
            <a:r>
              <a:rPr lang="en-US" dirty="0"/>
              <a:t>       Interpretable: Provides feature importance via coefficients; easy to explain to non-technical stakeholders.</a:t>
            </a:r>
          </a:p>
          <a:p>
            <a:pPr marL="0" indent="0">
              <a:buNone/>
            </a:pPr>
            <a:r>
              <a:rPr lang="en-US" dirty="0"/>
              <a:t>       Computationally efficient: Faster to train and deploy compared to ensembles.</a:t>
            </a:r>
          </a:p>
        </p:txBody>
      </p:sp>
    </p:spTree>
    <p:extLst>
      <p:ext uri="{BB962C8B-B14F-4D97-AF65-F5344CB8AC3E}">
        <p14:creationId xmlns:p14="http://schemas.microsoft.com/office/powerpoint/2010/main" val="265385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775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Hiring Likelihood Prediction</vt:lpstr>
      <vt:lpstr>Title &amp; Overview</vt:lpstr>
      <vt:lpstr>About the data</vt:lpstr>
      <vt:lpstr>General Methodology</vt:lpstr>
      <vt:lpstr>PowerPoint Presentation</vt:lpstr>
      <vt:lpstr>PowerPoint Presentation</vt:lpstr>
      <vt:lpstr>PowerPoint Presentation</vt:lpstr>
      <vt:lpstr>Justification for Accuracy Measure</vt:lpstr>
      <vt:lpstr>Justification for Algorithm</vt:lpstr>
      <vt:lpstr>PowerPoint Presentation</vt:lpstr>
      <vt:lpstr>Results: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2</cp:revision>
  <dcterms:created xsi:type="dcterms:W3CDTF">2025-07-28T06:00:57Z</dcterms:created>
  <dcterms:modified xsi:type="dcterms:W3CDTF">2025-07-28T06:24:14Z</dcterms:modified>
</cp:coreProperties>
</file>