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5926-E1C1-BC25-4E5D-238611A00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F7BDE-5A26-AB70-B257-B8FBF4E75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F833-11AE-58A1-FA0B-753F5153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E6B5-05D7-4A3B-8C2E-0636BE819BD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AF990-0420-70AB-E6B4-40290B04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393CA-3634-358E-E7D1-DA7A72AE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496E-E6BB-408C-A219-CCD78E38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0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783-791A-6C41-23B8-F6D2C120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3BA86-DE45-456B-869F-B608CDAB0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28689-D058-0406-B184-923E9F68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E6B5-05D7-4A3B-8C2E-0636BE819BD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DAB76-E50D-FD25-04DE-9DDC8EF4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6FF53-09B5-3E3F-6EDE-5477DD47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496E-E6BB-408C-A219-CCD78E38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5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761B0-BA54-CF7A-9340-E03CCC7E9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24670-357B-7DE0-1079-A75043922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D54BE-23E5-6966-7A31-D825EE0A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E6B5-05D7-4A3B-8C2E-0636BE819BD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79A99-6FF8-84E7-4FCB-EF0799FD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623F-0296-99CA-618E-40F348B3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496E-E6BB-408C-A219-CCD78E38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1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5752-CB4A-6BBD-F0DA-B57DCA33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B07CA-833B-6FDB-2AA4-5CF139A62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4C223-94E3-AF05-1828-448EDD02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E6B5-05D7-4A3B-8C2E-0636BE819BD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8AFD-7A8A-75C9-6436-6C483ADA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0A640-3934-A92A-4A2B-B5DC1430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496E-E6BB-408C-A219-CCD78E38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4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A928-AB8A-CD58-05BC-16597385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386DC-7BA0-0644-B7AB-BCAAE1CC1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E67F6-D261-31BB-3AC4-A5AC1C8A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E6B5-05D7-4A3B-8C2E-0636BE819BD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50F50-DFF6-1E6B-B607-51A4BD4C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A219-9D06-9CC2-96DC-4C893FBD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496E-E6BB-408C-A219-CCD78E38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4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7560-2A38-43F4-F334-D9072B59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2A433-7DAA-777A-C0AE-3CE306C83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F4F9A-6AA8-2C2D-B761-7E1D43170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8318C-D8DA-467B-7E68-7865C6A2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E6B5-05D7-4A3B-8C2E-0636BE819BD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18D80-E2A5-0264-7950-33CF3CAC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4298A-6D5D-364B-C502-29919040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496E-E6BB-408C-A219-CCD78E38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C781-6E98-2C3E-E348-367AA73A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4A97B-F1F2-8BF8-77CF-A9A11F0A4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E98DC-BB6A-C67E-A67E-67E3DA923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4D41B-2ED8-9F0D-1396-3E3105C06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5B3D5-1D34-68F9-698F-40BFE2F06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F7D17-2304-7BC9-5AE6-1799E0EE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E6B5-05D7-4A3B-8C2E-0636BE819BD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1CF62-92C1-9B7C-DF77-98BF8590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BC8F1-28B7-69B7-4361-14A806B1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496E-E6BB-408C-A219-CCD78E38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4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E0C3-D588-B60E-88FE-7CC34C6E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0E0B0-CD33-D67C-C0E6-0F081236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E6B5-05D7-4A3B-8C2E-0636BE819BD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E2F30-ACE0-D93D-3296-F5BD9E34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DD2F7-D272-B32B-0434-EECB3FF6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496E-E6BB-408C-A219-CCD78E38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2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A9FC5-D446-6BF9-C460-7A77C78D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E6B5-05D7-4A3B-8C2E-0636BE819BD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58153-A65C-C960-C574-3B119D99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204BB-32DD-73DC-4A38-A4EE51F3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496E-E6BB-408C-A219-CCD78E38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8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EADC-45C0-B390-75F8-D025AEE6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6BD46-B2A5-59C7-1F5C-5563B3B5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95D34-29A9-299F-968E-4B24B47BF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D834D-73FD-67CC-1B35-283D3D03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E6B5-05D7-4A3B-8C2E-0636BE819BD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99552-3A04-B2AC-EB4C-8D33DB5B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7E758-E3E5-4FBB-DFB4-CB2BC58D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496E-E6BB-408C-A219-CCD78E38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7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4FEF-7816-50D2-C273-6263CBA4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F23B2-283C-C3FE-9926-17A709334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EE30-6C59-9BB8-4AC0-346607D06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F3E03-F5F6-5E19-C5F2-E5D535AA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E6B5-05D7-4A3B-8C2E-0636BE819BD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8EF4D-507C-D244-0D68-9FE50AA7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B8BBE-08FE-E0DB-3C95-3348AB24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496E-E6BB-408C-A219-CCD78E38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9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B31D5-B2FE-8CB0-828B-2028A35D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BCBC6-EC82-F161-CDF7-FC6E0115D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E3B0E-E1A1-A150-B683-88993A1ED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FE6B5-05D7-4A3B-8C2E-0636BE819BD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77974-1B8B-79E8-3E59-E9D4CBC0E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4B152-31C9-BFE0-BA6A-487DBB814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496E-E6BB-408C-A219-CCD78E38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4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AC75-D3D4-A418-6E11-915319B4A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Next Best Action (NBA) Project – Churn Prediction &amp; Personalized Retention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112D8-A8D3-89D0-0C3B-89301F610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8148" y="4561366"/>
            <a:ext cx="4479851" cy="696433"/>
          </a:xfrm>
        </p:spPr>
        <p:txBody>
          <a:bodyPr/>
          <a:lstStyle/>
          <a:p>
            <a:r>
              <a:rPr lang="en-US" dirty="0"/>
              <a:t>Gouse Mohiddin Basha Shaik</a:t>
            </a:r>
          </a:p>
        </p:txBody>
      </p:sp>
    </p:spTree>
    <p:extLst>
      <p:ext uri="{BB962C8B-B14F-4D97-AF65-F5344CB8AC3E}">
        <p14:creationId xmlns:p14="http://schemas.microsoft.com/office/powerpoint/2010/main" val="316062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D7C4-4326-2423-7E45-D6AD63AF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Implement Next Best Actions (NBA) in Banking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75735-8A5F-C24C-24A3-3B38CB531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1181"/>
            <a:ext cx="10515600" cy="3635782"/>
          </a:xfrm>
        </p:spPr>
        <p:txBody>
          <a:bodyPr>
            <a:normAutofit/>
          </a:bodyPr>
          <a:lstStyle/>
          <a:p>
            <a:r>
              <a:rPr lang="en-US" sz="2400" dirty="0"/>
              <a:t>Enhanced customer experience – personalized, timely interactions.</a:t>
            </a:r>
          </a:p>
          <a:p>
            <a:r>
              <a:rPr lang="en-US" sz="2400" dirty="0"/>
              <a:t>Increased revenue – better cross-selling &amp; upselling.</a:t>
            </a:r>
          </a:p>
          <a:p>
            <a:r>
              <a:rPr lang="en-US" sz="2400" dirty="0"/>
              <a:t>Operational efficiency – automated, consistent communication.</a:t>
            </a:r>
          </a:p>
          <a:p>
            <a:r>
              <a:rPr lang="en-US" sz="2400" dirty="0"/>
              <a:t>Reduced churn – proactive engagement prevents attrition.</a:t>
            </a:r>
          </a:p>
          <a:p>
            <a:r>
              <a:rPr lang="en-US" sz="2400" dirty="0"/>
              <a:t>Data-driven decisions – real-time analytics improves targeting.</a:t>
            </a:r>
          </a:p>
        </p:txBody>
      </p:sp>
    </p:spTree>
    <p:extLst>
      <p:ext uri="{BB962C8B-B14F-4D97-AF65-F5344CB8AC3E}">
        <p14:creationId xmlns:p14="http://schemas.microsoft.com/office/powerpoint/2010/main" val="23748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0934-E9FC-7494-8FF5-0799A9ED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Statement: Why NBA?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69D4E-9F40-06FA-667D-F76FCF93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Challenges: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 churn rates are reducing revenue and customer lifetime value.</a:t>
            </a:r>
          </a:p>
          <a:p>
            <a:r>
              <a:rPr lang="en-US" dirty="0"/>
              <a:t>Banks struggle to identify </a:t>
            </a:r>
            <a:r>
              <a:rPr lang="en-US" i="1" dirty="0"/>
              <a:t>why</a:t>
            </a:r>
            <a:r>
              <a:rPr lang="en-US" dirty="0"/>
              <a:t> customers leave.</a:t>
            </a:r>
          </a:p>
          <a:p>
            <a:r>
              <a:rPr lang="en-US" dirty="0"/>
              <a:t>Generic retention campaigns have </a:t>
            </a:r>
            <a:r>
              <a:rPr lang="en-US" b="1" dirty="0"/>
              <a:t>low conversion rates</a:t>
            </a:r>
            <a:r>
              <a:rPr lang="en-US" dirty="0"/>
              <a:t>.</a:t>
            </a:r>
          </a:p>
          <a:p>
            <a:r>
              <a:rPr lang="en-US" dirty="0"/>
              <a:t>Missing the </a:t>
            </a:r>
            <a:r>
              <a:rPr lang="en-US" b="1" dirty="0"/>
              <a:t>“right action, right customer, right time”</a:t>
            </a:r>
            <a:r>
              <a:rPr lang="en-US" dirty="0"/>
              <a:t> approach.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7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5C5CC-4B63-E1C7-30DB-A2637C484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5423"/>
            <a:ext cx="10515600" cy="5581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Need: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Next Best Action (NBA) system</a:t>
            </a:r>
            <a:r>
              <a:rPr lang="en-US" dirty="0"/>
              <a:t> that:</a:t>
            </a:r>
          </a:p>
          <a:p>
            <a:pPr lvl="1"/>
            <a:r>
              <a:rPr lang="en-US" dirty="0"/>
              <a:t>Predicts which customers are at risk of churn.</a:t>
            </a:r>
          </a:p>
          <a:p>
            <a:pPr lvl="1"/>
            <a:r>
              <a:rPr lang="en-US" dirty="0"/>
              <a:t>Understands </a:t>
            </a:r>
            <a:r>
              <a:rPr lang="en-US" i="1" dirty="0"/>
              <a:t>why</a:t>
            </a:r>
            <a:r>
              <a:rPr lang="en-US" dirty="0"/>
              <a:t> they are leaving (churn type).</a:t>
            </a:r>
          </a:p>
          <a:p>
            <a:pPr lvl="1"/>
            <a:r>
              <a:rPr lang="en-US" dirty="0"/>
              <a:t>Suggests </a:t>
            </a:r>
            <a:r>
              <a:rPr lang="en-US" b="1" dirty="0"/>
              <a:t>personalized actions</a:t>
            </a:r>
            <a:r>
              <a:rPr lang="en-US" dirty="0"/>
              <a:t> to retain them.</a:t>
            </a:r>
          </a:p>
          <a:p>
            <a:r>
              <a:rPr lang="en-US" b="1" dirty="0"/>
              <a:t>Data‑driven, AI‑powered recommendations</a:t>
            </a:r>
            <a:r>
              <a:rPr lang="en-US" dirty="0"/>
              <a:t> can significantly increase retention and conversion.</a:t>
            </a:r>
          </a:p>
          <a:p>
            <a:pPr marL="0" indent="0">
              <a:buNone/>
            </a:pPr>
            <a:r>
              <a:rPr lang="en-US" b="1" dirty="0"/>
              <a:t>Dummy Data:</a:t>
            </a:r>
            <a:endParaRPr lang="en-US" dirty="0"/>
          </a:p>
          <a:p>
            <a:r>
              <a:rPr lang="en-US" dirty="0"/>
              <a:t>Created a </a:t>
            </a:r>
            <a:r>
              <a:rPr lang="en-US" b="1" dirty="0"/>
              <a:t>10,000‑row realistic dataset</a:t>
            </a:r>
            <a:r>
              <a:rPr lang="en-US" dirty="0"/>
              <a:t> with Indian banking customer patterns.</a:t>
            </a:r>
          </a:p>
          <a:p>
            <a:r>
              <a:rPr lang="en-US" dirty="0"/>
              <a:t>Includes </a:t>
            </a:r>
            <a:r>
              <a:rPr lang="en-US" b="1" dirty="0"/>
              <a:t>customer profiles, churn types, and retention actions</a:t>
            </a:r>
            <a:r>
              <a:rPr lang="en-US" dirty="0"/>
              <a:t> to train the NBA engine.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6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B1F7-36F4-5F49-FAC9-AB788B22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Cases of NBA in Banking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BEC5E-12F4-6B93-FCFC-BCBDE45D3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Co-Branded Credit Cards – personalized offers based on shopping behavior.</a:t>
            </a:r>
          </a:p>
          <a:p>
            <a:r>
              <a:rPr lang="en-US" dirty="0"/>
              <a:t>Deferred Purchases – promote installment options for high-value transactions.</a:t>
            </a:r>
          </a:p>
          <a:p>
            <a:r>
              <a:rPr lang="en-US" dirty="0"/>
              <a:t>Partnership-Driven Usage – push offers for nearby merchant discounts.</a:t>
            </a:r>
          </a:p>
          <a:p>
            <a:r>
              <a:rPr lang="en-US" dirty="0"/>
              <a:t>Product Placement – recommend savings, loans, or investments based on customer behavior.</a:t>
            </a:r>
          </a:p>
        </p:txBody>
      </p:sp>
    </p:spTree>
    <p:extLst>
      <p:ext uri="{BB962C8B-B14F-4D97-AF65-F5344CB8AC3E}">
        <p14:creationId xmlns:p14="http://schemas.microsoft.com/office/powerpoint/2010/main" val="88477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9658-5045-6BA4-E8B1-867BC28D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Integration into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1050-8CD2-B35E-08BD-7AC34423F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 1: Classification Engine – detect churn risk.</a:t>
            </a:r>
          </a:p>
          <a:p>
            <a:r>
              <a:rPr lang="en-US" dirty="0"/>
              <a:t>Stage 2: Recommendation Engine – map churn type → NBA</a:t>
            </a:r>
          </a:p>
          <a:p>
            <a:pPr marL="0" indent="0">
              <a:buNone/>
            </a:pPr>
            <a:r>
              <a:rPr lang="en-US" dirty="0"/>
              <a:t>   Example: Churn Type: Fee Sensitive </a:t>
            </a:r>
          </a:p>
          <a:p>
            <a:pPr marL="0" indent="0">
              <a:buNone/>
            </a:pPr>
            <a:r>
              <a:rPr lang="en-US" dirty="0"/>
              <a:t>                  NBA: Offer a no-fee account &amp; cashback program.</a:t>
            </a:r>
          </a:p>
        </p:txBody>
      </p:sp>
    </p:spTree>
    <p:extLst>
      <p:ext uri="{BB962C8B-B14F-4D97-AF65-F5344CB8AC3E}">
        <p14:creationId xmlns:p14="http://schemas.microsoft.com/office/powerpoint/2010/main" val="190541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7F60-3BA9-FA40-AF76-8195F307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Stage‑1: Churn Classification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0F74-3204-3F3D-4F87-9323CEC2F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 Used</a:t>
            </a:r>
            <a:r>
              <a:rPr lang="en-US" dirty="0"/>
              <a:t>: </a:t>
            </a:r>
            <a:r>
              <a:rPr lang="en-US" dirty="0" err="1"/>
              <a:t>CatBoost</a:t>
            </a:r>
            <a:r>
              <a:rPr lang="en-US" dirty="0"/>
              <a:t> + SMOTEENN (best performer among tested models)</a:t>
            </a:r>
          </a:p>
          <a:p>
            <a:r>
              <a:rPr lang="en-US" b="1" dirty="0"/>
              <a:t>Performance Metrics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Accuracy: ~95%</a:t>
            </a:r>
          </a:p>
          <a:p>
            <a:pPr marL="0" indent="0">
              <a:buNone/>
            </a:pPr>
            <a:r>
              <a:rPr lang="en-US" dirty="0"/>
              <a:t>            Precision: 0.95</a:t>
            </a:r>
          </a:p>
          <a:p>
            <a:pPr marL="0" indent="0">
              <a:buNone/>
            </a:pPr>
            <a:r>
              <a:rPr lang="en-US" dirty="0"/>
              <a:t>            Recall (Churn): 0.72</a:t>
            </a:r>
          </a:p>
          <a:p>
            <a:pPr marL="0" indent="0">
              <a:buNone/>
            </a:pPr>
            <a:r>
              <a:rPr lang="en-US" dirty="0"/>
              <a:t>            F1‑Score: 0.82</a:t>
            </a:r>
          </a:p>
          <a:p>
            <a:pPr marL="0" indent="0">
              <a:buNone/>
            </a:pPr>
            <a:r>
              <a:rPr lang="en-US" dirty="0"/>
              <a:t>            ROC‑AUC: 0.86</a:t>
            </a:r>
          </a:p>
        </p:txBody>
      </p:sp>
    </p:spTree>
    <p:extLst>
      <p:ext uri="{BB962C8B-B14F-4D97-AF65-F5344CB8AC3E}">
        <p14:creationId xmlns:p14="http://schemas.microsoft.com/office/powerpoint/2010/main" val="213473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5FA9-E394-F06F-E8F0-1D4FFC2A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Stage‑2: Recommendation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6A772-7BB6-81AE-B249-4EE4C2EAA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: Suggest the right actions to convert churners into retained customers.</a:t>
            </a:r>
          </a:p>
          <a:p>
            <a:r>
              <a:rPr lang="en-US" b="1" dirty="0"/>
              <a:t>Model</a:t>
            </a:r>
            <a:r>
              <a:rPr lang="en-US" dirty="0"/>
              <a:t>: </a:t>
            </a:r>
            <a:r>
              <a:rPr lang="en-US" dirty="0" err="1"/>
              <a:t>RandomForestClassifier</a:t>
            </a:r>
            <a:r>
              <a:rPr lang="en-US" dirty="0"/>
              <a:t> trained on a dummy 10k-row dataset with realistic Indian banking data.</a:t>
            </a:r>
          </a:p>
          <a:p>
            <a:r>
              <a:rPr lang="en-US" b="1" dirty="0"/>
              <a:t>Features considered</a:t>
            </a:r>
            <a:r>
              <a:rPr lang="en-US" dirty="0"/>
              <a:t>: Churn type, digital engagement, account tenure, complaints filed, income, credit score, etc.</a:t>
            </a:r>
          </a:p>
        </p:txBody>
      </p:sp>
    </p:spTree>
    <p:extLst>
      <p:ext uri="{BB962C8B-B14F-4D97-AF65-F5344CB8AC3E}">
        <p14:creationId xmlns:p14="http://schemas.microsoft.com/office/powerpoint/2010/main" val="68561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AED1-E3E8-15DC-F997-1B3D2D251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r>
              <a:rPr lang="en-US" b="1" dirty="0"/>
              <a:t>Performance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Overall Accuracy: ~51%</a:t>
            </a:r>
          </a:p>
          <a:p>
            <a:pPr marL="0" indent="0">
              <a:buNone/>
            </a:pPr>
            <a:r>
              <a:rPr lang="en-US" dirty="0"/>
              <a:t>     Top‑2 Recommendation Accuracy: ~80% (correct action appears in         top‑2 80% of the time)</a:t>
            </a:r>
          </a:p>
          <a:p>
            <a:pPr marL="0" indent="0">
              <a:buNone/>
            </a:pPr>
            <a:r>
              <a:rPr lang="en-US" dirty="0"/>
              <a:t>      Macro F1‑Score: 0.52</a:t>
            </a:r>
          </a:p>
          <a:p>
            <a:pPr marL="0" indent="0">
              <a:buNone/>
            </a:pPr>
            <a:r>
              <a:rPr lang="en-US" b="1" dirty="0"/>
              <a:t>Best‑performing classes</a:t>
            </a:r>
            <a:r>
              <a:rPr lang="en-US" dirty="0"/>
              <a:t>:</a:t>
            </a:r>
          </a:p>
          <a:p>
            <a:r>
              <a:rPr lang="en-US" dirty="0"/>
              <a:t>Priority support callback (Recall: 0.68, F1: 0.63)</a:t>
            </a:r>
          </a:p>
          <a:p>
            <a:r>
              <a:rPr lang="en-US" dirty="0"/>
              <a:t>Waive fees on key services (Recall: 0.65, F1: 0.56)</a:t>
            </a:r>
          </a:p>
        </p:txBody>
      </p:sp>
    </p:spTree>
    <p:extLst>
      <p:ext uri="{BB962C8B-B14F-4D97-AF65-F5344CB8AC3E}">
        <p14:creationId xmlns:p14="http://schemas.microsoft.com/office/powerpoint/2010/main" val="242857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476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Next Best Action (NBA) Project – Churn Prediction &amp; Personalized Retention Strategies</vt:lpstr>
      <vt:lpstr>Why Implement Next Best Actions (NBA) in Banking</vt:lpstr>
      <vt:lpstr>Problem Statement: Why NBA?</vt:lpstr>
      <vt:lpstr>PowerPoint Presentation</vt:lpstr>
      <vt:lpstr>Use Cases of NBA in Banking</vt:lpstr>
      <vt:lpstr>Integration into our Project</vt:lpstr>
      <vt:lpstr>Stage‑1: Churn Classification Engine</vt:lpstr>
      <vt:lpstr>Stage‑2: Recommendation Engine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3</cp:revision>
  <dcterms:created xsi:type="dcterms:W3CDTF">2025-07-23T15:05:48Z</dcterms:created>
  <dcterms:modified xsi:type="dcterms:W3CDTF">2025-07-26T18:19:12Z</dcterms:modified>
</cp:coreProperties>
</file>