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1" r:id="rId7"/>
    <p:sldId id="262" r:id="rId8"/>
    <p:sldId id="263" r:id="rId9"/>
    <p:sldId id="264" r:id="rId10"/>
    <p:sldId id="265" r:id="rId11"/>
    <p:sldId id="272"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36732-C8BF-4350-984B-92973B6B178B}" v="9" dt="2024-07-13T09:13:35.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97143D-F1CD-DA25-1F8D-05A4A154FE29}"/>
              </a:ext>
            </a:extLst>
          </p:cNvPr>
          <p:cNvPicPr>
            <a:picLocks noChangeAspect="1"/>
          </p:cNvPicPr>
          <p:nvPr/>
        </p:nvPicPr>
        <p:blipFill rotWithShape="1">
          <a:blip r:embed="rId2"/>
          <a:srcRect l="9091" t="9865" r="-1" b="15410"/>
          <a:stretch/>
        </p:blipFill>
        <p:spPr>
          <a:xfrm>
            <a:off x="20" y="10"/>
            <a:ext cx="8668492" cy="6857990"/>
          </a:xfrm>
          <a:prstGeom prst="rect">
            <a:avLst/>
          </a:prstGeom>
        </p:spPr>
      </p:pic>
      <p:sp>
        <p:nvSpPr>
          <p:cNvPr id="22" name="Rectangle 21">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70470" y="1161288"/>
            <a:ext cx="3438144" cy="1124712"/>
          </a:xfrm>
        </p:spPr>
        <p:txBody>
          <a:bodyPr vert="horz" lIns="91440" tIns="45720" rIns="91440" bIns="45720" rtlCol="0" anchor="b">
            <a:normAutofit/>
          </a:bodyPr>
          <a:lstStyle/>
          <a:p>
            <a:pPr algn="l"/>
            <a:r>
              <a:rPr lang="en-US" sz="2800"/>
              <a:t>STUDENT DETAILS</a:t>
            </a:r>
          </a:p>
        </p:txBody>
      </p:sp>
      <p:sp>
        <p:nvSpPr>
          <p:cNvPr id="23" name="Rectangle 2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8370470"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dirty="0"/>
              <a:t>NAME: SK GOUSE</a:t>
            </a:r>
          </a:p>
          <a:p>
            <a:pPr indent="-228600" algn="l">
              <a:buFont typeface="Arial" panose="020B0604020202020204" pitchFamily="34" charset="0"/>
              <a:buChar char="•"/>
            </a:pPr>
            <a:r>
              <a:rPr lang="en-US" sz="1700" dirty="0"/>
              <a:t>ROLL NO: 22ME1A4655</a:t>
            </a:r>
          </a:p>
          <a:p>
            <a:pPr indent="-228600" algn="l">
              <a:buFont typeface="Arial" panose="020B0604020202020204" pitchFamily="34" charset="0"/>
              <a:buChar char="•"/>
            </a:pPr>
            <a:r>
              <a:rPr lang="en-US" sz="1700"/>
              <a:t>EMAIL:gouseshaik2206@</a:t>
            </a:r>
            <a:r>
              <a:rPr lang="en-US" sz="1700" dirty="0"/>
              <a:t>gmail.com</a:t>
            </a:r>
          </a:p>
          <a:p>
            <a:pPr indent="-228600" algn="l">
              <a:buFont typeface="Arial" panose="020B0604020202020204" pitchFamily="34" charset="0"/>
              <a:buChar char="•"/>
            </a:pPr>
            <a:r>
              <a:rPr lang="en-US" sz="1700" dirty="0"/>
              <a:t>BRANCH: CYBER SECURITY</a:t>
            </a:r>
          </a:p>
          <a:p>
            <a:pPr indent="-228600" algn="l">
              <a:buFont typeface="Arial" panose="020B0604020202020204" pitchFamily="34" charset="0"/>
              <a:buChar char="•"/>
            </a:pPr>
            <a:r>
              <a:rPr lang="en-US" sz="1700" dirty="0"/>
              <a:t>COLLEGE: RAMACHANDRA COLLEGE OF ENIGNEERING</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481A-9E5A-7B36-A299-DE8E6769C85E}"/>
              </a:ext>
            </a:extLst>
          </p:cNvPr>
          <p:cNvSpPr>
            <a:spLocks noGrp="1"/>
          </p:cNvSpPr>
          <p:nvPr>
            <p:ph type="title"/>
          </p:nvPr>
        </p:nvSpPr>
        <p:spPr>
          <a:xfrm>
            <a:off x="761803" y="350196"/>
            <a:ext cx="4646904" cy="1624520"/>
          </a:xfrm>
        </p:spPr>
        <p:txBody>
          <a:bodyPr anchor="ctr">
            <a:normAutofit/>
          </a:bodyPr>
          <a:lstStyle/>
          <a:p>
            <a:r>
              <a:rPr lang="en-US" sz="4000"/>
              <a:t>MODELING</a:t>
            </a:r>
          </a:p>
        </p:txBody>
      </p:sp>
      <p:sp>
        <p:nvSpPr>
          <p:cNvPr id="3" name="Content Placeholder 2">
            <a:extLst>
              <a:ext uri="{FF2B5EF4-FFF2-40B4-BE49-F238E27FC236}">
                <a16:creationId xmlns:a16="http://schemas.microsoft.com/office/drawing/2014/main" id="{B90C647D-D015-0D3F-4656-835EF94DFF9D}"/>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400" b="1">
                <a:ea typeface="+mn-lt"/>
                <a:cs typeface="+mn-lt"/>
              </a:rPr>
              <a:t>Data Model</a:t>
            </a:r>
            <a:r>
              <a:rPr lang="en-US" sz="1400">
                <a:ea typeface="+mn-lt"/>
                <a:cs typeface="+mn-lt"/>
              </a:rPr>
              <a:t>: This involves defining how data will be represented and manipulated within the steganography system. It includes decisions on data formats (text, binary, etc.), encoding schemes, and how data will be structured for embedding and extraction.</a:t>
            </a:r>
            <a:endParaRPr lang="en-US" sz="1400"/>
          </a:p>
          <a:p>
            <a:r>
              <a:rPr lang="en-US" sz="1400" b="1">
                <a:ea typeface="+mn-lt"/>
                <a:cs typeface="+mn-lt"/>
              </a:rPr>
              <a:t>Embedding Model</a:t>
            </a:r>
            <a:r>
              <a:rPr lang="en-US" sz="1400">
                <a:ea typeface="+mn-lt"/>
                <a:cs typeface="+mn-lt"/>
              </a:rPr>
              <a:t>: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sz="1400"/>
          </a:p>
          <a:p>
            <a:r>
              <a:rPr lang="en-US" sz="1400" b="1">
                <a:ea typeface="+mn-lt"/>
                <a:cs typeface="+mn-lt"/>
              </a:rPr>
              <a:t>Extraction Model</a:t>
            </a:r>
            <a:r>
              <a:rPr lang="en-US" sz="1400">
                <a:ea typeface="+mn-lt"/>
                <a:cs typeface="+mn-lt"/>
              </a:rPr>
              <a:t>: This defines the method for extracting hidden data from the carrier media. Modeling the extraction process ensures that the embedded information can be accurately retrieved, even after potential alterations to the carrier file.</a:t>
            </a:r>
            <a:endParaRPr lang="en-US" sz="1400"/>
          </a:p>
          <a:p>
            <a:endParaRPr lang="en-US" sz="1400"/>
          </a:p>
          <a:p>
            <a:endParaRPr lang="en-US" sz="1400"/>
          </a:p>
        </p:txBody>
      </p:sp>
      <p:pic>
        <p:nvPicPr>
          <p:cNvPr id="5" name="Picture 4" descr="Top view of cubes connected with black lines">
            <a:extLst>
              <a:ext uri="{FF2B5EF4-FFF2-40B4-BE49-F238E27FC236}">
                <a16:creationId xmlns:a16="http://schemas.microsoft.com/office/drawing/2014/main" id="{1CC99521-03ED-A5F5-34AC-7E2175E0D000}"/>
              </a:ext>
            </a:extLst>
          </p:cNvPr>
          <p:cNvPicPr>
            <a:picLocks noChangeAspect="1"/>
          </p:cNvPicPr>
          <p:nvPr/>
        </p:nvPicPr>
        <p:blipFill rotWithShape="1">
          <a:blip r:embed="rId2"/>
          <a:srcRect l="21782" r="11479" b="3"/>
          <a:stretch/>
        </p:blipFill>
        <p:spPr>
          <a:xfrm>
            <a:off x="6096000" y="1"/>
            <a:ext cx="6102825" cy="6858000"/>
          </a:xfrm>
          <a:prstGeom prst="rect">
            <a:avLst/>
          </a:prstGeom>
        </p:spPr>
      </p:pic>
    </p:spTree>
    <p:extLst>
      <p:ext uri="{BB962C8B-B14F-4D97-AF65-F5344CB8AC3E}">
        <p14:creationId xmlns:p14="http://schemas.microsoft.com/office/powerpoint/2010/main" val="129272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702BF-57D1-6F09-4DDF-DB4842F8F8C7}"/>
              </a:ext>
            </a:extLst>
          </p:cNvPr>
          <p:cNvSpPr>
            <a:spLocks noGrp="1"/>
          </p:cNvSpPr>
          <p:nvPr>
            <p:ph type="title"/>
          </p:nvPr>
        </p:nvSpPr>
        <p:spPr>
          <a:xfrm>
            <a:off x="761801" y="328512"/>
            <a:ext cx="4778387" cy="1628970"/>
          </a:xfrm>
        </p:spPr>
        <p:txBody>
          <a:bodyPr anchor="ctr">
            <a:normAutofit/>
          </a:bodyPr>
          <a:lstStyle/>
          <a:p>
            <a:r>
              <a:rPr lang="en-US" sz="3700"/>
              <a:t>TYPES OF STEGANOGRAPHY</a:t>
            </a:r>
          </a:p>
        </p:txBody>
      </p:sp>
      <p:sp>
        <p:nvSpPr>
          <p:cNvPr id="3" name="Content Placeholder 2">
            <a:extLst>
              <a:ext uri="{FF2B5EF4-FFF2-40B4-BE49-F238E27FC236}">
                <a16:creationId xmlns:a16="http://schemas.microsoft.com/office/drawing/2014/main" id="{764EAB15-5A26-4DCD-327F-0A3DE015D5EE}"/>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2000">
                <a:ea typeface="+mn-lt"/>
                <a:cs typeface="+mn-lt"/>
              </a:rPr>
              <a:t>Image Steganography</a:t>
            </a:r>
          </a:p>
          <a:p>
            <a:r>
              <a:rPr lang="en-US" sz="2000">
                <a:ea typeface="+mn-lt"/>
                <a:cs typeface="+mn-lt"/>
              </a:rPr>
              <a:t>Audio Steganography</a:t>
            </a:r>
          </a:p>
          <a:p>
            <a:r>
              <a:rPr lang="en-US" sz="2000">
                <a:ea typeface="+mn-lt"/>
                <a:cs typeface="+mn-lt"/>
              </a:rPr>
              <a:t>Video Steganography</a:t>
            </a:r>
          </a:p>
          <a:p>
            <a:r>
              <a:rPr lang="en-US" sz="2000">
                <a:ea typeface="+mn-lt"/>
                <a:cs typeface="+mn-lt"/>
              </a:rPr>
              <a:t>Text Steganography</a:t>
            </a:r>
          </a:p>
          <a:p>
            <a:r>
              <a:rPr lang="en-US" sz="2000">
                <a:ea typeface="+mn-lt"/>
                <a:cs typeface="+mn-lt"/>
              </a:rPr>
              <a:t>File Steganography</a:t>
            </a:r>
          </a:p>
          <a:p>
            <a:r>
              <a:rPr lang="en-US" sz="2000">
                <a:ea typeface="+mn-lt"/>
                <a:cs typeface="+mn-lt"/>
              </a:rPr>
              <a:t>Network Steganography</a:t>
            </a:r>
          </a:p>
          <a:p>
            <a:r>
              <a:rPr lang="en-US" sz="2000">
                <a:ea typeface="+mn-lt"/>
                <a:cs typeface="+mn-lt"/>
              </a:rPr>
              <a:t>Printed Steganography</a:t>
            </a:r>
          </a:p>
        </p:txBody>
      </p:sp>
      <p:pic>
        <p:nvPicPr>
          <p:cNvPr id="4" name="Picture 3">
            <a:extLst>
              <a:ext uri="{FF2B5EF4-FFF2-40B4-BE49-F238E27FC236}">
                <a16:creationId xmlns:a16="http://schemas.microsoft.com/office/drawing/2014/main" id="{DAC92D3E-B746-5691-C80E-076941D46F19}"/>
              </a:ext>
            </a:extLst>
          </p:cNvPr>
          <p:cNvPicPr>
            <a:picLocks noChangeAspect="1"/>
          </p:cNvPicPr>
          <p:nvPr/>
        </p:nvPicPr>
        <p:blipFill>
          <a:blip r:embed="rId2"/>
          <a:stretch>
            <a:fillRect/>
          </a:stretch>
        </p:blipFill>
        <p:spPr>
          <a:xfrm>
            <a:off x="3736258" y="2327783"/>
            <a:ext cx="6990735" cy="4488427"/>
          </a:xfrm>
          <a:prstGeom prst="rect">
            <a:avLst/>
          </a:prstGeom>
        </p:spPr>
      </p:pic>
    </p:spTree>
    <p:extLst>
      <p:ext uri="{BB962C8B-B14F-4D97-AF65-F5344CB8AC3E}">
        <p14:creationId xmlns:p14="http://schemas.microsoft.com/office/powerpoint/2010/main" val="169853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82A6-D805-E869-62FF-9500B4245EE9}"/>
              </a:ext>
            </a:extLst>
          </p:cNvPr>
          <p:cNvSpPr>
            <a:spLocks noGrp="1"/>
          </p:cNvSpPr>
          <p:nvPr>
            <p:ph type="title"/>
          </p:nvPr>
        </p:nvSpPr>
        <p:spPr>
          <a:xfrm>
            <a:off x="876692" y="741391"/>
            <a:ext cx="5479719" cy="556467"/>
          </a:xfrm>
        </p:spPr>
        <p:txBody>
          <a:bodyPr anchor="b">
            <a:normAutofit/>
          </a:bodyPr>
          <a:lstStyle/>
          <a:p>
            <a:r>
              <a:rPr lang="en-US" sz="3200" dirty="0"/>
              <a:t>RESULT</a:t>
            </a:r>
          </a:p>
        </p:txBody>
      </p:sp>
      <p:sp>
        <p:nvSpPr>
          <p:cNvPr id="3" name="Content Placeholder 2">
            <a:extLst>
              <a:ext uri="{FF2B5EF4-FFF2-40B4-BE49-F238E27FC236}">
                <a16:creationId xmlns:a16="http://schemas.microsoft.com/office/drawing/2014/main" id="{0E8FBAC1-4FAE-FE46-3FC8-640CF87C23B5}"/>
              </a:ext>
            </a:extLst>
          </p:cNvPr>
          <p:cNvSpPr>
            <a:spLocks noGrp="1"/>
          </p:cNvSpPr>
          <p:nvPr>
            <p:ph idx="1"/>
          </p:nvPr>
        </p:nvSpPr>
        <p:spPr>
          <a:xfrm>
            <a:off x="876692" y="1376517"/>
            <a:ext cx="5479719" cy="4604792"/>
          </a:xfrm>
        </p:spPr>
        <p:txBody>
          <a:bodyPr vert="horz" lIns="91440" tIns="45720" rIns="91440" bIns="45720" rtlCol="0" anchor="t">
            <a:normAutofit fontScale="85000" lnSpcReduction="10000"/>
          </a:bodyPr>
          <a:lstStyle/>
          <a:p>
            <a:r>
              <a:rPr lang="en-US" sz="1900" b="1" dirty="0">
                <a:latin typeface="Times New Roman" panose="02020603050405020304" pitchFamily="18" charset="0"/>
                <a:ea typeface="+mn-lt"/>
                <a:cs typeface="Times New Roman" panose="02020603050405020304" pitchFamily="18" charset="0"/>
              </a:rPr>
              <a:t>Efficient and Secure Data Embedding</a:t>
            </a:r>
            <a:r>
              <a:rPr lang="en-US" sz="1900" dirty="0">
                <a:latin typeface="Times New Roman" panose="02020603050405020304" pitchFamily="18" charset="0"/>
                <a:ea typeface="+mn-lt"/>
                <a:cs typeface="Times New Roman" panose="02020603050405020304" pitchFamily="18" charset="0"/>
              </a:rPr>
              <a:t>: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ea typeface="+mn-lt"/>
                <a:cs typeface="Times New Roman" panose="02020603050405020304" pitchFamily="18" charset="0"/>
              </a:rPr>
              <a:t>Accurate Data Extraction</a:t>
            </a:r>
            <a:r>
              <a:rPr lang="en-US" sz="1900" dirty="0">
                <a:latin typeface="Times New Roman" panose="02020603050405020304" pitchFamily="18" charset="0"/>
                <a:ea typeface="+mn-lt"/>
                <a:cs typeface="Times New Roman" panose="02020603050405020304" pitchFamily="18" charset="0"/>
              </a:rPr>
              <a:t>: Through a well-defined extraction model, the project enables the precise retrieval of hidden data from the carrier media. This accuracy ensures that authorized users can access the concealed information without errors or loss of data integrity.</a:t>
            </a: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ea typeface="+mn-lt"/>
                <a:cs typeface="Times New Roman" panose="02020603050405020304" pitchFamily="18" charset="0"/>
              </a:rPr>
              <a:t>Robust Security Measures</a:t>
            </a:r>
            <a:r>
              <a:rPr lang="en-US" sz="1900" dirty="0">
                <a:latin typeface="Times New Roman" panose="02020603050405020304" pitchFamily="18" charset="0"/>
                <a:ea typeface="+mn-lt"/>
                <a:cs typeface="Times New Roman" panose="02020603050405020304" pitchFamily="18" charset="0"/>
              </a:rPr>
              <a:t>: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ea typeface="+mn-lt"/>
                <a:cs typeface="Times New Roman" panose="02020603050405020304" pitchFamily="18" charset="0"/>
              </a:rPr>
              <a:t>Optimized Performance</a:t>
            </a:r>
            <a:r>
              <a:rPr lang="en-US" sz="1900" dirty="0">
                <a:latin typeface="Times New Roman" panose="02020603050405020304" pitchFamily="18" charset="0"/>
                <a:ea typeface="+mn-lt"/>
                <a:cs typeface="Times New Roman" panose="02020603050405020304" pitchFamily="18" charset="0"/>
              </a:rPr>
              <a:t>: The performance model focuses on optimizing computational resources and operational efficiency. This optimization minimizes processing.</a:t>
            </a: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100" dirty="0"/>
          </a:p>
        </p:txBody>
      </p:sp>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513C4785-43D4-BFDA-CF8B-6306F0540712}"/>
              </a:ext>
            </a:extLst>
          </p:cNvPr>
          <p:cNvPicPr>
            <a:picLocks noChangeAspect="1"/>
          </p:cNvPicPr>
          <p:nvPr/>
        </p:nvPicPr>
        <p:blipFill>
          <a:blip r:embed="rId2"/>
          <a:stretch>
            <a:fillRect/>
          </a:stretch>
        </p:blipFill>
        <p:spPr>
          <a:xfrm>
            <a:off x="6282812" y="0"/>
            <a:ext cx="5785825" cy="6858000"/>
          </a:xfrm>
          <a:prstGeom prst="rect">
            <a:avLst/>
          </a:prstGeom>
        </p:spPr>
      </p:pic>
    </p:spTree>
    <p:extLst>
      <p:ext uri="{BB962C8B-B14F-4D97-AF65-F5344CB8AC3E}">
        <p14:creationId xmlns:p14="http://schemas.microsoft.com/office/powerpoint/2010/main" val="74607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B74634-2688-E026-D7CA-35AA25FFD006}"/>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rPr>
              <a:t>LINKS</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56703E36-469E-0324-0AD8-32E39F09EFEA}"/>
              </a:ext>
            </a:extLst>
          </p:cNvPr>
          <p:cNvSpPr txBox="1"/>
          <p:nvPr/>
        </p:nvSpPr>
        <p:spPr>
          <a:xfrm>
            <a:off x="3035709" y="3241876"/>
            <a:ext cx="6110748" cy="369332"/>
          </a:xfrm>
          <a:prstGeom prst="rect">
            <a:avLst/>
          </a:prstGeom>
          <a:noFill/>
        </p:spPr>
        <p:txBody>
          <a:bodyPr wrap="square">
            <a:spAutoFit/>
          </a:bodyPr>
          <a:lstStyle/>
          <a:p>
            <a:r>
              <a:rPr lang="en-IN" dirty="0"/>
              <a:t>https://github.com/Gouse666/Steganography-Project.git</a:t>
            </a:r>
          </a:p>
        </p:txBody>
      </p:sp>
    </p:spTree>
    <p:extLst>
      <p:ext uri="{BB962C8B-B14F-4D97-AF65-F5344CB8AC3E}">
        <p14:creationId xmlns:p14="http://schemas.microsoft.com/office/powerpoint/2010/main" val="158501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D14AB-A3E0-7E5F-0961-77792C689F15}"/>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i="1" dirty="0"/>
              <a:t>THANK YOU</a:t>
            </a:r>
          </a:p>
        </p:txBody>
      </p:sp>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3DB0C7D-9E3F-40F6-7870-3165ED35170A}"/>
              </a:ext>
            </a:extLst>
          </p:cNvPr>
          <p:cNvPicPr>
            <a:picLocks noChangeAspect="1"/>
          </p:cNvPicPr>
          <p:nvPr/>
        </p:nvPicPr>
        <p:blipFill>
          <a:blip r:embed="rId2"/>
          <a:stretch>
            <a:fillRect/>
          </a:stretch>
        </p:blipFill>
        <p:spPr>
          <a:xfrm>
            <a:off x="0" y="0"/>
            <a:ext cx="5297762" cy="6858000"/>
          </a:xfrm>
          <a:prstGeom prst="rect">
            <a:avLst/>
          </a:prstGeom>
        </p:spPr>
      </p:pic>
    </p:spTree>
    <p:extLst>
      <p:ext uri="{BB962C8B-B14F-4D97-AF65-F5344CB8AC3E}">
        <p14:creationId xmlns:p14="http://schemas.microsoft.com/office/powerpoint/2010/main" val="62124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33F14-0BDE-9594-4A0F-DDFA2614B2DA}"/>
              </a:ext>
            </a:extLst>
          </p:cNvPr>
          <p:cNvSpPr>
            <a:spLocks noGrp="1"/>
          </p:cNvSpPr>
          <p:nvPr>
            <p:ph type="title"/>
          </p:nvPr>
        </p:nvSpPr>
        <p:spPr>
          <a:xfrm>
            <a:off x="761801" y="328512"/>
            <a:ext cx="4778387" cy="1628970"/>
          </a:xfrm>
        </p:spPr>
        <p:txBody>
          <a:bodyPr anchor="ctr">
            <a:normAutofit/>
          </a:bodyPr>
          <a:lstStyle/>
          <a:p>
            <a:r>
              <a:rPr lang="en-US" sz="4000"/>
              <a:t>STEGANOGRAPHY</a:t>
            </a:r>
          </a:p>
        </p:txBody>
      </p:sp>
      <p:sp>
        <p:nvSpPr>
          <p:cNvPr id="3" name="Content Placeholder 2">
            <a:extLst>
              <a:ext uri="{FF2B5EF4-FFF2-40B4-BE49-F238E27FC236}">
                <a16:creationId xmlns:a16="http://schemas.microsoft.com/office/drawing/2014/main" id="{9AEF7C0F-3FB9-94A6-5709-ED996EE076B2}"/>
              </a:ext>
            </a:extLst>
          </p:cNvPr>
          <p:cNvSpPr>
            <a:spLocks noGrp="1"/>
          </p:cNvSpPr>
          <p:nvPr>
            <p:ph idx="1"/>
          </p:nvPr>
        </p:nvSpPr>
        <p:spPr>
          <a:xfrm>
            <a:off x="761801" y="2884929"/>
            <a:ext cx="4659756" cy="3374137"/>
          </a:xfrm>
        </p:spPr>
        <p:txBody>
          <a:bodyPr vert="horz" lIns="91440" tIns="45720" rIns="91440" bIns="45720" rtlCol="0" anchor="ctr">
            <a:normAutofit/>
          </a:bodyPr>
          <a:lstStyle/>
          <a:p>
            <a:pPr marL="514350" indent="-514350">
              <a:buAutoNum type="arabicPeriod"/>
            </a:pPr>
            <a:r>
              <a:rPr lang="en-US" sz="1600">
                <a:ea typeface="+mn-lt"/>
                <a:cs typeface="+mn-lt"/>
              </a:rPr>
              <a:t>  Steganography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a:t>
            </a:r>
          </a:p>
          <a:p>
            <a:pPr marL="514350" indent="-514350">
              <a:buAutoNum type="arabicPeriod"/>
            </a:pPr>
            <a:r>
              <a:rPr lang="en-US" sz="1600">
                <a:ea typeface="+mn-lt"/>
                <a:cs typeface="+mn-lt"/>
              </a:rPr>
              <a:t>Text steganography involves hiding information inside text files. This includes changing the format of existing text, changing words within a text, using context-free grammars to generate readable texts, or generating random character sequences.</a:t>
            </a:r>
            <a:endParaRPr lang="en-US" sz="1600"/>
          </a:p>
        </p:txBody>
      </p:sp>
      <p:pic>
        <p:nvPicPr>
          <p:cNvPr id="5" name="Picture 4">
            <a:extLst>
              <a:ext uri="{FF2B5EF4-FFF2-40B4-BE49-F238E27FC236}">
                <a16:creationId xmlns:a16="http://schemas.microsoft.com/office/drawing/2014/main" id="{3153447A-5A83-27F3-C869-1CDE72848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3026" y="1"/>
            <a:ext cx="6088972" cy="6858000"/>
          </a:xfrm>
          <a:prstGeom prst="rect">
            <a:avLst/>
          </a:prstGeom>
        </p:spPr>
      </p:pic>
    </p:spTree>
    <p:extLst>
      <p:ext uri="{BB962C8B-B14F-4D97-AF65-F5344CB8AC3E}">
        <p14:creationId xmlns:p14="http://schemas.microsoft.com/office/powerpoint/2010/main" val="113111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3F95-44C0-0783-422E-2485165EA2D6}"/>
              </a:ext>
            </a:extLst>
          </p:cNvPr>
          <p:cNvSpPr>
            <a:spLocks noGrp="1"/>
          </p:cNvSpPr>
          <p:nvPr>
            <p:ph type="title"/>
          </p:nvPr>
        </p:nvSpPr>
        <p:spPr>
          <a:xfrm>
            <a:off x="761800" y="762001"/>
            <a:ext cx="5334197" cy="1708242"/>
          </a:xfrm>
        </p:spPr>
        <p:txBody>
          <a:bodyPr anchor="ctr">
            <a:normAutofit/>
          </a:bodyPr>
          <a:lstStyle/>
          <a:p>
            <a:r>
              <a:rPr lang="en-US" sz="4000"/>
              <a:t>STEGANOGRAPHY AGENDA</a:t>
            </a:r>
          </a:p>
        </p:txBody>
      </p:sp>
      <p:sp>
        <p:nvSpPr>
          <p:cNvPr id="3" name="Content Placeholder 2">
            <a:extLst>
              <a:ext uri="{FF2B5EF4-FFF2-40B4-BE49-F238E27FC236}">
                <a16:creationId xmlns:a16="http://schemas.microsoft.com/office/drawing/2014/main" id="{E057229F-7289-43B8-B069-CE819BC3D97D}"/>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400">
                <a:ea typeface="+mn-lt"/>
                <a:cs typeface="+mn-lt"/>
              </a:rPr>
              <a:t>Whereas cryptography is the practice of protecting the contents of a message alone, steganography is concerned with concealing both the fact that a secret message is being sent and its contents. Steganography includes the concealment of information within computer files.</a:t>
            </a:r>
            <a:endParaRPr lang="en-US" sz="1400"/>
          </a:p>
          <a:p>
            <a:r>
              <a:rPr lang="en-US" sz="1400">
                <a:ea typeface="+mn-lt"/>
                <a:cs typeface="+mn-lt"/>
              </a:rPr>
              <a:t>Steganography includes the concealment of information within computer files. In digital steganography, electronic communications may include steganographic coding inside of a transport layer, such as a document file, image file, program, or protocol. </a:t>
            </a:r>
          </a:p>
          <a:p>
            <a:r>
              <a:rPr lang="en-US" sz="1400">
                <a:ea typeface="+mn-lt"/>
                <a:cs typeface="+mn-lt"/>
              </a:rPr>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endParaRPr lang="en-US" sz="1400"/>
          </a:p>
        </p:txBody>
      </p:sp>
      <p:pic>
        <p:nvPicPr>
          <p:cNvPr id="16" name="Picture 15">
            <a:extLst>
              <a:ext uri="{FF2B5EF4-FFF2-40B4-BE49-F238E27FC236}">
                <a16:creationId xmlns:a16="http://schemas.microsoft.com/office/drawing/2014/main" id="{320AAED6-1B74-902E-A3A1-21E3A4F1DF88}"/>
              </a:ext>
            </a:extLst>
          </p:cNvPr>
          <p:cNvPicPr>
            <a:picLocks noChangeAspect="1"/>
          </p:cNvPicPr>
          <p:nvPr/>
        </p:nvPicPr>
        <p:blipFill rotWithShape="1">
          <a:blip r:embed="rId2"/>
          <a:srcRect l="25656" r="33391" b="6249"/>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896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F9278-C31A-F9EF-A7AA-FB992BA929B0}"/>
              </a:ext>
            </a:extLst>
          </p:cNvPr>
          <p:cNvSpPr>
            <a:spLocks noGrp="1"/>
          </p:cNvSpPr>
          <p:nvPr>
            <p:ph type="title"/>
          </p:nvPr>
        </p:nvSpPr>
        <p:spPr>
          <a:xfrm>
            <a:off x="761800" y="762001"/>
            <a:ext cx="5334197" cy="1708242"/>
          </a:xfrm>
        </p:spPr>
        <p:txBody>
          <a:bodyPr anchor="ctr">
            <a:normAutofit/>
          </a:bodyPr>
          <a:lstStyle/>
          <a:p>
            <a:r>
              <a:rPr lang="en-US" sz="4000"/>
              <a:t>PROJECT OVERVIEW</a:t>
            </a:r>
          </a:p>
        </p:txBody>
      </p:sp>
      <p:sp>
        <p:nvSpPr>
          <p:cNvPr id="3" name="Content Placeholder 2">
            <a:extLst>
              <a:ext uri="{FF2B5EF4-FFF2-40B4-BE49-F238E27FC236}">
                <a16:creationId xmlns:a16="http://schemas.microsoft.com/office/drawing/2014/main" id="{61B24D83-1588-F30C-7CEB-879F64965CF2}"/>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600">
                <a:ea typeface="+mn-lt"/>
                <a:cs typeface="+mn-lt"/>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a:t>
            </a:r>
          </a:p>
          <a:p>
            <a:r>
              <a:rPr lang="en-US" sz="1600">
                <a:ea typeface="+mn-lt"/>
                <a:cs typeface="+mn-lt"/>
              </a:rPr>
              <a:t>Steganography is a means of concealing secret information within (or even on top of) an otherwise mundane, non-secret document or other media to avoid detection. It comes from the Greek words steganos, which means “covered” or “hidden,” and graph, which means “to write.” Hence, “hidden writing".</a:t>
            </a:r>
            <a:br>
              <a:rPr lang="en-US" sz="1600"/>
            </a:br>
            <a:endParaRPr lang="en-US" sz="1600"/>
          </a:p>
        </p:txBody>
      </p:sp>
      <p:pic>
        <p:nvPicPr>
          <p:cNvPr id="4" name="Picture 3">
            <a:extLst>
              <a:ext uri="{FF2B5EF4-FFF2-40B4-BE49-F238E27FC236}">
                <a16:creationId xmlns:a16="http://schemas.microsoft.com/office/drawing/2014/main" id="{134A72E2-263B-30D7-8049-E7EB9FA2C6D2}"/>
              </a:ext>
            </a:extLst>
          </p:cNvPr>
          <p:cNvPicPr>
            <a:picLocks noChangeAspect="1"/>
          </p:cNvPicPr>
          <p:nvPr/>
        </p:nvPicPr>
        <p:blipFill>
          <a:blip r:embed="rId2"/>
          <a:stretch>
            <a:fillRect/>
          </a:stretch>
        </p:blipFill>
        <p:spPr>
          <a:xfrm>
            <a:off x="5958349" y="1"/>
            <a:ext cx="6233652" cy="6858000"/>
          </a:xfrm>
          <a:prstGeom prst="rect">
            <a:avLst/>
          </a:prstGeom>
        </p:spPr>
      </p:pic>
    </p:spTree>
    <p:extLst>
      <p:ext uri="{BB962C8B-B14F-4D97-AF65-F5344CB8AC3E}">
        <p14:creationId xmlns:p14="http://schemas.microsoft.com/office/powerpoint/2010/main" val="327739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0" name="Freeform: Shape 29">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72D79A5-D822-7EC0-9C02-930BECAA37D0}"/>
              </a:ext>
            </a:extLst>
          </p:cNvPr>
          <p:cNvSpPr>
            <a:spLocks noGrp="1"/>
          </p:cNvSpPr>
          <p:nvPr>
            <p:ph type="title"/>
          </p:nvPr>
        </p:nvSpPr>
        <p:spPr>
          <a:xfrm>
            <a:off x="640080" y="1243013"/>
            <a:ext cx="3855720" cy="4371974"/>
          </a:xfrm>
        </p:spPr>
        <p:txBody>
          <a:bodyPr>
            <a:normAutofit/>
          </a:bodyPr>
          <a:lstStyle/>
          <a:p>
            <a:r>
              <a:rPr lang="en-US" sz="3100">
                <a:solidFill>
                  <a:schemeClr val="tx2"/>
                </a:solidFill>
              </a:rPr>
              <a:t>WHO ARE THE END END USERS OF THIS PROJECT</a:t>
            </a:r>
          </a:p>
        </p:txBody>
      </p:sp>
      <p:sp>
        <p:nvSpPr>
          <p:cNvPr id="3" name="Content Placeholder 2">
            <a:extLst>
              <a:ext uri="{FF2B5EF4-FFF2-40B4-BE49-F238E27FC236}">
                <a16:creationId xmlns:a16="http://schemas.microsoft.com/office/drawing/2014/main" id="{9D997F2D-8653-FCE3-EFC9-C65C95523CB3}"/>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US" sz="1500" b="1">
                <a:solidFill>
                  <a:schemeClr val="tx2"/>
                </a:solidFill>
                <a:ea typeface="+mn-lt"/>
                <a:cs typeface="+mn-lt"/>
              </a:rPr>
              <a:t>Security and Intelligence Agencies</a:t>
            </a:r>
            <a:r>
              <a:rPr lang="en-US" sz="1500">
                <a:solidFill>
                  <a:schemeClr val="tx2"/>
                </a:solidFill>
                <a:ea typeface="+mn-lt"/>
                <a:cs typeface="+mn-lt"/>
              </a:rPr>
              <a:t>: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sz="1500">
              <a:solidFill>
                <a:schemeClr val="tx2"/>
              </a:solidFill>
            </a:endParaRPr>
          </a:p>
          <a:p>
            <a:r>
              <a:rPr lang="en-US" sz="1500" b="1">
                <a:solidFill>
                  <a:schemeClr val="tx2"/>
                </a:solidFill>
                <a:ea typeface="+mn-lt"/>
                <a:cs typeface="+mn-lt"/>
              </a:rPr>
              <a:t>Corporate Entities</a:t>
            </a:r>
            <a:r>
              <a:rPr lang="en-US" sz="1500">
                <a:solidFill>
                  <a:schemeClr val="tx2"/>
                </a:solidFill>
                <a:ea typeface="+mn-lt"/>
                <a:cs typeface="+mn-lt"/>
              </a:rPr>
              <a:t>: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a:t>
            </a:r>
            <a:endParaRPr lang="en-US" sz="1500">
              <a:solidFill>
                <a:schemeClr val="tx2"/>
              </a:solidFill>
            </a:endParaRPr>
          </a:p>
          <a:p>
            <a:r>
              <a:rPr lang="en-US" sz="1500" b="1">
                <a:solidFill>
                  <a:schemeClr val="tx2"/>
                </a:solidFill>
                <a:ea typeface="+mn-lt"/>
                <a:cs typeface="+mn-lt"/>
              </a:rPr>
              <a:t>Military Organizations</a:t>
            </a:r>
            <a:r>
              <a:rPr lang="en-US" sz="1500">
                <a:solidFill>
                  <a:schemeClr val="tx2"/>
                </a:solidFill>
                <a:ea typeface="+mn-lt"/>
                <a:cs typeface="+mn-lt"/>
              </a:rPr>
              <a:t>: Military units and defense contractors use steganography for secure communication in tactical operations, ensuring operational security and confidentiality of mission-critical information.</a:t>
            </a:r>
            <a:endParaRPr lang="en-US" sz="1500">
              <a:solidFill>
                <a:schemeClr val="tx2"/>
              </a:solidFill>
            </a:endParaRPr>
          </a:p>
          <a:p>
            <a:r>
              <a:rPr lang="en-US" sz="1500" b="1">
                <a:solidFill>
                  <a:schemeClr val="tx2"/>
                </a:solidFill>
                <a:ea typeface="+mn-lt"/>
                <a:cs typeface="+mn-lt"/>
              </a:rPr>
              <a:t>Journalists and Activists</a:t>
            </a:r>
            <a:r>
              <a:rPr lang="en-US" sz="1500">
                <a:solidFill>
                  <a:schemeClr val="tx2"/>
                </a:solidFill>
                <a:ea typeface="+mn-lt"/>
                <a:cs typeface="+mn-lt"/>
              </a:rPr>
              <a:t>: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sz="1500">
              <a:solidFill>
                <a:schemeClr val="tx2"/>
              </a:solidFill>
            </a:endParaRPr>
          </a:p>
          <a:p>
            <a:endParaRPr lang="en-US" sz="1500">
              <a:solidFill>
                <a:schemeClr val="tx2"/>
              </a:solidFill>
            </a:endParaRPr>
          </a:p>
        </p:txBody>
      </p:sp>
    </p:spTree>
    <p:extLst>
      <p:ext uri="{BB962C8B-B14F-4D97-AF65-F5344CB8AC3E}">
        <p14:creationId xmlns:p14="http://schemas.microsoft.com/office/powerpoint/2010/main" val="410173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14534-7CC0-ED01-7B0F-2D7D9916FCEC}"/>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YOUR SOLUTION AND ITS VALUE PROPOSITION</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90" name="Freeform: Shape 18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2"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302584F-DFB0-86DD-8A85-C73C7B386A99}"/>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sz="1800" b="1">
                <a:solidFill>
                  <a:schemeClr val="bg1"/>
                </a:solidFill>
                <a:latin typeface="Times New Roman"/>
                <a:ea typeface="+mn-lt"/>
                <a:cs typeface="Times New Roman"/>
              </a:rPr>
              <a:t>Security and Stealth</a:t>
            </a:r>
            <a:r>
              <a:rPr lang="en-US" sz="1800">
                <a:solidFill>
                  <a:schemeClr val="bg1"/>
                </a:solidFill>
                <a:latin typeface="Times New Roman"/>
                <a:ea typeface="+mn-lt"/>
                <a:cs typeface="Times New Roman"/>
              </a:rPr>
              <a:t>: My solution ensures high levels of security by hiding information within the least significant bits of the cover media, making it extremely difficult for unauthorized users to detect the hidden data without the proper decryption key or algorithm.</a:t>
            </a:r>
            <a:endParaRPr lang="en-US" sz="1800">
              <a:solidFill>
                <a:schemeClr val="bg1"/>
              </a:solidFill>
            </a:endParaRPr>
          </a:p>
          <a:p>
            <a:r>
              <a:rPr lang="en-US" sz="1800" b="1">
                <a:solidFill>
                  <a:schemeClr val="bg1"/>
                </a:solidFill>
                <a:latin typeface="Times New Roman"/>
                <a:ea typeface="+mn-lt"/>
                <a:cs typeface="Times New Roman"/>
              </a:rPr>
              <a:t>Versatility</a:t>
            </a:r>
            <a:r>
              <a:rPr lang="en-US" sz="1800">
                <a:solidFill>
                  <a:schemeClr val="bg1"/>
                </a:solidFill>
                <a:latin typeface="Times New Roman"/>
                <a:ea typeface="+mn-lt"/>
                <a:cs typeface="Times New Roman"/>
              </a:rPr>
              <a:t>: It supports embedding various types of data formats (text, binary files, etc.) into different types of media files, ensuring flexibility and applicability across different use cases.</a:t>
            </a:r>
            <a:endParaRPr lang="en-US" sz="1800">
              <a:solidFill>
                <a:schemeClr val="bg1"/>
              </a:solidFill>
            </a:endParaRPr>
          </a:p>
          <a:p>
            <a:r>
              <a:rPr lang="en-US" sz="1800" b="1">
                <a:solidFill>
                  <a:schemeClr val="bg1"/>
                </a:solidFill>
                <a:latin typeface="Times New Roman"/>
                <a:ea typeface="+mn-lt"/>
                <a:cs typeface="Times New Roman"/>
              </a:rPr>
              <a:t>Efficiency</a:t>
            </a:r>
            <a:r>
              <a:rPr lang="en-US" sz="1800">
                <a:solidFill>
                  <a:schemeClr val="bg1"/>
                </a:solidFill>
                <a:latin typeface="Times New Roman"/>
                <a:ea typeface="+mn-lt"/>
                <a:cs typeface="Times New Roman"/>
              </a:rPr>
              <a:t>: The embedding process is efficient and does not significantly alter the original media file's quality or characteristics, preserving its integrity and minimizing the chances of detection.</a:t>
            </a:r>
            <a:endParaRPr lang="en-US" sz="1800">
              <a:solidFill>
                <a:schemeClr val="bg1"/>
              </a:solidFill>
            </a:endParaRPr>
          </a:p>
        </p:txBody>
      </p:sp>
    </p:spTree>
    <p:extLst>
      <p:ext uri="{BB962C8B-B14F-4D97-AF65-F5344CB8AC3E}">
        <p14:creationId xmlns:p14="http://schemas.microsoft.com/office/powerpoint/2010/main" val="378078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bstract background of data">
            <a:extLst>
              <a:ext uri="{FF2B5EF4-FFF2-40B4-BE49-F238E27FC236}">
                <a16:creationId xmlns:a16="http://schemas.microsoft.com/office/drawing/2014/main" id="{B0CDD5ED-F061-80A7-8191-0DC656BBCDFF}"/>
              </a:ext>
            </a:extLst>
          </p:cNvPr>
          <p:cNvPicPr>
            <a:picLocks noChangeAspect="1"/>
          </p:cNvPicPr>
          <p:nvPr/>
        </p:nvPicPr>
        <p:blipFill rotWithShape="1">
          <a:blip r:embed="rId2"/>
          <a:srcRect l="15453" r="28237"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37" name="Freeform: Shape 3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30AD31-5A56-C5BD-3306-BEEDE0CA6538}"/>
              </a:ext>
            </a:extLst>
          </p:cNvPr>
          <p:cNvSpPr>
            <a:spLocks noGrp="1"/>
          </p:cNvSpPr>
          <p:nvPr>
            <p:ph idx="1"/>
          </p:nvPr>
        </p:nvSpPr>
        <p:spPr>
          <a:xfrm>
            <a:off x="7255563" y="2440100"/>
            <a:ext cx="4485861" cy="3834804"/>
          </a:xfrm>
        </p:spPr>
        <p:txBody>
          <a:bodyPr vert="horz" lIns="91440" tIns="45720" rIns="91440" bIns="45720" rtlCol="0" anchor="t">
            <a:normAutofit/>
          </a:bodyPr>
          <a:lstStyle/>
          <a:p>
            <a:r>
              <a:rPr lang="en-US" sz="1500" b="1">
                <a:latin typeface="Times New Roman"/>
                <a:cs typeface="Times New Roman"/>
              </a:rPr>
              <a:t>Robustness</a:t>
            </a:r>
            <a:r>
              <a:rPr lang="en-US" sz="1500">
                <a:latin typeface="Times New Roman"/>
                <a:cs typeface="Times New Roman"/>
              </a:rPr>
              <a:t>: The hidden data remains intact even after typical modifications to the media file, such as compression, resizing, or format conversion, ensuring robustness against unintentional alterations.</a:t>
            </a:r>
          </a:p>
          <a:p>
            <a:r>
              <a:rPr lang="en-US" sz="1500" b="1">
                <a:latin typeface="Times New Roman"/>
                <a:cs typeface="Times New Roman"/>
              </a:rPr>
              <a:t>Accessibility</a:t>
            </a:r>
            <a:r>
              <a:rPr lang="en-US" sz="1500">
                <a:latin typeface="Times New Roman"/>
                <a:cs typeface="Times New Roman"/>
              </a:rPr>
              <a:t>: The solution includes easy-to-use tools or APIs that allow users to encode and decode hidden messages with minimal effort, making it accessible to both technical and non-technical users.</a:t>
            </a:r>
          </a:p>
          <a:p>
            <a:r>
              <a:rPr lang="en-US" sz="1500" b="1">
                <a:latin typeface="Times New Roman"/>
                <a:cs typeface="Times New Roman"/>
              </a:rPr>
              <a:t>Scalability</a:t>
            </a:r>
            <a:r>
              <a:rPr lang="en-US" sz="1500">
                <a:latin typeface="Times New Roman"/>
                <a:cs typeface="Times New Roman"/>
              </a:rPr>
              <a:t>: It can handle large volumes of data efficiently, suitable for applications ranging from secure communication and data storage to digital watermarking and intellectual property protection.</a:t>
            </a:r>
          </a:p>
          <a:p>
            <a:endParaRPr lang="en-US" sz="1500">
              <a:latin typeface="Arial"/>
              <a:cs typeface="Arial"/>
            </a:endParaRPr>
          </a:p>
          <a:p>
            <a:pPr marL="0" indent="0">
              <a:buNone/>
            </a:pPr>
            <a:endParaRPr lang="en-US" sz="1500"/>
          </a:p>
        </p:txBody>
      </p:sp>
    </p:spTree>
    <p:extLst>
      <p:ext uri="{BB962C8B-B14F-4D97-AF65-F5344CB8AC3E}">
        <p14:creationId xmlns:p14="http://schemas.microsoft.com/office/powerpoint/2010/main" val="17530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F3E2E138-4647-2844-E1C6-44A1B5481AEE}"/>
              </a:ext>
            </a:extLst>
          </p:cNvPr>
          <p:cNvPicPr>
            <a:picLocks noChangeAspect="1"/>
          </p:cNvPicPr>
          <p:nvPr/>
        </p:nvPicPr>
        <p:blipFill rotWithShape="1">
          <a:blip r:embed="rId2"/>
          <a:srcRect l="34283" r="15774"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F347B-6064-2D38-E6CF-CA0A983732BE}"/>
              </a:ext>
            </a:extLst>
          </p:cNvPr>
          <p:cNvSpPr>
            <a:spLocks noGrp="1"/>
          </p:cNvSpPr>
          <p:nvPr>
            <p:ph type="title"/>
          </p:nvPr>
        </p:nvSpPr>
        <p:spPr>
          <a:xfrm>
            <a:off x="761801" y="328512"/>
            <a:ext cx="4778387" cy="1628970"/>
          </a:xfrm>
        </p:spPr>
        <p:txBody>
          <a:bodyPr anchor="ctr">
            <a:normAutofit/>
          </a:bodyPr>
          <a:lstStyle/>
          <a:p>
            <a:r>
              <a:rPr lang="en-US" sz="3400"/>
              <a:t>HOW DID YOU COSTIMIZE THE PROJECT AND MAKE IT YOUR OWN</a:t>
            </a:r>
          </a:p>
        </p:txBody>
      </p:sp>
      <p:sp>
        <p:nvSpPr>
          <p:cNvPr id="3" name="Content Placeholder 2">
            <a:extLst>
              <a:ext uri="{FF2B5EF4-FFF2-40B4-BE49-F238E27FC236}">
                <a16:creationId xmlns:a16="http://schemas.microsoft.com/office/drawing/2014/main" id="{29B5B202-DAFE-ADCC-AE02-70B40C4184E8}"/>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1400" b="1">
                <a:latin typeface="Times New Roman"/>
                <a:ea typeface="+mn-lt"/>
                <a:cs typeface="+mn-lt"/>
              </a:rPr>
              <a:t>Algorithm Selection and Enhancement</a:t>
            </a:r>
            <a:r>
              <a:rPr lang="en-US" sz="1400">
                <a:latin typeface="Times New Roman"/>
                <a:ea typeface="+mn-lt"/>
                <a:cs typeface="+mn-lt"/>
              </a:rPr>
              <a: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a:t>
            </a:r>
          </a:p>
          <a:p>
            <a:r>
              <a:rPr lang="en-US" sz="1400" b="1">
                <a:latin typeface="Times New Roman"/>
                <a:ea typeface="+mn-lt"/>
                <a:cs typeface="+mn-lt"/>
              </a:rPr>
              <a:t>User Interface and Experience</a:t>
            </a:r>
            <a:r>
              <a:rPr lang="en-US" sz="1400">
                <a:latin typeface="Times New Roman"/>
                <a:ea typeface="+mn-lt"/>
                <a:cs typeface="+mn-lt"/>
              </a:rPr>
              <a:t>: Designing an intuitive and user-friendly interface is crucial. I would customize the user interface to make the embedding and extraction processes straightforward, possibly integrating drag-and-drop functionality, progress indicators, and clear instructions to enhance usability.</a:t>
            </a:r>
          </a:p>
          <a:p>
            <a:endParaRPr lang="en-US" sz="1400">
              <a:latin typeface="Times New Roman"/>
              <a:cs typeface="Times New Roman"/>
            </a:endParaRPr>
          </a:p>
        </p:txBody>
      </p:sp>
    </p:spTree>
    <p:extLst>
      <p:ext uri="{BB962C8B-B14F-4D97-AF65-F5344CB8AC3E}">
        <p14:creationId xmlns:p14="http://schemas.microsoft.com/office/powerpoint/2010/main" val="356880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BC88-777E-A3F6-FEC6-5C1FB827308C}"/>
              </a:ext>
            </a:extLst>
          </p:cNvPr>
          <p:cNvSpPr>
            <a:spLocks noGrp="1"/>
          </p:cNvSpPr>
          <p:nvPr>
            <p:ph idx="1"/>
          </p:nvPr>
        </p:nvSpPr>
        <p:spPr>
          <a:xfrm>
            <a:off x="761800" y="0"/>
            <a:ext cx="5334197" cy="6240079"/>
          </a:xfrm>
        </p:spPr>
        <p:txBody>
          <a:bodyPr vert="horz" lIns="91440" tIns="45720" rIns="91440" bIns="45720" rtlCol="0" anchor="ctr">
            <a:normAutofit fontScale="92500"/>
          </a:bodyPr>
          <a:lstStyle/>
          <a:p>
            <a:r>
              <a:rPr lang="en-US" sz="1500" b="1" dirty="0">
                <a:latin typeface="Times New Roman"/>
                <a:cs typeface="Times New Roman"/>
              </a:rPr>
              <a:t>Integration of Security Measures</a:t>
            </a:r>
            <a:r>
              <a:rPr lang="en-US" sz="1500" dirty="0">
                <a:latin typeface="Times New Roman"/>
                <a:cs typeface="Times New Roman"/>
              </a:rPr>
              <a:t>: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sz="1500" b="1" dirty="0">
                <a:latin typeface="Times New Roman"/>
                <a:cs typeface="Times New Roman"/>
              </a:rPr>
              <a:t>Performance Optimization</a:t>
            </a:r>
            <a:r>
              <a:rPr lang="en-US" sz="1500" dirty="0">
                <a:latin typeface="Times New Roman"/>
                <a:cs typeface="Times New Roman"/>
              </a:rPr>
              <a:t>: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sz="1500" b="1" dirty="0">
                <a:latin typeface="Times New Roman"/>
                <a:cs typeface="Times New Roman"/>
              </a:rPr>
              <a:t>Customization and Extensibility</a:t>
            </a:r>
            <a:r>
              <a:rPr lang="en-US" sz="1500" dirty="0">
                <a:latin typeface="Times New Roman"/>
                <a:cs typeface="Times New Roman"/>
              </a:rPr>
              <a:t>: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sz="1500" b="1" dirty="0">
                <a:latin typeface="Times New Roman"/>
                <a:cs typeface="Times New Roman"/>
              </a:rPr>
              <a:t>Documentation and Support</a:t>
            </a:r>
            <a:r>
              <a:rPr lang="en-US" sz="1500" dirty="0">
                <a:latin typeface="Times New Roman"/>
                <a:cs typeface="Times New Roman"/>
              </a:rPr>
              <a: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sz="1500" b="1" dirty="0">
                <a:latin typeface="Times New Roman"/>
                <a:cs typeface="Times New Roman"/>
              </a:rPr>
              <a:t>Testing and Validation</a:t>
            </a:r>
            <a:r>
              <a:rPr lang="en-US" sz="1500" dirty="0">
                <a:latin typeface="Times New Roman"/>
                <a:cs typeface="Times New Roman"/>
              </a:rPr>
              <a:t>: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a:p>
            <a:endParaRPr lang="en-US" sz="1100" dirty="0"/>
          </a:p>
        </p:txBody>
      </p:sp>
      <p:pic>
        <p:nvPicPr>
          <p:cNvPr id="5" name="Picture 4" descr="Digital padlock art">
            <a:extLst>
              <a:ext uri="{FF2B5EF4-FFF2-40B4-BE49-F238E27FC236}">
                <a16:creationId xmlns:a16="http://schemas.microsoft.com/office/drawing/2014/main" id="{4A611C4B-5764-800E-3FA1-33FDE50226DF}"/>
              </a:ext>
            </a:extLst>
          </p:cNvPr>
          <p:cNvPicPr>
            <a:picLocks noChangeAspect="1"/>
          </p:cNvPicPr>
          <p:nvPr/>
        </p:nvPicPr>
        <p:blipFill rotWithShape="1">
          <a:blip r:embed="rId2"/>
          <a:srcRect l="3731" r="3916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30859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1456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Times New Roman</vt:lpstr>
      <vt:lpstr>office theme</vt:lpstr>
      <vt:lpstr>STUDENT DETAILS</vt:lpstr>
      <vt:lpstr>STEGANOGRAPHY</vt:lpstr>
      <vt:lpstr>STEGANOGRAPHY AGENDA</vt:lpstr>
      <vt:lpstr>PROJECT OVERVIEW</vt:lpstr>
      <vt:lpstr>WHO ARE THE END END USERS OF THIS PROJECT</vt:lpstr>
      <vt:lpstr>YOUR SOLUTION AND ITS VALUE PROPOSITION</vt:lpstr>
      <vt:lpstr>PowerPoint Presentation</vt:lpstr>
      <vt:lpstr>HOW DID YOU COSTIMIZE THE PROJECT AND MAKE IT YOUR OWN</vt:lpstr>
      <vt:lpstr>PowerPoint Presentation</vt:lpstr>
      <vt:lpstr>MODELING</vt:lpstr>
      <vt:lpstr>TYPES OF STEGANOGRAPHY</vt:lpstr>
      <vt:lpstr>RESULT</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Gouse Shaik</dc:creator>
  <cp:lastModifiedBy>Gouse Shaik</cp:lastModifiedBy>
  <cp:revision>3</cp:revision>
  <dcterms:created xsi:type="dcterms:W3CDTF">2024-07-08T10:01:29Z</dcterms:created>
  <dcterms:modified xsi:type="dcterms:W3CDTF">2024-07-13T09:34:57Z</dcterms:modified>
</cp:coreProperties>
</file>