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14263" y="2001416"/>
            <a:ext cx="6870861" cy="2862322"/>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a:t>
            </a:r>
          </a:p>
          <a:p>
            <a:pPr algn="r"/>
            <a:r>
              <a:rPr lang="en-US" sz="3600" b="1" dirty="0">
                <a:solidFill>
                  <a:schemeClr val="bg1"/>
                </a:solidFill>
                <a:latin typeface="Calibri" panose="020F0502020204030204" pitchFamily="34" charset="0"/>
                <a:cs typeface="Times New Roman" panose="02020603050405020304" pitchFamily="18" charset="0"/>
              </a:rPr>
              <a:t>Plant disease detection system </a:t>
            </a:r>
          </a:p>
          <a:p>
            <a:pPr algn="r"/>
            <a:r>
              <a:rPr lang="en-US" sz="3600" b="1" dirty="0">
                <a:solidFill>
                  <a:schemeClr val="bg1"/>
                </a:solidFill>
                <a:latin typeface="Calibri" panose="020F0502020204030204" pitchFamily="34" charset="0"/>
                <a:cs typeface="Times New Roman" panose="02020603050405020304" pitchFamily="18" charset="0"/>
              </a:rPr>
              <a:t>for sustainable agriculture</a:t>
            </a:r>
          </a:p>
          <a:p>
            <a:pPr algn="r"/>
            <a:r>
              <a:rPr lang="en-US" sz="3600" b="1" dirty="0">
                <a:solidFill>
                  <a:schemeClr val="bg1"/>
                </a:solidFill>
                <a:latin typeface="Calibri" panose="020F0502020204030204" pitchFamily="34" charset="0"/>
                <a:cs typeface="Times New Roman" panose="02020603050405020304" pitchFamily="18" charset="0"/>
              </a:rPr>
              <a:t>AICTE_ID:</a:t>
            </a:r>
          </a:p>
          <a:p>
            <a:pPr algn="r"/>
            <a:r>
              <a:rPr lang="en-US" sz="3600" b="1" dirty="0">
                <a:solidFill>
                  <a:schemeClr val="bg1"/>
                </a:solidFill>
                <a:latin typeface="Calibri" panose="020F0502020204030204" pitchFamily="34" charset="0"/>
                <a:cs typeface="Times New Roman" panose="02020603050405020304" pitchFamily="18" charset="0"/>
              </a:rPr>
              <a:t>222G1A05A1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TextBox 9">
            <a:extLst>
              <a:ext uri="{FF2B5EF4-FFF2-40B4-BE49-F238E27FC236}">
                <a16:creationId xmlns:a16="http://schemas.microsoft.com/office/drawing/2014/main" id="{D765D0BA-48F7-8D08-4338-4DBB950C293E}"/>
              </a:ext>
            </a:extLst>
          </p:cNvPr>
          <p:cNvSpPr txBox="1"/>
          <p:nvPr/>
        </p:nvSpPr>
        <p:spPr>
          <a:xfrm>
            <a:off x="263465" y="1530221"/>
            <a:ext cx="7154372" cy="2965555"/>
          </a:xfrm>
          <a:prstGeom prst="rect">
            <a:avLst/>
          </a:prstGeom>
          <a:noFill/>
        </p:spPr>
        <p:txBody>
          <a:bodyPr wrap="square" rtlCol="0">
            <a:spAutoFit/>
          </a:bodyPr>
          <a:lstStyle/>
          <a:p>
            <a:pPr marL="342900" indent="-342900">
              <a:buFont typeface="Wingdings" panose="05000000000000000000" pitchFamily="2" charset="2"/>
              <a:buChar char="q"/>
            </a:pPr>
            <a:r>
              <a:rPr lang="en-IN" dirty="0"/>
              <a:t>Understanding the significance of Plant Disease detection.</a:t>
            </a:r>
          </a:p>
          <a:p>
            <a:pPr marL="342900" indent="-342900">
              <a:buFont typeface="Wingdings" panose="05000000000000000000" pitchFamily="2" charset="2"/>
              <a:buChar char="q"/>
            </a:pPr>
            <a:r>
              <a:rPr lang="en-IN" dirty="0"/>
              <a:t>AI-Driven Disease Identification.</a:t>
            </a:r>
          </a:p>
          <a:p>
            <a:pPr marL="342900" indent="-342900">
              <a:buFont typeface="Wingdings" panose="05000000000000000000" pitchFamily="2" charset="2"/>
              <a:buChar char="q"/>
            </a:pPr>
            <a:r>
              <a:rPr lang="en-IN" dirty="0"/>
              <a:t>Enhancing Detection Accuracy with CNNs.</a:t>
            </a:r>
          </a:p>
          <a:p>
            <a:pPr marL="342900" indent="-342900">
              <a:buFont typeface="Wingdings" panose="05000000000000000000" pitchFamily="2" charset="2"/>
              <a:buChar char="q"/>
            </a:pPr>
            <a:r>
              <a:rPr lang="en-IN" dirty="0"/>
              <a:t>CNN :Convolutional Neural Networks</a:t>
            </a:r>
          </a:p>
          <a:p>
            <a:pPr marL="342900" indent="-342900">
              <a:buFont typeface="Wingdings" panose="05000000000000000000" pitchFamily="2" charset="2"/>
              <a:buChar char="q"/>
            </a:pPr>
            <a:r>
              <a:rPr lang="en-IN" dirty="0"/>
              <a:t>Real-Time , User-Friendly Platform.</a:t>
            </a:r>
          </a:p>
          <a:p>
            <a:pPr marL="342900" indent="-342900">
              <a:buFont typeface="Wingdings" panose="05000000000000000000" pitchFamily="2" charset="2"/>
              <a:buChar char="q"/>
            </a:pPr>
            <a:r>
              <a:rPr lang="en-IN" dirty="0"/>
              <a:t>Plant Disease Detection Methods</a:t>
            </a:r>
            <a:r>
              <a:rPr lang="en-US" dirty="0"/>
              <a:t>.</a:t>
            </a:r>
          </a:p>
          <a:p>
            <a:pPr marL="342900" indent="-342900">
              <a:buFont typeface="Wingdings" panose="05000000000000000000" pitchFamily="2" charset="2"/>
              <a:buChar char="q"/>
            </a:pPr>
            <a:r>
              <a:rPr lang="en-US" dirty="0"/>
              <a:t>Sustainable Plant Disease Management Practices.</a:t>
            </a:r>
          </a:p>
          <a:p>
            <a:pPr marL="342900" indent="-342900">
              <a:buFont typeface="Wingdings" panose="05000000000000000000" pitchFamily="2" charset="2"/>
              <a:buChar char="q"/>
            </a:pPr>
            <a:r>
              <a:rPr lang="en-US" dirty="0"/>
              <a:t>Classification of the Plant Disease Detection Methods.</a:t>
            </a:r>
          </a:p>
          <a:p>
            <a:pPr marL="342900" indent="-342900">
              <a:buFont typeface="Wingdings" panose="05000000000000000000" pitchFamily="2" charset="2"/>
              <a:buChar char="q"/>
            </a:pPr>
            <a:r>
              <a:rPr lang="en-US" dirty="0"/>
              <a:t> </a:t>
            </a:r>
            <a:r>
              <a:rPr lang="en-IN" dirty="0"/>
              <a:t>Early Detection</a:t>
            </a:r>
          </a:p>
          <a:p>
            <a:pPr marL="342900" indent="-342900">
              <a:buFont typeface="Wingdings" panose="05000000000000000000" pitchFamily="2" charset="2"/>
              <a:buChar char="q"/>
            </a:pP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0FDB85C0-5C2A-2DED-3AE6-EEFF7B015632}"/>
              </a:ext>
            </a:extLst>
          </p:cNvPr>
          <p:cNvSpPr txBox="1"/>
          <p:nvPr/>
        </p:nvSpPr>
        <p:spPr>
          <a:xfrm>
            <a:off x="261257" y="1716833"/>
            <a:ext cx="11700588" cy="4022320"/>
          </a:xfrm>
          <a:prstGeom prst="rect">
            <a:avLst/>
          </a:prstGeom>
          <a:noFill/>
        </p:spPr>
        <p:txBody>
          <a:bodyPr wrap="square" rtlCol="0">
            <a:spAutoFit/>
          </a:bodyPr>
          <a:lstStyle/>
          <a:p>
            <a:pPr algn="l">
              <a:spcAft>
                <a:spcPts val="1200"/>
              </a:spcAft>
              <a:buFont typeface="Arial" panose="020B0604020202020204" pitchFamily="34" charset="0"/>
              <a:buChar char="•"/>
            </a:pPr>
            <a:r>
              <a:rPr lang="en-US" b="1" i="0" dirty="0">
                <a:solidFill>
                  <a:srgbClr val="1F2328"/>
                </a:solidFill>
                <a:effectLst/>
                <a:latin typeface="-apple-system"/>
              </a:rPr>
              <a:t>TensorFlow (</a:t>
            </a:r>
            <a:r>
              <a:rPr lang="en-US" b="1" i="0" dirty="0" err="1">
                <a:solidFill>
                  <a:srgbClr val="1F2328"/>
                </a:solidFill>
                <a:effectLst/>
                <a:latin typeface="-apple-system"/>
              </a:rPr>
              <a:t>tf</a:t>
            </a:r>
            <a:r>
              <a:rPr lang="en-US" b="1" i="0" dirty="0">
                <a:solidFill>
                  <a:srgbClr val="1F2328"/>
                </a:solidFill>
                <a:effectLst/>
                <a:latin typeface="-apple-system"/>
              </a:rPr>
              <a:t>):</a:t>
            </a:r>
            <a:r>
              <a:rPr lang="en-US" b="0" i="0" dirty="0">
                <a:solidFill>
                  <a:srgbClr val="1F2328"/>
                </a:solidFill>
                <a:effectLst/>
                <a:latin typeface="-apple-system"/>
              </a:rPr>
              <a:t> For building and training machine learning models that recognize plant diseases from images.</a:t>
            </a:r>
          </a:p>
          <a:p>
            <a:pPr algn="l">
              <a:spcAft>
                <a:spcPts val="1200"/>
              </a:spcAft>
              <a:buFont typeface="Arial" panose="020B0604020202020204" pitchFamily="34" charset="0"/>
              <a:buChar char="•"/>
            </a:pPr>
            <a:r>
              <a:rPr lang="en-US" b="1" i="0" dirty="0">
                <a:solidFill>
                  <a:srgbClr val="1F2328"/>
                </a:solidFill>
                <a:effectLst/>
                <a:latin typeface="-apple-system"/>
              </a:rPr>
              <a:t>Matplotlib &amp; Seaborn:</a:t>
            </a:r>
            <a:r>
              <a:rPr lang="en-US" b="0" i="0" dirty="0">
                <a:solidFill>
                  <a:srgbClr val="1F2328"/>
                </a:solidFill>
                <a:effectLst/>
                <a:latin typeface="-apple-system"/>
              </a:rPr>
              <a:t> For visualizing data and results, creating plots to present diagnostic information clearly.</a:t>
            </a:r>
          </a:p>
          <a:p>
            <a:pPr algn="l">
              <a:spcAft>
                <a:spcPts val="1200"/>
              </a:spcAft>
              <a:buFont typeface="Arial" panose="020B0604020202020204" pitchFamily="34" charset="0"/>
              <a:buChar char="•"/>
            </a:pPr>
            <a:r>
              <a:rPr lang="en-US" b="1" i="0" dirty="0">
                <a:solidFill>
                  <a:srgbClr val="1F2328"/>
                </a:solidFill>
                <a:effectLst/>
                <a:latin typeface="-apple-system"/>
              </a:rPr>
              <a:t>Pandas:</a:t>
            </a:r>
            <a:r>
              <a:rPr lang="en-US" b="0" i="0" dirty="0">
                <a:solidFill>
                  <a:srgbClr val="1F2328"/>
                </a:solidFill>
                <a:effectLst/>
                <a:latin typeface="-apple-system"/>
              </a:rPr>
              <a:t> For handling and processing datasets (e.g., images and labels) in a structured way.</a:t>
            </a:r>
          </a:p>
          <a:p>
            <a:pPr algn="l">
              <a:spcAft>
                <a:spcPts val="1200"/>
              </a:spcAft>
              <a:buFont typeface="Arial" panose="020B0604020202020204" pitchFamily="34" charset="0"/>
              <a:buChar char="•"/>
            </a:pPr>
            <a:r>
              <a:rPr lang="en-US" b="1" i="0" dirty="0" err="1">
                <a:solidFill>
                  <a:srgbClr val="1F2328"/>
                </a:solidFill>
                <a:effectLst/>
                <a:latin typeface="-apple-system"/>
              </a:rPr>
              <a:t>Streamlit</a:t>
            </a:r>
            <a:r>
              <a:rPr lang="en-US" b="1" i="0" dirty="0">
                <a:solidFill>
                  <a:srgbClr val="1F2328"/>
                </a:solidFill>
                <a:effectLst/>
                <a:latin typeface="-apple-system"/>
              </a:rPr>
              <a:t> (</a:t>
            </a:r>
            <a:r>
              <a:rPr lang="en-US" b="1" i="0" dirty="0" err="1">
                <a:solidFill>
                  <a:srgbClr val="1F2328"/>
                </a:solidFill>
                <a:effectLst/>
                <a:latin typeface="-apple-system"/>
              </a:rPr>
              <a:t>st</a:t>
            </a:r>
            <a:r>
              <a:rPr lang="en-US" b="1" i="0" dirty="0">
                <a:solidFill>
                  <a:srgbClr val="1F2328"/>
                </a:solidFill>
                <a:effectLst/>
                <a:latin typeface="-apple-system"/>
              </a:rPr>
              <a:t>):</a:t>
            </a:r>
            <a:r>
              <a:rPr lang="en-US" b="0" i="0" dirty="0">
                <a:solidFill>
                  <a:srgbClr val="1F2328"/>
                </a:solidFill>
                <a:effectLst/>
                <a:latin typeface="-apple-system"/>
              </a:rPr>
              <a:t> For creating an interactive and user-friendly web interface for disease detection.</a:t>
            </a:r>
          </a:p>
          <a:p>
            <a:pPr algn="l">
              <a:spcAft>
                <a:spcPts val="1200"/>
              </a:spcAft>
              <a:buFont typeface="Arial" panose="020B0604020202020204" pitchFamily="34" charset="0"/>
              <a:buChar char="•"/>
            </a:pPr>
            <a:r>
              <a:rPr lang="en-US" b="1" i="0" dirty="0">
                <a:solidFill>
                  <a:srgbClr val="1F2328"/>
                </a:solidFill>
                <a:effectLst/>
                <a:latin typeface="-apple-system"/>
              </a:rPr>
              <a:t>NumPy:</a:t>
            </a:r>
            <a:r>
              <a:rPr lang="en-US" b="0" i="0" dirty="0">
                <a:solidFill>
                  <a:srgbClr val="1F2328"/>
                </a:solidFill>
                <a:effectLst/>
                <a:latin typeface="-apple-system"/>
              </a:rPr>
              <a:t> For numerical computations and data manipulation to support the machine learning pipeline.</a:t>
            </a:r>
          </a:p>
          <a:p>
            <a:pPr marL="342900" indent="-342900">
              <a:buFont typeface="Arial" panose="020B0604020202020204" pitchFamily="34" charset="0"/>
              <a:buChar char="•"/>
            </a:pPr>
            <a:r>
              <a:rPr lang="en-IN" dirty="0"/>
              <a:t>Image Preprocessing </a:t>
            </a:r>
          </a:p>
          <a:p>
            <a:pPr marL="342900" indent="-342900">
              <a:buFont typeface="Arial" panose="020B0604020202020204" pitchFamily="34" charset="0"/>
              <a:buChar char="•"/>
            </a:pPr>
            <a:r>
              <a:rPr lang="en-IN" dirty="0"/>
              <a:t>Convolutional Neural Networks (CNNs) </a:t>
            </a:r>
          </a:p>
          <a:p>
            <a:pPr marL="342900" indent="-342900">
              <a:buFont typeface="Arial" panose="020B0604020202020204" pitchFamily="34" charset="0"/>
              <a:buChar char="•"/>
            </a:pPr>
            <a:r>
              <a:rPr lang="en-IN" dirty="0"/>
              <a:t>Support Vector Machines (SVM)</a:t>
            </a:r>
          </a:p>
          <a:p>
            <a:pPr marL="342900" indent="-342900">
              <a:buFont typeface="Arial" panose="020B0604020202020204" pitchFamily="34" charset="0"/>
              <a:buChar char="•"/>
            </a:pPr>
            <a:r>
              <a:rPr lang="en-IN" dirty="0"/>
              <a:t>Naive Bayes Classifier</a:t>
            </a:r>
          </a:p>
          <a:p>
            <a:pPr marL="342900" indent="-342900">
              <a:buFont typeface="Arial" panose="020B0604020202020204" pitchFamily="34" charset="0"/>
              <a:buChar char="•"/>
            </a:pPr>
            <a:r>
              <a:rPr lang="en-US" dirty="0"/>
              <a:t>Deep Neural Networks (DNNs) and Transfer Learning</a:t>
            </a:r>
            <a:endParaRPr lang="en-IN" dirty="0"/>
          </a:p>
          <a:p>
            <a:pPr marL="342900" indent="-342900">
              <a:buFont typeface="Arial" panose="020B0604020202020204" pitchFamily="34" charset="0"/>
              <a:buChar char="•"/>
            </a:pPr>
            <a:r>
              <a:rPr lang="en-US" dirty="0"/>
              <a:t>Random Forests and Decision Trees</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DCC73A3-120C-6DDE-FB79-702E920E29E7}"/>
              </a:ext>
            </a:extLst>
          </p:cNvPr>
          <p:cNvSpPr txBox="1"/>
          <p:nvPr/>
        </p:nvSpPr>
        <p:spPr>
          <a:xfrm>
            <a:off x="391886" y="1429940"/>
            <a:ext cx="9703835" cy="2390911"/>
          </a:xfrm>
          <a:prstGeom prst="rect">
            <a:avLst/>
          </a:prstGeom>
          <a:noFill/>
        </p:spPr>
        <p:txBody>
          <a:bodyPr wrap="square" rtlCol="0">
            <a:spAutoFit/>
          </a:bodyPr>
          <a:lstStyle/>
          <a:p>
            <a:pPr marL="457200" indent="-457200">
              <a:buAutoNum type="arabicPeriod"/>
            </a:pPr>
            <a:r>
              <a:rPr lang="en-IN" b="1" dirty="0"/>
              <a:t>Input Module </a:t>
            </a:r>
          </a:p>
          <a:p>
            <a:pPr marL="457200" indent="-457200">
              <a:buAutoNum type="arabicPeriod"/>
            </a:pPr>
            <a:r>
              <a:rPr lang="en-IN" b="1" dirty="0"/>
              <a:t>Step-Wise Approach:</a:t>
            </a:r>
          </a:p>
          <a:p>
            <a:pPr marL="457200" indent="-457200">
              <a:buFont typeface="Arial" panose="020B0604020202020204" pitchFamily="34" charset="0"/>
              <a:buChar char="•"/>
            </a:pPr>
            <a:r>
              <a:rPr lang="en-IN" b="1" dirty="0"/>
              <a:t>Data-Collection</a:t>
            </a:r>
            <a:r>
              <a:rPr lang="en-IN" dirty="0"/>
              <a:t>  -  38 classes</a:t>
            </a:r>
          </a:p>
          <a:p>
            <a:pPr marL="457200" indent="-457200">
              <a:buFont typeface="Arial" panose="020B0604020202020204" pitchFamily="34" charset="0"/>
              <a:buChar char="•"/>
            </a:pPr>
            <a:r>
              <a:rPr lang="en-IN" b="1" dirty="0"/>
              <a:t>Data-Preprocessing</a:t>
            </a:r>
            <a:r>
              <a:rPr lang="en-IN" dirty="0"/>
              <a:t>  -  Rescale , Norm and Encoded Lab</a:t>
            </a:r>
          </a:p>
          <a:p>
            <a:pPr marL="457200" indent="-457200">
              <a:buFont typeface="Arial" panose="020B0604020202020204" pitchFamily="34" charset="0"/>
              <a:buChar char="•"/>
            </a:pPr>
            <a:r>
              <a:rPr lang="en-IN" b="1" dirty="0"/>
              <a:t>Model Selection</a:t>
            </a:r>
            <a:r>
              <a:rPr lang="en-IN" dirty="0"/>
              <a:t> -  CNN  -  checkpoint , CR</a:t>
            </a:r>
          </a:p>
          <a:p>
            <a:pPr marL="457200" indent="-457200">
              <a:buFont typeface="Arial" panose="020B0604020202020204" pitchFamily="34" charset="0"/>
              <a:buChar char="•"/>
            </a:pPr>
            <a:r>
              <a:rPr lang="en-IN" b="1" dirty="0"/>
              <a:t>Model Training</a:t>
            </a:r>
          </a:p>
          <a:p>
            <a:pPr marL="457200" indent="-457200">
              <a:buFont typeface="Arial" panose="020B0604020202020204" pitchFamily="34" charset="0"/>
              <a:buChar char="•"/>
            </a:pPr>
            <a:r>
              <a:rPr lang="en-IN" b="1" dirty="0"/>
              <a:t>Evaluation Loss / Recall</a:t>
            </a:r>
          </a:p>
          <a:p>
            <a:r>
              <a:rPr lang="en-IN" dirty="0"/>
              <a:t>3.    </a:t>
            </a:r>
            <a:r>
              <a:rPr lang="en-IN" b="1" dirty="0"/>
              <a:t>Output</a:t>
            </a:r>
            <a:r>
              <a:rPr lang="en-IN" dirty="0"/>
              <a:t> </a:t>
            </a:r>
            <a:r>
              <a:rPr lang="en-IN" b="1" dirty="0"/>
              <a:t>Module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50F40A0-E2D9-89AD-9EFC-A264ABDDC552}"/>
              </a:ext>
            </a:extLst>
          </p:cNvPr>
          <p:cNvSpPr txBox="1"/>
          <p:nvPr/>
        </p:nvSpPr>
        <p:spPr>
          <a:xfrm>
            <a:off x="255104" y="1454521"/>
            <a:ext cx="9663337" cy="1816266"/>
          </a:xfrm>
          <a:prstGeom prst="rect">
            <a:avLst/>
          </a:prstGeom>
          <a:noFill/>
        </p:spPr>
        <p:txBody>
          <a:bodyPr wrap="square" rtlCol="0">
            <a:spAutoFit/>
          </a:bodyPr>
          <a:lstStyle/>
          <a:p>
            <a:pPr marL="342900" indent="-342900">
              <a:buFont typeface="Wingdings" panose="05000000000000000000" pitchFamily="2" charset="2"/>
              <a:buChar char="Ø"/>
            </a:pPr>
            <a:r>
              <a:rPr lang="en-US" dirty="0"/>
              <a:t>                                   Crop diseases represent a critical challenge in agriculture, causing significant losses in both yield and quality. Traditional methods of identifying plant diseases rely heavily on expert knowledge and manual inspection, which are often time-consuming, costly, and inaccessible to many farmers. These challenges highlight the necessity for an automated system capable of detecting and diagnosing plant diseases effectively and efficiently.</a:t>
            </a:r>
            <a:endParaRPr lang="en-IN" dirty="0"/>
          </a:p>
        </p:txBody>
      </p:sp>
      <p:sp>
        <p:nvSpPr>
          <p:cNvPr id="5" name="TextBox 4">
            <a:extLst>
              <a:ext uri="{FF2B5EF4-FFF2-40B4-BE49-F238E27FC236}">
                <a16:creationId xmlns:a16="http://schemas.microsoft.com/office/drawing/2014/main" id="{181E65B7-AC71-AC06-4FA2-51E4A4FDD278}"/>
              </a:ext>
            </a:extLst>
          </p:cNvPr>
          <p:cNvSpPr txBox="1"/>
          <p:nvPr/>
        </p:nvSpPr>
        <p:spPr>
          <a:xfrm>
            <a:off x="373224" y="3508310"/>
            <a:ext cx="10431625" cy="954300"/>
          </a:xfrm>
          <a:prstGeom prst="rect">
            <a:avLst/>
          </a:prstGeom>
          <a:noFill/>
        </p:spPr>
        <p:txBody>
          <a:bodyPr wrap="square" rtlCol="0">
            <a:spAutoFit/>
          </a:bodyPr>
          <a:lstStyle/>
          <a:p>
            <a:pPr marL="342900" indent="-342900">
              <a:buFont typeface="Wingdings" panose="05000000000000000000" pitchFamily="2" charset="2"/>
              <a:buChar char="Ø"/>
            </a:pPr>
            <a:r>
              <a:rPr lang="en-US" b="0" i="0" dirty="0">
                <a:solidFill>
                  <a:srgbClr val="111111"/>
                </a:solidFill>
                <a:effectLst/>
                <a:latin typeface="Roboto" panose="020F0502020204030204" pitchFamily="2" charset="0"/>
              </a:rPr>
              <a:t>This AI-powered </a:t>
            </a:r>
            <a:r>
              <a:rPr lang="en-US" b="1" i="0" dirty="0">
                <a:solidFill>
                  <a:srgbClr val="111111"/>
                </a:solidFill>
                <a:effectLst/>
                <a:latin typeface="Roboto" panose="020F0502020204030204" pitchFamily="2" charset="0"/>
              </a:rPr>
              <a:t>system</a:t>
            </a:r>
            <a:r>
              <a:rPr lang="en-US" b="0" i="0" dirty="0">
                <a:solidFill>
                  <a:srgbClr val="111111"/>
                </a:solidFill>
                <a:effectLst/>
                <a:latin typeface="Roboto" panose="020F0502020204030204" pitchFamily="2" charset="0"/>
              </a:rPr>
              <a:t> helps farmers identify </a:t>
            </a:r>
            <a:r>
              <a:rPr lang="en-US" b="1" i="0" dirty="0">
                <a:solidFill>
                  <a:srgbClr val="111111"/>
                </a:solidFill>
                <a:effectLst/>
                <a:latin typeface="Roboto" panose="020F0502020204030204" pitchFamily="2" charset="0"/>
              </a:rPr>
              <a:t>plant diseases</a:t>
            </a:r>
            <a:r>
              <a:rPr lang="en-US" b="0" i="0" dirty="0">
                <a:solidFill>
                  <a:srgbClr val="111111"/>
                </a:solidFill>
                <a:effectLst/>
                <a:latin typeface="Roboto" panose="020F0502020204030204" pitchFamily="2" charset="0"/>
              </a:rPr>
              <a:t> early, enabling them to take timely action to prevent crop loss and improve agricultural productivity.  </a:t>
            </a:r>
            <a:r>
              <a:rPr lang="en-US" b="1" i="0" dirty="0">
                <a:solidFill>
                  <a:srgbClr val="111111"/>
                </a:solidFill>
                <a:effectLst/>
                <a:latin typeface="Roboto" panose="020F0502020204030204" pitchFamily="2" charset="0"/>
              </a:rPr>
              <a:t>The agricultural</a:t>
            </a:r>
            <a:r>
              <a:rPr lang="en-US" b="0" i="0" dirty="0">
                <a:solidFill>
                  <a:srgbClr val="111111"/>
                </a:solidFill>
                <a:effectLst/>
                <a:latin typeface="Roboto" panose="020F0502020204030204" pitchFamily="2" charset="0"/>
              </a:rPr>
              <a:t> industry faces </a:t>
            </a:r>
            <a:r>
              <a:rPr lang="en-US" b="1" i="0" dirty="0">
                <a:solidFill>
                  <a:srgbClr val="111111"/>
                </a:solidFill>
                <a:effectLst/>
                <a:latin typeface="Roboto" panose="020F0502020204030204" pitchFamily="2" charset="0"/>
              </a:rPr>
              <a:t>numerous challenges</a:t>
            </a:r>
            <a:r>
              <a:rPr lang="en-US" b="0" i="0" dirty="0">
                <a:solidFill>
                  <a:srgbClr val="111111"/>
                </a:solidFill>
                <a:effectLst/>
                <a:latin typeface="Roboto" panose="020F0502020204030204" pitchFamily="2" charset="0"/>
              </a:rPr>
              <a:t>, </a:t>
            </a:r>
            <a:r>
              <a:rPr lang="en-US" b="1" i="0" dirty="0">
                <a:solidFill>
                  <a:srgbClr val="111111"/>
                </a:solidFill>
                <a:effectLst/>
                <a:latin typeface="Roboto" panose="020F0502020204030204" pitchFamily="2" charset="0"/>
              </a:rPr>
              <a:t>and plant diseases</a:t>
            </a:r>
            <a:r>
              <a:rPr lang="en-US" b="0" i="0" dirty="0">
                <a:solidFill>
                  <a:srgbClr val="111111"/>
                </a:solidFill>
                <a:effectLst/>
                <a:latin typeface="Roboto" panose="020F0502020204030204" pitchFamily="2" charset="0"/>
              </a:rPr>
              <a:t> are a significant threat to crop health.</a:t>
            </a:r>
            <a:endParaRPr lang="en-IN" dirty="0"/>
          </a:p>
        </p:txBody>
      </p:sp>
      <p:sp>
        <p:nvSpPr>
          <p:cNvPr id="7" name="TextBox 6">
            <a:extLst>
              <a:ext uri="{FF2B5EF4-FFF2-40B4-BE49-F238E27FC236}">
                <a16:creationId xmlns:a16="http://schemas.microsoft.com/office/drawing/2014/main" id="{A901E0E1-B12B-D3C2-C621-E78C136F3F6B}"/>
              </a:ext>
            </a:extLst>
          </p:cNvPr>
          <p:cNvSpPr txBox="1"/>
          <p:nvPr/>
        </p:nvSpPr>
        <p:spPr>
          <a:xfrm>
            <a:off x="373225" y="4700133"/>
            <a:ext cx="10804848" cy="954300"/>
          </a:xfrm>
          <a:prstGeom prst="rect">
            <a:avLst/>
          </a:prstGeom>
          <a:noFill/>
        </p:spPr>
        <p:txBody>
          <a:bodyPr wrap="square">
            <a:spAutoFit/>
          </a:bodyPr>
          <a:lstStyle/>
          <a:p>
            <a:pPr marL="342900" indent="-342900">
              <a:buFont typeface="Wingdings" panose="05000000000000000000" pitchFamily="2" charset="2"/>
              <a:buChar char="Ø"/>
            </a:pPr>
            <a:r>
              <a:rPr lang="en-US" b="0" i="0" dirty="0">
                <a:solidFill>
                  <a:srgbClr val="1F2328"/>
                </a:solidFill>
                <a:effectLst/>
                <a:latin typeface="-apple-system"/>
              </a:rPr>
              <a:t>This project leveraging cutting-edge technologies, we aim to reduce crop loss and promote sustainable farming practice </a:t>
            </a:r>
            <a:r>
              <a:rPr lang="en-US" dirty="0">
                <a:solidFill>
                  <a:srgbClr val="1F2328"/>
                </a:solidFill>
                <a:latin typeface="-apple-system"/>
              </a:rPr>
              <a:t>uses AI to identify diseases in plants based on images, providing farmers with accurate, real-time diagnostics. By </a:t>
            </a:r>
            <a:r>
              <a:rPr lang="en-US" b="0" i="0" dirty="0">
                <a:solidFill>
                  <a:srgbClr val="1F2328"/>
                </a:solidFill>
                <a:effectLst/>
                <a:latin typeface="-apple-system"/>
              </a:rPr>
              <a:t>s.</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421932C7-58B4-E1E3-59D0-8A570062D24A}"/>
              </a:ext>
            </a:extLst>
          </p:cNvPr>
          <p:cNvSpPr txBox="1"/>
          <p:nvPr/>
        </p:nvSpPr>
        <p:spPr>
          <a:xfrm>
            <a:off x="345233" y="1707503"/>
            <a:ext cx="9573208" cy="954300"/>
          </a:xfrm>
          <a:prstGeom prst="rect">
            <a:avLst/>
          </a:prstGeom>
          <a:noFill/>
        </p:spPr>
        <p:txBody>
          <a:bodyPr wrap="square" rtlCol="0">
            <a:spAutoFit/>
          </a:bodyPr>
          <a:lstStyle/>
          <a:p>
            <a:pPr marL="342900" indent="-342900">
              <a:buFont typeface="Wingdings" panose="05000000000000000000" pitchFamily="2" charset="2"/>
              <a:buChar char="Ø"/>
            </a:pPr>
            <a:r>
              <a:rPr lang="en-US" b="0" i="0" dirty="0">
                <a:solidFill>
                  <a:srgbClr val="111111"/>
                </a:solidFill>
                <a:effectLst/>
                <a:latin typeface="Roboto" panose="02000000000000000000" pitchFamily="2" charset="0"/>
              </a:rPr>
              <a:t>This project uses </a:t>
            </a:r>
            <a:r>
              <a:rPr lang="en-US" b="1" i="0" dirty="0">
                <a:solidFill>
                  <a:srgbClr val="111111"/>
                </a:solidFill>
                <a:effectLst/>
                <a:latin typeface="Roboto" panose="02000000000000000000" pitchFamily="2" charset="0"/>
              </a:rPr>
              <a:t>AI</a:t>
            </a:r>
            <a:r>
              <a:rPr lang="en-US" b="0" i="0" dirty="0">
                <a:solidFill>
                  <a:srgbClr val="111111"/>
                </a:solidFill>
                <a:effectLst/>
                <a:latin typeface="Roboto" panose="02000000000000000000" pitchFamily="2" charset="0"/>
              </a:rPr>
              <a:t> to identify diseases in plants based on images, providing farmers with accurate, real-time diagnostics. By leveraging cutting-edge technologies, we aim to reduce crop loss and promote sustainable farming practices.</a:t>
            </a:r>
            <a:endParaRPr lang="en-IN" dirty="0"/>
          </a:p>
        </p:txBody>
      </p:sp>
      <p:sp>
        <p:nvSpPr>
          <p:cNvPr id="4" name="TextBox 3">
            <a:extLst>
              <a:ext uri="{FF2B5EF4-FFF2-40B4-BE49-F238E27FC236}">
                <a16:creationId xmlns:a16="http://schemas.microsoft.com/office/drawing/2014/main" id="{0390081C-C3A5-7832-F0E9-A32364F7BC9D}"/>
              </a:ext>
            </a:extLst>
          </p:cNvPr>
          <p:cNvSpPr txBox="1"/>
          <p:nvPr/>
        </p:nvSpPr>
        <p:spPr>
          <a:xfrm>
            <a:off x="429209" y="2799184"/>
            <a:ext cx="5513404" cy="1816266"/>
          </a:xfrm>
          <a:prstGeom prst="rect">
            <a:avLst/>
          </a:prstGeom>
          <a:noFill/>
        </p:spPr>
        <p:txBody>
          <a:bodyPr wrap="square" rtlCol="0">
            <a:spAutoFit/>
          </a:bodyPr>
          <a:lstStyle/>
          <a:p>
            <a:pPr marL="342900" indent="-342900">
              <a:buFont typeface="Wingdings" panose="05000000000000000000" pitchFamily="2" charset="2"/>
              <a:buChar char="Ø"/>
            </a:pPr>
            <a:r>
              <a:rPr lang="en-US" dirty="0"/>
              <a:t>By using CNN - DC – Classify 38 diseases.</a:t>
            </a:r>
            <a:endParaRPr lang="en-IN" dirty="0"/>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Achieved an accuracy of 89%.</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Cutting Edge Tech – Present the disease from the plants.</a:t>
            </a:r>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91851EF-7A46-04EA-032A-C9F07BC77848}"/>
              </a:ext>
            </a:extLst>
          </p:cNvPr>
          <p:cNvPicPr>
            <a:picLocks noChangeAspect="1"/>
          </p:cNvPicPr>
          <p:nvPr/>
        </p:nvPicPr>
        <p:blipFill>
          <a:blip r:embed="rId2"/>
          <a:stretch>
            <a:fillRect/>
          </a:stretch>
        </p:blipFill>
        <p:spPr>
          <a:xfrm>
            <a:off x="822649" y="1700893"/>
            <a:ext cx="1981200" cy="190500"/>
          </a:xfrm>
          <a:prstGeom prst="rect">
            <a:avLst/>
          </a:prstGeom>
        </p:spPr>
      </p:pic>
      <p:pic>
        <p:nvPicPr>
          <p:cNvPr id="6" name="Picture 5">
            <a:extLst>
              <a:ext uri="{FF2B5EF4-FFF2-40B4-BE49-F238E27FC236}">
                <a16:creationId xmlns:a16="http://schemas.microsoft.com/office/drawing/2014/main" id="{8B52FA9A-D40D-8B91-FC42-FE759034D937}"/>
              </a:ext>
            </a:extLst>
          </p:cNvPr>
          <p:cNvPicPr>
            <a:picLocks noChangeAspect="1"/>
          </p:cNvPicPr>
          <p:nvPr/>
        </p:nvPicPr>
        <p:blipFill>
          <a:blip r:embed="rId3"/>
          <a:stretch>
            <a:fillRect/>
          </a:stretch>
        </p:blipFill>
        <p:spPr>
          <a:xfrm>
            <a:off x="589390" y="2060613"/>
            <a:ext cx="4301711" cy="2791305"/>
          </a:xfrm>
          <a:prstGeom prst="rect">
            <a:avLst/>
          </a:prstGeom>
        </p:spPr>
      </p:pic>
      <p:pic>
        <p:nvPicPr>
          <p:cNvPr id="8" name="Picture 7">
            <a:extLst>
              <a:ext uri="{FF2B5EF4-FFF2-40B4-BE49-F238E27FC236}">
                <a16:creationId xmlns:a16="http://schemas.microsoft.com/office/drawing/2014/main" id="{A07AB250-FE40-CE85-4E9F-EF8F28ED7712}"/>
              </a:ext>
            </a:extLst>
          </p:cNvPr>
          <p:cNvPicPr>
            <a:picLocks noChangeAspect="1"/>
          </p:cNvPicPr>
          <p:nvPr/>
        </p:nvPicPr>
        <p:blipFill>
          <a:blip r:embed="rId4"/>
          <a:stretch>
            <a:fillRect/>
          </a:stretch>
        </p:blipFill>
        <p:spPr>
          <a:xfrm>
            <a:off x="589390" y="5021138"/>
            <a:ext cx="4439810" cy="1737360"/>
          </a:xfrm>
          <a:prstGeom prst="rect">
            <a:avLst/>
          </a:prstGeom>
        </p:spPr>
      </p:pic>
      <p:pic>
        <p:nvPicPr>
          <p:cNvPr id="10" name="Picture 9">
            <a:extLst>
              <a:ext uri="{FF2B5EF4-FFF2-40B4-BE49-F238E27FC236}">
                <a16:creationId xmlns:a16="http://schemas.microsoft.com/office/drawing/2014/main" id="{3334CE52-48E1-4B79-5AC0-F7AE2B6A35AE}"/>
              </a:ext>
            </a:extLst>
          </p:cNvPr>
          <p:cNvPicPr>
            <a:picLocks noChangeAspect="1"/>
          </p:cNvPicPr>
          <p:nvPr/>
        </p:nvPicPr>
        <p:blipFill>
          <a:blip r:embed="rId5"/>
          <a:stretch>
            <a:fillRect/>
          </a:stretch>
        </p:blipFill>
        <p:spPr>
          <a:xfrm>
            <a:off x="5136096" y="893548"/>
            <a:ext cx="3205471" cy="1261824"/>
          </a:xfrm>
          <a:prstGeom prst="rect">
            <a:avLst/>
          </a:prstGeom>
        </p:spPr>
      </p:pic>
      <p:pic>
        <p:nvPicPr>
          <p:cNvPr id="12" name="Picture 11">
            <a:extLst>
              <a:ext uri="{FF2B5EF4-FFF2-40B4-BE49-F238E27FC236}">
                <a16:creationId xmlns:a16="http://schemas.microsoft.com/office/drawing/2014/main" id="{335F73F8-1276-312F-65A4-A606F43E86DA}"/>
              </a:ext>
            </a:extLst>
          </p:cNvPr>
          <p:cNvPicPr>
            <a:picLocks noChangeAspect="1"/>
          </p:cNvPicPr>
          <p:nvPr/>
        </p:nvPicPr>
        <p:blipFill>
          <a:blip r:embed="rId6"/>
          <a:stretch>
            <a:fillRect/>
          </a:stretch>
        </p:blipFill>
        <p:spPr>
          <a:xfrm>
            <a:off x="9343124" y="1959482"/>
            <a:ext cx="2343461" cy="2791306"/>
          </a:xfrm>
          <a:prstGeom prst="rect">
            <a:avLst/>
          </a:prstGeom>
        </p:spPr>
      </p:pic>
      <p:pic>
        <p:nvPicPr>
          <p:cNvPr id="14" name="Picture 13">
            <a:extLst>
              <a:ext uri="{FF2B5EF4-FFF2-40B4-BE49-F238E27FC236}">
                <a16:creationId xmlns:a16="http://schemas.microsoft.com/office/drawing/2014/main" id="{421123C9-41A3-CB94-8BCD-7FBC88A22D0A}"/>
              </a:ext>
            </a:extLst>
          </p:cNvPr>
          <p:cNvPicPr>
            <a:picLocks noChangeAspect="1"/>
          </p:cNvPicPr>
          <p:nvPr/>
        </p:nvPicPr>
        <p:blipFill>
          <a:blip r:embed="rId7"/>
          <a:stretch>
            <a:fillRect/>
          </a:stretch>
        </p:blipFill>
        <p:spPr>
          <a:xfrm>
            <a:off x="5186332" y="2450065"/>
            <a:ext cx="3939540" cy="205740"/>
          </a:xfrm>
          <a:prstGeom prst="rect">
            <a:avLst/>
          </a:prstGeom>
        </p:spPr>
      </p:pic>
      <p:pic>
        <p:nvPicPr>
          <p:cNvPr id="16" name="Picture 15">
            <a:extLst>
              <a:ext uri="{FF2B5EF4-FFF2-40B4-BE49-F238E27FC236}">
                <a16:creationId xmlns:a16="http://schemas.microsoft.com/office/drawing/2014/main" id="{FA610D48-163A-C179-A0E5-9E84BF9A3257}"/>
              </a:ext>
            </a:extLst>
          </p:cNvPr>
          <p:cNvPicPr>
            <a:picLocks noChangeAspect="1"/>
          </p:cNvPicPr>
          <p:nvPr/>
        </p:nvPicPr>
        <p:blipFill>
          <a:blip r:embed="rId8"/>
          <a:stretch>
            <a:fillRect/>
          </a:stretch>
        </p:blipFill>
        <p:spPr>
          <a:xfrm>
            <a:off x="5349892" y="2950498"/>
            <a:ext cx="3450466" cy="314905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ED383D10-2D84-4163-4498-F23FB027147A}"/>
              </a:ext>
            </a:extLst>
          </p:cNvPr>
          <p:cNvSpPr txBox="1"/>
          <p:nvPr/>
        </p:nvSpPr>
        <p:spPr>
          <a:xfrm>
            <a:off x="494522" y="1604866"/>
            <a:ext cx="10226351" cy="4689489"/>
          </a:xfrm>
          <a:prstGeom prst="rect">
            <a:avLst/>
          </a:prstGeom>
          <a:noFill/>
        </p:spPr>
        <p:txBody>
          <a:bodyPr wrap="square" rtlCol="0">
            <a:spAutoFit/>
          </a:bodyPr>
          <a:lstStyle/>
          <a:p>
            <a:pPr marL="342900" indent="-342900">
              <a:buFont typeface="Wingdings" panose="05000000000000000000" pitchFamily="2" charset="2"/>
              <a:buChar char="ü"/>
            </a:pPr>
            <a:r>
              <a:rPr lang="en-US" dirty="0"/>
              <a:t>In conclusion, this project demonstrates the transformative power of artificial intelligence in solving critical challenges faced by the agricultural industry. By using AI to detect early signs of plant diseases, the system offers farmers a proactive approach to managing crop health, enabling them to take timely action before diseases spread and cause significant losses. Early disease detection not only helps improve crop yields but also contributes to the overall sustainability of farming practices. </a:t>
            </a:r>
          </a:p>
          <a:p>
            <a:pPr marL="342900" indent="-342900">
              <a:buFont typeface="Wingdings" panose="05000000000000000000" pitchFamily="2" charset="2"/>
              <a:buChar char="ü"/>
            </a:pPr>
            <a:r>
              <a:rPr lang="en-US" dirty="0"/>
              <a:t>Furthermore, the system encourages sustainable agricultural practices by promoting efficient resource use, reducing waste, and minimizing the environmental impact of farming. The ability to address challenges like pest infestations and nutrient deficiencies would make the system even more comprehensive, improving both the quality and quantity of food production. </a:t>
            </a:r>
          </a:p>
          <a:p>
            <a:pPr marL="342900" indent="-342900">
              <a:buFont typeface="Wingdings" panose="05000000000000000000" pitchFamily="2" charset="2"/>
              <a:buChar char="ü"/>
            </a:pPr>
            <a:r>
              <a:rPr lang="en-US" dirty="0"/>
              <a:t>Ultimately, the project highlights the potential of integrating technology into traditional industries, especially in sectors like agriculture that are crucial for global food security. With further development and future enhancements, this system could become an essential tool in achieving food security, ensuring that we can meet the growing demands of a rapidly expanding global population while also preserving our planet’s resources. </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83</TotalTime>
  <Words>662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Roboto</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gousiya masul</cp:lastModifiedBy>
  <cp:revision>5</cp:revision>
  <dcterms:created xsi:type="dcterms:W3CDTF">2024-12-31T09:40:01Z</dcterms:created>
  <dcterms:modified xsi:type="dcterms:W3CDTF">2025-05-17T07:17:11Z</dcterms:modified>
</cp:coreProperties>
</file>