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01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033C-84E0-4CC9-BF8A-88AE42583C88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7D500-176E-4386-9303-565D1B853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8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7D500-176E-4386-9303-565D1B8535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2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F92F-2B88-08E7-308B-AA8B871E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A9CCD-C423-AD90-A10B-8FC2605B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BA98-8049-0B28-15B6-189F001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15DF-67FD-E619-A779-C94AD51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FEC7-A830-6828-7F9A-EA9DF13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1B87-9561-D199-00AE-447B7635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1CD8-0008-69DB-1931-30A2FCC78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5492-47A3-E1D0-8E39-98D2B64D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21EE-821B-DB66-61B0-70F623C3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1091-4C83-D9C8-5AFA-922E407C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1CBB3-C6A3-C590-2EBD-C42537363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C7375-16FF-5EF1-3E6E-B21466FC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3791-2690-424E-E37F-1BA1F102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8621-B703-064C-2DFF-8B8DB91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FE8F-95B7-C168-663F-A55557D3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342C-2A50-2641-73CF-144F77C9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2B98-36BA-77F7-69A4-329A93B1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8E98-77E3-AA35-391A-80B473E1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59A0-7C1B-C01D-CACE-FE737357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B85F-1C18-BAB2-8C17-A5971A55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50B-AD07-977F-2475-905792BF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7E4E-B59F-08FE-3D22-2493933B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4C13-E3EB-123C-93EE-402E671F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C162-ECC6-9D4B-DA6E-63F514E4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8BDE-6ECC-87F5-839D-C8F1A8AF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CB19-4D93-AE49-4A90-B7C89C08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5C45-4D15-7EBD-C836-74822571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BA1F-0E79-BBC8-736D-45C0C437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E1E7-4414-61D7-E5B5-60C26856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5844-24D2-EC46-8851-2ACDAC99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7D35-928C-F948-E855-1B33BBA6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7986-F132-020E-5C58-FCD6B66D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5D31B-E62C-F6CE-06D0-E7679B3B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EAB9-EB2A-A97D-D7C2-A345A3AF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4777-7DA0-1741-6EE8-FF3EAE322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17A9-DADF-546D-29B7-6D9AC360C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2D75A-8BB9-C8DD-E26D-B66D599F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AD5AB-7E3F-ABCC-1A5D-F2ABFF6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E4219-01EB-EFEC-B9F2-0AE2697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B1C-4A4A-3F1E-6C66-AEC89682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2CE12-2489-2BAE-A039-A7EE1103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52221-9396-F439-6DCD-B9FD7FD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0569-2314-1F43-6A90-505AF89D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5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7BCF6-5B7F-B5F4-DA6A-A3679AA9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DE909-6A5E-E144-CDE4-EE8E4C01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2AF3-9741-4293-1B36-9BE03697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B8D-BA30-E7A3-5041-A26171F6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AFB1-DB9F-2B0E-9706-55B04232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205B-A0CA-7B67-733E-A307282F8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ED4EE-3FA5-8F13-90B0-1F1ABEC9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A4F3-E474-2C5F-7D27-C240C244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7D52-A7D7-ABE7-C9C2-CCC9B87E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A0FF-A47D-BAFC-538B-EAD7BF4E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8EDE8-C381-5EA8-F504-077D0F2B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AD10-FC44-B36C-C755-5BDD24EE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48900-8166-BF1E-E33C-04BC2AC8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6D2E-9D5B-0C92-06C3-74C59F74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8E3B-7D6C-4411-E2E9-F6FB8584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E86CF-1F7E-7E2E-1616-1A6A2055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987E-BD80-10D8-E62E-0ABFF863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5BCE-3404-0254-70DB-55C02B347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A310-6884-A57A-F762-A88CC407F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902C-BFBB-F3F6-F117-8F732D29E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959CA6B-6500-0EE2-4736-B2872E35EAE3}"/>
              </a:ext>
            </a:extLst>
          </p:cNvPr>
          <p:cNvSpPr txBox="1">
            <a:spLocks/>
          </p:cNvSpPr>
          <p:nvPr/>
        </p:nvSpPr>
        <p:spPr>
          <a:xfrm>
            <a:off x="1899586" y="2052694"/>
            <a:ext cx="8324001" cy="1844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/>
              <a:t>IE509 (Computation and Programming Lab)</a:t>
            </a:r>
          </a:p>
          <a:p>
            <a:pPr algn="ctr"/>
            <a:r>
              <a:rPr lang="en-IN" sz="2800" b="1" dirty="0"/>
              <a:t>Prof. </a:t>
            </a:r>
            <a:r>
              <a:rPr lang="en-IN" sz="2800" b="0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Urban Larsson</a:t>
            </a:r>
            <a:r>
              <a:rPr lang="en-IN" sz="2800" b="1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 &amp; </a:t>
            </a:r>
            <a:r>
              <a:rPr lang="en-IN" sz="2800" b="0" i="0" dirty="0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Balamurugan </a:t>
            </a:r>
            <a:r>
              <a:rPr lang="en-IN" sz="2800" b="0" i="0" dirty="0" err="1">
                <a:solidFill>
                  <a:srgbClr val="2C363A"/>
                </a:solidFill>
                <a:effectLst/>
                <a:latin typeface="Roboto" panose="02000000000000000000" pitchFamily="2" charset="0"/>
              </a:rPr>
              <a:t>Palaniappan</a:t>
            </a:r>
            <a:endParaRPr lang="en-IN" sz="2800" b="1" dirty="0"/>
          </a:p>
          <a:p>
            <a:pPr algn="ctr"/>
            <a:endParaRPr lang="en-IN" sz="2800" b="1" dirty="0"/>
          </a:p>
          <a:p>
            <a:endParaRPr lang="en-IN" sz="28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BE518-BD64-DDA1-E765-197C56874187}"/>
              </a:ext>
            </a:extLst>
          </p:cNvPr>
          <p:cNvSpPr txBox="1">
            <a:spLocks/>
          </p:cNvSpPr>
          <p:nvPr/>
        </p:nvSpPr>
        <p:spPr>
          <a:xfrm>
            <a:off x="1381328" y="4980562"/>
            <a:ext cx="2607012" cy="142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</a:rPr>
              <a:t>Sarvesh Maurya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24N0465</a:t>
            </a:r>
          </a:p>
          <a:p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CF1A72-864D-31BD-54DB-A3D42F928DA2}"/>
              </a:ext>
            </a:extLst>
          </p:cNvPr>
          <p:cNvSpPr/>
          <p:nvPr/>
        </p:nvSpPr>
        <p:spPr>
          <a:xfrm>
            <a:off x="176981" y="262413"/>
            <a:ext cx="11838038" cy="12486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Probability Calculator and Hypothesis Tester: A Comprehensive Statistical Toolkit</a:t>
            </a:r>
            <a:endParaRPr lang="en-IN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2CC29-E7F2-916D-C47D-4167CA2454DC}"/>
              </a:ext>
            </a:extLst>
          </p:cNvPr>
          <p:cNvSpPr txBox="1">
            <a:spLocks/>
          </p:cNvSpPr>
          <p:nvPr/>
        </p:nvSpPr>
        <p:spPr>
          <a:xfrm>
            <a:off x="7397519" y="4980562"/>
            <a:ext cx="2607012" cy="1425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</a:rPr>
              <a:t>Goutam Agarwal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24N0463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A07173-D9FD-7CE5-816E-5928041C1BEF}"/>
              </a:ext>
            </a:extLst>
          </p:cNvPr>
          <p:cNvSpPr/>
          <p:nvPr/>
        </p:nvSpPr>
        <p:spPr>
          <a:xfrm>
            <a:off x="428017" y="252919"/>
            <a:ext cx="10953345" cy="700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Methodology and Concept used in this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5603E-736C-C79B-E5BF-047F26B3C306}"/>
              </a:ext>
            </a:extLst>
          </p:cNvPr>
          <p:cNvSpPr txBox="1"/>
          <p:nvPr/>
        </p:nvSpPr>
        <p:spPr>
          <a:xfrm>
            <a:off x="428016" y="1288678"/>
            <a:ext cx="114105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Throughout this project, We have made use of the key concepts we have learned in the lab, including:</a:t>
            </a:r>
          </a:p>
          <a:p>
            <a:pPr algn="l"/>
            <a:endParaRPr lang="en-US" b="0" i="0" dirty="0">
              <a:solidFill>
                <a:srgbClr val="006A9D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Object-Oriented Programming (OOP)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We designed the program in a modular way, using classes and objects to handle different distributions and statistical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Data Structures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Lists, dictionaries, and arrays are used to store user inputs and manage the flow of data within the program.</a:t>
            </a:r>
          </a:p>
          <a:p>
            <a:pPr algn="l"/>
            <a:endParaRPr lang="en-US" b="0" i="0" dirty="0">
              <a:solidFill>
                <a:srgbClr val="006A9D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Python Libraries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The project leverages several powerful Python libraries,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NumPy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For mathematical computations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Pandas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For data manipulation and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Matplotlib and Seaborn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For generating visualizations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SciPy</a:t>
            </a:r>
            <a:r>
              <a:rPr lang="en-US" b="0" i="0" dirty="0">
                <a:solidFill>
                  <a:srgbClr val="006A9D"/>
                </a:solidFill>
                <a:effectLst/>
                <a:latin typeface="verdana" panose="020B0604030504040204" pitchFamily="34" charset="0"/>
              </a:rPr>
              <a:t>: For performing statistical tests and calculating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58579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864" y="2840476"/>
            <a:ext cx="6848272" cy="1750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4800" dirty="0"/>
              <a:t>Thank you! Any questions?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8F647D1-2CF4-1F27-408B-3684655DE487}"/>
              </a:ext>
            </a:extLst>
          </p:cNvPr>
          <p:cNvSpPr/>
          <p:nvPr/>
        </p:nvSpPr>
        <p:spPr>
          <a:xfrm>
            <a:off x="3287949" y="424842"/>
            <a:ext cx="5389123" cy="1400783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/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8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F43E-10FC-85CF-B210-4F288497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25" y="1712069"/>
            <a:ext cx="10371307" cy="4002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Bahnschrift" panose="020B0502040204020203" pitchFamily="34" charset="0"/>
              </a:rPr>
              <a:t>The idea for this feature stems from my undergraduate studies when we used to manually refer to Z-tables and t-tables for finding probabilities and critical values during hypothesis testing. We thought, 'Why not use Python programming to simplify this process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19896A-ECBE-55C9-BD95-345918E0F309}"/>
              </a:ext>
            </a:extLst>
          </p:cNvPr>
          <p:cNvSpPr/>
          <p:nvPr/>
        </p:nvSpPr>
        <p:spPr>
          <a:xfrm>
            <a:off x="351817" y="139464"/>
            <a:ext cx="11488366" cy="8463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Motivation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28770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2" y="2271248"/>
            <a:ext cx="10938387" cy="34034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Part 1: Probability Calculations with Visualizations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various types of probability distributions (e.g., normal, binomial, Poisson,), allowing users to select parameters and distribution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Visualizes each distribution with shaded areas, highlighting specific probability regions for a clearer understanding.</a:t>
            </a:r>
          </a:p>
          <a:p>
            <a:r>
              <a:rPr lang="en-US" b="1" dirty="0"/>
              <a:t>Part 2: Hypothesis Testing and Data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Accepts data input manually or from CSV.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three test options: one-sample t-test, two-sample t-test, and z-test, with assumption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outlier detection, descriptive statistics (mean, variance, etc.), and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Outputs the test results, comparing the p-value with the significance level, and displays a confidence interval for the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34627-93C6-F4F7-AE9F-EA15270025F0}"/>
              </a:ext>
            </a:extLst>
          </p:cNvPr>
          <p:cNvSpPr txBox="1"/>
          <p:nvPr/>
        </p:nvSpPr>
        <p:spPr>
          <a:xfrm>
            <a:off x="137652" y="1225120"/>
            <a:ext cx="6685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This project is divided into two main parts:</a:t>
            </a:r>
            <a:endParaRPr lang="en-IN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1A8B8F-ABA1-A36A-16E4-54D114BDE237}"/>
              </a:ext>
            </a:extLst>
          </p:cNvPr>
          <p:cNvSpPr/>
          <p:nvPr/>
        </p:nvSpPr>
        <p:spPr>
          <a:xfrm>
            <a:off x="137652" y="141390"/>
            <a:ext cx="117593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Introduction</a:t>
            </a:r>
            <a:endParaRPr lang="en-I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48"/>
            <a:ext cx="12142839" cy="796413"/>
          </a:xfrm>
        </p:spPr>
        <p:txBody>
          <a:bodyPr>
            <a:normAutofit/>
          </a:bodyPr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" y="1108877"/>
            <a:ext cx="11700387" cy="195241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You can calculate probability from both discrete and continuous distributions (Binomial, Poisson, Geometric, Exponential, Normal, Uniform, Gamma, Chi-square)</a:t>
            </a:r>
          </a:p>
          <a:p>
            <a:pPr marL="0" indent="0">
              <a:buNone/>
            </a:pPr>
            <a:endParaRPr dirty="0"/>
          </a:p>
          <a:p>
            <a:r>
              <a:rPr lang="en-IN" dirty="0"/>
              <a:t>The code is written like this, After selecting the distribution it will ask appropriate parameters for the chosen distribution</a:t>
            </a:r>
            <a:r>
              <a:rPr dirty="0"/>
              <a:t>.</a:t>
            </a:r>
            <a:endParaRPr lang="en-IN" dirty="0"/>
          </a:p>
          <a:p>
            <a:r>
              <a:rPr lang="en-IN" dirty="0"/>
              <a:t>It will also ask what type of probability do you want to calculate like P(X&lt;x) P(X&gt;x) or P(a&lt;X&lt;b).</a:t>
            </a:r>
          </a:p>
          <a:p>
            <a:r>
              <a:rPr lang="en-IN" dirty="0"/>
              <a:t>It will return you the appropriate probability and shaded region.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0E946-07CE-E614-CA7F-6C314275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3" y="3201695"/>
            <a:ext cx="5607296" cy="3554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34275-CB0D-D643-182C-FA33490F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59013"/>
            <a:ext cx="5309419" cy="33967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25EB70-F912-1B55-F509-F11DA6C57D84}"/>
              </a:ext>
            </a:extLst>
          </p:cNvPr>
          <p:cNvSpPr/>
          <p:nvPr/>
        </p:nvSpPr>
        <p:spPr>
          <a:xfrm>
            <a:off x="95413" y="102202"/>
            <a:ext cx="11958935" cy="866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Probability Calculations with Visualizations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5639"/>
            <a:ext cx="12732774" cy="1325563"/>
          </a:xfrm>
        </p:spPr>
        <p:txBody>
          <a:bodyPr/>
          <a:lstStyle/>
          <a:p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3426"/>
            <a:ext cx="12418142" cy="79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project’s first part combines all essential probability distributions in one place: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3500C-1F24-6C6D-0322-EF138C2FFD87}"/>
              </a:ext>
            </a:extLst>
          </p:cNvPr>
          <p:cNvSpPr txBox="1"/>
          <p:nvPr/>
        </p:nvSpPr>
        <p:spPr>
          <a:xfrm>
            <a:off x="265471" y="1775321"/>
            <a:ext cx="116610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Unified Distribution Options</a:t>
            </a:r>
            <a:r>
              <a:rPr lang="en-US" sz="2400" dirty="0"/>
              <a:t>: All types of distributions (normal, binomial, Poisson, etc.) are available in a single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Simplifies Code</a:t>
            </a:r>
            <a:r>
              <a:rPr lang="en-US" sz="2400" dirty="0"/>
              <a:t>: No need to write separate code for each distribution; all calculations and visualizations are integrated, saving time and reducing complexity.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Automatic Visualizations</a:t>
            </a:r>
            <a:r>
              <a:rPr lang="en-US" sz="2400" dirty="0"/>
              <a:t>: Visualizations with shaded areas make it easy to interpret probabilities without consulting separate tables (e.g., normal or chi-square tables).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Academic Applications</a:t>
            </a:r>
            <a:r>
              <a:rPr lang="en-US" sz="2400" dirty="0"/>
              <a:t>: Ideal for academic purposes, providing a ready-to-use tool for understanding and exploring various probability distributions."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F6F74-8484-5DEF-2F4F-C33FDE1E8FF1}"/>
              </a:ext>
            </a:extLst>
          </p:cNvPr>
          <p:cNvSpPr/>
          <p:nvPr/>
        </p:nvSpPr>
        <p:spPr>
          <a:xfrm>
            <a:off x="68826" y="117987"/>
            <a:ext cx="12005187" cy="875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Usability and Key Features – Probability Calculations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2D050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17" y="1107871"/>
            <a:ext cx="10515600" cy="806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b="1" dirty="0"/>
              <a:t>The second half of this project streamlines hypothesis testing by automating key steps in the process: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D910C0-D36B-A257-9436-C78FD96386F0}"/>
              </a:ext>
            </a:extLst>
          </p:cNvPr>
          <p:cNvSpPr/>
          <p:nvPr/>
        </p:nvSpPr>
        <p:spPr>
          <a:xfrm>
            <a:off x="191729" y="206477"/>
            <a:ext cx="11808542" cy="8062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Hypothesis Testing and Data Analysis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0B2D0-A273-21AE-0B2A-AF5029245216}"/>
              </a:ext>
            </a:extLst>
          </p:cNvPr>
          <p:cNvSpPr txBox="1"/>
          <p:nvPr/>
        </p:nvSpPr>
        <p:spPr>
          <a:xfrm>
            <a:off x="492921" y="1841242"/>
            <a:ext cx="107775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Data Input</a:t>
            </a:r>
          </a:p>
          <a:p>
            <a:r>
              <a:rPr lang="en-US" sz="1600" b="1" dirty="0"/>
              <a:t>          </a:t>
            </a:r>
            <a:r>
              <a:rPr lang="en-US" sz="1600" dirty="0"/>
              <a:t>User provides data either manually or by uploading a CSV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Column Selection</a:t>
            </a:r>
            <a:endParaRPr lang="en-US" sz="1600" dirty="0"/>
          </a:p>
          <a:p>
            <a:pPr lvl="1"/>
            <a:r>
              <a:rPr lang="en-US" sz="1600" dirty="0"/>
              <a:t>Specific columns are selected for hypothesis testing, allowing for targeted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Null Value Removal</a:t>
            </a:r>
            <a:endParaRPr lang="en-US" sz="1600" dirty="0"/>
          </a:p>
          <a:p>
            <a:pPr lvl="1"/>
            <a:r>
              <a:rPr lang="en-US" sz="1600" dirty="0"/>
              <a:t>Automatically detects and removes any null (missing) values to ensure clean, usable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Assumption Checks</a:t>
            </a:r>
            <a:endParaRPr lang="en-US" sz="1600" dirty="0"/>
          </a:p>
          <a:p>
            <a:pPr lvl="1"/>
            <a:r>
              <a:rPr lang="en-US" sz="1600" dirty="0"/>
              <a:t>Verifies essential assumptions (e.g., normality, homogeneity of variance) for the chosen test, ensuring validity.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Hypothesis Test Selection</a:t>
            </a:r>
            <a:endParaRPr lang="en-US" sz="1600" dirty="0"/>
          </a:p>
          <a:p>
            <a:pPr lvl="1"/>
            <a:r>
              <a:rPr lang="en-US" sz="1600" dirty="0"/>
              <a:t>User selects the appropriate test: one-sample t-test, two-sample t-test, or z-test, based on the research question.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Hypothesis Testing</a:t>
            </a:r>
            <a:endParaRPr lang="en-US" sz="1600" dirty="0"/>
          </a:p>
          <a:p>
            <a:pPr lvl="1"/>
            <a:r>
              <a:rPr lang="en-US" sz="1600" dirty="0"/>
              <a:t>The test is conducted, and the p-value is calculated.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Compare p-value with Significance Level</a:t>
            </a:r>
            <a:endParaRPr lang="en-US" sz="1600" dirty="0"/>
          </a:p>
          <a:p>
            <a:pPr lvl="1"/>
            <a:r>
              <a:rPr lang="en-US" sz="1600" dirty="0"/>
              <a:t>The p-value is compared to the significance level (α) to decide whether to reject or fail to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Confidence Interval Visualization</a:t>
            </a:r>
            <a:endParaRPr lang="en-US" sz="1600" dirty="0"/>
          </a:p>
          <a:p>
            <a:pPr lvl="1"/>
            <a:r>
              <a:rPr lang="en-US" sz="1600" dirty="0"/>
              <a:t>Displays a confidence interval around the sample mean or difference, providing a visual summary of the test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Results Interpretation</a:t>
            </a:r>
          </a:p>
          <a:p>
            <a:r>
              <a:rPr lang="en-US" sz="1600" dirty="0"/>
              <a:t>           Presents a summary of findings, including confidence intervals and the final statistical decision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2D050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13" y="1610180"/>
            <a:ext cx="11488366" cy="1316408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program first allows the user to enter data manually or upload a CSV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data is loaded, specific columns are selected based on the user’s analysis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program validates the data to ensure it’s in the correct format, handling any errors in data types or structure.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D1B23C-DC81-DF68-C285-3B4F3B4A7237}"/>
              </a:ext>
            </a:extLst>
          </p:cNvPr>
          <p:cNvSpPr/>
          <p:nvPr/>
        </p:nvSpPr>
        <p:spPr>
          <a:xfrm>
            <a:off x="321013" y="155643"/>
            <a:ext cx="11488366" cy="71011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Internal working of the </a:t>
            </a:r>
            <a:r>
              <a:rPr lang="en-IN" sz="4000" b="1" dirty="0" err="1"/>
              <a:t>the</a:t>
            </a:r>
            <a:r>
              <a:rPr lang="en-IN" sz="4000" b="1" dirty="0"/>
              <a:t> programme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3AB98-7882-0D73-63C0-49A6F37F9B95}"/>
              </a:ext>
            </a:extLst>
          </p:cNvPr>
          <p:cNvSpPr txBox="1"/>
          <p:nvPr/>
        </p:nvSpPr>
        <p:spPr>
          <a:xfrm>
            <a:off x="321013" y="97636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Input and Validation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4425B-F6AF-8886-9120-A86DE935DB14}"/>
              </a:ext>
            </a:extLst>
          </p:cNvPr>
          <p:cNvSpPr txBox="1"/>
          <p:nvPr/>
        </p:nvSpPr>
        <p:spPr>
          <a:xfrm>
            <a:off x="321013" y="3238372"/>
            <a:ext cx="8655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Null Value Detection and Removal</a:t>
            </a:r>
            <a:endParaRPr lang="en-IN" sz="28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40DF7D-19B7-BFE4-A309-802CCE0C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13" y="3287647"/>
            <a:ext cx="1125490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for any missing (null) values within the dataset.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removes null values to ensure accurate calculations and reliable results in subsequent 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A2658-7F2B-BAD2-A6B0-F42243702D5A}"/>
              </a:ext>
            </a:extLst>
          </p:cNvPr>
          <p:cNvSpPr txBox="1"/>
          <p:nvPr/>
        </p:nvSpPr>
        <p:spPr>
          <a:xfrm>
            <a:off x="321013" y="4724600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Outlier Detection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56302-6408-FEF6-58C9-582953EAD5A7}"/>
              </a:ext>
            </a:extLst>
          </p:cNvPr>
          <p:cNvSpPr txBox="1"/>
          <p:nvPr/>
        </p:nvSpPr>
        <p:spPr>
          <a:xfrm>
            <a:off x="321013" y="5253103"/>
            <a:ext cx="11057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Automatically detects and removes outliers from the dataset, ensuring a clean and accurate analysis by using box plot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2D050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FF152E-E3AF-09FC-3E5D-066B76FFEE19}"/>
              </a:ext>
            </a:extLst>
          </p:cNvPr>
          <p:cNvSpPr txBox="1"/>
          <p:nvPr/>
        </p:nvSpPr>
        <p:spPr>
          <a:xfrm>
            <a:off x="515565" y="1108953"/>
            <a:ext cx="105934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the test selected, the program runs necessary assumption checks: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Normality Check</a:t>
            </a:r>
            <a:r>
              <a:rPr lang="en-US" dirty="0"/>
              <a:t>: Uses statistical tests like the Shapiro-Wilk test to check if data follows a normal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Variance Equality (for two-sample tests)</a:t>
            </a:r>
            <a:r>
              <a:rPr lang="en-US" dirty="0"/>
              <a:t>: For two-sample tests, it uses tests like Levene’s to ensure the variances of groups are comparable.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assumptions are violated, the program may suggest alternatives or warn the user, ensuring valid and appropriate test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E7702-A84B-FC48-6301-EF479BE8A210}"/>
              </a:ext>
            </a:extLst>
          </p:cNvPr>
          <p:cNvSpPr txBox="1"/>
          <p:nvPr/>
        </p:nvSpPr>
        <p:spPr>
          <a:xfrm>
            <a:off x="265077" y="397475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 Checks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2F879-8D69-0280-FF48-93A3FED58A1A}"/>
              </a:ext>
            </a:extLst>
          </p:cNvPr>
          <p:cNvSpPr txBox="1"/>
          <p:nvPr/>
        </p:nvSpPr>
        <p:spPr>
          <a:xfrm>
            <a:off x="515565" y="3865966"/>
            <a:ext cx="1040616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Executes the selected test (one-sample t-test, two-sample t-test, or z-test).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Calculates the test statistic and p-value, which are central to determining the outcome of the hypothesis test.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7055-CBC5-E3F1-9DFF-112CADAE8183}"/>
              </a:ext>
            </a:extLst>
          </p:cNvPr>
          <p:cNvSpPr txBox="1"/>
          <p:nvPr/>
        </p:nvSpPr>
        <p:spPr>
          <a:xfrm>
            <a:off x="265077" y="3328536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Hypothesis Test Execution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EAC23-B384-575B-964F-8383BEF9DBE9}"/>
              </a:ext>
            </a:extLst>
          </p:cNvPr>
          <p:cNvSpPr txBox="1"/>
          <p:nvPr/>
        </p:nvSpPr>
        <p:spPr>
          <a:xfrm>
            <a:off x="515564" y="5632713"/>
            <a:ext cx="10406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a visual representation of the confidence interval around the mean, offering insight into the range of values likely to contain the true population parameter.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E0C90-0980-9A6E-043E-AF5FD7FC3E5B}"/>
              </a:ext>
            </a:extLst>
          </p:cNvPr>
          <p:cNvSpPr txBox="1"/>
          <p:nvPr/>
        </p:nvSpPr>
        <p:spPr>
          <a:xfrm>
            <a:off x="265077" y="5008044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Confidence interval visual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2D050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22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Data Input</a:t>
            </a:r>
            <a:r>
              <a:rPr lang="en-US" dirty="0"/>
              <a:t>: Users can input data manually or via CSV files, and can select the column on which he/she wants to perform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Assumptions Checking</a:t>
            </a:r>
            <a:r>
              <a:rPr lang="en-US" dirty="0"/>
              <a:t>: Assumptions for each test (e.g., normality, variance equality) are checked automatically, avoiding the need for extra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Saves Time</a:t>
            </a:r>
            <a:r>
              <a:rPr lang="en-US" dirty="0"/>
              <a:t>: By streamlining assumption checks and offering multiple test options, this project helps users avoid redundant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Versatile and Practical</a:t>
            </a:r>
            <a:r>
              <a:rPr lang="en-US" dirty="0"/>
              <a:t>: Simplifies hypothesis testing workflows, making it practical for academic and research applications where quick and reliable statistical insights are needed.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FA0E18-948A-47DA-84E8-BA094B6D6FE4}"/>
              </a:ext>
            </a:extLst>
          </p:cNvPr>
          <p:cNvSpPr/>
          <p:nvPr/>
        </p:nvSpPr>
        <p:spPr>
          <a:xfrm>
            <a:off x="74579" y="116732"/>
            <a:ext cx="12042842" cy="74902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Usability and Key Features – Part 2: Hypothesis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1133</Words>
  <Application>Microsoft Office PowerPoint</Application>
  <PresentationFormat>Widescreen</PresentationFormat>
  <Paragraphs>91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SARVESH MAURYA</dc:creator>
  <cp:keywords/>
  <dc:description>generated using python-pptx</dc:description>
  <cp:lastModifiedBy>SARVESH MAURYA</cp:lastModifiedBy>
  <cp:revision>2</cp:revision>
  <dcterms:created xsi:type="dcterms:W3CDTF">2013-01-27T09:14:16Z</dcterms:created>
  <dcterms:modified xsi:type="dcterms:W3CDTF">2024-11-07T06:12:21Z</dcterms:modified>
  <cp:category/>
</cp:coreProperties>
</file>