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Klein Bold" charset="1" panose="02000503060000020004"/>
      <p:regular r:id="rId23"/>
    </p:embeddedFont>
    <p:embeddedFont>
      <p:font typeface="Canva Sans Bold" charset="1" panose="020B0803030501040103"/>
      <p:regular r:id="rId24"/>
    </p:embeddedFont>
    <p:embeddedFont>
      <p:font typeface="Canva Sans" charset="1" panose="020B0503030501040103"/>
      <p:regular r:id="rId25"/>
    </p:embeddedFont>
    <p:embeddedFont>
      <p:font typeface="Helios Bold" charset="1" panose="020B0704020202020204"/>
      <p:regular r:id="rId26"/>
    </p:embeddedFont>
    <p:embeddedFont>
      <p:font typeface="Helios" charset="1" panose="020B05040202020202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21.png" Type="http://schemas.openxmlformats.org/officeDocument/2006/relationships/image"/><Relationship Id="rId5" Target="../media/image2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23.png" Type="http://schemas.openxmlformats.org/officeDocument/2006/relationships/image"/><Relationship Id="rId5" Target="../media/image2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2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26.png" Type="http://schemas.openxmlformats.org/officeDocument/2006/relationships/image"/><Relationship Id="rId5" Target="../media/image2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28.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5.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6.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125837"/>
            <a:ext cx="588961" cy="618185"/>
          </a:xfrm>
          <a:custGeom>
            <a:avLst/>
            <a:gdLst/>
            <a:ahLst/>
            <a:cxnLst/>
            <a:rect r="r" b="b" t="t" l="l"/>
            <a:pathLst>
              <a:path h="618185" w="588961">
                <a:moveTo>
                  <a:pt x="0" y="0"/>
                </a:moveTo>
                <a:lnTo>
                  <a:pt x="588961" y="0"/>
                </a:lnTo>
                <a:lnTo>
                  <a:pt x="588961" y="618184"/>
                </a:lnTo>
                <a:lnTo>
                  <a:pt x="0" y="6181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44540">
            <a:off x="-3339073" y="-2882191"/>
            <a:ext cx="5764383" cy="5764383"/>
          </a:xfrm>
          <a:custGeom>
            <a:avLst/>
            <a:gdLst/>
            <a:ahLst/>
            <a:cxnLst/>
            <a:rect r="r" b="b" t="t" l="l"/>
            <a:pathLst>
              <a:path h="5764383" w="5764383">
                <a:moveTo>
                  <a:pt x="0" y="0"/>
                </a:moveTo>
                <a:lnTo>
                  <a:pt x="5764383" y="0"/>
                </a:lnTo>
                <a:lnTo>
                  <a:pt x="5764383" y="5764382"/>
                </a:lnTo>
                <a:lnTo>
                  <a:pt x="0" y="5764382"/>
                </a:lnTo>
                <a:lnTo>
                  <a:pt x="0" y="0"/>
                </a:lnTo>
                <a:close/>
              </a:path>
            </a:pathLst>
          </a:custGeom>
          <a:blipFill>
            <a:blip r:embed="rId4">
              <a:alphaModFix amt="3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700000">
            <a:off x="15131509" y="6206664"/>
            <a:ext cx="11207902" cy="11207902"/>
          </a:xfrm>
          <a:custGeom>
            <a:avLst/>
            <a:gdLst/>
            <a:ahLst/>
            <a:cxnLst/>
            <a:rect r="r" b="b" t="t" l="l"/>
            <a:pathLst>
              <a:path h="11207902" w="11207902">
                <a:moveTo>
                  <a:pt x="0" y="0"/>
                </a:moveTo>
                <a:lnTo>
                  <a:pt x="11207902" y="0"/>
                </a:lnTo>
                <a:lnTo>
                  <a:pt x="11207902" y="11207902"/>
                </a:lnTo>
                <a:lnTo>
                  <a:pt x="0" y="11207902"/>
                </a:lnTo>
                <a:lnTo>
                  <a:pt x="0" y="0"/>
                </a:lnTo>
                <a:close/>
              </a:path>
            </a:pathLst>
          </a:custGeom>
          <a:blipFill>
            <a:blip r:embed="rId4">
              <a:alphaModFix amt="80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644540">
            <a:off x="-2671010" y="8125036"/>
            <a:ext cx="5764383" cy="5764383"/>
          </a:xfrm>
          <a:custGeom>
            <a:avLst/>
            <a:gdLst/>
            <a:ahLst/>
            <a:cxnLst/>
            <a:rect r="r" b="b" t="t" l="l"/>
            <a:pathLst>
              <a:path h="5764383" w="5764383">
                <a:moveTo>
                  <a:pt x="0" y="0"/>
                </a:moveTo>
                <a:lnTo>
                  <a:pt x="5764383" y="0"/>
                </a:lnTo>
                <a:lnTo>
                  <a:pt x="5764383" y="5764383"/>
                </a:lnTo>
                <a:lnTo>
                  <a:pt x="0" y="5764383"/>
                </a:lnTo>
                <a:lnTo>
                  <a:pt x="0" y="0"/>
                </a:lnTo>
                <a:close/>
              </a:path>
            </a:pathLst>
          </a:custGeom>
          <a:blipFill>
            <a:blip r:embed="rId4">
              <a:alphaModFix amt="30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968393" y="2409020"/>
            <a:ext cx="16472577" cy="4187426"/>
          </a:xfrm>
          <a:custGeom>
            <a:avLst/>
            <a:gdLst/>
            <a:ahLst/>
            <a:cxnLst/>
            <a:rect r="r" b="b" t="t" l="l"/>
            <a:pathLst>
              <a:path h="4187426" w="16472577">
                <a:moveTo>
                  <a:pt x="0" y="0"/>
                </a:moveTo>
                <a:lnTo>
                  <a:pt x="16472578" y="0"/>
                </a:lnTo>
                <a:lnTo>
                  <a:pt x="16472578" y="4187426"/>
                </a:lnTo>
                <a:lnTo>
                  <a:pt x="0" y="4187426"/>
                </a:lnTo>
                <a:lnTo>
                  <a:pt x="0" y="0"/>
                </a:lnTo>
                <a:close/>
              </a:path>
            </a:pathLst>
          </a:custGeom>
          <a:blipFill>
            <a:blip r:embed="rId6"/>
            <a:stretch>
              <a:fillRect l="0" t="-93005" r="0" b="-84328"/>
            </a:stretch>
          </a:blipFill>
        </p:spPr>
      </p:sp>
      <p:sp>
        <p:nvSpPr>
          <p:cNvPr name="TextBox 7" id="7"/>
          <p:cNvSpPr txBox="true"/>
          <p:nvPr/>
        </p:nvSpPr>
        <p:spPr>
          <a:xfrm rot="0">
            <a:off x="653583" y="3273312"/>
            <a:ext cx="17344175" cy="2085975"/>
          </a:xfrm>
          <a:prstGeom prst="rect">
            <a:avLst/>
          </a:prstGeom>
        </p:spPr>
        <p:txBody>
          <a:bodyPr anchor="t" rtlCol="false" tIns="0" lIns="0" bIns="0" rIns="0">
            <a:spAutoFit/>
          </a:bodyPr>
          <a:lstStyle/>
          <a:p>
            <a:pPr algn="ctr">
              <a:lnSpc>
                <a:spcPts val="8208"/>
              </a:lnSpc>
            </a:pPr>
            <a:r>
              <a:rPr lang="en-US" sz="6840" b="true">
                <a:solidFill>
                  <a:srgbClr val="2A2E3A"/>
                </a:solidFill>
                <a:latin typeface="Klein Bold"/>
                <a:ea typeface="Klein Bold"/>
                <a:cs typeface="Klein Bold"/>
                <a:sym typeface="Klein Bold"/>
              </a:rPr>
              <a:t>Improving profits for Supermarkets through shelf Optimization </a:t>
            </a:r>
          </a:p>
        </p:txBody>
      </p:sp>
      <p:sp>
        <p:nvSpPr>
          <p:cNvPr name="TextBox 8" id="8"/>
          <p:cNvSpPr txBox="true"/>
          <p:nvPr/>
        </p:nvSpPr>
        <p:spPr>
          <a:xfrm rot="0">
            <a:off x="1028700" y="835920"/>
            <a:ext cx="17344175" cy="1047750"/>
          </a:xfrm>
          <a:prstGeom prst="rect">
            <a:avLst/>
          </a:prstGeom>
        </p:spPr>
        <p:txBody>
          <a:bodyPr anchor="t" rtlCol="false" tIns="0" lIns="0" bIns="0" rIns="0">
            <a:spAutoFit/>
          </a:bodyPr>
          <a:lstStyle/>
          <a:p>
            <a:pPr algn="ctr">
              <a:lnSpc>
                <a:spcPts val="8208"/>
              </a:lnSpc>
            </a:pPr>
            <a:r>
              <a:rPr lang="en-US" sz="6840" b="true">
                <a:solidFill>
                  <a:srgbClr val="0097B2"/>
                </a:solidFill>
                <a:latin typeface="Klein Bold"/>
                <a:ea typeface="Klein Bold"/>
                <a:cs typeface="Klein Bold"/>
                <a:sym typeface="Klein Bold"/>
              </a:rPr>
              <a:t>IE 501 : Optimization Models</a:t>
            </a:r>
          </a:p>
        </p:txBody>
      </p:sp>
      <p:sp>
        <p:nvSpPr>
          <p:cNvPr name="TextBox 9" id="9"/>
          <p:cNvSpPr txBox="true"/>
          <p:nvPr/>
        </p:nvSpPr>
        <p:spPr>
          <a:xfrm rot="0">
            <a:off x="1028700" y="7948996"/>
            <a:ext cx="4030028" cy="1054950"/>
          </a:xfrm>
          <a:prstGeom prst="rect">
            <a:avLst/>
          </a:prstGeom>
        </p:spPr>
        <p:txBody>
          <a:bodyPr anchor="t" rtlCol="false" tIns="0" lIns="0" bIns="0" rIns="0">
            <a:spAutoFit/>
          </a:bodyPr>
          <a:lstStyle/>
          <a:p>
            <a:pPr algn="ctr">
              <a:lnSpc>
                <a:spcPts val="4328"/>
              </a:lnSpc>
            </a:pPr>
            <a:r>
              <a:rPr lang="en-US" sz="3091" b="true">
                <a:solidFill>
                  <a:srgbClr val="000000"/>
                </a:solidFill>
                <a:latin typeface="Canva Sans Bold"/>
                <a:ea typeface="Canva Sans Bold"/>
                <a:cs typeface="Canva Sans Bold"/>
                <a:sym typeface="Canva Sans Bold"/>
              </a:rPr>
              <a:t>Supervised by :</a:t>
            </a:r>
          </a:p>
          <a:p>
            <a:pPr algn="ctr">
              <a:lnSpc>
                <a:spcPts val="4328"/>
              </a:lnSpc>
            </a:pPr>
            <a:r>
              <a:rPr lang="en-US" sz="3091">
                <a:solidFill>
                  <a:srgbClr val="000000"/>
                </a:solidFill>
                <a:latin typeface="Canva Sans"/>
                <a:ea typeface="Canva Sans"/>
                <a:cs typeface="Canva Sans"/>
                <a:sym typeface="Canva Sans"/>
              </a:rPr>
              <a:t>Dr. Avinash Bhardwaj</a:t>
            </a:r>
          </a:p>
        </p:txBody>
      </p:sp>
      <p:sp>
        <p:nvSpPr>
          <p:cNvPr name="TextBox 10" id="10"/>
          <p:cNvSpPr txBox="true"/>
          <p:nvPr/>
        </p:nvSpPr>
        <p:spPr>
          <a:xfrm rot="0">
            <a:off x="12151720" y="7660497"/>
            <a:ext cx="3846397" cy="1597803"/>
          </a:xfrm>
          <a:prstGeom prst="rect">
            <a:avLst/>
          </a:prstGeom>
        </p:spPr>
        <p:txBody>
          <a:bodyPr anchor="t" rtlCol="false" tIns="0" lIns="0" bIns="0" rIns="0">
            <a:spAutoFit/>
          </a:bodyPr>
          <a:lstStyle/>
          <a:p>
            <a:pPr algn="ctr">
              <a:lnSpc>
                <a:spcPts val="4332"/>
              </a:lnSpc>
            </a:pPr>
            <a:r>
              <a:rPr lang="en-US" sz="3094" b="true">
                <a:solidFill>
                  <a:srgbClr val="000000"/>
                </a:solidFill>
                <a:latin typeface="Canva Sans Bold"/>
                <a:ea typeface="Canva Sans Bold"/>
                <a:cs typeface="Canva Sans Bold"/>
                <a:sym typeface="Canva Sans Bold"/>
              </a:rPr>
              <a:t>Group Members : </a:t>
            </a:r>
            <a:r>
              <a:rPr lang="en-US" sz="3094">
                <a:solidFill>
                  <a:srgbClr val="000000"/>
                </a:solidFill>
                <a:latin typeface="Canva Sans"/>
                <a:ea typeface="Canva Sans"/>
                <a:cs typeface="Canva Sans"/>
                <a:sym typeface="Canva Sans"/>
              </a:rPr>
              <a:t>24N0465, </a:t>
            </a:r>
            <a:r>
              <a:rPr lang="en-US" sz="3094">
                <a:solidFill>
                  <a:srgbClr val="000000"/>
                </a:solidFill>
                <a:latin typeface="Canva Sans"/>
                <a:ea typeface="Canva Sans"/>
                <a:cs typeface="Canva Sans"/>
                <a:sym typeface="Canva Sans"/>
              </a:rPr>
              <a:t>24N0456, 24N0461, 24N0463</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049712" y="-8394044"/>
            <a:ext cx="15807328" cy="15807328"/>
          </a:xfrm>
          <a:custGeom>
            <a:avLst/>
            <a:gdLst/>
            <a:ahLst/>
            <a:cxnLst/>
            <a:rect r="r" b="b" t="t" l="l"/>
            <a:pathLst>
              <a:path h="15807328" w="15807328">
                <a:moveTo>
                  <a:pt x="0" y="0"/>
                </a:moveTo>
                <a:lnTo>
                  <a:pt x="15807328" y="0"/>
                </a:lnTo>
                <a:lnTo>
                  <a:pt x="15807328" y="15807328"/>
                </a:lnTo>
                <a:lnTo>
                  <a:pt x="0" y="158073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959282" y="5127902"/>
            <a:ext cx="12760819" cy="2175082"/>
          </a:xfrm>
          <a:custGeom>
            <a:avLst/>
            <a:gdLst/>
            <a:ahLst/>
            <a:cxnLst/>
            <a:rect r="r" b="b" t="t" l="l"/>
            <a:pathLst>
              <a:path h="2175082" w="12760819">
                <a:moveTo>
                  <a:pt x="0" y="0"/>
                </a:moveTo>
                <a:lnTo>
                  <a:pt x="12760819" y="0"/>
                </a:lnTo>
                <a:lnTo>
                  <a:pt x="12760819" y="2175082"/>
                </a:lnTo>
                <a:lnTo>
                  <a:pt x="0" y="2175082"/>
                </a:lnTo>
                <a:lnTo>
                  <a:pt x="0" y="0"/>
                </a:lnTo>
                <a:close/>
              </a:path>
            </a:pathLst>
          </a:custGeom>
          <a:blipFill>
            <a:blip r:embed="rId4"/>
            <a:stretch>
              <a:fillRect l="0" t="-5745" r="0" b="-5745"/>
            </a:stretch>
          </a:blipFill>
        </p:spPr>
      </p:sp>
      <p:sp>
        <p:nvSpPr>
          <p:cNvPr name="Freeform 4" id="4"/>
          <p:cNvSpPr/>
          <p:nvPr/>
        </p:nvSpPr>
        <p:spPr>
          <a:xfrm flipH="false" flipV="false" rot="0">
            <a:off x="1959282" y="7302984"/>
            <a:ext cx="12775309" cy="1955316"/>
          </a:xfrm>
          <a:custGeom>
            <a:avLst/>
            <a:gdLst/>
            <a:ahLst/>
            <a:cxnLst/>
            <a:rect r="r" b="b" t="t" l="l"/>
            <a:pathLst>
              <a:path h="1955316" w="12775309">
                <a:moveTo>
                  <a:pt x="0" y="0"/>
                </a:moveTo>
                <a:lnTo>
                  <a:pt x="12775309" y="0"/>
                </a:lnTo>
                <a:lnTo>
                  <a:pt x="12775309" y="1955316"/>
                </a:lnTo>
                <a:lnTo>
                  <a:pt x="0" y="1955316"/>
                </a:lnTo>
                <a:lnTo>
                  <a:pt x="0" y="0"/>
                </a:lnTo>
                <a:close/>
              </a:path>
            </a:pathLst>
          </a:custGeom>
          <a:blipFill>
            <a:blip r:embed="rId5"/>
            <a:stretch>
              <a:fillRect l="0" t="-5745" r="0" b="-5745"/>
            </a:stretch>
          </a:blipFill>
        </p:spPr>
      </p:sp>
      <p:sp>
        <p:nvSpPr>
          <p:cNvPr name="TextBox 5" id="5"/>
          <p:cNvSpPr txBox="true"/>
          <p:nvPr/>
        </p:nvSpPr>
        <p:spPr>
          <a:xfrm rot="0">
            <a:off x="5364863" y="70991"/>
            <a:ext cx="7558274" cy="1439549"/>
          </a:xfrm>
          <a:prstGeom prst="rect">
            <a:avLst/>
          </a:prstGeom>
        </p:spPr>
        <p:txBody>
          <a:bodyPr anchor="t" rtlCol="false" tIns="0" lIns="0" bIns="0" rIns="0">
            <a:spAutoFit/>
          </a:bodyPr>
          <a:lstStyle/>
          <a:p>
            <a:pPr algn="l">
              <a:lnSpc>
                <a:spcPts val="11569"/>
              </a:lnSpc>
            </a:pPr>
            <a:r>
              <a:rPr lang="en-US" sz="8899" b="true">
                <a:solidFill>
                  <a:srgbClr val="2A2E3A"/>
                </a:solidFill>
                <a:latin typeface="Klein Bold"/>
                <a:ea typeface="Klein Bold"/>
                <a:cs typeface="Klein Bold"/>
                <a:sym typeface="Klein Bold"/>
              </a:rPr>
              <a:t>F</a:t>
            </a:r>
            <a:r>
              <a:rPr lang="en-US" sz="8899" b="true">
                <a:solidFill>
                  <a:srgbClr val="0097B2"/>
                </a:solidFill>
                <a:latin typeface="Klein Bold"/>
                <a:ea typeface="Klein Bold"/>
                <a:cs typeface="Klein Bold"/>
                <a:sym typeface="Klein Bold"/>
              </a:rPr>
              <a:t>ormulation</a:t>
            </a:r>
          </a:p>
        </p:txBody>
      </p:sp>
      <p:sp>
        <p:nvSpPr>
          <p:cNvPr name="TextBox 6" id="6"/>
          <p:cNvSpPr txBox="true"/>
          <p:nvPr/>
        </p:nvSpPr>
        <p:spPr>
          <a:xfrm rot="0">
            <a:off x="1959282" y="1573768"/>
            <a:ext cx="5787033" cy="1144258"/>
          </a:xfrm>
          <a:prstGeom prst="rect">
            <a:avLst/>
          </a:prstGeom>
        </p:spPr>
        <p:txBody>
          <a:bodyPr anchor="t" rtlCol="false" tIns="0" lIns="0" bIns="0" rIns="0">
            <a:spAutoFit/>
          </a:bodyPr>
          <a:lstStyle/>
          <a:p>
            <a:pPr algn="ctr">
              <a:lnSpc>
                <a:spcPts val="9380"/>
              </a:lnSpc>
            </a:pPr>
            <a:r>
              <a:rPr lang="en-US" sz="6700" b="true">
                <a:solidFill>
                  <a:srgbClr val="000000"/>
                </a:solidFill>
                <a:latin typeface="Canva Sans Bold"/>
                <a:ea typeface="Canva Sans Bold"/>
                <a:cs typeface="Canva Sans Bold"/>
                <a:sym typeface="Canva Sans Bold"/>
              </a:rPr>
              <a:t>3. Constraints</a:t>
            </a:r>
          </a:p>
        </p:txBody>
      </p:sp>
      <p:sp>
        <p:nvSpPr>
          <p:cNvPr name="TextBox 7" id="7"/>
          <p:cNvSpPr txBox="true"/>
          <p:nvPr/>
        </p:nvSpPr>
        <p:spPr>
          <a:xfrm rot="0">
            <a:off x="1959282" y="2929114"/>
            <a:ext cx="13874496" cy="1889759"/>
          </a:xfrm>
          <a:prstGeom prst="rect">
            <a:avLst/>
          </a:prstGeom>
        </p:spPr>
        <p:txBody>
          <a:bodyPr anchor="t" rtlCol="false" tIns="0" lIns="0" bIns="0" rIns="0">
            <a:spAutoFit/>
          </a:bodyPr>
          <a:lstStyle/>
          <a:p>
            <a:pPr algn="l">
              <a:lnSpc>
                <a:spcPts val="5040"/>
              </a:lnSpc>
            </a:pPr>
            <a:r>
              <a:rPr lang="en-US" sz="3600">
                <a:solidFill>
                  <a:srgbClr val="000000"/>
                </a:solidFill>
                <a:latin typeface="Canva Sans"/>
                <a:ea typeface="Canva Sans"/>
                <a:cs typeface="Canva Sans"/>
                <a:sym typeface="Canva Sans"/>
              </a:rPr>
              <a:t>The first constraint ensures the lower bound on the number of facings for a product on a single shelf, while the second constraint establishes its upper bound.</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049712" y="-8394044"/>
            <a:ext cx="15807328" cy="15807328"/>
          </a:xfrm>
          <a:custGeom>
            <a:avLst/>
            <a:gdLst/>
            <a:ahLst/>
            <a:cxnLst/>
            <a:rect r="r" b="b" t="t" l="l"/>
            <a:pathLst>
              <a:path h="15807328" w="15807328">
                <a:moveTo>
                  <a:pt x="0" y="0"/>
                </a:moveTo>
                <a:lnTo>
                  <a:pt x="15807328" y="0"/>
                </a:lnTo>
                <a:lnTo>
                  <a:pt x="15807328" y="15807328"/>
                </a:lnTo>
                <a:lnTo>
                  <a:pt x="0" y="158073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46309" y="7364054"/>
            <a:ext cx="13283574" cy="2520398"/>
          </a:xfrm>
          <a:custGeom>
            <a:avLst/>
            <a:gdLst/>
            <a:ahLst/>
            <a:cxnLst/>
            <a:rect r="r" b="b" t="t" l="l"/>
            <a:pathLst>
              <a:path h="2520398" w="13283574">
                <a:moveTo>
                  <a:pt x="0" y="0"/>
                </a:moveTo>
                <a:lnTo>
                  <a:pt x="13283574" y="0"/>
                </a:lnTo>
                <a:lnTo>
                  <a:pt x="13283574" y="2520398"/>
                </a:lnTo>
                <a:lnTo>
                  <a:pt x="0" y="2520398"/>
                </a:lnTo>
                <a:lnTo>
                  <a:pt x="0" y="0"/>
                </a:lnTo>
                <a:close/>
              </a:path>
            </a:pathLst>
          </a:custGeom>
          <a:blipFill>
            <a:blip r:embed="rId4"/>
            <a:stretch>
              <a:fillRect l="0" t="-8502" r="0" b="-8502"/>
            </a:stretch>
          </a:blipFill>
        </p:spPr>
      </p:sp>
      <p:sp>
        <p:nvSpPr>
          <p:cNvPr name="Freeform 4" id="4"/>
          <p:cNvSpPr/>
          <p:nvPr/>
        </p:nvSpPr>
        <p:spPr>
          <a:xfrm flipH="false" flipV="false" rot="0">
            <a:off x="1746309" y="4818873"/>
            <a:ext cx="13283574" cy="2520398"/>
          </a:xfrm>
          <a:custGeom>
            <a:avLst/>
            <a:gdLst/>
            <a:ahLst/>
            <a:cxnLst/>
            <a:rect r="r" b="b" t="t" l="l"/>
            <a:pathLst>
              <a:path h="2520398" w="13283574">
                <a:moveTo>
                  <a:pt x="0" y="0"/>
                </a:moveTo>
                <a:lnTo>
                  <a:pt x="13283574" y="0"/>
                </a:lnTo>
                <a:lnTo>
                  <a:pt x="13283574" y="2520398"/>
                </a:lnTo>
                <a:lnTo>
                  <a:pt x="0" y="2520398"/>
                </a:lnTo>
                <a:lnTo>
                  <a:pt x="0" y="0"/>
                </a:lnTo>
                <a:close/>
              </a:path>
            </a:pathLst>
          </a:custGeom>
          <a:blipFill>
            <a:blip r:embed="rId5"/>
            <a:stretch>
              <a:fillRect l="0" t="-8502" r="0" b="-8502"/>
            </a:stretch>
          </a:blipFill>
        </p:spPr>
      </p:sp>
      <p:sp>
        <p:nvSpPr>
          <p:cNvPr name="TextBox 5" id="5"/>
          <p:cNvSpPr txBox="true"/>
          <p:nvPr/>
        </p:nvSpPr>
        <p:spPr>
          <a:xfrm rot="0">
            <a:off x="5364863" y="70991"/>
            <a:ext cx="7558274" cy="1439549"/>
          </a:xfrm>
          <a:prstGeom prst="rect">
            <a:avLst/>
          </a:prstGeom>
        </p:spPr>
        <p:txBody>
          <a:bodyPr anchor="t" rtlCol="false" tIns="0" lIns="0" bIns="0" rIns="0">
            <a:spAutoFit/>
          </a:bodyPr>
          <a:lstStyle/>
          <a:p>
            <a:pPr algn="l">
              <a:lnSpc>
                <a:spcPts val="11569"/>
              </a:lnSpc>
            </a:pPr>
            <a:r>
              <a:rPr lang="en-US" sz="8899" b="true">
                <a:solidFill>
                  <a:srgbClr val="2A2E3A"/>
                </a:solidFill>
                <a:latin typeface="Klein Bold"/>
                <a:ea typeface="Klein Bold"/>
                <a:cs typeface="Klein Bold"/>
                <a:sym typeface="Klein Bold"/>
              </a:rPr>
              <a:t>F</a:t>
            </a:r>
            <a:r>
              <a:rPr lang="en-US" sz="8899" b="true">
                <a:solidFill>
                  <a:srgbClr val="0097B2"/>
                </a:solidFill>
                <a:latin typeface="Klein Bold"/>
                <a:ea typeface="Klein Bold"/>
                <a:cs typeface="Klein Bold"/>
                <a:sym typeface="Klein Bold"/>
              </a:rPr>
              <a:t>ormulation</a:t>
            </a:r>
          </a:p>
        </p:txBody>
      </p:sp>
      <p:sp>
        <p:nvSpPr>
          <p:cNvPr name="TextBox 6" id="6"/>
          <p:cNvSpPr txBox="true"/>
          <p:nvPr/>
        </p:nvSpPr>
        <p:spPr>
          <a:xfrm rot="0">
            <a:off x="1959282" y="1573768"/>
            <a:ext cx="5787033" cy="1144258"/>
          </a:xfrm>
          <a:prstGeom prst="rect">
            <a:avLst/>
          </a:prstGeom>
        </p:spPr>
        <p:txBody>
          <a:bodyPr anchor="t" rtlCol="false" tIns="0" lIns="0" bIns="0" rIns="0">
            <a:spAutoFit/>
          </a:bodyPr>
          <a:lstStyle/>
          <a:p>
            <a:pPr algn="ctr">
              <a:lnSpc>
                <a:spcPts val="9380"/>
              </a:lnSpc>
            </a:pPr>
            <a:r>
              <a:rPr lang="en-US" sz="6700" b="true">
                <a:solidFill>
                  <a:srgbClr val="000000"/>
                </a:solidFill>
                <a:latin typeface="Canva Sans Bold"/>
                <a:ea typeface="Canva Sans Bold"/>
                <a:cs typeface="Canva Sans Bold"/>
                <a:sym typeface="Canva Sans Bold"/>
              </a:rPr>
              <a:t>3. Constraints</a:t>
            </a:r>
          </a:p>
        </p:txBody>
      </p:sp>
      <p:sp>
        <p:nvSpPr>
          <p:cNvPr name="TextBox 7" id="7"/>
          <p:cNvSpPr txBox="true"/>
          <p:nvPr/>
        </p:nvSpPr>
        <p:spPr>
          <a:xfrm rot="0">
            <a:off x="1959282" y="2929114"/>
            <a:ext cx="13874496" cy="1889759"/>
          </a:xfrm>
          <a:prstGeom prst="rect">
            <a:avLst/>
          </a:prstGeom>
        </p:spPr>
        <p:txBody>
          <a:bodyPr anchor="t" rtlCol="false" tIns="0" lIns="0" bIns="0" rIns="0">
            <a:spAutoFit/>
          </a:bodyPr>
          <a:lstStyle/>
          <a:p>
            <a:pPr algn="l">
              <a:lnSpc>
                <a:spcPts val="5040"/>
              </a:lnSpc>
            </a:pPr>
            <a:r>
              <a:rPr lang="en-US" sz="3600">
                <a:solidFill>
                  <a:srgbClr val="000000"/>
                </a:solidFill>
                <a:latin typeface="Canva Sans"/>
                <a:ea typeface="Canva Sans"/>
                <a:cs typeface="Canva Sans"/>
                <a:sym typeface="Canva Sans"/>
              </a:rPr>
              <a:t>The first constraint ensures the lower bound on the number of facings for a product across all shelves, while the second constraint establishes its upper bound.</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049712" y="-8394044"/>
            <a:ext cx="15807328" cy="15807328"/>
          </a:xfrm>
          <a:custGeom>
            <a:avLst/>
            <a:gdLst/>
            <a:ahLst/>
            <a:cxnLst/>
            <a:rect r="r" b="b" t="t" l="l"/>
            <a:pathLst>
              <a:path h="15807328" w="15807328">
                <a:moveTo>
                  <a:pt x="0" y="0"/>
                </a:moveTo>
                <a:lnTo>
                  <a:pt x="15807328" y="0"/>
                </a:lnTo>
                <a:lnTo>
                  <a:pt x="15807328" y="15807328"/>
                </a:lnTo>
                <a:lnTo>
                  <a:pt x="0" y="158073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070903" y="5115964"/>
            <a:ext cx="12272362" cy="2318481"/>
          </a:xfrm>
          <a:custGeom>
            <a:avLst/>
            <a:gdLst/>
            <a:ahLst/>
            <a:cxnLst/>
            <a:rect r="r" b="b" t="t" l="l"/>
            <a:pathLst>
              <a:path h="2318481" w="12272362">
                <a:moveTo>
                  <a:pt x="0" y="0"/>
                </a:moveTo>
                <a:lnTo>
                  <a:pt x="12272361" y="0"/>
                </a:lnTo>
                <a:lnTo>
                  <a:pt x="12272361" y="2318481"/>
                </a:lnTo>
                <a:lnTo>
                  <a:pt x="0" y="2318481"/>
                </a:lnTo>
                <a:lnTo>
                  <a:pt x="0" y="0"/>
                </a:lnTo>
                <a:close/>
              </a:path>
            </a:pathLst>
          </a:custGeom>
          <a:blipFill>
            <a:blip r:embed="rId4"/>
            <a:stretch>
              <a:fillRect l="0" t="-9549" r="0" b="-9549"/>
            </a:stretch>
          </a:blipFill>
        </p:spPr>
      </p:sp>
      <p:sp>
        <p:nvSpPr>
          <p:cNvPr name="Freeform 4" id="4"/>
          <p:cNvSpPr/>
          <p:nvPr/>
        </p:nvSpPr>
        <p:spPr>
          <a:xfrm flipH="false" flipV="false" rot="0">
            <a:off x="2260149" y="7624945"/>
            <a:ext cx="12540556" cy="2085660"/>
          </a:xfrm>
          <a:custGeom>
            <a:avLst/>
            <a:gdLst/>
            <a:ahLst/>
            <a:cxnLst/>
            <a:rect r="r" b="b" t="t" l="l"/>
            <a:pathLst>
              <a:path h="2085660" w="12540556">
                <a:moveTo>
                  <a:pt x="0" y="0"/>
                </a:moveTo>
                <a:lnTo>
                  <a:pt x="12540556" y="0"/>
                </a:lnTo>
                <a:lnTo>
                  <a:pt x="12540556" y="2085659"/>
                </a:lnTo>
                <a:lnTo>
                  <a:pt x="0" y="2085659"/>
                </a:lnTo>
                <a:lnTo>
                  <a:pt x="0" y="0"/>
                </a:lnTo>
                <a:close/>
              </a:path>
            </a:pathLst>
          </a:custGeom>
          <a:blipFill>
            <a:blip r:embed="rId5"/>
            <a:stretch>
              <a:fillRect l="0" t="-9549" r="0" b="-9549"/>
            </a:stretch>
          </a:blipFill>
        </p:spPr>
      </p:sp>
      <p:sp>
        <p:nvSpPr>
          <p:cNvPr name="TextBox 5" id="5"/>
          <p:cNvSpPr txBox="true"/>
          <p:nvPr/>
        </p:nvSpPr>
        <p:spPr>
          <a:xfrm rot="0">
            <a:off x="5364863" y="70991"/>
            <a:ext cx="7558274" cy="1439549"/>
          </a:xfrm>
          <a:prstGeom prst="rect">
            <a:avLst/>
          </a:prstGeom>
        </p:spPr>
        <p:txBody>
          <a:bodyPr anchor="t" rtlCol="false" tIns="0" lIns="0" bIns="0" rIns="0">
            <a:spAutoFit/>
          </a:bodyPr>
          <a:lstStyle/>
          <a:p>
            <a:pPr algn="l">
              <a:lnSpc>
                <a:spcPts val="11569"/>
              </a:lnSpc>
            </a:pPr>
            <a:r>
              <a:rPr lang="en-US" sz="8899" b="true">
                <a:solidFill>
                  <a:srgbClr val="2A2E3A"/>
                </a:solidFill>
                <a:latin typeface="Klein Bold"/>
                <a:ea typeface="Klein Bold"/>
                <a:cs typeface="Klein Bold"/>
                <a:sym typeface="Klein Bold"/>
              </a:rPr>
              <a:t>F</a:t>
            </a:r>
            <a:r>
              <a:rPr lang="en-US" sz="8899" b="true">
                <a:solidFill>
                  <a:srgbClr val="0097B2"/>
                </a:solidFill>
                <a:latin typeface="Klein Bold"/>
                <a:ea typeface="Klein Bold"/>
                <a:cs typeface="Klein Bold"/>
                <a:sym typeface="Klein Bold"/>
              </a:rPr>
              <a:t>ormulation</a:t>
            </a:r>
          </a:p>
        </p:txBody>
      </p:sp>
      <p:sp>
        <p:nvSpPr>
          <p:cNvPr name="TextBox 6" id="6"/>
          <p:cNvSpPr txBox="true"/>
          <p:nvPr/>
        </p:nvSpPr>
        <p:spPr>
          <a:xfrm rot="0">
            <a:off x="1959282" y="1573768"/>
            <a:ext cx="5787033" cy="1144258"/>
          </a:xfrm>
          <a:prstGeom prst="rect">
            <a:avLst/>
          </a:prstGeom>
        </p:spPr>
        <p:txBody>
          <a:bodyPr anchor="t" rtlCol="false" tIns="0" lIns="0" bIns="0" rIns="0">
            <a:spAutoFit/>
          </a:bodyPr>
          <a:lstStyle/>
          <a:p>
            <a:pPr algn="ctr">
              <a:lnSpc>
                <a:spcPts val="9380"/>
              </a:lnSpc>
            </a:pPr>
            <a:r>
              <a:rPr lang="en-US" sz="6700" b="true">
                <a:solidFill>
                  <a:srgbClr val="000000"/>
                </a:solidFill>
                <a:latin typeface="Canva Sans Bold"/>
                <a:ea typeface="Canva Sans Bold"/>
                <a:cs typeface="Canva Sans Bold"/>
                <a:sym typeface="Canva Sans Bold"/>
              </a:rPr>
              <a:t>3. Constraints</a:t>
            </a:r>
          </a:p>
        </p:txBody>
      </p:sp>
      <p:sp>
        <p:nvSpPr>
          <p:cNvPr name="TextBox 7" id="7"/>
          <p:cNvSpPr txBox="true"/>
          <p:nvPr/>
        </p:nvSpPr>
        <p:spPr>
          <a:xfrm rot="0">
            <a:off x="1959282" y="2929114"/>
            <a:ext cx="13874496" cy="1251584"/>
          </a:xfrm>
          <a:prstGeom prst="rect">
            <a:avLst/>
          </a:prstGeom>
        </p:spPr>
        <p:txBody>
          <a:bodyPr anchor="t" rtlCol="false" tIns="0" lIns="0" bIns="0" rIns="0">
            <a:spAutoFit/>
          </a:bodyPr>
          <a:lstStyle/>
          <a:p>
            <a:pPr algn="l">
              <a:lnSpc>
                <a:spcPts val="5040"/>
              </a:lnSpc>
            </a:pPr>
            <a:r>
              <a:rPr lang="en-US" sz="3600">
                <a:solidFill>
                  <a:srgbClr val="000000"/>
                </a:solidFill>
                <a:latin typeface="Canva Sans"/>
                <a:ea typeface="Canva Sans"/>
                <a:cs typeface="Canva Sans"/>
                <a:sym typeface="Canva Sans"/>
              </a:rPr>
              <a:t>The first one is the Weight Constraint while the second one is the Height constraint.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049712" y="-8394044"/>
            <a:ext cx="15807328" cy="15807328"/>
          </a:xfrm>
          <a:custGeom>
            <a:avLst/>
            <a:gdLst/>
            <a:ahLst/>
            <a:cxnLst/>
            <a:rect r="r" b="b" t="t" l="l"/>
            <a:pathLst>
              <a:path h="15807328" w="15807328">
                <a:moveTo>
                  <a:pt x="0" y="0"/>
                </a:moveTo>
                <a:lnTo>
                  <a:pt x="15807328" y="0"/>
                </a:lnTo>
                <a:lnTo>
                  <a:pt x="15807328" y="15807328"/>
                </a:lnTo>
                <a:lnTo>
                  <a:pt x="0" y="158073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30295" y="5331269"/>
            <a:ext cx="12759697" cy="3672205"/>
          </a:xfrm>
          <a:custGeom>
            <a:avLst/>
            <a:gdLst/>
            <a:ahLst/>
            <a:cxnLst/>
            <a:rect r="r" b="b" t="t" l="l"/>
            <a:pathLst>
              <a:path h="3672205" w="12759697">
                <a:moveTo>
                  <a:pt x="0" y="0"/>
                </a:moveTo>
                <a:lnTo>
                  <a:pt x="12759698" y="0"/>
                </a:lnTo>
                <a:lnTo>
                  <a:pt x="12759698" y="3672206"/>
                </a:lnTo>
                <a:lnTo>
                  <a:pt x="0" y="3672206"/>
                </a:lnTo>
                <a:lnTo>
                  <a:pt x="0" y="0"/>
                </a:lnTo>
                <a:close/>
              </a:path>
            </a:pathLst>
          </a:custGeom>
          <a:blipFill>
            <a:blip r:embed="rId4"/>
            <a:stretch>
              <a:fillRect l="0" t="-4704" r="0" b="-4704"/>
            </a:stretch>
          </a:blipFill>
        </p:spPr>
      </p:sp>
      <p:sp>
        <p:nvSpPr>
          <p:cNvPr name="TextBox 4" id="4"/>
          <p:cNvSpPr txBox="true"/>
          <p:nvPr/>
        </p:nvSpPr>
        <p:spPr>
          <a:xfrm rot="0">
            <a:off x="5364863" y="70991"/>
            <a:ext cx="7558274" cy="1439549"/>
          </a:xfrm>
          <a:prstGeom prst="rect">
            <a:avLst/>
          </a:prstGeom>
        </p:spPr>
        <p:txBody>
          <a:bodyPr anchor="t" rtlCol="false" tIns="0" lIns="0" bIns="0" rIns="0">
            <a:spAutoFit/>
          </a:bodyPr>
          <a:lstStyle/>
          <a:p>
            <a:pPr algn="l">
              <a:lnSpc>
                <a:spcPts val="11569"/>
              </a:lnSpc>
            </a:pPr>
            <a:r>
              <a:rPr lang="en-US" sz="8899" b="true">
                <a:solidFill>
                  <a:srgbClr val="2A2E3A"/>
                </a:solidFill>
                <a:latin typeface="Klein Bold"/>
                <a:ea typeface="Klein Bold"/>
                <a:cs typeface="Klein Bold"/>
                <a:sym typeface="Klein Bold"/>
              </a:rPr>
              <a:t>F</a:t>
            </a:r>
            <a:r>
              <a:rPr lang="en-US" sz="8899" b="true">
                <a:solidFill>
                  <a:srgbClr val="0097B2"/>
                </a:solidFill>
                <a:latin typeface="Klein Bold"/>
                <a:ea typeface="Klein Bold"/>
                <a:cs typeface="Klein Bold"/>
                <a:sym typeface="Klein Bold"/>
              </a:rPr>
              <a:t>ormulation</a:t>
            </a:r>
          </a:p>
        </p:txBody>
      </p:sp>
      <p:sp>
        <p:nvSpPr>
          <p:cNvPr name="TextBox 5" id="5"/>
          <p:cNvSpPr txBox="true"/>
          <p:nvPr/>
        </p:nvSpPr>
        <p:spPr>
          <a:xfrm rot="0">
            <a:off x="1959282" y="1573768"/>
            <a:ext cx="5787033" cy="1144258"/>
          </a:xfrm>
          <a:prstGeom prst="rect">
            <a:avLst/>
          </a:prstGeom>
        </p:spPr>
        <p:txBody>
          <a:bodyPr anchor="t" rtlCol="false" tIns="0" lIns="0" bIns="0" rIns="0">
            <a:spAutoFit/>
          </a:bodyPr>
          <a:lstStyle/>
          <a:p>
            <a:pPr algn="ctr">
              <a:lnSpc>
                <a:spcPts val="9380"/>
              </a:lnSpc>
            </a:pPr>
            <a:r>
              <a:rPr lang="en-US" sz="6700" b="true">
                <a:solidFill>
                  <a:srgbClr val="000000"/>
                </a:solidFill>
                <a:latin typeface="Canva Sans Bold"/>
                <a:ea typeface="Canva Sans Bold"/>
                <a:cs typeface="Canva Sans Bold"/>
                <a:sym typeface="Canva Sans Bold"/>
              </a:rPr>
              <a:t>3. Constraints</a:t>
            </a:r>
          </a:p>
        </p:txBody>
      </p:sp>
      <p:sp>
        <p:nvSpPr>
          <p:cNvPr name="TextBox 6" id="6"/>
          <p:cNvSpPr txBox="true"/>
          <p:nvPr/>
        </p:nvSpPr>
        <p:spPr>
          <a:xfrm rot="0">
            <a:off x="1812978" y="2841851"/>
            <a:ext cx="13874496" cy="1889759"/>
          </a:xfrm>
          <a:prstGeom prst="rect">
            <a:avLst/>
          </a:prstGeom>
        </p:spPr>
        <p:txBody>
          <a:bodyPr anchor="t" rtlCol="false" tIns="0" lIns="0" bIns="0" rIns="0">
            <a:spAutoFit/>
          </a:bodyPr>
          <a:lstStyle/>
          <a:p>
            <a:pPr algn="l">
              <a:lnSpc>
                <a:spcPts val="5040"/>
              </a:lnSpc>
            </a:pPr>
            <a:r>
              <a:rPr lang="en-US" sz="3600">
                <a:solidFill>
                  <a:srgbClr val="000000"/>
                </a:solidFill>
                <a:latin typeface="Canva Sans"/>
                <a:ea typeface="Canva Sans"/>
                <a:cs typeface="Canva Sans"/>
                <a:sym typeface="Canva Sans"/>
              </a:rPr>
              <a:t>These are the linearization constraints which we need to ensure that the objective function remains linear and our model does not become non linear in nature.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049712" y="-8394044"/>
            <a:ext cx="15807328" cy="15807328"/>
          </a:xfrm>
          <a:custGeom>
            <a:avLst/>
            <a:gdLst/>
            <a:ahLst/>
            <a:cxnLst/>
            <a:rect r="r" b="b" t="t" l="l"/>
            <a:pathLst>
              <a:path h="15807328" w="15807328">
                <a:moveTo>
                  <a:pt x="0" y="0"/>
                </a:moveTo>
                <a:lnTo>
                  <a:pt x="15807328" y="0"/>
                </a:lnTo>
                <a:lnTo>
                  <a:pt x="15807328" y="15807328"/>
                </a:lnTo>
                <a:lnTo>
                  <a:pt x="0" y="158073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812978" y="4283935"/>
            <a:ext cx="10336377" cy="3367153"/>
          </a:xfrm>
          <a:custGeom>
            <a:avLst/>
            <a:gdLst/>
            <a:ahLst/>
            <a:cxnLst/>
            <a:rect r="r" b="b" t="t" l="l"/>
            <a:pathLst>
              <a:path h="3367153" w="10336377">
                <a:moveTo>
                  <a:pt x="0" y="0"/>
                </a:moveTo>
                <a:lnTo>
                  <a:pt x="10336377" y="0"/>
                </a:lnTo>
                <a:lnTo>
                  <a:pt x="10336377" y="3367153"/>
                </a:lnTo>
                <a:lnTo>
                  <a:pt x="0" y="3367153"/>
                </a:lnTo>
                <a:lnTo>
                  <a:pt x="0" y="0"/>
                </a:lnTo>
                <a:close/>
              </a:path>
            </a:pathLst>
          </a:custGeom>
          <a:blipFill>
            <a:blip r:embed="rId4"/>
            <a:stretch>
              <a:fillRect l="0" t="0" r="0" b="0"/>
            </a:stretch>
          </a:blipFill>
        </p:spPr>
      </p:sp>
      <p:sp>
        <p:nvSpPr>
          <p:cNvPr name="Freeform 4" id="4"/>
          <p:cNvSpPr/>
          <p:nvPr/>
        </p:nvSpPr>
        <p:spPr>
          <a:xfrm flipH="false" flipV="false" rot="0">
            <a:off x="1812978" y="7419778"/>
            <a:ext cx="10569388" cy="2840074"/>
          </a:xfrm>
          <a:custGeom>
            <a:avLst/>
            <a:gdLst/>
            <a:ahLst/>
            <a:cxnLst/>
            <a:rect r="r" b="b" t="t" l="l"/>
            <a:pathLst>
              <a:path h="2840074" w="10569388">
                <a:moveTo>
                  <a:pt x="0" y="0"/>
                </a:moveTo>
                <a:lnTo>
                  <a:pt x="10569389" y="0"/>
                </a:lnTo>
                <a:lnTo>
                  <a:pt x="10569389" y="2840073"/>
                </a:lnTo>
                <a:lnTo>
                  <a:pt x="0" y="2840073"/>
                </a:lnTo>
                <a:lnTo>
                  <a:pt x="0" y="0"/>
                </a:lnTo>
                <a:close/>
              </a:path>
            </a:pathLst>
          </a:custGeom>
          <a:blipFill>
            <a:blip r:embed="rId5"/>
            <a:stretch>
              <a:fillRect l="0" t="0" r="0" b="0"/>
            </a:stretch>
          </a:blipFill>
        </p:spPr>
      </p:sp>
      <p:sp>
        <p:nvSpPr>
          <p:cNvPr name="TextBox 5" id="5"/>
          <p:cNvSpPr txBox="true"/>
          <p:nvPr/>
        </p:nvSpPr>
        <p:spPr>
          <a:xfrm rot="0">
            <a:off x="5364863" y="70991"/>
            <a:ext cx="7558274" cy="1439549"/>
          </a:xfrm>
          <a:prstGeom prst="rect">
            <a:avLst/>
          </a:prstGeom>
        </p:spPr>
        <p:txBody>
          <a:bodyPr anchor="t" rtlCol="false" tIns="0" lIns="0" bIns="0" rIns="0">
            <a:spAutoFit/>
          </a:bodyPr>
          <a:lstStyle/>
          <a:p>
            <a:pPr algn="l">
              <a:lnSpc>
                <a:spcPts val="11569"/>
              </a:lnSpc>
            </a:pPr>
            <a:r>
              <a:rPr lang="en-US" sz="8899" b="true">
                <a:solidFill>
                  <a:srgbClr val="2A2E3A"/>
                </a:solidFill>
                <a:latin typeface="Klein Bold"/>
                <a:ea typeface="Klein Bold"/>
                <a:cs typeface="Klein Bold"/>
                <a:sym typeface="Klein Bold"/>
              </a:rPr>
              <a:t>F</a:t>
            </a:r>
            <a:r>
              <a:rPr lang="en-US" sz="8899" b="true">
                <a:solidFill>
                  <a:srgbClr val="0097B2"/>
                </a:solidFill>
                <a:latin typeface="Klein Bold"/>
                <a:ea typeface="Klein Bold"/>
                <a:cs typeface="Klein Bold"/>
                <a:sym typeface="Klein Bold"/>
              </a:rPr>
              <a:t>ormulation</a:t>
            </a:r>
          </a:p>
        </p:txBody>
      </p:sp>
      <p:sp>
        <p:nvSpPr>
          <p:cNvPr name="TextBox 6" id="6"/>
          <p:cNvSpPr txBox="true"/>
          <p:nvPr/>
        </p:nvSpPr>
        <p:spPr>
          <a:xfrm rot="0">
            <a:off x="1959282" y="1573768"/>
            <a:ext cx="5787033" cy="1144258"/>
          </a:xfrm>
          <a:prstGeom prst="rect">
            <a:avLst/>
          </a:prstGeom>
        </p:spPr>
        <p:txBody>
          <a:bodyPr anchor="t" rtlCol="false" tIns="0" lIns="0" bIns="0" rIns="0">
            <a:spAutoFit/>
          </a:bodyPr>
          <a:lstStyle/>
          <a:p>
            <a:pPr algn="ctr">
              <a:lnSpc>
                <a:spcPts val="9380"/>
              </a:lnSpc>
            </a:pPr>
            <a:r>
              <a:rPr lang="en-US" sz="6700" b="true">
                <a:solidFill>
                  <a:srgbClr val="000000"/>
                </a:solidFill>
                <a:latin typeface="Canva Sans Bold"/>
                <a:ea typeface="Canva Sans Bold"/>
                <a:cs typeface="Canva Sans Bold"/>
                <a:sym typeface="Canva Sans Bold"/>
              </a:rPr>
              <a:t>3. Constraints</a:t>
            </a:r>
          </a:p>
        </p:txBody>
      </p:sp>
      <p:sp>
        <p:nvSpPr>
          <p:cNvPr name="TextBox 7" id="7"/>
          <p:cNvSpPr txBox="true"/>
          <p:nvPr/>
        </p:nvSpPr>
        <p:spPr>
          <a:xfrm rot="0">
            <a:off x="1812978" y="2841851"/>
            <a:ext cx="13874496" cy="1251584"/>
          </a:xfrm>
          <a:prstGeom prst="rect">
            <a:avLst/>
          </a:prstGeom>
        </p:spPr>
        <p:txBody>
          <a:bodyPr anchor="t" rtlCol="false" tIns="0" lIns="0" bIns="0" rIns="0">
            <a:spAutoFit/>
          </a:bodyPr>
          <a:lstStyle/>
          <a:p>
            <a:pPr algn="l">
              <a:lnSpc>
                <a:spcPts val="5040"/>
              </a:lnSpc>
            </a:pPr>
            <a:r>
              <a:rPr lang="en-US" sz="3600">
                <a:solidFill>
                  <a:srgbClr val="000000"/>
                </a:solidFill>
                <a:latin typeface="Canva Sans"/>
                <a:ea typeface="Canva Sans"/>
                <a:cs typeface="Canva Sans"/>
                <a:sym typeface="Canva Sans"/>
              </a:rPr>
              <a:t>First one is product- shelf assignment constraint while the second one is diversity constraint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952176" y="-7903664"/>
            <a:ext cx="15807328" cy="15807328"/>
          </a:xfrm>
          <a:custGeom>
            <a:avLst/>
            <a:gdLst/>
            <a:ahLst/>
            <a:cxnLst/>
            <a:rect r="r" b="b" t="t" l="l"/>
            <a:pathLst>
              <a:path h="15807328" w="15807328">
                <a:moveTo>
                  <a:pt x="0" y="0"/>
                </a:moveTo>
                <a:lnTo>
                  <a:pt x="15807328" y="0"/>
                </a:lnTo>
                <a:lnTo>
                  <a:pt x="15807328" y="15807328"/>
                </a:lnTo>
                <a:lnTo>
                  <a:pt x="0" y="158073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79063" y="3327020"/>
            <a:ext cx="13968542" cy="2725129"/>
          </a:xfrm>
          <a:custGeom>
            <a:avLst/>
            <a:gdLst/>
            <a:ahLst/>
            <a:cxnLst/>
            <a:rect r="r" b="b" t="t" l="l"/>
            <a:pathLst>
              <a:path h="2725129" w="13968542">
                <a:moveTo>
                  <a:pt x="0" y="0"/>
                </a:moveTo>
                <a:lnTo>
                  <a:pt x="13968543" y="0"/>
                </a:lnTo>
                <a:lnTo>
                  <a:pt x="13968543" y="2725129"/>
                </a:lnTo>
                <a:lnTo>
                  <a:pt x="0" y="2725129"/>
                </a:lnTo>
                <a:lnTo>
                  <a:pt x="0" y="0"/>
                </a:lnTo>
                <a:close/>
              </a:path>
            </a:pathLst>
          </a:custGeom>
          <a:blipFill>
            <a:blip r:embed="rId4"/>
            <a:stretch>
              <a:fillRect l="0" t="0" r="0" b="0"/>
            </a:stretch>
          </a:blipFill>
        </p:spPr>
      </p:sp>
      <p:sp>
        <p:nvSpPr>
          <p:cNvPr name="TextBox 4" id="4"/>
          <p:cNvSpPr txBox="true"/>
          <p:nvPr/>
        </p:nvSpPr>
        <p:spPr>
          <a:xfrm rot="0">
            <a:off x="5364863" y="70991"/>
            <a:ext cx="7558274" cy="1439549"/>
          </a:xfrm>
          <a:prstGeom prst="rect">
            <a:avLst/>
          </a:prstGeom>
        </p:spPr>
        <p:txBody>
          <a:bodyPr anchor="t" rtlCol="false" tIns="0" lIns="0" bIns="0" rIns="0">
            <a:spAutoFit/>
          </a:bodyPr>
          <a:lstStyle/>
          <a:p>
            <a:pPr algn="l">
              <a:lnSpc>
                <a:spcPts val="11569"/>
              </a:lnSpc>
            </a:pPr>
            <a:r>
              <a:rPr lang="en-US" sz="8899" b="true">
                <a:solidFill>
                  <a:srgbClr val="2A2E3A"/>
                </a:solidFill>
                <a:latin typeface="Klein Bold"/>
                <a:ea typeface="Klein Bold"/>
                <a:cs typeface="Klein Bold"/>
                <a:sym typeface="Klein Bold"/>
              </a:rPr>
              <a:t>F</a:t>
            </a:r>
            <a:r>
              <a:rPr lang="en-US" sz="8899" b="true">
                <a:solidFill>
                  <a:srgbClr val="0097B2"/>
                </a:solidFill>
                <a:latin typeface="Klein Bold"/>
                <a:ea typeface="Klein Bold"/>
                <a:cs typeface="Klein Bold"/>
                <a:sym typeface="Klein Bold"/>
              </a:rPr>
              <a:t>ormulation</a:t>
            </a:r>
          </a:p>
        </p:txBody>
      </p:sp>
      <p:sp>
        <p:nvSpPr>
          <p:cNvPr name="TextBox 5" id="5"/>
          <p:cNvSpPr txBox="true"/>
          <p:nvPr/>
        </p:nvSpPr>
        <p:spPr>
          <a:xfrm rot="0">
            <a:off x="919724" y="1671304"/>
            <a:ext cx="8890278" cy="1144258"/>
          </a:xfrm>
          <a:prstGeom prst="rect">
            <a:avLst/>
          </a:prstGeom>
        </p:spPr>
        <p:txBody>
          <a:bodyPr anchor="t" rtlCol="false" tIns="0" lIns="0" bIns="0" rIns="0">
            <a:spAutoFit/>
          </a:bodyPr>
          <a:lstStyle/>
          <a:p>
            <a:pPr algn="ctr">
              <a:lnSpc>
                <a:spcPts val="9380"/>
              </a:lnSpc>
            </a:pPr>
            <a:r>
              <a:rPr lang="en-US" sz="6700" b="true">
                <a:solidFill>
                  <a:srgbClr val="000000"/>
                </a:solidFill>
                <a:latin typeface="Canva Sans Bold"/>
                <a:ea typeface="Canva Sans Bold"/>
                <a:cs typeface="Canva Sans Bold"/>
                <a:sym typeface="Canva Sans Bold"/>
              </a:rPr>
              <a:t>4. Objective Function</a:t>
            </a:r>
          </a:p>
        </p:txBody>
      </p:sp>
      <p:sp>
        <p:nvSpPr>
          <p:cNvPr name="TextBox 6" id="6"/>
          <p:cNvSpPr txBox="true"/>
          <p:nvPr/>
        </p:nvSpPr>
        <p:spPr>
          <a:xfrm rot="0">
            <a:off x="2437431" y="7085040"/>
            <a:ext cx="13310174" cy="2417620"/>
          </a:xfrm>
          <a:prstGeom prst="rect">
            <a:avLst/>
          </a:prstGeom>
        </p:spPr>
        <p:txBody>
          <a:bodyPr anchor="t" rtlCol="false" tIns="0" lIns="0" bIns="0" rIns="0">
            <a:spAutoFit/>
          </a:bodyPr>
          <a:lstStyle/>
          <a:p>
            <a:pPr algn="ctr">
              <a:lnSpc>
                <a:spcPts val="4820"/>
              </a:lnSpc>
            </a:pPr>
            <a:r>
              <a:rPr lang="en-US" sz="3443">
                <a:solidFill>
                  <a:srgbClr val="000000"/>
                </a:solidFill>
                <a:latin typeface="Canva Sans"/>
                <a:ea typeface="Canva Sans"/>
                <a:cs typeface="Canva Sans"/>
                <a:sym typeface="Canva Sans"/>
              </a:rPr>
              <a:t>Here Z_ij represents product of x_ij and f_ij, To maintain a linear formulation, the product was not directly included in the function.</a:t>
            </a:r>
          </a:p>
          <a:p>
            <a:pPr algn="ctr">
              <a:lnSpc>
                <a:spcPts val="4820"/>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229713">
            <a:off x="-4358101" y="-6631873"/>
            <a:ext cx="26259901" cy="26259901"/>
          </a:xfrm>
          <a:custGeom>
            <a:avLst/>
            <a:gdLst/>
            <a:ahLst/>
            <a:cxnLst/>
            <a:rect r="r" b="b" t="t" l="l"/>
            <a:pathLst>
              <a:path h="26259901" w="26259901">
                <a:moveTo>
                  <a:pt x="0" y="0"/>
                </a:moveTo>
                <a:lnTo>
                  <a:pt x="26259901" y="0"/>
                </a:lnTo>
                <a:lnTo>
                  <a:pt x="26259901" y="26259901"/>
                </a:lnTo>
                <a:lnTo>
                  <a:pt x="0" y="262599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52572" y="3637067"/>
            <a:ext cx="16582855" cy="6018621"/>
          </a:xfrm>
          <a:custGeom>
            <a:avLst/>
            <a:gdLst/>
            <a:ahLst/>
            <a:cxnLst/>
            <a:rect r="r" b="b" t="t" l="l"/>
            <a:pathLst>
              <a:path h="6018621" w="16582855">
                <a:moveTo>
                  <a:pt x="0" y="0"/>
                </a:moveTo>
                <a:lnTo>
                  <a:pt x="16582856" y="0"/>
                </a:lnTo>
                <a:lnTo>
                  <a:pt x="16582856" y="6018621"/>
                </a:lnTo>
                <a:lnTo>
                  <a:pt x="0" y="6018621"/>
                </a:lnTo>
                <a:lnTo>
                  <a:pt x="0" y="0"/>
                </a:lnTo>
                <a:close/>
              </a:path>
            </a:pathLst>
          </a:custGeom>
          <a:blipFill>
            <a:blip r:embed="rId4"/>
            <a:stretch>
              <a:fillRect l="0" t="0" r="0" b="0"/>
            </a:stretch>
          </a:blipFill>
        </p:spPr>
      </p:sp>
      <p:sp>
        <p:nvSpPr>
          <p:cNvPr name="TextBox 4" id="4"/>
          <p:cNvSpPr txBox="true"/>
          <p:nvPr/>
        </p:nvSpPr>
        <p:spPr>
          <a:xfrm rot="0">
            <a:off x="5518747" y="266527"/>
            <a:ext cx="8151835" cy="1429097"/>
          </a:xfrm>
          <a:prstGeom prst="rect">
            <a:avLst/>
          </a:prstGeom>
        </p:spPr>
        <p:txBody>
          <a:bodyPr anchor="t" rtlCol="false" tIns="0" lIns="0" bIns="0" rIns="0">
            <a:spAutoFit/>
          </a:bodyPr>
          <a:lstStyle/>
          <a:p>
            <a:pPr algn="l">
              <a:lnSpc>
                <a:spcPts val="11411"/>
              </a:lnSpc>
            </a:pPr>
            <a:r>
              <a:rPr lang="en-US" sz="8778" b="true">
                <a:solidFill>
                  <a:srgbClr val="2A2E3A"/>
                </a:solidFill>
                <a:latin typeface="Klein Bold"/>
                <a:ea typeface="Klein Bold"/>
                <a:cs typeface="Klein Bold"/>
                <a:sym typeface="Klein Bold"/>
              </a:rPr>
              <a:t>Final </a:t>
            </a:r>
            <a:r>
              <a:rPr lang="en-US" sz="8778" b="true">
                <a:solidFill>
                  <a:srgbClr val="0097B2"/>
                </a:solidFill>
                <a:latin typeface="Klein Bold"/>
                <a:ea typeface="Klein Bold"/>
                <a:cs typeface="Klein Bold"/>
                <a:sym typeface="Klein Bold"/>
              </a:rPr>
              <a:t>Output</a:t>
            </a:r>
          </a:p>
        </p:txBody>
      </p:sp>
      <p:sp>
        <p:nvSpPr>
          <p:cNvPr name="TextBox 5" id="5"/>
          <p:cNvSpPr txBox="true"/>
          <p:nvPr/>
        </p:nvSpPr>
        <p:spPr>
          <a:xfrm rot="0">
            <a:off x="0" y="1903414"/>
            <a:ext cx="18288000" cy="1145132"/>
          </a:xfrm>
          <a:prstGeom prst="rect">
            <a:avLst/>
          </a:prstGeom>
        </p:spPr>
        <p:txBody>
          <a:bodyPr anchor="t" rtlCol="false" tIns="0" lIns="0" bIns="0" rIns="0">
            <a:spAutoFit/>
          </a:bodyPr>
          <a:lstStyle/>
          <a:p>
            <a:pPr algn="ctr">
              <a:lnSpc>
                <a:spcPts val="4607"/>
              </a:lnSpc>
            </a:pPr>
            <a:r>
              <a:rPr lang="en-US" sz="3291" b="true">
                <a:solidFill>
                  <a:srgbClr val="000000"/>
                </a:solidFill>
                <a:latin typeface="Canva Sans Bold"/>
                <a:ea typeface="Canva Sans Bold"/>
                <a:cs typeface="Canva Sans Bold"/>
                <a:sym typeface="Canva Sans Bold"/>
              </a:rPr>
              <a:t>After running our code, the output provides an optimized allocation, detailing which products and the exact quantities of each should be placed on each shelf.</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500354" y="-3604009"/>
            <a:ext cx="17860143" cy="17860143"/>
          </a:xfrm>
          <a:custGeom>
            <a:avLst/>
            <a:gdLst/>
            <a:ahLst/>
            <a:cxnLst/>
            <a:rect r="r" b="b" t="t" l="l"/>
            <a:pathLst>
              <a:path h="17860143" w="17860143">
                <a:moveTo>
                  <a:pt x="0" y="0"/>
                </a:moveTo>
                <a:lnTo>
                  <a:pt x="17860143" y="0"/>
                </a:lnTo>
                <a:lnTo>
                  <a:pt x="17860143" y="17860143"/>
                </a:lnTo>
                <a:lnTo>
                  <a:pt x="0" y="178601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3433783"/>
            <a:ext cx="8774862" cy="2925309"/>
          </a:xfrm>
          <a:prstGeom prst="rect">
            <a:avLst/>
          </a:prstGeom>
        </p:spPr>
        <p:txBody>
          <a:bodyPr anchor="t" rtlCol="false" tIns="0" lIns="0" bIns="0" rIns="0">
            <a:spAutoFit/>
          </a:bodyPr>
          <a:lstStyle/>
          <a:p>
            <a:pPr algn="l">
              <a:lnSpc>
                <a:spcPts val="23475"/>
              </a:lnSpc>
            </a:pPr>
            <a:r>
              <a:rPr lang="en-US" sz="18057" b="true">
                <a:solidFill>
                  <a:srgbClr val="FFFFFF"/>
                </a:solidFill>
                <a:latin typeface="Klein Bold"/>
                <a:ea typeface="Klein Bold"/>
                <a:cs typeface="Klein Bold"/>
                <a:sym typeface="Klein Bold"/>
              </a:rPr>
              <a:t>Thanks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53969"/>
        </a:solidFill>
      </p:bgPr>
    </p:bg>
    <p:spTree>
      <p:nvGrpSpPr>
        <p:cNvPr id="1" name=""/>
        <p:cNvGrpSpPr/>
        <p:nvPr/>
      </p:nvGrpSpPr>
      <p:grpSpPr>
        <a:xfrm>
          <a:off x="0" y="0"/>
          <a:ext cx="0" cy="0"/>
          <a:chOff x="0" y="0"/>
          <a:chExt cx="0" cy="0"/>
        </a:xfrm>
      </p:grpSpPr>
      <p:grpSp>
        <p:nvGrpSpPr>
          <p:cNvPr name="Group 2" id="2"/>
          <p:cNvGrpSpPr/>
          <p:nvPr/>
        </p:nvGrpSpPr>
        <p:grpSpPr>
          <a:xfrm rot="0">
            <a:off x="0" y="363342"/>
            <a:ext cx="18288000" cy="2167949"/>
            <a:chOff x="0" y="0"/>
            <a:chExt cx="24384000" cy="2890598"/>
          </a:xfrm>
        </p:grpSpPr>
        <p:pic>
          <p:nvPicPr>
            <p:cNvPr name="Picture 3" id="3"/>
            <p:cNvPicPr>
              <a:picLocks noChangeAspect="true"/>
            </p:cNvPicPr>
            <p:nvPr/>
          </p:nvPicPr>
          <p:blipFill>
            <a:blip r:embed="rId2">
              <a:alphaModFix amt="14000"/>
            </a:blip>
            <a:srcRect l="0" t="34520" r="0" b="47686"/>
            <a:stretch>
              <a:fillRect/>
            </a:stretch>
          </p:blipFill>
          <p:spPr>
            <a:xfrm flipH="false" flipV="false">
              <a:off x="0" y="0"/>
              <a:ext cx="24384000" cy="2890598"/>
            </a:xfrm>
            <a:prstGeom prst="rect">
              <a:avLst/>
            </a:prstGeom>
          </p:spPr>
        </p:pic>
      </p:grpSp>
      <p:grpSp>
        <p:nvGrpSpPr>
          <p:cNvPr name="Group 4" id="4"/>
          <p:cNvGrpSpPr/>
          <p:nvPr/>
        </p:nvGrpSpPr>
        <p:grpSpPr>
          <a:xfrm rot="0">
            <a:off x="0" y="2000002"/>
            <a:ext cx="18288000" cy="8489542"/>
            <a:chOff x="0" y="0"/>
            <a:chExt cx="4816593" cy="2235929"/>
          </a:xfrm>
        </p:grpSpPr>
        <p:sp>
          <p:nvSpPr>
            <p:cNvPr name="Freeform 5" id="5"/>
            <p:cNvSpPr/>
            <p:nvPr/>
          </p:nvSpPr>
          <p:spPr>
            <a:xfrm flipH="false" flipV="false" rot="0">
              <a:off x="0" y="0"/>
              <a:ext cx="4816592" cy="2235929"/>
            </a:xfrm>
            <a:custGeom>
              <a:avLst/>
              <a:gdLst/>
              <a:ahLst/>
              <a:cxnLst/>
              <a:rect r="r" b="b" t="t" l="l"/>
              <a:pathLst>
                <a:path h="2235929" w="4816592">
                  <a:moveTo>
                    <a:pt x="0" y="0"/>
                  </a:moveTo>
                  <a:lnTo>
                    <a:pt x="4816592" y="0"/>
                  </a:lnTo>
                  <a:lnTo>
                    <a:pt x="4816592" y="2235929"/>
                  </a:lnTo>
                  <a:lnTo>
                    <a:pt x="0" y="2235929"/>
                  </a:lnTo>
                  <a:close/>
                </a:path>
              </a:pathLst>
            </a:custGeom>
            <a:solidFill>
              <a:srgbClr val="F4F4F4"/>
            </a:solidFill>
          </p:spPr>
        </p:sp>
        <p:sp>
          <p:nvSpPr>
            <p:cNvPr name="TextBox 6" id="6"/>
            <p:cNvSpPr txBox="true"/>
            <p:nvPr/>
          </p:nvSpPr>
          <p:spPr>
            <a:xfrm>
              <a:off x="0" y="-66675"/>
              <a:ext cx="4816593" cy="2302604"/>
            </a:xfrm>
            <a:prstGeom prst="rect">
              <a:avLst/>
            </a:prstGeom>
          </p:spPr>
          <p:txBody>
            <a:bodyPr anchor="ctr" rtlCol="false" tIns="50800" lIns="50800" bIns="50800" rIns="50800"/>
            <a:lstStyle/>
            <a:p>
              <a:pPr algn="ctr">
                <a:lnSpc>
                  <a:spcPts val="3639"/>
                </a:lnSpc>
              </a:pPr>
            </a:p>
          </p:txBody>
        </p:sp>
      </p:grpSp>
      <p:graphicFrame>
        <p:nvGraphicFramePr>
          <p:cNvPr name="Table 7" id="7"/>
          <p:cNvGraphicFramePr>
            <a:graphicFrameLocks noGrp="true"/>
          </p:cNvGraphicFramePr>
          <p:nvPr/>
        </p:nvGraphicFramePr>
        <p:xfrm>
          <a:off x="3901376" y="2425329"/>
          <a:ext cx="7887174" cy="6453188"/>
        </p:xfrm>
        <a:graphic>
          <a:graphicData uri="http://schemas.openxmlformats.org/drawingml/2006/table">
            <a:tbl>
              <a:tblPr/>
              <a:tblGrid>
                <a:gridCol w="7382311"/>
                <a:gridCol w="504863"/>
              </a:tblGrid>
              <a:tr h="1334485">
                <a:tc>
                  <a:txBody>
                    <a:bodyPr anchor="t" rtlCol="false"/>
                    <a:lstStyle/>
                    <a:p>
                      <a:pPr algn="l">
                        <a:lnSpc>
                          <a:spcPts val="6439"/>
                        </a:lnSpc>
                        <a:defRPr/>
                      </a:pPr>
                      <a:r>
                        <a:rPr lang="en-US" sz="4599" b="true">
                          <a:solidFill>
                            <a:srgbClr val="2A2E3A"/>
                          </a:solidFill>
                          <a:latin typeface="Helios Bold"/>
                          <a:ea typeface="Helios Bold"/>
                          <a:cs typeface="Helios Bold"/>
                          <a:sym typeface="Helios Bold"/>
                        </a:rPr>
                        <a:t>Motivation for the project</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c>
                  <a:txBody>
                    <a:bodyPr anchor="t" rtlCol="false"/>
                    <a:lstStyle/>
                    <a:p>
                      <a:pPr algn="r">
                        <a:lnSpc>
                          <a:spcPts val="7839"/>
                        </a:lnSpc>
                        <a:defRPr/>
                      </a:pPr>
                      <a:r>
                        <a:rPr lang="en-US" sz="5599" b="true">
                          <a:solidFill>
                            <a:srgbClr val="718BAB"/>
                          </a:solidFill>
                          <a:latin typeface="Helios Bold"/>
                          <a:ea typeface="Helios Bold"/>
                          <a:cs typeface="Helios Bold"/>
                          <a:sym typeface="Helios Bold"/>
                        </a:rPr>
                        <a:t>1</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r>
              <a:tr h="1277293">
                <a:tc>
                  <a:txBody>
                    <a:bodyPr anchor="t" rtlCol="false"/>
                    <a:lstStyle/>
                    <a:p>
                      <a:pPr algn="l">
                        <a:lnSpc>
                          <a:spcPts val="6439"/>
                        </a:lnSpc>
                        <a:defRPr/>
                      </a:pPr>
                      <a:r>
                        <a:rPr lang="en-US" sz="4599" b="true">
                          <a:solidFill>
                            <a:srgbClr val="2A2E3A"/>
                          </a:solidFill>
                          <a:latin typeface="Helios Bold"/>
                          <a:ea typeface="Helios Bold"/>
                          <a:cs typeface="Helios Bold"/>
                          <a:sym typeface="Helios Bold"/>
                        </a:rPr>
                        <a:t>Problem Statement</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c>
                  <a:txBody>
                    <a:bodyPr anchor="t" rtlCol="false"/>
                    <a:lstStyle/>
                    <a:p>
                      <a:pPr algn="r">
                        <a:lnSpc>
                          <a:spcPts val="7279"/>
                        </a:lnSpc>
                        <a:defRPr/>
                      </a:pPr>
                      <a:r>
                        <a:rPr lang="en-US" sz="5199" b="true">
                          <a:solidFill>
                            <a:srgbClr val="718BAB"/>
                          </a:solidFill>
                          <a:latin typeface="Helios Bold"/>
                          <a:ea typeface="Helios Bold"/>
                          <a:cs typeface="Helios Bold"/>
                          <a:sym typeface="Helios Bold"/>
                        </a:rPr>
                        <a:t>2</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r>
              <a:tr h="1286825">
                <a:tc>
                  <a:txBody>
                    <a:bodyPr anchor="t" rtlCol="false"/>
                    <a:lstStyle/>
                    <a:p>
                      <a:pPr algn="l">
                        <a:lnSpc>
                          <a:spcPts val="6439"/>
                        </a:lnSpc>
                        <a:defRPr/>
                      </a:pPr>
                      <a:r>
                        <a:rPr lang="en-US" sz="4599" b="true">
                          <a:solidFill>
                            <a:srgbClr val="2A2E3A"/>
                          </a:solidFill>
                          <a:latin typeface="Helios Bold"/>
                          <a:ea typeface="Helios Bold"/>
                          <a:cs typeface="Helios Bold"/>
                          <a:sym typeface="Helios Bold"/>
                        </a:rPr>
                        <a:t>Methodology</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c>
                  <a:txBody>
                    <a:bodyPr anchor="t" rtlCol="false"/>
                    <a:lstStyle/>
                    <a:p>
                      <a:pPr algn="r">
                        <a:lnSpc>
                          <a:spcPts val="7419"/>
                        </a:lnSpc>
                        <a:defRPr/>
                      </a:pPr>
                      <a:r>
                        <a:rPr lang="en-US" sz="5299" b="true">
                          <a:solidFill>
                            <a:srgbClr val="718BAB"/>
                          </a:solidFill>
                          <a:latin typeface="Helios Bold"/>
                          <a:ea typeface="Helios Bold"/>
                          <a:cs typeface="Helios Bold"/>
                          <a:sym typeface="Helios Bold"/>
                        </a:rPr>
                        <a:t>3</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r>
              <a:tr h="1286825">
                <a:tc>
                  <a:txBody>
                    <a:bodyPr anchor="t" rtlCol="false"/>
                    <a:lstStyle/>
                    <a:p>
                      <a:pPr algn="l">
                        <a:lnSpc>
                          <a:spcPts val="6439"/>
                        </a:lnSpc>
                        <a:defRPr/>
                      </a:pPr>
                      <a:r>
                        <a:rPr lang="en-US" sz="4599" b="true">
                          <a:solidFill>
                            <a:srgbClr val="2A2E3A"/>
                          </a:solidFill>
                          <a:latin typeface="Helios Bold"/>
                          <a:ea typeface="Helios Bold"/>
                          <a:cs typeface="Helios Bold"/>
                          <a:sym typeface="Helios Bold"/>
                        </a:rPr>
                        <a:t>Formulation</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c>
                  <a:txBody>
                    <a:bodyPr anchor="t" rtlCol="false"/>
                    <a:lstStyle/>
                    <a:p>
                      <a:pPr algn="r">
                        <a:lnSpc>
                          <a:spcPts val="7419"/>
                        </a:lnSpc>
                        <a:defRPr/>
                      </a:pPr>
                      <a:r>
                        <a:rPr lang="en-US" sz="5299" b="true">
                          <a:solidFill>
                            <a:srgbClr val="718BAB"/>
                          </a:solidFill>
                          <a:latin typeface="Helios Bold"/>
                          <a:ea typeface="Helios Bold"/>
                          <a:cs typeface="Helios Bold"/>
                          <a:sym typeface="Helios Bold"/>
                        </a:rPr>
                        <a:t>4</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r>
              <a:tr h="1267761">
                <a:tc>
                  <a:txBody>
                    <a:bodyPr anchor="t" rtlCol="false"/>
                    <a:lstStyle/>
                    <a:p>
                      <a:pPr algn="l">
                        <a:lnSpc>
                          <a:spcPts val="6439"/>
                        </a:lnSpc>
                        <a:defRPr/>
                      </a:pPr>
                      <a:r>
                        <a:rPr lang="en-US" sz="4599" b="true">
                          <a:solidFill>
                            <a:srgbClr val="2A2E3A"/>
                          </a:solidFill>
                          <a:latin typeface="Helios Bold"/>
                          <a:ea typeface="Helios Bold"/>
                          <a:cs typeface="Helios Bold"/>
                          <a:sym typeface="Helios Bold"/>
                        </a:rPr>
                        <a:t>Final Output</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c>
                  <a:txBody>
                    <a:bodyPr anchor="t" rtlCol="false"/>
                    <a:lstStyle/>
                    <a:p>
                      <a:pPr algn="r">
                        <a:lnSpc>
                          <a:spcPts val="7279"/>
                        </a:lnSpc>
                        <a:defRPr/>
                      </a:pPr>
                      <a:r>
                        <a:rPr lang="en-US" sz="5199" b="true">
                          <a:solidFill>
                            <a:srgbClr val="718BAB"/>
                          </a:solidFill>
                          <a:latin typeface="Helios Bold"/>
                          <a:ea typeface="Helios Bold"/>
                          <a:cs typeface="Helios Bold"/>
                          <a:sym typeface="Helios Bold"/>
                        </a:rPr>
                        <a:t>5</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r>
            </a:tbl>
          </a:graphicData>
        </a:graphic>
      </p:graphicFrame>
      <p:sp>
        <p:nvSpPr>
          <p:cNvPr name="TextBox 8" id="8"/>
          <p:cNvSpPr txBox="true"/>
          <p:nvPr/>
        </p:nvSpPr>
        <p:spPr>
          <a:xfrm rot="0">
            <a:off x="4503251" y="657633"/>
            <a:ext cx="9008992" cy="1139825"/>
          </a:xfrm>
          <a:prstGeom prst="rect">
            <a:avLst/>
          </a:prstGeom>
        </p:spPr>
        <p:txBody>
          <a:bodyPr anchor="t" rtlCol="false" tIns="0" lIns="0" bIns="0" rIns="0">
            <a:spAutoFit/>
          </a:bodyPr>
          <a:lstStyle/>
          <a:p>
            <a:pPr algn="ctr">
              <a:lnSpc>
                <a:spcPts val="9099"/>
              </a:lnSpc>
            </a:pPr>
            <a:r>
              <a:rPr lang="en-US" b="true" sz="6999">
                <a:solidFill>
                  <a:srgbClr val="FFFFFF"/>
                </a:solidFill>
                <a:latin typeface="Klein Bold"/>
                <a:ea typeface="Klein Bold"/>
                <a:cs typeface="Klein Bold"/>
                <a:sym typeface="Klein Bold"/>
              </a:rPr>
              <a:t>Content</a:t>
            </a:r>
          </a:p>
        </p:txBody>
      </p:sp>
      <p:sp>
        <p:nvSpPr>
          <p:cNvPr name="Freeform 9" id="9"/>
          <p:cNvSpPr/>
          <p:nvPr/>
        </p:nvSpPr>
        <p:spPr>
          <a:xfrm flipH="false" flipV="false" rot="0">
            <a:off x="8333203" y="-1109791"/>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8333203" y="9678747"/>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200957">
            <a:off x="11490826" y="1514294"/>
            <a:ext cx="7689019" cy="7689019"/>
          </a:xfrm>
          <a:custGeom>
            <a:avLst/>
            <a:gdLst/>
            <a:ahLst/>
            <a:cxnLst/>
            <a:rect r="r" b="b" t="t" l="l"/>
            <a:pathLst>
              <a:path h="7689019" w="7689019">
                <a:moveTo>
                  <a:pt x="0" y="0"/>
                </a:moveTo>
                <a:lnTo>
                  <a:pt x="7689019" y="0"/>
                </a:lnTo>
                <a:lnTo>
                  <a:pt x="7689019" y="7689019"/>
                </a:lnTo>
                <a:lnTo>
                  <a:pt x="0" y="7689019"/>
                </a:lnTo>
                <a:lnTo>
                  <a:pt x="0" y="0"/>
                </a:lnTo>
                <a:close/>
              </a:path>
            </a:pathLst>
          </a:custGeom>
          <a:blipFill>
            <a:blip r:embed="rId2">
              <a:alphaModFix amt="31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2647208" y="1966426"/>
            <a:ext cx="5376255" cy="5687016"/>
            <a:chOff x="0" y="0"/>
            <a:chExt cx="5563682" cy="5885277"/>
          </a:xfrm>
        </p:grpSpPr>
        <p:sp>
          <p:nvSpPr>
            <p:cNvPr name="Freeform 4" id="4"/>
            <p:cNvSpPr/>
            <p:nvPr/>
          </p:nvSpPr>
          <p:spPr>
            <a:xfrm flipH="false" flipV="false" rot="0">
              <a:off x="5553" y="5683"/>
              <a:ext cx="5552588" cy="5873922"/>
            </a:xfrm>
            <a:custGeom>
              <a:avLst/>
              <a:gdLst/>
              <a:ahLst/>
              <a:cxnLst/>
              <a:rect r="r" b="b" t="t" l="l"/>
              <a:pathLst>
                <a:path h="5873922" w="5552588">
                  <a:moveTo>
                    <a:pt x="5552577" y="4905169"/>
                  </a:moveTo>
                  <a:cubicBezTo>
                    <a:pt x="5552577" y="5440195"/>
                    <a:pt x="5128848" y="5873922"/>
                    <a:pt x="4606118" y="5873922"/>
                  </a:cubicBezTo>
                  <a:lnTo>
                    <a:pt x="946459" y="5873922"/>
                  </a:lnTo>
                  <a:cubicBezTo>
                    <a:pt x="423739" y="5873922"/>
                    <a:pt x="0" y="5440206"/>
                    <a:pt x="0" y="4905169"/>
                  </a:cubicBezTo>
                  <a:lnTo>
                    <a:pt x="0" y="968742"/>
                  </a:lnTo>
                  <a:cubicBezTo>
                    <a:pt x="0" y="433716"/>
                    <a:pt x="423728" y="0"/>
                    <a:pt x="946459" y="0"/>
                  </a:cubicBezTo>
                  <a:lnTo>
                    <a:pt x="4606129" y="0"/>
                  </a:lnTo>
                  <a:cubicBezTo>
                    <a:pt x="5128848" y="0"/>
                    <a:pt x="5552588" y="433716"/>
                    <a:pt x="5552588" y="968742"/>
                  </a:cubicBezTo>
                  <a:lnTo>
                    <a:pt x="5552588" y="4905169"/>
                  </a:lnTo>
                  <a:close/>
                </a:path>
              </a:pathLst>
            </a:custGeom>
            <a:blipFill>
              <a:blip r:embed="rId4"/>
              <a:stretch>
                <a:fillRect l="-2993" t="-96" r="-2998" b="-97"/>
              </a:stretch>
            </a:blipFill>
          </p:spPr>
        </p:sp>
      </p:grpSp>
      <p:sp>
        <p:nvSpPr>
          <p:cNvPr name="TextBox 5" id="5"/>
          <p:cNvSpPr txBox="true"/>
          <p:nvPr/>
        </p:nvSpPr>
        <p:spPr>
          <a:xfrm rot="0">
            <a:off x="629723" y="422938"/>
            <a:ext cx="15237210" cy="1135324"/>
          </a:xfrm>
          <a:prstGeom prst="rect">
            <a:avLst/>
          </a:prstGeom>
        </p:spPr>
        <p:txBody>
          <a:bodyPr anchor="t" rtlCol="false" tIns="0" lIns="0" bIns="0" rIns="0">
            <a:spAutoFit/>
          </a:bodyPr>
          <a:lstStyle/>
          <a:p>
            <a:pPr algn="l">
              <a:lnSpc>
                <a:spcPts val="9061"/>
              </a:lnSpc>
            </a:pPr>
            <a:r>
              <a:rPr lang="en-US" sz="6970" b="true">
                <a:solidFill>
                  <a:srgbClr val="2A2E3A"/>
                </a:solidFill>
                <a:latin typeface="Klein Bold"/>
                <a:ea typeface="Klein Bold"/>
                <a:cs typeface="Klein Bold"/>
                <a:sym typeface="Klein Bold"/>
              </a:rPr>
              <a:t>Motivation Behind the Project</a:t>
            </a:r>
          </a:p>
        </p:txBody>
      </p:sp>
      <p:sp>
        <p:nvSpPr>
          <p:cNvPr name="Freeform 6" id="6"/>
          <p:cNvSpPr/>
          <p:nvPr/>
        </p:nvSpPr>
        <p:spPr>
          <a:xfrm flipH="false" flipV="false" rot="-1200957">
            <a:off x="-4502762" y="6504824"/>
            <a:ext cx="7689019" cy="7689019"/>
          </a:xfrm>
          <a:custGeom>
            <a:avLst/>
            <a:gdLst/>
            <a:ahLst/>
            <a:cxnLst/>
            <a:rect r="r" b="b" t="t" l="l"/>
            <a:pathLst>
              <a:path h="7689019" w="7689019">
                <a:moveTo>
                  <a:pt x="0" y="0"/>
                </a:moveTo>
                <a:lnTo>
                  <a:pt x="7689019" y="0"/>
                </a:lnTo>
                <a:lnTo>
                  <a:pt x="7689019" y="7689019"/>
                </a:lnTo>
                <a:lnTo>
                  <a:pt x="0" y="7689019"/>
                </a:lnTo>
                <a:lnTo>
                  <a:pt x="0" y="0"/>
                </a:lnTo>
                <a:close/>
              </a:path>
            </a:pathLst>
          </a:custGeom>
          <a:blipFill>
            <a:blip r:embed="rId2">
              <a:alphaModFix amt="31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200957">
            <a:off x="-2815809" y="-4924286"/>
            <a:ext cx="7689019" cy="7689019"/>
          </a:xfrm>
          <a:custGeom>
            <a:avLst/>
            <a:gdLst/>
            <a:ahLst/>
            <a:cxnLst/>
            <a:rect r="r" b="b" t="t" l="l"/>
            <a:pathLst>
              <a:path h="7689019" w="7689019">
                <a:moveTo>
                  <a:pt x="0" y="0"/>
                </a:moveTo>
                <a:lnTo>
                  <a:pt x="7689018" y="0"/>
                </a:lnTo>
                <a:lnTo>
                  <a:pt x="7689018" y="7689019"/>
                </a:lnTo>
                <a:lnTo>
                  <a:pt x="0" y="7689019"/>
                </a:lnTo>
                <a:lnTo>
                  <a:pt x="0" y="0"/>
                </a:lnTo>
                <a:close/>
              </a:path>
            </a:pathLst>
          </a:custGeom>
          <a:blipFill>
            <a:blip r:embed="rId2">
              <a:alphaModFix amt="31000"/>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1370076" y="4771834"/>
            <a:ext cx="10454133" cy="3851187"/>
          </a:xfrm>
          <a:prstGeom prst="rect">
            <a:avLst/>
          </a:prstGeom>
        </p:spPr>
        <p:txBody>
          <a:bodyPr anchor="t" rtlCol="false" tIns="0" lIns="0" bIns="0" rIns="0">
            <a:spAutoFit/>
          </a:bodyPr>
          <a:lstStyle/>
          <a:p>
            <a:pPr algn="l" marL="428028" indent="-214014" lvl="1">
              <a:lnSpc>
                <a:spcPts val="2775"/>
              </a:lnSpc>
              <a:buFont typeface="Arial"/>
              <a:buChar char="•"/>
            </a:pPr>
            <a:r>
              <a:rPr lang="en-US" b="true" sz="1982">
                <a:solidFill>
                  <a:srgbClr val="2A2E3A"/>
                </a:solidFill>
                <a:latin typeface="Canva Sans Bold"/>
                <a:ea typeface="Canva Sans Bold"/>
                <a:cs typeface="Canva Sans Bold"/>
                <a:sym typeface="Canva Sans Bold"/>
              </a:rPr>
              <a:t>Maximizing Profits: Optimize shelf space for high-</a:t>
            </a:r>
            <a:r>
              <a:rPr lang="en-US" b="true" sz="1982">
                <a:solidFill>
                  <a:srgbClr val="2A2E3A"/>
                </a:solidFill>
                <a:latin typeface="Canva Sans Bold"/>
                <a:ea typeface="Canva Sans Bold"/>
                <a:cs typeface="Canva Sans Bold"/>
                <a:sym typeface="Canva Sans Bold"/>
              </a:rPr>
              <a:t>demand, high-margin products.</a:t>
            </a:r>
          </a:p>
          <a:p>
            <a:pPr algn="l">
              <a:lnSpc>
                <a:spcPts val="2775"/>
              </a:lnSpc>
            </a:pPr>
          </a:p>
          <a:p>
            <a:pPr algn="l" marL="428028" indent="-214014" lvl="1">
              <a:lnSpc>
                <a:spcPts val="2775"/>
              </a:lnSpc>
              <a:buFont typeface="Arial"/>
              <a:buChar char="•"/>
            </a:pPr>
            <a:r>
              <a:rPr lang="en-US" b="true" sz="1982">
                <a:solidFill>
                  <a:srgbClr val="2A2E3A"/>
                </a:solidFill>
                <a:latin typeface="Canva Sans Bold"/>
                <a:ea typeface="Canva Sans Bold"/>
                <a:cs typeface="Canva Sans Bold"/>
                <a:sym typeface="Canva Sans Bold"/>
              </a:rPr>
              <a:t>Customer Satisfaction: Ensure product availability and an enhanced shopping experience.</a:t>
            </a:r>
          </a:p>
          <a:p>
            <a:pPr algn="l">
              <a:lnSpc>
                <a:spcPts val="2775"/>
              </a:lnSpc>
            </a:pPr>
          </a:p>
          <a:p>
            <a:pPr algn="l" marL="428028" indent="-214014" lvl="1">
              <a:lnSpc>
                <a:spcPts val="2775"/>
              </a:lnSpc>
              <a:buFont typeface="Arial"/>
              <a:buChar char="•"/>
            </a:pPr>
            <a:r>
              <a:rPr lang="en-US" b="true" sz="1982">
                <a:solidFill>
                  <a:srgbClr val="2A2E3A"/>
                </a:solidFill>
                <a:latin typeface="Canva Sans Bold"/>
                <a:ea typeface="Canva Sans Bold"/>
                <a:cs typeface="Canva Sans Bold"/>
                <a:sym typeface="Canva Sans Bold"/>
              </a:rPr>
              <a:t>Cost Efficiency: Minimize restocking and inventory costs.</a:t>
            </a:r>
          </a:p>
          <a:p>
            <a:pPr algn="l">
              <a:lnSpc>
                <a:spcPts val="2775"/>
              </a:lnSpc>
            </a:pPr>
          </a:p>
          <a:p>
            <a:pPr algn="l" marL="428028" indent="-214014" lvl="1">
              <a:lnSpc>
                <a:spcPts val="2775"/>
              </a:lnSpc>
              <a:buFont typeface="Arial"/>
              <a:buChar char="•"/>
            </a:pPr>
            <a:r>
              <a:rPr lang="en-US" b="true" sz="1982">
                <a:solidFill>
                  <a:srgbClr val="2A2E3A"/>
                </a:solidFill>
                <a:latin typeface="Canva Sans Bold"/>
                <a:ea typeface="Canva Sans Bold"/>
                <a:cs typeface="Canva Sans Bold"/>
                <a:sym typeface="Canva Sans Bold"/>
              </a:rPr>
              <a:t>Complex Challenges: Address issues such as product fragility, and dependencies.</a:t>
            </a:r>
          </a:p>
          <a:p>
            <a:pPr algn="l">
              <a:lnSpc>
                <a:spcPts val="2775"/>
              </a:lnSpc>
            </a:pPr>
          </a:p>
          <a:p>
            <a:pPr algn="l" marL="428028" indent="-214014" lvl="1">
              <a:lnSpc>
                <a:spcPts val="2775"/>
              </a:lnSpc>
              <a:buFont typeface="Arial"/>
              <a:buChar char="•"/>
            </a:pPr>
            <a:r>
              <a:rPr lang="en-US" b="true" sz="1982">
                <a:solidFill>
                  <a:srgbClr val="2A2E3A"/>
                </a:solidFill>
                <a:latin typeface="Canva Sans Bold"/>
                <a:ea typeface="Canva Sans Bold"/>
                <a:cs typeface="Canva Sans Bold"/>
                <a:sym typeface="Canva Sans Bold"/>
              </a:rPr>
              <a:t>Scalable Solutions: Use data-driven optimization for real-world impact.</a:t>
            </a:r>
          </a:p>
          <a:p>
            <a:pPr algn="l">
              <a:lnSpc>
                <a:spcPts val="2775"/>
              </a:lnSpc>
            </a:pPr>
          </a:p>
        </p:txBody>
      </p:sp>
      <p:sp>
        <p:nvSpPr>
          <p:cNvPr name="TextBox 9" id="9"/>
          <p:cNvSpPr txBox="true"/>
          <p:nvPr/>
        </p:nvSpPr>
        <p:spPr>
          <a:xfrm rot="0">
            <a:off x="877824" y="2711829"/>
            <a:ext cx="11769384" cy="1498591"/>
          </a:xfrm>
          <a:prstGeom prst="rect">
            <a:avLst/>
          </a:prstGeom>
        </p:spPr>
        <p:txBody>
          <a:bodyPr anchor="t" rtlCol="false" tIns="0" lIns="0" bIns="0" rIns="0">
            <a:spAutoFit/>
          </a:bodyPr>
          <a:lstStyle/>
          <a:p>
            <a:pPr algn="l">
              <a:lnSpc>
                <a:spcPts val="4025"/>
              </a:lnSpc>
            </a:pPr>
            <a:r>
              <a:rPr lang="en-US" sz="2875" b="true">
                <a:solidFill>
                  <a:srgbClr val="2A2E3A"/>
                </a:solidFill>
                <a:latin typeface="Canva Sans Bold"/>
                <a:ea typeface="Canva Sans Bold"/>
                <a:cs typeface="Canva Sans Bold"/>
                <a:sym typeface="Canva Sans Bold"/>
              </a:rPr>
              <a:t>Efficient shelf space allocation is vital for maximizing supermarket profitability. With limited shelf space and increasing customer demands, optimizing product placement ensures: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950720"/>
            <a:ext cx="18288000" cy="3608707"/>
          </a:xfrm>
          <a:custGeom>
            <a:avLst/>
            <a:gdLst/>
            <a:ahLst/>
            <a:cxnLst/>
            <a:rect r="r" b="b" t="t" l="l"/>
            <a:pathLst>
              <a:path h="3608707" w="18288000">
                <a:moveTo>
                  <a:pt x="0" y="0"/>
                </a:moveTo>
                <a:lnTo>
                  <a:pt x="18288000" y="0"/>
                </a:lnTo>
                <a:lnTo>
                  <a:pt x="18288000" y="3608707"/>
                </a:lnTo>
                <a:lnTo>
                  <a:pt x="0" y="3608707"/>
                </a:lnTo>
                <a:lnTo>
                  <a:pt x="0" y="0"/>
                </a:lnTo>
                <a:close/>
              </a:path>
            </a:pathLst>
          </a:custGeom>
          <a:blipFill>
            <a:blip r:embed="rId2">
              <a:extLst>
                <a:ext uri="{96DAC541-7B7A-43D3-8B79-37D633B846F1}">
                  <asvg:svgBlip xmlns:asvg="http://schemas.microsoft.com/office/drawing/2016/SVG/main" r:embed="rId3"/>
                </a:ext>
              </a:extLst>
            </a:blip>
            <a:stretch>
              <a:fillRect l="0" t="-184715" r="0" b="0"/>
            </a:stretch>
          </a:blipFill>
        </p:spPr>
      </p:sp>
      <p:sp>
        <p:nvSpPr>
          <p:cNvPr name="TextBox 3" id="3"/>
          <p:cNvSpPr txBox="true"/>
          <p:nvPr/>
        </p:nvSpPr>
        <p:spPr>
          <a:xfrm rot="0">
            <a:off x="4320540" y="195008"/>
            <a:ext cx="12063594" cy="1139825"/>
          </a:xfrm>
          <a:prstGeom prst="rect">
            <a:avLst/>
          </a:prstGeom>
        </p:spPr>
        <p:txBody>
          <a:bodyPr anchor="t" rtlCol="false" tIns="0" lIns="0" bIns="0" rIns="0">
            <a:spAutoFit/>
          </a:bodyPr>
          <a:lstStyle/>
          <a:p>
            <a:pPr algn="l">
              <a:lnSpc>
                <a:spcPts val="9099"/>
              </a:lnSpc>
            </a:pPr>
            <a:r>
              <a:rPr lang="en-US" sz="6999" b="true">
                <a:solidFill>
                  <a:srgbClr val="FFFFFF"/>
                </a:solidFill>
                <a:latin typeface="Klein Bold"/>
                <a:ea typeface="Klein Bold"/>
                <a:cs typeface="Klein Bold"/>
                <a:sym typeface="Klein Bold"/>
              </a:rPr>
              <a:t>Problem Statement</a:t>
            </a:r>
          </a:p>
        </p:txBody>
      </p:sp>
      <p:sp>
        <p:nvSpPr>
          <p:cNvPr name="TextBox 4" id="4"/>
          <p:cNvSpPr txBox="true"/>
          <p:nvPr/>
        </p:nvSpPr>
        <p:spPr>
          <a:xfrm rot="0">
            <a:off x="1028700" y="2070825"/>
            <a:ext cx="15828102" cy="1240870"/>
          </a:xfrm>
          <a:prstGeom prst="rect">
            <a:avLst/>
          </a:prstGeom>
        </p:spPr>
        <p:txBody>
          <a:bodyPr anchor="t" rtlCol="false" tIns="0" lIns="0" bIns="0" rIns="0">
            <a:spAutoFit/>
          </a:bodyPr>
          <a:lstStyle/>
          <a:p>
            <a:pPr algn="ctr">
              <a:lnSpc>
                <a:spcPts val="6038"/>
              </a:lnSpc>
            </a:pPr>
            <a:r>
              <a:rPr lang="en-US" sz="4313" b="true">
                <a:solidFill>
                  <a:srgbClr val="000000"/>
                </a:solidFill>
                <a:latin typeface="Canva Sans Bold"/>
                <a:ea typeface="Canva Sans Bold"/>
                <a:cs typeface="Canva Sans Bold"/>
                <a:sym typeface="Canva Sans Bold"/>
              </a:rPr>
              <a:t>Product Shelf Space Allocation and Optimization</a:t>
            </a:r>
          </a:p>
          <a:p>
            <a:pPr algn="ctr">
              <a:lnSpc>
                <a:spcPts val="3888"/>
              </a:lnSpc>
            </a:pPr>
          </a:p>
        </p:txBody>
      </p:sp>
      <p:sp>
        <p:nvSpPr>
          <p:cNvPr name="TextBox 5" id="5"/>
          <p:cNvSpPr txBox="true"/>
          <p:nvPr/>
        </p:nvSpPr>
        <p:spPr>
          <a:xfrm rot="0">
            <a:off x="1325037" y="3423742"/>
            <a:ext cx="15235428" cy="5154786"/>
          </a:xfrm>
          <a:prstGeom prst="rect">
            <a:avLst/>
          </a:prstGeom>
        </p:spPr>
        <p:txBody>
          <a:bodyPr anchor="t" rtlCol="false" tIns="0" lIns="0" bIns="0" rIns="0">
            <a:spAutoFit/>
          </a:bodyPr>
          <a:lstStyle/>
          <a:p>
            <a:pPr algn="ctr">
              <a:lnSpc>
                <a:spcPts val="5152"/>
              </a:lnSpc>
            </a:pPr>
            <a:r>
              <a:rPr lang="en-US" sz="3680">
                <a:solidFill>
                  <a:srgbClr val="000000"/>
                </a:solidFill>
                <a:latin typeface="Canva Sans"/>
                <a:ea typeface="Canva Sans"/>
                <a:cs typeface="Canva Sans"/>
                <a:sym typeface="Canva Sans"/>
              </a:rPr>
              <a:t>The</a:t>
            </a:r>
            <a:r>
              <a:rPr lang="en-US" sz="3680">
                <a:solidFill>
                  <a:srgbClr val="000000"/>
                </a:solidFill>
                <a:latin typeface="Canva Sans"/>
                <a:ea typeface="Canva Sans"/>
                <a:cs typeface="Canva Sans"/>
                <a:sym typeface="Canva Sans"/>
              </a:rPr>
              <a:t> Problem focuses on allocating products to shelves in a retail store to maximize revenue while considering various parameters and constraints. These include shelf capacity, height, weight, visibility, and accessibility, as well as product-specific parameters such as revenue, space usage, fragility, turnover, and facings. The goal is to determine the optimal number of facings for each product on each shelf, while ensuring that shelf and product constraints are met.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8739692" y="988970"/>
            <a:ext cx="1490413" cy="1490413"/>
          </a:xfrm>
          <a:custGeom>
            <a:avLst/>
            <a:gdLst/>
            <a:ahLst/>
            <a:cxnLst/>
            <a:rect r="r" b="b" t="t" l="l"/>
            <a:pathLst>
              <a:path h="1490413" w="1490413">
                <a:moveTo>
                  <a:pt x="0" y="0"/>
                </a:moveTo>
                <a:lnTo>
                  <a:pt x="1490412" y="0"/>
                </a:lnTo>
                <a:lnTo>
                  <a:pt x="1490412" y="1490413"/>
                </a:lnTo>
                <a:lnTo>
                  <a:pt x="0" y="14904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661364" y="3252537"/>
            <a:ext cx="1490413" cy="1490413"/>
          </a:xfrm>
          <a:custGeom>
            <a:avLst/>
            <a:gdLst/>
            <a:ahLst/>
            <a:cxnLst/>
            <a:rect r="r" b="b" t="t" l="l"/>
            <a:pathLst>
              <a:path h="1490413" w="1490413">
                <a:moveTo>
                  <a:pt x="0" y="0"/>
                </a:moveTo>
                <a:lnTo>
                  <a:pt x="1490413" y="0"/>
                </a:lnTo>
                <a:lnTo>
                  <a:pt x="1490413" y="1490412"/>
                </a:lnTo>
                <a:lnTo>
                  <a:pt x="0" y="14904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0" y="0"/>
            <a:ext cx="8338691" cy="10287000"/>
            <a:chOff x="0" y="0"/>
            <a:chExt cx="2196198" cy="2709333"/>
          </a:xfrm>
        </p:grpSpPr>
        <p:sp>
          <p:nvSpPr>
            <p:cNvPr name="Freeform 5" id="5"/>
            <p:cNvSpPr/>
            <p:nvPr/>
          </p:nvSpPr>
          <p:spPr>
            <a:xfrm flipH="false" flipV="false" rot="0">
              <a:off x="0" y="0"/>
              <a:ext cx="2196199" cy="2709333"/>
            </a:xfrm>
            <a:custGeom>
              <a:avLst/>
              <a:gdLst/>
              <a:ahLst/>
              <a:cxnLst/>
              <a:rect r="r" b="b" t="t" l="l"/>
              <a:pathLst>
                <a:path h="2709333" w="2196199">
                  <a:moveTo>
                    <a:pt x="0" y="0"/>
                  </a:moveTo>
                  <a:lnTo>
                    <a:pt x="2196199" y="0"/>
                  </a:lnTo>
                  <a:lnTo>
                    <a:pt x="2196199" y="2709333"/>
                  </a:lnTo>
                  <a:lnTo>
                    <a:pt x="0" y="2709333"/>
                  </a:lnTo>
                  <a:close/>
                </a:path>
              </a:pathLst>
            </a:custGeom>
            <a:solidFill>
              <a:srgbClr val="FFFFFF"/>
            </a:solidFill>
          </p:spPr>
        </p:sp>
        <p:sp>
          <p:nvSpPr>
            <p:cNvPr name="TextBox 6" id="6"/>
            <p:cNvSpPr txBox="true"/>
            <p:nvPr/>
          </p:nvSpPr>
          <p:spPr>
            <a:xfrm>
              <a:off x="0" y="-38100"/>
              <a:ext cx="2196198" cy="2747433"/>
            </a:xfrm>
            <a:prstGeom prst="rect">
              <a:avLst/>
            </a:prstGeom>
          </p:spPr>
          <p:txBody>
            <a:bodyPr anchor="ctr" rtlCol="false" tIns="50800" lIns="50800" bIns="50800" rIns="50800"/>
            <a:lstStyle/>
            <a:p>
              <a:pPr algn="ctr">
                <a:lnSpc>
                  <a:spcPts val="2100"/>
                </a:lnSpc>
              </a:pPr>
            </a:p>
          </p:txBody>
        </p:sp>
      </p:grpSp>
      <p:grpSp>
        <p:nvGrpSpPr>
          <p:cNvPr name="Group 7" id="7"/>
          <p:cNvGrpSpPr/>
          <p:nvPr/>
        </p:nvGrpSpPr>
        <p:grpSpPr>
          <a:xfrm rot="0">
            <a:off x="83372" y="145681"/>
            <a:ext cx="8580120" cy="7701362"/>
            <a:chOff x="0" y="0"/>
            <a:chExt cx="11440160" cy="10268483"/>
          </a:xfrm>
        </p:grpSpPr>
        <p:sp>
          <p:nvSpPr>
            <p:cNvPr name="TextBox 8" id="8"/>
            <p:cNvSpPr txBox="true"/>
            <p:nvPr/>
          </p:nvSpPr>
          <p:spPr>
            <a:xfrm rot="0">
              <a:off x="0" y="-104775"/>
              <a:ext cx="11440160" cy="2033414"/>
            </a:xfrm>
            <a:prstGeom prst="rect">
              <a:avLst/>
            </a:prstGeom>
          </p:spPr>
          <p:txBody>
            <a:bodyPr anchor="t" rtlCol="false" tIns="0" lIns="0" bIns="0" rIns="0">
              <a:spAutoFit/>
            </a:bodyPr>
            <a:lstStyle/>
            <a:p>
              <a:pPr algn="l">
                <a:lnSpc>
                  <a:spcPts val="12350"/>
                </a:lnSpc>
              </a:pPr>
              <a:r>
                <a:rPr lang="en-US" sz="9500" b="true">
                  <a:solidFill>
                    <a:srgbClr val="2A2E3A"/>
                  </a:solidFill>
                  <a:latin typeface="Klein Bold"/>
                  <a:ea typeface="Klein Bold"/>
                  <a:cs typeface="Klein Bold"/>
                  <a:sym typeface="Klein Bold"/>
                </a:rPr>
                <a:t>M</a:t>
              </a:r>
              <a:r>
                <a:rPr lang="en-US" sz="9500" b="true">
                  <a:solidFill>
                    <a:srgbClr val="718BAB"/>
                  </a:solidFill>
                  <a:latin typeface="Klein Bold"/>
                  <a:ea typeface="Klein Bold"/>
                  <a:cs typeface="Klein Bold"/>
                  <a:sym typeface="Klein Bold"/>
                </a:rPr>
                <a:t>ethodology</a:t>
              </a:r>
            </a:p>
          </p:txBody>
        </p:sp>
        <p:sp>
          <p:nvSpPr>
            <p:cNvPr name="TextBox 9" id="9"/>
            <p:cNvSpPr txBox="true"/>
            <p:nvPr/>
          </p:nvSpPr>
          <p:spPr>
            <a:xfrm rot="0">
              <a:off x="0" y="2731125"/>
              <a:ext cx="8976300" cy="7537359"/>
            </a:xfrm>
            <a:prstGeom prst="rect">
              <a:avLst/>
            </a:prstGeom>
          </p:spPr>
          <p:txBody>
            <a:bodyPr anchor="t" rtlCol="false" tIns="0" lIns="0" bIns="0" rIns="0">
              <a:spAutoFit/>
            </a:bodyPr>
            <a:lstStyle/>
            <a:p>
              <a:pPr algn="l">
                <a:lnSpc>
                  <a:spcPts val="4488"/>
                </a:lnSpc>
              </a:pPr>
              <a:r>
                <a:rPr lang="en-US" sz="3206" b="true">
                  <a:solidFill>
                    <a:srgbClr val="2A2E3A"/>
                  </a:solidFill>
                  <a:latin typeface="Helios Bold"/>
                  <a:ea typeface="Helios Bold"/>
                  <a:cs typeface="Helios Bold"/>
                  <a:sym typeface="Helios Bold"/>
                </a:rPr>
                <a:t>Approach</a:t>
              </a:r>
              <a:r>
                <a:rPr lang="en-US" sz="3206">
                  <a:solidFill>
                    <a:srgbClr val="2A2E3A"/>
                  </a:solidFill>
                  <a:latin typeface="Helios"/>
                  <a:ea typeface="Helios"/>
                  <a:cs typeface="Helios"/>
                  <a:sym typeface="Helios"/>
                </a:rPr>
                <a:t> </a:t>
              </a:r>
              <a:r>
                <a:rPr lang="en-US" sz="3206" b="true">
                  <a:solidFill>
                    <a:srgbClr val="2A2E3A"/>
                  </a:solidFill>
                  <a:latin typeface="Helios Bold"/>
                  <a:ea typeface="Helios Bold"/>
                  <a:cs typeface="Helios Bold"/>
                  <a:sym typeface="Helios Bold"/>
                </a:rPr>
                <a:t>Overview</a:t>
              </a:r>
            </a:p>
            <a:p>
              <a:pPr algn="l" marL="692218" indent="-346109" lvl="1">
                <a:lnSpc>
                  <a:spcPts val="4488"/>
                </a:lnSpc>
                <a:buFont typeface="Arial"/>
                <a:buChar char="•"/>
              </a:pPr>
              <a:r>
                <a:rPr lang="en-US" sz="3206">
                  <a:solidFill>
                    <a:srgbClr val="2A2E3A"/>
                  </a:solidFill>
                  <a:latin typeface="Helios"/>
                  <a:ea typeface="Helios"/>
                  <a:cs typeface="Helios"/>
                  <a:sym typeface="Helios"/>
                </a:rPr>
                <a:t>Formulated as a Mixed-Integer Linear Programming (MILP) model.</a:t>
              </a:r>
            </a:p>
            <a:p>
              <a:pPr algn="l">
                <a:lnSpc>
                  <a:spcPts val="4488"/>
                </a:lnSpc>
              </a:pPr>
            </a:p>
            <a:p>
              <a:pPr algn="l" marL="692218" indent="-346109" lvl="1">
                <a:lnSpc>
                  <a:spcPts val="4488"/>
                </a:lnSpc>
                <a:buFont typeface="Arial"/>
                <a:buChar char="•"/>
              </a:pPr>
              <a:r>
                <a:rPr lang="en-US" sz="3206">
                  <a:solidFill>
                    <a:srgbClr val="2A2E3A"/>
                  </a:solidFill>
                  <a:latin typeface="Helios"/>
                  <a:ea typeface="Helios"/>
                  <a:cs typeface="Helios"/>
                  <a:sym typeface="Helios"/>
                </a:rPr>
                <a:t>Objective: Maximize profitability while adhering to real-world constraints.</a:t>
              </a:r>
            </a:p>
            <a:p>
              <a:pPr algn="l">
                <a:lnSpc>
                  <a:spcPts val="4488"/>
                </a:lnSpc>
              </a:pPr>
            </a:p>
            <a:p>
              <a:pPr algn="l">
                <a:lnSpc>
                  <a:spcPts val="4488"/>
                </a:lnSpc>
              </a:pPr>
            </a:p>
          </p:txBody>
        </p:sp>
      </p:grpSp>
      <p:sp>
        <p:nvSpPr>
          <p:cNvPr name="Freeform 10" id="10"/>
          <p:cNvSpPr/>
          <p:nvPr/>
        </p:nvSpPr>
        <p:spPr>
          <a:xfrm flipH="false" flipV="false" rot="0">
            <a:off x="8656320" y="5513342"/>
            <a:ext cx="1490413" cy="1490413"/>
          </a:xfrm>
          <a:custGeom>
            <a:avLst/>
            <a:gdLst/>
            <a:ahLst/>
            <a:cxnLst/>
            <a:rect r="r" b="b" t="t" l="l"/>
            <a:pathLst>
              <a:path h="1490413" w="1490413">
                <a:moveTo>
                  <a:pt x="0" y="0"/>
                </a:moveTo>
                <a:lnTo>
                  <a:pt x="1490413" y="0"/>
                </a:lnTo>
                <a:lnTo>
                  <a:pt x="1490413" y="1490412"/>
                </a:lnTo>
                <a:lnTo>
                  <a:pt x="0" y="14904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8661364" y="7807617"/>
            <a:ext cx="1490413" cy="1490413"/>
          </a:xfrm>
          <a:custGeom>
            <a:avLst/>
            <a:gdLst/>
            <a:ahLst/>
            <a:cxnLst/>
            <a:rect r="r" b="b" t="t" l="l"/>
            <a:pathLst>
              <a:path h="1490413" w="1490413">
                <a:moveTo>
                  <a:pt x="0" y="0"/>
                </a:moveTo>
                <a:lnTo>
                  <a:pt x="1490413" y="0"/>
                </a:lnTo>
                <a:lnTo>
                  <a:pt x="1490413" y="1490413"/>
                </a:lnTo>
                <a:lnTo>
                  <a:pt x="0" y="14904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0308432" y="3448843"/>
            <a:ext cx="7497376" cy="1725311"/>
            <a:chOff x="0" y="0"/>
            <a:chExt cx="9996502" cy="2300414"/>
          </a:xfrm>
        </p:grpSpPr>
        <p:sp>
          <p:nvSpPr>
            <p:cNvPr name="TextBox 13" id="13"/>
            <p:cNvSpPr txBox="true"/>
            <p:nvPr/>
          </p:nvSpPr>
          <p:spPr>
            <a:xfrm rot="0">
              <a:off x="0" y="-9525"/>
              <a:ext cx="9996502" cy="709882"/>
            </a:xfrm>
            <a:prstGeom prst="rect">
              <a:avLst/>
            </a:prstGeom>
          </p:spPr>
          <p:txBody>
            <a:bodyPr anchor="t" rtlCol="false" tIns="0" lIns="0" bIns="0" rIns="0">
              <a:spAutoFit/>
            </a:bodyPr>
            <a:lstStyle/>
            <a:p>
              <a:pPr algn="l" marL="0" indent="0" lvl="0">
                <a:lnSpc>
                  <a:spcPts val="4191"/>
                </a:lnSpc>
                <a:spcBef>
                  <a:spcPct val="0"/>
                </a:spcBef>
              </a:pPr>
              <a:r>
                <a:rPr lang="en-US" b="true" sz="3492">
                  <a:solidFill>
                    <a:srgbClr val="718BAB"/>
                  </a:solidFill>
                  <a:latin typeface="Klein Bold"/>
                  <a:ea typeface="Klein Bold"/>
                  <a:cs typeface="Klein Bold"/>
                  <a:sym typeface="Klein Bold"/>
                </a:rPr>
                <a:t>Model Formulation</a:t>
              </a:r>
            </a:p>
          </p:txBody>
        </p:sp>
        <p:sp>
          <p:nvSpPr>
            <p:cNvPr name="TextBox 14" id="14"/>
            <p:cNvSpPr txBox="true"/>
            <p:nvPr/>
          </p:nvSpPr>
          <p:spPr>
            <a:xfrm rot="0">
              <a:off x="0" y="1213148"/>
              <a:ext cx="9996502" cy="1087266"/>
            </a:xfrm>
            <a:prstGeom prst="rect">
              <a:avLst/>
            </a:prstGeom>
          </p:spPr>
          <p:txBody>
            <a:bodyPr anchor="t" rtlCol="false" tIns="0" lIns="0" bIns="0" rIns="0">
              <a:spAutoFit/>
            </a:bodyPr>
            <a:lstStyle/>
            <a:p>
              <a:pPr algn="l">
                <a:lnSpc>
                  <a:spcPts val="3345"/>
                </a:lnSpc>
                <a:spcBef>
                  <a:spcPct val="0"/>
                </a:spcBef>
              </a:pPr>
              <a:r>
                <a:rPr lang="en-US" sz="2389">
                  <a:solidFill>
                    <a:srgbClr val="2A2E3A"/>
                  </a:solidFill>
                  <a:latin typeface="Helios"/>
                  <a:ea typeface="Helios"/>
                  <a:cs typeface="Helios"/>
                  <a:sym typeface="Helios"/>
                </a:rPr>
                <a:t>Def</a:t>
              </a:r>
              <a:r>
                <a:rPr lang="en-US" sz="2389" u="none">
                  <a:solidFill>
                    <a:srgbClr val="2A2E3A"/>
                  </a:solidFill>
                  <a:latin typeface="Helios"/>
                  <a:ea typeface="Helios"/>
                  <a:cs typeface="Helios"/>
                  <a:sym typeface="Helios"/>
                </a:rPr>
                <a:t>ined decision variables, constraints, and the objective function.</a:t>
              </a:r>
            </a:p>
          </p:txBody>
        </p:sp>
      </p:grpSp>
      <p:grpSp>
        <p:nvGrpSpPr>
          <p:cNvPr name="Group 15" id="15"/>
          <p:cNvGrpSpPr/>
          <p:nvPr/>
        </p:nvGrpSpPr>
        <p:grpSpPr>
          <a:xfrm rot="0">
            <a:off x="10465887" y="1015371"/>
            <a:ext cx="7138794" cy="1657763"/>
            <a:chOff x="0" y="0"/>
            <a:chExt cx="9518392" cy="2210350"/>
          </a:xfrm>
        </p:grpSpPr>
        <p:sp>
          <p:nvSpPr>
            <p:cNvPr name="TextBox 16" id="16"/>
            <p:cNvSpPr txBox="true"/>
            <p:nvPr/>
          </p:nvSpPr>
          <p:spPr>
            <a:xfrm rot="0">
              <a:off x="0" y="-19050"/>
              <a:ext cx="9518392" cy="691987"/>
            </a:xfrm>
            <a:prstGeom prst="rect">
              <a:avLst/>
            </a:prstGeom>
          </p:spPr>
          <p:txBody>
            <a:bodyPr anchor="t" rtlCol="false" tIns="0" lIns="0" bIns="0" rIns="0">
              <a:spAutoFit/>
            </a:bodyPr>
            <a:lstStyle/>
            <a:p>
              <a:pPr algn="l" marL="0" indent="0" lvl="0">
                <a:lnSpc>
                  <a:spcPts val="4027"/>
                </a:lnSpc>
                <a:spcBef>
                  <a:spcPct val="0"/>
                </a:spcBef>
              </a:pPr>
              <a:r>
                <a:rPr lang="en-US" b="true" sz="3355">
                  <a:solidFill>
                    <a:srgbClr val="718BAB"/>
                  </a:solidFill>
                  <a:latin typeface="Klein Bold"/>
                  <a:ea typeface="Klein Bold"/>
                  <a:cs typeface="Klein Bold"/>
                  <a:sym typeface="Klein Bold"/>
                </a:rPr>
                <a:t>Data Simluation</a:t>
              </a:r>
            </a:p>
          </p:txBody>
        </p:sp>
        <p:sp>
          <p:nvSpPr>
            <p:cNvPr name="TextBox 17" id="17"/>
            <p:cNvSpPr txBox="true"/>
            <p:nvPr/>
          </p:nvSpPr>
          <p:spPr>
            <a:xfrm rot="0">
              <a:off x="0" y="1163788"/>
              <a:ext cx="9518392" cy="1046563"/>
            </a:xfrm>
            <a:prstGeom prst="rect">
              <a:avLst/>
            </a:prstGeom>
          </p:spPr>
          <p:txBody>
            <a:bodyPr anchor="t" rtlCol="false" tIns="0" lIns="0" bIns="0" rIns="0">
              <a:spAutoFit/>
            </a:bodyPr>
            <a:lstStyle/>
            <a:p>
              <a:pPr algn="l" marL="0" indent="0" lvl="0">
                <a:lnSpc>
                  <a:spcPts val="3214"/>
                </a:lnSpc>
                <a:spcBef>
                  <a:spcPct val="0"/>
                </a:spcBef>
              </a:pPr>
              <a:r>
                <a:rPr lang="en-US" sz="2296">
                  <a:solidFill>
                    <a:srgbClr val="2A2E3A"/>
                  </a:solidFill>
                  <a:latin typeface="Helios"/>
                  <a:ea typeface="Helios"/>
                  <a:cs typeface="Helios"/>
                  <a:sym typeface="Helios"/>
                </a:rPr>
                <a:t>Simulated product details (demand, size, fragility, profit margins).</a:t>
              </a:r>
            </a:p>
          </p:txBody>
        </p:sp>
      </p:grpSp>
      <p:grpSp>
        <p:nvGrpSpPr>
          <p:cNvPr name="Group 18" id="18"/>
          <p:cNvGrpSpPr/>
          <p:nvPr/>
        </p:nvGrpSpPr>
        <p:grpSpPr>
          <a:xfrm rot="0">
            <a:off x="10230104" y="5726210"/>
            <a:ext cx="7497376" cy="1305097"/>
            <a:chOff x="0" y="0"/>
            <a:chExt cx="9996502" cy="1740129"/>
          </a:xfrm>
        </p:grpSpPr>
        <p:sp>
          <p:nvSpPr>
            <p:cNvPr name="TextBox 19" id="19"/>
            <p:cNvSpPr txBox="true"/>
            <p:nvPr/>
          </p:nvSpPr>
          <p:spPr>
            <a:xfrm rot="0">
              <a:off x="0" y="-9525"/>
              <a:ext cx="9996502" cy="709882"/>
            </a:xfrm>
            <a:prstGeom prst="rect">
              <a:avLst/>
            </a:prstGeom>
          </p:spPr>
          <p:txBody>
            <a:bodyPr anchor="t" rtlCol="false" tIns="0" lIns="0" bIns="0" rIns="0">
              <a:spAutoFit/>
            </a:bodyPr>
            <a:lstStyle/>
            <a:p>
              <a:pPr algn="l" marL="0" indent="0" lvl="0">
                <a:lnSpc>
                  <a:spcPts val="4191"/>
                </a:lnSpc>
                <a:spcBef>
                  <a:spcPct val="0"/>
                </a:spcBef>
              </a:pPr>
              <a:r>
                <a:rPr lang="en-US" b="true" sz="3492">
                  <a:solidFill>
                    <a:srgbClr val="718BAB"/>
                  </a:solidFill>
                  <a:latin typeface="Klein Bold"/>
                  <a:ea typeface="Klein Bold"/>
                  <a:cs typeface="Klein Bold"/>
                  <a:sym typeface="Klein Bold"/>
                </a:rPr>
                <a:t>Optimization Technique</a:t>
              </a:r>
            </a:p>
          </p:txBody>
        </p:sp>
        <p:sp>
          <p:nvSpPr>
            <p:cNvPr name="TextBox 20" id="20"/>
            <p:cNvSpPr txBox="true"/>
            <p:nvPr/>
          </p:nvSpPr>
          <p:spPr>
            <a:xfrm rot="0">
              <a:off x="0" y="1213148"/>
              <a:ext cx="9996502" cy="526980"/>
            </a:xfrm>
            <a:prstGeom prst="rect">
              <a:avLst/>
            </a:prstGeom>
          </p:spPr>
          <p:txBody>
            <a:bodyPr anchor="t" rtlCol="false" tIns="0" lIns="0" bIns="0" rIns="0">
              <a:spAutoFit/>
            </a:bodyPr>
            <a:lstStyle/>
            <a:p>
              <a:pPr algn="l">
                <a:lnSpc>
                  <a:spcPts val="3345"/>
                </a:lnSpc>
                <a:spcBef>
                  <a:spcPct val="0"/>
                </a:spcBef>
              </a:pPr>
              <a:r>
                <a:rPr lang="en-US" sz="2389">
                  <a:solidFill>
                    <a:srgbClr val="2A2E3A"/>
                  </a:solidFill>
                  <a:latin typeface="Helios"/>
                  <a:ea typeface="Helios"/>
                  <a:cs typeface="Helios"/>
                  <a:sym typeface="Helios"/>
                </a:rPr>
                <a:t>Solved using Pyomo/GLPK for efficient allocation.</a:t>
              </a:r>
            </a:p>
          </p:txBody>
        </p:sp>
      </p:grpSp>
      <p:grpSp>
        <p:nvGrpSpPr>
          <p:cNvPr name="Group 21" id="21"/>
          <p:cNvGrpSpPr/>
          <p:nvPr/>
        </p:nvGrpSpPr>
        <p:grpSpPr>
          <a:xfrm rot="0">
            <a:off x="10308432" y="7900275"/>
            <a:ext cx="7497376" cy="1305097"/>
            <a:chOff x="0" y="0"/>
            <a:chExt cx="9996502" cy="1740129"/>
          </a:xfrm>
        </p:grpSpPr>
        <p:sp>
          <p:nvSpPr>
            <p:cNvPr name="TextBox 22" id="22"/>
            <p:cNvSpPr txBox="true"/>
            <p:nvPr/>
          </p:nvSpPr>
          <p:spPr>
            <a:xfrm rot="0">
              <a:off x="0" y="-9525"/>
              <a:ext cx="9996502" cy="709882"/>
            </a:xfrm>
            <a:prstGeom prst="rect">
              <a:avLst/>
            </a:prstGeom>
          </p:spPr>
          <p:txBody>
            <a:bodyPr anchor="t" rtlCol="false" tIns="0" lIns="0" bIns="0" rIns="0">
              <a:spAutoFit/>
            </a:bodyPr>
            <a:lstStyle/>
            <a:p>
              <a:pPr algn="l" marL="0" indent="0" lvl="0">
                <a:lnSpc>
                  <a:spcPts val="4191"/>
                </a:lnSpc>
                <a:spcBef>
                  <a:spcPct val="0"/>
                </a:spcBef>
              </a:pPr>
              <a:r>
                <a:rPr lang="en-US" b="true" sz="3492">
                  <a:solidFill>
                    <a:srgbClr val="718BAB"/>
                  </a:solidFill>
                  <a:latin typeface="Klein Bold"/>
                  <a:ea typeface="Klein Bold"/>
                  <a:cs typeface="Klein Bold"/>
                  <a:sym typeface="Klein Bold"/>
                </a:rPr>
                <a:t>Final output</a:t>
              </a:r>
            </a:p>
          </p:txBody>
        </p:sp>
        <p:sp>
          <p:nvSpPr>
            <p:cNvPr name="TextBox 23" id="23"/>
            <p:cNvSpPr txBox="true"/>
            <p:nvPr/>
          </p:nvSpPr>
          <p:spPr>
            <a:xfrm rot="0">
              <a:off x="0" y="1213148"/>
              <a:ext cx="9996502" cy="526980"/>
            </a:xfrm>
            <a:prstGeom prst="rect">
              <a:avLst/>
            </a:prstGeom>
          </p:spPr>
          <p:txBody>
            <a:bodyPr anchor="t" rtlCol="false" tIns="0" lIns="0" bIns="0" rIns="0">
              <a:spAutoFit/>
            </a:bodyPr>
            <a:lstStyle/>
            <a:p>
              <a:pPr algn="l">
                <a:lnSpc>
                  <a:spcPts val="3345"/>
                </a:lnSpc>
                <a:spcBef>
                  <a:spcPct val="0"/>
                </a:spcBef>
              </a:pPr>
              <a:r>
                <a:rPr lang="en-US" sz="2389">
                  <a:solidFill>
                    <a:srgbClr val="2A2E3A"/>
                  </a:solidFill>
                  <a:latin typeface="Helios"/>
                  <a:ea typeface="Helios"/>
                  <a:cs typeface="Helios"/>
                  <a:sym typeface="Helios"/>
                </a:rPr>
                <a:t>Found optimized allocation of products to each shelves</a:t>
              </a:r>
            </a:p>
          </p:txBody>
        </p:sp>
      </p:grpSp>
      <p:sp>
        <p:nvSpPr>
          <p:cNvPr name="TextBox 24" id="24"/>
          <p:cNvSpPr txBox="true"/>
          <p:nvPr/>
        </p:nvSpPr>
        <p:spPr>
          <a:xfrm rot="0">
            <a:off x="9201965" y="827045"/>
            <a:ext cx="565866" cy="1444161"/>
          </a:xfrm>
          <a:prstGeom prst="rect">
            <a:avLst/>
          </a:prstGeom>
        </p:spPr>
        <p:txBody>
          <a:bodyPr anchor="t" rtlCol="false" tIns="0" lIns="0" bIns="0" rIns="0">
            <a:spAutoFit/>
          </a:bodyPr>
          <a:lstStyle/>
          <a:p>
            <a:pPr algn="ctr">
              <a:lnSpc>
                <a:spcPts val="11838"/>
              </a:lnSpc>
            </a:pPr>
            <a:r>
              <a:rPr lang="en-US" sz="8455" b="true">
                <a:solidFill>
                  <a:srgbClr val="FFFFFF"/>
                </a:solidFill>
                <a:latin typeface="Canva Sans Bold"/>
                <a:ea typeface="Canva Sans Bold"/>
                <a:cs typeface="Canva Sans Bold"/>
                <a:sym typeface="Canva Sans Bold"/>
              </a:rPr>
              <a:t>1</a:t>
            </a:r>
          </a:p>
        </p:txBody>
      </p:sp>
      <p:sp>
        <p:nvSpPr>
          <p:cNvPr name="TextBox 25" id="25"/>
          <p:cNvSpPr txBox="true"/>
          <p:nvPr/>
        </p:nvSpPr>
        <p:spPr>
          <a:xfrm rot="0">
            <a:off x="9102343" y="3193319"/>
            <a:ext cx="598367" cy="1444161"/>
          </a:xfrm>
          <a:prstGeom prst="rect">
            <a:avLst/>
          </a:prstGeom>
        </p:spPr>
        <p:txBody>
          <a:bodyPr anchor="t" rtlCol="false" tIns="0" lIns="0" bIns="0" rIns="0">
            <a:spAutoFit/>
          </a:bodyPr>
          <a:lstStyle/>
          <a:p>
            <a:pPr algn="ctr">
              <a:lnSpc>
                <a:spcPts val="11838"/>
              </a:lnSpc>
            </a:pPr>
            <a:r>
              <a:rPr lang="en-US" sz="8455" b="true">
                <a:solidFill>
                  <a:srgbClr val="FFFFFF"/>
                </a:solidFill>
                <a:latin typeface="Canva Sans Bold"/>
                <a:ea typeface="Canva Sans Bold"/>
                <a:cs typeface="Canva Sans Bold"/>
                <a:sym typeface="Canva Sans Bold"/>
              </a:rPr>
              <a:t>2</a:t>
            </a:r>
          </a:p>
        </p:txBody>
      </p:sp>
      <p:sp>
        <p:nvSpPr>
          <p:cNvPr name="TextBox 26" id="26"/>
          <p:cNvSpPr txBox="true"/>
          <p:nvPr/>
        </p:nvSpPr>
        <p:spPr>
          <a:xfrm rot="0">
            <a:off x="9102343" y="5354178"/>
            <a:ext cx="634479" cy="1444161"/>
          </a:xfrm>
          <a:prstGeom prst="rect">
            <a:avLst/>
          </a:prstGeom>
        </p:spPr>
        <p:txBody>
          <a:bodyPr anchor="t" rtlCol="false" tIns="0" lIns="0" bIns="0" rIns="0">
            <a:spAutoFit/>
          </a:bodyPr>
          <a:lstStyle/>
          <a:p>
            <a:pPr algn="ctr">
              <a:lnSpc>
                <a:spcPts val="11838"/>
              </a:lnSpc>
            </a:pPr>
            <a:r>
              <a:rPr lang="en-US" sz="8455" b="true">
                <a:solidFill>
                  <a:srgbClr val="FFFFFF"/>
                </a:solidFill>
                <a:latin typeface="Canva Sans Bold"/>
                <a:ea typeface="Canva Sans Bold"/>
                <a:cs typeface="Canva Sans Bold"/>
                <a:sym typeface="Canva Sans Bold"/>
              </a:rPr>
              <a:t>3</a:t>
            </a:r>
          </a:p>
        </p:txBody>
      </p:sp>
      <p:sp>
        <p:nvSpPr>
          <p:cNvPr name="TextBox 27" id="27"/>
          <p:cNvSpPr txBox="true"/>
          <p:nvPr/>
        </p:nvSpPr>
        <p:spPr>
          <a:xfrm rot="0">
            <a:off x="9032635" y="7645692"/>
            <a:ext cx="668075" cy="1444161"/>
          </a:xfrm>
          <a:prstGeom prst="rect">
            <a:avLst/>
          </a:prstGeom>
        </p:spPr>
        <p:txBody>
          <a:bodyPr anchor="t" rtlCol="false" tIns="0" lIns="0" bIns="0" rIns="0">
            <a:spAutoFit/>
          </a:bodyPr>
          <a:lstStyle/>
          <a:p>
            <a:pPr algn="ctr">
              <a:lnSpc>
                <a:spcPts val="11838"/>
              </a:lnSpc>
            </a:pPr>
            <a:r>
              <a:rPr lang="en-US" sz="8455" b="true">
                <a:solidFill>
                  <a:srgbClr val="FFFFFF"/>
                </a:solidFill>
                <a:latin typeface="Canva Sans Bold"/>
                <a:ea typeface="Canva Sans Bold"/>
                <a:cs typeface="Canva Sans Bold"/>
                <a:sym typeface="Canva Sans Bold"/>
              </a:rPr>
              <a:t>4</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952176" y="-7903664"/>
            <a:ext cx="15807328" cy="15807328"/>
          </a:xfrm>
          <a:custGeom>
            <a:avLst/>
            <a:gdLst/>
            <a:ahLst/>
            <a:cxnLst/>
            <a:rect r="r" b="b" t="t" l="l"/>
            <a:pathLst>
              <a:path h="15807328" w="15807328">
                <a:moveTo>
                  <a:pt x="0" y="0"/>
                </a:moveTo>
                <a:lnTo>
                  <a:pt x="15807328" y="0"/>
                </a:lnTo>
                <a:lnTo>
                  <a:pt x="15807328" y="15807328"/>
                </a:lnTo>
                <a:lnTo>
                  <a:pt x="0" y="158073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3100151"/>
            <a:ext cx="16230600" cy="6453079"/>
          </a:xfrm>
          <a:custGeom>
            <a:avLst/>
            <a:gdLst/>
            <a:ahLst/>
            <a:cxnLst/>
            <a:rect r="r" b="b" t="t" l="l"/>
            <a:pathLst>
              <a:path h="6453079" w="16230600">
                <a:moveTo>
                  <a:pt x="0" y="0"/>
                </a:moveTo>
                <a:lnTo>
                  <a:pt x="16230600" y="0"/>
                </a:lnTo>
                <a:lnTo>
                  <a:pt x="16230600" y="6453079"/>
                </a:lnTo>
                <a:lnTo>
                  <a:pt x="0" y="6453079"/>
                </a:lnTo>
                <a:lnTo>
                  <a:pt x="0" y="0"/>
                </a:lnTo>
                <a:close/>
              </a:path>
            </a:pathLst>
          </a:custGeom>
          <a:blipFill>
            <a:blip r:embed="rId4"/>
            <a:stretch>
              <a:fillRect l="0" t="-3205" r="0" b="-3205"/>
            </a:stretch>
          </a:blipFill>
        </p:spPr>
      </p:sp>
      <p:sp>
        <p:nvSpPr>
          <p:cNvPr name="TextBox 4" id="4"/>
          <p:cNvSpPr txBox="true"/>
          <p:nvPr/>
        </p:nvSpPr>
        <p:spPr>
          <a:xfrm rot="0">
            <a:off x="5364863" y="70991"/>
            <a:ext cx="7558274" cy="1439549"/>
          </a:xfrm>
          <a:prstGeom prst="rect">
            <a:avLst/>
          </a:prstGeom>
        </p:spPr>
        <p:txBody>
          <a:bodyPr anchor="t" rtlCol="false" tIns="0" lIns="0" bIns="0" rIns="0">
            <a:spAutoFit/>
          </a:bodyPr>
          <a:lstStyle/>
          <a:p>
            <a:pPr algn="l">
              <a:lnSpc>
                <a:spcPts val="11569"/>
              </a:lnSpc>
            </a:pPr>
            <a:r>
              <a:rPr lang="en-US" sz="8899" b="true">
                <a:solidFill>
                  <a:srgbClr val="2A2E3A"/>
                </a:solidFill>
                <a:latin typeface="Klein Bold"/>
                <a:ea typeface="Klein Bold"/>
                <a:cs typeface="Klein Bold"/>
                <a:sym typeface="Klein Bold"/>
              </a:rPr>
              <a:t>F</a:t>
            </a:r>
            <a:r>
              <a:rPr lang="en-US" sz="8899" b="true">
                <a:solidFill>
                  <a:srgbClr val="0097B2"/>
                </a:solidFill>
                <a:latin typeface="Klein Bold"/>
                <a:ea typeface="Klein Bold"/>
                <a:cs typeface="Klein Bold"/>
                <a:sym typeface="Klein Bold"/>
              </a:rPr>
              <a:t>ormulation</a:t>
            </a:r>
          </a:p>
        </p:txBody>
      </p:sp>
      <p:sp>
        <p:nvSpPr>
          <p:cNvPr name="TextBox 5" id="5"/>
          <p:cNvSpPr txBox="true"/>
          <p:nvPr/>
        </p:nvSpPr>
        <p:spPr>
          <a:xfrm rot="0">
            <a:off x="2006568" y="1670143"/>
            <a:ext cx="5892761" cy="1144258"/>
          </a:xfrm>
          <a:prstGeom prst="rect">
            <a:avLst/>
          </a:prstGeom>
        </p:spPr>
        <p:txBody>
          <a:bodyPr anchor="t" rtlCol="false" tIns="0" lIns="0" bIns="0" rIns="0">
            <a:spAutoFit/>
          </a:bodyPr>
          <a:lstStyle/>
          <a:p>
            <a:pPr algn="ctr">
              <a:lnSpc>
                <a:spcPts val="9380"/>
              </a:lnSpc>
            </a:pPr>
            <a:r>
              <a:rPr lang="en-US" sz="6700" b="true">
                <a:solidFill>
                  <a:srgbClr val="000000"/>
                </a:solidFill>
                <a:latin typeface="Canva Sans Bold"/>
                <a:ea typeface="Canva Sans Bold"/>
                <a:cs typeface="Canva Sans Bold"/>
                <a:sym typeface="Canva Sans Bold"/>
              </a:rPr>
              <a:t>1.  Parameters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952176" y="-7903664"/>
            <a:ext cx="15807328" cy="15807328"/>
          </a:xfrm>
          <a:custGeom>
            <a:avLst/>
            <a:gdLst/>
            <a:ahLst/>
            <a:cxnLst/>
            <a:rect r="r" b="b" t="t" l="l"/>
            <a:pathLst>
              <a:path h="15807328" w="15807328">
                <a:moveTo>
                  <a:pt x="0" y="0"/>
                </a:moveTo>
                <a:lnTo>
                  <a:pt x="15807328" y="0"/>
                </a:lnTo>
                <a:lnTo>
                  <a:pt x="15807328" y="15807328"/>
                </a:lnTo>
                <a:lnTo>
                  <a:pt x="0" y="158073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06469" y="3100151"/>
            <a:ext cx="15675061" cy="6384418"/>
          </a:xfrm>
          <a:custGeom>
            <a:avLst/>
            <a:gdLst/>
            <a:ahLst/>
            <a:cxnLst/>
            <a:rect r="r" b="b" t="t" l="l"/>
            <a:pathLst>
              <a:path h="6384418" w="15675061">
                <a:moveTo>
                  <a:pt x="0" y="0"/>
                </a:moveTo>
                <a:lnTo>
                  <a:pt x="15675062" y="0"/>
                </a:lnTo>
                <a:lnTo>
                  <a:pt x="15675062" y="6384419"/>
                </a:lnTo>
                <a:lnTo>
                  <a:pt x="0" y="6384419"/>
                </a:lnTo>
                <a:lnTo>
                  <a:pt x="0" y="0"/>
                </a:lnTo>
                <a:close/>
              </a:path>
            </a:pathLst>
          </a:custGeom>
          <a:blipFill>
            <a:blip r:embed="rId4"/>
            <a:stretch>
              <a:fillRect l="0" t="0" r="0" b="0"/>
            </a:stretch>
          </a:blipFill>
        </p:spPr>
      </p:sp>
      <p:sp>
        <p:nvSpPr>
          <p:cNvPr name="TextBox 4" id="4"/>
          <p:cNvSpPr txBox="true"/>
          <p:nvPr/>
        </p:nvSpPr>
        <p:spPr>
          <a:xfrm rot="0">
            <a:off x="5364863" y="70991"/>
            <a:ext cx="7558274" cy="1439549"/>
          </a:xfrm>
          <a:prstGeom prst="rect">
            <a:avLst/>
          </a:prstGeom>
        </p:spPr>
        <p:txBody>
          <a:bodyPr anchor="t" rtlCol="false" tIns="0" lIns="0" bIns="0" rIns="0">
            <a:spAutoFit/>
          </a:bodyPr>
          <a:lstStyle/>
          <a:p>
            <a:pPr algn="l">
              <a:lnSpc>
                <a:spcPts val="11569"/>
              </a:lnSpc>
            </a:pPr>
            <a:r>
              <a:rPr lang="en-US" sz="8899" b="true">
                <a:solidFill>
                  <a:srgbClr val="2A2E3A"/>
                </a:solidFill>
                <a:latin typeface="Klein Bold"/>
                <a:ea typeface="Klein Bold"/>
                <a:cs typeface="Klein Bold"/>
                <a:sym typeface="Klein Bold"/>
              </a:rPr>
              <a:t>F</a:t>
            </a:r>
            <a:r>
              <a:rPr lang="en-US" sz="8899" b="true">
                <a:solidFill>
                  <a:srgbClr val="0097B2"/>
                </a:solidFill>
                <a:latin typeface="Klein Bold"/>
                <a:ea typeface="Klein Bold"/>
                <a:cs typeface="Klein Bold"/>
                <a:sym typeface="Klein Bold"/>
              </a:rPr>
              <a:t>ormulation</a:t>
            </a:r>
          </a:p>
        </p:txBody>
      </p:sp>
      <p:sp>
        <p:nvSpPr>
          <p:cNvPr name="TextBox 5" id="5"/>
          <p:cNvSpPr txBox="true"/>
          <p:nvPr/>
        </p:nvSpPr>
        <p:spPr>
          <a:xfrm rot="0">
            <a:off x="2006568" y="1670143"/>
            <a:ext cx="5892761" cy="1144258"/>
          </a:xfrm>
          <a:prstGeom prst="rect">
            <a:avLst/>
          </a:prstGeom>
        </p:spPr>
        <p:txBody>
          <a:bodyPr anchor="t" rtlCol="false" tIns="0" lIns="0" bIns="0" rIns="0">
            <a:spAutoFit/>
          </a:bodyPr>
          <a:lstStyle/>
          <a:p>
            <a:pPr algn="ctr">
              <a:lnSpc>
                <a:spcPts val="9380"/>
              </a:lnSpc>
            </a:pPr>
            <a:r>
              <a:rPr lang="en-US" sz="6700" b="true">
                <a:solidFill>
                  <a:srgbClr val="000000"/>
                </a:solidFill>
                <a:latin typeface="Canva Sans Bold"/>
                <a:ea typeface="Canva Sans Bold"/>
                <a:cs typeface="Canva Sans Bold"/>
                <a:sym typeface="Canva Sans Bold"/>
              </a:rPr>
              <a:t>1.  Parameters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952176" y="-7903664"/>
            <a:ext cx="15807328" cy="15807328"/>
          </a:xfrm>
          <a:custGeom>
            <a:avLst/>
            <a:gdLst/>
            <a:ahLst/>
            <a:cxnLst/>
            <a:rect r="r" b="b" t="t" l="l"/>
            <a:pathLst>
              <a:path h="15807328" w="15807328">
                <a:moveTo>
                  <a:pt x="0" y="0"/>
                </a:moveTo>
                <a:lnTo>
                  <a:pt x="15807328" y="0"/>
                </a:lnTo>
                <a:lnTo>
                  <a:pt x="15807328" y="15807328"/>
                </a:lnTo>
                <a:lnTo>
                  <a:pt x="0" y="158073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3726843"/>
            <a:ext cx="17080122" cy="3723911"/>
          </a:xfrm>
          <a:custGeom>
            <a:avLst/>
            <a:gdLst/>
            <a:ahLst/>
            <a:cxnLst/>
            <a:rect r="r" b="b" t="t" l="l"/>
            <a:pathLst>
              <a:path h="3723911" w="17080122">
                <a:moveTo>
                  <a:pt x="0" y="0"/>
                </a:moveTo>
                <a:lnTo>
                  <a:pt x="17080122" y="0"/>
                </a:lnTo>
                <a:lnTo>
                  <a:pt x="17080122" y="3723911"/>
                </a:lnTo>
                <a:lnTo>
                  <a:pt x="0" y="3723911"/>
                </a:lnTo>
                <a:lnTo>
                  <a:pt x="0" y="0"/>
                </a:lnTo>
                <a:close/>
              </a:path>
            </a:pathLst>
          </a:custGeom>
          <a:blipFill>
            <a:blip r:embed="rId4"/>
            <a:stretch>
              <a:fillRect l="-3131" t="-1367" r="0" b="-1367"/>
            </a:stretch>
          </a:blipFill>
        </p:spPr>
      </p:sp>
      <p:sp>
        <p:nvSpPr>
          <p:cNvPr name="TextBox 4" id="4"/>
          <p:cNvSpPr txBox="true"/>
          <p:nvPr/>
        </p:nvSpPr>
        <p:spPr>
          <a:xfrm rot="0">
            <a:off x="5364863" y="70991"/>
            <a:ext cx="7558274" cy="1439549"/>
          </a:xfrm>
          <a:prstGeom prst="rect">
            <a:avLst/>
          </a:prstGeom>
        </p:spPr>
        <p:txBody>
          <a:bodyPr anchor="t" rtlCol="false" tIns="0" lIns="0" bIns="0" rIns="0">
            <a:spAutoFit/>
          </a:bodyPr>
          <a:lstStyle/>
          <a:p>
            <a:pPr algn="l">
              <a:lnSpc>
                <a:spcPts val="11569"/>
              </a:lnSpc>
            </a:pPr>
            <a:r>
              <a:rPr lang="en-US" sz="8899" b="true">
                <a:solidFill>
                  <a:srgbClr val="2A2E3A"/>
                </a:solidFill>
                <a:latin typeface="Klein Bold"/>
                <a:ea typeface="Klein Bold"/>
                <a:cs typeface="Klein Bold"/>
                <a:sym typeface="Klein Bold"/>
              </a:rPr>
              <a:t>F</a:t>
            </a:r>
            <a:r>
              <a:rPr lang="en-US" sz="8899" b="true">
                <a:solidFill>
                  <a:srgbClr val="0097B2"/>
                </a:solidFill>
                <a:latin typeface="Klein Bold"/>
                <a:ea typeface="Klein Bold"/>
                <a:cs typeface="Klein Bold"/>
                <a:sym typeface="Klein Bold"/>
              </a:rPr>
              <a:t>ormulation</a:t>
            </a:r>
          </a:p>
        </p:txBody>
      </p:sp>
      <p:sp>
        <p:nvSpPr>
          <p:cNvPr name="TextBox 5" id="5"/>
          <p:cNvSpPr txBox="true"/>
          <p:nvPr/>
        </p:nvSpPr>
        <p:spPr>
          <a:xfrm rot="0">
            <a:off x="1065754" y="1671304"/>
            <a:ext cx="8598218" cy="1144258"/>
          </a:xfrm>
          <a:prstGeom prst="rect">
            <a:avLst/>
          </a:prstGeom>
        </p:spPr>
        <p:txBody>
          <a:bodyPr anchor="t" rtlCol="false" tIns="0" lIns="0" bIns="0" rIns="0">
            <a:spAutoFit/>
          </a:bodyPr>
          <a:lstStyle/>
          <a:p>
            <a:pPr algn="ctr">
              <a:lnSpc>
                <a:spcPts val="9380"/>
              </a:lnSpc>
            </a:pPr>
            <a:r>
              <a:rPr lang="en-US" sz="6700" b="true">
                <a:solidFill>
                  <a:srgbClr val="000000"/>
                </a:solidFill>
                <a:latin typeface="Canva Sans Bold"/>
                <a:ea typeface="Canva Sans Bold"/>
                <a:cs typeface="Canva Sans Bold"/>
                <a:sym typeface="Canva Sans Bold"/>
              </a:rPr>
              <a:t>2. Decision Variables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049712" y="-8394044"/>
            <a:ext cx="15807328" cy="15807328"/>
          </a:xfrm>
          <a:custGeom>
            <a:avLst/>
            <a:gdLst/>
            <a:ahLst/>
            <a:cxnLst/>
            <a:rect r="r" b="b" t="t" l="l"/>
            <a:pathLst>
              <a:path h="15807328" w="15807328">
                <a:moveTo>
                  <a:pt x="0" y="0"/>
                </a:moveTo>
                <a:lnTo>
                  <a:pt x="15807328" y="0"/>
                </a:lnTo>
                <a:lnTo>
                  <a:pt x="15807328" y="15807328"/>
                </a:lnTo>
                <a:lnTo>
                  <a:pt x="0" y="158073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77379" y="4371198"/>
            <a:ext cx="11937873" cy="2545978"/>
          </a:xfrm>
          <a:custGeom>
            <a:avLst/>
            <a:gdLst/>
            <a:ahLst/>
            <a:cxnLst/>
            <a:rect r="r" b="b" t="t" l="l"/>
            <a:pathLst>
              <a:path h="2545978" w="11937873">
                <a:moveTo>
                  <a:pt x="0" y="0"/>
                </a:moveTo>
                <a:lnTo>
                  <a:pt x="11937873" y="0"/>
                </a:lnTo>
                <a:lnTo>
                  <a:pt x="11937873" y="2545978"/>
                </a:lnTo>
                <a:lnTo>
                  <a:pt x="0" y="2545978"/>
                </a:lnTo>
                <a:lnTo>
                  <a:pt x="0" y="0"/>
                </a:lnTo>
                <a:close/>
              </a:path>
            </a:pathLst>
          </a:custGeom>
          <a:blipFill>
            <a:blip r:embed="rId4"/>
            <a:stretch>
              <a:fillRect l="0" t="-8373" r="0" b="-5500"/>
            </a:stretch>
          </a:blipFill>
        </p:spPr>
      </p:sp>
      <p:sp>
        <p:nvSpPr>
          <p:cNvPr name="Freeform 4" id="4"/>
          <p:cNvSpPr/>
          <p:nvPr/>
        </p:nvSpPr>
        <p:spPr>
          <a:xfrm flipH="false" flipV="false" rot="0">
            <a:off x="1777379" y="7193401"/>
            <a:ext cx="11744242" cy="1223591"/>
          </a:xfrm>
          <a:custGeom>
            <a:avLst/>
            <a:gdLst/>
            <a:ahLst/>
            <a:cxnLst/>
            <a:rect r="r" b="b" t="t" l="l"/>
            <a:pathLst>
              <a:path h="1223591" w="11744242">
                <a:moveTo>
                  <a:pt x="0" y="0"/>
                </a:moveTo>
                <a:lnTo>
                  <a:pt x="11744242" y="0"/>
                </a:lnTo>
                <a:lnTo>
                  <a:pt x="11744242" y="1223591"/>
                </a:lnTo>
                <a:lnTo>
                  <a:pt x="0" y="1223591"/>
                </a:lnTo>
                <a:lnTo>
                  <a:pt x="0" y="0"/>
                </a:lnTo>
                <a:close/>
              </a:path>
            </a:pathLst>
          </a:custGeom>
          <a:blipFill>
            <a:blip r:embed="rId5"/>
            <a:stretch>
              <a:fillRect l="-2665" t="-1147" r="0" b="-1147"/>
            </a:stretch>
          </a:blipFill>
        </p:spPr>
      </p:sp>
      <p:sp>
        <p:nvSpPr>
          <p:cNvPr name="TextBox 5" id="5"/>
          <p:cNvSpPr txBox="true"/>
          <p:nvPr/>
        </p:nvSpPr>
        <p:spPr>
          <a:xfrm rot="0">
            <a:off x="5364863" y="70991"/>
            <a:ext cx="7558274" cy="1439549"/>
          </a:xfrm>
          <a:prstGeom prst="rect">
            <a:avLst/>
          </a:prstGeom>
        </p:spPr>
        <p:txBody>
          <a:bodyPr anchor="t" rtlCol="false" tIns="0" lIns="0" bIns="0" rIns="0">
            <a:spAutoFit/>
          </a:bodyPr>
          <a:lstStyle/>
          <a:p>
            <a:pPr algn="l">
              <a:lnSpc>
                <a:spcPts val="11569"/>
              </a:lnSpc>
            </a:pPr>
            <a:r>
              <a:rPr lang="en-US" sz="8899" b="true">
                <a:solidFill>
                  <a:srgbClr val="2A2E3A"/>
                </a:solidFill>
                <a:latin typeface="Klein Bold"/>
                <a:ea typeface="Klein Bold"/>
                <a:cs typeface="Klein Bold"/>
                <a:sym typeface="Klein Bold"/>
              </a:rPr>
              <a:t>F</a:t>
            </a:r>
            <a:r>
              <a:rPr lang="en-US" sz="8899" b="true">
                <a:solidFill>
                  <a:srgbClr val="0097B2"/>
                </a:solidFill>
                <a:latin typeface="Klein Bold"/>
                <a:ea typeface="Klein Bold"/>
                <a:cs typeface="Klein Bold"/>
                <a:sym typeface="Klein Bold"/>
              </a:rPr>
              <a:t>ormulation</a:t>
            </a:r>
          </a:p>
        </p:txBody>
      </p:sp>
      <p:sp>
        <p:nvSpPr>
          <p:cNvPr name="TextBox 6" id="6"/>
          <p:cNvSpPr txBox="true"/>
          <p:nvPr/>
        </p:nvSpPr>
        <p:spPr>
          <a:xfrm rot="0">
            <a:off x="1959282" y="1573768"/>
            <a:ext cx="5787033" cy="1144258"/>
          </a:xfrm>
          <a:prstGeom prst="rect">
            <a:avLst/>
          </a:prstGeom>
        </p:spPr>
        <p:txBody>
          <a:bodyPr anchor="t" rtlCol="false" tIns="0" lIns="0" bIns="0" rIns="0">
            <a:spAutoFit/>
          </a:bodyPr>
          <a:lstStyle/>
          <a:p>
            <a:pPr algn="ctr">
              <a:lnSpc>
                <a:spcPts val="9380"/>
              </a:lnSpc>
            </a:pPr>
            <a:r>
              <a:rPr lang="en-US" sz="6700" b="true">
                <a:solidFill>
                  <a:srgbClr val="000000"/>
                </a:solidFill>
                <a:latin typeface="Canva Sans Bold"/>
                <a:ea typeface="Canva Sans Bold"/>
                <a:cs typeface="Canva Sans Bold"/>
                <a:sym typeface="Canva Sans Bold"/>
              </a:rPr>
              <a:t>3. Constraints</a:t>
            </a:r>
          </a:p>
        </p:txBody>
      </p:sp>
      <p:sp>
        <p:nvSpPr>
          <p:cNvPr name="TextBox 7" id="7"/>
          <p:cNvSpPr txBox="true"/>
          <p:nvPr/>
        </p:nvSpPr>
        <p:spPr>
          <a:xfrm rot="0">
            <a:off x="1959282" y="2929114"/>
            <a:ext cx="12118848" cy="1251584"/>
          </a:xfrm>
          <a:prstGeom prst="rect">
            <a:avLst/>
          </a:prstGeom>
        </p:spPr>
        <p:txBody>
          <a:bodyPr anchor="t" rtlCol="false" tIns="0" lIns="0" bIns="0" rIns="0">
            <a:spAutoFit/>
          </a:bodyPr>
          <a:lstStyle/>
          <a:p>
            <a:pPr algn="l">
              <a:lnSpc>
                <a:spcPts val="5040"/>
              </a:lnSpc>
            </a:pPr>
            <a:r>
              <a:rPr lang="en-US" sz="3600">
                <a:solidFill>
                  <a:srgbClr val="000000"/>
                </a:solidFill>
                <a:latin typeface="Canva Sans"/>
                <a:ea typeface="Canva Sans"/>
                <a:cs typeface="Canva Sans"/>
                <a:sym typeface="Canva Sans"/>
              </a:rPr>
              <a:t>First constraint is for shelf space capacity and the second one is for fragility constraint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DAGXd5wFz8Q</dc:identifier>
  <dcterms:modified xsi:type="dcterms:W3CDTF">2011-08-01T06:04:30Z</dcterms:modified>
  <cp:revision>1</cp:revision>
  <dc:title>Company Profile</dc:title>
</cp:coreProperties>
</file>