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6858000" cy="9312275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2510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24024"/>
            <a:ext cx="5829300" cy="324205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91101"/>
            <a:ext cx="5143500" cy="2248310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D07-FC1B-421D-A133-DE2E5EDC713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F68-CB71-4440-858C-44A3177E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3606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D07-FC1B-421D-A133-DE2E5EDC713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F68-CB71-4440-858C-44A3177E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427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95792"/>
            <a:ext cx="1478756" cy="78917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95792"/>
            <a:ext cx="4350544" cy="78917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D07-FC1B-421D-A133-DE2E5EDC713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F68-CB71-4440-858C-44A3177E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5998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D07-FC1B-421D-A133-DE2E5EDC713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F68-CB71-4440-858C-44A3177E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937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321605"/>
            <a:ext cx="5915025" cy="387364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231898"/>
            <a:ext cx="5915025" cy="203705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D07-FC1B-421D-A133-DE2E5EDC713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F68-CB71-4440-858C-44A3177E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244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78962"/>
            <a:ext cx="2914650" cy="5908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78962"/>
            <a:ext cx="2914650" cy="59085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D07-FC1B-421D-A133-DE2E5EDC713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F68-CB71-4440-858C-44A3177E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159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95794"/>
            <a:ext cx="5915025" cy="17999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82801"/>
            <a:ext cx="2901255" cy="111876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401567"/>
            <a:ext cx="2901255" cy="5003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82801"/>
            <a:ext cx="2915543" cy="1118766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401567"/>
            <a:ext cx="2915543" cy="5003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D07-FC1B-421D-A133-DE2E5EDC713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F68-CB71-4440-858C-44A3177E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4557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D07-FC1B-421D-A133-DE2E5EDC713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F68-CB71-4440-858C-44A3177E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434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D07-FC1B-421D-A133-DE2E5EDC713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F68-CB71-4440-858C-44A3177E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4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0818"/>
            <a:ext cx="2211884" cy="217286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40797"/>
            <a:ext cx="3471863" cy="661775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93683"/>
            <a:ext cx="2211884" cy="51756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D07-FC1B-421D-A133-DE2E5EDC713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F68-CB71-4440-858C-44A3177E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713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20818"/>
            <a:ext cx="2211884" cy="217286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40797"/>
            <a:ext cx="3471863" cy="661775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93683"/>
            <a:ext cx="2211884" cy="5175642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A2D07-FC1B-421D-A133-DE2E5EDC713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C8AF68-CB71-4440-858C-44A3177E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37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95794"/>
            <a:ext cx="5915025" cy="1799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78962"/>
            <a:ext cx="5915025" cy="590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631102"/>
            <a:ext cx="1543050" cy="495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A2D07-FC1B-421D-A133-DE2E5EDC713C}" type="datetimeFigureOut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631102"/>
            <a:ext cx="2314575" cy="495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631102"/>
            <a:ext cx="1543050" cy="495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8AF68-CB71-4440-858C-44A3177E49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340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CACF12A-ABB2-E13C-4722-14790DED1594}"/>
              </a:ext>
            </a:extLst>
          </p:cNvPr>
          <p:cNvSpPr txBox="1"/>
          <p:nvPr/>
        </p:nvSpPr>
        <p:spPr>
          <a:xfrm>
            <a:off x="381000" y="686975"/>
            <a:ext cx="60960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Revenue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Sum of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Sales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 Sales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(excluding sales of assets).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Sales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Total Revenue adjusted for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Return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(negative impact).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Trends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Analyze how revenues fluctuate over time (month-on-month or quarter-on-quarter).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your primary revenue source: credit sales or cash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Determine the effect of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Return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overall revenue.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179BF3-7A45-BB33-813A-B4C4E9CAE425}"/>
              </a:ext>
            </a:extLst>
          </p:cNvPr>
          <p:cNvSpPr txBox="1"/>
          <p:nvPr/>
        </p:nvSpPr>
        <p:spPr>
          <a:xfrm>
            <a:off x="2542784" y="112734"/>
            <a:ext cx="2213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 Details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8F63C-59FC-03E5-F164-7ECACDD2AA4E}"/>
              </a:ext>
            </a:extLst>
          </p:cNvPr>
          <p:cNvSpPr txBox="1"/>
          <p:nvPr/>
        </p:nvSpPr>
        <p:spPr>
          <a:xfrm>
            <a:off x="381000" y="3600318"/>
            <a:ext cx="64008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Expense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Cost of Sales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Represents the direct cost of goods sold.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Expenses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Includes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Expenses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 Expenses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Salaries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other recurring costs.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One-Time Purchases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Large expenses like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 Purchase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 of Equipment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 of Intangible Assets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Financial Expenses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Includes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Interest Expense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Amortization of Intangible Assets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Categorize fixed vs. variable expenses.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areas to optimize costs (e.g., high operational or financial expenses).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 expenses to revenues to assess profitability.</a:t>
            </a:r>
          </a:p>
        </p:txBody>
      </p:sp>
    </p:spTree>
    <p:extLst>
      <p:ext uri="{BB962C8B-B14F-4D97-AF65-F5344CB8AC3E}">
        <p14:creationId xmlns:p14="http://schemas.microsoft.com/office/powerpoint/2010/main" val="2761379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76C52DA-C998-F34E-FC24-E0A8634F212D}"/>
              </a:ext>
            </a:extLst>
          </p:cNvPr>
          <p:cNvSpPr txBox="1"/>
          <p:nvPr/>
        </p:nvSpPr>
        <p:spPr>
          <a:xfrm>
            <a:off x="191021" y="235358"/>
            <a:ext cx="647595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Profitability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Profit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Total Revenue - Cost of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Operating Profit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Gross Profit - Operating Expenses.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Profit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Operating Profit - Taxes, Interest, Depreciation, and Amortization.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profitability margins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Gross, Operating, and Net.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Measure the impact of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non-operating items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like dividends, exchange gain/loss, and tax liabilities on profitability.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DE11A-8973-8780-CCA5-9B28F0CA1AFE}"/>
              </a:ext>
            </a:extLst>
          </p:cNvPr>
          <p:cNvSpPr txBox="1"/>
          <p:nvPr/>
        </p:nvSpPr>
        <p:spPr>
          <a:xfrm>
            <a:off x="191021" y="3097680"/>
            <a:ext cx="647595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Cash Flow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 Inflows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Includes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 Sales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 Received from Debtors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 of Asset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Dividend Income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Loan Raised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 Outflows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Includes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Inventory Purchase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Payment of Credit Expenses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 of Equipment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Tax Payments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Dividends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Cash Flow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Difference between inflows and outflows.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cash flow patterns: whether cash inflows are sufficient to cover outflows.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periods of cash crunch and plan liquidity strategies.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627765-0562-06B7-7721-F48268F95048}"/>
              </a:ext>
            </a:extLst>
          </p:cNvPr>
          <p:cNvSpPr txBox="1"/>
          <p:nvPr/>
        </p:nvSpPr>
        <p:spPr>
          <a:xfrm>
            <a:off x="100208" y="6069634"/>
            <a:ext cx="656677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 Financial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Debt-to-Income Ratio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How much income is generated relative to the debt raised (e.g., new loans).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Return on Investment (ROI)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Measure the profitability of asset purchases.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Dividend Payout Ratio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The proportion of net profit distributed as dividends.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Assess the company’s financial health: Is it heavily reliant on debt or self-sufficient?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 the efficiency of investments in equipment or intangibles.</a:t>
            </a:r>
          </a:p>
        </p:txBody>
      </p:sp>
    </p:spTree>
    <p:extLst>
      <p:ext uri="{BB962C8B-B14F-4D97-AF65-F5344CB8AC3E}">
        <p14:creationId xmlns:p14="http://schemas.microsoft.com/office/powerpoint/2010/main" val="3112751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68E726-5FBC-D425-6639-B61B827CD37C}"/>
              </a:ext>
            </a:extLst>
          </p:cNvPr>
          <p:cNvSpPr txBox="1"/>
          <p:nvPr/>
        </p:nvSpPr>
        <p:spPr>
          <a:xfrm>
            <a:off x="234863" y="249311"/>
            <a:ext cx="63882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 Tax and Dividend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Tax Liabilities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Monthly and prior year payments.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Dividend Obligations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Announced vs. paid dividends.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Retained Earnings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Net profit transferred to retained earnings.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 compliance with tax payments.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Determine the impact of dividends on cash reserves and retained earnings.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4B80A4-9E78-3A2E-B18F-3FBEC8FB8F78}"/>
              </a:ext>
            </a:extLst>
          </p:cNvPr>
          <p:cNvSpPr txBox="1"/>
          <p:nvPr/>
        </p:nvSpPr>
        <p:spPr>
          <a:xfrm>
            <a:off x="234863" y="2738636"/>
            <a:ext cx="638827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 Risk and Loss Assessment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Bad Debts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Impact on net profitability.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Exchange Gain/Loss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Assess volatility in foreign transactions.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Depreciation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Measure asset wear-and-tear over time.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and mitigate risk areas, such as high bad debts or exchange losses.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Plan for asset replacement based on depreciation trends.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F25F8CB-375D-3C21-319A-80FD5CCDC50B}"/>
              </a:ext>
            </a:extLst>
          </p:cNvPr>
          <p:cNvSpPr txBox="1"/>
          <p:nvPr/>
        </p:nvSpPr>
        <p:spPr>
          <a:xfrm>
            <a:off x="280270" y="5052246"/>
            <a:ext cx="647908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8. Stakeholder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Issue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Track equity-raising activities.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Dividends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Analyze shareholder payouts vs. retained earnings.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Gauge how shareholder-focused the business is (high dividends vs. reinvestment).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Assess how equity injections impact overall financial stability.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B3B2C7-EC6E-AB35-A4A4-776A592D4659}"/>
              </a:ext>
            </a:extLst>
          </p:cNvPr>
          <p:cNvSpPr txBox="1"/>
          <p:nvPr/>
        </p:nvSpPr>
        <p:spPr>
          <a:xfrm>
            <a:off x="280270" y="7510459"/>
            <a:ext cx="638827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9. Capital Expenditure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Track and analyze large one-time investments such as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Purchase of Equipment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Intangible Assets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if such expenditures align with revenue growth and ROI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17649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5AB1BA-2D01-EE0D-7BBE-16B7B7DFCCED}"/>
              </a:ext>
            </a:extLst>
          </p:cNvPr>
          <p:cNvSpPr txBox="1"/>
          <p:nvPr/>
        </p:nvSpPr>
        <p:spPr>
          <a:xfrm>
            <a:off x="241126" y="186681"/>
            <a:ext cx="637574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10. Strategic Recommendations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Revenue Growth</a:t>
            </a:r>
            <a:r>
              <a:rPr lang="en-US" dirty="0"/>
              <a:t>: Focus on increasing cash sales or credit collections.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 Optimization</a:t>
            </a:r>
            <a:r>
              <a:rPr lang="en-US" dirty="0"/>
              <a:t>: Reduce operational or financial expenses where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Liquidity Management</a:t>
            </a:r>
            <a:r>
              <a:rPr lang="en-US" dirty="0"/>
              <a:t>: Maintain a balance between inflows and outflows to avoid cash shortages.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Profit Maximization</a:t>
            </a:r>
            <a:r>
              <a:rPr lang="en-US" dirty="0"/>
              <a:t>: Focus on areas with a high impact on net profit, such as reducing bad debts or managing cost of sales.</a:t>
            </a:r>
          </a:p>
        </p:txBody>
      </p:sp>
    </p:spTree>
    <p:extLst>
      <p:ext uri="{BB962C8B-B14F-4D97-AF65-F5344CB8AC3E}">
        <p14:creationId xmlns:p14="http://schemas.microsoft.com/office/powerpoint/2010/main" val="4252506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8CAAAE-91C7-7126-03E7-A7040C1B13C7}"/>
              </a:ext>
            </a:extLst>
          </p:cNvPr>
          <p:cNvSpPr txBox="1"/>
          <p:nvPr/>
        </p:nvSpPr>
        <p:spPr>
          <a:xfrm>
            <a:off x="175364" y="259687"/>
            <a:ext cx="650100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Revenue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Metrics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Sum of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Credit Sales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 Sales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(excluding sales of assets).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/>
              <a:t>Total Revenue=Credit Sales + Cash Sales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Sales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Total Revenue adjusted for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Return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(negative impact).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600" b="1" dirty="0"/>
              <a:t>Net Sales=Total Revenue−Sales Return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/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Revenue Trends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Analyze how revenues fluctuate over time (month-on-month or quarter-on-quarter).</a:t>
            </a:r>
          </a:p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Identify your primary revenue source: credit sales or cash sales.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Determine the effect of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Return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overall revenue.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073FBD-556D-1329-EEC7-118227841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6" y="4158658"/>
            <a:ext cx="6035563" cy="3299746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82CCEECC-A041-EF55-ADE3-1A7F39A8E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483" y="7571723"/>
            <a:ext cx="6570517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Primary Revenue Source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Credit Sales contribute 60% of the Total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Sales Return Impact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Sales Returns reduce Total Revenue by 7.5%. </a:t>
            </a:r>
          </a:p>
        </p:txBody>
      </p:sp>
    </p:spTree>
    <p:extLst>
      <p:ext uri="{BB962C8B-B14F-4D97-AF65-F5344CB8AC3E}">
        <p14:creationId xmlns:p14="http://schemas.microsoft.com/office/powerpoint/2010/main" val="3060860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8AF5718-E5DD-0F9B-04B3-5F19370FE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253" y="303224"/>
            <a:ext cx="6157494" cy="27434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789B98-1CB4-F823-DA46-9868C2282E0C}"/>
              </a:ext>
            </a:extLst>
          </p:cNvPr>
          <p:cNvSpPr txBox="1"/>
          <p:nvPr/>
        </p:nvSpPr>
        <p:spPr>
          <a:xfrm>
            <a:off x="350253" y="3255753"/>
            <a:ext cx="615749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"Revenue Analysis" When: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focus is broader than just sales and includes other income streams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Exchange Gain/Loss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Interest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Dividend Income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Gain/Loss on Sale of Assets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analysis aims to understand the overall revenue generation from all business activities.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You're calculating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Revenue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 Revenue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other comprehensive financial metrics.</a:t>
            </a:r>
          </a:p>
        </p:txBody>
      </p:sp>
    </p:spTree>
    <p:extLst>
      <p:ext uri="{BB962C8B-B14F-4D97-AF65-F5344CB8AC3E}">
        <p14:creationId xmlns:p14="http://schemas.microsoft.com/office/powerpoint/2010/main" val="3960788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217</TotalTime>
  <Words>872</Words>
  <Application>Microsoft Office PowerPoint</Application>
  <PresentationFormat>Custom</PresentationFormat>
  <Paragraphs>96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Goutam Kuiri</dc:creator>
  <cp:lastModifiedBy>Goutam Kuiri</cp:lastModifiedBy>
  <cp:revision>1</cp:revision>
  <dcterms:created xsi:type="dcterms:W3CDTF">2025-01-17T17:41:41Z</dcterms:created>
  <dcterms:modified xsi:type="dcterms:W3CDTF">2025-02-27T19:15:12Z</dcterms:modified>
</cp:coreProperties>
</file>