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9" r:id="rId4"/>
    <p:sldId id="270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70E2-501B-2099-A7B2-6ADF0E8EB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DDEA1-2B07-787C-8184-BBD2ED18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77DB-3917-D720-E31B-EFC84A10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7E47A-D160-E6C9-2483-7110673F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F433-639F-2AAD-D486-F6A42219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33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C043-1F47-1844-2B80-21974189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68212-9DC2-BA2A-6494-7917467B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7FEF-A1D2-EE0E-0A64-03761A19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565-8E11-5B39-5E27-9E71C34B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A597-2870-4685-8E6F-94C8AE91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14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AF29A-B010-261C-928D-B01FC5C37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881E-B4BC-DE42-1C6B-1F4F061B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4054-3748-3713-E945-D2CB4E73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B1A6-B1B2-8B1A-B945-9B39F4C3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B54B-224A-8CBE-8B41-E18BFEF2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9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24D8-E096-3EF5-45B2-5A4271BB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C80D-4E62-6BC7-2342-A202A916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5706-E82E-CBE3-FD28-762172CD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6E43-5D72-C85F-0BE4-2348E209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3AA0-D09C-621A-B625-7E879C7F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52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4CCC-5AAA-F28D-9419-C3726F61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9487-C212-C60F-FBBF-B9CE0064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29A9-0EB4-82DB-30D3-948BF597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1A72-E14D-DED8-FBC5-616A94D6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2263-18F9-C13F-5A4F-8E3FD943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6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5146-AEB2-4CCF-3B02-8A59A58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7431-BCBE-09B1-CD3E-15F9CC244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6B59A-DCD5-9E7F-4CE4-6BADB6D2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361F-597A-5DD8-90B8-5D250F90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AED4-64FF-EC12-4C62-BD589A68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8D36-181C-F036-C284-81A08477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C291-80C0-C954-9326-E155C862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BDFC-767F-59DC-8032-0B5547A2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A272-4179-9746-577B-0894696C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FF5D6-6CDE-741B-614E-9D1C85F2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DB5D7-4B3C-42FA-DD5B-8391DBCE5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DD52-C842-C2FE-9B92-613F3806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47B10-8A38-94A8-A48E-4C85C2DE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EBFDB-38AF-EAFC-7C63-9555A98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C0AD-AF69-247B-BF0A-64B313DD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E755E-7B2D-7574-B19B-BB6E0BF9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9C0E4-BC26-1464-6FCF-1847744A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C3F1-8D6C-4647-085E-BF990A0E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75500-17EB-54D4-518F-669F618F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26143-E922-E47F-37B0-E974F368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E5486-5D8B-B5BD-04CF-34DC9874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445-91BE-1198-8898-36FB2B26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9391-1238-94C1-E997-299DC318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F6BE5-6EBB-49F0-880D-E0A8358F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8CB2-1B56-C39D-DB43-2D507C6C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ABB3E-F42F-FB6C-43E4-755BCDD9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CDA98-964F-8314-B8CF-CD990AD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614B-E20B-9DD0-2B64-67A41D94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022AC-624D-3C8C-6340-4A0E9AACE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B5F5C-7507-5233-174E-E838A6DD5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D0E2-E324-A32C-5571-26394B7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60E4-633E-7AE9-DBF8-74DAB723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8ACFF-CF40-02C7-D8FF-F9594778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0A62E-19EA-864D-1C0E-1E719CBB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76400-6FF8-5707-9EC5-1E7B2E7D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C8B2-326F-30BE-07DC-E2F13BB40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3BDC-9648-4C86-BF03-3B89D814DF80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2C4B-73B8-3323-C436-9933E789F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4FD2-9645-CE43-2638-C280FD8D8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CF30-80A2-4BE4-B629-BF645A651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B139B88-5A3F-6D55-01DE-661023BCB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326"/>
            <a:ext cx="12192000" cy="690032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8CFCD29-598C-F9AC-E227-25BFC777CC42}"/>
              </a:ext>
            </a:extLst>
          </p:cNvPr>
          <p:cNvSpPr/>
          <p:nvPr/>
        </p:nvSpPr>
        <p:spPr>
          <a:xfrm>
            <a:off x="4791075" y="2171700"/>
            <a:ext cx="2971799" cy="2240881"/>
          </a:xfrm>
          <a:prstGeom prst="ellipse">
            <a:avLst/>
          </a:prstGeom>
          <a:gradFill>
            <a:gsLst>
              <a:gs pos="0">
                <a:schemeClr val="bg1">
                  <a:alpha val="42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Presented By Goutam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Kuiri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9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een Circles Farm Powerpoint PPT Template PPT Backgrounds, 55% OFF">
            <a:extLst>
              <a:ext uri="{FF2B5EF4-FFF2-40B4-BE49-F238E27FC236}">
                <a16:creationId xmlns:a16="http://schemas.microsoft.com/office/drawing/2014/main" id="{5516CF68-E8C0-05DE-FFAB-DD78BFEE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"/>
            <a:ext cx="12207256" cy="685765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5232-89BF-AC1A-B9F3-8F7BE491784B}"/>
              </a:ext>
            </a:extLst>
          </p:cNvPr>
          <p:cNvSpPr txBox="1"/>
          <p:nvPr/>
        </p:nvSpPr>
        <p:spPr>
          <a:xfrm>
            <a:off x="1728537" y="154036"/>
            <a:ext cx="90758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India’s Agricultural Crop Production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A178-3502-0B5F-EDF1-BB5E9DC740AC}"/>
              </a:ext>
            </a:extLst>
          </p:cNvPr>
          <p:cNvSpPr txBox="1"/>
          <p:nvPr/>
        </p:nvSpPr>
        <p:spPr>
          <a:xfrm>
            <a:off x="1183106" y="1054586"/>
            <a:ext cx="6168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Collection</a:t>
            </a:r>
            <a:endParaRPr lang="en-IN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5D382-21AC-CBDD-AB6F-7C3A7B18DC1D}"/>
              </a:ext>
            </a:extLst>
          </p:cNvPr>
          <p:cNvSpPr txBox="1"/>
          <p:nvPr/>
        </p:nvSpPr>
        <p:spPr>
          <a:xfrm>
            <a:off x="1746584" y="1579649"/>
            <a:ext cx="7285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Crop Production Data provide through the Unified Mentor </a:t>
            </a:r>
            <a:r>
              <a:rPr lang="en-US" sz="1800" dirty="0" err="1"/>
              <a:t>Pvt.Ltd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Crop Production data.csv</a:t>
            </a:r>
            <a:r>
              <a:rPr lang="en-US" dirty="0"/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246091 entries means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Columns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columns are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columns are numerical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72004-26DA-707A-F469-058710EEC155}"/>
              </a:ext>
            </a:extLst>
          </p:cNvPr>
          <p:cNvSpPr txBox="1"/>
          <p:nvPr/>
        </p:nvSpPr>
        <p:spPr>
          <a:xfrm>
            <a:off x="5723020" y="2951097"/>
            <a:ext cx="5490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Good Afternoon, Today I am presenting my analysis on India’s Crop Production. India is an agricultural country . Which helps to contribute about Agriculture: 18.4% Industry: 28.3% Services: 53.3% (FY 2021–22). While doing this analysis the first question in mind my was is India producing enough to feed its population?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6B1A9144-649A-BC1A-EDBB-6B897D5CB666}"/>
              </a:ext>
            </a:extLst>
          </p:cNvPr>
          <p:cNvSpPr/>
          <p:nvPr/>
        </p:nvSpPr>
        <p:spPr>
          <a:xfrm>
            <a:off x="4989094" y="2289378"/>
            <a:ext cx="6653463" cy="3375913"/>
          </a:xfrm>
          <a:prstGeom prst="cloudCallout">
            <a:avLst/>
          </a:prstGeom>
          <a:gradFill>
            <a:gsLst>
              <a:gs pos="61000">
                <a:schemeClr val="accent1">
                  <a:lumMod val="40000"/>
                  <a:lumOff val="60000"/>
                  <a:alpha val="7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en Circles Farm Powerpoint PPT Template PPT Backgrounds, 55% OFF">
            <a:extLst>
              <a:ext uri="{FF2B5EF4-FFF2-40B4-BE49-F238E27FC236}">
                <a16:creationId xmlns:a16="http://schemas.microsoft.com/office/drawing/2014/main" id="{13D4C34C-BBB0-26A2-6164-09E420B7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"/>
            <a:ext cx="12207256" cy="6857651"/>
          </a:xfrm>
          <a:prstGeom prst="roundRect">
            <a:avLst>
              <a:gd name="adj" fmla="val 11111"/>
            </a:avLst>
          </a:prstGeom>
          <a:noFill/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1BC90-5095-ADEA-A6CF-205CCAA7DEA7}"/>
              </a:ext>
            </a:extLst>
          </p:cNvPr>
          <p:cNvSpPr txBox="1"/>
          <p:nvPr/>
        </p:nvSpPr>
        <p:spPr>
          <a:xfrm>
            <a:off x="103336" y="369594"/>
            <a:ext cx="8447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Highest crop producing states (1997 - 2019)</a:t>
            </a:r>
          </a:p>
        </p:txBody>
      </p:sp>
      <p:pic>
        <p:nvPicPr>
          <p:cNvPr id="9" name="Picture 8" descr="A white rectangular object with a black stripe&#10;&#10;Description automatically generated with medium confidence">
            <a:extLst>
              <a:ext uri="{FF2B5EF4-FFF2-40B4-BE49-F238E27FC236}">
                <a16:creationId xmlns:a16="http://schemas.microsoft.com/office/drawing/2014/main" id="{49C86810-D6DE-D901-3453-7B62804E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31" y="1245269"/>
            <a:ext cx="1470787" cy="624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graph with multiple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F7D9112-36A3-501B-E8A0-6C88D326B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1" y="1130969"/>
            <a:ext cx="5761119" cy="3594136"/>
          </a:xfrm>
          <a:prstGeom prst="rect">
            <a:avLst/>
          </a:prstGeo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D2AD0-33EB-33CF-8C2D-430455665B8B}"/>
              </a:ext>
            </a:extLst>
          </p:cNvPr>
          <p:cNvSpPr txBox="1"/>
          <p:nvPr/>
        </p:nvSpPr>
        <p:spPr>
          <a:xfrm>
            <a:off x="5321969" y="3247777"/>
            <a:ext cx="6216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graph represents crops highly produced from 1997-2015. Sugarcane, Rice, Wheat cotton and maize are the most produced ones. Kerala and Andhra Pradesh this two states is more crop producing states only this two states 115.2B tons Crop Production in </a:t>
            </a:r>
            <a:r>
              <a:rPr lang="en-US" dirty="0" err="1"/>
              <a:t>india</a:t>
            </a:r>
            <a:r>
              <a:rPr lang="en-US" dirty="0"/>
              <a:t> .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500B01C-0C2E-FCF7-65AD-8DCDE4489161}"/>
              </a:ext>
            </a:extLst>
          </p:cNvPr>
          <p:cNvSpPr/>
          <p:nvPr/>
        </p:nvSpPr>
        <p:spPr>
          <a:xfrm>
            <a:off x="4604084" y="2297861"/>
            <a:ext cx="7275095" cy="3377160"/>
          </a:xfrm>
          <a:prstGeom prst="cloud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0"/>
                </a:schemeClr>
              </a:gs>
              <a:gs pos="86000">
                <a:schemeClr val="bg1">
                  <a:lumMod val="9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en Circles Farm Powerpoint PPT Template PPT Backgrounds, 55% OFF">
            <a:extLst>
              <a:ext uri="{FF2B5EF4-FFF2-40B4-BE49-F238E27FC236}">
                <a16:creationId xmlns:a16="http://schemas.microsoft.com/office/drawing/2014/main" id="{4B1EB837-4DDC-9DD9-F2C4-B759667F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"/>
            <a:ext cx="12207256" cy="685765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8B4AF206-74A9-402E-AA16-AAAEFB8AF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2" y="1049893"/>
            <a:ext cx="5317347" cy="3576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E73823-A037-5988-87A0-1E1BF113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2" y="795695"/>
            <a:ext cx="823031" cy="1082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3E1F4D-591B-E80C-1636-D5364ED97120}"/>
              </a:ext>
            </a:extLst>
          </p:cNvPr>
          <p:cNvSpPr txBox="1"/>
          <p:nvPr/>
        </p:nvSpPr>
        <p:spPr>
          <a:xfrm>
            <a:off x="303863" y="289382"/>
            <a:ext cx="633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nton Sans Book"/>
              </a:rPr>
              <a:t>State Wise Season Crop Production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08176-21C5-461E-99A3-2EBF3C28F4D9}"/>
              </a:ext>
            </a:extLst>
          </p:cNvPr>
          <p:cNvSpPr txBox="1"/>
          <p:nvPr/>
        </p:nvSpPr>
        <p:spPr>
          <a:xfrm>
            <a:off x="6240379" y="2366995"/>
            <a:ext cx="51976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Söhne"/>
              </a:rPr>
              <a:t>Uttar Pradesh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Major crops: Wheat, rice, sugarcane, potatoes.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Uttar Pradesh is one of the largest producers of wheat and sugarcane in India. </a:t>
            </a:r>
            <a:endParaRPr lang="en-US" sz="1400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Rabi season this two crops production is high Wheat (469.91M) and Potato(129.60M) tons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Kharif Season</a:t>
            </a:r>
            <a:r>
              <a:rPr lang="en-US" sz="1400" dirty="0">
                <a:solidFill>
                  <a:srgbClr val="0D0D0D"/>
                </a:solidFill>
                <a:latin typeface="Söhne"/>
              </a:rPr>
              <a:t> this two crops production is high in this seasons Sugarcane(1408.30M) and Rice(218.12M)  tons etc. </a:t>
            </a:r>
          </a:p>
          <a:p>
            <a:pPr algn="l"/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1400" dirty="0">
                <a:solidFill>
                  <a:srgbClr val="0D0D0D"/>
                </a:solidFill>
                <a:latin typeface="Söhne"/>
              </a:rPr>
              <a:t>Such types are other states information available in this dashboard to helpful for take business decisions.</a:t>
            </a:r>
            <a:endParaRPr lang="en-US" sz="1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1" name="Flowchart: Sequential Access Storage 10">
            <a:extLst>
              <a:ext uri="{FF2B5EF4-FFF2-40B4-BE49-F238E27FC236}">
                <a16:creationId xmlns:a16="http://schemas.microsoft.com/office/drawing/2014/main" id="{8300A21A-B04F-90DF-242A-9FBBFF49C5FB}"/>
              </a:ext>
            </a:extLst>
          </p:cNvPr>
          <p:cNvSpPr/>
          <p:nvPr/>
        </p:nvSpPr>
        <p:spPr>
          <a:xfrm>
            <a:off x="5100453" y="2000014"/>
            <a:ext cx="6626326" cy="3676080"/>
          </a:xfrm>
          <a:prstGeom prst="flowChartMagneticTape">
            <a:avLst/>
          </a:prstGeom>
          <a:gradFill>
            <a:gsLst>
              <a:gs pos="57000">
                <a:schemeClr val="accent1">
                  <a:lumMod val="60000"/>
                  <a:lumOff val="40000"/>
                  <a:alpha val="0"/>
                </a:schemeClr>
              </a:gs>
              <a:gs pos="86000">
                <a:schemeClr val="bg1">
                  <a:lumMod val="9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en Circles Farm Powerpoint PPT Template PPT Backgrounds, 55% OFF">
            <a:extLst>
              <a:ext uri="{FF2B5EF4-FFF2-40B4-BE49-F238E27FC236}">
                <a16:creationId xmlns:a16="http://schemas.microsoft.com/office/drawing/2014/main" id="{F3B8BD72-9239-8AB8-9A44-3A6A97CC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8" y="349"/>
            <a:ext cx="12207256" cy="685765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4D37CC-4F59-203E-117F-4C225D55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558" y="1331495"/>
            <a:ext cx="5969673" cy="3745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4158D-52D0-1A84-317A-9C3E110CDDB7}"/>
              </a:ext>
            </a:extLst>
          </p:cNvPr>
          <p:cNvSpPr txBox="1"/>
          <p:nvPr/>
        </p:nvSpPr>
        <p:spPr>
          <a:xfrm>
            <a:off x="-7628" y="273340"/>
            <a:ext cx="5655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enton Sans Book"/>
              </a:rPr>
              <a:t>Season Wise Crop Production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4511C-BE39-3998-BDB1-15BDA62EF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875" y="393532"/>
            <a:ext cx="1701400" cy="586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DA100-EBCE-CFD5-9510-B61B8B0E186D}"/>
              </a:ext>
            </a:extLst>
          </p:cNvPr>
          <p:cNvSpPr txBox="1"/>
          <p:nvPr/>
        </p:nvSpPr>
        <p:spPr>
          <a:xfrm>
            <a:off x="745020" y="1963952"/>
            <a:ext cx="4027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Kharif Season  highest crops production 4030.0M and Autumn is the lowest crop production 64.4M in </a:t>
            </a:r>
            <a:r>
              <a:rPr lang="en-IN" i="0" dirty="0" err="1">
                <a:solidFill>
                  <a:srgbClr val="0D0D0D"/>
                </a:solidFill>
                <a:effectLst/>
                <a:latin typeface="Söhne"/>
              </a:rPr>
              <a:t>india</a:t>
            </a:r>
            <a:r>
              <a:rPr lang="en-IN" i="0" dirty="0">
                <a:solidFill>
                  <a:srgbClr val="0D0D0D"/>
                </a:solidFill>
                <a:effectLst/>
                <a:latin typeface="Söhne"/>
              </a:rPr>
              <a:t> . </a:t>
            </a:r>
            <a:endParaRPr lang="en-IN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51C45DE-AF9A-AD70-D739-FFC6C6DEF975}"/>
              </a:ext>
            </a:extLst>
          </p:cNvPr>
          <p:cNvSpPr/>
          <p:nvPr/>
        </p:nvSpPr>
        <p:spPr>
          <a:xfrm>
            <a:off x="212088" y="1446266"/>
            <a:ext cx="4788569" cy="2275503"/>
          </a:xfrm>
          <a:prstGeom prst="cloud">
            <a:avLst/>
          </a:prstGeom>
          <a:gradFill>
            <a:gsLst>
              <a:gs pos="46000">
                <a:schemeClr val="accent1">
                  <a:lumMod val="20000"/>
                  <a:lumOff val="80000"/>
                  <a:alpha val="0"/>
                </a:schemeClr>
              </a:gs>
              <a:gs pos="86000">
                <a:schemeClr val="bg1">
                  <a:lumMod val="9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985CAE5-AF54-2DB5-03F6-69690D7A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9299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E49FED-63D5-5F26-7057-672AA5F9142D}"/>
              </a:ext>
            </a:extLst>
          </p:cNvPr>
          <p:cNvSpPr txBox="1"/>
          <p:nvPr/>
        </p:nvSpPr>
        <p:spPr>
          <a:xfrm>
            <a:off x="3312367" y="2598003"/>
            <a:ext cx="3960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THANK YOU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Benton Sans Book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Gorai</dc:creator>
  <cp:lastModifiedBy>gkuiri26@gmail.com</cp:lastModifiedBy>
  <cp:revision>21</cp:revision>
  <dcterms:created xsi:type="dcterms:W3CDTF">2024-02-24T17:03:28Z</dcterms:created>
  <dcterms:modified xsi:type="dcterms:W3CDTF">2024-02-24T19:24:12Z</dcterms:modified>
</cp:coreProperties>
</file>