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9037"/>
    <a:srgbClr val="186B90"/>
    <a:srgbClr val="DA9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206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57273-B60B-8D09-C814-035C6BB45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890AA-C893-57F2-0CDC-1852AD499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94088-A52B-32BA-BC15-05398207B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F46F-4257-4FF0-914C-BB9B37462E67}" type="datetimeFigureOut">
              <a:rPr lang="en-IN" smtClean="0"/>
              <a:t>2024-01-17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A5218-5EAA-E97A-EBCE-31CAF7FF1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2CC36-C726-A49C-2548-A13153910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0711-C5C0-48FF-89DD-F544B1A3E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50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9CA26-9A8C-C38B-7681-5DD0C284C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4FBE6-5CC6-902D-D6E4-3D08D2F85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F0433-2F1D-FDC4-AE03-AFF6160E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F46F-4257-4FF0-914C-BB9B37462E67}" type="datetimeFigureOut">
              <a:rPr lang="en-IN" smtClean="0"/>
              <a:t>2024-01-17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7683D-01A5-EBFB-88CF-7C1AF98E9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F51BF-25E2-D973-D2E2-F2C7F8DE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0711-C5C0-48FF-89DD-F544B1A3E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4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1A39C8-0A66-B80C-70BC-DE2FE4CBE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ED6DE-0B04-3205-A081-6A196C0F8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110BF-D8BE-36D3-2F54-6941C6B1A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F46F-4257-4FF0-914C-BB9B37462E67}" type="datetimeFigureOut">
              <a:rPr lang="en-IN" smtClean="0"/>
              <a:t>2024-01-17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D0EC5-5FBA-6F18-4D36-F146EA297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6014A-9830-8974-91BD-C456E9E4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0711-C5C0-48FF-89DD-F544B1A3E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52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65B0A-AE91-D03D-DA4B-9AD6C3E8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E8F95-F929-88B2-E2AD-930EC631C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954DC-5365-2939-D783-19B2451A0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F46F-4257-4FF0-914C-BB9B37462E67}" type="datetimeFigureOut">
              <a:rPr lang="en-IN" smtClean="0"/>
              <a:t>2024-01-17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C1FF1-E912-8671-0685-AC3CD9B9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BE966-DA31-7B13-05F3-72BEFA7D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0711-C5C0-48FF-89DD-F544B1A3E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68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9A09-4228-BF69-9B39-C4CD44D6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A4A9F-667F-7C90-9531-9D4A63B7E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C2FD9-85AC-B25E-2F9F-FC03CAF8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F46F-4257-4FF0-914C-BB9B37462E67}" type="datetimeFigureOut">
              <a:rPr lang="en-IN" smtClean="0"/>
              <a:t>2024-01-17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97394-FA4A-C5C2-F14E-AE0F83DE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8EC49-02D8-8194-7E93-C3042A94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0711-C5C0-48FF-89DD-F544B1A3E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383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04492-356D-EB21-1732-28FD9C70C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08CD8-1486-EF45-A64B-B1D6E4051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5B53A-ACD4-269C-C0AE-CAAA0FF89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210E0-B157-40CD-D301-054EC49C5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F46F-4257-4FF0-914C-BB9B37462E67}" type="datetimeFigureOut">
              <a:rPr lang="en-IN" smtClean="0"/>
              <a:t>2024-01-17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96CC5-EB7F-243C-977D-5CCA66943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31785-8D10-EC4B-FBA6-071E9330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0711-C5C0-48FF-89DD-F544B1A3E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62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4C66-806C-696C-A348-0CC839AE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28FA8-84CF-82F9-CAF9-6A6768B5C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D0BBD-B6AB-04BA-8ABD-9C46347A0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97170-DE4D-94D9-E0D2-238D9371A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68082-3B15-6C23-176C-E3E7D288C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99163C-6DB7-A9DA-2795-025134463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F46F-4257-4FF0-914C-BB9B37462E67}" type="datetimeFigureOut">
              <a:rPr lang="en-IN" smtClean="0"/>
              <a:t>2024-01-17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2CEDA0-9CE4-DE46-01D7-7548A6B47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B6AA96-F169-B89F-B6ED-ABCB131A3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0711-C5C0-48FF-89DD-F544B1A3E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145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83133-4133-BFFC-E5DA-3B5435436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1925F-7324-552E-821D-E8DF3A30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F46F-4257-4FF0-914C-BB9B37462E67}" type="datetimeFigureOut">
              <a:rPr lang="en-IN" smtClean="0"/>
              <a:t>2024-01-17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0F3C48-E1CA-B577-D475-841C0669F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4A0F3-81D5-E8E3-B190-25F3A3F0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0711-C5C0-48FF-89DD-F544B1A3E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48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CCAD19-CB23-3B12-3C47-B6579D548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F46F-4257-4FF0-914C-BB9B37462E67}" type="datetimeFigureOut">
              <a:rPr lang="en-IN" smtClean="0"/>
              <a:t>2024-01-17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F2FB0D-87D3-E68E-0DAA-57209620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B3F55-F035-38C5-9A9D-BADC5AF34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0711-C5C0-48FF-89DD-F544B1A3E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82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ED9D1-42FA-ABE9-374C-9407A4DC3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4157C-201E-FB40-D775-0371C23D8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6823A-D68B-DAFC-24C5-C1F619745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71203-D110-3D4F-3FC8-7D2E8EE44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F46F-4257-4FF0-914C-BB9B37462E67}" type="datetimeFigureOut">
              <a:rPr lang="en-IN" smtClean="0"/>
              <a:t>2024-01-17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230ED-E8A4-F02B-57F0-4CE1E75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9CB2A-7E74-E9BD-9410-63D88B59B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0711-C5C0-48FF-89DD-F544B1A3E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03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53911-D066-DAC3-189A-211E25679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257E81-2A46-BE52-998C-7CA533D63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F7D8F-B706-5AB1-0180-C256218EC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F49E1-AA4C-BB96-260B-9941FB9F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F46F-4257-4FF0-914C-BB9B37462E67}" type="datetimeFigureOut">
              <a:rPr lang="en-IN" smtClean="0"/>
              <a:t>2024-01-17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188D1-1EB6-CC88-BF21-01AE76CB2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CD214-7DDC-F9C8-3A96-2AD5E9C1D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40711-C5C0-48FF-89DD-F544B1A3E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45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40B70-3DDA-E4F1-FFED-D5A6B20BB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91E20-4DB1-12AD-45DA-60B5F96C6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71AB9-5F5E-2E78-111A-3777FF492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8FF46F-4257-4FF0-914C-BB9B37462E67}" type="datetimeFigureOut">
              <a:rPr lang="en-IN" smtClean="0"/>
              <a:t>2024-01-17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52B26-D7DE-3537-647E-45D26FA4E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D0367-0833-EAB6-C43C-0C4E2C044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740711-C5C0-48FF-89DD-F544B1A3E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47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63" name="Group 2062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064" name="Rectangle 2063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5" name="Rectangle 2064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6" name="Rectangle 2065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mazon - Corporate Presentation Design Services | SlideGenius">
            <a:extLst>
              <a:ext uri="{FF2B5EF4-FFF2-40B4-BE49-F238E27FC236}">
                <a16:creationId xmlns:a16="http://schemas.microsoft.com/office/drawing/2014/main" id="{CFA802B4-8ED9-346F-196E-01E9FE10FF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07"/>
          <a:stretch/>
        </p:blipFill>
        <p:spPr bwMode="auto">
          <a:xfrm>
            <a:off x="838200" y="704765"/>
            <a:ext cx="10628376" cy="544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Chevron 2">
            <a:extLst>
              <a:ext uri="{FF2B5EF4-FFF2-40B4-BE49-F238E27FC236}">
                <a16:creationId xmlns:a16="http://schemas.microsoft.com/office/drawing/2014/main" id="{DC1DAF23-E4D6-6E5C-85DB-9061F9DB77A2}"/>
              </a:ext>
            </a:extLst>
          </p:cNvPr>
          <p:cNvSpPr/>
          <p:nvPr/>
        </p:nvSpPr>
        <p:spPr>
          <a:xfrm>
            <a:off x="10553413" y="-8467"/>
            <a:ext cx="1259305" cy="713232"/>
          </a:xfrm>
          <a:prstGeom prst="chevron">
            <a:avLst/>
          </a:prstGeom>
          <a:solidFill>
            <a:srgbClr val="FB90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36D1F2-90C8-9F8B-7006-4662F5431F66}"/>
              </a:ext>
            </a:extLst>
          </p:cNvPr>
          <p:cNvSpPr txBox="1"/>
          <p:nvPr/>
        </p:nvSpPr>
        <p:spPr>
          <a:xfrm>
            <a:off x="1136280" y="3521242"/>
            <a:ext cx="4724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B903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AMAZON SALES </a:t>
            </a:r>
          </a:p>
          <a:p>
            <a:pPr algn="ctr"/>
            <a:r>
              <a:rPr lang="en-US" sz="2800" b="1" dirty="0">
                <a:solidFill>
                  <a:srgbClr val="FB903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ANALYSIS REPORT</a:t>
            </a:r>
          </a:p>
          <a:p>
            <a:endParaRPr lang="en-IN" dirty="0">
              <a:solidFill>
                <a:srgbClr val="FB9037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56665C-2835-74C6-806E-9CC8F6FDCF0A}"/>
              </a:ext>
            </a:extLst>
          </p:cNvPr>
          <p:cNvSpPr txBox="1"/>
          <p:nvPr/>
        </p:nvSpPr>
        <p:spPr>
          <a:xfrm>
            <a:off x="1724526" y="4876800"/>
            <a:ext cx="3336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FB9037"/>
                </a:solidFill>
              </a:rPr>
              <a:t>GOUTAM KUIRI</a:t>
            </a:r>
            <a:endParaRPr lang="en-IN" sz="3200" b="1" u="sng" dirty="0">
              <a:solidFill>
                <a:srgbClr val="FB90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966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logo with a smile&#10;&#10;Description automatically generated">
            <a:extLst>
              <a:ext uri="{FF2B5EF4-FFF2-40B4-BE49-F238E27FC236}">
                <a16:creationId xmlns:a16="http://schemas.microsoft.com/office/drawing/2014/main" id="{D783AC2C-A1F7-696E-212E-539D4C5C5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777" y="6055285"/>
            <a:ext cx="1546994" cy="5563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12BA175-12E9-0466-C0BC-84AFB7EFA41F}"/>
              </a:ext>
            </a:extLst>
          </p:cNvPr>
          <p:cNvSpPr/>
          <p:nvPr/>
        </p:nvSpPr>
        <p:spPr>
          <a:xfrm>
            <a:off x="10788316" y="0"/>
            <a:ext cx="729916" cy="1034716"/>
          </a:xfrm>
          <a:prstGeom prst="rect">
            <a:avLst/>
          </a:prstGeom>
          <a:solidFill>
            <a:srgbClr val="FB90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L-Shape 3">
            <a:extLst>
              <a:ext uri="{FF2B5EF4-FFF2-40B4-BE49-F238E27FC236}">
                <a16:creationId xmlns:a16="http://schemas.microsoft.com/office/drawing/2014/main" id="{CD884BA3-A9DE-0A6B-97EC-984B2BDE3127}"/>
              </a:ext>
            </a:extLst>
          </p:cNvPr>
          <p:cNvSpPr/>
          <p:nvPr/>
        </p:nvSpPr>
        <p:spPr>
          <a:xfrm>
            <a:off x="396744" y="101859"/>
            <a:ext cx="381297" cy="1034716"/>
          </a:xfrm>
          <a:prstGeom prst="corner">
            <a:avLst/>
          </a:prstGeom>
          <a:solidFill>
            <a:srgbClr val="186B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673768" y="203719"/>
            <a:ext cx="683004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587392" y="1238435"/>
            <a:ext cx="11193416" cy="51706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sz="2400" dirty="0"/>
              <a:t>2012 had the highest Revenue at 31.9M, and 2011 had the lowest Revenue at 11.1M.</a:t>
            </a:r>
          </a:p>
          <a:p>
            <a:endParaRPr lang="en-US" sz="2400" dirty="0"/>
          </a:p>
          <a:p>
            <a:r>
              <a:rPr lang="en-US" sz="2400" dirty="0"/>
              <a:t>2. If we observe the monthly insights of 2010 to 2017 the sales are at their peak in February , May, and July and are low in March ,August, &amp;December. Amazon can come up with some good discounts and offers to generate high revenue.</a:t>
            </a:r>
          </a:p>
          <a:p>
            <a:endParaRPr lang="en-US" sz="2400" dirty="0"/>
          </a:p>
          <a:p>
            <a:r>
              <a:rPr lang="en-US" sz="2400" dirty="0"/>
              <a:t>3. The sales for the  Honduras are highest among all countries and lowest in Kuwait.</a:t>
            </a:r>
          </a:p>
          <a:p>
            <a:endParaRPr lang="en-US" sz="2400" dirty="0"/>
          </a:p>
          <a:p>
            <a:r>
              <a:rPr lang="en-US" sz="2400" dirty="0"/>
              <a:t>4. The Cosmetic &amp; office supplies are the highest Revenue generate  products in domestic and international markets. </a:t>
            </a:r>
          </a:p>
          <a:p>
            <a:endParaRPr lang="en-US" sz="2400" dirty="0"/>
          </a:p>
          <a:p>
            <a:r>
              <a:rPr lang="en-US" sz="2400" dirty="0"/>
              <a:t>5. Offline channel  generate more sales 277K comparison to online channel sales 236K. 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253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go with a smile&#10;&#10;Description automatically generated">
            <a:extLst>
              <a:ext uri="{FF2B5EF4-FFF2-40B4-BE49-F238E27FC236}">
                <a16:creationId xmlns:a16="http://schemas.microsoft.com/office/drawing/2014/main" id="{EDF0EC4F-16DA-C9A9-6370-B75FBCC22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103" y="6014362"/>
            <a:ext cx="1546994" cy="5563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AFDFE6C-3CEB-987D-78E1-F879013D6B66}"/>
              </a:ext>
            </a:extLst>
          </p:cNvPr>
          <p:cNvSpPr/>
          <p:nvPr/>
        </p:nvSpPr>
        <p:spPr>
          <a:xfrm>
            <a:off x="10788316" y="0"/>
            <a:ext cx="729916" cy="1034716"/>
          </a:xfrm>
          <a:prstGeom prst="rect">
            <a:avLst/>
          </a:prstGeom>
          <a:solidFill>
            <a:srgbClr val="FB90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A7D749-431F-1FB5-1A76-08A4DF3D9F1A}"/>
              </a:ext>
            </a:extLst>
          </p:cNvPr>
          <p:cNvSpPr/>
          <p:nvPr/>
        </p:nvSpPr>
        <p:spPr>
          <a:xfrm>
            <a:off x="4443663" y="0"/>
            <a:ext cx="3538593" cy="6858000"/>
          </a:xfrm>
          <a:prstGeom prst="rect">
            <a:avLst/>
          </a:prstGeom>
          <a:solidFill>
            <a:srgbClr val="FB9037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B90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CC8A31-FD1F-B61D-8952-1103FBD4BFE8}"/>
              </a:ext>
            </a:extLst>
          </p:cNvPr>
          <p:cNvSpPr txBox="1"/>
          <p:nvPr/>
        </p:nvSpPr>
        <p:spPr>
          <a:xfrm>
            <a:off x="291254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A1B16D-A127-D753-E52A-942099196C2E}"/>
              </a:ext>
            </a:extLst>
          </p:cNvPr>
          <p:cNvSpPr txBox="1"/>
          <p:nvPr/>
        </p:nvSpPr>
        <p:spPr>
          <a:xfrm>
            <a:off x="4462482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FFB148-413F-E3BC-9871-DE2501DE6C18}"/>
              </a:ext>
            </a:extLst>
          </p:cNvPr>
          <p:cNvSpPr txBox="1"/>
          <p:nvPr/>
        </p:nvSpPr>
        <p:spPr>
          <a:xfrm>
            <a:off x="8304588" y="439262"/>
            <a:ext cx="341141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2BF074-2150-23F4-084C-FE38E0BF461F}"/>
              </a:ext>
            </a:extLst>
          </p:cNvPr>
          <p:cNvSpPr/>
          <p:nvPr/>
        </p:nvSpPr>
        <p:spPr>
          <a:xfrm>
            <a:off x="370540" y="2232754"/>
            <a:ext cx="3538593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 management has gained importance to meet increasing competition and the need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improved methods of distribution to reduce cost and to increase profits. Sales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management today is the most important function in a commercial and business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enterprise.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7D8F6F-7BFA-13B2-8C8D-14F24C709076}"/>
              </a:ext>
            </a:extLst>
          </p:cNvPr>
          <p:cNvSpPr/>
          <p:nvPr/>
        </p:nvSpPr>
        <p:spPr>
          <a:xfrm>
            <a:off x="4462482" y="2232754"/>
            <a:ext cx="3339831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out to make better business decisions.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analyze customer trends and satisfaction, which can lead to new and better products and services.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Gives better insight of customers base.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Helps in easy flow for managing resources.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9DC2F0-0929-3DBC-1E27-C2129FE8DAC1}"/>
              </a:ext>
            </a:extLst>
          </p:cNvPr>
          <p:cNvSpPr/>
          <p:nvPr/>
        </p:nvSpPr>
        <p:spPr>
          <a:xfrm>
            <a:off x="8371263" y="2409825"/>
            <a:ext cx="3411414" cy="2462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 a Report by Extracting-Transforming-Loading of data which contains Sales trend with respect to Year, Month, Quarter and find Some relationships through data to understand and Analyze the Facts.</a:t>
            </a:r>
          </a:p>
        </p:txBody>
      </p:sp>
    </p:spTree>
    <p:extLst>
      <p:ext uri="{BB962C8B-B14F-4D97-AF65-F5344CB8AC3E}">
        <p14:creationId xmlns:p14="http://schemas.microsoft.com/office/powerpoint/2010/main" val="3953043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1ADA473-839B-597B-6B4C-65A306B7606B}"/>
              </a:ext>
            </a:extLst>
          </p:cNvPr>
          <p:cNvSpPr/>
          <p:nvPr/>
        </p:nvSpPr>
        <p:spPr>
          <a:xfrm>
            <a:off x="10788316" y="0"/>
            <a:ext cx="729916" cy="1034716"/>
          </a:xfrm>
          <a:prstGeom prst="rect">
            <a:avLst/>
          </a:prstGeom>
          <a:solidFill>
            <a:srgbClr val="FB90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C51564-DF76-2BC1-7469-445E6DA94BEB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Quick Insight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57019A-42F8-2DE9-04BC-57A25246F351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 quick insight for 2010 to 2017 amazon sales. 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L-Shape 5">
            <a:extLst>
              <a:ext uri="{FF2B5EF4-FFF2-40B4-BE49-F238E27FC236}">
                <a16:creationId xmlns:a16="http://schemas.microsoft.com/office/drawing/2014/main" id="{3880C8A6-0C9E-4D36-939E-039296A566EC}"/>
              </a:ext>
            </a:extLst>
          </p:cNvPr>
          <p:cNvSpPr/>
          <p:nvPr/>
        </p:nvSpPr>
        <p:spPr>
          <a:xfrm>
            <a:off x="146642" y="207912"/>
            <a:ext cx="381297" cy="1584798"/>
          </a:xfrm>
          <a:prstGeom prst="corner">
            <a:avLst/>
          </a:prstGeom>
          <a:solidFill>
            <a:srgbClr val="186B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2BA1DF-5DA7-DAC3-D199-8F4893243704}"/>
              </a:ext>
            </a:extLst>
          </p:cNvPr>
          <p:cNvSpPr txBox="1"/>
          <p:nvPr/>
        </p:nvSpPr>
        <p:spPr>
          <a:xfrm>
            <a:off x="957941" y="2075935"/>
            <a:ext cx="3077029" cy="1498283"/>
          </a:xfrm>
          <a:prstGeom prst="roundRect">
            <a:avLst/>
          </a:prstGeom>
          <a:solidFill>
            <a:srgbClr val="FB9037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512.87k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Sales QTY </a:t>
            </a:r>
            <a:endParaRPr lang="en-US" sz="2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C7EFB5-BB7E-0652-3E61-FEDF15C8130D}"/>
              </a:ext>
            </a:extLst>
          </p:cNvPr>
          <p:cNvSpPr txBox="1"/>
          <p:nvPr/>
        </p:nvSpPr>
        <p:spPr>
          <a:xfrm>
            <a:off x="8026399" y="2152135"/>
            <a:ext cx="3077029" cy="1498283"/>
          </a:xfrm>
          <a:prstGeom prst="roundRect">
            <a:avLst/>
          </a:prstGeom>
          <a:solidFill>
            <a:srgbClr val="FB9037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123.98M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LY Revenue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600410-6CE7-D657-999C-EC42F24031FD}"/>
              </a:ext>
            </a:extLst>
          </p:cNvPr>
          <p:cNvSpPr txBox="1"/>
          <p:nvPr/>
        </p:nvSpPr>
        <p:spPr>
          <a:xfrm>
            <a:off x="2372136" y="4149544"/>
            <a:ext cx="3077029" cy="1498283"/>
          </a:xfrm>
          <a:prstGeom prst="roundRect">
            <a:avLst/>
          </a:prstGeom>
          <a:solidFill>
            <a:srgbClr val="FB9037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12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Items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A028C6-A7AC-0692-ACEE-97D8403DBA9C}"/>
              </a:ext>
            </a:extLst>
          </p:cNvPr>
          <p:cNvSpPr txBox="1"/>
          <p:nvPr/>
        </p:nvSpPr>
        <p:spPr>
          <a:xfrm>
            <a:off x="4492170" y="2170908"/>
            <a:ext cx="3077029" cy="1498283"/>
          </a:xfrm>
          <a:prstGeom prst="roundRect">
            <a:avLst/>
          </a:prstGeom>
          <a:solidFill>
            <a:srgbClr val="FB9037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137.35M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Revenue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8FF803-132B-AAE5-12FD-6D3034E4A385}"/>
              </a:ext>
            </a:extLst>
          </p:cNvPr>
          <p:cNvSpPr txBox="1"/>
          <p:nvPr/>
        </p:nvSpPr>
        <p:spPr>
          <a:xfrm>
            <a:off x="6154015" y="4183511"/>
            <a:ext cx="3077029" cy="1498283"/>
          </a:xfrm>
          <a:prstGeom prst="roundRect">
            <a:avLst/>
          </a:prstGeom>
          <a:solidFill>
            <a:srgbClr val="FB9037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44.17M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Profit</a:t>
            </a:r>
          </a:p>
        </p:txBody>
      </p:sp>
      <p:pic>
        <p:nvPicPr>
          <p:cNvPr id="8" name="Picture 7" descr="A logo with a smile&#10;&#10;Description automatically generated">
            <a:extLst>
              <a:ext uri="{FF2B5EF4-FFF2-40B4-BE49-F238E27FC236}">
                <a16:creationId xmlns:a16="http://schemas.microsoft.com/office/drawing/2014/main" id="{2DC0D430-AEA5-564E-FD11-AB094709C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165" y="5994304"/>
            <a:ext cx="1546994" cy="5563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99931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D64A7AB-FB36-28F3-0D86-68303F7A8C48}"/>
              </a:ext>
            </a:extLst>
          </p:cNvPr>
          <p:cNvSpPr/>
          <p:nvPr/>
        </p:nvSpPr>
        <p:spPr>
          <a:xfrm>
            <a:off x="10788316" y="0"/>
            <a:ext cx="729916" cy="1034716"/>
          </a:xfrm>
          <a:prstGeom prst="rect">
            <a:avLst/>
          </a:prstGeom>
          <a:solidFill>
            <a:srgbClr val="FB90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4FE8CD-A7D3-168C-2947-AEE3D43AF177}"/>
              </a:ext>
            </a:extLst>
          </p:cNvPr>
          <p:cNvSpPr txBox="1"/>
          <p:nvPr/>
        </p:nvSpPr>
        <p:spPr>
          <a:xfrm>
            <a:off x="467638" y="307512"/>
            <a:ext cx="687312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Monthly Sales Trend </a:t>
            </a:r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id="{E9C04C05-3699-D255-3321-43A1C9DBCD6E}"/>
              </a:ext>
            </a:extLst>
          </p:cNvPr>
          <p:cNvSpPr/>
          <p:nvPr/>
        </p:nvSpPr>
        <p:spPr>
          <a:xfrm>
            <a:off x="146642" y="207912"/>
            <a:ext cx="381297" cy="1268463"/>
          </a:xfrm>
          <a:prstGeom prst="corner">
            <a:avLst/>
          </a:prstGeom>
          <a:solidFill>
            <a:srgbClr val="186B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4D3EF1-15DD-D0A5-ABC7-18D44A0AD4FC}"/>
              </a:ext>
            </a:extLst>
          </p:cNvPr>
          <p:cNvSpPr/>
          <p:nvPr/>
        </p:nvSpPr>
        <p:spPr>
          <a:xfrm>
            <a:off x="546988" y="1242302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﻿July month is highest s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ales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at 76k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 and March month lowest sales at 14k.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3FE86E-F5A9-5873-7822-998916977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3" y="2248306"/>
            <a:ext cx="10168932" cy="4401782"/>
          </a:xfrm>
          <a:prstGeom prst="rect">
            <a:avLst/>
          </a:prstGeom>
        </p:spPr>
      </p:pic>
      <p:pic>
        <p:nvPicPr>
          <p:cNvPr id="4" name="Picture 3" descr="A logo with a smile&#10;&#10;Description automatically generated">
            <a:extLst>
              <a:ext uri="{FF2B5EF4-FFF2-40B4-BE49-F238E27FC236}">
                <a16:creationId xmlns:a16="http://schemas.microsoft.com/office/drawing/2014/main" id="{05AD234E-3485-4992-F49D-1F65D62EB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363" y="6093780"/>
            <a:ext cx="1546994" cy="5563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6853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8A9266-F0E5-0FAF-84ED-50DB39D1D61A}"/>
              </a:ext>
            </a:extLst>
          </p:cNvPr>
          <p:cNvSpPr txBox="1"/>
          <p:nvPr/>
        </p:nvSpPr>
        <p:spPr>
          <a:xfrm>
            <a:off x="673768" y="330391"/>
            <a:ext cx="687312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Yearly Sales Trend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5759C1-4501-AAFE-B6D4-D1231508E2A7}"/>
              </a:ext>
            </a:extLst>
          </p:cNvPr>
          <p:cNvSpPr/>
          <p:nvPr/>
        </p:nvSpPr>
        <p:spPr>
          <a:xfrm>
            <a:off x="10788316" y="0"/>
            <a:ext cx="729916" cy="1034716"/>
          </a:xfrm>
          <a:prstGeom prst="rect">
            <a:avLst/>
          </a:prstGeom>
          <a:solidFill>
            <a:srgbClr val="FB90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L-Shape 4">
            <a:extLst>
              <a:ext uri="{FF2B5EF4-FFF2-40B4-BE49-F238E27FC236}">
                <a16:creationId xmlns:a16="http://schemas.microsoft.com/office/drawing/2014/main" id="{592CD979-6E9C-7A2B-4E06-B72F1BC2CD27}"/>
              </a:ext>
            </a:extLst>
          </p:cNvPr>
          <p:cNvSpPr/>
          <p:nvPr/>
        </p:nvSpPr>
        <p:spPr>
          <a:xfrm>
            <a:off x="292471" y="111659"/>
            <a:ext cx="381297" cy="1268463"/>
          </a:xfrm>
          <a:prstGeom prst="corner">
            <a:avLst/>
          </a:prstGeom>
          <a:solidFill>
            <a:srgbClr val="186B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501312F6-136F-0C0A-13B1-458306CEC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71" y="2261937"/>
            <a:ext cx="9737354" cy="42656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A91BA5-2F5E-2BA4-BEA7-4C99B6ADDBE1}"/>
              </a:ext>
            </a:extLst>
          </p:cNvPr>
          <p:cNvSpPr/>
          <p:nvPr/>
        </p:nvSpPr>
        <p:spPr>
          <a:xfrm>
            <a:off x="915956" y="1034716"/>
            <a:ext cx="11193416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2012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is highest s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ales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at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98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k and Revenue will generate at 31.9M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 , 2016 is lowest sales at 43k and Revenue will generate at 12.37M.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 descr="A logo with a smile&#10;&#10;Description automatically generated">
            <a:extLst>
              <a:ext uri="{FF2B5EF4-FFF2-40B4-BE49-F238E27FC236}">
                <a16:creationId xmlns:a16="http://schemas.microsoft.com/office/drawing/2014/main" id="{25D68816-CC7F-2838-19C3-ADBEF6C09F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103" y="6014362"/>
            <a:ext cx="1546994" cy="5563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04957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5D9FC6AC-4A12-4825-8ABE-0732B8EF4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7CFCB2-32C0-F2EF-3DA6-2B62F462906A}"/>
              </a:ext>
            </a:extLst>
          </p:cNvPr>
          <p:cNvSpPr/>
          <p:nvPr/>
        </p:nvSpPr>
        <p:spPr>
          <a:xfrm>
            <a:off x="10788316" y="0"/>
            <a:ext cx="729916" cy="1034716"/>
          </a:xfrm>
          <a:prstGeom prst="rect">
            <a:avLst/>
          </a:prstGeom>
          <a:solidFill>
            <a:srgbClr val="FB90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 descr="A graph of different countries/regions&#10;&#10;Description automatically generated with medium confidence">
            <a:extLst>
              <a:ext uri="{FF2B5EF4-FFF2-40B4-BE49-F238E27FC236}">
                <a16:creationId xmlns:a16="http://schemas.microsoft.com/office/drawing/2014/main" id="{166E7F33-F7CE-750F-5593-B5D062210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71" y="2320159"/>
            <a:ext cx="10187567" cy="42947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47BD11-1171-3D67-B71C-06C9D887DDB9}"/>
              </a:ext>
            </a:extLst>
          </p:cNvPr>
          <p:cNvSpPr txBox="1"/>
          <p:nvPr/>
        </p:nvSpPr>
        <p:spPr>
          <a:xfrm>
            <a:off x="673768" y="330391"/>
            <a:ext cx="768918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Region Wise Revenue</a:t>
            </a:r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id="{3528E06B-E953-102F-93AE-7E13EF9F9A93}"/>
              </a:ext>
            </a:extLst>
          </p:cNvPr>
          <p:cNvSpPr/>
          <p:nvPr/>
        </p:nvSpPr>
        <p:spPr>
          <a:xfrm>
            <a:off x="292471" y="111659"/>
            <a:ext cx="381297" cy="1268463"/>
          </a:xfrm>
          <a:prstGeom prst="corner">
            <a:avLst/>
          </a:prstGeom>
          <a:solidFill>
            <a:srgbClr val="186B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B0ACED-E091-1AC8-508B-FEFE447BD54F}"/>
              </a:ext>
            </a:extLst>
          </p:cNvPr>
          <p:cNvSpPr txBox="1"/>
          <p:nvPr/>
        </p:nvSpPr>
        <p:spPr>
          <a:xfrm>
            <a:off x="736229" y="1161388"/>
            <a:ext cx="1116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Sub-Sharan Africa Region 24 country present and revenue will generate 40M , North America Region only one country present Mexico so less revenue will generate 6M.</a:t>
            </a:r>
            <a:endParaRPr lang="en-IN" dirty="0"/>
          </a:p>
        </p:txBody>
      </p:sp>
      <p:pic>
        <p:nvPicPr>
          <p:cNvPr id="4" name="Picture 3" descr="A logo with a smile&#10;&#10;Description automatically generated">
            <a:extLst>
              <a:ext uri="{FF2B5EF4-FFF2-40B4-BE49-F238E27FC236}">
                <a16:creationId xmlns:a16="http://schemas.microsoft.com/office/drawing/2014/main" id="{6F9160A5-242F-A014-E79D-662B7C25E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103" y="6030404"/>
            <a:ext cx="1546994" cy="5563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74412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2F91AB-4F18-28CE-0AEE-26A3C75BF1EF}"/>
              </a:ext>
            </a:extLst>
          </p:cNvPr>
          <p:cNvSpPr/>
          <p:nvPr/>
        </p:nvSpPr>
        <p:spPr>
          <a:xfrm>
            <a:off x="10788316" y="0"/>
            <a:ext cx="729916" cy="1034716"/>
          </a:xfrm>
          <a:prstGeom prst="rect">
            <a:avLst/>
          </a:prstGeom>
          <a:solidFill>
            <a:srgbClr val="FB90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L-Shape 3">
            <a:extLst>
              <a:ext uri="{FF2B5EF4-FFF2-40B4-BE49-F238E27FC236}">
                <a16:creationId xmlns:a16="http://schemas.microsoft.com/office/drawing/2014/main" id="{8C3847FA-4CAE-D470-67E8-A65BA9CFCE7A}"/>
              </a:ext>
            </a:extLst>
          </p:cNvPr>
          <p:cNvSpPr/>
          <p:nvPr/>
        </p:nvSpPr>
        <p:spPr>
          <a:xfrm>
            <a:off x="292471" y="111659"/>
            <a:ext cx="381297" cy="1268463"/>
          </a:xfrm>
          <a:prstGeom prst="corner">
            <a:avLst/>
          </a:prstGeom>
          <a:solidFill>
            <a:srgbClr val="186B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44F5A2-C060-277E-92DD-459415E4C9D5}"/>
              </a:ext>
            </a:extLst>
          </p:cNvPr>
          <p:cNvSpPr txBox="1"/>
          <p:nvPr/>
        </p:nvSpPr>
        <p:spPr>
          <a:xfrm>
            <a:off x="673767" y="330391"/>
            <a:ext cx="944077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Channel  Wise QTY Sales</a:t>
            </a:r>
          </a:p>
        </p:txBody>
      </p:sp>
      <p:pic>
        <p:nvPicPr>
          <p:cNvPr id="9" name="Picture 8" descr="A pie chart with numbers and a number of sales&#10;&#10;Description automatically generated">
            <a:extLst>
              <a:ext uri="{FF2B5EF4-FFF2-40B4-BE49-F238E27FC236}">
                <a16:creationId xmlns:a16="http://schemas.microsoft.com/office/drawing/2014/main" id="{910F7C83-CBC0-4CD4-4D8D-7ACD3F3F6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22" y="2528714"/>
            <a:ext cx="5256517" cy="41207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897CA0-3886-01BF-3C07-690C7A256740}"/>
              </a:ext>
            </a:extLst>
          </p:cNvPr>
          <p:cNvSpPr txBox="1"/>
          <p:nvPr/>
        </p:nvSpPr>
        <p:spPr>
          <a:xfrm>
            <a:off x="595941" y="1478712"/>
            <a:ext cx="10846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Offline Product Sales Total Qty is 277K(53.97%) or revenue will generate 79.09M and Online Product sales Total Qty is 236K(46.03%) or revenue will generate 58.25M. Total Qty sales is 512.9K.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If the customer has more trust in buying the product offline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 will have to win the trust of customers in the product buy in online because reduce cost.</a:t>
            </a:r>
            <a:endParaRPr lang="en-IN" dirty="0"/>
          </a:p>
        </p:txBody>
      </p:sp>
      <p:pic>
        <p:nvPicPr>
          <p:cNvPr id="13" name="Picture 12" descr="A logo with a smile&#10;&#10;Description automatically generated">
            <a:extLst>
              <a:ext uri="{FF2B5EF4-FFF2-40B4-BE49-F238E27FC236}">
                <a16:creationId xmlns:a16="http://schemas.microsoft.com/office/drawing/2014/main" id="{5F859430-55F0-1FF4-F590-E0EF87680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103" y="6014362"/>
            <a:ext cx="1546994" cy="5563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3583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logo with a smile&#10;&#10;Description automatically generated">
            <a:extLst>
              <a:ext uri="{FF2B5EF4-FFF2-40B4-BE49-F238E27FC236}">
                <a16:creationId xmlns:a16="http://schemas.microsoft.com/office/drawing/2014/main" id="{B6FE2B48-02C6-465D-A4D1-050500611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777" y="6055285"/>
            <a:ext cx="1546994" cy="5563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97DF113-7EAB-E9F1-989F-45352758D830}"/>
              </a:ext>
            </a:extLst>
          </p:cNvPr>
          <p:cNvSpPr/>
          <p:nvPr/>
        </p:nvSpPr>
        <p:spPr>
          <a:xfrm>
            <a:off x="10788316" y="0"/>
            <a:ext cx="729916" cy="1034716"/>
          </a:xfrm>
          <a:prstGeom prst="rect">
            <a:avLst/>
          </a:prstGeom>
          <a:solidFill>
            <a:srgbClr val="FB90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L-Shape 3">
            <a:extLst>
              <a:ext uri="{FF2B5EF4-FFF2-40B4-BE49-F238E27FC236}">
                <a16:creationId xmlns:a16="http://schemas.microsoft.com/office/drawing/2014/main" id="{AF2C81FA-ACC9-9A6B-C303-35E2565A0263}"/>
              </a:ext>
            </a:extLst>
          </p:cNvPr>
          <p:cNvSpPr/>
          <p:nvPr/>
        </p:nvSpPr>
        <p:spPr>
          <a:xfrm>
            <a:off x="292471" y="111659"/>
            <a:ext cx="381297" cy="1268463"/>
          </a:xfrm>
          <a:prstGeom prst="corner">
            <a:avLst/>
          </a:prstGeom>
          <a:solidFill>
            <a:srgbClr val="186B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83119" y="203719"/>
            <a:ext cx="1154718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Products Sold w.r.t revenue</a:t>
            </a:r>
          </a:p>
        </p:txBody>
      </p:sp>
      <p:pic>
        <p:nvPicPr>
          <p:cNvPr id="8" name="Picture 7" descr="A graph of food items&#10;&#10;Description automatically generated with medium confidence">
            <a:extLst>
              <a:ext uri="{FF2B5EF4-FFF2-40B4-BE49-F238E27FC236}">
                <a16:creationId xmlns:a16="http://schemas.microsoft.com/office/drawing/2014/main" id="{34019A9D-9350-C6E6-258A-4F5E5F26F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118" y="2342147"/>
            <a:ext cx="5726362" cy="39912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733355" y="1549932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﻿The Cosmetics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and Office Supplies are the products with highest sales in terms of revenue from all 12Items. 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687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F77E74-9957-588B-968B-3B5CAD257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300" y="2508058"/>
            <a:ext cx="10473657" cy="3547227"/>
          </a:xfrm>
          <a:prstGeom prst="rect">
            <a:avLst/>
          </a:prstGeom>
        </p:spPr>
      </p:pic>
      <p:pic>
        <p:nvPicPr>
          <p:cNvPr id="4" name="Picture 3" descr="A logo with a smile&#10;&#10;Description automatically generated">
            <a:extLst>
              <a:ext uri="{FF2B5EF4-FFF2-40B4-BE49-F238E27FC236}">
                <a16:creationId xmlns:a16="http://schemas.microsoft.com/office/drawing/2014/main" id="{ECF07B80-ED2F-D895-9BAC-AEFE4705D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777" y="6055285"/>
            <a:ext cx="1546994" cy="5563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0D2F593-9CAD-2B24-13D5-F16F70F87DA0}"/>
              </a:ext>
            </a:extLst>
          </p:cNvPr>
          <p:cNvSpPr/>
          <p:nvPr/>
        </p:nvSpPr>
        <p:spPr>
          <a:xfrm>
            <a:off x="10788316" y="0"/>
            <a:ext cx="729916" cy="1034716"/>
          </a:xfrm>
          <a:prstGeom prst="rect">
            <a:avLst/>
          </a:prstGeom>
          <a:solidFill>
            <a:srgbClr val="FB90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L-Shape 5">
            <a:extLst>
              <a:ext uri="{FF2B5EF4-FFF2-40B4-BE49-F238E27FC236}">
                <a16:creationId xmlns:a16="http://schemas.microsoft.com/office/drawing/2014/main" id="{61ACC7E5-6757-6FEB-7798-8F13CFCDEA9F}"/>
              </a:ext>
            </a:extLst>
          </p:cNvPr>
          <p:cNvSpPr/>
          <p:nvPr/>
        </p:nvSpPr>
        <p:spPr>
          <a:xfrm>
            <a:off x="292471" y="111659"/>
            <a:ext cx="381297" cy="1268463"/>
          </a:xfrm>
          <a:prstGeom prst="corner">
            <a:avLst/>
          </a:prstGeom>
          <a:solidFill>
            <a:srgbClr val="186B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2D3302-B026-D65D-8D51-1CC281B73A07}"/>
              </a:ext>
            </a:extLst>
          </p:cNvPr>
          <p:cNvSpPr txBox="1"/>
          <p:nvPr/>
        </p:nvSpPr>
        <p:spPr>
          <a:xfrm>
            <a:off x="483119" y="203719"/>
            <a:ext cx="1154718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Region wise QTY Sold by Year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160243-8291-E3A2-9F49-4820A8799ABE}"/>
              </a:ext>
            </a:extLst>
          </p:cNvPr>
          <p:cNvSpPr txBox="1"/>
          <p:nvPr/>
        </p:nvSpPr>
        <p:spPr>
          <a:xfrm>
            <a:off x="1227221" y="1380122"/>
            <a:ext cx="8831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Sub-Saharan Africa region  more Qty sold 38K in year 2012 and mostly years more product sales like 2011, 2012, 2013, 2014, 2017.   Sub-Saharan Africa region 2011 to 2015 top seller but suddenly 2016 sales will decrease 81.98%.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9385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509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Aptos Display</vt:lpstr>
      <vt:lpstr>Arial</vt:lpstr>
      <vt:lpstr>inherit</vt:lpstr>
      <vt:lpstr>Segoe UI</vt:lpstr>
      <vt:lpstr>Segoe UI Light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gkuiri26@gmail.com</dc:creator>
  <cp:lastModifiedBy>gkuiri26@gmail.com</cp:lastModifiedBy>
  <cp:revision>3</cp:revision>
  <dcterms:created xsi:type="dcterms:W3CDTF">2024-01-15T03:05:57Z</dcterms:created>
  <dcterms:modified xsi:type="dcterms:W3CDTF">2024-01-17T03:18:31Z</dcterms:modified>
</cp:coreProperties>
</file>