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5" d="100"/>
          <a:sy n="95" d="100"/>
        </p:scale>
        <p:origin x="16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27106-2EA0-45F3-A0CD-FB18D3CDB436}" type="datetimeFigureOut">
              <a:rPr lang="en-IN" smtClean="0"/>
              <a:t>2024-01-04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72274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27106-2EA0-45F3-A0CD-FB18D3CDB436}" type="datetimeFigureOut">
              <a:rPr lang="en-IN" smtClean="0"/>
              <a:t>2024-01-04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239714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27106-2EA0-45F3-A0CD-FB18D3CDB436}" type="datetimeFigureOut">
              <a:rPr lang="en-IN" smtClean="0"/>
              <a:t>2024-01-04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274955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27106-2EA0-45F3-A0CD-FB18D3CDB436}" type="datetimeFigureOut">
              <a:rPr lang="en-IN" smtClean="0"/>
              <a:t>2024-01-04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125950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27106-2EA0-45F3-A0CD-FB18D3CDB436}" type="datetimeFigureOut">
              <a:rPr lang="en-IN" smtClean="0"/>
              <a:t>2024-01-04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135278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27106-2EA0-45F3-A0CD-FB18D3CDB436}" type="datetimeFigureOut">
              <a:rPr lang="en-IN" smtClean="0"/>
              <a:t>2024-01-04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30014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27106-2EA0-45F3-A0CD-FB18D3CDB436}" type="datetimeFigureOut">
              <a:rPr lang="en-IN" smtClean="0"/>
              <a:t>2024-01-04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122971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27106-2EA0-45F3-A0CD-FB18D3CDB436}" type="datetimeFigureOut">
              <a:rPr lang="en-IN" smtClean="0"/>
              <a:t>2024-01-04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423973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27106-2EA0-45F3-A0CD-FB18D3CDB436}" type="datetimeFigureOut">
              <a:rPr lang="en-IN" smtClean="0"/>
              <a:t>2024-01-04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276825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27106-2EA0-45F3-A0CD-FB18D3CDB436}" type="datetimeFigureOut">
              <a:rPr lang="en-IN" smtClean="0"/>
              <a:t>2024-01-04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146347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27106-2EA0-45F3-A0CD-FB18D3CDB436}" type="datetimeFigureOut">
              <a:rPr lang="en-IN" smtClean="0"/>
              <a:t>2024-01-04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05BE3-1CC1-4EB7-B576-F754D712AB94}" type="slidenum">
              <a:rPr lang="en-IN" smtClean="0"/>
              <a:t>‹#›</a:t>
            </a:fld>
            <a:endParaRPr lang="en-IN"/>
          </a:p>
        </p:txBody>
      </p:sp>
    </p:spTree>
    <p:extLst>
      <p:ext uri="{BB962C8B-B14F-4D97-AF65-F5344CB8AC3E}">
        <p14:creationId xmlns:p14="http://schemas.microsoft.com/office/powerpoint/2010/main" val="41917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27106-2EA0-45F3-A0CD-FB18D3CDB436}" type="datetimeFigureOut">
              <a:rPr lang="en-IN" smtClean="0"/>
              <a:t>2024-01-04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05BE3-1CC1-4EB7-B576-F754D712AB94}" type="slidenum">
              <a:rPr lang="en-IN" smtClean="0"/>
              <a:t>‹#›</a:t>
            </a:fld>
            <a:endParaRPr lang="en-IN"/>
          </a:p>
        </p:txBody>
      </p:sp>
    </p:spTree>
    <p:extLst>
      <p:ext uri="{BB962C8B-B14F-4D97-AF65-F5344CB8AC3E}">
        <p14:creationId xmlns:p14="http://schemas.microsoft.com/office/powerpoint/2010/main" val="10924676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5AD112-7C9E-F8F5-8F9A-3153BE5B2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4" y="115425"/>
            <a:ext cx="1923198" cy="764213"/>
          </a:xfrm>
          <a:prstGeom prst="rect">
            <a:avLst/>
          </a:prstGeom>
          <a:solidFill>
            <a:srgbClr val="FFFFFF"/>
          </a:solidFill>
        </p:spPr>
      </p:pic>
      <p:sp>
        <p:nvSpPr>
          <p:cNvPr id="3" name="Title 1">
            <a:extLst>
              <a:ext uri="{FF2B5EF4-FFF2-40B4-BE49-F238E27FC236}">
                <a16:creationId xmlns:a16="http://schemas.microsoft.com/office/drawing/2014/main" id="{055A6C9D-24B2-E0BD-596A-B69775E4A7E3}"/>
              </a:ext>
            </a:extLst>
          </p:cNvPr>
          <p:cNvSpPr txBox="1">
            <a:spLocks/>
          </p:cNvSpPr>
          <p:nvPr/>
        </p:nvSpPr>
        <p:spPr>
          <a:xfrm>
            <a:off x="3552534" y="100221"/>
            <a:ext cx="5521127" cy="99882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Gloucester MT Extra Condensed" panose="02030808020601010101" pitchFamily="18" charset="0"/>
              </a:rPr>
              <a:t>Bank Loan of Customers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r>
              <a:rPr lang="en-IN" sz="1800" dirty="0">
                <a:solidFill>
                  <a:schemeClr val="tx2">
                    <a:lumMod val="75000"/>
                  </a:schemeClr>
                </a:solidFill>
                <a:latin typeface="Gloucester MT Extra Condensed" panose="02030808020601010101" pitchFamily="18" charset="0"/>
              </a:rPr>
              <a:t>Data Analyst  </a:t>
            </a:r>
          </a:p>
        </p:txBody>
      </p:sp>
      <p:pic>
        <p:nvPicPr>
          <p:cNvPr id="4" name="Graphic 3" descr="Research">
            <a:extLst>
              <a:ext uri="{FF2B5EF4-FFF2-40B4-BE49-F238E27FC236}">
                <a16:creationId xmlns:a16="http://schemas.microsoft.com/office/drawing/2014/main" id="{390444E3-B689-A8B8-487A-81A65B2B2A2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0742" y="41530"/>
            <a:ext cx="755546" cy="755546"/>
          </a:xfrm>
          <a:prstGeom prst="rect">
            <a:avLst/>
          </a:prstGeom>
        </p:spPr>
      </p:pic>
      <p:sp>
        <p:nvSpPr>
          <p:cNvPr id="5" name="Subtitle 2">
            <a:extLst>
              <a:ext uri="{FF2B5EF4-FFF2-40B4-BE49-F238E27FC236}">
                <a16:creationId xmlns:a16="http://schemas.microsoft.com/office/drawing/2014/main" id="{FA3C7423-6759-F71B-3BE5-E38ABFCACF76}"/>
              </a:ext>
            </a:extLst>
          </p:cNvPr>
          <p:cNvSpPr txBox="1">
            <a:spLocks/>
          </p:cNvSpPr>
          <p:nvPr/>
        </p:nvSpPr>
        <p:spPr>
          <a:xfrm>
            <a:off x="986097" y="1739620"/>
            <a:ext cx="3518791" cy="451747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2"/>
                </a:solidFill>
                <a:latin typeface="Gloucester MT Extra Condensed" panose="02030808020601010101" pitchFamily="18" charset="0"/>
              </a:rPr>
              <a:t>Mentor : </a:t>
            </a:r>
            <a:r>
              <a:rPr lang="en-IN" sz="2400" dirty="0" err="1">
                <a:solidFill>
                  <a:schemeClr val="tx2"/>
                </a:solidFill>
                <a:latin typeface="Gloucester MT Extra Condensed" panose="02030808020601010101" pitchFamily="18" charset="0"/>
              </a:rPr>
              <a:t>Bidhan</a:t>
            </a:r>
            <a:r>
              <a:rPr lang="en-IN" sz="2400" dirty="0">
                <a:solidFill>
                  <a:schemeClr val="tx2"/>
                </a:solidFill>
                <a:latin typeface="Gloucester MT Extra Condensed" panose="02030808020601010101" pitchFamily="18" charset="0"/>
              </a:rPr>
              <a:t> Sen </a:t>
            </a:r>
          </a:p>
          <a:p>
            <a:r>
              <a:rPr lang="en-IN" sz="2400" dirty="0">
                <a:solidFill>
                  <a:schemeClr val="tx2"/>
                </a:solidFill>
                <a:latin typeface="Gloucester MT Extra Condensed" panose="02030808020601010101" pitchFamily="18" charset="0"/>
              </a:rPr>
              <a:t>Group no : 3</a:t>
            </a:r>
          </a:p>
          <a:p>
            <a:r>
              <a:rPr lang="en-IN" sz="2400" dirty="0">
                <a:solidFill>
                  <a:schemeClr val="tx2"/>
                </a:solidFill>
                <a:latin typeface="Gloucester MT Extra Condensed" panose="02030808020601010101" pitchFamily="18" charset="0"/>
              </a:rPr>
              <a:t>Group Members :</a:t>
            </a:r>
          </a:p>
          <a:p>
            <a:pPr marL="342900" indent="-342900">
              <a:buFont typeface="Wingdings" panose="05000000000000000000" pitchFamily="2" charset="2"/>
              <a:buChar char="Ø"/>
            </a:pPr>
            <a:r>
              <a:rPr lang="en-IN" sz="2400" dirty="0">
                <a:solidFill>
                  <a:schemeClr val="tx2"/>
                </a:solidFill>
                <a:latin typeface="Gloucester MT Extra Condensed" panose="02030808020601010101" pitchFamily="18" charset="0"/>
              </a:rPr>
              <a:t>Goutam </a:t>
            </a:r>
            <a:r>
              <a:rPr lang="en-IN" sz="2400" dirty="0" err="1">
                <a:solidFill>
                  <a:schemeClr val="tx2"/>
                </a:solidFill>
                <a:latin typeface="Gloucester MT Extra Condensed" panose="02030808020601010101" pitchFamily="18" charset="0"/>
              </a:rPr>
              <a:t>Kuiri</a:t>
            </a:r>
            <a:r>
              <a:rPr lang="en-IN" sz="2400" dirty="0">
                <a:solidFill>
                  <a:schemeClr val="tx2"/>
                </a:solidFill>
                <a:latin typeface="Gloucester MT Extra Condensed" panose="02030808020601010101" pitchFamily="18" charset="0"/>
              </a:rPr>
              <a:t> </a:t>
            </a:r>
          </a:p>
          <a:p>
            <a:pPr marL="342900" indent="-342900">
              <a:buFont typeface="Wingdings" panose="05000000000000000000" pitchFamily="2" charset="2"/>
              <a:buChar char="Ø"/>
            </a:pPr>
            <a:r>
              <a:rPr lang="en-IN" sz="2400" dirty="0">
                <a:solidFill>
                  <a:schemeClr val="tx2"/>
                </a:solidFill>
                <a:latin typeface="Gloucester MT Extra Condensed" panose="02030808020601010101" pitchFamily="18" charset="0"/>
              </a:rPr>
              <a:t>Indira </a:t>
            </a:r>
            <a:r>
              <a:rPr lang="en-IN" sz="2400" dirty="0" err="1">
                <a:solidFill>
                  <a:schemeClr val="tx2"/>
                </a:solidFill>
                <a:latin typeface="Gloucester MT Extra Condensed" panose="02030808020601010101" pitchFamily="18" charset="0"/>
              </a:rPr>
              <a:t>Mulage</a:t>
            </a:r>
            <a:endParaRPr lang="en-IN" sz="2400" dirty="0">
              <a:solidFill>
                <a:schemeClr val="tx2"/>
              </a:solidFill>
              <a:latin typeface="Gloucester MT Extra Condensed" panose="02030808020601010101" pitchFamily="18" charset="0"/>
            </a:endParaRPr>
          </a:p>
          <a:p>
            <a:pPr marL="342900" indent="-342900">
              <a:buFont typeface="Wingdings" panose="05000000000000000000" pitchFamily="2" charset="2"/>
              <a:buChar char="Ø"/>
            </a:pPr>
            <a:r>
              <a:rPr lang="en-IN" sz="2400" dirty="0">
                <a:solidFill>
                  <a:schemeClr val="tx2"/>
                </a:solidFill>
                <a:latin typeface="Gloucester MT Extra Condensed" panose="02030808020601010101" pitchFamily="18" charset="0"/>
              </a:rPr>
              <a:t>Rohith J </a:t>
            </a:r>
          </a:p>
          <a:p>
            <a:pPr marL="342900" indent="-342900">
              <a:buFont typeface="Wingdings" panose="05000000000000000000" pitchFamily="2" charset="2"/>
              <a:buChar char="Ø"/>
            </a:pPr>
            <a:r>
              <a:rPr lang="en-IN" sz="2400" dirty="0" err="1">
                <a:solidFill>
                  <a:schemeClr val="tx2"/>
                </a:solidFill>
                <a:latin typeface="Gloucester MT Extra Condensed" panose="02030808020601010101" pitchFamily="18" charset="0"/>
              </a:rPr>
              <a:t>Meshak</a:t>
            </a:r>
            <a:r>
              <a:rPr lang="en-IN" sz="2400" dirty="0">
                <a:solidFill>
                  <a:schemeClr val="tx2"/>
                </a:solidFill>
                <a:latin typeface="Gloucester MT Extra Condensed" panose="02030808020601010101" pitchFamily="18" charset="0"/>
              </a:rPr>
              <a:t> J</a:t>
            </a:r>
          </a:p>
          <a:p>
            <a:pPr marL="342900" indent="-342900">
              <a:buFont typeface="Wingdings" panose="05000000000000000000" pitchFamily="2" charset="2"/>
              <a:buChar char="Ø"/>
            </a:pPr>
            <a:r>
              <a:rPr lang="en-IN" sz="2400" dirty="0">
                <a:solidFill>
                  <a:schemeClr val="tx2"/>
                </a:solidFill>
                <a:latin typeface="Gloucester MT Extra Condensed" panose="02030808020601010101" pitchFamily="18" charset="0"/>
              </a:rPr>
              <a:t>Pratik </a:t>
            </a:r>
            <a:r>
              <a:rPr lang="en-IN" sz="2400" dirty="0" err="1">
                <a:solidFill>
                  <a:schemeClr val="tx2"/>
                </a:solidFill>
                <a:latin typeface="Gloucester MT Extra Condensed" panose="02030808020601010101" pitchFamily="18" charset="0"/>
              </a:rPr>
              <a:t>Patade</a:t>
            </a:r>
            <a:endParaRPr lang="en-IN" sz="2400" dirty="0">
              <a:solidFill>
                <a:schemeClr val="tx2"/>
              </a:solidFill>
              <a:latin typeface="Gloucester MT Extra Condensed" panose="02030808020601010101" pitchFamily="18" charset="0"/>
            </a:endParaRPr>
          </a:p>
          <a:p>
            <a:pPr marL="342900" indent="-342900">
              <a:buFont typeface="Wingdings" panose="05000000000000000000" pitchFamily="2" charset="2"/>
              <a:buChar char="Ø"/>
            </a:pPr>
            <a:r>
              <a:rPr lang="en-IN" sz="2400" dirty="0" err="1">
                <a:solidFill>
                  <a:schemeClr val="tx2"/>
                </a:solidFill>
                <a:latin typeface="Gloucester MT Extra Condensed" panose="02030808020601010101" pitchFamily="18" charset="0"/>
              </a:rPr>
              <a:t>Sristi</a:t>
            </a:r>
            <a:r>
              <a:rPr lang="en-IN" sz="2400" dirty="0">
                <a:solidFill>
                  <a:schemeClr val="tx2"/>
                </a:solidFill>
                <a:latin typeface="Gloucester MT Extra Condensed" panose="02030808020601010101" pitchFamily="18" charset="0"/>
              </a:rPr>
              <a:t> Kulkarni</a:t>
            </a:r>
          </a:p>
          <a:p>
            <a:pPr marL="342900" indent="-342900">
              <a:buFont typeface="Wingdings" panose="05000000000000000000" pitchFamily="2" charset="2"/>
              <a:buChar char="Ø"/>
            </a:pPr>
            <a:r>
              <a:rPr lang="en-IN" sz="2400" dirty="0">
                <a:solidFill>
                  <a:schemeClr val="tx2"/>
                </a:solidFill>
                <a:latin typeface="Gloucester MT Extra Condensed" panose="02030808020601010101" pitchFamily="18" charset="0"/>
              </a:rPr>
              <a:t>Sneha</a:t>
            </a:r>
          </a:p>
        </p:txBody>
      </p:sp>
      <p:pic>
        <p:nvPicPr>
          <p:cNvPr id="1026" name="Picture 2" descr="Page 45 | Money Flow Chart Images - Free Download on Freepik">
            <a:extLst>
              <a:ext uri="{FF2B5EF4-FFF2-40B4-BE49-F238E27FC236}">
                <a16:creationId xmlns:a16="http://schemas.microsoft.com/office/drawing/2014/main" id="{74644A77-BDB7-EE3B-0B70-B45C70534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498" y="1563632"/>
            <a:ext cx="4305315" cy="3872031"/>
          </a:xfrm>
          <a:prstGeom prst="rect">
            <a:avLst/>
          </a:prstGeom>
          <a:noFill/>
          <a:effectLst>
            <a:outerShdw blurRad="469900" dist="50800" dir="5400000" sx="104000" sy="104000" algn="ctr" rotWithShape="0">
              <a:schemeClr val="bg2"/>
            </a:outerShdw>
            <a:reflection endPos="32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5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80B2-DFAC-23BF-9071-29983BA6040E}"/>
              </a:ext>
            </a:extLst>
          </p:cNvPr>
          <p:cNvSpPr txBox="1">
            <a:spLocks/>
          </p:cNvSpPr>
          <p:nvPr/>
        </p:nvSpPr>
        <p:spPr>
          <a:xfrm>
            <a:off x="3695905" y="629055"/>
            <a:ext cx="5399456"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Project Objective</a:t>
            </a:r>
            <a:endParaRPr lang="en-US" dirty="0"/>
          </a:p>
        </p:txBody>
      </p:sp>
      <p:sp>
        <p:nvSpPr>
          <p:cNvPr id="5" name="Content Placeholder 2">
            <a:extLst>
              <a:ext uri="{FF2B5EF4-FFF2-40B4-BE49-F238E27FC236}">
                <a16:creationId xmlns:a16="http://schemas.microsoft.com/office/drawing/2014/main" id="{9E710A80-1890-5535-0BA3-FCFFDC80FACC}"/>
              </a:ext>
            </a:extLst>
          </p:cNvPr>
          <p:cNvSpPr txBox="1">
            <a:spLocks/>
          </p:cNvSpPr>
          <p:nvPr/>
        </p:nvSpPr>
        <p:spPr>
          <a:xfrm>
            <a:off x="1050587" y="1771360"/>
            <a:ext cx="10353762" cy="4058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Bank loan of Customers project where we were provided with 2 datasets with .csv and .xlsx extension files having 39k rows each and the objective was to analyze the growth that bank got within given years in loans.</a:t>
            </a:r>
          </a:p>
          <a:p>
            <a:r>
              <a:rPr lang="en-US" dirty="0"/>
              <a:t>We used MS-Excel for analyzing, cleaning and removing duplicates from dataset and prepared dashboard using MS-Excel tools where we did calculations with pivot  table , merging and prepared interactive dashboards.</a:t>
            </a:r>
          </a:p>
        </p:txBody>
      </p:sp>
    </p:spTree>
    <p:extLst>
      <p:ext uri="{BB962C8B-B14F-4D97-AF65-F5344CB8AC3E}">
        <p14:creationId xmlns:p14="http://schemas.microsoft.com/office/powerpoint/2010/main" val="25632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2FC-B8D9-BA59-3A52-DB7B5121E8E1}"/>
              </a:ext>
            </a:extLst>
          </p:cNvPr>
          <p:cNvSpPr txBox="1">
            <a:spLocks/>
          </p:cNvSpPr>
          <p:nvPr/>
        </p:nvSpPr>
        <p:spPr>
          <a:xfrm>
            <a:off x="5242603" y="269965"/>
            <a:ext cx="30745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50C9A8F-7FFE-8696-4E5C-A60CF3D6CD31}"/>
              </a:ext>
            </a:extLst>
          </p:cNvPr>
          <p:cNvSpPr txBox="1">
            <a:spLocks/>
          </p:cNvSpPr>
          <p:nvPr/>
        </p:nvSpPr>
        <p:spPr>
          <a:xfrm>
            <a:off x="843920" y="1089676"/>
            <a:ext cx="10504159" cy="5167619"/>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5100" dirty="0">
              <a:latin typeface="Gloucester MT Extra Condensed" panose="02030808020601010101" pitchFamily="18" charset="0"/>
            </a:endParaRPr>
          </a:p>
          <a:p>
            <a:r>
              <a:rPr lang="en-IN" sz="7400" dirty="0">
                <a:solidFill>
                  <a:schemeClr val="accent1">
                    <a:lumMod val="60000"/>
                    <a:lumOff val="40000"/>
                  </a:schemeClr>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Font typeface="Arial" panose="020B0604020202020204" pitchFamily="34" charset="0"/>
              <a:buNone/>
            </a:pPr>
            <a:r>
              <a:rPr lang="en-IN" sz="7400" dirty="0">
                <a:latin typeface="Gloucester MT Extra Condensed" panose="02030808020601010101" pitchFamily="18" charset="0"/>
              </a:rPr>
              <a:t>      </a:t>
            </a:r>
          </a:p>
          <a:p>
            <a:r>
              <a:rPr lang="en-IN" sz="7400" dirty="0">
                <a:solidFill>
                  <a:schemeClr val="accent1">
                    <a:lumMod val="60000"/>
                    <a:lumOff val="40000"/>
                  </a:schemeClr>
                </a:solidFill>
                <a:latin typeface="Gloucester MT Extra Condensed" panose="02030808020601010101" pitchFamily="18" charset="0"/>
              </a:rPr>
              <a:t>KPI-2 </a:t>
            </a:r>
            <a:r>
              <a:rPr lang="en-IN" sz="7400" dirty="0">
                <a:latin typeface="Gloucester MT Extra Condensed" panose="02030808020601010101" pitchFamily="18" charset="0"/>
              </a:rPr>
              <a:t>: Grade and sub grade wise </a:t>
            </a:r>
            <a:r>
              <a:rPr lang="en-IN" sz="7400" dirty="0" err="1">
                <a:latin typeface="Gloucester MT Extra Condensed" panose="02030808020601010101" pitchFamily="18" charset="0"/>
              </a:rPr>
              <a:t>revol_bal</a:t>
            </a:r>
            <a:endParaRPr lang="en-IN" sz="7400" dirty="0">
              <a:latin typeface="Gloucester MT Extra Condensed" panose="02030808020601010101" pitchFamily="18" charset="0"/>
            </a:endParaRPr>
          </a:p>
          <a:p>
            <a:endParaRPr lang="en-IN" sz="7400" dirty="0">
              <a:latin typeface="Gloucester MT Extra Condensed" panose="02030808020601010101" pitchFamily="18" charset="0"/>
            </a:endParaRPr>
          </a:p>
          <a:p>
            <a:r>
              <a:rPr lang="en-IN" sz="7400" dirty="0">
                <a:solidFill>
                  <a:schemeClr val="accent1">
                    <a:lumMod val="60000"/>
                    <a:lumOff val="40000"/>
                  </a:schemeClr>
                </a:solidFill>
                <a:latin typeface="Gloucester MT Extra Condensed" panose="02030808020601010101" pitchFamily="18" charset="0"/>
              </a:rPr>
              <a:t>KPI-3 </a:t>
            </a:r>
            <a:r>
              <a:rPr lang="en-IN" sz="7400" dirty="0">
                <a:latin typeface="Gloucester MT Extra Condensed" panose="02030808020601010101" pitchFamily="18" charset="0"/>
              </a:rPr>
              <a:t>: Total Payment for Verified Status Vs Total Payment for Non Verified Status</a:t>
            </a:r>
          </a:p>
          <a:p>
            <a:endParaRPr lang="en-IN" sz="7400" dirty="0">
              <a:latin typeface="Gloucester MT Extra Condensed" panose="02030808020601010101" pitchFamily="18" charset="0"/>
            </a:endParaRPr>
          </a:p>
          <a:p>
            <a:r>
              <a:rPr lang="en-IN" sz="7400" dirty="0">
                <a:solidFill>
                  <a:schemeClr val="accent1">
                    <a:lumMod val="60000"/>
                    <a:lumOff val="40000"/>
                  </a:schemeClr>
                </a:solidFill>
                <a:latin typeface="Gloucester MT Extra Condensed" panose="02030808020601010101" pitchFamily="18" charset="0"/>
              </a:rPr>
              <a:t>KPI-4</a:t>
            </a:r>
            <a:r>
              <a:rPr lang="en-IN" sz="7400" dirty="0">
                <a:latin typeface="Gloucester MT Extra Condensed" panose="02030808020601010101" pitchFamily="18" charset="0"/>
              </a:rPr>
              <a:t> : State wise and </a:t>
            </a:r>
            <a:r>
              <a:rPr lang="en-IN" sz="7400" dirty="0" err="1">
                <a:latin typeface="Gloucester MT Extra Condensed" panose="02030808020601010101" pitchFamily="18" charset="0"/>
              </a:rPr>
              <a:t>last_credit_pull_d</a:t>
            </a:r>
            <a:r>
              <a:rPr lang="en-IN" sz="7400" dirty="0">
                <a:latin typeface="Gloucester MT Extra Condensed" panose="02030808020601010101" pitchFamily="18" charset="0"/>
              </a:rPr>
              <a:t> wise loan status</a:t>
            </a:r>
          </a:p>
          <a:p>
            <a:pPr marL="36900" indent="0">
              <a:buFont typeface="Arial" panose="020B0604020202020204" pitchFamily="34" charset="0"/>
              <a:buNone/>
            </a:pPr>
            <a:r>
              <a:rPr lang="en-IN" sz="7400" dirty="0">
                <a:latin typeface="Gloucester MT Extra Condensed" panose="02030808020601010101" pitchFamily="18" charset="0"/>
              </a:rPr>
              <a:t>      </a:t>
            </a:r>
          </a:p>
          <a:p>
            <a:r>
              <a:rPr lang="en-IN" sz="7400" dirty="0">
                <a:solidFill>
                  <a:schemeClr val="accent1">
                    <a:lumMod val="60000"/>
                    <a:lumOff val="40000"/>
                  </a:schemeClr>
                </a:solidFill>
                <a:latin typeface="Gloucester MT Extra Condensed" panose="02030808020601010101" pitchFamily="18" charset="0"/>
              </a:rPr>
              <a:t>KPI-5 </a:t>
            </a:r>
            <a:r>
              <a:rPr lang="en-IN" sz="7400" dirty="0">
                <a:latin typeface="Gloucester MT Extra Condensed" panose="02030808020601010101" pitchFamily="18" charset="0"/>
              </a:rPr>
              <a:t>: Home ownership Vs last payment date stats</a:t>
            </a:r>
          </a:p>
          <a:p>
            <a:pPr marL="36900" indent="0">
              <a:buFont typeface="Arial" panose="020B0604020202020204" pitchFamily="34" charset="0"/>
              <a:buNone/>
            </a:pPr>
            <a:r>
              <a:rPr lang="en-IN" sz="7400" dirty="0">
                <a:latin typeface="Gloucester MT Extra Condensed" panose="02030808020601010101" pitchFamily="18" charset="0"/>
              </a:rPr>
              <a:t>      </a:t>
            </a:r>
          </a:p>
          <a:p>
            <a:pPr marL="36900" indent="0">
              <a:buFont typeface="Arial" panose="020B0604020202020204" pitchFamily="34" charset="0"/>
              <a:buNone/>
            </a:pPr>
            <a:endParaRPr lang="en-IN" dirty="0"/>
          </a:p>
        </p:txBody>
      </p:sp>
    </p:spTree>
    <p:extLst>
      <p:ext uri="{BB962C8B-B14F-4D97-AF65-F5344CB8AC3E}">
        <p14:creationId xmlns:p14="http://schemas.microsoft.com/office/powerpoint/2010/main" val="151927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94B-94E7-D65B-B271-72D92076D3A3}"/>
              </a:ext>
            </a:extLst>
          </p:cNvPr>
          <p:cNvSpPr txBox="1">
            <a:spLocks/>
          </p:cNvSpPr>
          <p:nvPr/>
        </p:nvSpPr>
        <p:spPr>
          <a:xfrm>
            <a:off x="5571022" y="371308"/>
            <a:ext cx="22597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4" name="Content Placeholder 2">
            <a:extLst>
              <a:ext uri="{FF2B5EF4-FFF2-40B4-BE49-F238E27FC236}">
                <a16:creationId xmlns:a16="http://schemas.microsoft.com/office/drawing/2014/main" id="{62F2E69E-62FF-33B0-1532-4F3313810706}"/>
              </a:ext>
            </a:extLst>
          </p:cNvPr>
          <p:cNvSpPr txBox="1">
            <a:spLocks/>
          </p:cNvSpPr>
          <p:nvPr/>
        </p:nvSpPr>
        <p:spPr>
          <a:xfrm>
            <a:off x="473124" y="1079112"/>
            <a:ext cx="5281724" cy="50590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a:latin typeface="Gloucester MT Extra Condensed" panose="02030808020601010101" pitchFamily="18" charset="0"/>
              </a:rPr>
              <a:t>Year wise loan amount Stats :</a:t>
            </a:r>
          </a:p>
          <a:p>
            <a:pPr marL="36900" indent="0">
              <a:buFont typeface="Arial" panose="020B0604020202020204" pitchFamily="34" charset="0"/>
              <a:buNone/>
            </a:pPr>
            <a:endParaRPr lang="en-IN" sz="2400">
              <a:latin typeface="Gloucester MT Extra Condensed" panose="02030808020601010101" pitchFamily="18" charset="0"/>
            </a:endParaRPr>
          </a:p>
          <a:p>
            <a:pPr marL="36900" indent="0">
              <a:buFont typeface="Arial" panose="020B0604020202020204" pitchFamily="34" charset="0"/>
              <a:buNone/>
            </a:pPr>
            <a:r>
              <a:rPr lang="en-IN" sz="2400">
                <a:latin typeface="Gloucester MT Extra Condensed" panose="02030808020601010101" pitchFamily="18" charset="0"/>
              </a:rPr>
              <a:t>By observing the chart we can see how Loan Amount is increasing by year.</a:t>
            </a:r>
          </a:p>
          <a:p>
            <a:pPr marL="36900" indent="0">
              <a:buFont typeface="Arial" panose="020B0604020202020204" pitchFamily="34" charset="0"/>
              <a:buNone/>
            </a:pPr>
            <a:r>
              <a:rPr lang="en-IN" sz="240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Font typeface="Arial" panose="020B0604020202020204" pitchFamily="34" charset="0"/>
              <a:buNone/>
            </a:pPr>
            <a:r>
              <a:rPr lang="en-IN" sz="2400">
                <a:latin typeface="Gloucester MT Extra Condensed" panose="02030808020601010101" pitchFamily="18" charset="0"/>
              </a:rPr>
              <a:t>26,05,06,575 - 22,19,275 =</a:t>
            </a:r>
            <a:r>
              <a:rPr lang="en-IN" sz="2400">
                <a:solidFill>
                  <a:srgbClr val="000000"/>
                </a:solidFill>
                <a:latin typeface="Gloucester MT Extra Condensed" panose="02030808020601010101" pitchFamily="18" charset="0"/>
              </a:rPr>
              <a:t> </a:t>
            </a:r>
            <a:r>
              <a:rPr lang="en-IN" sz="2400">
                <a:latin typeface="Gloucester MT Extra Condensed" panose="02030808020601010101" pitchFamily="18" charset="0"/>
              </a:rPr>
              <a:t>258287300</a:t>
            </a:r>
          </a:p>
          <a:p>
            <a:pPr marL="36900" indent="0">
              <a:buFont typeface="Arial" panose="020B0604020202020204" pitchFamily="34" charset="0"/>
              <a:buNone/>
            </a:pPr>
            <a:r>
              <a:rPr lang="en-IN" sz="2400">
                <a:solidFill>
                  <a:srgbClr val="00B050"/>
                </a:solidFill>
                <a:latin typeface="Gloucester MT Extra Condensed" panose="02030808020601010101" pitchFamily="18" charset="0"/>
              </a:rPr>
              <a:t>258287300 increased </a:t>
            </a:r>
            <a:r>
              <a:rPr lang="en-IN" sz="2400">
                <a:latin typeface="Gloucester MT Extra Condensed" panose="02030808020601010101" pitchFamily="18" charset="0"/>
              </a:rPr>
              <a:t>in the duration of </a:t>
            </a:r>
            <a:r>
              <a:rPr lang="en-IN" sz="2400">
                <a:solidFill>
                  <a:srgbClr val="00B050"/>
                </a:solidFill>
                <a:latin typeface="Gloucester MT Extra Condensed" panose="02030808020601010101" pitchFamily="18" charset="0"/>
              </a:rPr>
              <a:t>4 years</a:t>
            </a:r>
          </a:p>
          <a:p>
            <a:pPr marL="36900" indent="0">
              <a:buFont typeface="Arial" panose="020B0604020202020204" pitchFamily="34" charset="0"/>
              <a:buNone/>
            </a:pPr>
            <a:r>
              <a:rPr lang="en-IN" sz="2400">
                <a:latin typeface="Gloucester MT Extra Condensed" panose="02030808020601010101" pitchFamily="18" charset="0"/>
              </a:rPr>
              <a:t>And Grand Total of all years is </a:t>
            </a:r>
            <a:r>
              <a:rPr lang="en-IN" sz="2400" b="1">
                <a:solidFill>
                  <a:srgbClr val="000000"/>
                </a:solidFill>
                <a:latin typeface="Gloucester MT Extra Condensed" panose="02030808020601010101" pitchFamily="18" charset="0"/>
              </a:rPr>
              <a:t> </a:t>
            </a:r>
            <a:r>
              <a:rPr lang="en-IN" sz="2400">
                <a:solidFill>
                  <a:srgbClr val="00B050"/>
                </a:solidFill>
                <a:latin typeface="Gloucester MT Extra Condensed" panose="02030808020601010101" pitchFamily="18" charset="0"/>
              </a:rPr>
              <a:t>44,56,02,650.00</a:t>
            </a:r>
            <a:r>
              <a:rPr lang="en-IN" sz="2400" b="1">
                <a:solidFill>
                  <a:srgbClr val="000000"/>
                </a:solidFill>
                <a:latin typeface="Gloucester MT Extra Condensed" panose="02030808020601010101" pitchFamily="18" charset="0"/>
              </a:rPr>
              <a:t> </a:t>
            </a:r>
            <a:endParaRPr lang="en-IN" sz="240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p:txBody>
      </p:sp>
      <p:pic>
        <p:nvPicPr>
          <p:cNvPr id="8" name="Picture 7">
            <a:extLst>
              <a:ext uri="{FF2B5EF4-FFF2-40B4-BE49-F238E27FC236}">
                <a16:creationId xmlns:a16="http://schemas.microsoft.com/office/drawing/2014/main" id="{AE2E3758-0932-BB40-85DE-4A320084C37D}"/>
              </a:ext>
            </a:extLst>
          </p:cNvPr>
          <p:cNvPicPr>
            <a:picLocks noChangeAspect="1"/>
          </p:cNvPicPr>
          <p:nvPr/>
        </p:nvPicPr>
        <p:blipFill>
          <a:blip r:embed="rId2"/>
          <a:stretch>
            <a:fillRect/>
          </a:stretch>
        </p:blipFill>
        <p:spPr>
          <a:xfrm>
            <a:off x="6880587" y="923470"/>
            <a:ext cx="4617507" cy="2921866"/>
          </a:xfrm>
          <a:prstGeom prst="rect">
            <a:avLst/>
          </a:prstGeom>
        </p:spPr>
      </p:pic>
      <p:pic>
        <p:nvPicPr>
          <p:cNvPr id="10" name="Picture 9">
            <a:extLst>
              <a:ext uri="{FF2B5EF4-FFF2-40B4-BE49-F238E27FC236}">
                <a16:creationId xmlns:a16="http://schemas.microsoft.com/office/drawing/2014/main" id="{375402E3-92A2-3E64-4043-B6F82F2E333F}"/>
              </a:ext>
            </a:extLst>
          </p:cNvPr>
          <p:cNvPicPr>
            <a:picLocks noChangeAspect="1"/>
          </p:cNvPicPr>
          <p:nvPr/>
        </p:nvPicPr>
        <p:blipFill>
          <a:blip r:embed="rId3"/>
          <a:stretch>
            <a:fillRect/>
          </a:stretch>
        </p:blipFill>
        <p:spPr>
          <a:xfrm>
            <a:off x="6234499" y="4104489"/>
            <a:ext cx="5659901" cy="2125960"/>
          </a:xfrm>
          <a:prstGeom prst="rect">
            <a:avLst/>
          </a:prstGeom>
        </p:spPr>
      </p:pic>
    </p:spTree>
    <p:extLst>
      <p:ext uri="{BB962C8B-B14F-4D97-AF65-F5344CB8AC3E}">
        <p14:creationId xmlns:p14="http://schemas.microsoft.com/office/powerpoint/2010/main" val="270309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94B-94E7-D65B-B271-72D92076D3A3}"/>
              </a:ext>
            </a:extLst>
          </p:cNvPr>
          <p:cNvSpPr txBox="1">
            <a:spLocks/>
          </p:cNvSpPr>
          <p:nvPr/>
        </p:nvSpPr>
        <p:spPr>
          <a:xfrm>
            <a:off x="5571022" y="371308"/>
            <a:ext cx="22597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74644CE-050B-4D35-1E3F-DE6DA12633F1}"/>
              </a:ext>
            </a:extLst>
          </p:cNvPr>
          <p:cNvSpPr txBox="1">
            <a:spLocks/>
          </p:cNvSpPr>
          <p:nvPr/>
        </p:nvSpPr>
        <p:spPr>
          <a:xfrm>
            <a:off x="421228" y="1245602"/>
            <a:ext cx="5044181" cy="5513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Gloucester MT Extra Condensed" panose="02030808020601010101" pitchFamily="18" charset="0"/>
              </a:rPr>
              <a:t>Grade and sub grade wise </a:t>
            </a:r>
            <a:r>
              <a:rPr lang="en-IN" sz="2400" dirty="0" err="1">
                <a:latin typeface="Gloucester MT Extra Condensed" panose="02030808020601010101" pitchFamily="18" charset="0"/>
              </a:rPr>
              <a:t>revol_bal</a:t>
            </a:r>
            <a:r>
              <a:rPr lang="en-IN" sz="2400" dirty="0">
                <a:latin typeface="Gloucester MT Extra Condensed" panose="02030808020601010101" pitchFamily="18" charset="0"/>
              </a:rPr>
              <a:t> :</a:t>
            </a:r>
          </a:p>
          <a:p>
            <a:endParaRPr lang="en-IN" sz="2400" dirty="0">
              <a:latin typeface="Gloucester MT Extra Condensed" panose="02030808020601010101" pitchFamily="18" charset="0"/>
            </a:endParaRPr>
          </a:p>
          <a:p>
            <a:pPr marL="36900" indent="0">
              <a:buFont typeface="Arial" panose="020B0604020202020204" pitchFamily="34" charset="0"/>
              <a:buNone/>
            </a:pPr>
            <a:r>
              <a:rPr lang="en-IN" sz="2400" dirty="0">
                <a:latin typeface="Gloucester MT Extra Condensed" panose="02030808020601010101" pitchFamily="18" charset="0"/>
              </a:rPr>
              <a:t>In this Grade and subgrade wise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 we can notice Grade-B have more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Font typeface="Arial" panose="020B0604020202020204" pitchFamily="34" charse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endParaRPr lang="en-IN" sz="2400" dirty="0">
              <a:latin typeface="Gloucester MT Extra Condensed" panose="02030808020601010101" pitchFamily="18" charset="0"/>
            </a:endParaRPr>
          </a:p>
          <a:p>
            <a:endParaRPr lang="en-IN" sz="2400" dirty="0"/>
          </a:p>
        </p:txBody>
      </p:sp>
      <p:pic>
        <p:nvPicPr>
          <p:cNvPr id="6" name="Picture 5" descr="A graph of a graph&#10;&#10;Description automatically generated with medium confidence">
            <a:extLst>
              <a:ext uri="{FF2B5EF4-FFF2-40B4-BE49-F238E27FC236}">
                <a16:creationId xmlns:a16="http://schemas.microsoft.com/office/drawing/2014/main" id="{E4D9E980-9C71-DE1A-864C-2C36F167A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81919"/>
            <a:ext cx="5674772" cy="2825885"/>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9B701C21-4728-CD8E-B4D1-E43B78000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48913"/>
            <a:ext cx="5674772" cy="2362405"/>
          </a:xfrm>
          <a:prstGeom prst="rect">
            <a:avLst/>
          </a:prstGeom>
        </p:spPr>
      </p:pic>
    </p:spTree>
    <p:extLst>
      <p:ext uri="{BB962C8B-B14F-4D97-AF65-F5344CB8AC3E}">
        <p14:creationId xmlns:p14="http://schemas.microsoft.com/office/powerpoint/2010/main" val="41656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94B-94E7-D65B-B271-72D92076D3A3}"/>
              </a:ext>
            </a:extLst>
          </p:cNvPr>
          <p:cNvSpPr txBox="1">
            <a:spLocks/>
          </p:cNvSpPr>
          <p:nvPr/>
        </p:nvSpPr>
        <p:spPr>
          <a:xfrm>
            <a:off x="5571022" y="371308"/>
            <a:ext cx="22597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C5E5BC8-45DB-90D5-039D-B4F165C476E6}"/>
              </a:ext>
            </a:extLst>
          </p:cNvPr>
          <p:cNvSpPr txBox="1">
            <a:spLocks/>
          </p:cNvSpPr>
          <p:nvPr/>
        </p:nvSpPr>
        <p:spPr>
          <a:xfrm>
            <a:off x="582704" y="1119930"/>
            <a:ext cx="5507972" cy="4398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Font typeface="Arial" panose="020B0604020202020204" pitchFamily="34" charse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Font typeface="Arial" panose="020B0604020202020204" pitchFamily="34" charset="0"/>
              <a:buNone/>
            </a:pPr>
            <a:endParaRPr lang="en-IN" sz="2400" dirty="0">
              <a:latin typeface="Gloucester MT Extra Condensed" panose="02030808020601010101" pitchFamily="18" charset="0"/>
            </a:endParaRPr>
          </a:p>
          <a:p>
            <a:pPr marL="36900" indent="0">
              <a:buFont typeface="Arial" panose="020B0604020202020204" pitchFamily="34" charset="0"/>
              <a:buNone/>
            </a:pPr>
            <a:r>
              <a:rPr lang="en-IN" sz="2400" dirty="0">
                <a:latin typeface="Gloucester MT Extra Condensed" panose="02030808020601010101" pitchFamily="18" charset="0"/>
              </a:rPr>
              <a:t>Looking at </a:t>
            </a:r>
            <a:r>
              <a:rPr lang="en-IN" sz="2400" dirty="0" err="1">
                <a:latin typeface="Gloucester MT Extra Condensed" panose="02030808020601010101" pitchFamily="18" charset="0"/>
              </a:rPr>
              <a:t>Doughnout</a:t>
            </a:r>
            <a:r>
              <a:rPr lang="en-IN" sz="2400" dirty="0">
                <a:latin typeface="Gloucester MT Extra Condensed" panose="02030808020601010101" pitchFamily="18" charset="0"/>
              </a:rPr>
              <a:t> chart we can observe that verified status have </a:t>
            </a:r>
            <a:r>
              <a:rPr lang="en-IN" sz="2400" dirty="0">
                <a:solidFill>
                  <a:srgbClr val="00B050"/>
                </a:solidFill>
                <a:latin typeface="Gloucester MT Extra Condensed" panose="02030808020601010101" pitchFamily="18" charset="0"/>
              </a:rPr>
              <a:t>$220M</a:t>
            </a:r>
            <a:r>
              <a:rPr lang="en-IN" sz="2400" dirty="0">
                <a:latin typeface="Gloucester MT Extra Condensed" panose="02030808020601010101" pitchFamily="18" charset="0"/>
              </a:rPr>
              <a:t> of total payment and </a:t>
            </a:r>
            <a:r>
              <a:rPr lang="en-IN" sz="2400" dirty="0">
                <a:solidFill>
                  <a:srgbClr val="00B050"/>
                </a:solidFill>
                <a:latin typeface="Gloucester MT Extra Condensed" panose="02030808020601010101" pitchFamily="18" charset="0"/>
              </a:rPr>
              <a:t>$154M </a:t>
            </a:r>
            <a:r>
              <a:rPr lang="en-IN" sz="2400" dirty="0">
                <a:latin typeface="Gloucester MT Extra Condensed" panose="02030808020601010101" pitchFamily="18" charset="0"/>
              </a:rPr>
              <a:t>of total payment which are Not Verified for the Loan Amount </a:t>
            </a:r>
          </a:p>
          <a:p>
            <a:pPr marL="36900" indent="0">
              <a:buFont typeface="Arial" panose="020B0604020202020204" pitchFamily="34" charset="0"/>
              <a:buNone/>
            </a:pPr>
            <a:endParaRPr lang="en-IN" sz="2400" dirty="0"/>
          </a:p>
          <a:p>
            <a:pPr marL="36900" indent="0">
              <a:buFont typeface="Arial" panose="020B0604020202020204" pitchFamily="34" charset="0"/>
              <a:buNone/>
            </a:pPr>
            <a:endParaRPr lang="en-IN" dirty="0"/>
          </a:p>
        </p:txBody>
      </p:sp>
      <p:pic>
        <p:nvPicPr>
          <p:cNvPr id="5" name="Picture 4" descr="A diagram of a credit card&#10;&#10;Description automatically generated">
            <a:extLst>
              <a:ext uri="{FF2B5EF4-FFF2-40B4-BE49-F238E27FC236}">
                <a16:creationId xmlns:a16="http://schemas.microsoft.com/office/drawing/2014/main" id="{5EABFFDA-784C-59FF-1704-198A0EC61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482" y="1439034"/>
            <a:ext cx="4498221" cy="3201060"/>
          </a:xfrm>
          <a:prstGeom prst="rect">
            <a:avLst/>
          </a:prstGeom>
        </p:spPr>
      </p:pic>
    </p:spTree>
    <p:extLst>
      <p:ext uri="{BB962C8B-B14F-4D97-AF65-F5344CB8AC3E}">
        <p14:creationId xmlns:p14="http://schemas.microsoft.com/office/powerpoint/2010/main" val="200655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94B-94E7-D65B-B271-72D92076D3A3}"/>
              </a:ext>
            </a:extLst>
          </p:cNvPr>
          <p:cNvSpPr txBox="1">
            <a:spLocks/>
          </p:cNvSpPr>
          <p:nvPr/>
        </p:nvSpPr>
        <p:spPr>
          <a:xfrm>
            <a:off x="5571022" y="371308"/>
            <a:ext cx="22597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8">
            <a:extLst>
              <a:ext uri="{FF2B5EF4-FFF2-40B4-BE49-F238E27FC236}">
                <a16:creationId xmlns:a16="http://schemas.microsoft.com/office/drawing/2014/main" id="{FA33D2ED-6452-10C2-0628-2DB19500B569}"/>
              </a:ext>
            </a:extLst>
          </p:cNvPr>
          <p:cNvSpPr txBox="1">
            <a:spLocks/>
          </p:cNvSpPr>
          <p:nvPr/>
        </p:nvSpPr>
        <p:spPr>
          <a:xfrm>
            <a:off x="160963" y="1557552"/>
            <a:ext cx="6414935" cy="3742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Gloucester MT Extra Condensed" panose="02030808020601010101" pitchFamily="18" charset="0"/>
              </a:rPr>
              <a:t>The graph above shows the Top 5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pic>
        <p:nvPicPr>
          <p:cNvPr id="5" name="Picture 4" descr="A bar graph with numbers and numbers&#10;&#10;Description automatically generated">
            <a:extLst>
              <a:ext uri="{FF2B5EF4-FFF2-40B4-BE49-F238E27FC236}">
                <a16:creationId xmlns:a16="http://schemas.microsoft.com/office/drawing/2014/main" id="{7E63FF2F-6A37-CFDD-2C0F-570F6EB0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894" y="1731352"/>
            <a:ext cx="5428250" cy="3742895"/>
          </a:xfrm>
          <a:prstGeom prst="rect">
            <a:avLst/>
          </a:prstGeom>
        </p:spPr>
      </p:pic>
    </p:spTree>
    <p:extLst>
      <p:ext uri="{BB962C8B-B14F-4D97-AF65-F5344CB8AC3E}">
        <p14:creationId xmlns:p14="http://schemas.microsoft.com/office/powerpoint/2010/main" val="285720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94B-94E7-D65B-B271-72D92076D3A3}"/>
              </a:ext>
            </a:extLst>
          </p:cNvPr>
          <p:cNvSpPr txBox="1">
            <a:spLocks/>
          </p:cNvSpPr>
          <p:nvPr/>
        </p:nvSpPr>
        <p:spPr>
          <a:xfrm>
            <a:off x="5571022" y="371308"/>
            <a:ext cx="2259745" cy="970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sp>
        <p:nvSpPr>
          <p:cNvPr id="3" name="Content Placeholder 4">
            <a:extLst>
              <a:ext uri="{FF2B5EF4-FFF2-40B4-BE49-F238E27FC236}">
                <a16:creationId xmlns:a16="http://schemas.microsoft.com/office/drawing/2014/main" id="{FA49C030-5A18-F5FE-C0C2-D5507439BFAE}"/>
              </a:ext>
            </a:extLst>
          </p:cNvPr>
          <p:cNvSpPr txBox="1">
            <a:spLocks/>
          </p:cNvSpPr>
          <p:nvPr/>
        </p:nvSpPr>
        <p:spPr>
          <a:xfrm>
            <a:off x="381641" y="1171575"/>
            <a:ext cx="5519097" cy="5272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Gloucester MT Extra Condensed" panose="02030808020601010101" pitchFamily="18" charset="0"/>
              </a:rPr>
              <a:t>Home_ownership</a:t>
            </a:r>
            <a:r>
              <a:rPr lang="en-US" dirty="0">
                <a:latin typeface="Gloucester MT Extra Condensed" panose="02030808020601010101" pitchFamily="18" charset="0"/>
              </a:rPr>
              <a:t> versus last payment date stats insights:</a:t>
            </a:r>
          </a:p>
          <a:p>
            <a:pPr marL="36900" indent="0">
              <a:buFont typeface="Arial" panose="020B0604020202020204" pitchFamily="34" charset="0"/>
              <a:buNone/>
            </a:pPr>
            <a:endParaRPr lang="en-US" sz="2400" dirty="0">
              <a:latin typeface="Gloucester MT Extra Condensed" panose="02030808020601010101" pitchFamily="18" charset="0"/>
            </a:endParaRPr>
          </a:p>
          <a:p>
            <a:r>
              <a:rPr lang="en-US" sz="2400" dirty="0">
                <a:latin typeface="Gloucester MT Extra Condensed" panose="02030808020601010101" pitchFamily="18" charset="0"/>
              </a:rPr>
              <a:t>The right graph shows the Home ownership and the amount paid for each on last payment date.</a:t>
            </a:r>
          </a:p>
          <a:p>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Font typeface="Arial" panose="020B0604020202020204" pitchFamily="34" charse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4" name="Content Placeholder 6">
            <a:extLst>
              <a:ext uri="{FF2B5EF4-FFF2-40B4-BE49-F238E27FC236}">
                <a16:creationId xmlns:a16="http://schemas.microsoft.com/office/drawing/2014/main" id="{6BE0D94C-E2B7-ADCA-03E9-88450734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583" y="1451866"/>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2512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48</TotalTime>
  <Words>554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Gloucester MT Extra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gkuiri26@gmail.com</dc:creator>
  <cp:lastModifiedBy>gkuiri26@gmail.com</cp:lastModifiedBy>
  <cp:revision>1</cp:revision>
  <dcterms:created xsi:type="dcterms:W3CDTF">2024-01-04T03:59:46Z</dcterms:created>
  <dcterms:modified xsi:type="dcterms:W3CDTF">2024-01-04T04:48:36Z</dcterms:modified>
</cp:coreProperties>
</file>