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7620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22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7620564" cy="86868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1612" y="2295027"/>
            <a:ext cx="4424055" cy="1919675"/>
          </a:xfrm>
        </p:spPr>
        <p:txBody>
          <a:bodyPr anchor="b">
            <a:noAutofit/>
          </a:bodyPr>
          <a:lstStyle>
            <a:lvl1pPr algn="ctr">
              <a:defRPr sz="4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612" y="4557881"/>
            <a:ext cx="4424055" cy="1745025"/>
          </a:xfrm>
        </p:spPr>
        <p:txBody>
          <a:bodyPr anchor="t">
            <a:normAutofit/>
          </a:bodyPr>
          <a:lstStyle>
            <a:lvl1pPr marL="0" indent="0" algn="ctr">
              <a:buNone/>
              <a:defRPr sz="1667">
                <a:solidFill>
                  <a:schemeClr val="tx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54514" y="6402496"/>
            <a:ext cx="561063" cy="353907"/>
          </a:xfrm>
        </p:spPr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612" y="6402496"/>
            <a:ext cx="3387383" cy="35390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1098" y="6402496"/>
            <a:ext cx="344569" cy="353907"/>
          </a:xfrm>
        </p:spPr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83188" y="4397017"/>
            <a:ext cx="42609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9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22" y="6099526"/>
            <a:ext cx="5665612" cy="717868"/>
          </a:xfrm>
        </p:spPr>
        <p:txBody>
          <a:bodyPr anchor="b">
            <a:normAutofit/>
          </a:bodyPr>
          <a:lstStyle>
            <a:lvl1pPr algn="ct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17" y="1308383"/>
            <a:ext cx="5909568" cy="4257607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0722" y="6817394"/>
            <a:ext cx="5665612" cy="625369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22" y="1148706"/>
            <a:ext cx="5665612" cy="3923956"/>
          </a:xfrm>
        </p:spPr>
        <p:txBody>
          <a:bodyPr anchor="ctr">
            <a:normAutofit/>
          </a:bodyPr>
          <a:lstStyle>
            <a:lvl1pPr algn="ctr">
              <a:defRPr sz="26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721" y="5415843"/>
            <a:ext cx="5665613" cy="20269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67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65388" y="5244252"/>
            <a:ext cx="55053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1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944" y="1244034"/>
            <a:ext cx="5333542" cy="3002846"/>
          </a:xfrm>
        </p:spPr>
        <p:txBody>
          <a:bodyPr anchor="ctr">
            <a:normAutofit/>
          </a:bodyPr>
          <a:lstStyle>
            <a:lvl1pPr algn="ctr">
              <a:defRPr sz="266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33500" y="4246879"/>
            <a:ext cx="4910665" cy="825782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80985" indent="0">
              <a:buFontTx/>
              <a:buNone/>
              <a:defRPr/>
            </a:lvl2pPr>
            <a:lvl3pPr marL="761970" indent="0">
              <a:buFontTx/>
              <a:buNone/>
              <a:defRPr/>
            </a:lvl3pPr>
            <a:lvl4pPr marL="1142954" indent="0">
              <a:buFontTx/>
              <a:buNone/>
              <a:defRPr/>
            </a:lvl4pPr>
            <a:lvl5pPr marL="15239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719" y="5501641"/>
            <a:ext cx="5665615" cy="1941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67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8308" y="1146792"/>
            <a:ext cx="381099" cy="74071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1253" y="3581969"/>
            <a:ext cx="381099" cy="74071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5389" y="5244252"/>
            <a:ext cx="549627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12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24" y="4190869"/>
            <a:ext cx="5665607" cy="1860480"/>
          </a:xfrm>
        </p:spPr>
        <p:txBody>
          <a:bodyPr anchor="b">
            <a:normAutofit/>
          </a:bodyPr>
          <a:lstStyle>
            <a:lvl1pPr algn="l">
              <a:defRPr sz="26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724" y="6051349"/>
            <a:ext cx="5665608" cy="108984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3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14" y="1244034"/>
            <a:ext cx="5270973" cy="2841979"/>
          </a:xfrm>
        </p:spPr>
        <p:txBody>
          <a:bodyPr anchor="ctr">
            <a:normAutofit/>
          </a:bodyPr>
          <a:lstStyle>
            <a:lvl1pPr algn="ctr">
              <a:defRPr sz="266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980724" y="4609795"/>
            <a:ext cx="5665608" cy="1123493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667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721" y="5737578"/>
            <a:ext cx="5665613" cy="1705187"/>
          </a:xfrm>
        </p:spPr>
        <p:txBody>
          <a:bodyPr anchor="t">
            <a:normAutofit/>
          </a:bodyPr>
          <a:lstStyle>
            <a:lvl1pPr marL="0" indent="0" algn="l"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1717" y="1136067"/>
            <a:ext cx="381099" cy="74071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/>
          <a:p>
            <a:pPr lvl="0"/>
            <a:r>
              <a:rPr lang="en-US" sz="6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4831" y="3303122"/>
            <a:ext cx="381099" cy="74071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/>
          <a:p>
            <a:pPr lvl="0" algn="r"/>
            <a:r>
              <a:rPr lang="en-US" sz="6666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5389" y="4343400"/>
            <a:ext cx="549627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47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21" y="1244033"/>
            <a:ext cx="5665612" cy="2906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67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80724" y="4517136"/>
            <a:ext cx="5665608" cy="114665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667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722" y="5662507"/>
            <a:ext cx="5665612" cy="1780258"/>
          </a:xfrm>
        </p:spPr>
        <p:txBody>
          <a:bodyPr anchor="t">
            <a:normAutofit/>
          </a:bodyPr>
          <a:lstStyle>
            <a:lvl1pPr marL="0" indent="0" algn="l">
              <a:buNone/>
              <a:defRPr sz="1333">
                <a:solidFill>
                  <a:schemeClr val="tx1"/>
                </a:solidFill>
              </a:defRPr>
            </a:lvl1pPr>
            <a:lvl2pPr marL="38098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65391" y="4343400"/>
            <a:ext cx="55053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3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0721" y="3154172"/>
            <a:ext cx="5665613" cy="428859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5389" y="2982582"/>
            <a:ext cx="550535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3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7223" y="1148707"/>
            <a:ext cx="1349108" cy="62940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0723" y="1148706"/>
            <a:ext cx="4096258" cy="629405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204593" y="1148706"/>
            <a:ext cx="0" cy="6294058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0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65388" y="2984596"/>
            <a:ext cx="549627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388" y="2079123"/>
            <a:ext cx="5496278" cy="2308518"/>
          </a:xfrm>
        </p:spPr>
        <p:txBody>
          <a:bodyPr anchor="b">
            <a:normAutofit/>
          </a:bodyPr>
          <a:lstStyle>
            <a:lvl1pPr algn="ctr">
              <a:defRPr sz="3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388" y="4730822"/>
            <a:ext cx="5496278" cy="138068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65389" y="4559230"/>
            <a:ext cx="549627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40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65388" y="2984596"/>
            <a:ext cx="549627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22" y="1159427"/>
            <a:ext cx="5665612" cy="1651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722" y="3150413"/>
            <a:ext cx="2781300" cy="436656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960" y="3150413"/>
            <a:ext cx="2781300" cy="436656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723" y="3367475"/>
            <a:ext cx="2781300" cy="72993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0723" y="4108133"/>
            <a:ext cx="2781300" cy="34283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8193" y="3367475"/>
            <a:ext cx="2781300" cy="72993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8193" y="4108133"/>
            <a:ext cx="2781300" cy="34283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065389" y="2982582"/>
            <a:ext cx="549627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21" y="1159427"/>
            <a:ext cx="5665613" cy="1651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5389" y="2982582"/>
            <a:ext cx="549627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5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21" y="1758810"/>
            <a:ext cx="2113998" cy="1737360"/>
          </a:xfrm>
        </p:spPr>
        <p:txBody>
          <a:bodyPr anchor="b">
            <a:normAutofit/>
          </a:bodyPr>
          <a:lstStyle>
            <a:lvl1pPr algn="ct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3386" y="1244035"/>
            <a:ext cx="3212949" cy="619873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0721" y="3839349"/>
            <a:ext cx="2113998" cy="3088645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65388" y="3689208"/>
            <a:ext cx="19446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7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21" y="2386187"/>
            <a:ext cx="3026835" cy="1737360"/>
          </a:xfrm>
        </p:spPr>
        <p:txBody>
          <a:bodyPr anchor="b">
            <a:normAutofit/>
          </a:bodyPr>
          <a:lstStyle>
            <a:lvl1pPr algn="ctr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225" y="1308382"/>
            <a:ext cx="2441219" cy="607003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333"/>
            </a:lvl2pPr>
            <a:lvl3pPr marL="761970" indent="0">
              <a:buNone/>
              <a:defRPr sz="1333"/>
            </a:lvl3pPr>
            <a:lvl4pPr marL="1142954" indent="0">
              <a:buNone/>
              <a:defRPr sz="1333"/>
            </a:lvl4pPr>
            <a:lvl5pPr marL="1523939" indent="0">
              <a:buNone/>
              <a:defRPr sz="1333"/>
            </a:lvl5pPr>
            <a:lvl6pPr marL="1904924" indent="0">
              <a:buNone/>
              <a:defRPr sz="1333"/>
            </a:lvl6pPr>
            <a:lvl7pPr marL="2285909" indent="0">
              <a:buNone/>
              <a:defRPr sz="1333"/>
            </a:lvl7pPr>
            <a:lvl8pPr marL="2666893" indent="0">
              <a:buNone/>
              <a:defRPr sz="1333"/>
            </a:lvl8pPr>
            <a:lvl9pPr marL="3047878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0721" y="4123547"/>
            <a:ext cx="3026834" cy="2316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333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7627056" cy="86868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0722" y="1159427"/>
            <a:ext cx="5665612" cy="16515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721" y="3154172"/>
            <a:ext cx="5665613" cy="4363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97225" y="7550008"/>
            <a:ext cx="956903" cy="353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550741-6F51-4AA5-9AC8-55F6F31D296F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0721" y="7550008"/>
            <a:ext cx="4253889" cy="353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6742" y="7550008"/>
            <a:ext cx="329592" cy="353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445649-FFC5-448B-A213-38AFF897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5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380985" rtl="0" eaLnBrk="1" latinLnBrk="0" hangingPunct="1">
        <a:spcBef>
          <a:spcPct val="0"/>
        </a:spcBef>
        <a:buNone/>
        <a:defRPr sz="3333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8115" indent="-238115" algn="l" defTabSz="380985" rtl="0" eaLnBrk="1" latinLnBrk="0" hangingPunct="1">
        <a:spcBef>
          <a:spcPct val="20000"/>
        </a:spcBef>
        <a:spcAft>
          <a:spcPts val="5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619100" indent="-238115" algn="l" defTabSz="380985" rtl="0" eaLnBrk="1" latinLnBrk="0" hangingPunct="1">
        <a:spcBef>
          <a:spcPct val="20000"/>
        </a:spcBef>
        <a:spcAft>
          <a:spcPts val="500"/>
        </a:spcAft>
        <a:buClr>
          <a:schemeClr val="accent1"/>
        </a:buClr>
        <a:buSzPct val="115000"/>
        <a:buFont typeface="Arial"/>
        <a:buChar char="•"/>
        <a:defRPr sz="166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000085" indent="-238115" algn="l" defTabSz="380985" rtl="0" eaLnBrk="1" latinLnBrk="0" hangingPunct="1">
        <a:spcBef>
          <a:spcPct val="20000"/>
        </a:spcBef>
        <a:spcAft>
          <a:spcPts val="50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285824" indent="-142869" algn="l" defTabSz="380985" rtl="0" eaLnBrk="1" latinLnBrk="0" hangingPunct="1">
        <a:spcBef>
          <a:spcPct val="20000"/>
        </a:spcBef>
        <a:spcAft>
          <a:spcPts val="500"/>
        </a:spcAft>
        <a:buClr>
          <a:schemeClr val="accent1"/>
        </a:buClr>
        <a:buSzPct val="115000"/>
        <a:buFont typeface="Arial"/>
        <a:buChar char="•"/>
        <a:defRPr sz="133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666808" indent="-142869" algn="l" defTabSz="380985" rtl="0" eaLnBrk="1" latinLnBrk="0" hangingPunct="1">
        <a:spcBef>
          <a:spcPct val="20000"/>
        </a:spcBef>
        <a:spcAft>
          <a:spcPts val="500"/>
        </a:spcAft>
        <a:buClr>
          <a:schemeClr val="accent1"/>
        </a:buClr>
        <a:buSzPct val="115000"/>
        <a:buFont typeface="Arial"/>
        <a:buChar char="•"/>
        <a:defRPr sz="116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095416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accent1"/>
        </a:buClr>
        <a:buSzPct val="115000"/>
        <a:buFont typeface="Arial"/>
        <a:buChar char="•"/>
        <a:defRPr sz="116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accent1"/>
        </a:buClr>
        <a:buSzPct val="115000"/>
        <a:buFont typeface="Arial"/>
        <a:buChar char="•"/>
        <a:defRPr sz="116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accent1"/>
        </a:buClr>
        <a:buSzPct val="115000"/>
        <a:buFont typeface="Arial"/>
        <a:buChar char="•"/>
        <a:defRPr sz="116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spcAft>
          <a:spcPts val="500"/>
        </a:spcAft>
        <a:buClr>
          <a:schemeClr val="accent1"/>
        </a:buClr>
        <a:buSzPct val="115000"/>
        <a:buFont typeface="Arial"/>
        <a:buChar char="•"/>
        <a:defRPr sz="116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5F3310-9BA5-D5C1-AAA6-997185CC786F}"/>
              </a:ext>
            </a:extLst>
          </p:cNvPr>
          <p:cNvSpPr txBox="1"/>
          <p:nvPr/>
        </p:nvSpPr>
        <p:spPr>
          <a:xfrm>
            <a:off x="1492900" y="1597444"/>
            <a:ext cx="477727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ADLaM Display" panose="020F0502020204030204" pitchFamily="2" charset="0"/>
                <a:cs typeface="Calibri" panose="020F0502020204030204" pitchFamily="34" charset="0"/>
              </a:rPr>
              <a:t>Advanced Attendance + Payroll Power BI Dashboard Project </a:t>
            </a:r>
          </a:p>
          <a:p>
            <a:r>
              <a:rPr lang="en-US" sz="27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ADLaM Display" panose="020F0502020204030204" pitchFamily="2" charset="0"/>
                <a:cs typeface="Calibri" panose="020F0502020204030204" pitchFamily="34" charset="0"/>
              </a:rPr>
              <a:t>       (With Contractor &amp; CTC)</a:t>
            </a:r>
          </a:p>
          <a:p>
            <a:endParaRPr lang="en-US" sz="27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ADLaM Display" panose="020F0502020204030204" pitchFamily="2" charset="0"/>
              <a:cs typeface="Calibri" panose="020F0502020204030204" pitchFamily="34" charset="0"/>
            </a:endParaRPr>
          </a:p>
          <a:p>
            <a:endParaRPr lang="en-US" sz="27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ADLaM Display" panose="020F0502020204030204" pitchFamily="2" charset="0"/>
              <a:cs typeface="Calibri" panose="020F0502020204030204" pitchFamily="34" charset="0"/>
            </a:endParaRPr>
          </a:p>
          <a:p>
            <a:endParaRPr lang="en-US" sz="27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ADLaM Display" panose="020F0502020204030204" pitchFamily="2" charset="0"/>
              <a:cs typeface="Calibri" panose="020F0502020204030204" pitchFamily="34" charset="0"/>
            </a:endParaRPr>
          </a:p>
          <a:p>
            <a:endParaRPr lang="en-US" sz="27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ADLaM Display" panose="020F0502020204030204" pitchFamily="2" charset="0"/>
              <a:cs typeface="Calibri" panose="020F0502020204030204" pitchFamily="34" charset="0"/>
            </a:endParaRPr>
          </a:p>
          <a:p>
            <a:endParaRPr lang="en-US" sz="27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ADLaM Display" panose="020F0502020204030204" pitchFamily="2" charset="0"/>
              <a:cs typeface="Calibri" panose="020F0502020204030204" pitchFamily="34" charset="0"/>
            </a:endParaRPr>
          </a:p>
          <a:p>
            <a:r>
              <a:rPr lang="en-US" sz="27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    End-to-End Project Structure</a:t>
            </a:r>
            <a:endParaRPr lang="en-US" sz="27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ADLaM Display" panose="020F0502020204030204" pitchFamily="2" charset="0"/>
              <a:cs typeface="Calibri" panose="020F0502020204030204" pitchFamily="34" charset="0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0AE98FB3-1620-5E04-E4CA-AA971E615444}"/>
              </a:ext>
            </a:extLst>
          </p:cNvPr>
          <p:cNvSpPr/>
          <p:nvPr/>
        </p:nvSpPr>
        <p:spPr>
          <a:xfrm>
            <a:off x="1492900" y="4785451"/>
            <a:ext cx="5063412" cy="775594"/>
          </a:xfrm>
          <a:prstGeom prst="horizontalScroll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CFAEFFA5-0DDE-3646-8A16-A8E2496F913A}"/>
              </a:ext>
            </a:extLst>
          </p:cNvPr>
          <p:cNvSpPr/>
          <p:nvPr/>
        </p:nvSpPr>
        <p:spPr>
          <a:xfrm>
            <a:off x="709126" y="1042292"/>
            <a:ext cx="5940490" cy="2969871"/>
          </a:xfrm>
          <a:prstGeom prst="cloudCallou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353953-62FC-9C20-4945-36DE9BCFEC72}"/>
              </a:ext>
            </a:extLst>
          </p:cNvPr>
          <p:cNvSpPr txBox="1"/>
          <p:nvPr/>
        </p:nvSpPr>
        <p:spPr>
          <a:xfrm>
            <a:off x="639147" y="697117"/>
            <a:ext cx="6265506" cy="2239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🧠 Insights Tum DAX Se Nikal </a:t>
            </a:r>
            <a:r>
              <a:rPr lang="en-US" sz="19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Sakte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Absenteeism Rate = Absent Days / Working Days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PF % = PF / Gross Pay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Cost Per Department = SUM(Net Pay) + Contractor Billing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WorkHours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Efficiency = Avg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WorkHours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vs Shift Hours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3ED840-F509-2814-405B-2AA36957F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65426"/>
              </p:ext>
            </p:extLst>
          </p:nvPr>
        </p:nvGraphicFramePr>
        <p:xfrm>
          <a:off x="639147" y="3461861"/>
          <a:ext cx="6265507" cy="4297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3132752">
                  <a:extLst>
                    <a:ext uri="{9D8B030D-6E8A-4147-A177-3AD203B41FA5}">
                      <a16:colId xmlns:a16="http://schemas.microsoft.com/office/drawing/2014/main" val="354065810"/>
                    </a:ext>
                  </a:extLst>
                </a:gridCol>
                <a:gridCol w="3132755">
                  <a:extLst>
                    <a:ext uri="{9D8B030D-6E8A-4147-A177-3AD203B41FA5}">
                      <a16:colId xmlns:a16="http://schemas.microsoft.com/office/drawing/2014/main" val="118132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KPI Name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Formula / Logic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9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Employees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COUNT(EmployeeID)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256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 Today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COUNT(Status = "Present")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76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Absent Today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COUNT(Status = "Absent")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2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 Leave Today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Leave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303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 Comers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InTime &gt; 10:00 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65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Early Goers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OutTime &lt; 5:00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34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Work Hours (Monthly)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AVG(WorkHours) by 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91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Attendance % (MTD / YTD)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(Present Days / Working Days) *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162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Heat Map: Employee vs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Matrix with Attendance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6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Trend Chart: Daily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 Chart from Calendar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13348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0F5457D-E51B-E2C4-E9DF-5D0DEEFC0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47" y="3021157"/>
            <a:ext cx="352365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📊 Dashboard Key Metrics (KPIs)</a:t>
            </a:r>
          </a:p>
        </p:txBody>
      </p:sp>
    </p:spTree>
    <p:extLst>
      <p:ext uri="{BB962C8B-B14F-4D97-AF65-F5344CB8AC3E}">
        <p14:creationId xmlns:p14="http://schemas.microsoft.com/office/powerpoint/2010/main" val="158830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ABA536-F18E-5588-9CF1-46D4BF3A1E93}"/>
              </a:ext>
            </a:extLst>
          </p:cNvPr>
          <p:cNvSpPr txBox="1"/>
          <p:nvPr/>
        </p:nvSpPr>
        <p:spPr>
          <a:xfrm>
            <a:off x="695130" y="885750"/>
            <a:ext cx="5369768" cy="311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📋 Report Pages You Can Include: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🔹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Employee-wise Attendance Summary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🔹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Monthly Department Attendance Analysis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🔹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Daily Attendance Overview (Calendar View)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🔹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Leave &amp; Holiday Tracker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🔹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Late Arrival / Early Departure Report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🔹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Team-wise or Manager-wise Filtering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7EB705-5BF9-7242-9BE3-4AB35066C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54669"/>
              </p:ext>
            </p:extLst>
          </p:nvPr>
        </p:nvGraphicFramePr>
        <p:xfrm>
          <a:off x="977106" y="5181014"/>
          <a:ext cx="5665788" cy="237744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888596">
                  <a:extLst>
                    <a:ext uri="{9D8B030D-6E8A-4147-A177-3AD203B41FA5}">
                      <a16:colId xmlns:a16="http://schemas.microsoft.com/office/drawing/2014/main" val="3597878922"/>
                    </a:ext>
                  </a:extLst>
                </a:gridCol>
                <a:gridCol w="1888596">
                  <a:extLst>
                    <a:ext uri="{9D8B030D-6E8A-4147-A177-3AD203B41FA5}">
                      <a16:colId xmlns:a16="http://schemas.microsoft.com/office/drawing/2014/main" val="2097099950"/>
                    </a:ext>
                  </a:extLst>
                </a:gridCol>
                <a:gridCol w="1888596">
                  <a:extLst>
                    <a:ext uri="{9D8B030D-6E8A-4147-A177-3AD203B41FA5}">
                      <a16:colId xmlns:a16="http://schemas.microsoft.com/office/drawing/2014/main" val="3969094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29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ShiftCode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G1, G2, GG, MA,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075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InTime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Shift start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512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Shift end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164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shift working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42712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5FDE33D-EF20-A6F9-CB62-37C5C682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30" y="4000898"/>
            <a:ext cx="5153847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🔸 New Table: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Shift_Master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Yeh table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tumhare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image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basis par define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1640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27162F-DBDB-325A-2516-05794EE9F772}"/>
              </a:ext>
            </a:extLst>
          </p:cNvPr>
          <p:cNvSpPr txBox="1"/>
          <p:nvPr/>
        </p:nvSpPr>
        <p:spPr>
          <a:xfrm>
            <a:off x="630116" y="814820"/>
            <a:ext cx="112805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1. 👨‍💼 Employment Policy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2. 🕒 Attendance &amp; Working Hours Policy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3. 🗓️ Leave Policy</a:t>
            </a:r>
          </a:p>
          <a:p>
            <a:r>
              <a:rPr lang="en-IN" b="1" dirty="0">
                <a:solidFill>
                  <a:srgbClr val="FF0000"/>
                </a:solidFill>
              </a:rPr>
              <a:t>4. 🎉 Holiday Policy</a:t>
            </a:r>
          </a:p>
          <a:p>
            <a:r>
              <a:rPr lang="en-US" b="1" dirty="0">
                <a:solidFill>
                  <a:srgbClr val="FF0000"/>
                </a:solidFill>
              </a:rPr>
              <a:t>5. 💰 Payroll &amp; Compensation Policy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6. 🏦 Provident Fund (PF) Policy</a:t>
            </a:r>
            <a:endParaRPr lang="en-US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r>
              <a:rPr lang="en-IN" b="1" dirty="0">
                <a:solidFill>
                  <a:srgbClr val="FF0000"/>
                </a:solidFill>
              </a:rPr>
              <a:t>7. 🕵️‍♀️ Contractor Policy</a:t>
            </a:r>
          </a:p>
          <a:p>
            <a:r>
              <a:rPr lang="en-US" b="1" dirty="0">
                <a:solidFill>
                  <a:srgbClr val="FF0000"/>
                </a:solidFill>
              </a:rPr>
              <a:t>8. 🛡️ Code of Conduct</a:t>
            </a:r>
          </a:p>
          <a:p>
            <a:r>
              <a:rPr lang="it-IT" b="1" dirty="0">
                <a:solidFill>
                  <a:srgbClr val="FF0000"/>
                </a:solidFill>
              </a:rPr>
              <a:t>9. 🔐 Data &amp; Privacy Policy</a:t>
            </a:r>
          </a:p>
          <a:p>
            <a:r>
              <a:rPr lang="en-IN" b="1" dirty="0">
                <a:solidFill>
                  <a:srgbClr val="FF0000"/>
                </a:solidFill>
              </a:rPr>
              <a:t>10. 📋 Exit &amp; Resignation Policy</a:t>
            </a:r>
          </a:p>
          <a:p>
            <a:r>
              <a:rPr lang="en-IN" b="1" dirty="0">
                <a:solidFill>
                  <a:srgbClr val="FF0000"/>
                </a:solidFill>
              </a:rPr>
              <a:t>🔄 Policy Review &amp; Updates</a:t>
            </a:r>
            <a:endParaRPr lang="en-US" b="1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HR Policy Version: 1.0 | Last Updated: August 2025</a:t>
            </a:r>
            <a:endParaRPr lang="en-US" b="1" i="0" dirty="0">
              <a:solidFill>
                <a:srgbClr val="7030A0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7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5000"/>
            <a:duotone>
              <a:prstClr val="black"/>
              <a:schemeClr val="accent4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ECF6DA-4B68-B104-375B-759B29B41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78573"/>
              </p:ext>
            </p:extLst>
          </p:nvPr>
        </p:nvGraphicFramePr>
        <p:xfrm>
          <a:off x="809314" y="1434058"/>
          <a:ext cx="6001372" cy="371856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512384">
                  <a:extLst>
                    <a:ext uri="{9D8B030D-6E8A-4147-A177-3AD203B41FA5}">
                      <a16:colId xmlns:a16="http://schemas.microsoft.com/office/drawing/2014/main" val="4069981982"/>
                    </a:ext>
                  </a:extLst>
                </a:gridCol>
                <a:gridCol w="3488988">
                  <a:extLst>
                    <a:ext uri="{9D8B030D-6E8A-4147-A177-3AD203B41FA5}">
                      <a16:colId xmlns:a16="http://schemas.microsoft.com/office/drawing/2014/main" val="2368841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Name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10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Employee_Master.xlsx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employees + department +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527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Contractor_Master.xlsx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Vendor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506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Attendance_Log.csv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Daily attendance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38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Leave_Records.xlsx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Approved leave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140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Payroll_Details.xlsx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 CTC, salary &amp; net pay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107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PF_Contribution.xlsx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Optional PF breakup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715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Holiday_Calendar.xlsx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Holiday 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543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Date_Dimension.xlsx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Calendar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2338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17A86FA-DC93-B62C-80D9-4380C9B12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088" y="800152"/>
            <a:ext cx="361528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✅ File Suggestions for Project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456C27-E219-1584-27B4-FC79C5E83BC6}"/>
              </a:ext>
            </a:extLst>
          </p:cNvPr>
          <p:cNvSpPr/>
          <p:nvPr/>
        </p:nvSpPr>
        <p:spPr>
          <a:xfrm>
            <a:off x="2082088" y="804573"/>
            <a:ext cx="3615284" cy="392415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00C0F0E-2B08-2045-632F-703B8861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15" y="5152618"/>
            <a:ext cx="6177640" cy="254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🗂 Final List of Tables (9 tables):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Employee_Master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✅            2.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Contractor_Master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✅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Attendance_Log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✅               4.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Leave_Records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✅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Holiday_Calendar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✅             5.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Payroll_Details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✅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PF_Contribution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✅               6.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Date_Dimension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✅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Shift_Master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✅ (New)</a:t>
            </a:r>
          </a:p>
        </p:txBody>
      </p:sp>
    </p:spTree>
    <p:extLst>
      <p:ext uri="{BB962C8B-B14F-4D97-AF65-F5344CB8AC3E}">
        <p14:creationId xmlns:p14="http://schemas.microsoft.com/office/powerpoint/2010/main" val="71410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1C1433-99A8-EE26-985B-FDED72713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62098"/>
              </p:ext>
            </p:extLst>
          </p:nvPr>
        </p:nvGraphicFramePr>
        <p:xfrm>
          <a:off x="889769" y="1417058"/>
          <a:ext cx="5840462" cy="536448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920231">
                  <a:extLst>
                    <a:ext uri="{9D8B030D-6E8A-4147-A177-3AD203B41FA5}">
                      <a16:colId xmlns:a16="http://schemas.microsoft.com/office/drawing/2014/main" val="1571855694"/>
                    </a:ext>
                  </a:extLst>
                </a:gridCol>
                <a:gridCol w="2920231">
                  <a:extLst>
                    <a:ext uri="{9D8B030D-6E8A-4147-A177-3AD203B41FA5}">
                      <a16:colId xmlns:a16="http://schemas.microsoft.com/office/drawing/2014/main" val="3050507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4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EmployeeID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06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EmployeeName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896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HR, IT, Admin,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963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40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DateOfJoining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Joining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544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ContractorID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FK from Contractor Table (if applicable)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831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EmployeeType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Permanent / Contractual / Intern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147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 / Resigned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251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Annual Cost to Company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14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PF_Applicable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40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BankAccountNo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payment 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52315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077E36B-6E34-4A02-703A-2D0851D98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04" y="773957"/>
            <a:ext cx="33287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🔶 1. Employee Master Table</a:t>
            </a:r>
          </a:p>
        </p:txBody>
      </p:sp>
    </p:spTree>
    <p:extLst>
      <p:ext uri="{BB962C8B-B14F-4D97-AF65-F5344CB8AC3E}">
        <p14:creationId xmlns:p14="http://schemas.microsoft.com/office/powerpoint/2010/main" val="202846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F7D94D-3C5E-6E7D-2737-7136013D8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49233"/>
              </p:ext>
            </p:extLst>
          </p:nvPr>
        </p:nvGraphicFramePr>
        <p:xfrm>
          <a:off x="977105" y="1203776"/>
          <a:ext cx="5871564" cy="2286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101997">
                  <a:extLst>
                    <a:ext uri="{9D8B030D-6E8A-4147-A177-3AD203B41FA5}">
                      <a16:colId xmlns:a16="http://schemas.microsoft.com/office/drawing/2014/main" val="3868498512"/>
                    </a:ext>
                  </a:extLst>
                </a:gridCol>
                <a:gridCol w="3769567">
                  <a:extLst>
                    <a:ext uri="{9D8B030D-6E8A-4147-A177-3AD203B41FA5}">
                      <a16:colId xmlns:a16="http://schemas.microsoft.com/office/drawing/2014/main" val="2777700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12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ContractorID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395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ContractorName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Vendor / Manpower agency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499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 or base 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7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ContactPerson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Contractor manager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6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ContactNumber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Phone no.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70321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6455688-2CE5-5ABC-0266-34B2B7811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67" y="766344"/>
            <a:ext cx="34124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🔶 2. Contractor Master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18466D-8E13-4570-E22C-293BB0E76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57021"/>
              </p:ext>
            </p:extLst>
          </p:nvPr>
        </p:nvGraphicFramePr>
        <p:xfrm>
          <a:off x="977105" y="4343399"/>
          <a:ext cx="5871564" cy="3429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83336">
                  <a:extLst>
                    <a:ext uri="{9D8B030D-6E8A-4147-A177-3AD203B41FA5}">
                      <a16:colId xmlns:a16="http://schemas.microsoft.com/office/drawing/2014/main" val="1307012539"/>
                    </a:ext>
                  </a:extLst>
                </a:gridCol>
                <a:gridCol w="3788228">
                  <a:extLst>
                    <a:ext uri="{9D8B030D-6E8A-4147-A177-3AD203B41FA5}">
                      <a16:colId xmlns:a16="http://schemas.microsoft.com/office/drawing/2014/main" val="2510030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16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AttendanceID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37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EmployeeID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FK from Employee Master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454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of attendance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463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Punch 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17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Punch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23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Calculated (Out - 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3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 / Absent / Leave / Half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512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WFH / Late / </a:t>
                      </a:r>
                      <a:r>
                        <a:rPr lang="en-US" sz="1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WeekOff</a:t>
                      </a:r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221005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BA3514E-42B1-4ABE-C79F-F2269120F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67" y="3738380"/>
            <a:ext cx="297414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🔶 3. Attendance Log Table</a:t>
            </a:r>
          </a:p>
        </p:txBody>
      </p:sp>
    </p:spTree>
    <p:extLst>
      <p:ext uri="{BB962C8B-B14F-4D97-AF65-F5344CB8AC3E}">
        <p14:creationId xmlns:p14="http://schemas.microsoft.com/office/powerpoint/2010/main" val="178307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7EA81F-F79A-5523-09CA-B6076186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72439"/>
              </p:ext>
            </p:extLst>
          </p:nvPr>
        </p:nvGraphicFramePr>
        <p:xfrm>
          <a:off x="977105" y="1540845"/>
          <a:ext cx="5815582" cy="3048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71368">
                  <a:extLst>
                    <a:ext uri="{9D8B030D-6E8A-4147-A177-3AD203B41FA5}">
                      <a16:colId xmlns:a16="http://schemas.microsoft.com/office/drawing/2014/main" val="49045850"/>
                    </a:ext>
                  </a:extLst>
                </a:gridCol>
                <a:gridCol w="3844214">
                  <a:extLst>
                    <a:ext uri="{9D8B030D-6E8A-4147-A177-3AD203B41FA5}">
                      <a16:colId xmlns:a16="http://schemas.microsoft.com/office/drawing/2014/main" val="1850689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96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LeaveID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13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FK from Employee Master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22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 of leave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905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ToDate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date of leave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734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LeaveType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Sick, Casual, Unpaid,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83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ApprovedBy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Manager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796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Approved / Rejected / 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77160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001F755-672E-D0F9-4292-4F0BDF508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83" y="872128"/>
            <a:ext cx="283936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🔶 4. Leave Records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DA772A-1FC4-17CF-19E8-41867FA68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27204"/>
              </p:ext>
            </p:extLst>
          </p:nvPr>
        </p:nvGraphicFramePr>
        <p:xfrm>
          <a:off x="977105" y="5541558"/>
          <a:ext cx="5815582" cy="181356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907791">
                  <a:extLst>
                    <a:ext uri="{9D8B030D-6E8A-4147-A177-3AD203B41FA5}">
                      <a16:colId xmlns:a16="http://schemas.microsoft.com/office/drawing/2014/main" val="23653608"/>
                    </a:ext>
                  </a:extLst>
                </a:gridCol>
                <a:gridCol w="2907791">
                  <a:extLst>
                    <a:ext uri="{9D8B030D-6E8A-4147-A177-3AD203B41FA5}">
                      <a16:colId xmlns:a16="http://schemas.microsoft.com/office/drawing/2014/main" val="3255971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444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HolidayDate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of holiday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895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HolidayName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Festival / National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771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National / Regional / Company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16723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557231E-BC83-64FA-DC62-E183BF4A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83" y="4946372"/>
            <a:ext cx="312412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🔶 5. Holiday Calendar Table</a:t>
            </a:r>
          </a:p>
        </p:txBody>
      </p:sp>
    </p:spTree>
    <p:extLst>
      <p:ext uri="{BB962C8B-B14F-4D97-AF65-F5344CB8AC3E}">
        <p14:creationId xmlns:p14="http://schemas.microsoft.com/office/powerpoint/2010/main" val="217536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172C65-5A5A-E911-6786-F66DC7880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61331"/>
              </p:ext>
            </p:extLst>
          </p:nvPr>
        </p:nvGraphicFramePr>
        <p:xfrm>
          <a:off x="865472" y="1347051"/>
          <a:ext cx="5964538" cy="559026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989697">
                  <a:extLst>
                    <a:ext uri="{9D8B030D-6E8A-4147-A177-3AD203B41FA5}">
                      <a16:colId xmlns:a16="http://schemas.microsoft.com/office/drawing/2014/main" val="2781326332"/>
                    </a:ext>
                  </a:extLst>
                </a:gridCol>
                <a:gridCol w="3974841">
                  <a:extLst>
                    <a:ext uri="{9D8B030D-6E8A-4147-A177-3AD203B41FA5}">
                      <a16:colId xmlns:a16="http://schemas.microsoft.com/office/drawing/2014/main" val="3671700198"/>
                    </a:ext>
                  </a:extLst>
                </a:gridCol>
              </a:tblGrid>
              <a:tr h="290936"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 marL="83125" marR="83125" marT="41562" marB="4156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3125" marR="83125" marT="41562" marB="41562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632833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PayrollID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2640320576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EmployeeID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FK from Employee Master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3757030475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YYYY-MM format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234438766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DaysPresent</a:t>
                      </a:r>
                      <a:endParaRPr lang="en-US" sz="1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 of Present Days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1779897766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DaysWorked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(Including Half Day, etc.)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2811382506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CTC_Monthly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CTC / 12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2529212443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BasicSalary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Fixed part of salary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2168688009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HRA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House Rent Allowance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1340961177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Allowances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Allowances (Transport, etc.)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2641582599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 contribution (Employee side)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328964898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ESI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 State Insurance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2280228645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Deductions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Absentee, Late Penalty, Loans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4215192650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NetPay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Final Payable Amount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1081049440"/>
                  </a:ext>
                </a:extLst>
              </a:tr>
              <a:tr h="290936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PaidDate</a:t>
                      </a:r>
                    </a:p>
                  </a:txBody>
                  <a:tcPr marL="83125" marR="83125" marT="41562" marB="41562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 done date</a:t>
                      </a:r>
                    </a:p>
                  </a:txBody>
                  <a:tcPr marL="83125" marR="83125" marT="41562" marB="41562" anchor="ctr"/>
                </a:tc>
                <a:extLst>
                  <a:ext uri="{0D108BD9-81ED-4DB2-BD59-A6C34878D82A}">
                    <a16:rowId xmlns:a16="http://schemas.microsoft.com/office/drawing/2014/main" val="81661283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8AB467D-BBF3-0F30-BF89-3474A0C0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78" y="757056"/>
            <a:ext cx="458439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🔶 6. Payroll Table (Monthly Salary Details)</a:t>
            </a:r>
          </a:p>
        </p:txBody>
      </p:sp>
    </p:spTree>
    <p:extLst>
      <p:ext uri="{BB962C8B-B14F-4D97-AF65-F5344CB8AC3E}">
        <p14:creationId xmlns:p14="http://schemas.microsoft.com/office/powerpoint/2010/main" val="325023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579854-33CD-8344-F1F4-D7649FC4B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64477"/>
              </p:ext>
            </p:extLst>
          </p:nvPr>
        </p:nvGraphicFramePr>
        <p:xfrm>
          <a:off x="831785" y="1273675"/>
          <a:ext cx="5979562" cy="266700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209995">
                  <a:extLst>
                    <a:ext uri="{9D8B030D-6E8A-4147-A177-3AD203B41FA5}">
                      <a16:colId xmlns:a16="http://schemas.microsoft.com/office/drawing/2014/main" val="3283408310"/>
                    </a:ext>
                  </a:extLst>
                </a:gridCol>
                <a:gridCol w="3769567">
                  <a:extLst>
                    <a:ext uri="{9D8B030D-6E8A-4147-A177-3AD203B41FA5}">
                      <a16:colId xmlns:a16="http://schemas.microsoft.com/office/drawing/2014/main" val="838471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6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995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FK from Employee Master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37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YYYY-MM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04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EmployerPF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Employer 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271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 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8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 of both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32567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2AEA24F-BC26-845C-2FAD-76B79EB74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98" y="800313"/>
            <a:ext cx="623946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🔶 7. PF Contribution Table (If detailed breakdown needed)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FB5AA1-0655-000B-D205-FA5918452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98813"/>
              </p:ext>
            </p:extLst>
          </p:nvPr>
        </p:nvGraphicFramePr>
        <p:xfrm>
          <a:off x="831785" y="4746124"/>
          <a:ext cx="5979562" cy="3048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76353">
                  <a:extLst>
                    <a:ext uri="{9D8B030D-6E8A-4147-A177-3AD203B41FA5}">
                      <a16:colId xmlns:a16="http://schemas.microsoft.com/office/drawing/2014/main" val="3868865788"/>
                    </a:ext>
                  </a:extLst>
                </a:gridCol>
                <a:gridCol w="3903209">
                  <a:extLst>
                    <a:ext uri="{9D8B030D-6E8A-4147-A177-3AD203B41FA5}">
                      <a16:colId xmlns:a16="http://schemas.microsoft.com/office/drawing/2014/main" val="431516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 Name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5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date per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46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1–12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586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Jan–Dec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150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2023, 2024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3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Mon, Tue,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471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IsHoliday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/ No (from Holiday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740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IsWeekend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38219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E96D3A7C-BDAD-1CAD-B720-874D714A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82" y="4151039"/>
            <a:ext cx="632256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🔶 8. Date Dimension Table (Best practice for calendar logic)</a:t>
            </a:r>
          </a:p>
        </p:txBody>
      </p:sp>
    </p:spTree>
    <p:extLst>
      <p:ext uri="{BB962C8B-B14F-4D97-AF65-F5344CB8AC3E}">
        <p14:creationId xmlns:p14="http://schemas.microsoft.com/office/powerpoint/2010/main" val="407406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CBDCC7-912E-FE21-18B3-07DC5AA98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6266"/>
              </p:ext>
            </p:extLst>
          </p:nvPr>
        </p:nvGraphicFramePr>
        <p:xfrm>
          <a:off x="820219" y="1339962"/>
          <a:ext cx="5979561" cy="365760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993187">
                  <a:extLst>
                    <a:ext uri="{9D8B030D-6E8A-4147-A177-3AD203B41FA5}">
                      <a16:colId xmlns:a16="http://schemas.microsoft.com/office/drawing/2014/main" val="831124144"/>
                    </a:ext>
                  </a:extLst>
                </a:gridCol>
                <a:gridCol w="1993187">
                  <a:extLst>
                    <a:ext uri="{9D8B030D-6E8A-4147-A177-3AD203B41FA5}">
                      <a16:colId xmlns:a16="http://schemas.microsoft.com/office/drawing/2014/main" val="852875008"/>
                    </a:ext>
                  </a:extLst>
                </a:gridCol>
                <a:gridCol w="1993187">
                  <a:extLst>
                    <a:ext uri="{9D8B030D-6E8A-4147-A177-3AD203B41FA5}">
                      <a16:colId xmlns:a16="http://schemas.microsoft.com/office/drawing/2014/main" val="3896368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→ Table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Column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0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EmployeeMaster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AttendanceLog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68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EmployeeMaster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PayrollTable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27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EmployeeMaster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LeaveRecords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258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EmployeeMaster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PFContribution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594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EmployeeMaster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ContractorMaster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ContractorID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413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AttendanceLog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037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LeaveRecords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FromDate/ToDate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083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PayrollTable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385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314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00A7D6C-29AB-1B4B-50A4-CF82892B9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84" y="823153"/>
            <a:ext cx="376840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🔁 Relationships Setup in Power 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BD05B-B126-4E9C-ECE7-35588DDF9169}"/>
              </a:ext>
            </a:extLst>
          </p:cNvPr>
          <p:cNvSpPr txBox="1"/>
          <p:nvPr/>
        </p:nvSpPr>
        <p:spPr>
          <a:xfrm>
            <a:off x="610378" y="5185093"/>
            <a:ext cx="6399241" cy="267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📊 Dashboard Pages and KPIs</a:t>
            </a:r>
          </a:p>
          <a:p>
            <a:pPr>
              <a:lnSpc>
                <a:spcPct val="150000"/>
              </a:lnSpc>
              <a:buNone/>
            </a:pP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🔹 1. Attendance Overview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Present, Absent, On Leave — by Date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Late Comers, Early Goers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Contractor-wise Attendance Ratio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Heatmap: Employee vs Day</a:t>
            </a:r>
          </a:p>
        </p:txBody>
      </p:sp>
    </p:spTree>
    <p:extLst>
      <p:ext uri="{BB962C8B-B14F-4D97-AF65-F5344CB8AC3E}">
        <p14:creationId xmlns:p14="http://schemas.microsoft.com/office/powerpoint/2010/main" val="222389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CDE95D-3CAA-CD80-1532-604D2B21C89A}"/>
              </a:ext>
            </a:extLst>
          </p:cNvPr>
          <p:cNvSpPr txBox="1"/>
          <p:nvPr/>
        </p:nvSpPr>
        <p:spPr>
          <a:xfrm>
            <a:off x="732452" y="728591"/>
            <a:ext cx="6022911" cy="399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🔹 2. Department &amp; Contractor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Attendance % by Department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Attendance &amp; 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WorkHours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by Contractor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Department-Wise Headcount vs Contractor Headcount</a:t>
            </a:r>
          </a:p>
          <a:p>
            <a:pPr>
              <a:lnSpc>
                <a:spcPct val="150000"/>
              </a:lnSpc>
              <a:buNone/>
            </a:pP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🔹 3. Salary/CTC Dashboard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CTC vs Net Pay – Monthly Trend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PF Contributions – Dept &amp; Contractor Wise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Average Net Pay per Department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Top 10 Highest Paid Workers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AF873-88A1-6AAA-2B5F-6AC8AC4430B0}"/>
              </a:ext>
            </a:extLst>
          </p:cNvPr>
          <p:cNvSpPr txBox="1"/>
          <p:nvPr/>
        </p:nvSpPr>
        <p:spPr>
          <a:xfrm>
            <a:off x="732451" y="4704229"/>
            <a:ext cx="6564087" cy="3117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🔹 4. Compliance Tracker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PF, ESI Coverage 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Missing Bank Details or PAN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PF eligible but not deducted cases</a:t>
            </a:r>
          </a:p>
          <a:p>
            <a:pPr>
              <a:lnSpc>
                <a:spcPct val="150000"/>
              </a:lnSpc>
              <a:buNone/>
            </a:pP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🔹 5. Drill-through Report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Employee-wise: Full Monthly Attendance + Salary + Leave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Contractor-wise: Workers List + Summary Metrics</a:t>
            </a:r>
          </a:p>
        </p:txBody>
      </p:sp>
    </p:spTree>
    <p:extLst>
      <p:ext uri="{BB962C8B-B14F-4D97-AF65-F5344CB8AC3E}">
        <p14:creationId xmlns:p14="http://schemas.microsoft.com/office/powerpoint/2010/main" val="3514166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448</TotalTime>
  <Words>1023</Words>
  <Application>Microsoft Office PowerPoint</Application>
  <PresentationFormat>Custom</PresentationFormat>
  <Paragraphs>295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Segoe UI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Goutam Kuiri</dc:creator>
  <cp:lastModifiedBy>Goutam Kuiri</cp:lastModifiedBy>
  <cp:revision>23</cp:revision>
  <dcterms:created xsi:type="dcterms:W3CDTF">2025-06-12T07:34:38Z</dcterms:created>
  <dcterms:modified xsi:type="dcterms:W3CDTF">2025-07-03T19:04:53Z</dcterms:modified>
</cp:coreProperties>
</file>