
<file path=[Content_Types].xml><?xml version="1.0" encoding="utf-8"?>
<Types xmlns="http://schemas.openxmlformats.org/package/2006/content-types">
  <Default Extension="jpeg" ContentType="image/jpeg"/>
  <Default Extension="jpg" ContentType="image/jp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Relationship Id="rId4" Type="http://schemas.openxmlformats.org/officeDocument/2006/relationships/custom-properties" Target="docProps/custom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</p:sldIdLst>
  <p:sldSz cx="18288000" cy="10287000"/>
  <p:notesSz cx="18288000" cy="10287000"/>
  <p:defaultTextStyle>
    <a:defPPr>
      <a:defRPr kern="0"/>
    </a:defPPr>
  </p:defaultTextStyle>
  <p:extLst>
    <p:ext uri="{EFAFB233-063F-42B5-8137-9DF3F51BA10A}">
      <p15:sldGuideLst xmlns:p15="http://schemas.microsoft.com/office/powerpoint/2012/main">
        <p15:guide id="1" orient="horz" pos="2880">
          <p15:clr>
            <a:srgbClr val="A4A3A4"/>
          </p15:clr>
        </p15:guide>
        <p15:guide id="2" pos="216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>
      <p:cViewPr varScale="1">
        <p:scale>
          <a:sx n="82" d="100"/>
          <a:sy n="82" d="100"/>
        </p:scale>
        <p:origin x="114" y="186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ctrTitle"/>
          </p:nvPr>
        </p:nvSpPr>
        <p:spPr>
          <a:xfrm>
            <a:off x="1371600" y="3188970"/>
            <a:ext cx="15544800" cy="216027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subTitle" idx="4"/>
          </p:nvPr>
        </p:nvSpPr>
        <p:spPr>
          <a:xfrm>
            <a:off x="2743200" y="5760720"/>
            <a:ext cx="12801600" cy="25717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1F5E"/>
                </a:solidFill>
                <a:latin typeface="Verdana"/>
                <a:cs typeface="Verdana"/>
              </a:defRPr>
            </a:lvl1pPr>
          </a:lstStyle>
          <a:p>
            <a:pPr marL="12700" marR="5080">
              <a:lnSpc>
                <a:spcPts val="2100"/>
              </a:lnSpc>
              <a:spcBef>
                <a:spcPts val="229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60" dirty="0"/>
              <a:t> </a:t>
            </a:r>
            <a:r>
              <a:rPr dirty="0"/>
              <a:t>Intelligence</a:t>
            </a:r>
            <a:r>
              <a:rPr spc="-5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/>
        <p:txBody>
          <a:bodyPr lIns="0" tIns="0" rIns="0" bIns="0"/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1F5E"/>
                </a:solidFill>
                <a:latin typeface="Verdana"/>
                <a:cs typeface="Verdana"/>
              </a:defRPr>
            </a:lvl1pPr>
          </a:lstStyle>
          <a:p>
            <a:pPr marL="12700" marR="5080">
              <a:lnSpc>
                <a:spcPts val="2100"/>
              </a:lnSpc>
              <a:spcBef>
                <a:spcPts val="229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60" dirty="0"/>
              <a:t> </a:t>
            </a:r>
            <a:r>
              <a:rPr dirty="0"/>
              <a:t>Intelligence</a:t>
            </a:r>
            <a:r>
              <a:rPr spc="-5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sz="half" idx="2"/>
          </p:nvPr>
        </p:nvSpPr>
        <p:spPr>
          <a:xfrm>
            <a:off x="91440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sz="half" idx="3"/>
          </p:nvPr>
        </p:nvSpPr>
        <p:spPr>
          <a:xfrm>
            <a:off x="9418320" y="2366010"/>
            <a:ext cx="7955280" cy="678942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/>
            </a:lvl1pPr>
          </a:lstStyle>
          <a:p>
            <a:endParaRPr/>
          </a:p>
        </p:txBody>
      </p:sp>
      <p:sp>
        <p:nvSpPr>
          <p:cNvPr id="5" name="Holder 5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1F5E"/>
                </a:solidFill>
                <a:latin typeface="Verdana"/>
                <a:cs typeface="Verdana"/>
              </a:defRPr>
            </a:lvl1pPr>
          </a:lstStyle>
          <a:p>
            <a:pPr marL="12700" marR="5080">
              <a:lnSpc>
                <a:spcPts val="2100"/>
              </a:lnSpc>
              <a:spcBef>
                <a:spcPts val="229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60" dirty="0"/>
              <a:t> </a:t>
            </a:r>
            <a:r>
              <a:rPr dirty="0"/>
              <a:t>Intelligence</a:t>
            </a:r>
            <a:r>
              <a:rPr spc="-5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6" name="Holder 6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10/29/2025</a:t>
            </a:fld>
            <a:endParaRPr lang="en-US"/>
          </a:p>
        </p:txBody>
      </p:sp>
      <p:sp>
        <p:nvSpPr>
          <p:cNvPr id="7" name="Holder 7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>
            <a:lvl1pPr>
              <a:defRPr sz="48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1F5E"/>
                </a:solidFill>
                <a:latin typeface="Verdana"/>
                <a:cs typeface="Verdana"/>
              </a:defRPr>
            </a:lvl1pPr>
          </a:lstStyle>
          <a:p>
            <a:pPr marL="12700" marR="5080">
              <a:lnSpc>
                <a:spcPts val="2100"/>
              </a:lnSpc>
              <a:spcBef>
                <a:spcPts val="229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60" dirty="0"/>
              <a:t> </a:t>
            </a:r>
            <a:r>
              <a:rPr dirty="0"/>
              <a:t>Intelligence</a:t>
            </a:r>
            <a:r>
              <a:rPr spc="-5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10/29/2025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rgbClr val="001F5E"/>
                </a:solidFill>
                <a:latin typeface="Verdana"/>
                <a:cs typeface="Verdana"/>
              </a:defRPr>
            </a:lvl1pPr>
          </a:lstStyle>
          <a:p>
            <a:pPr marL="12700" marR="5080">
              <a:lnSpc>
                <a:spcPts val="2100"/>
              </a:lnSpc>
              <a:spcBef>
                <a:spcPts val="229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60" dirty="0"/>
              <a:t> </a:t>
            </a:r>
            <a:r>
              <a:rPr dirty="0"/>
              <a:t>Intelligence</a:t>
            </a:r>
            <a:r>
              <a:rPr spc="-5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3" name="Holder 3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10/29/2025</a:t>
            </a:fld>
            <a:endParaRPr lang="en-US"/>
          </a:p>
        </p:txBody>
      </p:sp>
      <p:sp>
        <p:nvSpPr>
          <p:cNvPr id="4" name="Holder 4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3.xml"/><Relationship Id="rId7" Type="http://schemas.openxmlformats.org/officeDocument/2006/relationships/image" Target="../media/image1.png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4" Type="http://schemas.openxmlformats.org/officeDocument/2006/relationships/slideLayout" Target="../slideLayouts/slideLayout4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6" name="bg object 16"/>
          <p:cNvPicPr/>
          <p:nvPr/>
        </p:nvPicPr>
        <p:blipFill>
          <a:blip r:embed="rId7" cstate="print"/>
          <a:stretch>
            <a:fillRect/>
          </a:stretch>
        </p:blipFill>
        <p:spPr>
          <a:xfrm>
            <a:off x="0" y="47625"/>
            <a:ext cx="18287999" cy="10210799"/>
          </a:xfrm>
          <a:prstGeom prst="rect">
            <a:avLst/>
          </a:prstGeom>
        </p:spPr>
      </p:pic>
      <p:sp>
        <p:nvSpPr>
          <p:cNvPr id="17" name="bg object 17"/>
          <p:cNvSpPr/>
          <p:nvPr/>
        </p:nvSpPr>
        <p:spPr>
          <a:xfrm>
            <a:off x="1221580" y="2364674"/>
            <a:ext cx="9312275" cy="157480"/>
          </a:xfrm>
          <a:custGeom>
            <a:avLst/>
            <a:gdLst/>
            <a:ahLst/>
            <a:cxnLst/>
            <a:rect l="l" t="t" r="r" b="b"/>
            <a:pathLst>
              <a:path w="9312275" h="157480">
                <a:moveTo>
                  <a:pt x="9311878" y="157162"/>
                </a:moveTo>
                <a:lnTo>
                  <a:pt x="0" y="157162"/>
                </a:lnTo>
                <a:lnTo>
                  <a:pt x="0" y="0"/>
                </a:lnTo>
                <a:lnTo>
                  <a:pt x="9311878" y="0"/>
                </a:lnTo>
                <a:lnTo>
                  <a:pt x="9311878" y="157162"/>
                </a:lnTo>
                <a:close/>
              </a:path>
            </a:pathLst>
          </a:custGeom>
          <a:solidFill>
            <a:srgbClr val="CC0000"/>
          </a:solidFill>
        </p:spPr>
        <p:txBody>
          <a:bodyPr wrap="square" lIns="0" tIns="0" rIns="0" bIns="0" rtlCol="0"/>
          <a:lstStyle/>
          <a:p>
            <a:endParaRPr/>
          </a:p>
        </p:txBody>
      </p:sp>
      <p:sp>
        <p:nvSpPr>
          <p:cNvPr id="2" name="Holder 2"/>
          <p:cNvSpPr>
            <a:spLocks noGrp="1"/>
          </p:cNvSpPr>
          <p:nvPr>
            <p:ph type="title"/>
          </p:nvPr>
        </p:nvSpPr>
        <p:spPr>
          <a:xfrm>
            <a:off x="1255553" y="1434463"/>
            <a:ext cx="9186545" cy="75691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4800" b="1" i="0">
                <a:solidFill>
                  <a:srgbClr val="FF0000"/>
                </a:solidFill>
                <a:latin typeface="Verdana"/>
                <a:cs typeface="Verdana"/>
              </a:defRPr>
            </a:lvl1pPr>
          </a:lstStyle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body" idx="1"/>
          </p:nvPr>
        </p:nvSpPr>
        <p:spPr>
          <a:xfrm>
            <a:off x="581719" y="2337850"/>
            <a:ext cx="17124560" cy="65786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2600" b="0" i="0">
                <a:solidFill>
                  <a:schemeClr val="tx1"/>
                </a:solidFill>
                <a:latin typeface="Calibri"/>
                <a:cs typeface="Calibri"/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ftr" sz="quarter" idx="5"/>
          </p:nvPr>
        </p:nvSpPr>
        <p:spPr>
          <a:xfrm>
            <a:off x="6502779" y="9417924"/>
            <a:ext cx="5250180" cy="5702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rgbClr val="001F5E"/>
                </a:solidFill>
                <a:latin typeface="Verdana"/>
                <a:cs typeface="Verdana"/>
              </a:defRPr>
            </a:lvl1pPr>
          </a:lstStyle>
          <a:p>
            <a:pPr marL="12700" marR="5080">
              <a:lnSpc>
                <a:spcPts val="2100"/>
              </a:lnSpc>
              <a:spcBef>
                <a:spcPts val="229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60" dirty="0"/>
              <a:t> </a:t>
            </a:r>
            <a:r>
              <a:rPr dirty="0"/>
              <a:t>Intelligence</a:t>
            </a:r>
            <a:r>
              <a:rPr spc="-5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5" name="Holder 5"/>
          <p:cNvSpPr>
            <a:spLocks noGrp="1"/>
          </p:cNvSpPr>
          <p:nvPr>
            <p:ph type="dt" sz="half" idx="6"/>
          </p:nvPr>
        </p:nvSpPr>
        <p:spPr>
          <a:xfrm>
            <a:off x="914400" y="9566910"/>
            <a:ext cx="4206240" cy="51435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10/29/2025</a:t>
            </a:fld>
            <a:endParaRPr lang="en-US"/>
          </a:p>
        </p:txBody>
      </p:sp>
      <p:sp>
        <p:nvSpPr>
          <p:cNvPr id="6" name="Holder 6"/>
          <p:cNvSpPr>
            <a:spLocks noGrp="1"/>
          </p:cNvSpPr>
          <p:nvPr>
            <p:ph type="sldNum" sz="quarter" idx="7"/>
          </p:nvPr>
        </p:nvSpPr>
        <p:spPr>
          <a:xfrm>
            <a:off x="16702087" y="9409352"/>
            <a:ext cx="370205" cy="303529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lvl1pPr>
              <a:defRPr sz="1800" b="0" i="0">
                <a:solidFill>
                  <a:schemeClr val="tx1"/>
                </a:solidFill>
                <a:latin typeface="Verdana"/>
                <a:cs typeface="Verdana"/>
              </a:defRPr>
            </a:lvl1pPr>
          </a:lstStyle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0" dirty="0"/>
              <a:t>‹#›</a:t>
            </a:fld>
            <a:endParaRPr spc="-50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jp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0.jpeg"/><Relationship Id="rId4" Type="http://schemas.openxmlformats.org/officeDocument/2006/relationships/image" Target="../media/image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object 2"/>
          <p:cNvGrpSpPr/>
          <p:nvPr/>
        </p:nvGrpSpPr>
        <p:grpSpPr>
          <a:xfrm>
            <a:off x="342900" y="47625"/>
            <a:ext cx="17945100" cy="10210800"/>
            <a:chOff x="342900" y="47625"/>
            <a:chExt cx="17945100" cy="10210800"/>
          </a:xfrm>
        </p:grpSpPr>
        <p:pic>
          <p:nvPicPr>
            <p:cNvPr id="3" name="object 3"/>
            <p:cNvPicPr/>
            <p:nvPr/>
          </p:nvPicPr>
          <p:blipFill>
            <a:blip r:embed="rId2" cstate="print"/>
            <a:stretch>
              <a:fillRect/>
            </a:stretch>
          </p:blipFill>
          <p:spPr>
            <a:xfrm>
              <a:off x="342900" y="47625"/>
              <a:ext cx="17945099" cy="10210799"/>
            </a:xfrm>
            <a:prstGeom prst="rect">
              <a:avLst/>
            </a:prstGeom>
          </p:spPr>
        </p:pic>
        <p:sp>
          <p:nvSpPr>
            <p:cNvPr id="4" name="object 4"/>
            <p:cNvSpPr/>
            <p:nvPr/>
          </p:nvSpPr>
          <p:spPr>
            <a:xfrm>
              <a:off x="1378744" y="3593496"/>
              <a:ext cx="9609455" cy="173990"/>
            </a:xfrm>
            <a:custGeom>
              <a:avLst/>
              <a:gdLst/>
              <a:ahLst/>
              <a:cxnLst/>
              <a:rect l="l" t="t" r="r" b="b"/>
              <a:pathLst>
                <a:path w="9609455" h="173989">
                  <a:moveTo>
                    <a:pt x="9609076" y="173735"/>
                  </a:moveTo>
                  <a:lnTo>
                    <a:pt x="0" y="173735"/>
                  </a:lnTo>
                  <a:lnTo>
                    <a:pt x="0" y="0"/>
                  </a:lnTo>
                  <a:lnTo>
                    <a:pt x="9609076" y="0"/>
                  </a:lnTo>
                  <a:lnTo>
                    <a:pt x="9609076" y="173735"/>
                  </a:lnTo>
                  <a:close/>
                </a:path>
              </a:pathLst>
            </a:custGeom>
            <a:solidFill>
              <a:srgbClr val="CC0000"/>
            </a:solidFill>
          </p:spPr>
          <p:txBody>
            <a:bodyPr wrap="square" lIns="0" tIns="0" rIns="0" bIns="0" rtlCol="0"/>
            <a:lstStyle/>
            <a:p>
              <a:endParaRPr/>
            </a:p>
          </p:txBody>
        </p:sp>
      </p:grpSp>
      <p:sp>
        <p:nvSpPr>
          <p:cNvPr id="5" name="object 5"/>
          <p:cNvSpPr txBox="1"/>
          <p:nvPr/>
        </p:nvSpPr>
        <p:spPr>
          <a:xfrm>
            <a:off x="1206830" y="4356539"/>
            <a:ext cx="15325725" cy="821690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200" b="1" dirty="0">
                <a:solidFill>
                  <a:srgbClr val="6F2E9E"/>
                </a:solidFill>
                <a:latin typeface="Verdana"/>
                <a:cs typeface="Verdana"/>
              </a:rPr>
              <a:t>CUSTOMER</a:t>
            </a:r>
            <a:r>
              <a:rPr sz="5200" b="1" spc="-30" dirty="0">
                <a:solidFill>
                  <a:srgbClr val="6F2E9E"/>
                </a:solidFill>
                <a:latin typeface="Verdana"/>
                <a:cs typeface="Verdana"/>
              </a:rPr>
              <a:t> </a:t>
            </a:r>
            <a:r>
              <a:rPr sz="5200" b="1" dirty="0">
                <a:solidFill>
                  <a:srgbClr val="6F2E9E"/>
                </a:solidFill>
                <a:latin typeface="Verdana"/>
                <a:cs typeface="Verdana"/>
              </a:rPr>
              <a:t>SEGMENTATION</a:t>
            </a:r>
            <a:r>
              <a:rPr sz="5200" b="1" spc="-30" dirty="0">
                <a:solidFill>
                  <a:srgbClr val="6F2E9E"/>
                </a:solidFill>
                <a:latin typeface="Verdana"/>
                <a:cs typeface="Verdana"/>
              </a:rPr>
              <a:t> </a:t>
            </a:r>
            <a:r>
              <a:rPr sz="5200" b="1" dirty="0">
                <a:solidFill>
                  <a:srgbClr val="6F2E9E"/>
                </a:solidFill>
                <a:latin typeface="Verdana"/>
                <a:cs typeface="Verdana"/>
              </a:rPr>
              <a:t>AND</a:t>
            </a:r>
            <a:r>
              <a:rPr sz="5200" b="1" spc="-25" dirty="0">
                <a:solidFill>
                  <a:srgbClr val="6F2E9E"/>
                </a:solidFill>
                <a:latin typeface="Verdana"/>
                <a:cs typeface="Verdana"/>
              </a:rPr>
              <a:t> </a:t>
            </a:r>
            <a:r>
              <a:rPr sz="5200" b="1" spc="-10" dirty="0">
                <a:solidFill>
                  <a:srgbClr val="6F2E9E"/>
                </a:solidFill>
                <a:latin typeface="Verdana"/>
                <a:cs typeface="Verdana"/>
              </a:rPr>
              <a:t>OFFERS</a:t>
            </a:r>
            <a:endParaRPr sz="5200">
              <a:latin typeface="Verdana"/>
              <a:cs typeface="Verdana"/>
            </a:endParaRPr>
          </a:p>
        </p:txBody>
      </p:sp>
      <p:sp>
        <p:nvSpPr>
          <p:cNvPr id="6" name="object 6"/>
          <p:cNvSpPr txBox="1"/>
          <p:nvPr/>
        </p:nvSpPr>
        <p:spPr>
          <a:xfrm>
            <a:off x="1172269" y="7647398"/>
            <a:ext cx="5570855" cy="57404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1124585" algn="l"/>
                <a:tab pos="5205095" algn="l"/>
              </a:tabLst>
            </a:pPr>
            <a:r>
              <a:rPr sz="3600" b="1" spc="-25" dirty="0">
                <a:solidFill>
                  <a:srgbClr val="FF0000"/>
                </a:solidFill>
                <a:latin typeface="Verdana"/>
                <a:cs typeface="Verdana"/>
              </a:rPr>
              <a:t>MR.</a:t>
            </a:r>
            <a:r>
              <a:rPr sz="3600" b="1" dirty="0">
                <a:solidFill>
                  <a:srgbClr val="FF0000"/>
                </a:solidFill>
                <a:latin typeface="Verdana"/>
                <a:cs typeface="Verdana"/>
              </a:rPr>
              <a:t>	</a:t>
            </a:r>
            <a:r>
              <a:rPr sz="3600" b="1" spc="-10" dirty="0">
                <a:solidFill>
                  <a:srgbClr val="FF0000"/>
                </a:solidFill>
                <a:latin typeface="Verdana"/>
                <a:cs typeface="Verdana"/>
              </a:rPr>
              <a:t>SUBRAMANIAN</a:t>
            </a:r>
            <a:r>
              <a:rPr sz="3600" b="1" dirty="0">
                <a:solidFill>
                  <a:srgbClr val="FF0000"/>
                </a:solidFill>
                <a:latin typeface="Verdana"/>
                <a:cs typeface="Verdana"/>
              </a:rPr>
              <a:t>	</a:t>
            </a:r>
            <a:r>
              <a:rPr sz="3600" b="1" spc="-50" dirty="0">
                <a:solidFill>
                  <a:srgbClr val="FF0000"/>
                </a:solidFill>
                <a:latin typeface="Verdana"/>
                <a:cs typeface="Verdana"/>
              </a:rPr>
              <a:t>K</a:t>
            </a:r>
            <a:endParaRPr sz="3600">
              <a:latin typeface="Verdana"/>
              <a:cs typeface="Verdana"/>
            </a:endParaRPr>
          </a:p>
        </p:txBody>
      </p:sp>
      <p:sp>
        <p:nvSpPr>
          <p:cNvPr id="7" name="object 7"/>
          <p:cNvSpPr txBox="1"/>
          <p:nvPr/>
        </p:nvSpPr>
        <p:spPr>
          <a:xfrm>
            <a:off x="10181030" y="7085767"/>
            <a:ext cx="7150734" cy="1497205"/>
          </a:xfrm>
          <a:prstGeom prst="rect">
            <a:avLst/>
          </a:prstGeom>
        </p:spPr>
        <p:txBody>
          <a:bodyPr vert="horz" wrap="square" lIns="0" tIns="34925" rIns="0" bIns="0" rtlCol="0">
            <a:spAutoFit/>
          </a:bodyPr>
          <a:lstStyle/>
          <a:p>
            <a:pPr marL="12700" marR="5080">
              <a:lnSpc>
                <a:spcPts val="3770"/>
              </a:lnSpc>
              <a:spcBef>
                <a:spcPts val="275"/>
              </a:spcBef>
            </a:pPr>
            <a:r>
              <a:rPr lang="en-US" sz="3200" b="1" dirty="0">
                <a:solidFill>
                  <a:srgbClr val="FF0000"/>
                </a:solidFill>
                <a:latin typeface="Verdana"/>
                <a:cs typeface="Verdana"/>
              </a:rPr>
              <a:t>GOUTHAM RAJ K</a:t>
            </a:r>
            <a:r>
              <a:rPr sz="3200" b="1" spc="-10" dirty="0">
                <a:solidFill>
                  <a:srgbClr val="FF0000"/>
                </a:solidFill>
                <a:latin typeface="Verdana"/>
                <a:cs typeface="Verdana"/>
              </a:rPr>
              <a:t>(2318010</a:t>
            </a:r>
            <a:r>
              <a:rPr lang="en-US" sz="3200" b="1" spc="-10" dirty="0">
                <a:solidFill>
                  <a:srgbClr val="FF0000"/>
                </a:solidFill>
                <a:latin typeface="Verdana"/>
                <a:cs typeface="Verdana"/>
              </a:rPr>
              <a:t>44</a:t>
            </a:r>
            <a:r>
              <a:rPr sz="3200" b="1" spc="-10">
                <a:solidFill>
                  <a:srgbClr val="FF0000"/>
                </a:solidFill>
                <a:latin typeface="Verdana"/>
                <a:cs typeface="Verdana"/>
              </a:rPr>
              <a:t>) </a:t>
            </a:r>
            <a:r>
              <a:rPr lang="en-US" sz="3200" b="1">
                <a:solidFill>
                  <a:srgbClr val="FF0000"/>
                </a:solidFill>
                <a:latin typeface="Verdana"/>
                <a:cs typeface="Verdana"/>
              </a:rPr>
              <a:t>ARUNACHALAM E</a:t>
            </a:r>
            <a:r>
              <a:rPr sz="3200" b="1" spc="-10">
                <a:solidFill>
                  <a:srgbClr val="FF0000"/>
                </a:solidFill>
                <a:latin typeface="Verdana"/>
                <a:cs typeface="Verdana"/>
              </a:rPr>
              <a:t>(</a:t>
            </a:r>
            <a:r>
              <a:rPr sz="3200" b="1" spc="-10" dirty="0">
                <a:solidFill>
                  <a:srgbClr val="FF0000"/>
                </a:solidFill>
                <a:latin typeface="Verdana"/>
                <a:cs typeface="Verdana"/>
              </a:rPr>
              <a:t>2318010</a:t>
            </a:r>
            <a:r>
              <a:rPr lang="en-US" sz="3200" b="1" spc="-10" dirty="0">
                <a:solidFill>
                  <a:srgbClr val="FF0000"/>
                </a:solidFill>
                <a:latin typeface="Verdana"/>
                <a:cs typeface="Verdana"/>
              </a:rPr>
              <a:t>13</a:t>
            </a:r>
            <a:r>
              <a:rPr sz="3200" b="1" spc="-10">
                <a:solidFill>
                  <a:srgbClr val="FF0000"/>
                </a:solidFill>
                <a:latin typeface="Verdana"/>
                <a:cs typeface="Verdana"/>
              </a:rPr>
              <a:t>) </a:t>
            </a:r>
            <a:r>
              <a:rPr lang="en-US" sz="3200" b="1">
                <a:solidFill>
                  <a:srgbClr val="FF0000"/>
                </a:solidFill>
                <a:latin typeface="Verdana"/>
                <a:cs typeface="Verdana"/>
              </a:rPr>
              <a:t>JAI KISHAN K</a:t>
            </a:r>
            <a:r>
              <a:rPr sz="3200" b="1" spc="-10">
                <a:solidFill>
                  <a:srgbClr val="FF0000"/>
                </a:solidFill>
                <a:latin typeface="Verdana"/>
                <a:cs typeface="Verdana"/>
              </a:rPr>
              <a:t>(2318010</a:t>
            </a:r>
            <a:r>
              <a:rPr lang="en-US" sz="3200" b="1" spc="-10">
                <a:solidFill>
                  <a:srgbClr val="FF0000"/>
                </a:solidFill>
                <a:latin typeface="Verdana"/>
                <a:cs typeface="Verdana"/>
              </a:rPr>
              <a:t>63</a:t>
            </a:r>
            <a:r>
              <a:rPr sz="3200" b="1" spc="-10">
                <a:solidFill>
                  <a:srgbClr val="FF0000"/>
                </a:solidFill>
                <a:latin typeface="Verdana"/>
                <a:cs typeface="Verdana"/>
              </a:rPr>
              <a:t>)</a:t>
            </a:r>
            <a:endParaRPr sz="3200" dirty="0">
              <a:latin typeface="Verdana"/>
              <a:cs typeface="Verdana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title"/>
          </p:nvPr>
        </p:nvSpPr>
        <p:spPr>
          <a:xfrm>
            <a:off x="2044318" y="1750217"/>
            <a:ext cx="13504544" cy="1225550"/>
          </a:xfrm>
          <a:prstGeom prst="rect">
            <a:avLst/>
          </a:prstGeom>
        </p:spPr>
        <p:txBody>
          <a:bodyPr vert="horz" wrap="square" lIns="0" tIns="79375" rIns="0" bIns="0" rtlCol="0">
            <a:spAutoFit/>
          </a:bodyPr>
          <a:lstStyle/>
          <a:p>
            <a:pPr marL="12700" marR="5080">
              <a:lnSpc>
                <a:spcPts val="4500"/>
              </a:lnSpc>
              <a:spcBef>
                <a:spcPts val="625"/>
              </a:spcBef>
            </a:pPr>
            <a:r>
              <a:rPr sz="4100" dirty="0">
                <a:solidFill>
                  <a:srgbClr val="001F5E"/>
                </a:solidFill>
              </a:rPr>
              <a:t>Department</a:t>
            </a:r>
            <a:r>
              <a:rPr sz="4100" spc="5" dirty="0">
                <a:solidFill>
                  <a:srgbClr val="001F5E"/>
                </a:solidFill>
              </a:rPr>
              <a:t> </a:t>
            </a:r>
            <a:r>
              <a:rPr sz="4100" dirty="0">
                <a:solidFill>
                  <a:srgbClr val="001F5E"/>
                </a:solidFill>
              </a:rPr>
              <a:t>of</a:t>
            </a:r>
            <a:r>
              <a:rPr sz="4100" spc="5" dirty="0">
                <a:solidFill>
                  <a:srgbClr val="001F5E"/>
                </a:solidFill>
              </a:rPr>
              <a:t> </a:t>
            </a:r>
            <a:r>
              <a:rPr sz="4100" dirty="0">
                <a:solidFill>
                  <a:srgbClr val="001F5E"/>
                </a:solidFill>
              </a:rPr>
              <a:t>Artificial</a:t>
            </a:r>
            <a:r>
              <a:rPr sz="4100" spc="5" dirty="0">
                <a:solidFill>
                  <a:srgbClr val="001F5E"/>
                </a:solidFill>
              </a:rPr>
              <a:t> </a:t>
            </a:r>
            <a:r>
              <a:rPr sz="4100" dirty="0">
                <a:solidFill>
                  <a:srgbClr val="001F5E"/>
                </a:solidFill>
              </a:rPr>
              <a:t>Intelligence</a:t>
            </a:r>
            <a:r>
              <a:rPr sz="4100" spc="5" dirty="0">
                <a:solidFill>
                  <a:srgbClr val="001F5E"/>
                </a:solidFill>
              </a:rPr>
              <a:t> </a:t>
            </a:r>
            <a:r>
              <a:rPr sz="4100" dirty="0">
                <a:solidFill>
                  <a:srgbClr val="001F5E"/>
                </a:solidFill>
              </a:rPr>
              <a:t>and</a:t>
            </a:r>
            <a:r>
              <a:rPr sz="4100" spc="5" dirty="0">
                <a:solidFill>
                  <a:srgbClr val="001F5E"/>
                </a:solidFill>
              </a:rPr>
              <a:t> </a:t>
            </a:r>
            <a:r>
              <a:rPr sz="4100" spc="-20" dirty="0">
                <a:solidFill>
                  <a:srgbClr val="001F5E"/>
                </a:solidFill>
              </a:rPr>
              <a:t>Data </a:t>
            </a:r>
            <a:r>
              <a:rPr sz="4100" spc="-10" dirty="0">
                <a:solidFill>
                  <a:srgbClr val="001F5E"/>
                </a:solidFill>
              </a:rPr>
              <a:t>Science</a:t>
            </a:r>
            <a:endParaRPr sz="4100"/>
          </a:p>
        </p:txBody>
      </p:sp>
      <p:pic>
        <p:nvPicPr>
          <p:cNvPr id="9" name="object 9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28600" y="228600"/>
            <a:ext cx="4156211" cy="1571624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38904" algn="l"/>
                <a:tab pos="4672965" algn="l"/>
                <a:tab pos="7131684" algn="l"/>
              </a:tabLst>
            </a:pPr>
            <a:r>
              <a:rPr spc="-10" dirty="0"/>
              <a:t>Conclusion</a:t>
            </a:r>
            <a:r>
              <a:rPr dirty="0"/>
              <a:t>	</a:t>
            </a:r>
            <a:r>
              <a:rPr spc="-50" dirty="0"/>
              <a:t>&amp;</a:t>
            </a:r>
            <a:r>
              <a:rPr dirty="0"/>
              <a:t>	</a:t>
            </a:r>
            <a:r>
              <a:rPr spc="-10" dirty="0"/>
              <a:t>Future</a:t>
            </a:r>
            <a:r>
              <a:rPr dirty="0"/>
              <a:t>	</a:t>
            </a:r>
            <a:r>
              <a:rPr spc="-10" dirty="0"/>
              <a:t>Scope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9715" y="2974339"/>
            <a:ext cx="114299" cy="1142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9715" y="3793489"/>
            <a:ext cx="114299" cy="1142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9715" y="4612639"/>
            <a:ext cx="114299" cy="1142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749715" y="6250939"/>
            <a:ext cx="114299" cy="114299"/>
          </a:xfrm>
          <a:prstGeom prst="rect">
            <a:avLst/>
          </a:prstGeom>
        </p:spPr>
      </p:pic>
      <p:sp>
        <p:nvSpPr>
          <p:cNvPr id="7" name="object 7"/>
          <p:cNvSpPr txBox="1"/>
          <p:nvPr/>
        </p:nvSpPr>
        <p:spPr>
          <a:xfrm>
            <a:off x="2051367" y="2673350"/>
            <a:ext cx="15020925" cy="494030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15570" marR="5080" indent="-103505">
              <a:lnSpc>
                <a:spcPct val="149300"/>
              </a:lnSpc>
              <a:spcBef>
                <a:spcPts val="100"/>
              </a:spcBef>
            </a:pPr>
            <a:r>
              <a:rPr sz="3600" dirty="0">
                <a:latin typeface="Calibri"/>
                <a:cs typeface="Calibri"/>
              </a:rPr>
              <a:t>SUCCESSFULLY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IMPLEMENTED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BIG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DATA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PIPELINE</a:t>
            </a:r>
            <a:r>
              <a:rPr sz="3600" spc="-4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FOR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CUSTOMER</a:t>
            </a:r>
            <a:r>
              <a:rPr sz="3600" spc="-50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ANALYTICS. </a:t>
            </a:r>
            <a:r>
              <a:rPr sz="3600" spc="-20" dirty="0">
                <a:latin typeface="Calibri"/>
                <a:cs typeface="Calibri"/>
              </a:rPr>
              <a:t>K-</a:t>
            </a:r>
            <a:r>
              <a:rPr sz="3600" dirty="0">
                <a:latin typeface="Calibri"/>
                <a:cs typeface="Calibri"/>
              </a:rPr>
              <a:t>MEANS</a:t>
            </a:r>
            <a:r>
              <a:rPr sz="3600" spc="-114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CLUSTERING</a:t>
            </a:r>
            <a:r>
              <a:rPr sz="3600" spc="-114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HELPED</a:t>
            </a:r>
            <a:r>
              <a:rPr sz="3600" spc="-114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IDENTIFY</a:t>
            </a:r>
            <a:r>
              <a:rPr sz="3600" spc="-11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VALUABLE</a:t>
            </a:r>
            <a:r>
              <a:rPr sz="3600" spc="-114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CUSTOMER</a:t>
            </a:r>
            <a:r>
              <a:rPr sz="3600" spc="-114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GROUPS.</a:t>
            </a:r>
            <a:endParaRPr sz="3600" dirty="0">
              <a:latin typeface="Calibri"/>
              <a:cs typeface="Calibri"/>
            </a:endParaRPr>
          </a:p>
          <a:p>
            <a:pPr marL="12700" marR="930910">
              <a:lnSpc>
                <a:spcPct val="149300"/>
              </a:lnSpc>
            </a:pPr>
            <a:r>
              <a:rPr sz="3600" dirty="0">
                <a:latin typeface="Calibri"/>
                <a:cs typeface="Calibri"/>
              </a:rPr>
              <a:t>KPIS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AND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DASHBOARDS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PROVIDED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ACTIONABLE</a:t>
            </a:r>
            <a:r>
              <a:rPr sz="3600" spc="-7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INSIGHTS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FOR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MARKETING TEAMS.</a:t>
            </a:r>
            <a:endParaRPr sz="3600" dirty="0">
              <a:latin typeface="Calibri"/>
              <a:cs typeface="Calibri"/>
            </a:endParaRPr>
          </a:p>
          <a:p>
            <a:pPr marL="12700" marR="446405">
              <a:lnSpc>
                <a:spcPct val="149300"/>
              </a:lnSpc>
            </a:pPr>
            <a:r>
              <a:rPr sz="3600" dirty="0">
                <a:latin typeface="Calibri"/>
                <a:cs typeface="Calibri"/>
              </a:rPr>
              <a:t>THE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SYSTEM</a:t>
            </a:r>
            <a:r>
              <a:rPr sz="3600" spc="-6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SUPPORTS</a:t>
            </a:r>
            <a:r>
              <a:rPr sz="3600" spc="-6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SCALABLE</a:t>
            </a:r>
            <a:r>
              <a:rPr sz="3600" spc="-6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DATA</a:t>
            </a:r>
            <a:r>
              <a:rPr sz="3600" spc="-6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HANDLING</a:t>
            </a:r>
            <a:r>
              <a:rPr sz="3600" spc="-60" dirty="0">
                <a:latin typeface="Calibri"/>
                <a:cs typeface="Calibri"/>
              </a:rPr>
              <a:t> </a:t>
            </a:r>
            <a:r>
              <a:rPr sz="3600" dirty="0">
                <a:latin typeface="Calibri"/>
                <a:cs typeface="Calibri"/>
              </a:rPr>
              <a:t>AND</a:t>
            </a:r>
            <a:r>
              <a:rPr sz="3600" spc="-60" dirty="0">
                <a:latin typeface="Calibri"/>
                <a:cs typeface="Calibri"/>
              </a:rPr>
              <a:t> </a:t>
            </a:r>
            <a:r>
              <a:rPr sz="3600" spc="-25" dirty="0">
                <a:latin typeface="Calibri"/>
                <a:cs typeface="Calibri"/>
              </a:rPr>
              <a:t>REAL-</a:t>
            </a:r>
            <a:r>
              <a:rPr sz="3600" dirty="0">
                <a:latin typeface="Calibri"/>
                <a:cs typeface="Calibri"/>
              </a:rPr>
              <a:t>TIME</a:t>
            </a:r>
            <a:r>
              <a:rPr sz="3600" spc="-65" dirty="0">
                <a:latin typeface="Calibri"/>
                <a:cs typeface="Calibri"/>
              </a:rPr>
              <a:t> </a:t>
            </a:r>
            <a:r>
              <a:rPr sz="3600" spc="-10" dirty="0">
                <a:latin typeface="Calibri"/>
                <a:cs typeface="Calibri"/>
              </a:rPr>
              <a:t>BUSINESS INTELLIGENCE</a:t>
            </a:r>
            <a:endParaRPr sz="36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25" dirty="0"/>
              <a:t>10</a:t>
            </a:fld>
            <a:endParaRPr spc="-25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9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60" dirty="0"/>
              <a:t> </a:t>
            </a:r>
            <a:r>
              <a:rPr dirty="0"/>
              <a:t>Intelligence</a:t>
            </a:r>
            <a:r>
              <a:rPr spc="-5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References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25" dirty="0"/>
              <a:t>11</a:t>
            </a:fld>
            <a:endParaRPr spc="-25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9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60" dirty="0"/>
              <a:t> </a:t>
            </a:r>
            <a:r>
              <a:rPr dirty="0"/>
              <a:t>Intelligence</a:t>
            </a:r>
            <a:r>
              <a:rPr spc="-5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5553" y="3261273"/>
            <a:ext cx="14939644" cy="5759012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 marR="1746885" indent="-5715">
              <a:lnSpc>
                <a:spcPct val="115700"/>
              </a:lnSpc>
              <a:spcBef>
                <a:spcPts val="100"/>
              </a:spcBef>
              <a:buSzPct val="97872"/>
              <a:buAutoNum type="arabicPeriod"/>
              <a:tabLst>
                <a:tab pos="464184" algn="l"/>
              </a:tabLst>
            </a:pPr>
            <a:r>
              <a:rPr sz="4000" dirty="0">
                <a:latin typeface="Calibri"/>
                <a:cs typeface="Calibri"/>
              </a:rPr>
              <a:t>	DATABRICKS</a:t>
            </a:r>
            <a:r>
              <a:rPr sz="4000" spc="-9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DELTA</a:t>
            </a:r>
            <a:r>
              <a:rPr sz="4000" spc="-9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LAKE</a:t>
            </a:r>
            <a:r>
              <a:rPr sz="4000" spc="-9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GUIDE</a:t>
            </a:r>
            <a:r>
              <a:rPr sz="4000" spc="-90" dirty="0">
                <a:latin typeface="Calibri"/>
                <a:cs typeface="Calibri"/>
              </a:rPr>
              <a:t> </a:t>
            </a:r>
            <a:r>
              <a:rPr sz="4000" spc="-50" dirty="0">
                <a:latin typeface="Calibri"/>
                <a:cs typeface="Calibri"/>
              </a:rPr>
              <a:t>— </a:t>
            </a:r>
            <a:r>
              <a:rPr sz="4000" spc="-10" dirty="0">
                <a:latin typeface="Calibri"/>
                <a:cs typeface="Calibri"/>
              </a:rPr>
              <a:t>HTTPS://DOCS.DATABRICKS.COM/DELTA/INDEX.HTML</a:t>
            </a:r>
            <a:endParaRPr sz="4000" dirty="0">
              <a:latin typeface="Calibri"/>
              <a:cs typeface="Calibri"/>
            </a:endParaRPr>
          </a:p>
          <a:p>
            <a:pPr marL="12700" marR="597535" indent="-5715">
              <a:lnSpc>
                <a:spcPct val="115700"/>
              </a:lnSpc>
              <a:buSzPct val="97872"/>
              <a:buAutoNum type="arabicPeriod"/>
              <a:tabLst>
                <a:tab pos="464184" algn="l"/>
              </a:tabLst>
            </a:pPr>
            <a:r>
              <a:rPr sz="4000" dirty="0">
                <a:latin typeface="Calibri"/>
                <a:cs typeface="Calibri"/>
              </a:rPr>
              <a:t>	APACHE</a:t>
            </a:r>
            <a:r>
              <a:rPr sz="4000" spc="-14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SPARK</a:t>
            </a:r>
            <a:r>
              <a:rPr sz="4000" spc="-14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DOCUMENTATION</a:t>
            </a:r>
            <a:r>
              <a:rPr sz="4000" spc="-145" dirty="0">
                <a:latin typeface="Calibri"/>
                <a:cs typeface="Calibri"/>
              </a:rPr>
              <a:t> </a:t>
            </a:r>
            <a:r>
              <a:rPr sz="4000" spc="-50" dirty="0">
                <a:latin typeface="Calibri"/>
                <a:cs typeface="Calibri"/>
              </a:rPr>
              <a:t>— </a:t>
            </a:r>
            <a:r>
              <a:rPr sz="4000" spc="-10" dirty="0">
                <a:latin typeface="Calibri"/>
                <a:cs typeface="Calibri"/>
              </a:rPr>
              <a:t>HTTPS://SPARK.APACHE.ORG/DOCS/LATEST/ </a:t>
            </a:r>
            <a:endParaRPr lang="en-US" sz="4000" spc="-10" dirty="0">
              <a:latin typeface="Calibri"/>
              <a:cs typeface="Calibri"/>
            </a:endParaRPr>
          </a:p>
          <a:p>
            <a:pPr marL="12700" marR="597535" indent="-5715">
              <a:lnSpc>
                <a:spcPct val="115700"/>
              </a:lnSpc>
              <a:buSzPct val="97872"/>
              <a:buAutoNum type="arabicPeriod"/>
              <a:tabLst>
                <a:tab pos="464184" algn="l"/>
              </a:tabLst>
            </a:pPr>
            <a:r>
              <a:rPr sz="4000" dirty="0">
                <a:latin typeface="Calibri"/>
                <a:cs typeface="Calibri"/>
              </a:rPr>
              <a:t>“CUSTOMER</a:t>
            </a:r>
            <a:r>
              <a:rPr sz="4000" spc="-15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ANALYTICS</a:t>
            </a:r>
            <a:r>
              <a:rPr sz="4000" spc="-15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AND</a:t>
            </a:r>
            <a:r>
              <a:rPr sz="4000" spc="-15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SEGMENTATION</a:t>
            </a:r>
            <a:r>
              <a:rPr sz="4000" spc="-15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USING</a:t>
            </a:r>
            <a:r>
              <a:rPr sz="4000" spc="-150" dirty="0">
                <a:latin typeface="Calibri"/>
                <a:cs typeface="Calibri"/>
              </a:rPr>
              <a:t> </a:t>
            </a:r>
            <a:r>
              <a:rPr sz="4000" spc="-25" dirty="0">
                <a:latin typeface="Calibri"/>
                <a:cs typeface="Calibri"/>
              </a:rPr>
              <a:t>BIG </a:t>
            </a:r>
            <a:r>
              <a:rPr sz="4000" dirty="0">
                <a:latin typeface="Calibri"/>
                <a:cs typeface="Calibri"/>
              </a:rPr>
              <a:t>DATA,”</a:t>
            </a:r>
            <a:r>
              <a:rPr sz="4000" spc="-9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IJCA,</a:t>
            </a:r>
            <a:r>
              <a:rPr sz="4000" spc="-95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2023</a:t>
            </a:r>
            <a:endParaRPr sz="4000" dirty="0">
              <a:latin typeface="Calibri"/>
              <a:cs typeface="Calibri"/>
            </a:endParaRPr>
          </a:p>
          <a:p>
            <a:pPr marL="598805" indent="-457200">
              <a:lnSpc>
                <a:spcPct val="100000"/>
              </a:lnSpc>
              <a:spcBef>
                <a:spcPts val="885"/>
              </a:spcBef>
              <a:buSzPct val="97872"/>
              <a:buAutoNum type="arabicPeriod" startAt="4"/>
              <a:tabLst>
                <a:tab pos="598805" algn="l"/>
              </a:tabLst>
            </a:pPr>
            <a:r>
              <a:rPr sz="4000" dirty="0">
                <a:latin typeface="Calibri"/>
                <a:cs typeface="Calibri"/>
              </a:rPr>
              <a:t>KIMBALL,</a:t>
            </a:r>
            <a:r>
              <a:rPr sz="4000" spc="-10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R.</a:t>
            </a:r>
            <a:r>
              <a:rPr sz="4000" spc="-10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THE</a:t>
            </a:r>
            <a:r>
              <a:rPr sz="4000" spc="-10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DATA</a:t>
            </a:r>
            <a:r>
              <a:rPr sz="4000" spc="-10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WAREHOUSE</a:t>
            </a:r>
            <a:r>
              <a:rPr sz="4000" spc="-10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TOOLKIT,</a:t>
            </a:r>
            <a:r>
              <a:rPr sz="4000" spc="-10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WILEY,</a:t>
            </a:r>
            <a:r>
              <a:rPr sz="4000" spc="-100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2013</a:t>
            </a:r>
            <a:endParaRPr sz="4000" dirty="0">
              <a:latin typeface="Calibri"/>
              <a:cs typeface="Calibri"/>
            </a:endParaRPr>
          </a:p>
          <a:p>
            <a:pPr marL="598805" indent="-457200">
              <a:lnSpc>
                <a:spcPct val="100000"/>
              </a:lnSpc>
              <a:spcBef>
                <a:spcPts val="885"/>
              </a:spcBef>
              <a:buSzPct val="97872"/>
              <a:buAutoNum type="arabicPeriod" startAt="4"/>
              <a:tabLst>
                <a:tab pos="598805" algn="l"/>
              </a:tabLst>
            </a:pPr>
            <a:r>
              <a:rPr sz="4000" dirty="0">
                <a:latin typeface="Calibri"/>
                <a:cs typeface="Calibri"/>
              </a:rPr>
              <a:t>APACHE</a:t>
            </a:r>
            <a:r>
              <a:rPr sz="4000" spc="-135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SUPERSET</a:t>
            </a:r>
            <a:r>
              <a:rPr sz="4000" spc="-130" dirty="0">
                <a:latin typeface="Calibri"/>
                <a:cs typeface="Calibri"/>
              </a:rPr>
              <a:t> </a:t>
            </a:r>
            <a:r>
              <a:rPr sz="4000" dirty="0">
                <a:latin typeface="Calibri"/>
                <a:cs typeface="Calibri"/>
              </a:rPr>
              <a:t>OFFICIAL</a:t>
            </a:r>
            <a:r>
              <a:rPr sz="4000" spc="-135" dirty="0">
                <a:latin typeface="Calibri"/>
                <a:cs typeface="Calibri"/>
              </a:rPr>
              <a:t> </a:t>
            </a:r>
            <a:r>
              <a:rPr sz="4000" spc="-10" dirty="0">
                <a:latin typeface="Calibri"/>
                <a:cs typeface="Calibri"/>
              </a:rPr>
              <a:t>DOCUMENTATION,</a:t>
            </a:r>
            <a:r>
              <a:rPr sz="4000" spc="-130" dirty="0">
                <a:latin typeface="Calibri"/>
                <a:cs typeface="Calibri"/>
              </a:rPr>
              <a:t> </a:t>
            </a:r>
            <a:r>
              <a:rPr sz="4000" spc="-20" dirty="0">
                <a:latin typeface="Calibri"/>
                <a:cs typeface="Calibri"/>
              </a:rPr>
              <a:t>2024</a:t>
            </a:r>
            <a:endParaRPr sz="4000"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6783766" y="5189791"/>
            <a:ext cx="4482465" cy="92836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25"/>
              </a:spcBef>
            </a:pPr>
            <a:r>
              <a:rPr sz="5900" dirty="0"/>
              <a:t>Thank</a:t>
            </a:r>
            <a:r>
              <a:rPr sz="5900" spc="5" dirty="0"/>
              <a:t> </a:t>
            </a:r>
            <a:r>
              <a:rPr sz="5900" spc="-25" dirty="0"/>
              <a:t>You</a:t>
            </a:r>
            <a:endParaRPr sz="5900"/>
          </a:p>
        </p:txBody>
      </p:sp>
      <p:sp>
        <p:nvSpPr>
          <p:cNvPr id="3" name="object 3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25" dirty="0"/>
              <a:t>12</a:t>
            </a:fld>
            <a:endParaRPr spc="-25" dirty="0"/>
          </a:p>
        </p:txBody>
      </p:sp>
      <p:sp>
        <p:nvSpPr>
          <p:cNvPr id="4" name="object 4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9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60" dirty="0"/>
              <a:t> </a:t>
            </a:r>
            <a:r>
              <a:rPr dirty="0"/>
              <a:t>Intelligence</a:t>
            </a:r>
            <a:r>
              <a:rPr spc="-5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4599" y="1553253"/>
            <a:ext cx="43287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Introduction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4474" y="2906809"/>
            <a:ext cx="114299" cy="114299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4474" y="4545109"/>
            <a:ext cx="114299" cy="114299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4474" y="6183409"/>
            <a:ext cx="114299" cy="114299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14474" y="7821709"/>
            <a:ext cx="114299" cy="114299"/>
          </a:xfrm>
          <a:prstGeom prst="rect">
            <a:avLst/>
          </a:prstGeom>
        </p:spPr>
      </p:pic>
      <p:sp>
        <p:nvSpPr>
          <p:cNvPr id="7" name="object 7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23645" marR="948055">
              <a:lnSpc>
                <a:spcPct val="149300"/>
              </a:lnSpc>
              <a:spcBef>
                <a:spcPts val="100"/>
              </a:spcBef>
            </a:pPr>
            <a:r>
              <a:rPr sz="3600" dirty="0"/>
              <a:t>Big</a:t>
            </a:r>
            <a:r>
              <a:rPr sz="3600" spc="-25" dirty="0"/>
              <a:t> </a:t>
            </a:r>
            <a:r>
              <a:rPr sz="3600" dirty="0"/>
              <a:t>data</a:t>
            </a:r>
            <a:r>
              <a:rPr sz="3600" spc="-25" dirty="0"/>
              <a:t> </a:t>
            </a:r>
            <a:r>
              <a:rPr sz="3600" dirty="0"/>
              <a:t>projects</a:t>
            </a:r>
            <a:r>
              <a:rPr sz="3600" spc="-25" dirty="0"/>
              <a:t> </a:t>
            </a:r>
            <a:r>
              <a:rPr sz="3600" dirty="0"/>
              <a:t>aim</a:t>
            </a:r>
            <a:r>
              <a:rPr sz="3600" spc="-25" dirty="0"/>
              <a:t> </a:t>
            </a:r>
            <a:r>
              <a:rPr sz="3600" dirty="0"/>
              <a:t>to</a:t>
            </a:r>
            <a:r>
              <a:rPr sz="3600" spc="-25" dirty="0"/>
              <a:t> </a:t>
            </a:r>
            <a:r>
              <a:rPr sz="3600" dirty="0"/>
              <a:t>collect,</a:t>
            </a:r>
            <a:r>
              <a:rPr sz="3600" spc="-20" dirty="0"/>
              <a:t> </a:t>
            </a:r>
            <a:r>
              <a:rPr sz="3600" dirty="0"/>
              <a:t>process,</a:t>
            </a:r>
            <a:r>
              <a:rPr sz="3600" spc="-25" dirty="0"/>
              <a:t> </a:t>
            </a:r>
            <a:r>
              <a:rPr sz="3600" dirty="0"/>
              <a:t>and</a:t>
            </a:r>
            <a:r>
              <a:rPr sz="3600" spc="-25" dirty="0"/>
              <a:t> </a:t>
            </a:r>
            <a:r>
              <a:rPr sz="3600" dirty="0"/>
              <a:t>analyze</a:t>
            </a:r>
            <a:r>
              <a:rPr sz="3600" spc="-25" dirty="0"/>
              <a:t> </a:t>
            </a:r>
            <a:r>
              <a:rPr sz="3600" dirty="0"/>
              <a:t>massive</a:t>
            </a:r>
            <a:r>
              <a:rPr sz="3600" spc="-25" dirty="0"/>
              <a:t> </a:t>
            </a:r>
            <a:r>
              <a:rPr sz="3600" dirty="0"/>
              <a:t>volumes</a:t>
            </a:r>
            <a:r>
              <a:rPr sz="3600" spc="-20" dirty="0"/>
              <a:t> </a:t>
            </a:r>
            <a:r>
              <a:rPr sz="3600" dirty="0"/>
              <a:t>of</a:t>
            </a:r>
            <a:r>
              <a:rPr sz="3600" spc="-25" dirty="0"/>
              <a:t> </a:t>
            </a:r>
            <a:r>
              <a:rPr sz="3600" dirty="0"/>
              <a:t>data</a:t>
            </a:r>
            <a:r>
              <a:rPr sz="3600" spc="-25" dirty="0"/>
              <a:t> to </a:t>
            </a:r>
            <a:r>
              <a:rPr sz="3600" dirty="0"/>
              <a:t>extract meaningful insights for business decision-</a:t>
            </a:r>
            <a:r>
              <a:rPr sz="3600" spc="-10" dirty="0"/>
              <a:t>making.</a:t>
            </a:r>
            <a:endParaRPr sz="3600" dirty="0"/>
          </a:p>
          <a:p>
            <a:pPr marL="1223645" marR="5080">
              <a:lnSpc>
                <a:spcPct val="149300"/>
              </a:lnSpc>
            </a:pPr>
            <a:r>
              <a:rPr sz="3600" dirty="0"/>
              <a:t>Such</a:t>
            </a:r>
            <a:r>
              <a:rPr sz="3600" spc="-10" dirty="0"/>
              <a:t> </a:t>
            </a:r>
            <a:r>
              <a:rPr sz="3600" dirty="0"/>
              <a:t>projects</a:t>
            </a:r>
            <a:r>
              <a:rPr sz="3600" spc="-5" dirty="0"/>
              <a:t> </a:t>
            </a:r>
            <a:r>
              <a:rPr sz="3600" dirty="0"/>
              <a:t>can</a:t>
            </a:r>
            <a:r>
              <a:rPr sz="3600" spc="-10" dirty="0"/>
              <a:t> </a:t>
            </a:r>
            <a:r>
              <a:rPr sz="3600" dirty="0"/>
              <a:t>be</a:t>
            </a:r>
            <a:r>
              <a:rPr sz="3600" spc="-5" dirty="0"/>
              <a:t> </a:t>
            </a:r>
            <a:r>
              <a:rPr sz="3600" dirty="0"/>
              <a:t>implemented</a:t>
            </a:r>
            <a:r>
              <a:rPr sz="3600" spc="-10" dirty="0"/>
              <a:t> </a:t>
            </a:r>
            <a:r>
              <a:rPr sz="3600" dirty="0"/>
              <a:t>using</a:t>
            </a:r>
            <a:r>
              <a:rPr sz="3600" spc="-5" dirty="0"/>
              <a:t> </a:t>
            </a:r>
            <a:r>
              <a:rPr sz="3600" dirty="0"/>
              <a:t>multiple</a:t>
            </a:r>
            <a:r>
              <a:rPr sz="3600" spc="-5" dirty="0"/>
              <a:t> </a:t>
            </a:r>
            <a:r>
              <a:rPr sz="3600" dirty="0"/>
              <a:t>ecosystems</a:t>
            </a:r>
            <a:r>
              <a:rPr sz="3600" spc="-10" dirty="0"/>
              <a:t> </a:t>
            </a:r>
            <a:r>
              <a:rPr sz="3600" dirty="0"/>
              <a:t>like</a:t>
            </a:r>
            <a:r>
              <a:rPr sz="3600" spc="-5" dirty="0"/>
              <a:t> </a:t>
            </a:r>
            <a:r>
              <a:rPr sz="3600" dirty="0"/>
              <a:t>Hadoop,</a:t>
            </a:r>
            <a:r>
              <a:rPr sz="3600" spc="-10" dirty="0"/>
              <a:t> </a:t>
            </a:r>
            <a:r>
              <a:rPr sz="3600" dirty="0"/>
              <a:t>Spark,</a:t>
            </a:r>
            <a:r>
              <a:rPr sz="3600" spc="-5" dirty="0"/>
              <a:t> </a:t>
            </a:r>
            <a:r>
              <a:rPr sz="3600" spc="-25" dirty="0"/>
              <a:t>and </a:t>
            </a:r>
            <a:r>
              <a:rPr sz="3600" dirty="0"/>
              <a:t>cloud-based platforms apart from </a:t>
            </a:r>
            <a:r>
              <a:rPr sz="3600" spc="-10" dirty="0"/>
              <a:t>Databricks.</a:t>
            </a:r>
            <a:endParaRPr sz="3600" dirty="0"/>
          </a:p>
          <a:p>
            <a:pPr marL="1223645" marR="1249045">
              <a:lnSpc>
                <a:spcPct val="149300"/>
              </a:lnSpc>
            </a:pPr>
            <a:r>
              <a:rPr sz="3600" dirty="0"/>
              <a:t>A</a:t>
            </a:r>
            <a:r>
              <a:rPr sz="3600" spc="-25" dirty="0"/>
              <a:t> </a:t>
            </a:r>
            <a:r>
              <a:rPr sz="3600" dirty="0"/>
              <a:t>complete</a:t>
            </a:r>
            <a:r>
              <a:rPr sz="3600" spc="-20" dirty="0"/>
              <a:t> </a:t>
            </a:r>
            <a:r>
              <a:rPr sz="3600" dirty="0"/>
              <a:t>data</a:t>
            </a:r>
            <a:r>
              <a:rPr sz="3600" spc="-20" dirty="0"/>
              <a:t> </a:t>
            </a:r>
            <a:r>
              <a:rPr sz="3600" dirty="0"/>
              <a:t>pipeline</a:t>
            </a:r>
            <a:r>
              <a:rPr sz="3600" spc="-20" dirty="0"/>
              <a:t> </a:t>
            </a:r>
            <a:r>
              <a:rPr sz="3600" dirty="0"/>
              <a:t>includes</a:t>
            </a:r>
            <a:r>
              <a:rPr sz="3600" spc="-20" dirty="0"/>
              <a:t> </a:t>
            </a:r>
            <a:r>
              <a:rPr sz="3600" dirty="0"/>
              <a:t>data</a:t>
            </a:r>
            <a:r>
              <a:rPr sz="3600" spc="-20" dirty="0"/>
              <a:t> </a:t>
            </a:r>
            <a:r>
              <a:rPr sz="3600" dirty="0"/>
              <a:t>ingestion,</a:t>
            </a:r>
            <a:r>
              <a:rPr sz="3600" spc="-20" dirty="0"/>
              <a:t> </a:t>
            </a:r>
            <a:r>
              <a:rPr sz="3600" dirty="0"/>
              <a:t>storage,</a:t>
            </a:r>
            <a:r>
              <a:rPr sz="3600" spc="-25" dirty="0"/>
              <a:t> </a:t>
            </a:r>
            <a:r>
              <a:rPr sz="3600" dirty="0"/>
              <a:t>processing,</a:t>
            </a:r>
            <a:r>
              <a:rPr sz="3600" spc="-20" dirty="0"/>
              <a:t> </a:t>
            </a:r>
            <a:r>
              <a:rPr sz="3600" spc="-10" dirty="0"/>
              <a:t>machine </a:t>
            </a:r>
            <a:r>
              <a:rPr sz="3600" dirty="0"/>
              <a:t>learning, and visualization </a:t>
            </a:r>
            <a:r>
              <a:rPr sz="3600" spc="-10" dirty="0"/>
              <a:t>stages.</a:t>
            </a:r>
            <a:endParaRPr sz="3600" dirty="0"/>
          </a:p>
          <a:p>
            <a:pPr marL="1223645" marR="921385">
              <a:lnSpc>
                <a:spcPct val="149300"/>
              </a:lnSpc>
            </a:pPr>
            <a:r>
              <a:rPr sz="3600" dirty="0"/>
              <a:t>Open-source</a:t>
            </a:r>
            <a:r>
              <a:rPr sz="3600" spc="-25" dirty="0"/>
              <a:t> </a:t>
            </a:r>
            <a:r>
              <a:rPr sz="3600" dirty="0"/>
              <a:t>tools</a:t>
            </a:r>
            <a:r>
              <a:rPr sz="3600" spc="-20" dirty="0"/>
              <a:t> </a:t>
            </a:r>
            <a:r>
              <a:rPr sz="3600" dirty="0"/>
              <a:t>like</a:t>
            </a:r>
            <a:r>
              <a:rPr sz="3600" spc="-20" dirty="0"/>
              <a:t> </a:t>
            </a:r>
            <a:r>
              <a:rPr sz="3600" dirty="0"/>
              <a:t>Apache</a:t>
            </a:r>
            <a:r>
              <a:rPr sz="3600" spc="-20" dirty="0"/>
              <a:t> </a:t>
            </a:r>
            <a:r>
              <a:rPr sz="3600" dirty="0"/>
              <a:t>Hadoop,</a:t>
            </a:r>
            <a:r>
              <a:rPr sz="3600" spc="-20" dirty="0"/>
              <a:t> </a:t>
            </a:r>
            <a:r>
              <a:rPr sz="3600" dirty="0"/>
              <a:t>Spark,</a:t>
            </a:r>
            <a:r>
              <a:rPr sz="3600" spc="-20" dirty="0"/>
              <a:t> </a:t>
            </a:r>
            <a:r>
              <a:rPr sz="3600" dirty="0"/>
              <a:t>Hive,</a:t>
            </a:r>
            <a:r>
              <a:rPr sz="3600" spc="-20" dirty="0"/>
              <a:t> </a:t>
            </a:r>
            <a:r>
              <a:rPr sz="3600" dirty="0"/>
              <a:t>Kafka,</a:t>
            </a:r>
            <a:r>
              <a:rPr sz="3600" spc="-20" dirty="0"/>
              <a:t> </a:t>
            </a:r>
            <a:r>
              <a:rPr sz="3600" dirty="0"/>
              <a:t>Airflow,</a:t>
            </a:r>
            <a:r>
              <a:rPr sz="3600" spc="-20" dirty="0"/>
              <a:t> </a:t>
            </a:r>
            <a:r>
              <a:rPr sz="3600" dirty="0"/>
              <a:t>and</a:t>
            </a:r>
            <a:r>
              <a:rPr sz="3600" spc="-20" dirty="0"/>
              <a:t> </a:t>
            </a:r>
            <a:r>
              <a:rPr sz="3600" spc="-10" dirty="0"/>
              <a:t>Superset </a:t>
            </a:r>
            <a:r>
              <a:rPr sz="3600" dirty="0"/>
              <a:t>enable</a:t>
            </a:r>
            <a:r>
              <a:rPr sz="3600" spc="-20" dirty="0"/>
              <a:t> </a:t>
            </a:r>
            <a:r>
              <a:rPr sz="3600" dirty="0"/>
              <a:t>end-to-end</a:t>
            </a:r>
            <a:r>
              <a:rPr sz="3600" spc="-20" dirty="0"/>
              <a:t> </a:t>
            </a:r>
            <a:r>
              <a:rPr sz="3600" dirty="0"/>
              <a:t>big</a:t>
            </a:r>
            <a:r>
              <a:rPr sz="3600" spc="-20" dirty="0"/>
              <a:t> </a:t>
            </a:r>
            <a:r>
              <a:rPr sz="3600" dirty="0"/>
              <a:t>data</a:t>
            </a:r>
            <a:r>
              <a:rPr sz="3600" spc="-20" dirty="0"/>
              <a:t> </a:t>
            </a:r>
            <a:r>
              <a:rPr sz="3600" dirty="0"/>
              <a:t>workflows</a:t>
            </a:r>
            <a:r>
              <a:rPr sz="3600" spc="-15" dirty="0"/>
              <a:t> </a:t>
            </a:r>
            <a:r>
              <a:rPr sz="3600" dirty="0"/>
              <a:t>without</a:t>
            </a:r>
            <a:r>
              <a:rPr sz="3600" spc="-20" dirty="0"/>
              <a:t> </a:t>
            </a:r>
            <a:r>
              <a:rPr sz="3600" dirty="0"/>
              <a:t>relying</a:t>
            </a:r>
            <a:r>
              <a:rPr sz="3600" spc="-20" dirty="0"/>
              <a:t> </a:t>
            </a:r>
            <a:r>
              <a:rPr sz="3600" dirty="0"/>
              <a:t>on</a:t>
            </a:r>
            <a:r>
              <a:rPr sz="3600" spc="-20" dirty="0"/>
              <a:t> </a:t>
            </a:r>
            <a:r>
              <a:rPr sz="3600" spc="-10" dirty="0"/>
              <a:t>Databricks.</a:t>
            </a:r>
            <a:endParaRPr sz="3600" dirty="0"/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0" dirty="0"/>
              <a:t>2</a:t>
            </a:fld>
            <a:endParaRPr spc="-5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9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60" dirty="0"/>
              <a:t> </a:t>
            </a:r>
            <a:r>
              <a:rPr dirty="0"/>
              <a:t>Intelligence</a:t>
            </a:r>
            <a:r>
              <a:rPr spc="-5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44599" y="1553253"/>
            <a:ext cx="289814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Abstract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371600" y="2628900"/>
            <a:ext cx="15464955" cy="6493957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469900" marR="5080" indent="-457200">
              <a:lnSpc>
                <a:spcPct val="1499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3150" dirty="0">
                <a:latin typeface="Calibri"/>
                <a:cs typeface="Calibri"/>
              </a:rPr>
              <a:t>The project focuses on building a customer segmentation and offer recommendation </a:t>
            </a:r>
            <a:r>
              <a:rPr sz="3150" spc="-10" dirty="0">
                <a:latin typeface="Calibri"/>
                <a:cs typeface="Calibri"/>
              </a:rPr>
              <a:t>system </a:t>
            </a:r>
            <a:r>
              <a:rPr sz="3150" dirty="0">
                <a:latin typeface="Calibri"/>
                <a:cs typeface="Calibri"/>
              </a:rPr>
              <a:t>using big data analytics to understand customer behavior and improve marketing </a:t>
            </a:r>
            <a:r>
              <a:rPr sz="3150" spc="-10" dirty="0">
                <a:latin typeface="Calibri"/>
                <a:cs typeface="Calibri"/>
              </a:rPr>
              <a:t>strategies. </a:t>
            </a:r>
            <a:endParaRPr lang="en-US" sz="3150" spc="-10" dirty="0">
              <a:latin typeface="Calibri"/>
              <a:cs typeface="Calibri"/>
            </a:endParaRPr>
          </a:p>
          <a:p>
            <a:pPr marL="469900" marR="5080" indent="-457200">
              <a:lnSpc>
                <a:spcPct val="149900"/>
              </a:lnSpc>
              <a:spcBef>
                <a:spcPts val="95"/>
              </a:spcBef>
              <a:buFont typeface="Arial" panose="020B0604020202020204" pitchFamily="34" charset="0"/>
              <a:buChar char="•"/>
            </a:pPr>
            <a:r>
              <a:rPr sz="3150" dirty="0">
                <a:latin typeface="Calibri"/>
                <a:cs typeface="Calibri"/>
              </a:rPr>
              <a:t>Large volumes of raw data are collected, cleaned, and transformed through a data </a:t>
            </a:r>
            <a:r>
              <a:rPr sz="3150" spc="-10" dirty="0">
                <a:latin typeface="Calibri"/>
                <a:cs typeface="Calibri"/>
              </a:rPr>
              <a:t>pipeline </a:t>
            </a:r>
            <a:r>
              <a:rPr sz="3150" dirty="0">
                <a:latin typeface="Calibri"/>
                <a:cs typeface="Calibri"/>
              </a:rPr>
              <a:t>for effective </a:t>
            </a:r>
            <a:r>
              <a:rPr sz="3150" spc="-10" dirty="0">
                <a:latin typeface="Calibri"/>
                <a:cs typeface="Calibri"/>
              </a:rPr>
              <a:t>analysis.</a:t>
            </a:r>
            <a:endParaRPr sz="3150" dirty="0">
              <a:latin typeface="Calibri"/>
              <a:cs typeface="Calibri"/>
            </a:endParaRPr>
          </a:p>
          <a:p>
            <a:pPr marL="469900" marR="688975" indent="-457200">
              <a:lnSpc>
                <a:spcPct val="149900"/>
              </a:lnSpc>
              <a:buFont typeface="Arial" panose="020B0604020202020204" pitchFamily="34" charset="0"/>
              <a:buChar char="•"/>
            </a:pPr>
            <a:r>
              <a:rPr sz="3150" dirty="0">
                <a:latin typeface="Calibri"/>
                <a:cs typeface="Calibri"/>
              </a:rPr>
              <a:t>Machine learning techniques such as K-Means clustering are applied to group </a:t>
            </a:r>
            <a:r>
              <a:rPr sz="3150" spc="-10" dirty="0">
                <a:latin typeface="Calibri"/>
                <a:cs typeface="Calibri"/>
              </a:rPr>
              <a:t>customers </a:t>
            </a:r>
            <a:r>
              <a:rPr sz="3150" dirty="0">
                <a:latin typeface="Calibri"/>
                <a:cs typeface="Calibri"/>
              </a:rPr>
              <a:t>based on purchasing patterns and </a:t>
            </a:r>
            <a:r>
              <a:rPr sz="3150" spc="-10" dirty="0">
                <a:latin typeface="Calibri"/>
                <a:cs typeface="Calibri"/>
              </a:rPr>
              <a:t>preferences.</a:t>
            </a:r>
            <a:endParaRPr sz="3150" dirty="0">
              <a:latin typeface="Calibri"/>
              <a:cs typeface="Calibri"/>
            </a:endParaRPr>
          </a:p>
          <a:p>
            <a:pPr marL="469900" marR="1012825" indent="-457200">
              <a:lnSpc>
                <a:spcPct val="149900"/>
              </a:lnSpc>
              <a:buFont typeface="Arial" panose="020B0604020202020204" pitchFamily="34" charset="0"/>
              <a:buChar char="•"/>
            </a:pPr>
            <a:r>
              <a:rPr sz="3150" dirty="0">
                <a:latin typeface="Calibri"/>
                <a:cs typeface="Calibri"/>
              </a:rPr>
              <a:t>The insights and KPIs generated are visualized through interactive dashboards, </a:t>
            </a:r>
            <a:r>
              <a:rPr sz="3150" spc="-10" dirty="0">
                <a:latin typeface="Calibri"/>
                <a:cs typeface="Calibri"/>
              </a:rPr>
              <a:t>helping </a:t>
            </a:r>
            <a:r>
              <a:rPr sz="3150" dirty="0">
                <a:latin typeface="Calibri"/>
                <a:cs typeface="Calibri"/>
              </a:rPr>
              <a:t>businesses design targeted offers and enhance customer </a:t>
            </a:r>
            <a:r>
              <a:rPr sz="3150" spc="-10" dirty="0">
                <a:latin typeface="Calibri"/>
                <a:cs typeface="Calibri"/>
              </a:rPr>
              <a:t>engagement.</a:t>
            </a:r>
            <a:endParaRPr sz="315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0" dirty="0"/>
              <a:t>3</a:t>
            </a:fld>
            <a:endParaRPr spc="-5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9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60" dirty="0"/>
              <a:t> </a:t>
            </a:r>
            <a:r>
              <a:rPr dirty="0"/>
              <a:t>Intelligence</a:t>
            </a:r>
            <a:r>
              <a:rPr spc="-5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429549" y="2655187"/>
            <a:ext cx="14811374" cy="6276974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20" dirty="0"/>
              <a:t>Architecture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0" dirty="0"/>
              <a:t>4</a:t>
            </a:fld>
            <a:endParaRPr spc="-5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9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60" dirty="0"/>
              <a:t> </a:t>
            </a:r>
            <a:r>
              <a:rPr dirty="0"/>
              <a:t>Intelligence</a:t>
            </a:r>
            <a:r>
              <a:rPr spc="-5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5553" y="1434463"/>
            <a:ext cx="6294120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052445" algn="l"/>
              </a:tabLst>
            </a:pPr>
            <a:r>
              <a:rPr spc="-10" dirty="0"/>
              <a:t>Modules</a:t>
            </a:r>
            <a:r>
              <a:rPr dirty="0"/>
              <a:t>	</a:t>
            </a:r>
            <a:r>
              <a:rPr spc="-10" dirty="0"/>
              <a:t>Overview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5874" y="3102433"/>
            <a:ext cx="85725" cy="85724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5874" y="4283533"/>
            <a:ext cx="85725" cy="85724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5874" y="5464633"/>
            <a:ext cx="85725" cy="85724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5874" y="6645733"/>
            <a:ext cx="85725" cy="85724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285874" y="7826833"/>
            <a:ext cx="85725" cy="85724"/>
          </a:xfrm>
          <a:prstGeom prst="rect">
            <a:avLst/>
          </a:prstGeom>
        </p:spPr>
      </p:pic>
      <p:sp>
        <p:nvSpPr>
          <p:cNvPr id="8" name="object 8"/>
          <p:cNvSpPr txBox="1">
            <a:spLocks noGrp="1"/>
          </p:cNvSpPr>
          <p:nvPr>
            <p:ph type="body" idx="1"/>
          </p:nvPr>
        </p:nvSpPr>
        <p:spPr>
          <a:prstGeom prst="rect">
            <a:avLst/>
          </a:prstGeom>
        </p:spPr>
        <p:txBody>
          <a:bodyPr vert="horz" wrap="square" lIns="0" tIns="363885" rIns="0" bIns="0" rtlCol="0">
            <a:spAutoFit/>
          </a:bodyPr>
          <a:lstStyle/>
          <a:p>
            <a:pPr marL="930910" marR="697230">
              <a:lnSpc>
                <a:spcPct val="149000"/>
              </a:lnSpc>
              <a:spcBef>
                <a:spcPts val="100"/>
              </a:spcBef>
            </a:pPr>
            <a:r>
              <a:rPr dirty="0"/>
              <a:t>Data</a:t>
            </a:r>
            <a:r>
              <a:rPr spc="-65" dirty="0"/>
              <a:t> </a:t>
            </a:r>
            <a:r>
              <a:rPr dirty="0"/>
              <a:t>Ingestion</a:t>
            </a:r>
            <a:r>
              <a:rPr spc="-65" dirty="0"/>
              <a:t> </a:t>
            </a:r>
            <a:r>
              <a:rPr dirty="0"/>
              <a:t>Module:</a:t>
            </a:r>
            <a:r>
              <a:rPr spc="-60" dirty="0"/>
              <a:t> </a:t>
            </a:r>
            <a:r>
              <a:rPr dirty="0"/>
              <a:t>Collects</a:t>
            </a:r>
            <a:r>
              <a:rPr spc="-65" dirty="0"/>
              <a:t> </a:t>
            </a:r>
            <a:r>
              <a:rPr dirty="0"/>
              <a:t>raw</a:t>
            </a:r>
            <a:r>
              <a:rPr spc="-60" dirty="0"/>
              <a:t> </a:t>
            </a:r>
            <a:r>
              <a:rPr dirty="0"/>
              <a:t>customer</a:t>
            </a:r>
            <a:r>
              <a:rPr spc="-6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dirty="0"/>
              <a:t>transaction</a:t>
            </a:r>
            <a:r>
              <a:rPr spc="-60" dirty="0"/>
              <a:t> </a:t>
            </a:r>
            <a:r>
              <a:rPr dirty="0"/>
              <a:t>data</a:t>
            </a:r>
            <a:r>
              <a:rPr spc="-65" dirty="0"/>
              <a:t> </a:t>
            </a:r>
            <a:r>
              <a:rPr dirty="0"/>
              <a:t>from</a:t>
            </a:r>
            <a:r>
              <a:rPr spc="-60" dirty="0"/>
              <a:t> </a:t>
            </a:r>
            <a:r>
              <a:rPr dirty="0"/>
              <a:t>various</a:t>
            </a:r>
            <a:r>
              <a:rPr spc="-65" dirty="0"/>
              <a:t> </a:t>
            </a:r>
            <a:r>
              <a:rPr dirty="0"/>
              <a:t>sources</a:t>
            </a:r>
            <a:r>
              <a:rPr spc="-60" dirty="0"/>
              <a:t> </a:t>
            </a:r>
            <a:r>
              <a:rPr dirty="0"/>
              <a:t>such</a:t>
            </a:r>
            <a:r>
              <a:rPr spc="-65" dirty="0"/>
              <a:t> </a:t>
            </a:r>
            <a:r>
              <a:rPr dirty="0"/>
              <a:t>as</a:t>
            </a:r>
            <a:r>
              <a:rPr spc="-65" dirty="0"/>
              <a:t> </a:t>
            </a:r>
            <a:r>
              <a:rPr dirty="0"/>
              <a:t>CSV</a:t>
            </a:r>
            <a:r>
              <a:rPr spc="-60" dirty="0"/>
              <a:t> </a:t>
            </a:r>
            <a:r>
              <a:rPr dirty="0"/>
              <a:t>files,</a:t>
            </a:r>
            <a:r>
              <a:rPr spc="-65" dirty="0"/>
              <a:t> </a:t>
            </a:r>
            <a:r>
              <a:rPr dirty="0"/>
              <a:t>APIs,</a:t>
            </a:r>
            <a:r>
              <a:rPr spc="-60" dirty="0"/>
              <a:t> </a:t>
            </a:r>
            <a:r>
              <a:rPr spc="-25" dirty="0"/>
              <a:t>or </a:t>
            </a:r>
            <a:r>
              <a:rPr dirty="0"/>
              <a:t>databases</a:t>
            </a:r>
            <a:r>
              <a:rPr spc="-50" dirty="0"/>
              <a:t> </a:t>
            </a:r>
            <a:r>
              <a:rPr dirty="0"/>
              <a:t>and</a:t>
            </a:r>
            <a:r>
              <a:rPr spc="-50" dirty="0"/>
              <a:t> </a:t>
            </a:r>
            <a:r>
              <a:rPr dirty="0"/>
              <a:t>imports</a:t>
            </a:r>
            <a:r>
              <a:rPr spc="-45" dirty="0"/>
              <a:t> </a:t>
            </a:r>
            <a:r>
              <a:rPr dirty="0"/>
              <a:t>them</a:t>
            </a:r>
            <a:r>
              <a:rPr spc="-50" dirty="0"/>
              <a:t> </a:t>
            </a:r>
            <a:r>
              <a:rPr dirty="0"/>
              <a:t>into</a:t>
            </a:r>
            <a:r>
              <a:rPr spc="-45" dirty="0"/>
              <a:t> </a:t>
            </a:r>
            <a:r>
              <a:rPr dirty="0"/>
              <a:t>the</a:t>
            </a:r>
            <a:r>
              <a:rPr spc="-50" dirty="0"/>
              <a:t> </a:t>
            </a:r>
            <a:r>
              <a:rPr dirty="0"/>
              <a:t>data</a:t>
            </a:r>
            <a:r>
              <a:rPr spc="-45" dirty="0"/>
              <a:t> </a:t>
            </a:r>
            <a:r>
              <a:rPr dirty="0"/>
              <a:t>lake</a:t>
            </a:r>
            <a:r>
              <a:rPr spc="-50" dirty="0"/>
              <a:t> </a:t>
            </a:r>
            <a:r>
              <a:rPr dirty="0"/>
              <a:t>or</a:t>
            </a:r>
            <a:r>
              <a:rPr spc="-45" dirty="0"/>
              <a:t> </a:t>
            </a:r>
            <a:r>
              <a:rPr spc="-10" dirty="0"/>
              <a:t>HDFS.</a:t>
            </a:r>
          </a:p>
          <a:p>
            <a:pPr marL="930910" marR="80645">
              <a:lnSpc>
                <a:spcPct val="149000"/>
              </a:lnSpc>
            </a:pPr>
            <a:r>
              <a:rPr dirty="0"/>
              <a:t>Data</a:t>
            </a:r>
            <a:r>
              <a:rPr spc="-65" dirty="0"/>
              <a:t> </a:t>
            </a:r>
            <a:r>
              <a:rPr dirty="0"/>
              <a:t>Storage</a:t>
            </a:r>
            <a:r>
              <a:rPr spc="-60" dirty="0"/>
              <a:t> </a:t>
            </a:r>
            <a:r>
              <a:rPr dirty="0"/>
              <a:t>Module:</a:t>
            </a:r>
            <a:r>
              <a:rPr spc="-65" dirty="0"/>
              <a:t> </a:t>
            </a:r>
            <a:r>
              <a:rPr dirty="0"/>
              <a:t>Stores</a:t>
            </a:r>
            <a:r>
              <a:rPr spc="-60" dirty="0"/>
              <a:t> </a:t>
            </a:r>
            <a:r>
              <a:rPr dirty="0"/>
              <a:t>ingested</a:t>
            </a:r>
            <a:r>
              <a:rPr spc="-65" dirty="0"/>
              <a:t> </a:t>
            </a:r>
            <a:r>
              <a:rPr dirty="0"/>
              <a:t>data</a:t>
            </a:r>
            <a:r>
              <a:rPr spc="-60" dirty="0"/>
              <a:t> </a:t>
            </a:r>
            <a:r>
              <a:rPr dirty="0"/>
              <a:t>in</a:t>
            </a:r>
            <a:r>
              <a:rPr spc="-65" dirty="0"/>
              <a:t> </a:t>
            </a:r>
            <a:r>
              <a:rPr dirty="0"/>
              <a:t>a</a:t>
            </a:r>
            <a:r>
              <a:rPr spc="-60" dirty="0"/>
              <a:t> </a:t>
            </a:r>
            <a:r>
              <a:rPr dirty="0"/>
              <a:t>structured</a:t>
            </a:r>
            <a:r>
              <a:rPr spc="-65" dirty="0"/>
              <a:t> </a:t>
            </a:r>
            <a:r>
              <a:rPr dirty="0"/>
              <a:t>manner</a:t>
            </a:r>
            <a:r>
              <a:rPr spc="-60" dirty="0"/>
              <a:t> </a:t>
            </a:r>
            <a:r>
              <a:rPr dirty="0"/>
              <a:t>using</a:t>
            </a:r>
            <a:r>
              <a:rPr spc="-60" dirty="0"/>
              <a:t> </a:t>
            </a:r>
            <a:r>
              <a:rPr dirty="0"/>
              <a:t>distributed</a:t>
            </a:r>
            <a:r>
              <a:rPr spc="-65" dirty="0"/>
              <a:t> </a:t>
            </a:r>
            <a:r>
              <a:rPr dirty="0"/>
              <a:t>storage</a:t>
            </a:r>
            <a:r>
              <a:rPr spc="-60" dirty="0"/>
              <a:t> </a:t>
            </a:r>
            <a:r>
              <a:rPr dirty="0"/>
              <a:t>systems</a:t>
            </a:r>
            <a:r>
              <a:rPr spc="-65" dirty="0"/>
              <a:t> </a:t>
            </a:r>
            <a:r>
              <a:rPr dirty="0"/>
              <a:t>like</a:t>
            </a:r>
            <a:r>
              <a:rPr spc="-60" dirty="0"/>
              <a:t> </a:t>
            </a:r>
            <a:r>
              <a:rPr dirty="0"/>
              <a:t>HDFS</a:t>
            </a:r>
            <a:r>
              <a:rPr spc="-65" dirty="0"/>
              <a:t> </a:t>
            </a:r>
            <a:r>
              <a:rPr dirty="0"/>
              <a:t>or</a:t>
            </a:r>
            <a:r>
              <a:rPr spc="-60" dirty="0"/>
              <a:t> </a:t>
            </a:r>
            <a:r>
              <a:rPr spc="-20" dirty="0"/>
              <a:t>cloud </a:t>
            </a:r>
            <a:r>
              <a:rPr dirty="0"/>
              <a:t>storage</a:t>
            </a:r>
            <a:r>
              <a:rPr spc="-75" dirty="0"/>
              <a:t> </a:t>
            </a:r>
            <a:r>
              <a:rPr dirty="0"/>
              <a:t>for</a:t>
            </a:r>
            <a:r>
              <a:rPr spc="-70" dirty="0"/>
              <a:t> </a:t>
            </a:r>
            <a:r>
              <a:rPr dirty="0"/>
              <a:t>scalability</a:t>
            </a:r>
            <a:r>
              <a:rPr spc="-70" dirty="0"/>
              <a:t> </a:t>
            </a:r>
            <a:r>
              <a:rPr dirty="0"/>
              <a:t>and</a:t>
            </a:r>
            <a:r>
              <a:rPr spc="-70" dirty="0"/>
              <a:t> </a:t>
            </a:r>
            <a:r>
              <a:rPr spc="-10" dirty="0"/>
              <a:t>reliability.</a:t>
            </a:r>
          </a:p>
          <a:p>
            <a:pPr marL="930910" marR="814705">
              <a:lnSpc>
                <a:spcPct val="149000"/>
              </a:lnSpc>
            </a:pPr>
            <a:r>
              <a:rPr dirty="0"/>
              <a:t>Data</a:t>
            </a:r>
            <a:r>
              <a:rPr spc="-70" dirty="0"/>
              <a:t> </a:t>
            </a:r>
            <a:r>
              <a:rPr dirty="0"/>
              <a:t>Processing</a:t>
            </a:r>
            <a:r>
              <a:rPr spc="-65" dirty="0"/>
              <a:t> </a:t>
            </a:r>
            <a:r>
              <a:rPr dirty="0"/>
              <a:t>Module:</a:t>
            </a:r>
            <a:r>
              <a:rPr spc="-70" dirty="0"/>
              <a:t> </a:t>
            </a:r>
            <a:r>
              <a:rPr dirty="0"/>
              <a:t>Performs</a:t>
            </a:r>
            <a:r>
              <a:rPr spc="-65" dirty="0"/>
              <a:t> </a:t>
            </a:r>
            <a:r>
              <a:rPr dirty="0"/>
              <a:t>data</a:t>
            </a:r>
            <a:r>
              <a:rPr spc="-70" dirty="0"/>
              <a:t> </a:t>
            </a:r>
            <a:r>
              <a:rPr dirty="0"/>
              <a:t>cleaning,</a:t>
            </a:r>
            <a:r>
              <a:rPr spc="-65" dirty="0"/>
              <a:t> </a:t>
            </a:r>
            <a:r>
              <a:rPr spc="-10" dirty="0"/>
              <a:t>transformation,</a:t>
            </a:r>
            <a:r>
              <a:rPr spc="-7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dirty="0"/>
              <a:t>integration</a:t>
            </a:r>
            <a:r>
              <a:rPr spc="-70" dirty="0"/>
              <a:t> </a:t>
            </a:r>
            <a:r>
              <a:rPr dirty="0"/>
              <a:t>using</a:t>
            </a:r>
            <a:r>
              <a:rPr spc="-65" dirty="0"/>
              <a:t> </a:t>
            </a:r>
            <a:r>
              <a:rPr dirty="0"/>
              <a:t>tools</a:t>
            </a:r>
            <a:r>
              <a:rPr spc="-70" dirty="0"/>
              <a:t> </a:t>
            </a:r>
            <a:r>
              <a:rPr dirty="0"/>
              <a:t>like</a:t>
            </a:r>
            <a:r>
              <a:rPr spc="-65" dirty="0"/>
              <a:t> </a:t>
            </a:r>
            <a:r>
              <a:rPr dirty="0"/>
              <a:t>Apache</a:t>
            </a:r>
            <a:r>
              <a:rPr spc="-70" dirty="0"/>
              <a:t> </a:t>
            </a:r>
            <a:r>
              <a:rPr dirty="0"/>
              <a:t>Spark</a:t>
            </a:r>
            <a:r>
              <a:rPr spc="-65" dirty="0"/>
              <a:t> </a:t>
            </a:r>
            <a:r>
              <a:rPr spc="-25" dirty="0"/>
              <a:t>or </a:t>
            </a:r>
            <a:r>
              <a:rPr dirty="0"/>
              <a:t>Hadoop</a:t>
            </a:r>
            <a:r>
              <a:rPr spc="-60" dirty="0"/>
              <a:t> </a:t>
            </a:r>
            <a:r>
              <a:rPr dirty="0"/>
              <a:t>to</a:t>
            </a:r>
            <a:r>
              <a:rPr spc="-55" dirty="0"/>
              <a:t> </a:t>
            </a:r>
            <a:r>
              <a:rPr dirty="0"/>
              <a:t>prepare</a:t>
            </a:r>
            <a:r>
              <a:rPr spc="-55" dirty="0"/>
              <a:t> </a:t>
            </a:r>
            <a:r>
              <a:rPr dirty="0"/>
              <a:t>data</a:t>
            </a:r>
            <a:r>
              <a:rPr spc="-55" dirty="0"/>
              <a:t> </a:t>
            </a:r>
            <a:r>
              <a:rPr dirty="0"/>
              <a:t>for</a:t>
            </a:r>
            <a:r>
              <a:rPr spc="-55" dirty="0"/>
              <a:t> </a:t>
            </a:r>
            <a:r>
              <a:rPr spc="-10" dirty="0"/>
              <a:t>analysis.</a:t>
            </a:r>
          </a:p>
          <a:p>
            <a:pPr marL="930910" marR="835025">
              <a:lnSpc>
                <a:spcPct val="149000"/>
              </a:lnSpc>
              <a:spcBef>
                <a:spcPts val="5"/>
              </a:spcBef>
            </a:pPr>
            <a:r>
              <a:rPr dirty="0"/>
              <a:t>Machine</a:t>
            </a:r>
            <a:r>
              <a:rPr spc="-70" dirty="0"/>
              <a:t> </a:t>
            </a:r>
            <a:r>
              <a:rPr dirty="0"/>
              <a:t>Learning</a:t>
            </a:r>
            <a:r>
              <a:rPr spc="-65" dirty="0"/>
              <a:t> </a:t>
            </a:r>
            <a:r>
              <a:rPr dirty="0"/>
              <a:t>Module:</a:t>
            </a:r>
            <a:r>
              <a:rPr spc="-65" dirty="0"/>
              <a:t> </a:t>
            </a:r>
            <a:r>
              <a:rPr dirty="0"/>
              <a:t>Implements</a:t>
            </a:r>
            <a:r>
              <a:rPr spc="-65" dirty="0"/>
              <a:t> </a:t>
            </a:r>
            <a:r>
              <a:rPr dirty="0"/>
              <a:t>algorithms</a:t>
            </a:r>
            <a:r>
              <a:rPr spc="-65" dirty="0"/>
              <a:t> </a:t>
            </a:r>
            <a:r>
              <a:rPr dirty="0"/>
              <a:t>such</a:t>
            </a:r>
            <a:r>
              <a:rPr spc="-65" dirty="0"/>
              <a:t> </a:t>
            </a:r>
            <a:r>
              <a:rPr dirty="0"/>
              <a:t>as</a:t>
            </a:r>
            <a:r>
              <a:rPr spc="-65" dirty="0"/>
              <a:t> </a:t>
            </a:r>
            <a:r>
              <a:rPr spc="-10" dirty="0"/>
              <a:t>K-</a:t>
            </a:r>
            <a:r>
              <a:rPr dirty="0"/>
              <a:t>Means</a:t>
            </a:r>
            <a:r>
              <a:rPr spc="-65" dirty="0"/>
              <a:t> </a:t>
            </a:r>
            <a:r>
              <a:rPr dirty="0"/>
              <a:t>clustering</a:t>
            </a:r>
            <a:r>
              <a:rPr spc="-65" dirty="0"/>
              <a:t> </a:t>
            </a:r>
            <a:r>
              <a:rPr dirty="0"/>
              <a:t>to</a:t>
            </a:r>
            <a:r>
              <a:rPr spc="-70" dirty="0"/>
              <a:t> </a:t>
            </a:r>
            <a:r>
              <a:rPr dirty="0"/>
              <a:t>segment</a:t>
            </a:r>
            <a:r>
              <a:rPr spc="-65" dirty="0"/>
              <a:t> </a:t>
            </a:r>
            <a:r>
              <a:rPr dirty="0"/>
              <a:t>customers</a:t>
            </a:r>
            <a:r>
              <a:rPr spc="-65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spc="-10" dirty="0"/>
              <a:t>identify </a:t>
            </a:r>
            <a:r>
              <a:rPr dirty="0"/>
              <a:t>meaningful</a:t>
            </a:r>
            <a:r>
              <a:rPr spc="-75" dirty="0"/>
              <a:t> </a:t>
            </a:r>
            <a:r>
              <a:rPr dirty="0"/>
              <a:t>patterns</a:t>
            </a:r>
            <a:r>
              <a:rPr spc="-70" dirty="0"/>
              <a:t> </a:t>
            </a:r>
            <a:r>
              <a:rPr dirty="0"/>
              <a:t>in</a:t>
            </a:r>
            <a:r>
              <a:rPr spc="-70" dirty="0"/>
              <a:t> </a:t>
            </a:r>
            <a:r>
              <a:rPr dirty="0"/>
              <a:t>purchasing</a:t>
            </a:r>
            <a:r>
              <a:rPr spc="-70" dirty="0"/>
              <a:t> </a:t>
            </a:r>
            <a:r>
              <a:rPr spc="-10" dirty="0"/>
              <a:t>behavior.</a:t>
            </a:r>
          </a:p>
          <a:p>
            <a:pPr marL="930910" marR="5080">
              <a:lnSpc>
                <a:spcPct val="149000"/>
              </a:lnSpc>
            </a:pPr>
            <a:r>
              <a:rPr dirty="0"/>
              <a:t>Visualization</a:t>
            </a:r>
            <a:r>
              <a:rPr spc="-70" dirty="0"/>
              <a:t> </a:t>
            </a:r>
            <a:r>
              <a:rPr dirty="0"/>
              <a:t>Module:</a:t>
            </a:r>
            <a:r>
              <a:rPr spc="-65" dirty="0"/>
              <a:t> </a:t>
            </a:r>
            <a:r>
              <a:rPr dirty="0"/>
              <a:t>Presents</a:t>
            </a:r>
            <a:r>
              <a:rPr spc="-70" dirty="0"/>
              <a:t> </a:t>
            </a:r>
            <a:r>
              <a:rPr dirty="0"/>
              <a:t>analytical</a:t>
            </a:r>
            <a:r>
              <a:rPr spc="-65" dirty="0"/>
              <a:t> </a:t>
            </a:r>
            <a:r>
              <a:rPr dirty="0"/>
              <a:t>results</a:t>
            </a:r>
            <a:r>
              <a:rPr spc="-7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dirty="0"/>
              <a:t>KPIs</a:t>
            </a:r>
            <a:r>
              <a:rPr spc="-70" dirty="0"/>
              <a:t> </a:t>
            </a:r>
            <a:r>
              <a:rPr dirty="0"/>
              <a:t>through</a:t>
            </a:r>
            <a:r>
              <a:rPr spc="-65" dirty="0"/>
              <a:t> </a:t>
            </a:r>
            <a:r>
              <a:rPr dirty="0"/>
              <a:t>dashboards</a:t>
            </a:r>
            <a:r>
              <a:rPr spc="-70" dirty="0"/>
              <a:t> </a:t>
            </a:r>
            <a:r>
              <a:rPr dirty="0"/>
              <a:t>and</a:t>
            </a:r>
            <a:r>
              <a:rPr spc="-65" dirty="0"/>
              <a:t> </a:t>
            </a:r>
            <a:r>
              <a:rPr dirty="0"/>
              <a:t>visual</a:t>
            </a:r>
            <a:r>
              <a:rPr spc="-70" dirty="0"/>
              <a:t> </a:t>
            </a:r>
            <a:r>
              <a:rPr dirty="0"/>
              <a:t>reports</a:t>
            </a:r>
            <a:r>
              <a:rPr spc="-65" dirty="0"/>
              <a:t> </a:t>
            </a:r>
            <a:r>
              <a:rPr dirty="0"/>
              <a:t>using</a:t>
            </a:r>
            <a:r>
              <a:rPr spc="-70" dirty="0"/>
              <a:t> </a:t>
            </a:r>
            <a:r>
              <a:rPr dirty="0"/>
              <a:t>tools</a:t>
            </a:r>
            <a:r>
              <a:rPr spc="-65" dirty="0"/>
              <a:t> </a:t>
            </a:r>
            <a:r>
              <a:rPr dirty="0"/>
              <a:t>like</a:t>
            </a:r>
            <a:r>
              <a:rPr spc="-70" dirty="0"/>
              <a:t> </a:t>
            </a:r>
            <a:r>
              <a:rPr spc="-10" dirty="0"/>
              <a:t>Apache </a:t>
            </a:r>
            <a:r>
              <a:rPr dirty="0"/>
              <a:t>Superset,</a:t>
            </a:r>
            <a:r>
              <a:rPr spc="-55" dirty="0"/>
              <a:t> </a:t>
            </a:r>
            <a:r>
              <a:rPr dirty="0"/>
              <a:t>Power</a:t>
            </a:r>
            <a:r>
              <a:rPr spc="-50" dirty="0"/>
              <a:t> </a:t>
            </a:r>
            <a:r>
              <a:rPr dirty="0"/>
              <a:t>BI,</a:t>
            </a:r>
            <a:r>
              <a:rPr spc="-50" dirty="0"/>
              <a:t> </a:t>
            </a:r>
            <a:r>
              <a:rPr dirty="0"/>
              <a:t>or</a:t>
            </a:r>
            <a:r>
              <a:rPr spc="-50" dirty="0"/>
              <a:t> </a:t>
            </a:r>
            <a:r>
              <a:rPr spc="-10" dirty="0"/>
              <a:t>Tableau.</a:t>
            </a:r>
          </a:p>
        </p:txBody>
      </p:sp>
      <p:sp>
        <p:nvSpPr>
          <p:cNvPr id="9" name="object 9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0" dirty="0"/>
              <a:t>5</a:t>
            </a:fld>
            <a:endParaRPr spc="-50" dirty="0"/>
          </a:p>
        </p:txBody>
      </p:sp>
      <p:sp>
        <p:nvSpPr>
          <p:cNvPr id="10" name="object 10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9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60" dirty="0"/>
              <a:t> </a:t>
            </a:r>
            <a:r>
              <a:rPr dirty="0"/>
              <a:t>Intelligence</a:t>
            </a:r>
            <a:r>
              <a:rPr spc="-5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5553" y="1434463"/>
            <a:ext cx="374459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2043430" algn="l"/>
              </a:tabLst>
            </a:pPr>
            <a:r>
              <a:rPr spc="-10" dirty="0"/>
              <a:t>Tools</a:t>
            </a:r>
            <a:r>
              <a:rPr dirty="0"/>
              <a:t>	</a:t>
            </a:r>
            <a:r>
              <a:rPr spc="-20" dirty="0"/>
              <a:t>Used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0" dirty="0"/>
              <a:t>6</a:t>
            </a:fld>
            <a:endParaRPr spc="-5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9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60" dirty="0"/>
              <a:t> </a:t>
            </a:r>
            <a:r>
              <a:rPr dirty="0"/>
              <a:t>Intelligence</a:t>
            </a:r>
            <a:r>
              <a:rPr spc="-5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sp>
        <p:nvSpPr>
          <p:cNvPr id="3" name="object 3"/>
          <p:cNvSpPr txBox="1"/>
          <p:nvPr/>
        </p:nvSpPr>
        <p:spPr>
          <a:xfrm>
            <a:off x="1255553" y="2843322"/>
            <a:ext cx="13146247" cy="4249240"/>
          </a:xfrm>
          <a:prstGeom prst="rect">
            <a:avLst/>
          </a:prstGeom>
        </p:spPr>
        <p:txBody>
          <a:bodyPr vert="horz" wrap="square" lIns="0" tIns="17145" rIns="0" bIns="0" rtlCol="0">
            <a:spAutoFit/>
          </a:bodyPr>
          <a:lstStyle/>
          <a:p>
            <a:pPr algn="l">
              <a:lnSpc>
                <a:spcPct val="100000"/>
              </a:lnSpc>
            </a:pPr>
            <a:r>
              <a:rPr lang="en-US" sz="2750" b="1" dirty="0" err="1">
                <a:latin typeface="Verdana"/>
                <a:cs typeface="Verdana"/>
              </a:rPr>
              <a:t>Pys</a:t>
            </a:r>
            <a:r>
              <a:rPr sz="2750" b="1" dirty="0" err="1">
                <a:latin typeface="Verdana"/>
                <a:cs typeface="Verdana"/>
              </a:rPr>
              <a:t>park</a:t>
            </a:r>
            <a:r>
              <a:rPr sz="2750" b="1" dirty="0">
                <a:latin typeface="Verdana"/>
                <a:cs typeface="Verdana"/>
              </a:rPr>
              <a:t>:</a:t>
            </a:r>
            <a:r>
              <a:rPr sz="2750" b="1" spc="80" dirty="0">
                <a:latin typeface="Verdana"/>
                <a:cs typeface="Verdana"/>
              </a:rPr>
              <a:t> </a:t>
            </a:r>
            <a:r>
              <a:rPr sz="2750" dirty="0">
                <a:latin typeface="Verdana"/>
                <a:cs typeface="Verdana"/>
              </a:rPr>
              <a:t>For</a:t>
            </a:r>
            <a:r>
              <a:rPr sz="2750" spc="80" dirty="0">
                <a:latin typeface="Verdana"/>
                <a:cs typeface="Verdana"/>
              </a:rPr>
              <a:t> </a:t>
            </a:r>
            <a:r>
              <a:rPr sz="2750" dirty="0">
                <a:latin typeface="Verdana"/>
                <a:cs typeface="Verdana"/>
              </a:rPr>
              <a:t>fast</a:t>
            </a:r>
            <a:r>
              <a:rPr sz="2750" spc="80" dirty="0">
                <a:latin typeface="Verdana"/>
                <a:cs typeface="Verdana"/>
              </a:rPr>
              <a:t> </a:t>
            </a:r>
            <a:r>
              <a:rPr sz="2750" dirty="0">
                <a:latin typeface="Verdana"/>
                <a:cs typeface="Verdana"/>
              </a:rPr>
              <a:t>in-memory</a:t>
            </a:r>
            <a:r>
              <a:rPr sz="2750" spc="85" dirty="0">
                <a:latin typeface="Verdana"/>
                <a:cs typeface="Verdana"/>
              </a:rPr>
              <a:t> </a:t>
            </a:r>
            <a:r>
              <a:rPr sz="2750" dirty="0">
                <a:latin typeface="Verdana"/>
                <a:cs typeface="Verdana"/>
              </a:rPr>
              <a:t>data</a:t>
            </a:r>
            <a:r>
              <a:rPr sz="2750" spc="80" dirty="0">
                <a:latin typeface="Verdana"/>
                <a:cs typeface="Verdana"/>
              </a:rPr>
              <a:t> </a:t>
            </a:r>
            <a:r>
              <a:rPr sz="2750" dirty="0">
                <a:latin typeface="Verdana"/>
                <a:cs typeface="Verdana"/>
              </a:rPr>
              <a:t>processing,</a:t>
            </a:r>
            <a:r>
              <a:rPr sz="2750" spc="80" dirty="0">
                <a:latin typeface="Verdana"/>
                <a:cs typeface="Verdana"/>
              </a:rPr>
              <a:t> </a:t>
            </a:r>
            <a:r>
              <a:rPr sz="2750" dirty="0">
                <a:latin typeface="Verdana"/>
                <a:cs typeface="Verdana"/>
              </a:rPr>
              <a:t>transformations,</a:t>
            </a:r>
            <a:r>
              <a:rPr sz="2750" spc="80" dirty="0">
                <a:latin typeface="Verdana"/>
                <a:cs typeface="Verdana"/>
              </a:rPr>
              <a:t> </a:t>
            </a:r>
            <a:r>
              <a:rPr sz="2750" dirty="0">
                <a:latin typeface="Verdana"/>
                <a:cs typeface="Verdana"/>
              </a:rPr>
              <a:t>and</a:t>
            </a:r>
            <a:r>
              <a:rPr sz="2750" spc="85" dirty="0">
                <a:latin typeface="Verdana"/>
                <a:cs typeface="Verdana"/>
              </a:rPr>
              <a:t> </a:t>
            </a:r>
            <a:r>
              <a:rPr sz="2750" dirty="0">
                <a:latin typeface="Verdana"/>
                <a:cs typeface="Verdana"/>
              </a:rPr>
              <a:t>machine</a:t>
            </a:r>
            <a:r>
              <a:rPr sz="2750" spc="80" dirty="0">
                <a:latin typeface="Verdana"/>
                <a:cs typeface="Verdana"/>
              </a:rPr>
              <a:t> </a:t>
            </a:r>
            <a:r>
              <a:rPr sz="2750" dirty="0">
                <a:latin typeface="Verdana"/>
                <a:cs typeface="Verdana"/>
              </a:rPr>
              <a:t>learning</a:t>
            </a:r>
            <a:r>
              <a:rPr sz="2750" spc="80" dirty="0">
                <a:latin typeface="Verdana"/>
                <a:cs typeface="Verdana"/>
              </a:rPr>
              <a:t> </a:t>
            </a:r>
            <a:r>
              <a:rPr sz="2750" spc="-10" dirty="0">
                <a:latin typeface="Verdana"/>
                <a:cs typeface="Verdana"/>
              </a:rPr>
              <a:t>(</a:t>
            </a:r>
            <a:r>
              <a:rPr sz="2750" spc="-10" dirty="0" err="1">
                <a:latin typeface="Verdana"/>
                <a:cs typeface="Verdana"/>
              </a:rPr>
              <a:t>MLlib</a:t>
            </a:r>
            <a:r>
              <a:rPr sz="2750" spc="-10" dirty="0">
                <a:latin typeface="Verdana"/>
                <a:cs typeface="Verdana"/>
              </a:rPr>
              <a:t>).</a:t>
            </a:r>
            <a:endParaRPr lang="en-US" sz="2750" spc="-10" dirty="0">
              <a:latin typeface="Verdana"/>
              <a:cs typeface="Verdana"/>
            </a:endParaRPr>
          </a:p>
          <a:p>
            <a:pPr algn="l">
              <a:lnSpc>
                <a:spcPct val="100000"/>
              </a:lnSpc>
            </a:pPr>
            <a:endParaRPr sz="2750" dirty="0">
              <a:latin typeface="Verdana"/>
              <a:cs typeface="Verdana"/>
            </a:endParaRPr>
          </a:p>
          <a:p>
            <a:pPr algn="l">
              <a:lnSpc>
                <a:spcPct val="100000"/>
              </a:lnSpc>
            </a:pPr>
            <a:r>
              <a:rPr sz="2750" b="1" dirty="0">
                <a:latin typeface="Verdana"/>
                <a:cs typeface="Verdana"/>
              </a:rPr>
              <a:t>Python</a:t>
            </a:r>
            <a:r>
              <a:rPr sz="2750" dirty="0">
                <a:latin typeface="Verdana"/>
                <a:cs typeface="Verdana"/>
              </a:rPr>
              <a:t>:</a:t>
            </a:r>
            <a:r>
              <a:rPr sz="2750" spc="90" dirty="0">
                <a:latin typeface="Verdana"/>
                <a:cs typeface="Verdana"/>
              </a:rPr>
              <a:t> </a:t>
            </a:r>
            <a:r>
              <a:rPr sz="2750" dirty="0">
                <a:latin typeface="Verdana"/>
                <a:cs typeface="Verdana"/>
              </a:rPr>
              <a:t>For</a:t>
            </a:r>
            <a:r>
              <a:rPr sz="2750" spc="95" dirty="0">
                <a:latin typeface="Verdana"/>
                <a:cs typeface="Verdana"/>
              </a:rPr>
              <a:t> </a:t>
            </a:r>
            <a:r>
              <a:rPr sz="2750" dirty="0">
                <a:latin typeface="Verdana"/>
                <a:cs typeface="Verdana"/>
              </a:rPr>
              <a:t>scripting,</a:t>
            </a:r>
            <a:r>
              <a:rPr sz="2750" spc="90" dirty="0">
                <a:latin typeface="Verdana"/>
                <a:cs typeface="Verdana"/>
              </a:rPr>
              <a:t> </a:t>
            </a:r>
            <a:r>
              <a:rPr sz="2750" dirty="0">
                <a:latin typeface="Verdana"/>
                <a:cs typeface="Verdana"/>
              </a:rPr>
              <a:t>data</a:t>
            </a:r>
            <a:r>
              <a:rPr sz="2750" spc="90" dirty="0">
                <a:latin typeface="Verdana"/>
                <a:cs typeface="Verdana"/>
              </a:rPr>
              <a:t> </a:t>
            </a:r>
            <a:r>
              <a:rPr sz="2750" dirty="0">
                <a:latin typeface="Verdana"/>
                <a:cs typeface="Verdana"/>
              </a:rPr>
              <a:t>preprocessing,</a:t>
            </a:r>
            <a:r>
              <a:rPr sz="2750" spc="90" dirty="0">
                <a:latin typeface="Verdana"/>
                <a:cs typeface="Verdana"/>
              </a:rPr>
              <a:t> </a:t>
            </a:r>
            <a:r>
              <a:rPr sz="2750" dirty="0">
                <a:latin typeface="Verdana"/>
                <a:cs typeface="Verdana"/>
              </a:rPr>
              <a:t>and</a:t>
            </a:r>
            <a:r>
              <a:rPr sz="2750" spc="95" dirty="0">
                <a:latin typeface="Verdana"/>
                <a:cs typeface="Verdana"/>
              </a:rPr>
              <a:t> </a:t>
            </a:r>
            <a:r>
              <a:rPr sz="2750" dirty="0">
                <a:latin typeface="Verdana"/>
                <a:cs typeface="Verdana"/>
              </a:rPr>
              <a:t>implementing</a:t>
            </a:r>
            <a:r>
              <a:rPr sz="2750" spc="90" dirty="0">
                <a:latin typeface="Verdana"/>
                <a:cs typeface="Verdana"/>
              </a:rPr>
              <a:t> </a:t>
            </a:r>
            <a:r>
              <a:rPr sz="2750" dirty="0">
                <a:latin typeface="Verdana"/>
                <a:cs typeface="Verdana"/>
              </a:rPr>
              <a:t>machine</a:t>
            </a:r>
            <a:r>
              <a:rPr sz="2750" spc="90" dirty="0">
                <a:latin typeface="Verdana"/>
                <a:cs typeface="Verdana"/>
              </a:rPr>
              <a:t> </a:t>
            </a:r>
            <a:r>
              <a:rPr sz="2750" dirty="0">
                <a:latin typeface="Verdana"/>
                <a:cs typeface="Verdana"/>
              </a:rPr>
              <a:t>learning</a:t>
            </a:r>
            <a:r>
              <a:rPr sz="2750" spc="90" dirty="0">
                <a:latin typeface="Verdana"/>
                <a:cs typeface="Verdana"/>
              </a:rPr>
              <a:t> </a:t>
            </a:r>
            <a:r>
              <a:rPr sz="2750" spc="-10" dirty="0">
                <a:latin typeface="Verdana"/>
                <a:cs typeface="Verdana"/>
              </a:rPr>
              <a:t>models.</a:t>
            </a:r>
            <a:endParaRPr lang="en-US" sz="2750" spc="-10" dirty="0">
              <a:latin typeface="Verdana"/>
              <a:cs typeface="Verdana"/>
            </a:endParaRPr>
          </a:p>
          <a:p>
            <a:pPr algn="l">
              <a:lnSpc>
                <a:spcPct val="100000"/>
              </a:lnSpc>
            </a:pPr>
            <a:endParaRPr sz="2750" dirty="0">
              <a:latin typeface="Verdana"/>
              <a:cs typeface="Verdana"/>
            </a:endParaRPr>
          </a:p>
          <a:p>
            <a:pPr algn="l">
              <a:lnSpc>
                <a:spcPct val="100000"/>
              </a:lnSpc>
            </a:pPr>
            <a:r>
              <a:rPr sz="2750" b="1" dirty="0">
                <a:latin typeface="Verdana"/>
                <a:cs typeface="Verdana"/>
              </a:rPr>
              <a:t>Amazon</a:t>
            </a:r>
            <a:r>
              <a:rPr sz="2750" b="1" spc="60" dirty="0">
                <a:latin typeface="Verdana"/>
                <a:cs typeface="Verdana"/>
              </a:rPr>
              <a:t> </a:t>
            </a:r>
            <a:r>
              <a:rPr sz="2750" b="1" dirty="0">
                <a:latin typeface="Verdana"/>
                <a:cs typeface="Verdana"/>
              </a:rPr>
              <a:t>S3</a:t>
            </a:r>
            <a:r>
              <a:rPr sz="2750" b="1" spc="70" dirty="0">
                <a:latin typeface="Verdana"/>
                <a:cs typeface="Verdana"/>
              </a:rPr>
              <a:t> </a:t>
            </a:r>
            <a:r>
              <a:rPr sz="2750" dirty="0">
                <a:latin typeface="Verdana"/>
                <a:cs typeface="Verdana"/>
              </a:rPr>
              <a:t>:</a:t>
            </a:r>
            <a:r>
              <a:rPr sz="2750" spc="70" dirty="0">
                <a:latin typeface="Verdana"/>
                <a:cs typeface="Verdana"/>
              </a:rPr>
              <a:t> </a:t>
            </a:r>
            <a:r>
              <a:rPr sz="2750" dirty="0">
                <a:latin typeface="Verdana"/>
                <a:cs typeface="Verdana"/>
              </a:rPr>
              <a:t>For</a:t>
            </a:r>
            <a:r>
              <a:rPr sz="2750" spc="75" dirty="0">
                <a:latin typeface="Verdana"/>
                <a:cs typeface="Verdana"/>
              </a:rPr>
              <a:t> </a:t>
            </a:r>
            <a:r>
              <a:rPr sz="2750" dirty="0">
                <a:latin typeface="Verdana"/>
                <a:cs typeface="Verdana"/>
              </a:rPr>
              <a:t>scalable</a:t>
            </a:r>
            <a:r>
              <a:rPr sz="2750" spc="70" dirty="0">
                <a:latin typeface="Verdana"/>
                <a:cs typeface="Verdana"/>
              </a:rPr>
              <a:t> </a:t>
            </a:r>
            <a:r>
              <a:rPr sz="2750" dirty="0">
                <a:latin typeface="Verdana"/>
                <a:cs typeface="Verdana"/>
              </a:rPr>
              <a:t>cloud-based</a:t>
            </a:r>
            <a:r>
              <a:rPr sz="2750" spc="70" dirty="0">
                <a:latin typeface="Verdana"/>
                <a:cs typeface="Verdana"/>
              </a:rPr>
              <a:t> </a:t>
            </a:r>
            <a:r>
              <a:rPr sz="2750" dirty="0">
                <a:latin typeface="Verdana"/>
                <a:cs typeface="Verdana"/>
              </a:rPr>
              <a:t>data</a:t>
            </a:r>
            <a:r>
              <a:rPr sz="2750" spc="75" dirty="0">
                <a:latin typeface="Verdana"/>
                <a:cs typeface="Verdana"/>
              </a:rPr>
              <a:t> </a:t>
            </a:r>
            <a:r>
              <a:rPr sz="2750" spc="-10" dirty="0">
                <a:latin typeface="Verdana"/>
                <a:cs typeface="Verdana"/>
              </a:rPr>
              <a:t>storage.</a:t>
            </a:r>
            <a:endParaRPr lang="en-US" sz="2750" spc="-10" dirty="0">
              <a:latin typeface="Verdana"/>
              <a:cs typeface="Verdana"/>
            </a:endParaRPr>
          </a:p>
          <a:p>
            <a:pPr algn="l">
              <a:lnSpc>
                <a:spcPct val="100000"/>
              </a:lnSpc>
            </a:pPr>
            <a:endParaRPr sz="2750" dirty="0">
              <a:latin typeface="Verdana"/>
              <a:cs typeface="Verdana"/>
            </a:endParaRPr>
          </a:p>
          <a:p>
            <a:pPr algn="l">
              <a:lnSpc>
                <a:spcPct val="100000"/>
              </a:lnSpc>
            </a:pPr>
            <a:r>
              <a:rPr lang="en-US" sz="2750" b="1" dirty="0">
                <a:latin typeface="Verdana"/>
                <a:cs typeface="Verdana"/>
              </a:rPr>
              <a:t>Databricks </a:t>
            </a:r>
            <a:r>
              <a:rPr sz="2750" b="1" dirty="0">
                <a:latin typeface="Verdana"/>
                <a:cs typeface="Verdana"/>
              </a:rPr>
              <a:t>:</a:t>
            </a:r>
            <a:r>
              <a:rPr sz="2750" b="1" spc="110" dirty="0">
                <a:latin typeface="Verdana"/>
                <a:cs typeface="Verdana"/>
              </a:rPr>
              <a:t> </a:t>
            </a:r>
            <a:r>
              <a:rPr sz="2750" dirty="0">
                <a:latin typeface="Verdana"/>
                <a:cs typeface="Verdana"/>
              </a:rPr>
              <a:t>For</a:t>
            </a:r>
            <a:r>
              <a:rPr sz="2750" spc="75" dirty="0">
                <a:latin typeface="Verdana"/>
                <a:cs typeface="Verdana"/>
              </a:rPr>
              <a:t> </a:t>
            </a:r>
            <a:r>
              <a:rPr sz="2750" dirty="0">
                <a:latin typeface="Verdana"/>
                <a:cs typeface="Verdana"/>
              </a:rPr>
              <a:t>code</a:t>
            </a:r>
            <a:r>
              <a:rPr sz="2750" spc="75" dirty="0">
                <a:latin typeface="Verdana"/>
                <a:cs typeface="Verdana"/>
              </a:rPr>
              <a:t> </a:t>
            </a:r>
            <a:r>
              <a:rPr sz="2750" dirty="0">
                <a:latin typeface="Verdana"/>
                <a:cs typeface="Verdana"/>
              </a:rPr>
              <a:t>development,</a:t>
            </a:r>
            <a:r>
              <a:rPr sz="2750" spc="80" dirty="0">
                <a:latin typeface="Verdana"/>
                <a:cs typeface="Verdana"/>
              </a:rPr>
              <a:t> </a:t>
            </a:r>
            <a:r>
              <a:rPr sz="2750" dirty="0">
                <a:latin typeface="Verdana"/>
                <a:cs typeface="Verdana"/>
              </a:rPr>
              <a:t>experimentation,</a:t>
            </a:r>
            <a:r>
              <a:rPr sz="2750" spc="75" dirty="0">
                <a:latin typeface="Verdana"/>
                <a:cs typeface="Verdana"/>
              </a:rPr>
              <a:t> </a:t>
            </a:r>
            <a:r>
              <a:rPr sz="2750" dirty="0">
                <a:latin typeface="Verdana"/>
                <a:cs typeface="Verdana"/>
              </a:rPr>
              <a:t>and</a:t>
            </a:r>
            <a:r>
              <a:rPr sz="2750" spc="80" dirty="0">
                <a:latin typeface="Verdana"/>
                <a:cs typeface="Verdana"/>
              </a:rPr>
              <a:t> </a:t>
            </a:r>
            <a:r>
              <a:rPr sz="2750" spc="-10" dirty="0">
                <a:latin typeface="Verdana"/>
                <a:cs typeface="Verdana"/>
              </a:rPr>
              <a:t>documentation</a:t>
            </a:r>
            <a:r>
              <a:rPr sz="2750" b="1" spc="-10" dirty="0">
                <a:latin typeface="Verdana"/>
                <a:cs typeface="Verdana"/>
              </a:rPr>
              <a:t>.</a:t>
            </a:r>
            <a:endParaRPr sz="2750" dirty="0">
              <a:latin typeface="Verdana"/>
              <a:cs typeface="Verdana"/>
            </a:endParaRPr>
          </a:p>
        </p:txBody>
      </p:sp>
      <p:pic>
        <p:nvPicPr>
          <p:cNvPr id="1026" name="Picture 2" descr="AWS S3: Naming Rules, Sub Resource ...">
            <a:extLst>
              <a:ext uri="{FF2B5EF4-FFF2-40B4-BE49-F238E27FC236}">
                <a16:creationId xmlns:a16="http://schemas.microsoft.com/office/drawing/2014/main" id="{5F20FBF1-0785-1BEC-5157-0D79EB53147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55553" y="7256698"/>
            <a:ext cx="2466975" cy="184785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7821A3B1-94C4-B77D-FDEF-EF7096B4E993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000148" y="7059378"/>
            <a:ext cx="3556766" cy="184785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0" name="Picture 6" descr="Databricks Resources - Webinars, eBooks ...">
            <a:extLst>
              <a:ext uri="{FF2B5EF4-FFF2-40B4-BE49-F238E27FC236}">
                <a16:creationId xmlns:a16="http://schemas.microsoft.com/office/drawing/2014/main" id="{6A6CB6CD-EDCE-8601-1921-C8C0AA8A2BBE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9696675" y="7272675"/>
            <a:ext cx="2952750" cy="15525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32" name="Picture 8">
            <a:extLst>
              <a:ext uri="{FF2B5EF4-FFF2-40B4-BE49-F238E27FC236}">
                <a16:creationId xmlns:a16="http://schemas.microsoft.com/office/drawing/2014/main" id="{182D3975-C238-38CE-D56B-CF58DDB27DF5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9400" y="7101224"/>
            <a:ext cx="1726093" cy="1895476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Implementation</a:t>
            </a:r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8576" y="3112329"/>
            <a:ext cx="88047" cy="88047"/>
          </a:xfrm>
          <a:prstGeom prst="rect">
            <a:avLst/>
          </a:prstGeom>
        </p:spPr>
      </p:pic>
      <p:pic>
        <p:nvPicPr>
          <p:cNvPr id="4" name="object 4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8576" y="4364566"/>
            <a:ext cx="88047" cy="88047"/>
          </a:xfrm>
          <a:prstGeom prst="rect">
            <a:avLst/>
          </a:prstGeom>
        </p:spPr>
      </p:pic>
      <p:pic>
        <p:nvPicPr>
          <p:cNvPr id="5" name="object 5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8576" y="5616804"/>
            <a:ext cx="88047" cy="88047"/>
          </a:xfrm>
          <a:prstGeom prst="rect">
            <a:avLst/>
          </a:prstGeom>
        </p:spPr>
      </p:pic>
      <p:pic>
        <p:nvPicPr>
          <p:cNvPr id="6" name="object 6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8576" y="6242923"/>
            <a:ext cx="88047" cy="88047"/>
          </a:xfrm>
          <a:prstGeom prst="rect">
            <a:avLst/>
          </a:prstGeom>
        </p:spPr>
      </p:pic>
      <p:pic>
        <p:nvPicPr>
          <p:cNvPr id="7" name="object 7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128576" y="6869041"/>
            <a:ext cx="88047" cy="88047"/>
          </a:xfrm>
          <a:prstGeom prst="rect">
            <a:avLst/>
          </a:prstGeom>
        </p:spPr>
      </p:pic>
      <p:pic>
        <p:nvPicPr>
          <p:cNvPr id="8" name="object 8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1128576" y="7495161"/>
            <a:ext cx="88047" cy="88047"/>
          </a:xfrm>
          <a:prstGeom prst="rect">
            <a:avLst/>
          </a:prstGeom>
        </p:spPr>
      </p:pic>
      <p:sp>
        <p:nvSpPr>
          <p:cNvPr id="9" name="object 9"/>
          <p:cNvSpPr txBox="1"/>
          <p:nvPr/>
        </p:nvSpPr>
        <p:spPr>
          <a:xfrm>
            <a:off x="1362288" y="2680913"/>
            <a:ext cx="15377160" cy="5661025"/>
          </a:xfrm>
          <a:prstGeom prst="rect">
            <a:avLst/>
          </a:prstGeom>
        </p:spPr>
        <p:txBody>
          <a:bodyPr vert="horz" wrap="square" lIns="0" tIns="12065" rIns="0" bIns="0" rtlCol="0">
            <a:spAutoFit/>
          </a:bodyPr>
          <a:lstStyle/>
          <a:p>
            <a:pPr marL="12700" marR="41275">
              <a:lnSpc>
                <a:spcPct val="149400"/>
              </a:lnSpc>
              <a:spcBef>
                <a:spcPts val="95"/>
              </a:spcBef>
            </a:pPr>
            <a:r>
              <a:rPr sz="2750" dirty="0">
                <a:latin typeface="Calibri"/>
                <a:cs typeface="Calibri"/>
              </a:rPr>
              <a:t>Data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Ingestion: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Collect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customer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transaction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data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from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various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sources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using</a:t>
            </a:r>
            <a:r>
              <a:rPr sz="2750" spc="2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tools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like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Kafka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or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Python scripts.</a:t>
            </a:r>
            <a:endParaRPr sz="2750">
              <a:latin typeface="Calibri"/>
              <a:cs typeface="Calibri"/>
            </a:endParaRPr>
          </a:p>
          <a:p>
            <a:pPr marL="12700" marR="60960">
              <a:lnSpc>
                <a:spcPct val="149400"/>
              </a:lnSpc>
            </a:pPr>
            <a:r>
              <a:rPr sz="2750" dirty="0">
                <a:latin typeface="Calibri"/>
                <a:cs typeface="Calibri"/>
              </a:rPr>
              <a:t>Data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Storage: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Store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raw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data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HDFS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or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cloud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storage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organize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it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into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structured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layers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(Bronze,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Silver, Gold).</a:t>
            </a:r>
            <a:endParaRPr sz="2750">
              <a:latin typeface="Calibri"/>
              <a:cs typeface="Calibri"/>
            </a:endParaRPr>
          </a:p>
          <a:p>
            <a:pPr marL="12700">
              <a:lnSpc>
                <a:spcPct val="100000"/>
              </a:lnSpc>
              <a:spcBef>
                <a:spcPts val="1630"/>
              </a:spcBef>
            </a:pPr>
            <a:r>
              <a:rPr sz="2750" dirty="0">
                <a:latin typeface="Calibri"/>
                <a:cs typeface="Calibri"/>
              </a:rPr>
              <a:t>Data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Processing: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Clean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transform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data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using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Apache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Spark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or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PySpark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analysis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readiness.</a:t>
            </a:r>
            <a:endParaRPr sz="2750">
              <a:latin typeface="Calibri"/>
              <a:cs typeface="Calibri"/>
            </a:endParaRPr>
          </a:p>
          <a:p>
            <a:pPr marL="12700" marR="5080">
              <a:lnSpc>
                <a:spcPct val="149400"/>
              </a:lnSpc>
            </a:pPr>
            <a:r>
              <a:rPr sz="2750" dirty="0">
                <a:latin typeface="Calibri"/>
                <a:cs typeface="Calibri"/>
              </a:rPr>
              <a:t>Model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Building: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Apply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K-Means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clustering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segment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customers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based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on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behavior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purchase</a:t>
            </a:r>
            <a:r>
              <a:rPr sz="2750" spc="5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patterns. </a:t>
            </a:r>
            <a:r>
              <a:rPr sz="2750" dirty="0">
                <a:latin typeface="Calibri"/>
                <a:cs typeface="Calibri"/>
              </a:rPr>
              <a:t>KPI &amp;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Visualization: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Generate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KPIs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visualize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results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using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dashboards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in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Apache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Superset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or</a:t>
            </a:r>
            <a:r>
              <a:rPr sz="2750" spc="15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Power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spc="-25" dirty="0">
                <a:latin typeface="Calibri"/>
                <a:cs typeface="Calibri"/>
              </a:rPr>
              <a:t>BI.</a:t>
            </a:r>
            <a:endParaRPr sz="2750">
              <a:latin typeface="Calibri"/>
              <a:cs typeface="Calibri"/>
            </a:endParaRPr>
          </a:p>
          <a:p>
            <a:pPr marL="12700" marR="560705">
              <a:lnSpc>
                <a:spcPct val="149400"/>
              </a:lnSpc>
            </a:pPr>
            <a:r>
              <a:rPr sz="2750" dirty="0">
                <a:latin typeface="Calibri"/>
                <a:cs typeface="Calibri"/>
              </a:rPr>
              <a:t>Automation:</a:t>
            </a:r>
            <a:r>
              <a:rPr sz="2750" spc="1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Schedule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and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manage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the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entire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data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pipeline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using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tools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like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Apache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Airflow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dirty="0">
                <a:latin typeface="Calibri"/>
                <a:cs typeface="Calibri"/>
              </a:rPr>
              <a:t>for</a:t>
            </a:r>
            <a:r>
              <a:rPr sz="2750" spc="20" dirty="0">
                <a:latin typeface="Calibri"/>
                <a:cs typeface="Calibri"/>
              </a:rPr>
              <a:t> </a:t>
            </a:r>
            <a:r>
              <a:rPr sz="2750" spc="-10" dirty="0">
                <a:latin typeface="Calibri"/>
                <a:cs typeface="Calibri"/>
              </a:rPr>
              <a:t>seamless execution.</a:t>
            </a:r>
            <a:endParaRPr sz="2750">
              <a:latin typeface="Calibri"/>
              <a:cs typeface="Calibri"/>
            </a:endParaRPr>
          </a:p>
        </p:txBody>
      </p:sp>
      <p:sp>
        <p:nvSpPr>
          <p:cNvPr id="10" name="object 10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0" dirty="0"/>
              <a:t>7</a:t>
            </a:fld>
            <a:endParaRPr spc="-50" dirty="0"/>
          </a:p>
        </p:txBody>
      </p:sp>
      <p:sp>
        <p:nvSpPr>
          <p:cNvPr id="11" name="object 11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9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60" dirty="0"/>
              <a:t> </a:t>
            </a:r>
            <a:r>
              <a:rPr dirty="0"/>
              <a:t>Intelligence</a:t>
            </a:r>
            <a:r>
              <a:rPr spc="-5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xfrm>
            <a:off x="1255553" y="1434463"/>
            <a:ext cx="8328025" cy="756920"/>
          </a:xfrm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  <a:tabLst>
                <a:tab pos="3910965" algn="l"/>
              </a:tabLst>
            </a:pPr>
            <a:r>
              <a:rPr spc="-10" dirty="0"/>
              <a:t>Dashboard</a:t>
            </a:r>
            <a:r>
              <a:rPr dirty="0"/>
              <a:t>	</a:t>
            </a:r>
            <a:r>
              <a:rPr spc="-10" dirty="0"/>
              <a:t>Visualization</a:t>
            </a:r>
          </a:p>
        </p:txBody>
      </p:sp>
      <p:sp>
        <p:nvSpPr>
          <p:cNvPr id="4" name="object 4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0" dirty="0"/>
              <a:t>8</a:t>
            </a:fld>
            <a:endParaRPr spc="-50" dirty="0"/>
          </a:p>
        </p:txBody>
      </p:sp>
      <p:sp>
        <p:nvSpPr>
          <p:cNvPr id="5" name="object 5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9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60" dirty="0"/>
              <a:t> </a:t>
            </a:r>
            <a:r>
              <a:rPr dirty="0"/>
              <a:t>Intelligence</a:t>
            </a:r>
            <a:r>
              <a:rPr spc="-5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39CC889B-5474-5270-B324-6117B619F40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15709" y="2780779"/>
            <a:ext cx="14786292" cy="6470674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 txBox="1">
            <a:spLocks noGrp="1"/>
          </p:cNvSpPr>
          <p:nvPr>
            <p:ph type="title"/>
          </p:nvPr>
        </p:nvSpPr>
        <p:spPr>
          <a:prstGeom prst="rect">
            <a:avLst/>
          </a:prstGeom>
        </p:spPr>
        <p:txBody>
          <a:bodyPr vert="horz" wrap="square" lIns="0" tIns="1270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00"/>
              </a:spcBef>
            </a:pPr>
            <a:r>
              <a:rPr spc="-10" dirty="0"/>
              <a:t>Results</a:t>
            </a:r>
          </a:p>
        </p:txBody>
      </p:sp>
      <p:sp>
        <p:nvSpPr>
          <p:cNvPr id="7" name="object 7"/>
          <p:cNvSpPr txBox="1"/>
          <p:nvPr/>
        </p:nvSpPr>
        <p:spPr>
          <a:xfrm>
            <a:off x="1828800" y="3390900"/>
            <a:ext cx="11469370" cy="3901068"/>
          </a:xfrm>
          <a:prstGeom prst="rect">
            <a:avLst/>
          </a:prstGeom>
        </p:spPr>
        <p:txBody>
          <a:bodyPr vert="horz" wrap="square" lIns="0" tIns="223520" rIns="0" bIns="0" rtlCol="0">
            <a:spAutoFit/>
          </a:bodyPr>
          <a:lstStyle/>
          <a:p>
            <a:pPr marL="12700">
              <a:lnSpc>
                <a:spcPct val="100000"/>
              </a:lnSpc>
              <a:spcBef>
                <a:spcPts val="1760"/>
              </a:spcBef>
            </a:pPr>
            <a:r>
              <a:rPr sz="2800" dirty="0">
                <a:latin typeface="Calibri"/>
                <a:cs typeface="Calibri"/>
              </a:rPr>
              <a:t>SEGMENTED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CUSTOMERS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INTO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CLUSTERS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BASED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ON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SPEND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AND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FREQUENCY.</a:t>
            </a:r>
            <a:endParaRPr sz="2800" dirty="0">
              <a:latin typeface="Calibri"/>
              <a:cs typeface="Calibri"/>
            </a:endParaRPr>
          </a:p>
          <a:p>
            <a:pPr marL="93345">
              <a:lnSpc>
                <a:spcPct val="100000"/>
              </a:lnSpc>
              <a:spcBef>
                <a:spcPts val="1664"/>
              </a:spcBef>
            </a:pPr>
            <a:r>
              <a:rPr sz="2800" b="1" dirty="0">
                <a:latin typeface="Calibri"/>
                <a:cs typeface="Calibri"/>
              </a:rPr>
              <a:t>KPIS</a:t>
            </a:r>
            <a:r>
              <a:rPr sz="2800" b="1" spc="-15" dirty="0">
                <a:latin typeface="Calibri"/>
                <a:cs typeface="Calibri"/>
              </a:rPr>
              <a:t> </a:t>
            </a:r>
            <a:r>
              <a:rPr sz="2800" b="1" spc="-10" dirty="0">
                <a:latin typeface="Calibri"/>
                <a:cs typeface="Calibri"/>
              </a:rPr>
              <a:t>COMPUTED:</a:t>
            </a:r>
            <a:endParaRPr lang="en-US" sz="2800" b="1" spc="-10" dirty="0">
              <a:latin typeface="Calibri"/>
              <a:cs typeface="Calibri"/>
            </a:endParaRPr>
          </a:p>
          <a:p>
            <a:pPr marL="550545" indent="-457200">
              <a:lnSpc>
                <a:spcPct val="100000"/>
              </a:lnSpc>
              <a:spcBef>
                <a:spcPts val="1664"/>
              </a:spcBef>
              <a:buFont typeface="Arial" panose="020B0604020202020204" pitchFamily="34" charset="0"/>
              <a:buChar char="•"/>
            </a:pPr>
            <a:r>
              <a:rPr sz="2800" dirty="0">
                <a:latin typeface="Calibri"/>
                <a:cs typeface="Calibri"/>
              </a:rPr>
              <a:t>TOTAL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TRANSACTION</a:t>
            </a:r>
            <a:r>
              <a:rPr sz="2800" spc="-2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spc="-20" dirty="0">
                <a:latin typeface="Calibri"/>
                <a:cs typeface="Calibri"/>
              </a:rPr>
              <a:t>CITY </a:t>
            </a:r>
            <a:endParaRPr lang="en-US" sz="2800" spc="-20" dirty="0">
              <a:latin typeface="Calibri"/>
              <a:cs typeface="Calibri"/>
            </a:endParaRPr>
          </a:p>
          <a:p>
            <a:pPr marL="550545" indent="-457200">
              <a:lnSpc>
                <a:spcPct val="100000"/>
              </a:lnSpc>
              <a:spcBef>
                <a:spcPts val="1664"/>
              </a:spcBef>
              <a:buFont typeface="Arial" panose="020B0604020202020204" pitchFamily="34" charset="0"/>
              <a:buChar char="•"/>
            </a:pPr>
            <a:r>
              <a:rPr sz="2800" dirty="0">
                <a:latin typeface="Calibri"/>
                <a:cs typeface="Calibri"/>
              </a:rPr>
              <a:t>TOTAL</a:t>
            </a:r>
            <a:r>
              <a:rPr sz="2800" spc="-1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SPEND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10" dirty="0">
                <a:latin typeface="Calibri"/>
                <a:cs typeface="Calibri"/>
              </a:rPr>
              <a:t> CLUSTER</a:t>
            </a:r>
            <a:endParaRPr lang="en-US" sz="2800" spc="-10" dirty="0">
              <a:latin typeface="Calibri"/>
              <a:cs typeface="Calibri"/>
            </a:endParaRPr>
          </a:p>
          <a:p>
            <a:pPr marL="550545" indent="-457200">
              <a:lnSpc>
                <a:spcPct val="100000"/>
              </a:lnSpc>
              <a:spcBef>
                <a:spcPts val="1664"/>
              </a:spcBef>
              <a:buFont typeface="Arial" panose="020B0604020202020204" pitchFamily="34" charset="0"/>
              <a:buChar char="•"/>
            </a:pPr>
            <a:r>
              <a:rPr sz="2800" dirty="0">
                <a:latin typeface="Calibri"/>
                <a:cs typeface="Calibri"/>
              </a:rPr>
              <a:t>FRAUD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RATE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MERCHANT</a:t>
            </a:r>
            <a:r>
              <a:rPr sz="2800" spc="-10" dirty="0">
                <a:latin typeface="Calibri"/>
                <a:cs typeface="Calibri"/>
              </a:rPr>
              <a:t> CATEGORY</a:t>
            </a:r>
            <a:endParaRPr lang="en-US" sz="2800" spc="-10" dirty="0">
              <a:latin typeface="Calibri"/>
              <a:cs typeface="Calibri"/>
            </a:endParaRPr>
          </a:p>
          <a:p>
            <a:pPr marL="550545" indent="-457200">
              <a:lnSpc>
                <a:spcPct val="100000"/>
              </a:lnSpc>
              <a:spcBef>
                <a:spcPts val="1664"/>
              </a:spcBef>
              <a:buFont typeface="Arial" panose="020B0604020202020204" pitchFamily="34" charset="0"/>
              <a:buChar char="•"/>
            </a:pPr>
            <a:r>
              <a:rPr sz="2800" dirty="0">
                <a:latin typeface="Calibri"/>
                <a:cs typeface="Calibri"/>
              </a:rPr>
              <a:t>TOTAL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SPEND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BY</a:t>
            </a:r>
            <a:r>
              <a:rPr sz="2800" spc="-10" dirty="0">
                <a:latin typeface="Calibri"/>
                <a:cs typeface="Calibri"/>
              </a:rPr>
              <a:t> </a:t>
            </a:r>
            <a:r>
              <a:rPr sz="2800" dirty="0">
                <a:latin typeface="Calibri"/>
                <a:cs typeface="Calibri"/>
              </a:rPr>
              <a:t>AGE</a:t>
            </a:r>
            <a:r>
              <a:rPr sz="2800" spc="-5" dirty="0">
                <a:latin typeface="Calibri"/>
                <a:cs typeface="Calibri"/>
              </a:rPr>
              <a:t> </a:t>
            </a:r>
            <a:r>
              <a:rPr sz="2800" spc="-10" dirty="0">
                <a:latin typeface="Calibri"/>
                <a:cs typeface="Calibri"/>
              </a:rPr>
              <a:t>GROUP</a:t>
            </a:r>
            <a:endParaRPr sz="2800" dirty="0">
              <a:latin typeface="Calibri"/>
              <a:cs typeface="Calibri"/>
            </a:endParaRPr>
          </a:p>
        </p:txBody>
      </p:sp>
      <p:sp>
        <p:nvSpPr>
          <p:cNvPr id="8" name="object 8"/>
          <p:cNvSpPr txBox="1">
            <a:spLocks noGrp="1"/>
          </p:cNvSpPr>
          <p:nvPr>
            <p:ph type="sldNum" sz="quarter" idx="7"/>
          </p:nvPr>
        </p:nvSpPr>
        <p:spPr>
          <a:prstGeom prst="rect">
            <a:avLst/>
          </a:prstGeom>
        </p:spPr>
        <p:txBody>
          <a:bodyPr vert="horz" wrap="square" lIns="0" tIns="13970" rIns="0" bIns="0" rtlCol="0">
            <a:spAutoFit/>
          </a:bodyPr>
          <a:lstStyle/>
          <a:p>
            <a:pPr marL="38100">
              <a:lnSpc>
                <a:spcPct val="100000"/>
              </a:lnSpc>
              <a:spcBef>
                <a:spcPts val="110"/>
              </a:spcBef>
            </a:pPr>
            <a:fld id="{81D60167-4931-47E6-BA6A-407CBD079E47}" type="slidenum">
              <a:rPr spc="-50" dirty="0"/>
              <a:t>9</a:t>
            </a:fld>
            <a:endParaRPr spc="-50" dirty="0"/>
          </a:p>
        </p:txBody>
      </p:sp>
      <p:sp>
        <p:nvSpPr>
          <p:cNvPr id="9" name="object 9"/>
          <p:cNvSpPr txBox="1">
            <a:spLocks noGrp="1"/>
          </p:cNvSpPr>
          <p:nvPr>
            <p:ph type="ftr" sz="quarter" idx="5"/>
          </p:nvPr>
        </p:nvSpPr>
        <p:spPr>
          <a:prstGeom prst="rect">
            <a:avLst/>
          </a:prstGeom>
        </p:spPr>
        <p:txBody>
          <a:bodyPr vert="horz" wrap="square" lIns="0" tIns="29209" rIns="0" bIns="0" rtlCol="0">
            <a:spAutoFit/>
          </a:bodyPr>
          <a:lstStyle/>
          <a:p>
            <a:pPr marL="12700" marR="5080">
              <a:lnSpc>
                <a:spcPts val="2100"/>
              </a:lnSpc>
              <a:spcBef>
                <a:spcPts val="229"/>
              </a:spcBef>
            </a:pPr>
            <a:r>
              <a:rPr dirty="0">
                <a:solidFill>
                  <a:srgbClr val="000000"/>
                </a:solidFill>
              </a:rPr>
              <a:t>Department</a:t>
            </a:r>
            <a:r>
              <a:rPr spc="-60" dirty="0">
                <a:solidFill>
                  <a:srgbClr val="000000"/>
                </a:solidFill>
              </a:rPr>
              <a:t> </a:t>
            </a:r>
            <a:r>
              <a:rPr dirty="0">
                <a:solidFill>
                  <a:srgbClr val="000000"/>
                </a:solidFill>
              </a:rPr>
              <a:t>of</a:t>
            </a:r>
            <a:r>
              <a:rPr spc="-55" dirty="0">
                <a:solidFill>
                  <a:srgbClr val="000000"/>
                </a:solidFill>
              </a:rPr>
              <a:t> </a:t>
            </a:r>
            <a:r>
              <a:rPr dirty="0"/>
              <a:t>Artificial</a:t>
            </a:r>
            <a:r>
              <a:rPr spc="-60" dirty="0"/>
              <a:t> </a:t>
            </a:r>
            <a:r>
              <a:rPr dirty="0"/>
              <a:t>Intelligence</a:t>
            </a:r>
            <a:r>
              <a:rPr spc="-55" dirty="0"/>
              <a:t> </a:t>
            </a:r>
            <a:r>
              <a:rPr dirty="0"/>
              <a:t>and</a:t>
            </a:r>
            <a:r>
              <a:rPr spc="-60" dirty="0"/>
              <a:t> </a:t>
            </a:r>
            <a:r>
              <a:rPr spc="-20" dirty="0"/>
              <a:t>Data </a:t>
            </a:r>
            <a:r>
              <a:rPr spc="-10" dirty="0"/>
              <a:t>Science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61</TotalTime>
  <Words>748</Words>
  <Application>Microsoft Office PowerPoint</Application>
  <PresentationFormat>Custom</PresentationFormat>
  <Paragraphs>76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Verdana</vt:lpstr>
      <vt:lpstr>Office Theme</vt:lpstr>
      <vt:lpstr>Department of Artificial Intelligence and Data Science</vt:lpstr>
      <vt:lpstr>Introduction</vt:lpstr>
      <vt:lpstr>Abstract</vt:lpstr>
      <vt:lpstr>Architecture</vt:lpstr>
      <vt:lpstr>Modules Overview</vt:lpstr>
      <vt:lpstr>Tools Used</vt:lpstr>
      <vt:lpstr>Implementation</vt:lpstr>
      <vt:lpstr>Dashboard Visualization</vt:lpstr>
      <vt:lpstr>Results</vt:lpstr>
      <vt:lpstr>Conclusion &amp; Future Scope</vt:lpstr>
      <vt:lpstr>References</vt:lpstr>
      <vt:lpstr>Thank You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big data final ppt.pptx</dc:title>
  <dc:creator>Dilli Ganesh Rishi</dc:creator>
  <cp:keywords>DAG1_W9p7qM,BAGVbjtKGTo,0</cp:keywords>
  <cp:lastModifiedBy>RAJ K</cp:lastModifiedBy>
  <cp:revision>2</cp:revision>
  <dcterms:created xsi:type="dcterms:W3CDTF">2025-10-16T22:02:25Z</dcterms:created>
  <dcterms:modified xsi:type="dcterms:W3CDTF">2025-10-29T14:03:00Z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2025-10-16T00:00:00Z</vt:filetime>
  </property>
  <property fmtid="{D5CDD505-2E9C-101B-9397-08002B2CF9AE}" pid="3" name="Creator">
    <vt:lpwstr>Canva</vt:lpwstr>
  </property>
  <property fmtid="{D5CDD505-2E9C-101B-9397-08002B2CF9AE}" pid="4" name="LastSaved">
    <vt:filetime>2025-10-16T00:00:00Z</vt:filetime>
  </property>
  <property fmtid="{D5CDD505-2E9C-101B-9397-08002B2CF9AE}" pid="5" name="Producer">
    <vt:lpwstr>Canva</vt:lpwstr>
  </property>
</Properties>
</file>