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10287000" cx="18288000"/>
  <p:notesSz cx="18288000" cy="10287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1F5E"/>
                </a:solidFill>
                <a:latin typeface="Verdana"/>
                <a:cs typeface="Verdana"/>
              </a:defRPr>
            </a:lvl1pPr>
          </a:lstStyle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1F5E"/>
                </a:solidFill>
                <a:latin typeface="Verdana"/>
                <a:cs typeface="Verdana"/>
              </a:defRPr>
            </a:lvl1pPr>
          </a:lstStyle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1F5E"/>
                </a:solidFill>
                <a:latin typeface="Verdana"/>
                <a:cs typeface="Verdana"/>
              </a:defRPr>
            </a:lvl1pPr>
          </a:lstStyle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1F5E"/>
                </a:solidFill>
                <a:latin typeface="Verdana"/>
                <a:cs typeface="Verdana"/>
              </a:defRPr>
            </a:lvl1pPr>
          </a:lstStyle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1F5E"/>
                </a:solidFill>
                <a:latin typeface="Verdana"/>
                <a:cs typeface="Verdana"/>
              </a:defRPr>
            </a:lvl1pPr>
          </a:lstStyle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7625"/>
            <a:ext cx="18287999" cy="102107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21580" y="2364674"/>
            <a:ext cx="9312275" cy="157480"/>
          </a:xfrm>
          <a:custGeom>
            <a:avLst/>
            <a:gdLst/>
            <a:ahLst/>
            <a:cxnLst/>
            <a:rect l="l" t="t" r="r" b="b"/>
            <a:pathLst>
              <a:path w="9312275" h="157480">
                <a:moveTo>
                  <a:pt x="9311878" y="157162"/>
                </a:moveTo>
                <a:lnTo>
                  <a:pt x="0" y="157162"/>
                </a:lnTo>
                <a:lnTo>
                  <a:pt x="0" y="0"/>
                </a:lnTo>
                <a:lnTo>
                  <a:pt x="9311878" y="0"/>
                </a:lnTo>
                <a:lnTo>
                  <a:pt x="9311878" y="1571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5553" y="1434463"/>
            <a:ext cx="918654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719" y="2337850"/>
            <a:ext cx="17124560" cy="657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02779" y="9417924"/>
            <a:ext cx="5250180" cy="570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1F5E"/>
                </a:solidFill>
                <a:latin typeface="Verdana"/>
                <a:cs typeface="Verdana"/>
              </a:defRPr>
            </a:lvl1pPr>
          </a:lstStyle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702087" y="9409352"/>
            <a:ext cx="370205" cy="303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2900" y="47625"/>
            <a:ext cx="17945100" cy="10210800"/>
            <a:chOff x="342900" y="47625"/>
            <a:chExt cx="17945100" cy="10210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" y="47625"/>
              <a:ext cx="17945099" cy="102107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78744" y="3593496"/>
              <a:ext cx="9609455" cy="173990"/>
            </a:xfrm>
            <a:custGeom>
              <a:avLst/>
              <a:gdLst/>
              <a:ahLst/>
              <a:cxnLst/>
              <a:rect l="l" t="t" r="r" b="b"/>
              <a:pathLst>
                <a:path w="9609455" h="173989">
                  <a:moveTo>
                    <a:pt x="9609076" y="173735"/>
                  </a:moveTo>
                  <a:lnTo>
                    <a:pt x="0" y="173735"/>
                  </a:lnTo>
                  <a:lnTo>
                    <a:pt x="0" y="0"/>
                  </a:lnTo>
                  <a:lnTo>
                    <a:pt x="9609076" y="0"/>
                  </a:lnTo>
                  <a:lnTo>
                    <a:pt x="9609076" y="17373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206830" y="4356539"/>
            <a:ext cx="15325725" cy="821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00" b="1" dirty="0">
                <a:solidFill>
                  <a:srgbClr val="6F2E9E"/>
                </a:solidFill>
                <a:latin typeface="Verdana"/>
                <a:cs typeface="Verdana"/>
              </a:rPr>
              <a:t>CUSTOMER</a:t>
            </a:r>
            <a:r>
              <a:rPr sz="5200" b="1" spc="-30" dirty="0">
                <a:solidFill>
                  <a:srgbClr val="6F2E9E"/>
                </a:solidFill>
                <a:latin typeface="Verdana"/>
                <a:cs typeface="Verdana"/>
              </a:rPr>
              <a:t> </a:t>
            </a:r>
            <a:r>
              <a:rPr sz="5200" b="1" dirty="0">
                <a:solidFill>
                  <a:srgbClr val="6F2E9E"/>
                </a:solidFill>
                <a:latin typeface="Verdana"/>
                <a:cs typeface="Verdana"/>
              </a:rPr>
              <a:t>SEGMENTATION</a:t>
            </a:r>
            <a:r>
              <a:rPr sz="5200" b="1" spc="-30" dirty="0">
                <a:solidFill>
                  <a:srgbClr val="6F2E9E"/>
                </a:solidFill>
                <a:latin typeface="Verdana"/>
                <a:cs typeface="Verdana"/>
              </a:rPr>
              <a:t> </a:t>
            </a:r>
            <a:r>
              <a:rPr sz="5200" b="1" dirty="0">
                <a:solidFill>
                  <a:srgbClr val="6F2E9E"/>
                </a:solidFill>
                <a:latin typeface="Verdana"/>
                <a:cs typeface="Verdana"/>
              </a:rPr>
              <a:t>AND</a:t>
            </a:r>
            <a:r>
              <a:rPr sz="5200" b="1" spc="-25" dirty="0">
                <a:solidFill>
                  <a:srgbClr val="6F2E9E"/>
                </a:solidFill>
                <a:latin typeface="Verdana"/>
                <a:cs typeface="Verdana"/>
              </a:rPr>
              <a:t> </a:t>
            </a:r>
            <a:r>
              <a:rPr sz="5200" b="1" spc="-10" dirty="0">
                <a:solidFill>
                  <a:srgbClr val="6F2E9E"/>
                </a:solidFill>
                <a:latin typeface="Verdana"/>
                <a:cs typeface="Verdana"/>
              </a:rPr>
              <a:t>OFFERS</a:t>
            </a:r>
            <a:endParaRPr sz="5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2269" y="7647398"/>
            <a:ext cx="63715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4585" algn="l"/>
                <a:tab pos="5205095" algn="l"/>
              </a:tabLst>
            </a:pPr>
            <a:r>
              <a:rPr sz="3600" b="1" spc="-25" dirty="0">
                <a:solidFill>
                  <a:srgbClr val="FF0000"/>
                </a:solidFill>
                <a:latin typeface="Verdana"/>
                <a:cs typeface="Verdana"/>
              </a:rPr>
              <a:t>MR</a:t>
            </a:r>
            <a:r>
              <a:rPr lang="en-IN" sz="3600" b="1" spc="-25" dirty="0">
                <a:solidFill>
                  <a:srgbClr val="FF0000"/>
                </a:solidFill>
                <a:latin typeface="Verdana"/>
                <a:cs typeface="Verdana"/>
              </a:rPr>
              <a:t>S. </a:t>
            </a:r>
            <a:r>
              <a:rPr lang="en-IN" sz="3600" b="1" spc="-10" dirty="0">
                <a:solidFill>
                  <a:srgbClr val="FF0000"/>
                </a:solidFill>
                <a:latin typeface="Verdana"/>
                <a:cs typeface="Verdana"/>
              </a:rPr>
              <a:t>SELVARANI </a:t>
            </a:r>
            <a:r>
              <a:rPr lang="en-IN" sz="3600" b="1" spc="-50" dirty="0">
                <a:solidFill>
                  <a:srgbClr val="FF0000"/>
                </a:solidFill>
                <a:latin typeface="Verdana"/>
                <a:cs typeface="Verdana"/>
              </a:rPr>
              <a:t>K</a:t>
            </a:r>
            <a:r>
              <a:rPr lang="en-IN" sz="3600" b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600" b="1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81030" y="7085767"/>
            <a:ext cx="7150734" cy="14972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3770"/>
              </a:lnSpc>
              <a:spcBef>
                <a:spcPts val="275"/>
              </a:spcBef>
            </a:pPr>
            <a:r>
              <a:rPr lang="en-US" sz="3200" b="1" dirty="0">
                <a:solidFill>
                  <a:srgbClr val="FF0000"/>
                </a:solidFill>
                <a:latin typeface="Verdana"/>
                <a:cs typeface="Verdana"/>
              </a:rPr>
              <a:t>GOUTHAM RAJ K</a:t>
            </a:r>
            <a:r>
              <a:rPr sz="3200" b="1" spc="-10" dirty="0">
                <a:solidFill>
                  <a:srgbClr val="FF0000"/>
                </a:solidFill>
                <a:latin typeface="Verdana"/>
                <a:cs typeface="Verdana"/>
              </a:rPr>
              <a:t>(2318010</a:t>
            </a:r>
            <a:r>
              <a:rPr lang="en-US" sz="3200" b="1" spc="-10" dirty="0">
                <a:solidFill>
                  <a:srgbClr val="FF0000"/>
                </a:solidFill>
                <a:latin typeface="Verdana"/>
                <a:cs typeface="Verdana"/>
              </a:rPr>
              <a:t>44</a:t>
            </a:r>
            <a:r>
              <a:rPr sz="3200" b="1" spc="-10">
                <a:solidFill>
                  <a:srgbClr val="FF0000"/>
                </a:solidFill>
                <a:latin typeface="Verdana"/>
                <a:cs typeface="Verdana"/>
              </a:rPr>
              <a:t>) </a:t>
            </a:r>
            <a:r>
              <a:rPr lang="en-US" sz="3200" b="1">
                <a:solidFill>
                  <a:srgbClr val="FF0000"/>
                </a:solidFill>
                <a:latin typeface="Verdana"/>
                <a:cs typeface="Verdana"/>
              </a:rPr>
              <a:t>ARUNACHALAM E</a:t>
            </a:r>
            <a:r>
              <a:rPr sz="3200" b="1" spc="-1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3200" b="1" spc="-10" dirty="0">
                <a:solidFill>
                  <a:srgbClr val="FF0000"/>
                </a:solidFill>
                <a:latin typeface="Verdana"/>
                <a:cs typeface="Verdana"/>
              </a:rPr>
              <a:t>2318010</a:t>
            </a:r>
            <a:r>
              <a:rPr lang="en-US" sz="3200" b="1" spc="-10" dirty="0">
                <a:solidFill>
                  <a:srgbClr val="FF0000"/>
                </a:solidFill>
                <a:latin typeface="Verdana"/>
                <a:cs typeface="Verdana"/>
              </a:rPr>
              <a:t>13</a:t>
            </a:r>
            <a:r>
              <a:rPr sz="3200" b="1" spc="-10">
                <a:solidFill>
                  <a:srgbClr val="FF0000"/>
                </a:solidFill>
                <a:latin typeface="Verdana"/>
                <a:cs typeface="Verdana"/>
              </a:rPr>
              <a:t>) </a:t>
            </a:r>
            <a:r>
              <a:rPr lang="en-US" sz="3200" b="1">
                <a:solidFill>
                  <a:srgbClr val="FF0000"/>
                </a:solidFill>
                <a:latin typeface="Verdana"/>
                <a:cs typeface="Verdana"/>
              </a:rPr>
              <a:t>JAI KISHAN K</a:t>
            </a:r>
            <a:r>
              <a:rPr sz="3200" b="1" spc="-10">
                <a:solidFill>
                  <a:srgbClr val="FF0000"/>
                </a:solidFill>
                <a:latin typeface="Verdana"/>
                <a:cs typeface="Verdana"/>
              </a:rPr>
              <a:t>(2318010</a:t>
            </a:r>
            <a:r>
              <a:rPr lang="en-US" sz="3200" b="1" spc="-10">
                <a:solidFill>
                  <a:srgbClr val="FF0000"/>
                </a:solidFill>
                <a:latin typeface="Verdana"/>
                <a:cs typeface="Verdana"/>
              </a:rPr>
              <a:t>63</a:t>
            </a:r>
            <a:r>
              <a:rPr sz="3200" b="1" spc="-10">
                <a:solidFill>
                  <a:srgbClr val="FF0000"/>
                </a:solidFill>
                <a:latin typeface="Verdana"/>
                <a:cs typeface="Verdana"/>
              </a:rPr>
              <a:t>)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44318" y="1750217"/>
            <a:ext cx="13504544" cy="12255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625"/>
              </a:spcBef>
            </a:pPr>
            <a:r>
              <a:rPr sz="4100" dirty="0">
                <a:solidFill>
                  <a:srgbClr val="001F5E"/>
                </a:solidFill>
              </a:rPr>
              <a:t>Department</a:t>
            </a:r>
            <a:r>
              <a:rPr sz="4100" spc="5" dirty="0">
                <a:solidFill>
                  <a:srgbClr val="001F5E"/>
                </a:solidFill>
              </a:rPr>
              <a:t> </a:t>
            </a:r>
            <a:r>
              <a:rPr sz="4100" dirty="0">
                <a:solidFill>
                  <a:srgbClr val="001F5E"/>
                </a:solidFill>
              </a:rPr>
              <a:t>of</a:t>
            </a:r>
            <a:r>
              <a:rPr sz="4100" spc="5" dirty="0">
                <a:solidFill>
                  <a:srgbClr val="001F5E"/>
                </a:solidFill>
              </a:rPr>
              <a:t> </a:t>
            </a:r>
            <a:r>
              <a:rPr sz="4100" dirty="0">
                <a:solidFill>
                  <a:srgbClr val="001F5E"/>
                </a:solidFill>
              </a:rPr>
              <a:t>Artificial</a:t>
            </a:r>
            <a:r>
              <a:rPr sz="4100" spc="5" dirty="0">
                <a:solidFill>
                  <a:srgbClr val="001F5E"/>
                </a:solidFill>
              </a:rPr>
              <a:t> </a:t>
            </a:r>
            <a:r>
              <a:rPr sz="4100" dirty="0">
                <a:solidFill>
                  <a:srgbClr val="001F5E"/>
                </a:solidFill>
              </a:rPr>
              <a:t>Intelligence</a:t>
            </a:r>
            <a:r>
              <a:rPr sz="4100" spc="5" dirty="0">
                <a:solidFill>
                  <a:srgbClr val="001F5E"/>
                </a:solidFill>
              </a:rPr>
              <a:t> </a:t>
            </a:r>
            <a:r>
              <a:rPr sz="4100" dirty="0">
                <a:solidFill>
                  <a:srgbClr val="001F5E"/>
                </a:solidFill>
              </a:rPr>
              <a:t>and</a:t>
            </a:r>
            <a:r>
              <a:rPr sz="4100" spc="5" dirty="0">
                <a:solidFill>
                  <a:srgbClr val="001F5E"/>
                </a:solidFill>
              </a:rPr>
              <a:t> </a:t>
            </a:r>
            <a:r>
              <a:rPr sz="4100" spc="-20" dirty="0">
                <a:solidFill>
                  <a:srgbClr val="001F5E"/>
                </a:solidFill>
              </a:rPr>
              <a:t>Data </a:t>
            </a:r>
            <a:r>
              <a:rPr sz="4100" spc="-10" dirty="0">
                <a:solidFill>
                  <a:srgbClr val="001F5E"/>
                </a:solidFill>
              </a:rPr>
              <a:t>Science</a:t>
            </a:r>
            <a:endParaRPr sz="410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4156211" cy="15716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8904" algn="l"/>
                <a:tab pos="4672965" algn="l"/>
                <a:tab pos="7131684" algn="l"/>
              </a:tabLst>
            </a:pPr>
            <a:r>
              <a:rPr spc="-10" dirty="0"/>
              <a:t>Conclusion</a:t>
            </a:r>
            <a:r>
              <a:rPr dirty="0"/>
              <a:t>	</a:t>
            </a:r>
            <a:r>
              <a:rPr spc="-50" dirty="0"/>
              <a:t>&amp;</a:t>
            </a:r>
            <a:r>
              <a:rPr dirty="0"/>
              <a:t>	</a:t>
            </a:r>
            <a:r>
              <a:rPr spc="-10" dirty="0"/>
              <a:t>Future</a:t>
            </a:r>
            <a:r>
              <a:rPr dirty="0"/>
              <a:t>	</a:t>
            </a:r>
            <a:r>
              <a:rPr spc="-10" dirty="0"/>
              <a:t>Scope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9715" y="2974339"/>
            <a:ext cx="114299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9715" y="3793489"/>
            <a:ext cx="114299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9715" y="4612639"/>
            <a:ext cx="114299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9715" y="6250939"/>
            <a:ext cx="114299" cy="1142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51367" y="2673350"/>
            <a:ext cx="15020925" cy="494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5080" indent="-103505">
              <a:lnSpc>
                <a:spcPct val="1493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SUCCESSFULLY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IMPLEMENTED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BIG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DATA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PIPELINE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FOR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CUSTOMER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ANALYTICS. </a:t>
            </a:r>
            <a:r>
              <a:rPr sz="3600" spc="-20" dirty="0">
                <a:latin typeface="Calibri"/>
                <a:cs typeface="Calibri"/>
              </a:rPr>
              <a:t>K-</a:t>
            </a:r>
            <a:r>
              <a:rPr sz="3600" dirty="0">
                <a:latin typeface="Calibri"/>
                <a:cs typeface="Calibri"/>
              </a:rPr>
              <a:t>MEANS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CLUSTERING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HELPED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IDENTIFY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VALUABLE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CUSTOMER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GROUPS.</a:t>
            </a:r>
            <a:endParaRPr sz="3600" dirty="0">
              <a:latin typeface="Calibri"/>
              <a:cs typeface="Calibri"/>
            </a:endParaRPr>
          </a:p>
          <a:p>
            <a:pPr marL="12700" marR="930910">
              <a:lnSpc>
                <a:spcPct val="149300"/>
              </a:lnSpc>
            </a:pPr>
            <a:r>
              <a:rPr sz="3600" dirty="0">
                <a:latin typeface="Calibri"/>
                <a:cs typeface="Calibri"/>
              </a:rPr>
              <a:t>KPIS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DASHBOARDS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PROVIDED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ACTIONABLE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INSIGHTS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FOR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MARKETING TEAMS.</a:t>
            </a:r>
            <a:endParaRPr sz="3600" dirty="0">
              <a:latin typeface="Calibri"/>
              <a:cs typeface="Calibri"/>
            </a:endParaRPr>
          </a:p>
          <a:p>
            <a:pPr marL="12700" marR="446405">
              <a:lnSpc>
                <a:spcPct val="149300"/>
              </a:lnSpc>
            </a:pPr>
            <a:r>
              <a:rPr sz="3600" dirty="0">
                <a:latin typeface="Calibri"/>
                <a:cs typeface="Calibri"/>
              </a:rPr>
              <a:t>THE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SYSTEM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SUPPORTS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SCALABLE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DATA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HANDLING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REAL-</a:t>
            </a:r>
            <a:r>
              <a:rPr sz="3600" dirty="0">
                <a:latin typeface="Calibri"/>
                <a:cs typeface="Calibri"/>
              </a:rPr>
              <a:t>TIME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BUSINESS INTELLIGENCE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5553" y="3261273"/>
            <a:ext cx="14939644" cy="5759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46885" indent="-5715">
              <a:lnSpc>
                <a:spcPct val="115700"/>
              </a:lnSpc>
              <a:spcBef>
                <a:spcPts val="100"/>
              </a:spcBef>
              <a:buSzPct val="97872"/>
              <a:buAutoNum type="arabicPeriod"/>
              <a:tabLst>
                <a:tab pos="464184" algn="l"/>
              </a:tabLst>
            </a:pPr>
            <a:r>
              <a:rPr sz="4000" dirty="0">
                <a:latin typeface="Calibri"/>
                <a:cs typeface="Calibri"/>
              </a:rPr>
              <a:t>	DATABRICKS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DELTA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LAKE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GUIDE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spc="-50" dirty="0">
                <a:latin typeface="Calibri"/>
                <a:cs typeface="Calibri"/>
              </a:rPr>
              <a:t>— </a:t>
            </a:r>
            <a:r>
              <a:rPr sz="4000" spc="-10" dirty="0">
                <a:latin typeface="Calibri"/>
                <a:cs typeface="Calibri"/>
              </a:rPr>
              <a:t>HTTPS://DOCS.DATABRICKS.COM/DELTA/INDEX.HTML</a:t>
            </a:r>
            <a:endParaRPr sz="4000" dirty="0">
              <a:latin typeface="Calibri"/>
              <a:cs typeface="Calibri"/>
            </a:endParaRPr>
          </a:p>
          <a:p>
            <a:pPr marL="12700" marR="597535" indent="-5715">
              <a:lnSpc>
                <a:spcPct val="115700"/>
              </a:lnSpc>
              <a:buSzPct val="97872"/>
              <a:buAutoNum type="arabicPeriod"/>
              <a:tabLst>
                <a:tab pos="464184" algn="l"/>
              </a:tabLst>
            </a:pPr>
            <a:r>
              <a:rPr sz="4000" dirty="0">
                <a:latin typeface="Calibri"/>
                <a:cs typeface="Calibri"/>
              </a:rPr>
              <a:t>	APACHE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SPARK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DOCUMENTATION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spc="-50" dirty="0">
                <a:latin typeface="Calibri"/>
                <a:cs typeface="Calibri"/>
              </a:rPr>
              <a:t>— </a:t>
            </a:r>
            <a:r>
              <a:rPr sz="4000" spc="-10" dirty="0">
                <a:latin typeface="Calibri"/>
                <a:cs typeface="Calibri"/>
              </a:rPr>
              <a:t>HTTPS://SPARK.APACHE.ORG/DOCS/LATEST/ </a:t>
            </a:r>
            <a:endParaRPr lang="en-US" sz="4000" spc="-10" dirty="0">
              <a:latin typeface="Calibri"/>
              <a:cs typeface="Calibri"/>
            </a:endParaRPr>
          </a:p>
          <a:p>
            <a:pPr marL="12700" marR="597535" indent="-5715">
              <a:lnSpc>
                <a:spcPct val="115700"/>
              </a:lnSpc>
              <a:buSzPct val="97872"/>
              <a:buAutoNum type="arabicPeriod"/>
              <a:tabLst>
                <a:tab pos="464184" algn="l"/>
              </a:tabLst>
            </a:pPr>
            <a:r>
              <a:rPr sz="4000" dirty="0">
                <a:latin typeface="Calibri"/>
                <a:cs typeface="Calibri"/>
              </a:rPr>
              <a:t>“CUSTOMER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ANALYTICS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AND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SEGMENTATION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USING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BIG </a:t>
            </a:r>
            <a:r>
              <a:rPr sz="4000" dirty="0">
                <a:latin typeface="Calibri"/>
                <a:cs typeface="Calibri"/>
              </a:rPr>
              <a:t>DATA,”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IJCA,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2023</a:t>
            </a:r>
            <a:endParaRPr sz="4000" dirty="0">
              <a:latin typeface="Calibri"/>
              <a:cs typeface="Calibri"/>
            </a:endParaRPr>
          </a:p>
          <a:p>
            <a:pPr marL="598805" indent="-457200">
              <a:lnSpc>
                <a:spcPct val="100000"/>
              </a:lnSpc>
              <a:spcBef>
                <a:spcPts val="885"/>
              </a:spcBef>
              <a:buSzPct val="97872"/>
              <a:buAutoNum type="arabicPeriod" startAt="4"/>
              <a:tabLst>
                <a:tab pos="598805" algn="l"/>
              </a:tabLst>
            </a:pPr>
            <a:r>
              <a:rPr sz="4000" dirty="0">
                <a:latin typeface="Calibri"/>
                <a:cs typeface="Calibri"/>
              </a:rPr>
              <a:t>KIMBALL,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R.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DATA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WAREHOUSE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TOOLKIT,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WILEY,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2013</a:t>
            </a:r>
            <a:endParaRPr sz="4000" dirty="0">
              <a:latin typeface="Calibri"/>
              <a:cs typeface="Calibri"/>
            </a:endParaRPr>
          </a:p>
          <a:p>
            <a:pPr marL="598805" indent="-457200">
              <a:lnSpc>
                <a:spcPct val="100000"/>
              </a:lnSpc>
              <a:spcBef>
                <a:spcPts val="885"/>
              </a:spcBef>
              <a:buSzPct val="97872"/>
              <a:buAutoNum type="arabicPeriod" startAt="4"/>
              <a:tabLst>
                <a:tab pos="598805" algn="l"/>
              </a:tabLst>
            </a:pPr>
            <a:r>
              <a:rPr sz="4000" dirty="0">
                <a:latin typeface="Calibri"/>
                <a:cs typeface="Calibri"/>
              </a:rPr>
              <a:t>APACHE</a:t>
            </a:r>
            <a:r>
              <a:rPr sz="4000" spc="-1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SUPERSET</a:t>
            </a:r>
            <a:r>
              <a:rPr sz="4000" spc="-1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OFFICIAL</a:t>
            </a:r>
            <a:r>
              <a:rPr sz="4000" spc="-13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DOCUMENTATION,</a:t>
            </a:r>
            <a:r>
              <a:rPr sz="4000" spc="-13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2024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3766" y="5189791"/>
            <a:ext cx="4482465" cy="9283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00" dirty="0"/>
              <a:t>Thank</a:t>
            </a:r>
            <a:r>
              <a:rPr sz="5900" spc="5" dirty="0"/>
              <a:t> </a:t>
            </a:r>
            <a:r>
              <a:rPr sz="5900" spc="-25" dirty="0"/>
              <a:t>You</a:t>
            </a:r>
            <a:endParaRPr sz="59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599" y="1553253"/>
            <a:ext cx="4328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474" y="2906809"/>
            <a:ext cx="114299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474" y="4545109"/>
            <a:ext cx="114299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474" y="6183409"/>
            <a:ext cx="114299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474" y="7821709"/>
            <a:ext cx="114299" cy="1142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645" marR="948055">
              <a:lnSpc>
                <a:spcPct val="149300"/>
              </a:lnSpc>
              <a:spcBef>
                <a:spcPts val="100"/>
              </a:spcBef>
            </a:pPr>
            <a:r>
              <a:rPr sz="3600" dirty="0"/>
              <a:t>Big</a:t>
            </a:r>
            <a:r>
              <a:rPr sz="3600" spc="-25" dirty="0"/>
              <a:t> </a:t>
            </a:r>
            <a:r>
              <a:rPr sz="3600" dirty="0"/>
              <a:t>data</a:t>
            </a:r>
            <a:r>
              <a:rPr sz="3600" spc="-25" dirty="0"/>
              <a:t> </a:t>
            </a:r>
            <a:r>
              <a:rPr sz="3600" dirty="0"/>
              <a:t>projects</a:t>
            </a:r>
            <a:r>
              <a:rPr sz="3600" spc="-25" dirty="0"/>
              <a:t> </a:t>
            </a:r>
            <a:r>
              <a:rPr sz="3600" dirty="0"/>
              <a:t>aim</a:t>
            </a:r>
            <a:r>
              <a:rPr sz="3600" spc="-25" dirty="0"/>
              <a:t> </a:t>
            </a:r>
            <a:r>
              <a:rPr sz="3600" dirty="0"/>
              <a:t>to</a:t>
            </a:r>
            <a:r>
              <a:rPr sz="3600" spc="-25" dirty="0"/>
              <a:t> </a:t>
            </a:r>
            <a:r>
              <a:rPr sz="3600" dirty="0"/>
              <a:t>collect,</a:t>
            </a:r>
            <a:r>
              <a:rPr sz="3600" spc="-20" dirty="0"/>
              <a:t> </a:t>
            </a:r>
            <a:r>
              <a:rPr sz="3600" dirty="0"/>
              <a:t>process,</a:t>
            </a:r>
            <a:r>
              <a:rPr sz="3600" spc="-25" dirty="0"/>
              <a:t> </a:t>
            </a:r>
            <a:r>
              <a:rPr sz="3600" dirty="0"/>
              <a:t>and</a:t>
            </a:r>
            <a:r>
              <a:rPr sz="3600" spc="-25" dirty="0"/>
              <a:t> </a:t>
            </a:r>
            <a:r>
              <a:rPr sz="3600" dirty="0"/>
              <a:t>analyze</a:t>
            </a:r>
            <a:r>
              <a:rPr sz="3600" spc="-25" dirty="0"/>
              <a:t> </a:t>
            </a:r>
            <a:r>
              <a:rPr sz="3600" dirty="0"/>
              <a:t>massive</a:t>
            </a:r>
            <a:r>
              <a:rPr sz="3600" spc="-25" dirty="0"/>
              <a:t> </a:t>
            </a:r>
            <a:r>
              <a:rPr sz="3600" dirty="0"/>
              <a:t>volumes</a:t>
            </a:r>
            <a:r>
              <a:rPr sz="3600" spc="-20" dirty="0"/>
              <a:t> </a:t>
            </a:r>
            <a:r>
              <a:rPr sz="3600" dirty="0"/>
              <a:t>of</a:t>
            </a:r>
            <a:r>
              <a:rPr sz="3600" spc="-25" dirty="0"/>
              <a:t> </a:t>
            </a:r>
            <a:r>
              <a:rPr sz="3600" dirty="0"/>
              <a:t>data</a:t>
            </a:r>
            <a:r>
              <a:rPr sz="3600" spc="-25" dirty="0"/>
              <a:t> to </a:t>
            </a:r>
            <a:r>
              <a:rPr sz="3600" dirty="0"/>
              <a:t>extract meaningful insights for business decision-</a:t>
            </a:r>
            <a:r>
              <a:rPr sz="3600" spc="-10" dirty="0"/>
              <a:t>making.</a:t>
            </a:r>
            <a:endParaRPr sz="3600" dirty="0"/>
          </a:p>
          <a:p>
            <a:pPr marL="1223645" marR="5080">
              <a:lnSpc>
                <a:spcPct val="149300"/>
              </a:lnSpc>
            </a:pPr>
            <a:r>
              <a:rPr sz="3600" dirty="0"/>
              <a:t>Such</a:t>
            </a:r>
            <a:r>
              <a:rPr sz="3600" spc="-10" dirty="0"/>
              <a:t> </a:t>
            </a:r>
            <a:r>
              <a:rPr sz="3600" dirty="0"/>
              <a:t>projects</a:t>
            </a:r>
            <a:r>
              <a:rPr sz="3600" spc="-5" dirty="0"/>
              <a:t> </a:t>
            </a:r>
            <a:r>
              <a:rPr sz="3600" dirty="0"/>
              <a:t>can</a:t>
            </a:r>
            <a:r>
              <a:rPr sz="3600" spc="-10" dirty="0"/>
              <a:t> </a:t>
            </a:r>
            <a:r>
              <a:rPr sz="3600" dirty="0"/>
              <a:t>be</a:t>
            </a:r>
            <a:r>
              <a:rPr sz="3600" spc="-5" dirty="0"/>
              <a:t> </a:t>
            </a:r>
            <a:r>
              <a:rPr sz="3600" dirty="0"/>
              <a:t>implemented</a:t>
            </a:r>
            <a:r>
              <a:rPr sz="3600" spc="-10" dirty="0"/>
              <a:t> </a:t>
            </a:r>
            <a:r>
              <a:rPr sz="3600" dirty="0"/>
              <a:t>using</a:t>
            </a:r>
            <a:r>
              <a:rPr sz="3600" spc="-5" dirty="0"/>
              <a:t> </a:t>
            </a:r>
            <a:r>
              <a:rPr sz="3600" dirty="0"/>
              <a:t>multiple</a:t>
            </a:r>
            <a:r>
              <a:rPr sz="3600" spc="-5" dirty="0"/>
              <a:t> </a:t>
            </a:r>
            <a:r>
              <a:rPr sz="3600" dirty="0"/>
              <a:t>ecosystems</a:t>
            </a:r>
            <a:r>
              <a:rPr sz="3600" spc="-10" dirty="0"/>
              <a:t> </a:t>
            </a:r>
            <a:r>
              <a:rPr sz="3600" dirty="0"/>
              <a:t>like</a:t>
            </a:r>
            <a:r>
              <a:rPr sz="3600" spc="-5" dirty="0"/>
              <a:t> </a:t>
            </a:r>
            <a:r>
              <a:rPr sz="3600" dirty="0"/>
              <a:t>Hadoop,</a:t>
            </a:r>
            <a:r>
              <a:rPr sz="3600" spc="-10" dirty="0"/>
              <a:t> </a:t>
            </a:r>
            <a:r>
              <a:rPr sz="3600" dirty="0"/>
              <a:t>Spark,</a:t>
            </a:r>
            <a:r>
              <a:rPr sz="3600" spc="-5" dirty="0"/>
              <a:t> </a:t>
            </a:r>
            <a:r>
              <a:rPr sz="3600" spc="-25" dirty="0"/>
              <a:t>and </a:t>
            </a:r>
            <a:r>
              <a:rPr sz="3600" dirty="0"/>
              <a:t>cloud-based platforms apart from </a:t>
            </a:r>
            <a:r>
              <a:rPr sz="3600" spc="-10" dirty="0"/>
              <a:t>Databricks.</a:t>
            </a:r>
            <a:endParaRPr sz="3600" dirty="0"/>
          </a:p>
          <a:p>
            <a:pPr marL="1223645" marR="1249045">
              <a:lnSpc>
                <a:spcPct val="149300"/>
              </a:lnSpc>
            </a:pPr>
            <a:r>
              <a:rPr sz="3600" dirty="0"/>
              <a:t>A</a:t>
            </a:r>
            <a:r>
              <a:rPr sz="3600" spc="-25" dirty="0"/>
              <a:t> </a:t>
            </a:r>
            <a:r>
              <a:rPr sz="3600" dirty="0"/>
              <a:t>complete</a:t>
            </a:r>
            <a:r>
              <a:rPr sz="3600" spc="-20" dirty="0"/>
              <a:t> </a:t>
            </a:r>
            <a:r>
              <a:rPr sz="3600" dirty="0"/>
              <a:t>data</a:t>
            </a:r>
            <a:r>
              <a:rPr sz="3600" spc="-20" dirty="0"/>
              <a:t> </a:t>
            </a:r>
            <a:r>
              <a:rPr sz="3600" dirty="0"/>
              <a:t>pipeline</a:t>
            </a:r>
            <a:r>
              <a:rPr sz="3600" spc="-20" dirty="0"/>
              <a:t> </a:t>
            </a:r>
            <a:r>
              <a:rPr sz="3600" dirty="0"/>
              <a:t>includes</a:t>
            </a:r>
            <a:r>
              <a:rPr sz="3600" spc="-20" dirty="0"/>
              <a:t> </a:t>
            </a:r>
            <a:r>
              <a:rPr sz="3600" dirty="0"/>
              <a:t>data</a:t>
            </a:r>
            <a:r>
              <a:rPr sz="3600" spc="-20" dirty="0"/>
              <a:t> </a:t>
            </a:r>
            <a:r>
              <a:rPr sz="3600" dirty="0"/>
              <a:t>ingestion,</a:t>
            </a:r>
            <a:r>
              <a:rPr sz="3600" spc="-20" dirty="0"/>
              <a:t> </a:t>
            </a:r>
            <a:r>
              <a:rPr sz="3600" dirty="0"/>
              <a:t>storage,</a:t>
            </a:r>
            <a:r>
              <a:rPr sz="3600" spc="-25" dirty="0"/>
              <a:t> </a:t>
            </a:r>
            <a:r>
              <a:rPr sz="3600" dirty="0"/>
              <a:t>processing,</a:t>
            </a:r>
            <a:r>
              <a:rPr sz="3600" spc="-20" dirty="0"/>
              <a:t> </a:t>
            </a:r>
            <a:r>
              <a:rPr sz="3600" spc="-10" dirty="0"/>
              <a:t>machine </a:t>
            </a:r>
            <a:r>
              <a:rPr sz="3600" dirty="0"/>
              <a:t>learning, and visualization </a:t>
            </a:r>
            <a:r>
              <a:rPr sz="3600" spc="-10" dirty="0"/>
              <a:t>stages.</a:t>
            </a:r>
            <a:endParaRPr sz="3600" dirty="0"/>
          </a:p>
          <a:p>
            <a:pPr marL="1223645" marR="921385">
              <a:lnSpc>
                <a:spcPct val="149300"/>
              </a:lnSpc>
            </a:pPr>
            <a:r>
              <a:rPr sz="3600" dirty="0"/>
              <a:t>Open-source</a:t>
            </a:r>
            <a:r>
              <a:rPr sz="3600" spc="-25" dirty="0"/>
              <a:t> </a:t>
            </a:r>
            <a:r>
              <a:rPr sz="3600" dirty="0"/>
              <a:t>tools</a:t>
            </a:r>
            <a:r>
              <a:rPr sz="3600" spc="-20" dirty="0"/>
              <a:t> </a:t>
            </a:r>
            <a:r>
              <a:rPr sz="3600" dirty="0"/>
              <a:t>like</a:t>
            </a:r>
            <a:r>
              <a:rPr sz="3600" spc="-20" dirty="0"/>
              <a:t> </a:t>
            </a:r>
            <a:r>
              <a:rPr sz="3600" dirty="0"/>
              <a:t>Apache</a:t>
            </a:r>
            <a:r>
              <a:rPr sz="3600" spc="-20" dirty="0"/>
              <a:t> </a:t>
            </a:r>
            <a:r>
              <a:rPr sz="3600" dirty="0"/>
              <a:t>Hadoop,</a:t>
            </a:r>
            <a:r>
              <a:rPr sz="3600" spc="-20" dirty="0"/>
              <a:t> </a:t>
            </a:r>
            <a:r>
              <a:rPr sz="3600" dirty="0"/>
              <a:t>Spark,</a:t>
            </a:r>
            <a:r>
              <a:rPr sz="3600" spc="-20" dirty="0"/>
              <a:t> </a:t>
            </a:r>
            <a:r>
              <a:rPr sz="3600" dirty="0"/>
              <a:t>Hive,</a:t>
            </a:r>
            <a:r>
              <a:rPr sz="3600" spc="-20" dirty="0"/>
              <a:t> </a:t>
            </a:r>
            <a:r>
              <a:rPr sz="3600" dirty="0"/>
              <a:t>Kafka,</a:t>
            </a:r>
            <a:r>
              <a:rPr sz="3600" spc="-20" dirty="0"/>
              <a:t> </a:t>
            </a:r>
            <a:r>
              <a:rPr sz="3600" dirty="0"/>
              <a:t>Airflow,</a:t>
            </a:r>
            <a:r>
              <a:rPr sz="3600" spc="-20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spc="-10" dirty="0"/>
              <a:t>Superset </a:t>
            </a:r>
            <a:r>
              <a:rPr sz="3600" dirty="0"/>
              <a:t>enable</a:t>
            </a:r>
            <a:r>
              <a:rPr sz="3600" spc="-20" dirty="0"/>
              <a:t> </a:t>
            </a:r>
            <a:r>
              <a:rPr sz="3600" dirty="0"/>
              <a:t>end-to-end</a:t>
            </a:r>
            <a:r>
              <a:rPr sz="3600" spc="-20" dirty="0"/>
              <a:t> </a:t>
            </a:r>
            <a:r>
              <a:rPr sz="3600" dirty="0"/>
              <a:t>big</a:t>
            </a:r>
            <a:r>
              <a:rPr sz="3600" spc="-20" dirty="0"/>
              <a:t> </a:t>
            </a:r>
            <a:r>
              <a:rPr sz="3600" dirty="0"/>
              <a:t>data</a:t>
            </a:r>
            <a:r>
              <a:rPr sz="3600" spc="-20" dirty="0"/>
              <a:t> </a:t>
            </a:r>
            <a:r>
              <a:rPr sz="3600" dirty="0"/>
              <a:t>workflows</a:t>
            </a:r>
            <a:r>
              <a:rPr sz="3600" spc="-15" dirty="0"/>
              <a:t> </a:t>
            </a:r>
            <a:r>
              <a:rPr sz="3600" dirty="0"/>
              <a:t>without</a:t>
            </a:r>
            <a:r>
              <a:rPr sz="3600" spc="-20" dirty="0"/>
              <a:t> </a:t>
            </a:r>
            <a:r>
              <a:rPr sz="3600" dirty="0"/>
              <a:t>relying</a:t>
            </a:r>
            <a:r>
              <a:rPr sz="3600" spc="-20" dirty="0"/>
              <a:t> </a:t>
            </a:r>
            <a:r>
              <a:rPr sz="3600" dirty="0"/>
              <a:t>on</a:t>
            </a:r>
            <a:r>
              <a:rPr sz="3600" spc="-20" dirty="0"/>
              <a:t> </a:t>
            </a:r>
            <a:r>
              <a:rPr sz="3600" spc="-10" dirty="0"/>
              <a:t>Databricks.</a:t>
            </a:r>
            <a:endParaRPr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599" y="1553253"/>
            <a:ext cx="2898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Abstract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1600" y="2628900"/>
            <a:ext cx="15464955" cy="649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49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3150" dirty="0">
                <a:latin typeface="Calibri"/>
                <a:cs typeface="Calibri"/>
              </a:rPr>
              <a:t>The project focuses on building a customer segmentation and offer recommendation </a:t>
            </a:r>
            <a:r>
              <a:rPr sz="3150" spc="-10" dirty="0">
                <a:latin typeface="Calibri"/>
                <a:cs typeface="Calibri"/>
              </a:rPr>
              <a:t>system </a:t>
            </a:r>
            <a:r>
              <a:rPr sz="3150" dirty="0">
                <a:latin typeface="Calibri"/>
                <a:cs typeface="Calibri"/>
              </a:rPr>
              <a:t>using big data analytics to understand customer behavior and improve marketing </a:t>
            </a:r>
            <a:r>
              <a:rPr sz="3150" spc="-10" dirty="0">
                <a:latin typeface="Calibri"/>
                <a:cs typeface="Calibri"/>
              </a:rPr>
              <a:t>strategies. </a:t>
            </a:r>
            <a:endParaRPr lang="en-US" sz="3150" spc="-10" dirty="0">
              <a:latin typeface="Calibri"/>
              <a:cs typeface="Calibri"/>
            </a:endParaRPr>
          </a:p>
          <a:p>
            <a:pPr marL="469900" marR="5080" indent="-457200">
              <a:lnSpc>
                <a:spcPct val="149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3150" dirty="0">
                <a:latin typeface="Calibri"/>
                <a:cs typeface="Calibri"/>
              </a:rPr>
              <a:t>Large volumes of raw data are collected, cleaned, and transformed through a data </a:t>
            </a:r>
            <a:r>
              <a:rPr sz="3150" spc="-10" dirty="0">
                <a:latin typeface="Calibri"/>
                <a:cs typeface="Calibri"/>
              </a:rPr>
              <a:t>pipeline </a:t>
            </a:r>
            <a:r>
              <a:rPr sz="3150" dirty="0">
                <a:latin typeface="Calibri"/>
                <a:cs typeface="Calibri"/>
              </a:rPr>
              <a:t>for effective </a:t>
            </a:r>
            <a:r>
              <a:rPr sz="3150" spc="-10" dirty="0">
                <a:latin typeface="Calibri"/>
                <a:cs typeface="Calibri"/>
              </a:rPr>
              <a:t>analysis.</a:t>
            </a:r>
            <a:endParaRPr sz="3150" dirty="0">
              <a:latin typeface="Calibri"/>
              <a:cs typeface="Calibri"/>
            </a:endParaRPr>
          </a:p>
          <a:p>
            <a:pPr marL="469900" marR="688975" indent="-457200">
              <a:lnSpc>
                <a:spcPct val="149900"/>
              </a:lnSpc>
              <a:buFont typeface="Arial" panose="020B0604020202020204" pitchFamily="34" charset="0"/>
              <a:buChar char="•"/>
            </a:pPr>
            <a:r>
              <a:rPr sz="3150" dirty="0">
                <a:latin typeface="Calibri"/>
                <a:cs typeface="Calibri"/>
              </a:rPr>
              <a:t>Machine learning techniques such as K-Means clustering are applied to group </a:t>
            </a:r>
            <a:r>
              <a:rPr sz="3150" spc="-10" dirty="0">
                <a:latin typeface="Calibri"/>
                <a:cs typeface="Calibri"/>
              </a:rPr>
              <a:t>customers </a:t>
            </a:r>
            <a:r>
              <a:rPr sz="3150" dirty="0">
                <a:latin typeface="Calibri"/>
                <a:cs typeface="Calibri"/>
              </a:rPr>
              <a:t>based on purchasing patterns and </a:t>
            </a:r>
            <a:r>
              <a:rPr sz="3150" spc="-10" dirty="0">
                <a:latin typeface="Calibri"/>
                <a:cs typeface="Calibri"/>
              </a:rPr>
              <a:t>preferences.</a:t>
            </a:r>
            <a:endParaRPr sz="3150" dirty="0">
              <a:latin typeface="Calibri"/>
              <a:cs typeface="Calibri"/>
            </a:endParaRPr>
          </a:p>
          <a:p>
            <a:pPr marL="469900" marR="1012825" indent="-457200">
              <a:lnSpc>
                <a:spcPct val="149900"/>
              </a:lnSpc>
              <a:buFont typeface="Arial" panose="020B0604020202020204" pitchFamily="34" charset="0"/>
              <a:buChar char="•"/>
            </a:pPr>
            <a:r>
              <a:rPr sz="3150" dirty="0">
                <a:latin typeface="Calibri"/>
                <a:cs typeface="Calibri"/>
              </a:rPr>
              <a:t>The insights and KPIs generated are visualized through interactive dashboards, </a:t>
            </a:r>
            <a:r>
              <a:rPr sz="3150" spc="-10" dirty="0">
                <a:latin typeface="Calibri"/>
                <a:cs typeface="Calibri"/>
              </a:rPr>
              <a:t>helping </a:t>
            </a:r>
            <a:r>
              <a:rPr sz="3150" dirty="0">
                <a:latin typeface="Calibri"/>
                <a:cs typeface="Calibri"/>
              </a:rPr>
              <a:t>businesses design targeted offers and enhance customer </a:t>
            </a:r>
            <a:r>
              <a:rPr sz="3150" spc="-10" dirty="0">
                <a:latin typeface="Calibri"/>
                <a:cs typeface="Calibri"/>
              </a:rPr>
              <a:t>engagement.</a:t>
            </a:r>
            <a:endParaRPr sz="31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549" y="2655187"/>
            <a:ext cx="14811374" cy="6276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5553" y="1434463"/>
            <a:ext cx="6294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2445" algn="l"/>
              </a:tabLst>
            </a:pPr>
            <a:r>
              <a:rPr spc="-10" dirty="0"/>
              <a:t>Modules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3102433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4283533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5464633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6645733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7826833"/>
            <a:ext cx="85725" cy="857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3885" rIns="0" bIns="0" rtlCol="0">
            <a:spAutoFit/>
          </a:bodyPr>
          <a:lstStyle/>
          <a:p>
            <a:pPr marL="930910" marR="697230">
              <a:lnSpc>
                <a:spcPct val="149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65" dirty="0"/>
              <a:t> </a:t>
            </a:r>
            <a:r>
              <a:rPr dirty="0"/>
              <a:t>Ingestion</a:t>
            </a:r>
            <a:r>
              <a:rPr spc="-65" dirty="0"/>
              <a:t> </a:t>
            </a:r>
            <a:r>
              <a:rPr dirty="0"/>
              <a:t>Module:</a:t>
            </a:r>
            <a:r>
              <a:rPr spc="-60" dirty="0"/>
              <a:t> </a:t>
            </a:r>
            <a:r>
              <a:rPr dirty="0"/>
              <a:t>Collects</a:t>
            </a:r>
            <a:r>
              <a:rPr spc="-65" dirty="0"/>
              <a:t> </a:t>
            </a:r>
            <a:r>
              <a:rPr dirty="0"/>
              <a:t>raw</a:t>
            </a:r>
            <a:r>
              <a:rPr spc="-60" dirty="0"/>
              <a:t> </a:t>
            </a:r>
            <a:r>
              <a:rPr dirty="0"/>
              <a:t>customer</a:t>
            </a:r>
            <a:r>
              <a:rPr spc="-6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transaction</a:t>
            </a:r>
            <a:r>
              <a:rPr spc="-60" dirty="0"/>
              <a:t> </a:t>
            </a:r>
            <a:r>
              <a:rPr dirty="0"/>
              <a:t>data</a:t>
            </a:r>
            <a:r>
              <a:rPr spc="-65" dirty="0"/>
              <a:t> </a:t>
            </a:r>
            <a:r>
              <a:rPr dirty="0"/>
              <a:t>from</a:t>
            </a:r>
            <a:r>
              <a:rPr spc="-60" dirty="0"/>
              <a:t> </a:t>
            </a:r>
            <a:r>
              <a:rPr dirty="0"/>
              <a:t>various</a:t>
            </a:r>
            <a:r>
              <a:rPr spc="-65" dirty="0"/>
              <a:t> </a:t>
            </a:r>
            <a:r>
              <a:rPr dirty="0"/>
              <a:t>sources</a:t>
            </a:r>
            <a:r>
              <a:rPr spc="-60" dirty="0"/>
              <a:t> </a:t>
            </a:r>
            <a:r>
              <a:rPr dirty="0"/>
              <a:t>such</a:t>
            </a:r>
            <a:r>
              <a:rPr spc="-65" dirty="0"/>
              <a:t> </a:t>
            </a:r>
            <a:r>
              <a:rPr dirty="0"/>
              <a:t>as</a:t>
            </a:r>
            <a:r>
              <a:rPr spc="-65" dirty="0"/>
              <a:t> </a:t>
            </a:r>
            <a:r>
              <a:rPr dirty="0"/>
              <a:t>CSV</a:t>
            </a:r>
            <a:r>
              <a:rPr spc="-60" dirty="0"/>
              <a:t> </a:t>
            </a:r>
            <a:r>
              <a:rPr dirty="0"/>
              <a:t>files,</a:t>
            </a:r>
            <a:r>
              <a:rPr spc="-65" dirty="0"/>
              <a:t> </a:t>
            </a:r>
            <a:r>
              <a:rPr dirty="0"/>
              <a:t>APIs,</a:t>
            </a:r>
            <a:r>
              <a:rPr spc="-60" dirty="0"/>
              <a:t> </a:t>
            </a:r>
            <a:r>
              <a:rPr spc="-25" dirty="0"/>
              <a:t>or </a:t>
            </a:r>
            <a:r>
              <a:rPr dirty="0"/>
              <a:t>databases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imports</a:t>
            </a:r>
            <a:r>
              <a:rPr spc="-45" dirty="0"/>
              <a:t> </a:t>
            </a:r>
            <a:r>
              <a:rPr dirty="0"/>
              <a:t>them</a:t>
            </a:r>
            <a:r>
              <a:rPr spc="-50" dirty="0"/>
              <a:t> </a:t>
            </a:r>
            <a:r>
              <a:rPr dirty="0"/>
              <a:t>into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lake</a:t>
            </a:r>
            <a:r>
              <a:rPr spc="-50" dirty="0"/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spc="-10" dirty="0"/>
              <a:t>HDFS.</a:t>
            </a:r>
          </a:p>
          <a:p>
            <a:pPr marL="930910" marR="80645">
              <a:lnSpc>
                <a:spcPct val="149000"/>
              </a:lnSpc>
            </a:pPr>
            <a:r>
              <a:rPr dirty="0"/>
              <a:t>Data</a:t>
            </a:r>
            <a:r>
              <a:rPr spc="-65" dirty="0"/>
              <a:t> </a:t>
            </a:r>
            <a:r>
              <a:rPr dirty="0"/>
              <a:t>Storage</a:t>
            </a:r>
            <a:r>
              <a:rPr spc="-60" dirty="0"/>
              <a:t> </a:t>
            </a:r>
            <a:r>
              <a:rPr dirty="0"/>
              <a:t>Module:</a:t>
            </a:r>
            <a:r>
              <a:rPr spc="-65" dirty="0"/>
              <a:t> </a:t>
            </a:r>
            <a:r>
              <a:rPr dirty="0"/>
              <a:t>Stores</a:t>
            </a:r>
            <a:r>
              <a:rPr spc="-60" dirty="0"/>
              <a:t> </a:t>
            </a:r>
            <a:r>
              <a:rPr dirty="0"/>
              <a:t>ingested</a:t>
            </a:r>
            <a:r>
              <a:rPr spc="-65" dirty="0"/>
              <a:t> </a:t>
            </a:r>
            <a:r>
              <a:rPr dirty="0"/>
              <a:t>data</a:t>
            </a:r>
            <a:r>
              <a:rPr spc="-60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structured</a:t>
            </a:r>
            <a:r>
              <a:rPr spc="-65" dirty="0"/>
              <a:t> </a:t>
            </a:r>
            <a:r>
              <a:rPr dirty="0"/>
              <a:t>manner</a:t>
            </a:r>
            <a:r>
              <a:rPr spc="-60" dirty="0"/>
              <a:t> </a:t>
            </a:r>
            <a:r>
              <a:rPr dirty="0"/>
              <a:t>using</a:t>
            </a:r>
            <a:r>
              <a:rPr spc="-60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storage</a:t>
            </a:r>
            <a:r>
              <a:rPr spc="-60" dirty="0"/>
              <a:t> </a:t>
            </a:r>
            <a:r>
              <a:rPr dirty="0"/>
              <a:t>systems</a:t>
            </a:r>
            <a:r>
              <a:rPr spc="-65" dirty="0"/>
              <a:t> </a:t>
            </a:r>
            <a:r>
              <a:rPr dirty="0"/>
              <a:t>like</a:t>
            </a:r>
            <a:r>
              <a:rPr spc="-60" dirty="0"/>
              <a:t> </a:t>
            </a:r>
            <a:r>
              <a:rPr dirty="0"/>
              <a:t>HDFS</a:t>
            </a:r>
            <a:r>
              <a:rPr spc="-65" dirty="0"/>
              <a:t> </a:t>
            </a:r>
            <a:r>
              <a:rPr dirty="0"/>
              <a:t>or</a:t>
            </a:r>
            <a:r>
              <a:rPr spc="-60" dirty="0"/>
              <a:t> </a:t>
            </a:r>
            <a:r>
              <a:rPr spc="-20" dirty="0"/>
              <a:t>cloud </a:t>
            </a:r>
            <a:r>
              <a:rPr dirty="0"/>
              <a:t>storage</a:t>
            </a:r>
            <a:r>
              <a:rPr spc="-75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scalability</a:t>
            </a:r>
            <a:r>
              <a:rPr spc="-7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-10" dirty="0"/>
              <a:t>reliability.</a:t>
            </a:r>
          </a:p>
          <a:p>
            <a:pPr marL="930910" marR="814705">
              <a:lnSpc>
                <a:spcPct val="149000"/>
              </a:lnSpc>
            </a:pPr>
            <a:r>
              <a:rPr dirty="0"/>
              <a:t>Data</a:t>
            </a:r>
            <a:r>
              <a:rPr spc="-70" dirty="0"/>
              <a:t> </a:t>
            </a:r>
            <a:r>
              <a:rPr dirty="0"/>
              <a:t>Processing</a:t>
            </a:r>
            <a:r>
              <a:rPr spc="-65" dirty="0"/>
              <a:t> </a:t>
            </a:r>
            <a:r>
              <a:rPr dirty="0"/>
              <a:t>Module:</a:t>
            </a:r>
            <a:r>
              <a:rPr spc="-70" dirty="0"/>
              <a:t> </a:t>
            </a:r>
            <a:r>
              <a:rPr dirty="0"/>
              <a:t>Performs</a:t>
            </a:r>
            <a:r>
              <a:rPr spc="-65" dirty="0"/>
              <a:t> </a:t>
            </a:r>
            <a:r>
              <a:rPr dirty="0"/>
              <a:t>data</a:t>
            </a:r>
            <a:r>
              <a:rPr spc="-70" dirty="0"/>
              <a:t> </a:t>
            </a:r>
            <a:r>
              <a:rPr dirty="0"/>
              <a:t>cleaning,</a:t>
            </a:r>
            <a:r>
              <a:rPr spc="-65" dirty="0"/>
              <a:t> </a:t>
            </a:r>
            <a:r>
              <a:rPr spc="-10" dirty="0"/>
              <a:t>transformation,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integration</a:t>
            </a:r>
            <a:r>
              <a:rPr spc="-70" dirty="0"/>
              <a:t> </a:t>
            </a:r>
            <a:r>
              <a:rPr dirty="0"/>
              <a:t>using</a:t>
            </a:r>
            <a:r>
              <a:rPr spc="-65" dirty="0"/>
              <a:t> </a:t>
            </a:r>
            <a:r>
              <a:rPr dirty="0"/>
              <a:t>tools</a:t>
            </a:r>
            <a:r>
              <a:rPr spc="-70" dirty="0"/>
              <a:t> </a:t>
            </a:r>
            <a:r>
              <a:rPr dirty="0"/>
              <a:t>like</a:t>
            </a:r>
            <a:r>
              <a:rPr spc="-65" dirty="0"/>
              <a:t> </a:t>
            </a:r>
            <a:r>
              <a:rPr dirty="0"/>
              <a:t>Apache</a:t>
            </a:r>
            <a:r>
              <a:rPr spc="-70" dirty="0"/>
              <a:t> </a:t>
            </a:r>
            <a:r>
              <a:rPr dirty="0"/>
              <a:t>Spark</a:t>
            </a:r>
            <a:r>
              <a:rPr spc="-65" dirty="0"/>
              <a:t> </a:t>
            </a:r>
            <a:r>
              <a:rPr spc="-25" dirty="0"/>
              <a:t>or </a:t>
            </a:r>
            <a:r>
              <a:rPr dirty="0"/>
              <a:t>Hadoop</a:t>
            </a:r>
            <a:r>
              <a:rPr spc="-6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prepare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for</a:t>
            </a:r>
            <a:r>
              <a:rPr spc="-55" dirty="0"/>
              <a:t> </a:t>
            </a:r>
            <a:r>
              <a:rPr spc="-10" dirty="0"/>
              <a:t>analysis.</a:t>
            </a:r>
          </a:p>
          <a:p>
            <a:pPr marL="930910" marR="835025">
              <a:lnSpc>
                <a:spcPct val="149000"/>
              </a:lnSpc>
              <a:spcBef>
                <a:spcPts val="5"/>
              </a:spcBef>
            </a:pPr>
            <a:r>
              <a:rPr dirty="0"/>
              <a:t>Machine</a:t>
            </a:r>
            <a:r>
              <a:rPr spc="-70" dirty="0"/>
              <a:t> </a:t>
            </a:r>
            <a:r>
              <a:rPr dirty="0"/>
              <a:t>Learning</a:t>
            </a:r>
            <a:r>
              <a:rPr spc="-65" dirty="0"/>
              <a:t> </a:t>
            </a:r>
            <a:r>
              <a:rPr dirty="0"/>
              <a:t>Module:</a:t>
            </a:r>
            <a:r>
              <a:rPr spc="-65" dirty="0"/>
              <a:t> </a:t>
            </a:r>
            <a:r>
              <a:rPr dirty="0"/>
              <a:t>Implements</a:t>
            </a:r>
            <a:r>
              <a:rPr spc="-65" dirty="0"/>
              <a:t> </a:t>
            </a:r>
            <a:r>
              <a:rPr dirty="0"/>
              <a:t>algorithms</a:t>
            </a:r>
            <a:r>
              <a:rPr spc="-65" dirty="0"/>
              <a:t> </a:t>
            </a:r>
            <a:r>
              <a:rPr dirty="0"/>
              <a:t>such</a:t>
            </a:r>
            <a:r>
              <a:rPr spc="-65" dirty="0"/>
              <a:t> </a:t>
            </a:r>
            <a:r>
              <a:rPr dirty="0"/>
              <a:t>as</a:t>
            </a:r>
            <a:r>
              <a:rPr spc="-65" dirty="0"/>
              <a:t> </a:t>
            </a:r>
            <a:r>
              <a:rPr spc="-10" dirty="0"/>
              <a:t>K-</a:t>
            </a:r>
            <a:r>
              <a:rPr dirty="0"/>
              <a:t>Means</a:t>
            </a:r>
            <a:r>
              <a:rPr spc="-65" dirty="0"/>
              <a:t> </a:t>
            </a:r>
            <a:r>
              <a:rPr dirty="0"/>
              <a:t>clustering</a:t>
            </a:r>
            <a:r>
              <a:rPr spc="-65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segment</a:t>
            </a:r>
            <a:r>
              <a:rPr spc="-65" dirty="0"/>
              <a:t> </a:t>
            </a:r>
            <a:r>
              <a:rPr dirty="0"/>
              <a:t>customers</a:t>
            </a:r>
            <a:r>
              <a:rPr spc="-6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identify </a:t>
            </a:r>
            <a:r>
              <a:rPr dirty="0"/>
              <a:t>meaningful</a:t>
            </a:r>
            <a:r>
              <a:rPr spc="-75" dirty="0"/>
              <a:t> </a:t>
            </a:r>
            <a:r>
              <a:rPr dirty="0"/>
              <a:t>patterns</a:t>
            </a:r>
            <a:r>
              <a:rPr spc="-70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purchasing</a:t>
            </a:r>
            <a:r>
              <a:rPr spc="-70" dirty="0"/>
              <a:t> </a:t>
            </a:r>
            <a:r>
              <a:rPr spc="-10" dirty="0"/>
              <a:t>behavior.</a:t>
            </a:r>
          </a:p>
          <a:p>
            <a:pPr marL="930910" marR="5080">
              <a:lnSpc>
                <a:spcPct val="149000"/>
              </a:lnSpc>
            </a:pPr>
            <a:r>
              <a:rPr dirty="0"/>
              <a:t>Visualization</a:t>
            </a:r>
            <a:r>
              <a:rPr spc="-70" dirty="0"/>
              <a:t> </a:t>
            </a:r>
            <a:r>
              <a:rPr dirty="0"/>
              <a:t>Module:</a:t>
            </a:r>
            <a:r>
              <a:rPr spc="-65" dirty="0"/>
              <a:t> </a:t>
            </a:r>
            <a:r>
              <a:rPr dirty="0"/>
              <a:t>Presents</a:t>
            </a:r>
            <a:r>
              <a:rPr spc="-70" dirty="0"/>
              <a:t> </a:t>
            </a:r>
            <a:r>
              <a:rPr dirty="0"/>
              <a:t>analytical</a:t>
            </a:r>
            <a:r>
              <a:rPr spc="-65" dirty="0"/>
              <a:t> </a:t>
            </a:r>
            <a:r>
              <a:rPr dirty="0"/>
              <a:t>results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KPIs</a:t>
            </a:r>
            <a:r>
              <a:rPr spc="-70" dirty="0"/>
              <a:t> </a:t>
            </a:r>
            <a:r>
              <a:rPr dirty="0"/>
              <a:t>through</a:t>
            </a:r>
            <a:r>
              <a:rPr spc="-65" dirty="0"/>
              <a:t> </a:t>
            </a:r>
            <a:r>
              <a:rPr dirty="0"/>
              <a:t>dashboards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visual</a:t>
            </a:r>
            <a:r>
              <a:rPr spc="-70" dirty="0"/>
              <a:t> </a:t>
            </a:r>
            <a:r>
              <a:rPr dirty="0"/>
              <a:t>reports</a:t>
            </a:r>
            <a:r>
              <a:rPr spc="-65" dirty="0"/>
              <a:t> </a:t>
            </a:r>
            <a:r>
              <a:rPr dirty="0"/>
              <a:t>using</a:t>
            </a:r>
            <a:r>
              <a:rPr spc="-70" dirty="0"/>
              <a:t> </a:t>
            </a:r>
            <a:r>
              <a:rPr dirty="0"/>
              <a:t>tools</a:t>
            </a:r>
            <a:r>
              <a:rPr spc="-65" dirty="0"/>
              <a:t> </a:t>
            </a:r>
            <a:r>
              <a:rPr dirty="0"/>
              <a:t>like</a:t>
            </a:r>
            <a:r>
              <a:rPr spc="-70" dirty="0"/>
              <a:t> </a:t>
            </a:r>
            <a:r>
              <a:rPr spc="-10" dirty="0"/>
              <a:t>Apache </a:t>
            </a:r>
            <a:r>
              <a:rPr dirty="0"/>
              <a:t>Superset,</a:t>
            </a:r>
            <a:r>
              <a:rPr spc="-55" dirty="0"/>
              <a:t> </a:t>
            </a:r>
            <a:r>
              <a:rPr dirty="0"/>
              <a:t>Power</a:t>
            </a:r>
            <a:r>
              <a:rPr spc="-50" dirty="0"/>
              <a:t> </a:t>
            </a:r>
            <a:r>
              <a:rPr dirty="0"/>
              <a:t>BI,</a:t>
            </a:r>
            <a:r>
              <a:rPr spc="-50" dirty="0"/>
              <a:t> </a:t>
            </a:r>
            <a:r>
              <a:rPr dirty="0"/>
              <a:t>or</a:t>
            </a:r>
            <a:r>
              <a:rPr spc="-50" dirty="0"/>
              <a:t> </a:t>
            </a:r>
            <a:r>
              <a:rPr spc="-10" dirty="0"/>
              <a:t>Tableau.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5553" y="1434463"/>
            <a:ext cx="37445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3430" algn="l"/>
              </a:tabLst>
            </a:pPr>
            <a:r>
              <a:rPr spc="-10" dirty="0"/>
              <a:t>Tools</a:t>
            </a:r>
            <a:r>
              <a:rPr dirty="0"/>
              <a:t>	</a:t>
            </a:r>
            <a:r>
              <a:rPr spc="-20" dirty="0"/>
              <a:t>Used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5553" y="2843322"/>
            <a:ext cx="13146247" cy="4249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750" b="1" dirty="0" err="1">
                <a:latin typeface="Verdana"/>
                <a:cs typeface="Verdana"/>
              </a:rPr>
              <a:t>Pys</a:t>
            </a:r>
            <a:r>
              <a:rPr sz="2750" b="1" dirty="0" err="1">
                <a:latin typeface="Verdana"/>
                <a:cs typeface="Verdana"/>
              </a:rPr>
              <a:t>park</a:t>
            </a:r>
            <a:r>
              <a:rPr sz="2750" b="1" dirty="0">
                <a:latin typeface="Verdana"/>
                <a:cs typeface="Verdana"/>
              </a:rPr>
              <a:t>:</a:t>
            </a:r>
            <a:r>
              <a:rPr sz="2750" b="1" spc="8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For</a:t>
            </a:r>
            <a:r>
              <a:rPr sz="2750" spc="8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fast</a:t>
            </a:r>
            <a:r>
              <a:rPr sz="2750" spc="8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in-memory</a:t>
            </a:r>
            <a:r>
              <a:rPr sz="2750" spc="85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data</a:t>
            </a:r>
            <a:r>
              <a:rPr sz="2750" spc="8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processing,</a:t>
            </a:r>
            <a:r>
              <a:rPr sz="2750" spc="8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transformations,</a:t>
            </a:r>
            <a:r>
              <a:rPr sz="2750" spc="8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and</a:t>
            </a:r>
            <a:r>
              <a:rPr sz="2750" spc="85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machine</a:t>
            </a:r>
            <a:r>
              <a:rPr sz="2750" spc="8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learning</a:t>
            </a:r>
            <a:r>
              <a:rPr sz="2750" spc="80" dirty="0"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(</a:t>
            </a:r>
            <a:r>
              <a:rPr sz="2750" spc="-10" dirty="0" err="1">
                <a:latin typeface="Verdana"/>
                <a:cs typeface="Verdana"/>
              </a:rPr>
              <a:t>MLlib</a:t>
            </a:r>
            <a:r>
              <a:rPr sz="2750" spc="-10" dirty="0">
                <a:latin typeface="Verdana"/>
                <a:cs typeface="Verdana"/>
              </a:rPr>
              <a:t>).</a:t>
            </a:r>
            <a:endParaRPr lang="en-US" sz="2750" spc="-10" dirty="0">
              <a:latin typeface="Verdana"/>
              <a:cs typeface="Verdana"/>
            </a:endParaRPr>
          </a:p>
          <a:p>
            <a:pPr algn="l">
              <a:lnSpc>
                <a:spcPct val="100000"/>
              </a:lnSpc>
            </a:pPr>
            <a:endParaRPr sz="2750" dirty="0">
              <a:latin typeface="Verdana"/>
              <a:cs typeface="Verdana"/>
            </a:endParaRPr>
          </a:p>
          <a:p>
            <a:pPr algn="l">
              <a:lnSpc>
                <a:spcPct val="100000"/>
              </a:lnSpc>
            </a:pPr>
            <a:r>
              <a:rPr sz="2750" b="1" dirty="0">
                <a:latin typeface="Verdana"/>
                <a:cs typeface="Verdana"/>
              </a:rPr>
              <a:t>Python</a:t>
            </a:r>
            <a:r>
              <a:rPr sz="2750" dirty="0">
                <a:latin typeface="Verdana"/>
                <a:cs typeface="Verdana"/>
              </a:rPr>
              <a:t>:</a:t>
            </a:r>
            <a:r>
              <a:rPr sz="2750" spc="9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For</a:t>
            </a:r>
            <a:r>
              <a:rPr sz="2750" spc="95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scripting,</a:t>
            </a:r>
            <a:r>
              <a:rPr sz="2750" spc="9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data</a:t>
            </a:r>
            <a:r>
              <a:rPr sz="2750" spc="9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preprocessing,</a:t>
            </a:r>
            <a:r>
              <a:rPr sz="2750" spc="9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and</a:t>
            </a:r>
            <a:r>
              <a:rPr sz="2750" spc="95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implementing</a:t>
            </a:r>
            <a:r>
              <a:rPr sz="2750" spc="9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machine</a:t>
            </a:r>
            <a:r>
              <a:rPr sz="2750" spc="9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learning</a:t>
            </a:r>
            <a:r>
              <a:rPr sz="2750" spc="90" dirty="0"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models.</a:t>
            </a:r>
            <a:endParaRPr lang="en-US" sz="2750" spc="-10" dirty="0">
              <a:latin typeface="Verdana"/>
              <a:cs typeface="Verdana"/>
            </a:endParaRPr>
          </a:p>
          <a:p>
            <a:pPr algn="l">
              <a:lnSpc>
                <a:spcPct val="100000"/>
              </a:lnSpc>
            </a:pPr>
            <a:endParaRPr sz="2750" dirty="0">
              <a:latin typeface="Verdana"/>
              <a:cs typeface="Verdana"/>
            </a:endParaRPr>
          </a:p>
          <a:p>
            <a:pPr algn="l">
              <a:lnSpc>
                <a:spcPct val="100000"/>
              </a:lnSpc>
            </a:pPr>
            <a:r>
              <a:rPr sz="2750" b="1" dirty="0">
                <a:latin typeface="Verdana"/>
                <a:cs typeface="Verdana"/>
              </a:rPr>
              <a:t>Amazon</a:t>
            </a:r>
            <a:r>
              <a:rPr sz="2750" b="1" spc="60" dirty="0">
                <a:latin typeface="Verdana"/>
                <a:cs typeface="Verdana"/>
              </a:rPr>
              <a:t> </a:t>
            </a:r>
            <a:r>
              <a:rPr sz="2750" b="1" dirty="0">
                <a:latin typeface="Verdana"/>
                <a:cs typeface="Verdana"/>
              </a:rPr>
              <a:t>S3</a:t>
            </a:r>
            <a:r>
              <a:rPr sz="2750" b="1" spc="7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:</a:t>
            </a:r>
            <a:r>
              <a:rPr sz="2750" spc="7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For</a:t>
            </a:r>
            <a:r>
              <a:rPr sz="2750" spc="75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scalable</a:t>
            </a:r>
            <a:r>
              <a:rPr sz="2750" spc="7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cloud-based</a:t>
            </a:r>
            <a:r>
              <a:rPr sz="2750" spc="7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data</a:t>
            </a:r>
            <a:r>
              <a:rPr sz="2750" spc="75" dirty="0"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storage.</a:t>
            </a:r>
            <a:endParaRPr lang="en-US" sz="2750" spc="-10" dirty="0">
              <a:latin typeface="Verdana"/>
              <a:cs typeface="Verdana"/>
            </a:endParaRPr>
          </a:p>
          <a:p>
            <a:pPr algn="l">
              <a:lnSpc>
                <a:spcPct val="100000"/>
              </a:lnSpc>
            </a:pPr>
            <a:endParaRPr sz="2750" dirty="0">
              <a:latin typeface="Verdana"/>
              <a:cs typeface="Verdana"/>
            </a:endParaRPr>
          </a:p>
          <a:p>
            <a:pPr algn="l">
              <a:lnSpc>
                <a:spcPct val="100000"/>
              </a:lnSpc>
            </a:pPr>
            <a:r>
              <a:rPr lang="en-US" sz="2750" b="1" dirty="0">
                <a:latin typeface="Verdana"/>
                <a:cs typeface="Verdana"/>
              </a:rPr>
              <a:t>Databricks </a:t>
            </a:r>
            <a:r>
              <a:rPr sz="2750" b="1" dirty="0">
                <a:latin typeface="Verdana"/>
                <a:cs typeface="Verdana"/>
              </a:rPr>
              <a:t>:</a:t>
            </a:r>
            <a:r>
              <a:rPr sz="2750" b="1" spc="11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For</a:t>
            </a:r>
            <a:r>
              <a:rPr sz="2750" spc="75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code</a:t>
            </a:r>
            <a:r>
              <a:rPr sz="2750" spc="75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development,</a:t>
            </a:r>
            <a:r>
              <a:rPr sz="2750" spc="8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experimentation,</a:t>
            </a:r>
            <a:r>
              <a:rPr sz="2750" spc="75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and</a:t>
            </a:r>
            <a:r>
              <a:rPr sz="2750" spc="80" dirty="0"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documentation</a:t>
            </a:r>
            <a:r>
              <a:rPr sz="2750" b="1" spc="-10" dirty="0"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  <p:pic>
        <p:nvPicPr>
          <p:cNvPr id="1026" name="Picture 2" descr="AWS S3: Naming Rules, Sub Resource ...">
            <a:extLst>
              <a:ext uri="{FF2B5EF4-FFF2-40B4-BE49-F238E27FC236}">
                <a16:creationId xmlns:a16="http://schemas.microsoft.com/office/drawing/2014/main" id="{5F20FBF1-0785-1BEC-5157-0D79EB531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53" y="725669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21A3B1-94C4-B77D-FDEF-EF7096B4E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148" y="7059378"/>
            <a:ext cx="3556766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ricks Resources - Webinars, eBooks ...">
            <a:extLst>
              <a:ext uri="{FF2B5EF4-FFF2-40B4-BE49-F238E27FC236}">
                <a16:creationId xmlns:a16="http://schemas.microsoft.com/office/drawing/2014/main" id="{6A6CB6CD-EDCE-8601-1921-C8C0AA8A2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675" y="7272675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82D3975-C238-38CE-D56B-CF58DDB27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400" y="7101224"/>
            <a:ext cx="1726093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Implementation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576" y="3112329"/>
            <a:ext cx="88047" cy="880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576" y="4364566"/>
            <a:ext cx="88047" cy="880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576" y="5616804"/>
            <a:ext cx="88047" cy="8804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8576" y="6242923"/>
            <a:ext cx="88047" cy="880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576" y="6869041"/>
            <a:ext cx="88047" cy="880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8576" y="7495161"/>
            <a:ext cx="88047" cy="8804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2288" y="2680913"/>
            <a:ext cx="15377160" cy="566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275">
              <a:lnSpc>
                <a:spcPct val="149400"/>
              </a:lnSpc>
              <a:spcBef>
                <a:spcPts val="95"/>
              </a:spcBef>
            </a:pPr>
            <a:r>
              <a:rPr sz="2750" dirty="0">
                <a:latin typeface="Calibri"/>
                <a:cs typeface="Calibri"/>
              </a:rPr>
              <a:t>Data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Ingestion: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Collect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customer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transaction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from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various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sources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using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tools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like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Kafka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Python scripts.</a:t>
            </a:r>
            <a:endParaRPr sz="2750">
              <a:latin typeface="Calibri"/>
              <a:cs typeface="Calibri"/>
            </a:endParaRPr>
          </a:p>
          <a:p>
            <a:pPr marL="12700" marR="60960">
              <a:lnSpc>
                <a:spcPct val="149400"/>
              </a:lnSpc>
            </a:pPr>
            <a:r>
              <a:rPr sz="2750" dirty="0">
                <a:latin typeface="Calibri"/>
                <a:cs typeface="Calibri"/>
              </a:rPr>
              <a:t>Data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Storage: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Store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raw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HDFS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cloud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storage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organize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into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structured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layers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(Bronze,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Silver, Gold).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2750" dirty="0">
                <a:latin typeface="Calibri"/>
                <a:cs typeface="Calibri"/>
              </a:rPr>
              <a:t>Data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Processing: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Clean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transform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using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Apache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Spark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PySpark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analysis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readiness.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49400"/>
              </a:lnSpc>
            </a:pPr>
            <a:r>
              <a:rPr sz="2750" dirty="0">
                <a:latin typeface="Calibri"/>
                <a:cs typeface="Calibri"/>
              </a:rPr>
              <a:t>Model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Building: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Apply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K-Means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clustering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segment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customers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based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on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behavior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purchase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patterns. </a:t>
            </a:r>
            <a:r>
              <a:rPr sz="2750" dirty="0">
                <a:latin typeface="Calibri"/>
                <a:cs typeface="Calibri"/>
              </a:rPr>
              <a:t>KPI &amp;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Visualization: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Generate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KPIs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visualize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results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using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dashboards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Apache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Superset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Power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BI.</a:t>
            </a:r>
            <a:endParaRPr sz="2750">
              <a:latin typeface="Calibri"/>
              <a:cs typeface="Calibri"/>
            </a:endParaRPr>
          </a:p>
          <a:p>
            <a:pPr marL="12700" marR="560705">
              <a:lnSpc>
                <a:spcPct val="149400"/>
              </a:lnSpc>
            </a:pPr>
            <a:r>
              <a:rPr sz="2750" dirty="0">
                <a:latin typeface="Calibri"/>
                <a:cs typeface="Calibri"/>
              </a:rPr>
              <a:t>Automation: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Schedule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manage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entire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pipeline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using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tools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like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Apache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Airflow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seamless execution.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5553" y="1434463"/>
            <a:ext cx="8328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10965" algn="l"/>
              </a:tabLst>
            </a:pPr>
            <a:r>
              <a:rPr spc="-10" dirty="0"/>
              <a:t>Dashboard</a:t>
            </a:r>
            <a:r>
              <a:rPr dirty="0"/>
              <a:t>	</a:t>
            </a:r>
            <a:r>
              <a:rPr spc="-10" dirty="0"/>
              <a:t>Visualization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C889B-5474-5270-B324-6117B619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09" y="2780779"/>
            <a:ext cx="14786292" cy="64706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Results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28800" y="3390900"/>
            <a:ext cx="11469370" cy="3901068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800" dirty="0">
                <a:latin typeface="Calibri"/>
                <a:cs typeface="Calibri"/>
              </a:rPr>
              <a:t>SEGMENTED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CUSTOMERS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CLUSTERS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FREQUENCY.</a:t>
            </a:r>
            <a:endParaRPr sz="2800" dirty="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  <a:spcBef>
                <a:spcPts val="1664"/>
              </a:spcBef>
            </a:pPr>
            <a:r>
              <a:rPr sz="2800" b="1" dirty="0">
                <a:latin typeface="Calibri"/>
                <a:cs typeface="Calibri"/>
              </a:rPr>
              <a:t>KPIS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COMPUTED:</a:t>
            </a:r>
            <a:endParaRPr lang="en-US" sz="2800" b="1" spc="-10" dirty="0">
              <a:latin typeface="Calibri"/>
              <a:cs typeface="Calibri"/>
            </a:endParaRPr>
          </a:p>
          <a:p>
            <a:pPr marL="550545" indent="-457200">
              <a:lnSpc>
                <a:spcPct val="100000"/>
              </a:lnSpc>
              <a:spcBef>
                <a:spcPts val="1664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Calibri"/>
                <a:cs typeface="Calibri"/>
              </a:rPr>
              <a:t>TOTAL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TRANSACTION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CITY </a:t>
            </a:r>
            <a:endParaRPr lang="en-US" sz="2800" spc="-20" dirty="0">
              <a:latin typeface="Calibri"/>
              <a:cs typeface="Calibri"/>
            </a:endParaRPr>
          </a:p>
          <a:p>
            <a:pPr marL="550545" indent="-457200">
              <a:lnSpc>
                <a:spcPct val="100000"/>
              </a:lnSpc>
              <a:spcBef>
                <a:spcPts val="1664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Calibri"/>
                <a:cs typeface="Calibri"/>
              </a:rPr>
              <a:t>TOTAL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10" dirty="0">
                <a:latin typeface="Calibri"/>
                <a:cs typeface="Calibri"/>
              </a:rPr>
              <a:t> CLUSTER</a:t>
            </a:r>
            <a:endParaRPr lang="en-US" sz="2800" spc="-10" dirty="0">
              <a:latin typeface="Calibri"/>
              <a:cs typeface="Calibri"/>
            </a:endParaRPr>
          </a:p>
          <a:p>
            <a:pPr marL="550545" indent="-457200">
              <a:lnSpc>
                <a:spcPct val="100000"/>
              </a:lnSpc>
              <a:spcBef>
                <a:spcPts val="1664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Calibri"/>
                <a:cs typeface="Calibri"/>
              </a:rPr>
              <a:t>FRAUD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MERCHANT</a:t>
            </a:r>
            <a:r>
              <a:rPr sz="2800" spc="-10" dirty="0">
                <a:latin typeface="Calibri"/>
                <a:cs typeface="Calibri"/>
              </a:rPr>
              <a:t> CATEGORY</a:t>
            </a:r>
            <a:endParaRPr lang="en-US" sz="2800" spc="-10" dirty="0">
              <a:latin typeface="Calibri"/>
              <a:cs typeface="Calibri"/>
            </a:endParaRPr>
          </a:p>
          <a:p>
            <a:pPr marL="550545" indent="-457200">
              <a:lnSpc>
                <a:spcPct val="100000"/>
              </a:lnSpc>
              <a:spcBef>
                <a:spcPts val="1664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Calibri"/>
                <a:cs typeface="Calibri"/>
              </a:rPr>
              <a:t>TOTAL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GROUP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