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sldIdLst>
    <p:sldId id="262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4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DCA8B-F7A2-4F95-BEF7-060F23D7B55C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4B0FA-5E09-4A35-9F51-AC0CD99CB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39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4B0FA-5E09-4A35-9F51-AC0CD99CB26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736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EF9889D-09C7-4127-AEA4-FAB0D6034068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92A6214-1E8C-4DAF-84A8-79207D88CA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3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889D-09C7-4127-AEA4-FAB0D6034068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6214-1E8C-4DAF-84A8-79207D88CA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889D-09C7-4127-AEA4-FAB0D6034068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6214-1E8C-4DAF-84A8-79207D88CA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23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889D-09C7-4127-AEA4-FAB0D6034068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6214-1E8C-4DAF-84A8-79207D88CA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77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889D-09C7-4127-AEA4-FAB0D6034068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6214-1E8C-4DAF-84A8-79207D88CA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94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889D-09C7-4127-AEA4-FAB0D6034068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6214-1E8C-4DAF-84A8-79207D88CA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200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889D-09C7-4127-AEA4-FAB0D6034068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6214-1E8C-4DAF-84A8-79207D88CA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17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EF9889D-09C7-4127-AEA4-FAB0D6034068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6214-1E8C-4DAF-84A8-79207D88CA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145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EF9889D-09C7-4127-AEA4-FAB0D6034068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6214-1E8C-4DAF-84A8-79207D88CA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889D-09C7-4127-AEA4-FAB0D6034068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6214-1E8C-4DAF-84A8-79207D88CA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15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889D-09C7-4127-AEA4-FAB0D6034068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6214-1E8C-4DAF-84A8-79207D88CA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08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889D-09C7-4127-AEA4-FAB0D6034068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6214-1E8C-4DAF-84A8-79207D88CA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38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889D-09C7-4127-AEA4-FAB0D6034068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6214-1E8C-4DAF-84A8-79207D88CA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889D-09C7-4127-AEA4-FAB0D6034068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6214-1E8C-4DAF-84A8-79207D88CA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25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889D-09C7-4127-AEA4-FAB0D6034068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6214-1E8C-4DAF-84A8-79207D88CA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6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889D-09C7-4127-AEA4-FAB0D6034068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6214-1E8C-4DAF-84A8-79207D88CA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83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889D-09C7-4127-AEA4-FAB0D6034068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A6214-1E8C-4DAF-84A8-79207D88CA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9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EF9889D-09C7-4127-AEA4-FAB0D6034068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92A6214-1E8C-4DAF-84A8-79207D88CA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6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figma.com/proto/cOX5kXi72bZtdRYF2HkAiP/Untitled?node-id=47-704&amp;resource_type=file&amp;email=gautm1812%40gmail.com&amp;is_not_gen_0=true&amp;email_token=stv2-gautm1812%2540gmail.com-e44811877574699b662d5d8de8b8763990495f14d41dfd5735d77445dbb4fa4f-1708765397&amp;editor_type=desig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3techs.com/technologies/overview/ssl_certificate" TargetMode="External"/><Relationship Id="rId3" Type="http://schemas.openxmlformats.org/officeDocument/2006/relationships/hyperlink" Target="https://w3techs.com/technologies/overview/client_side_language" TargetMode="External"/><Relationship Id="rId7" Type="http://schemas.openxmlformats.org/officeDocument/2006/relationships/hyperlink" Target="https://w3techs.com/technologies/overview/proxy" TargetMode="External"/><Relationship Id="rId12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3techs.com/technologies/details/js-lodash" TargetMode="External"/><Relationship Id="rId11" Type="http://schemas.openxmlformats.org/officeDocument/2006/relationships/hyperlink" Target="https://w3techs.com/technologies/details/sl-us-" TargetMode="External"/><Relationship Id="rId5" Type="http://schemas.openxmlformats.org/officeDocument/2006/relationships/hyperlink" Target="https://w3techs.com/technologies/details/js-react" TargetMode="External"/><Relationship Id="rId10" Type="http://schemas.openxmlformats.org/officeDocument/2006/relationships/hyperlink" Target="https://w3techs.com/technologies/overview/server_location" TargetMode="External"/><Relationship Id="rId4" Type="http://schemas.openxmlformats.org/officeDocument/2006/relationships/hyperlink" Target="https://w3techs.com/technologies/overview/javascript_library" TargetMode="External"/><Relationship Id="rId9" Type="http://schemas.openxmlformats.org/officeDocument/2006/relationships/hyperlink" Target="https://w3techs.com/technologies/overview/markup_languag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proto/cOX5kXi72bZtdRYF2HkAiP/Untitled?node-id=47-704&amp;resource_type=file&amp;email=gautm1812%40gmail.com&amp;is_not_gen_0=true&amp;email_token=stv2-gautm1812%2540gmail.com-e44811877574699b662d5d8de8b8763990495f14d41dfd5735d77445dbb4fa4f-1708765397&amp;editor_type=desig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3EC0A-2A51-46F8-BB5D-2CD8B094D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997" y="663794"/>
            <a:ext cx="11146005" cy="1504370"/>
          </a:xfrm>
        </p:spPr>
        <p:txBody>
          <a:bodyPr>
            <a:normAutofit/>
          </a:bodyPr>
          <a:lstStyle/>
          <a:p>
            <a:r>
              <a:rPr lang="en-US" dirty="0"/>
              <a:t>Project Title: Crafting Compelling Web Presences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17040A-C6E7-4BB3-9AD4-190157F57D17}"/>
              </a:ext>
            </a:extLst>
          </p:cNvPr>
          <p:cNvSpPr txBox="1"/>
          <p:nvPr/>
        </p:nvSpPr>
        <p:spPr>
          <a:xfrm>
            <a:off x="6096000" y="4968569"/>
            <a:ext cx="579521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Presentation Created By</a:t>
            </a:r>
          </a:p>
          <a:p>
            <a:r>
              <a:rPr lang="en-US" sz="2800" dirty="0"/>
              <a:t>                 Goutham Rajasekaran</a:t>
            </a:r>
          </a:p>
          <a:p>
            <a:r>
              <a:rPr lang="en-US" sz="2800" dirty="0"/>
              <a:t>     Digital Marketing Intern - Guvi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2A406F-541E-45A4-B595-6B9290C7C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05" y="5493539"/>
            <a:ext cx="1280111" cy="12801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71A2F3-0F9B-4426-899C-E5034915A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794" y="2414114"/>
            <a:ext cx="7127206" cy="179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1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75F283-179A-4554-9DA3-026FBCA483EA}"/>
              </a:ext>
            </a:extLst>
          </p:cNvPr>
          <p:cNvGrpSpPr/>
          <p:nvPr/>
        </p:nvGrpSpPr>
        <p:grpSpPr>
          <a:xfrm>
            <a:off x="3437024" y="0"/>
            <a:ext cx="9236239" cy="7327232"/>
            <a:chOff x="3437024" y="0"/>
            <a:chExt cx="9236239" cy="7327232"/>
          </a:xfrm>
          <a:blipFill dpi="0" rotWithShape="1">
            <a:blip r:embed="rId2"/>
            <a:srcRect/>
            <a:stretch>
              <a:fillRect l="3000" t="2000" r="-2000"/>
            </a:stretch>
          </a:blipFill>
        </p:grpSpPr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AB7FFBFC-D160-44ED-A7EF-6A4A346B0CAE}"/>
                </a:ext>
              </a:extLst>
            </p:cNvPr>
            <p:cNvSpPr/>
            <p:nvPr/>
          </p:nvSpPr>
          <p:spPr>
            <a:xfrm>
              <a:off x="6521116" y="878305"/>
              <a:ext cx="3428999" cy="5101389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8A274001-DEBD-4E22-BD26-890A02940157}"/>
                </a:ext>
              </a:extLst>
            </p:cNvPr>
            <p:cNvSpPr/>
            <p:nvPr/>
          </p:nvSpPr>
          <p:spPr>
            <a:xfrm>
              <a:off x="9472863" y="0"/>
              <a:ext cx="3200400" cy="5101389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76212F41-4D9B-4B2B-91BE-4C26868401E0}"/>
                </a:ext>
              </a:extLst>
            </p:cNvPr>
            <p:cNvSpPr/>
            <p:nvPr/>
          </p:nvSpPr>
          <p:spPr>
            <a:xfrm>
              <a:off x="3437024" y="2225843"/>
              <a:ext cx="3428999" cy="5101389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CF5B2C-BBE1-4520-B2EF-44B8DE02B472}"/>
              </a:ext>
            </a:extLst>
          </p:cNvPr>
          <p:cNvGrpSpPr/>
          <p:nvPr/>
        </p:nvGrpSpPr>
        <p:grpSpPr>
          <a:xfrm>
            <a:off x="98474" y="1"/>
            <a:ext cx="7061982" cy="6907792"/>
            <a:chOff x="98474" y="1"/>
            <a:chExt cx="7061982" cy="6907792"/>
          </a:xfrm>
        </p:grpSpPr>
        <p:sp>
          <p:nvSpPr>
            <p:cNvPr id="8" name="Diagonal Stripe 7">
              <a:extLst>
                <a:ext uri="{FF2B5EF4-FFF2-40B4-BE49-F238E27FC236}">
                  <a16:creationId xmlns:a16="http://schemas.microsoft.com/office/drawing/2014/main" id="{E9D131A3-51F2-42CB-9E35-A20CB90B685A}"/>
                </a:ext>
              </a:extLst>
            </p:cNvPr>
            <p:cNvSpPr/>
            <p:nvPr/>
          </p:nvSpPr>
          <p:spPr>
            <a:xfrm>
              <a:off x="98474" y="1"/>
              <a:ext cx="7061982" cy="6907792"/>
            </a:xfrm>
            <a:prstGeom prst="diagStri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9F1E4F-2012-4B94-9CC4-3BF77EBEEFD6}"/>
                </a:ext>
              </a:extLst>
            </p:cNvPr>
            <p:cNvSpPr txBox="1"/>
            <p:nvPr/>
          </p:nvSpPr>
          <p:spPr>
            <a:xfrm>
              <a:off x="279663" y="878305"/>
              <a:ext cx="468534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Wide Latin" panose="020A0A07050505020404" pitchFamily="18" charset="0"/>
                </a:rPr>
                <a:t>Welcome to Apple Store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FC50A57-447F-4343-B3C9-27A2F123A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0"/>
            <a:ext cx="762000" cy="76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E803E9-4B64-40E6-A1A0-3F0D9309F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2120" y="6292767"/>
            <a:ext cx="2241885" cy="56523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9BF33E7-FEBF-46EA-ABD9-23C6BA6AE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74" y="3428999"/>
            <a:ext cx="3029975" cy="151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0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9560D4-64A9-42E1-B138-43023B533488}"/>
              </a:ext>
            </a:extLst>
          </p:cNvPr>
          <p:cNvSpPr txBox="1"/>
          <p:nvPr/>
        </p:nvSpPr>
        <p:spPr>
          <a:xfrm>
            <a:off x="4334345" y="872533"/>
            <a:ext cx="30037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Gill Sans Ultra Bold Condensed" panose="020B0A06020104020203" pitchFamily="34" charset="0"/>
              </a:rPr>
              <a:t>Apple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B590C3-FFAD-439F-AEAE-FF24156D59AC}"/>
              </a:ext>
            </a:extLst>
          </p:cNvPr>
          <p:cNvSpPr txBox="1"/>
          <p:nvPr/>
        </p:nvSpPr>
        <p:spPr>
          <a:xfrm>
            <a:off x="2736862" y="487813"/>
            <a:ext cx="6476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0" dirty="0">
                <a:solidFill>
                  <a:schemeClr val="bg1"/>
                </a:solidFill>
                <a:effectLst/>
                <a:latin typeface="Gill Sans Ultra Bold Condensed" panose="020B0A06020104020203" pitchFamily="34" charset="0"/>
              </a:rPr>
              <a:t>Innovative Excellence OF</a:t>
            </a:r>
            <a:endParaRPr lang="en-US" sz="4400" b="1" dirty="0">
              <a:solidFill>
                <a:schemeClr val="bg1"/>
              </a:solidFill>
              <a:latin typeface="Gill Sans Ultra Bold Condensed" panose="020B0A060201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87481-8AEB-4AA9-81EC-40D5B209D070}"/>
              </a:ext>
            </a:extLst>
          </p:cNvPr>
          <p:cNvSpPr txBox="1"/>
          <p:nvPr/>
        </p:nvSpPr>
        <p:spPr>
          <a:xfrm>
            <a:off x="7073987" y="1659685"/>
            <a:ext cx="2403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Gill Sans Ultra Bold Condensed" panose="020B0A06020104020203" pitchFamily="34" charset="0"/>
              </a:rPr>
              <a:t>Products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B53CCC-6941-461C-8C14-E1AAE4676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0"/>
            <a:ext cx="762000" cy="76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195D14-106D-4D45-9579-B7DA70F0C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698" y="2831557"/>
            <a:ext cx="4000478" cy="4050957"/>
          </a:xfrm>
          <a:prstGeom prst="rect">
            <a:avLst/>
          </a:prstGeom>
        </p:spPr>
      </p:pic>
      <p:sp>
        <p:nvSpPr>
          <p:cNvPr id="8" name="Star: 5 Points 7">
            <a:extLst>
              <a:ext uri="{FF2B5EF4-FFF2-40B4-BE49-F238E27FC236}">
                <a16:creationId xmlns:a16="http://schemas.microsoft.com/office/drawing/2014/main" id="{1706C22F-6A0A-413D-B325-3368217929ED}"/>
              </a:ext>
            </a:extLst>
          </p:cNvPr>
          <p:cNvSpPr/>
          <p:nvPr/>
        </p:nvSpPr>
        <p:spPr>
          <a:xfrm>
            <a:off x="715854" y="2523620"/>
            <a:ext cx="445169" cy="42411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D0EFF9-60F5-46A1-A8D6-FEFAB20B7D7E}"/>
              </a:ext>
            </a:extLst>
          </p:cNvPr>
          <p:cNvSpPr txBox="1"/>
          <p:nvPr/>
        </p:nvSpPr>
        <p:spPr>
          <a:xfrm>
            <a:off x="1648325" y="2429126"/>
            <a:ext cx="599172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D0D0D"/>
                </a:solidFill>
                <a:latin typeface="Imprint MT Shadow" panose="04020605060303030202" pitchFamily="82" charset="0"/>
              </a:rPr>
              <a:t>Cutting-edge technology.</a:t>
            </a:r>
          </a:p>
          <a:p>
            <a:pPr marL="0" indent="0">
              <a:buNone/>
            </a:pPr>
            <a:endParaRPr lang="en-US" sz="3200" dirty="0">
              <a:latin typeface="Imprint MT Shadow" panose="04020605060303030202" pitchFamily="82" charset="0"/>
            </a:endParaRPr>
          </a:p>
          <a:p>
            <a:r>
              <a:rPr lang="en-US" sz="3200" dirty="0">
                <a:solidFill>
                  <a:srgbClr val="0D0D0D"/>
                </a:solidFill>
                <a:latin typeface="Imprint MT Shadow" panose="04020605060303030202" pitchFamily="82" charset="0"/>
              </a:rPr>
              <a:t>Powerful performance.</a:t>
            </a:r>
          </a:p>
          <a:p>
            <a:endParaRPr lang="en-US" sz="3200" dirty="0">
              <a:latin typeface="Imprint MT Shadow" panose="04020605060303030202" pitchFamily="82" charset="0"/>
            </a:endParaRPr>
          </a:p>
          <a:p>
            <a:r>
              <a:rPr lang="en-US" sz="3200" dirty="0">
                <a:solidFill>
                  <a:srgbClr val="0D0D0D"/>
                </a:solidFill>
                <a:latin typeface="Imprint MT Shadow" panose="04020605060303030202" pitchFamily="82" charset="0"/>
              </a:rPr>
              <a:t>Unleash creativity </a:t>
            </a:r>
          </a:p>
          <a:p>
            <a:endParaRPr lang="en-US" sz="3200" dirty="0">
              <a:latin typeface="Imprint MT Shadow" panose="04020605060303030202" pitchFamily="82" charset="0"/>
            </a:endParaRPr>
          </a:p>
          <a:p>
            <a:r>
              <a:rPr lang="en-US" sz="3200" dirty="0">
                <a:solidFill>
                  <a:srgbClr val="0D0D0D"/>
                </a:solidFill>
                <a:latin typeface="Imprint MT Shadow" panose="04020605060303030202" pitchFamily="82" charset="0"/>
              </a:rPr>
              <a:t>Discover the ultimate computing experience.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>
              <a:latin typeface="Imprint MT Shadow" panose="04020605060303030202" pitchFamily="82" charset="0"/>
            </a:endParaRPr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75E14204-1334-47F7-A1CB-512618729C07}"/>
              </a:ext>
            </a:extLst>
          </p:cNvPr>
          <p:cNvSpPr/>
          <p:nvPr/>
        </p:nvSpPr>
        <p:spPr>
          <a:xfrm>
            <a:off x="736921" y="3494339"/>
            <a:ext cx="445169" cy="42411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6793A7CF-6605-4868-95F8-A00D3B6BDF72}"/>
              </a:ext>
            </a:extLst>
          </p:cNvPr>
          <p:cNvSpPr/>
          <p:nvPr/>
        </p:nvSpPr>
        <p:spPr>
          <a:xfrm>
            <a:off x="736921" y="4432918"/>
            <a:ext cx="445169" cy="42411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6FB5F08F-7A6A-4008-AAD4-ED8C64917653}"/>
              </a:ext>
            </a:extLst>
          </p:cNvPr>
          <p:cNvSpPr/>
          <p:nvPr/>
        </p:nvSpPr>
        <p:spPr>
          <a:xfrm>
            <a:off x="762000" y="5541186"/>
            <a:ext cx="445169" cy="42411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E6CB50A-398D-4C6E-A722-B6074DB13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2750" y="6322911"/>
            <a:ext cx="2237426" cy="5669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052B50-B970-4B2E-BA56-DD121EF68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9601" y="2429126"/>
            <a:ext cx="2619375" cy="293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6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5000"/>
                <a:lumOff val="5000"/>
              </a:schemeClr>
            </a:gs>
            <a:gs pos="74000">
              <a:schemeClr val="tx1">
                <a:lumMod val="85000"/>
                <a:lumOff val="15000"/>
              </a:schemeClr>
            </a:gs>
            <a:gs pos="8300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91CF70-F85C-4242-AEEF-95D238D8779E}"/>
              </a:ext>
            </a:extLst>
          </p:cNvPr>
          <p:cNvSpPr txBox="1"/>
          <p:nvPr/>
        </p:nvSpPr>
        <p:spPr>
          <a:xfrm>
            <a:off x="1252288" y="3059668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mprint MT Shadow" panose="04020605060303030202" pitchFamily="82" charset="0"/>
              </a:rPr>
              <a:t>1.    Website Chosen: https://www.apple.com/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F82DE1-CF65-40E4-9765-D0D544595DDC}"/>
              </a:ext>
            </a:extLst>
          </p:cNvPr>
          <p:cNvSpPr txBox="1"/>
          <p:nvPr/>
        </p:nvSpPr>
        <p:spPr>
          <a:xfrm>
            <a:off x="1821813" y="599534"/>
            <a:ext cx="8975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Project Title: Crafting Compelling Web Presences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BE1378-EA27-40CC-A794-9A30F5D97D27}"/>
              </a:ext>
            </a:extLst>
          </p:cNvPr>
          <p:cNvSpPr txBox="1"/>
          <p:nvPr/>
        </p:nvSpPr>
        <p:spPr>
          <a:xfrm>
            <a:off x="0" y="6475658"/>
            <a:ext cx="6118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Tools Used : Figma, Canva and PowerPoint.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2AC691-CC4B-493C-AB86-495CDA03EFEA}"/>
              </a:ext>
            </a:extLst>
          </p:cNvPr>
          <p:cNvSpPr txBox="1"/>
          <p:nvPr/>
        </p:nvSpPr>
        <p:spPr>
          <a:xfrm>
            <a:off x="1220204" y="5428320"/>
            <a:ext cx="650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Imprint MT Shadow" panose="04020605060303030202" pitchFamily="82" charset="0"/>
              </a:rPr>
              <a:t>5.     Landing Page Design : </a:t>
            </a:r>
            <a:r>
              <a:rPr lang="en-US" dirty="0">
                <a:latin typeface="Imprint MT Shadow" panose="04020605060303030202" pitchFamily="8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Page 1 - Untitled (figma.com)</a:t>
            </a:r>
            <a:endParaRPr lang="en-US" dirty="0">
              <a:latin typeface="Imprint MT Shadow" panose="04020605060303030202" pitchFamily="8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7428B-A6BC-4C77-A8CE-4A023EC6A1C7}"/>
              </a:ext>
            </a:extLst>
          </p:cNvPr>
          <p:cNvSpPr txBox="1"/>
          <p:nvPr/>
        </p:nvSpPr>
        <p:spPr>
          <a:xfrm>
            <a:off x="1220204" y="2413702"/>
            <a:ext cx="597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mprint MT Shadow" panose="04020605060303030202" pitchFamily="82" charset="0"/>
              </a:rPr>
              <a:t>Contents: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3C5CE-BEB9-48C9-9750-649DC1B148B9}"/>
              </a:ext>
            </a:extLst>
          </p:cNvPr>
          <p:cNvSpPr txBox="1"/>
          <p:nvPr/>
        </p:nvSpPr>
        <p:spPr>
          <a:xfrm>
            <a:off x="1252288" y="3719064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mprint MT Shadow" panose="04020605060303030202" pitchFamily="82" charset="0"/>
              </a:rPr>
              <a:t>2.    Website Platform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3665B1-98B0-4188-BC10-0E353BF62230}"/>
              </a:ext>
            </a:extLst>
          </p:cNvPr>
          <p:cNvSpPr txBox="1"/>
          <p:nvPr/>
        </p:nvSpPr>
        <p:spPr>
          <a:xfrm>
            <a:off x="1252551" y="4333308"/>
            <a:ext cx="676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mprint MT Shadow" panose="04020605060303030202" pitchFamily="82" charset="0"/>
              </a:rPr>
              <a:t>3.    Responsive Design and Mobile Optimization Report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3F4D2B-D3F8-491F-AFBB-59D9D91CF6E6}"/>
              </a:ext>
            </a:extLst>
          </p:cNvPr>
          <p:cNvSpPr txBox="1"/>
          <p:nvPr/>
        </p:nvSpPr>
        <p:spPr>
          <a:xfrm>
            <a:off x="1252551" y="4856977"/>
            <a:ext cx="676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mprint MT Shadow" panose="04020605060303030202" pitchFamily="82" charset="0"/>
              </a:rPr>
              <a:t>4.    Best Practices for Website Design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E477F35-3F80-4CBB-86F4-B4293403E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4574" y="6291023"/>
            <a:ext cx="2237426" cy="5669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D8FF14-06A9-4874-A1C3-FA522E3F6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3809" y="2750436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CC02A6-2F62-44BC-868D-AC2A4D4D8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118" y="1558274"/>
            <a:ext cx="5312042" cy="29335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8FAA9B-C824-4E13-A89A-06C799504C6C}"/>
              </a:ext>
            </a:extLst>
          </p:cNvPr>
          <p:cNvSpPr txBox="1"/>
          <p:nvPr/>
        </p:nvSpPr>
        <p:spPr>
          <a:xfrm>
            <a:off x="8610621" y="2636908"/>
            <a:ext cx="37974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</a:t>
            </a:r>
            <a:r>
              <a:rPr lang="en-US" b="1" u="sng" dirty="0">
                <a:latin typeface="Copperplate Gothic Bold" panose="020E0705020206020404" pitchFamily="34" charset="0"/>
              </a:rPr>
              <a:t>Popularity rank</a:t>
            </a:r>
          </a:p>
          <a:p>
            <a:r>
              <a:rPr lang="en-US" b="1" u="sng" dirty="0">
                <a:latin typeface="Copperplate Gothic Bold" panose="020E0705020206020404" pitchFamily="34" charset="0"/>
              </a:rPr>
              <a:t>Top 1k among all websites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85680-EF41-4344-AEB5-61A087C4F74B}"/>
              </a:ext>
            </a:extLst>
          </p:cNvPr>
          <p:cNvSpPr txBox="1"/>
          <p:nvPr/>
        </p:nvSpPr>
        <p:spPr>
          <a:xfrm>
            <a:off x="6309697" y="72506"/>
            <a:ext cx="6098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Copperplate Gothic Bold" panose="020E07050202060204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Client-side Programming Language</a:t>
            </a:r>
            <a:endParaRPr lang="en-US" b="1" u="sng" dirty="0">
              <a:latin typeface="Copperplate Gothic Bold" panose="020E0705020206020404" pitchFamily="34" charset="0"/>
            </a:endParaRPr>
          </a:p>
          <a:p>
            <a:r>
              <a:rPr lang="en-US" b="1" u="sng" dirty="0">
                <a:latin typeface="Copperplate Gothic Bold" panose="020E0705020206020404" pitchFamily="34" charset="0"/>
              </a:rPr>
              <a:t>                 JavaScript</a:t>
            </a:r>
          </a:p>
          <a:p>
            <a:r>
              <a:rPr lang="en-US" b="1" u="sng" dirty="0">
                <a:latin typeface="Copperplate Gothic Bold" panose="020E07050202060204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JavaScript Libraries</a:t>
            </a:r>
            <a:r>
              <a:rPr lang="en-US" b="1" u="sng" dirty="0">
                <a:latin typeface="Copperplate Gothic Bold" panose="020E0705020206020404" pitchFamily="34" charset="0"/>
              </a:rPr>
              <a:t>: </a:t>
            </a:r>
            <a:r>
              <a:rPr lang="en-US" b="1" u="sng" dirty="0">
                <a:latin typeface="Copperplate Gothic Bold" panose="020E07050202060204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React</a:t>
            </a:r>
            <a:r>
              <a:rPr lang="en-US" b="1" u="sng" dirty="0">
                <a:latin typeface="Copperplate Gothic Bold" panose="020E0705020206020404" pitchFamily="34" charset="0"/>
              </a:rPr>
              <a:t> and </a:t>
            </a:r>
            <a:r>
              <a:rPr lang="en-US" b="1" u="sng" dirty="0">
                <a:latin typeface="Copperplate Gothic Bold" panose="020E07050202060204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Lodash</a:t>
            </a:r>
            <a:endParaRPr lang="en-US" b="1" u="sng" dirty="0">
              <a:latin typeface="Copperplate Gothic Bold" panose="020E07050202060204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38B57A-7DD0-4C3F-978F-499BEE8637A2}"/>
              </a:ext>
            </a:extLst>
          </p:cNvPr>
          <p:cNvSpPr txBox="1"/>
          <p:nvPr/>
        </p:nvSpPr>
        <p:spPr>
          <a:xfrm>
            <a:off x="407082" y="534171"/>
            <a:ext cx="35454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Copperplate Gothic Bold" panose="020E07050202060204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Reverse Proxy Service</a:t>
            </a:r>
            <a:endParaRPr lang="en-US" b="1" u="sng" dirty="0">
              <a:latin typeface="Copperplate Gothic Bold" panose="020E0705020206020404" pitchFamily="34" charset="0"/>
            </a:endParaRPr>
          </a:p>
          <a:p>
            <a:r>
              <a:rPr lang="en-US" b="1" u="sng" dirty="0">
                <a:latin typeface="Copperplate Gothic Bold" panose="020E0705020206020404" pitchFamily="34" charset="0"/>
              </a:rPr>
              <a:t>            Akamai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2FCA11-33D0-459F-A04B-A1BEC0CB6E5F}"/>
              </a:ext>
            </a:extLst>
          </p:cNvPr>
          <p:cNvSpPr txBox="1"/>
          <p:nvPr/>
        </p:nvSpPr>
        <p:spPr>
          <a:xfrm>
            <a:off x="-116217" y="2660557"/>
            <a:ext cx="34231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Copperplate Gothic Bold" panose="020E07050202060204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SSL Certificate Authority</a:t>
            </a:r>
            <a:endParaRPr lang="en-US" b="1" u="sng" dirty="0">
              <a:latin typeface="Copperplate Gothic Bold" panose="020E0705020206020404" pitchFamily="34" charset="0"/>
            </a:endParaRPr>
          </a:p>
          <a:p>
            <a:r>
              <a:rPr lang="en-US" b="1" u="sng" dirty="0">
                <a:latin typeface="Copperplate Gothic Bold" panose="020E0705020206020404" pitchFamily="34" charset="0"/>
              </a:rPr>
              <a:t>                    DigiCert        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3860FF-9798-40F4-84FC-907DF40BC071}"/>
              </a:ext>
            </a:extLst>
          </p:cNvPr>
          <p:cNvSpPr txBox="1"/>
          <p:nvPr/>
        </p:nvSpPr>
        <p:spPr>
          <a:xfrm>
            <a:off x="5167269" y="5617940"/>
            <a:ext cx="26763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Copperplate Gothic Bold" panose="020E07050202060204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Markup Language</a:t>
            </a:r>
            <a:endParaRPr lang="en-US" b="1" u="sng" dirty="0">
              <a:latin typeface="Copperplate Gothic Bold" panose="020E0705020206020404" pitchFamily="34" charset="0"/>
            </a:endParaRPr>
          </a:p>
          <a:p>
            <a:endParaRPr lang="en-US" b="1" u="sng" dirty="0">
              <a:latin typeface="Copperplate Gothic Bold" panose="020E0705020206020404" pitchFamily="34" charset="0"/>
            </a:endParaRPr>
          </a:p>
          <a:p>
            <a:r>
              <a:rPr lang="en-US" b="1" u="sng" dirty="0">
                <a:latin typeface="Copperplate Gothic Bold" panose="020E0705020206020404" pitchFamily="34" charset="0"/>
              </a:rPr>
              <a:t>HTML5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F9F0A9-BC8B-4B91-A7A4-BC8E56F9C87C}"/>
              </a:ext>
            </a:extLst>
          </p:cNvPr>
          <p:cNvSpPr txBox="1"/>
          <p:nvPr/>
        </p:nvSpPr>
        <p:spPr>
          <a:xfrm>
            <a:off x="8927145" y="5433274"/>
            <a:ext cx="24442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Copperplate Gothic Bold" panose="020E07050202060204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Server Location</a:t>
            </a:r>
            <a:endParaRPr lang="en-US" b="1" u="sng" dirty="0">
              <a:latin typeface="Copperplate Gothic Bold" panose="020E0705020206020404" pitchFamily="34" charset="0"/>
            </a:endParaRPr>
          </a:p>
          <a:p>
            <a:r>
              <a:rPr lang="en-US" b="1" u="sng" dirty="0">
                <a:latin typeface="Copperplate Gothic Bold" panose="020E0705020206020404" pitchFamily="34" charset="0"/>
              </a:rPr>
              <a:t>    </a:t>
            </a:r>
            <a:r>
              <a:rPr lang="en-US" b="1" u="sng" dirty="0">
                <a:latin typeface="Copperplate Gothic Bold" panose="020E07050202060204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United States</a:t>
            </a:r>
            <a:endParaRPr lang="en-US" b="1" u="sng" dirty="0">
              <a:latin typeface="Copperplate Gothic Bold" panose="020E0705020206020404" pitchFamily="34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577A323-EC9E-4787-9235-62FDE5AD1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71492"/>
              </p:ext>
            </p:extLst>
          </p:nvPr>
        </p:nvGraphicFramePr>
        <p:xfrm>
          <a:off x="122009" y="5238894"/>
          <a:ext cx="4700713" cy="1466850"/>
        </p:xfrm>
        <a:graphic>
          <a:graphicData uri="http://schemas.openxmlformats.org/drawingml/2006/table">
            <a:tbl>
              <a:tblPr/>
              <a:tblGrid>
                <a:gridCol w="1384046">
                  <a:extLst>
                    <a:ext uri="{9D8B030D-6E8A-4147-A177-3AD203B41FA5}">
                      <a16:colId xmlns:a16="http://schemas.microsoft.com/office/drawing/2014/main" val="2892284649"/>
                    </a:ext>
                  </a:extLst>
                </a:gridCol>
                <a:gridCol w="3316667">
                  <a:extLst>
                    <a:ext uri="{9D8B030D-6E8A-4147-A177-3AD203B41FA5}">
                      <a16:colId xmlns:a16="http://schemas.microsoft.com/office/drawing/2014/main" val="4042478349"/>
                    </a:ext>
                  </a:extLst>
                </a:gridCol>
              </a:tblGrid>
              <a:tr h="1084935">
                <a:tc>
                  <a:txBody>
                    <a:bodyPr/>
                    <a:lstStyle/>
                    <a:p>
                      <a:pPr fontAlgn="t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ea typeface="+mn-ea"/>
                          <a:cs typeface="+mn-cs"/>
                        </a:rPr>
                        <a:t>Website :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ea typeface="+mn-ea"/>
                          <a:cs typeface="+mn-cs"/>
                        </a:rPr>
                        <a:t>13,528 days old </a:t>
                      </a:r>
                    </a:p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ea typeface="+mn-ea"/>
                          <a:cs typeface="+mn-cs"/>
                        </a:rPr>
                        <a:t>Created on 1987-02-19</a:t>
                      </a:r>
                      <a:br>
                        <a:rPr lang="en-US" sz="1800" b="1" u="sng" kern="1200" dirty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ea typeface="+mn-ea"/>
                          <a:cs typeface="+mn-cs"/>
                        </a:rPr>
                      </a:br>
                      <a:r>
                        <a:rPr lang="en-US" sz="1800" b="1" u="sng" kern="1200" dirty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ea typeface="+mn-ea"/>
                          <a:cs typeface="+mn-cs"/>
                        </a:rPr>
                        <a:t>Expires on 2025-02-20</a:t>
                      </a:r>
                    </a:p>
                    <a:p>
                      <a:pPr fontAlgn="t"/>
                      <a:endParaRPr lang="en-US" sz="1800" b="1" u="sng" kern="1200" dirty="0">
                        <a:solidFill>
                          <a:schemeClr val="tx1"/>
                        </a:solidFill>
                        <a:latin typeface="Copperplate Gothic Bold" panose="020E0705020206020404" pitchFamily="34" charset="0"/>
                        <a:ea typeface="+mn-ea"/>
                        <a:cs typeface="+mn-cs"/>
                      </a:endParaRPr>
                    </a:p>
                    <a:p>
                      <a:pPr fontAlgn="t"/>
                      <a:endParaRPr lang="en-US" sz="1800" b="1" u="sng" kern="1200" dirty="0">
                        <a:solidFill>
                          <a:schemeClr val="tx1"/>
                        </a:solidFill>
                        <a:latin typeface="Copperplate Gothic Bold" panose="020E07050202060204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855481"/>
                  </a:ext>
                </a:extLst>
              </a:tr>
            </a:tbl>
          </a:graphicData>
        </a:graphic>
      </p:graphicFrame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0241FE60-8164-46C1-86FA-70212F2475A5}"/>
              </a:ext>
            </a:extLst>
          </p:cNvPr>
          <p:cNvSpPr/>
          <p:nvPr/>
        </p:nvSpPr>
        <p:spPr>
          <a:xfrm>
            <a:off x="8610621" y="3574762"/>
            <a:ext cx="1655270" cy="48166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Arrow: Curved Right 21">
            <a:extLst>
              <a:ext uri="{FF2B5EF4-FFF2-40B4-BE49-F238E27FC236}">
                <a16:creationId xmlns:a16="http://schemas.microsoft.com/office/drawing/2014/main" id="{8D3D5674-67C0-449E-9A2F-FD69143DDB32}"/>
              </a:ext>
            </a:extLst>
          </p:cNvPr>
          <p:cNvSpPr/>
          <p:nvPr/>
        </p:nvSpPr>
        <p:spPr>
          <a:xfrm>
            <a:off x="2153265" y="4056424"/>
            <a:ext cx="589935" cy="118247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D33C8014-6AEB-42E0-B38A-F1807F3ACD08}"/>
              </a:ext>
            </a:extLst>
          </p:cNvPr>
          <p:cNvSpPr/>
          <p:nvPr/>
        </p:nvSpPr>
        <p:spPr>
          <a:xfrm>
            <a:off x="7964129" y="995836"/>
            <a:ext cx="275306" cy="5624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2133F1D5-9021-4EA1-BE39-A31D2D279E9E}"/>
              </a:ext>
            </a:extLst>
          </p:cNvPr>
          <p:cNvSpPr/>
          <p:nvPr/>
        </p:nvSpPr>
        <p:spPr>
          <a:xfrm>
            <a:off x="5928852" y="4734232"/>
            <a:ext cx="486696" cy="6990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Lightning Bolt 24">
            <a:extLst>
              <a:ext uri="{FF2B5EF4-FFF2-40B4-BE49-F238E27FC236}">
                <a16:creationId xmlns:a16="http://schemas.microsoft.com/office/drawing/2014/main" id="{CAC4941B-9844-4F77-9574-DD2FB07334FD}"/>
              </a:ext>
            </a:extLst>
          </p:cNvPr>
          <p:cNvSpPr/>
          <p:nvPr/>
        </p:nvSpPr>
        <p:spPr>
          <a:xfrm>
            <a:off x="2210951" y="989397"/>
            <a:ext cx="1946787" cy="56243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6B03CFC-1AC5-4CEA-8EC8-CA8620BFFE2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76810" y="6291023"/>
            <a:ext cx="2237426" cy="56697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41D6D79-A057-4FD9-BC59-E62544721AB7}"/>
              </a:ext>
            </a:extLst>
          </p:cNvPr>
          <p:cNvSpPr txBox="1"/>
          <p:nvPr/>
        </p:nvSpPr>
        <p:spPr>
          <a:xfrm>
            <a:off x="2950907" y="1710617"/>
            <a:ext cx="6290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Imprint MT Shadow" panose="04020605060303030202" pitchFamily="82" charset="0"/>
              </a:rPr>
              <a:t>Website Platform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47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6088-4EC6-4D56-83D8-661A02E2A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194894"/>
            <a:ext cx="10677833" cy="706964"/>
          </a:xfrm>
        </p:spPr>
        <p:txBody>
          <a:bodyPr/>
          <a:lstStyle/>
          <a:p>
            <a:r>
              <a:rPr lang="en-US" dirty="0">
                <a:latin typeface="Imprint MT Shadow" panose="04020605060303030202" pitchFamily="82" charset="0"/>
              </a:rPr>
              <a:t>Responsive Design and Mobile Optimization Report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B8F35-5BC9-49AE-901A-7A12625E5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71" y="3429000"/>
            <a:ext cx="11238270" cy="3716595"/>
          </a:xfrm>
        </p:spPr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Copperplate Gothic Bold" panose="020E0705020206020404" pitchFamily="34" charset="0"/>
              </a:rPr>
              <a:t>Google's Mobile-Friendly Test    - </a:t>
            </a:r>
            <a:r>
              <a:rPr lang="en-US" b="0" i="0" dirty="0">
                <a:effectLst/>
                <a:latin typeface="Copperplate Gothic Bold" panose="020E0705020206020404" pitchFamily="34" charset="0"/>
              </a:rPr>
              <a:t>Page is usable on mobile</a:t>
            </a:r>
            <a:endParaRPr lang="en-US" b="0" i="0" dirty="0">
              <a:solidFill>
                <a:srgbClr val="0D0D0D"/>
              </a:solidFill>
              <a:effectLst/>
              <a:latin typeface="Copperplate Gothic Bold" panose="020E0705020206020404" pitchFamily="34" charset="0"/>
            </a:endParaRPr>
          </a:p>
          <a:p>
            <a:pPr algn="l"/>
            <a:r>
              <a:rPr lang="en-US" b="0" i="0" dirty="0">
                <a:effectLst/>
                <a:latin typeface="Copperplate Gothic Bold" panose="020E0705020206020404" pitchFamily="34" charset="0"/>
              </a:rPr>
              <a:t>Google Inspection Tool smartphone  - Crawl allowed -  Yes</a:t>
            </a:r>
          </a:p>
          <a:p>
            <a:pPr algn="l"/>
            <a:r>
              <a:rPr lang="en-US" b="0" i="0" dirty="0">
                <a:effectLst/>
                <a:latin typeface="Copperplate Gothic Bold" panose="020E0705020206020404" pitchFamily="34" charset="0"/>
              </a:rPr>
              <a:t>Indexing allowed   -   Yes</a:t>
            </a:r>
          </a:p>
          <a:p>
            <a:r>
              <a:rPr lang="en-US" sz="1800" b="1" dirty="0"/>
              <a:t>  1024* 769 (IPAD)           –  </a:t>
            </a:r>
            <a:r>
              <a:rPr lang="en-US" sz="1800" b="1" dirty="0">
                <a:solidFill>
                  <a:srgbClr val="00CC00"/>
                </a:solidFill>
              </a:rPr>
              <a:t>EVERYTHING APPERARS GOOD</a:t>
            </a:r>
          </a:p>
          <a:p>
            <a:r>
              <a:rPr lang="en-US" sz="1800" b="1" dirty="0"/>
              <a:t> 1440 * 900 (LAPTOP)     –  </a:t>
            </a:r>
            <a:r>
              <a:rPr lang="en-US" sz="1800" b="1" dirty="0">
                <a:solidFill>
                  <a:srgbClr val="00CC00"/>
                </a:solidFill>
              </a:rPr>
              <a:t>EVERYTHING APPERARS GOOD</a:t>
            </a:r>
          </a:p>
          <a:p>
            <a:r>
              <a:rPr lang="en-US" sz="1800" b="1" dirty="0"/>
              <a:t>  2560 * 1449 (DESKTOP)   </a:t>
            </a:r>
            <a:r>
              <a:rPr lang="en-US" sz="1800" b="1" dirty="0">
                <a:solidFill>
                  <a:srgbClr val="00CC00"/>
                </a:solidFill>
              </a:rPr>
              <a:t>– EVERYTHING APPERARS GOOD</a:t>
            </a:r>
            <a:endParaRPr lang="en-US" b="0" i="0" dirty="0">
              <a:effectLst/>
              <a:latin typeface="Copperplate Gothic Bold" panose="020E0705020206020404" pitchFamily="34" charset="0"/>
            </a:endParaRPr>
          </a:p>
          <a:p>
            <a:pPr algn="l"/>
            <a:endParaRPr lang="en-US" b="0" i="0" dirty="0">
              <a:effectLst/>
              <a:latin typeface="Roboto" panose="02000000000000000000" pitchFamily="2" charset="0"/>
            </a:endParaRPr>
          </a:p>
          <a:p>
            <a:endParaRPr lang="en-US" dirty="0">
              <a:solidFill>
                <a:srgbClr val="0D0D0D"/>
              </a:solidFill>
              <a:latin typeface="Söhn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833A68-36D9-49D5-8775-37DDCA427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970" y="4203290"/>
            <a:ext cx="4812030" cy="26547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BF0609-5E74-4153-8274-A29C2CBE7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4574" y="6291023"/>
            <a:ext cx="2237426" cy="5669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2B734C-5041-46AC-9255-491E18718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2957007"/>
            <a:ext cx="2487561" cy="124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39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41512-F080-4003-BD87-7D7F20964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323" y="1001804"/>
            <a:ext cx="9255138" cy="706964"/>
          </a:xfrm>
        </p:spPr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Common Website Design Mistakes to Avoid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E37A9-5947-4624-886F-6395804EC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520" y="2300068"/>
            <a:ext cx="10464960" cy="455793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Castellar" panose="020A0402060406010301" pitchFamily="18" charset="0"/>
              </a:rPr>
              <a:t>Cluttered layouts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with too much information and make it difficult for them to find what they're looking for.   </a:t>
            </a:r>
            <a:r>
              <a:rPr lang="en-US" b="1" i="0" dirty="0">
                <a:solidFill>
                  <a:srgbClr val="00B050"/>
                </a:solidFill>
                <a:effectLst/>
                <a:latin typeface="Copperplate Gothic Bold" panose="020E0705020206020404" pitchFamily="34" charset="0"/>
              </a:rPr>
              <a:t>Solutions</a:t>
            </a:r>
            <a:r>
              <a:rPr lang="en-US" b="1" i="0" dirty="0">
                <a:solidFill>
                  <a:srgbClr val="00B050"/>
                </a:solidFill>
                <a:effectLst/>
                <a:latin typeface="Söhne"/>
              </a:rPr>
              <a:t>: 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Prioritize content and Use whitespace effectively to create breathing room and improve readability.</a:t>
            </a:r>
            <a:endParaRPr lang="en-US" b="0" i="0" dirty="0">
              <a:solidFill>
                <a:srgbClr val="00B050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  <a:latin typeface="Castellar" panose="020A0402060406010301" pitchFamily="18" charset="0"/>
              </a:rPr>
              <a:t>Slow loading times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can frustrate users and lead to 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high bounce rates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 Optimizing images and minimizing HTTP requests can help improve loading speed.</a:t>
            </a:r>
            <a:r>
              <a:rPr lang="en-US" b="0" i="0" dirty="0">
                <a:solidFill>
                  <a:srgbClr val="00B050"/>
                </a:solidFill>
                <a:effectLst/>
                <a:latin typeface="Söhne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Solutions</a:t>
            </a:r>
            <a:r>
              <a:rPr lang="en-US" b="1" i="0" dirty="0">
                <a:solidFill>
                  <a:srgbClr val="00B050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00B050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Optimize images by compressing them without sacrificing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  <a:latin typeface="Castellar" panose="020A0402060406010301" pitchFamily="18" charset="0"/>
              </a:rPr>
              <a:t>Lack of mobile optimization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can result in a poor experience for users accessing the website on smartphones and tablets. Ensuring the website is responsive and mobile-friendly is essential.</a:t>
            </a:r>
            <a:r>
              <a:rPr lang="en-US" b="0" i="0" dirty="0">
                <a:solidFill>
                  <a:srgbClr val="00B050"/>
                </a:solidFill>
                <a:effectLst/>
                <a:latin typeface="Söhne"/>
              </a:rPr>
              <a:t> </a:t>
            </a:r>
            <a:r>
              <a:rPr lang="en-US" dirty="0">
                <a:solidFill>
                  <a:srgbClr val="00B050"/>
                </a:solidFill>
                <a:latin typeface="Söhne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Solutions: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Implement mobile-specific features like click-to-call buttons or location-based services to   enhance the mobile user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  <a:latin typeface="Castellar" panose="020A0402060406010301" pitchFamily="18" charset="0"/>
              </a:rPr>
              <a:t>Inconsistent branding and design elements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can make the website appear unprofessional. Maintaining a cohesive design throughout the website can help build brand credibility </a:t>
            </a:r>
            <a:r>
              <a:rPr lang="en-US" b="1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Solutions:</a:t>
            </a:r>
            <a:r>
              <a:rPr lang="en-US" b="1" i="0" dirty="0">
                <a:solidFill>
                  <a:srgbClr val="00B050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Use templates or design systems to ensure uniformity in layout and styling throughout the website.</a:t>
            </a:r>
            <a:endParaRPr lang="en-US" b="1" i="0" dirty="0">
              <a:solidFill>
                <a:srgbClr val="00B050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5D4F5-FD41-419F-BF7A-50BABB5A7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574" y="6291023"/>
            <a:ext cx="2237426" cy="5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5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BFF8A-FE34-4714-AF39-834B2C595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rint MT Shadow" panose="04020605060303030202" pitchFamily="82" charset="0"/>
              </a:rPr>
              <a:t>Best Practices for Website Design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B40026-B47B-496D-B129-3029452E2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4234" y="2603502"/>
            <a:ext cx="3832598" cy="576262"/>
          </a:xfrm>
        </p:spPr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Clean and Minimalist Design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6A824D-9608-4E36-A2BC-844D7B19905A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464235" y="3179764"/>
            <a:ext cx="3832598" cy="2847293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ahnschrift" panose="020B0502040204020203" pitchFamily="34" charset="0"/>
              </a:rPr>
              <a:t>Focus on simplicity to emphasize products or services.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ahnschrift" panose="020B0502040204020203" pitchFamily="34" charset="0"/>
              </a:rPr>
              <a:t>Avoid clutter and unnecessary elements to enhance visual appeal.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9C6E2D-A241-4207-B920-D500FEFEB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 Fast Loading Times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855E5E7-4AE9-4D7D-ADC7-EE681059AC62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D0D0D"/>
                </a:solidFill>
                <a:latin typeface="Bahnschrift" panose="020B0502040204020203" pitchFamily="34" charset="0"/>
              </a:rPr>
              <a:t>Optimize website performance to ensure fast loading times.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D0D0D"/>
                </a:solidFill>
                <a:latin typeface="Bahnschrift" panose="020B0502040204020203" pitchFamily="34" charset="0"/>
              </a:rPr>
              <a:t>Compress images, minify code, and leverage caching techniques to enhance speed.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7517260-BB06-4E47-8DFD-64E01B14DD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79434" y="2441548"/>
            <a:ext cx="4412566" cy="706964"/>
          </a:xfrm>
        </p:spPr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Regular Testing and Optimization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F8A6EC3-FBE3-4EC6-B156-372B87246235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88328" y="3179762"/>
            <a:ext cx="4083277" cy="284729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D0D0D"/>
                </a:solidFill>
                <a:latin typeface="Bahnschrift" panose="020B0502040204020203" pitchFamily="34" charset="0"/>
              </a:rPr>
              <a:t>Analyze user feedback and behavior to optimize design elements and functionality.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D0D0D"/>
              </a:solidFill>
              <a:latin typeface="Bahnschrift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D0D0D"/>
                </a:solidFill>
                <a:latin typeface="Bahnschrift" panose="020B0502040204020203" pitchFamily="34" charset="0"/>
              </a:rPr>
              <a:t>Conduct regular usability testing to identify areas for improvement.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08BDA20-4AB6-45E1-87C2-825103EC0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099" y="6291023"/>
            <a:ext cx="2237426" cy="5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68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6C9224D-EFB2-4C6B-8BB3-877BC703D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Thank You!!!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13D0F-8CFB-4AB4-979E-973956A28274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2521944" y="3507679"/>
            <a:ext cx="7877907" cy="342174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Imprint MT Shadow" panose="04020605060303030202" pitchFamily="82" charset="0"/>
              </a:rPr>
              <a:t>My Landing Page Design : </a:t>
            </a:r>
            <a:r>
              <a:rPr lang="en-US" sz="2000" b="1" dirty="0">
                <a:latin typeface="Imprint MT Shadow" panose="04020605060303030202" pitchFamily="8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Page 1 - Untitled (figma.com)</a:t>
            </a:r>
            <a:endParaRPr lang="en-US" sz="2000" b="1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89D1095-0F94-49D5-8AAB-0E9B046D6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5999870"/>
            <a:ext cx="3909415" cy="85813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Imprint MT Shadow" panose="04020605060303030202" pitchFamily="82" charset="0"/>
              </a:rPr>
              <a:t>Feedback's Are Welcomed!!!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9CA27E-8B82-4760-A498-6DBBAB43A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3099" y="6291023"/>
            <a:ext cx="2237426" cy="5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11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1532</TotalTime>
  <Words>491</Words>
  <Application>Microsoft Office PowerPoint</Application>
  <PresentationFormat>Widescreen</PresentationFormat>
  <Paragraphs>68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Arial</vt:lpstr>
      <vt:lpstr>Bahnschrift</vt:lpstr>
      <vt:lpstr>Calibri</vt:lpstr>
      <vt:lpstr>Castellar</vt:lpstr>
      <vt:lpstr>Century Gothic</vt:lpstr>
      <vt:lpstr>Copperplate Gothic Bold</vt:lpstr>
      <vt:lpstr>Gill Sans Ultra Bold Condensed</vt:lpstr>
      <vt:lpstr>Imprint MT Shadow</vt:lpstr>
      <vt:lpstr>Roboto</vt:lpstr>
      <vt:lpstr>Söhne</vt:lpstr>
      <vt:lpstr>Verdana</vt:lpstr>
      <vt:lpstr>Wide Latin</vt:lpstr>
      <vt:lpstr>Wingdings 3</vt:lpstr>
      <vt:lpstr>Ion Boardroom</vt:lpstr>
      <vt:lpstr>Project Title: Crafting Compelling Web Presences </vt:lpstr>
      <vt:lpstr>PowerPoint Presentation</vt:lpstr>
      <vt:lpstr>PowerPoint Presentation</vt:lpstr>
      <vt:lpstr>PowerPoint Presentation</vt:lpstr>
      <vt:lpstr>PowerPoint Presentation</vt:lpstr>
      <vt:lpstr>Responsive Design and Mobile Optimization Report</vt:lpstr>
      <vt:lpstr>Common Website Design Mistakes to Avoid</vt:lpstr>
      <vt:lpstr>Best Practices for Website Design</vt:lpstr>
      <vt:lpstr>                     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 to Apple Store</dc:title>
  <dc:creator>PowerBI g8akqnv</dc:creator>
  <cp:lastModifiedBy>PowerBI g8akqnv</cp:lastModifiedBy>
  <cp:revision>32</cp:revision>
  <dcterms:created xsi:type="dcterms:W3CDTF">2024-02-26T10:36:47Z</dcterms:created>
  <dcterms:modified xsi:type="dcterms:W3CDTF">2024-03-05T05:37:49Z</dcterms:modified>
</cp:coreProperties>
</file>