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2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CA8B-F7A2-4F95-BEF7-060F23D7B55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B0FA-5E09-4A35-9F51-AC0CD99CB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4B0FA-5E09-4A35-9F51-AC0CD99CB2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4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3techs.com/technologies/overview/ssl_certificate" TargetMode="External"/><Relationship Id="rId3" Type="http://schemas.openxmlformats.org/officeDocument/2006/relationships/hyperlink" Target="https://w3techs.com/technologies/overview/client_side_language" TargetMode="External"/><Relationship Id="rId7" Type="http://schemas.openxmlformats.org/officeDocument/2006/relationships/hyperlink" Target="https://w3techs.com/technologies/overview/prox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techs.com/technologies/details/js-lodash" TargetMode="External"/><Relationship Id="rId11" Type="http://schemas.openxmlformats.org/officeDocument/2006/relationships/hyperlink" Target="https://w3techs.com/technologies/details/sl-us-" TargetMode="External"/><Relationship Id="rId5" Type="http://schemas.openxmlformats.org/officeDocument/2006/relationships/hyperlink" Target="https://w3techs.com/technologies/details/js-react" TargetMode="External"/><Relationship Id="rId10" Type="http://schemas.openxmlformats.org/officeDocument/2006/relationships/hyperlink" Target="https://w3techs.com/technologies/overview/server_location" TargetMode="External"/><Relationship Id="rId4" Type="http://schemas.openxmlformats.org/officeDocument/2006/relationships/hyperlink" Target="https://w3techs.com/technologies/overview/javascript_library" TargetMode="External"/><Relationship Id="rId9" Type="http://schemas.openxmlformats.org/officeDocument/2006/relationships/hyperlink" Target="https://w3techs.com/technologies/overview/markup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C0A-2A51-46F8-BB5D-2CD8B094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7" y="663794"/>
            <a:ext cx="11146005" cy="1504370"/>
          </a:xfrm>
        </p:spPr>
        <p:txBody>
          <a:bodyPr>
            <a:normAutofit/>
          </a:bodyPr>
          <a:lstStyle/>
          <a:p>
            <a:r>
              <a:rPr lang="en-US" dirty="0"/>
              <a:t>Project Title: Crafting Compelling Web Presences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7040A-C6E7-4BB3-9AD4-190157F57D17}"/>
              </a:ext>
            </a:extLst>
          </p:cNvPr>
          <p:cNvSpPr txBox="1"/>
          <p:nvPr/>
        </p:nvSpPr>
        <p:spPr>
          <a:xfrm>
            <a:off x="6096000" y="4968569"/>
            <a:ext cx="57952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Presentation Created By</a:t>
            </a:r>
          </a:p>
          <a:p>
            <a:r>
              <a:rPr lang="en-US" sz="2800" dirty="0"/>
              <a:t>                 Goutham Rajasekaran</a:t>
            </a:r>
          </a:p>
          <a:p>
            <a:r>
              <a:rPr lang="en-US" sz="2800" dirty="0"/>
              <a:t>     Digital Marketing Intern - Guvi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A406F-541E-45A4-B595-6B9290C7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5493539"/>
            <a:ext cx="1280111" cy="128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1A2F3-0F9B-4426-899C-E503491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94" y="2414114"/>
            <a:ext cx="7127206" cy="17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5F283-179A-4554-9DA3-026FBCA483EA}"/>
              </a:ext>
            </a:extLst>
          </p:cNvPr>
          <p:cNvGrpSpPr/>
          <p:nvPr/>
        </p:nvGrpSpPr>
        <p:grpSpPr>
          <a:xfrm>
            <a:off x="3437024" y="0"/>
            <a:ext cx="9236239" cy="7327232"/>
            <a:chOff x="3437024" y="0"/>
            <a:chExt cx="9236239" cy="7327232"/>
          </a:xfrm>
          <a:blipFill dpi="0" rotWithShape="1">
            <a:blip r:embed="rId2"/>
            <a:srcRect/>
            <a:stretch>
              <a:fillRect l="3000" t="2000" r="-2000"/>
            </a:stretch>
          </a:blipFill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AB7FFBFC-D160-44ED-A7EF-6A4A346B0CAE}"/>
                </a:ext>
              </a:extLst>
            </p:cNvPr>
            <p:cNvSpPr/>
            <p:nvPr/>
          </p:nvSpPr>
          <p:spPr>
            <a:xfrm>
              <a:off x="6521116" y="878305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8A274001-DEBD-4E22-BD26-890A02940157}"/>
                </a:ext>
              </a:extLst>
            </p:cNvPr>
            <p:cNvSpPr/>
            <p:nvPr/>
          </p:nvSpPr>
          <p:spPr>
            <a:xfrm>
              <a:off x="9472863" y="0"/>
              <a:ext cx="3200400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6212F41-4D9B-4B2B-91BE-4C26868401E0}"/>
                </a:ext>
              </a:extLst>
            </p:cNvPr>
            <p:cNvSpPr/>
            <p:nvPr/>
          </p:nvSpPr>
          <p:spPr>
            <a:xfrm>
              <a:off x="3437024" y="2225843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CF5B2C-BBE1-4520-B2EF-44B8DE02B472}"/>
              </a:ext>
            </a:extLst>
          </p:cNvPr>
          <p:cNvGrpSpPr/>
          <p:nvPr/>
        </p:nvGrpSpPr>
        <p:grpSpPr>
          <a:xfrm>
            <a:off x="98474" y="1"/>
            <a:ext cx="7061982" cy="6907792"/>
            <a:chOff x="98474" y="1"/>
            <a:chExt cx="7061982" cy="690779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E9D131A3-51F2-42CB-9E35-A20CB90B685A}"/>
                </a:ext>
              </a:extLst>
            </p:cNvPr>
            <p:cNvSpPr/>
            <p:nvPr/>
          </p:nvSpPr>
          <p:spPr>
            <a:xfrm>
              <a:off x="98474" y="1"/>
              <a:ext cx="7061982" cy="6907792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F1E4F-2012-4B94-9CC4-3BF77EBEEFD6}"/>
                </a:ext>
              </a:extLst>
            </p:cNvPr>
            <p:cNvSpPr txBox="1"/>
            <p:nvPr/>
          </p:nvSpPr>
          <p:spPr>
            <a:xfrm>
              <a:off x="279663" y="878305"/>
              <a:ext cx="46853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Wide Latin" panose="020A0A07050505020404" pitchFamily="18" charset="0"/>
                </a:rPr>
                <a:t>Welcome to Apple Store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50A57-447F-4343-B3C9-27A2F123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803E9-4B64-40E6-A1A0-3F0D9309F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120" y="6292767"/>
            <a:ext cx="2241885" cy="5652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BF33E7-FEBF-46EA-ABD9-23C6BA6AE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4" y="3428999"/>
            <a:ext cx="3029975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9560D4-64A9-42E1-B138-43023B533488}"/>
              </a:ext>
            </a:extLst>
          </p:cNvPr>
          <p:cNvSpPr txBox="1"/>
          <p:nvPr/>
        </p:nvSpPr>
        <p:spPr>
          <a:xfrm>
            <a:off x="4334345" y="872533"/>
            <a:ext cx="3003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590C3-FFAD-439F-AEAE-FF24156D59AC}"/>
              </a:ext>
            </a:extLst>
          </p:cNvPr>
          <p:cNvSpPr txBox="1"/>
          <p:nvPr/>
        </p:nvSpPr>
        <p:spPr>
          <a:xfrm>
            <a:off x="2736862" y="487813"/>
            <a:ext cx="6476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Gill Sans Ultra Bold Condensed" panose="020B0A06020104020203" pitchFamily="34" charset="0"/>
              </a:rPr>
              <a:t>Innovative Excellence OF</a:t>
            </a:r>
            <a:endParaRPr lang="en-US" sz="4400" b="1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87481-8AEB-4AA9-81EC-40D5B209D070}"/>
              </a:ext>
            </a:extLst>
          </p:cNvPr>
          <p:cNvSpPr txBox="1"/>
          <p:nvPr/>
        </p:nvSpPr>
        <p:spPr>
          <a:xfrm>
            <a:off x="7073987" y="1659685"/>
            <a:ext cx="240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3CCC-6941-461C-8C14-E1AAE467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95D14-106D-4D45-9579-B7DA70F0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2831557"/>
            <a:ext cx="4000478" cy="4050957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1706C22F-6A0A-413D-B325-3368217929ED}"/>
              </a:ext>
            </a:extLst>
          </p:cNvPr>
          <p:cNvSpPr/>
          <p:nvPr/>
        </p:nvSpPr>
        <p:spPr>
          <a:xfrm>
            <a:off x="715854" y="2523620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EFF9-60F5-46A1-A8D6-FEFAB20B7D7E}"/>
              </a:ext>
            </a:extLst>
          </p:cNvPr>
          <p:cNvSpPr txBox="1"/>
          <p:nvPr/>
        </p:nvSpPr>
        <p:spPr>
          <a:xfrm>
            <a:off x="1648325" y="2429126"/>
            <a:ext cx="5991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Cutting-edge technology.</a:t>
            </a:r>
          </a:p>
          <a:p>
            <a:pPr marL="0" indent="0">
              <a:buNone/>
            </a:pPr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Powerful performance.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Unleash creativity 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Discover the ultimate computing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>
              <a:latin typeface="Imprint MT Shadow" panose="04020605060303030202" pitchFamily="82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5E14204-1334-47F7-A1CB-512618729C07}"/>
              </a:ext>
            </a:extLst>
          </p:cNvPr>
          <p:cNvSpPr/>
          <p:nvPr/>
        </p:nvSpPr>
        <p:spPr>
          <a:xfrm>
            <a:off x="736921" y="3494339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793A7CF-6605-4868-95F8-A00D3B6BDF72}"/>
              </a:ext>
            </a:extLst>
          </p:cNvPr>
          <p:cNvSpPr/>
          <p:nvPr/>
        </p:nvSpPr>
        <p:spPr>
          <a:xfrm>
            <a:off x="736921" y="4432918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FB5F08F-7A6A-4008-AAD4-ED8C64917653}"/>
              </a:ext>
            </a:extLst>
          </p:cNvPr>
          <p:cNvSpPr/>
          <p:nvPr/>
        </p:nvSpPr>
        <p:spPr>
          <a:xfrm>
            <a:off x="762000" y="5541186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6CB50A-398D-4C6E-A722-B6074DB1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750" y="6322911"/>
            <a:ext cx="2237426" cy="566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052B50-B970-4B2E-BA56-DD121EF6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01" y="2429126"/>
            <a:ext cx="2619375" cy="29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85000"/>
                <a:lumOff val="1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1CF70-F85C-4242-AEEF-95D238D8779E}"/>
              </a:ext>
            </a:extLst>
          </p:cNvPr>
          <p:cNvSpPr txBox="1"/>
          <p:nvPr/>
        </p:nvSpPr>
        <p:spPr>
          <a:xfrm>
            <a:off x="1252288" y="30596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1.    Website Chosen: https://www.apple.com/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2DE1-CF65-40E4-9765-D0D544595DDC}"/>
              </a:ext>
            </a:extLst>
          </p:cNvPr>
          <p:cNvSpPr txBox="1"/>
          <p:nvPr/>
        </p:nvSpPr>
        <p:spPr>
          <a:xfrm>
            <a:off x="1821813" y="599534"/>
            <a:ext cx="897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Title: Crafting Compelling Web Presences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E1378-EA27-40CC-A794-9A30F5D97D27}"/>
              </a:ext>
            </a:extLst>
          </p:cNvPr>
          <p:cNvSpPr txBox="1"/>
          <p:nvPr/>
        </p:nvSpPr>
        <p:spPr>
          <a:xfrm>
            <a:off x="0" y="6475658"/>
            <a:ext cx="611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Used : Figma, Canva and PowerPoint.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AC691-CC4B-493C-AB86-495CDA03EFEA}"/>
              </a:ext>
            </a:extLst>
          </p:cNvPr>
          <p:cNvSpPr txBox="1"/>
          <p:nvPr/>
        </p:nvSpPr>
        <p:spPr>
          <a:xfrm>
            <a:off x="1220204" y="5428320"/>
            <a:ext cx="65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5.     Landing Page Design : </a:t>
            </a:r>
            <a:r>
              <a:rPr lang="en-US" dirty="0">
                <a:latin typeface="Imprint MT Shadow" panose="040206050603030302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dirty="0">
              <a:latin typeface="Imprint MT Shadow" panose="0402060506030303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7428B-A6BC-4C77-A8CE-4A023EC6A1C7}"/>
              </a:ext>
            </a:extLst>
          </p:cNvPr>
          <p:cNvSpPr txBox="1"/>
          <p:nvPr/>
        </p:nvSpPr>
        <p:spPr>
          <a:xfrm>
            <a:off x="1220204" y="2413702"/>
            <a:ext cx="59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3C5CE-BEB9-48C9-9750-649DC1B148B9}"/>
              </a:ext>
            </a:extLst>
          </p:cNvPr>
          <p:cNvSpPr txBox="1"/>
          <p:nvPr/>
        </p:nvSpPr>
        <p:spPr>
          <a:xfrm>
            <a:off x="1252288" y="371906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2.    Website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665B1-98B0-4188-BC10-0E353BF62230}"/>
              </a:ext>
            </a:extLst>
          </p:cNvPr>
          <p:cNvSpPr txBox="1"/>
          <p:nvPr/>
        </p:nvSpPr>
        <p:spPr>
          <a:xfrm>
            <a:off x="1252551" y="4333308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3.    Responsive Design and Mobile Optimization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F4D2B-D3F8-491F-AFBB-59D9D91CF6E6}"/>
              </a:ext>
            </a:extLst>
          </p:cNvPr>
          <p:cNvSpPr txBox="1"/>
          <p:nvPr/>
        </p:nvSpPr>
        <p:spPr>
          <a:xfrm>
            <a:off x="1252551" y="4856977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4.    Best Practices for Website Design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77F35-3F80-4CBB-86F4-B4293403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D8FF14-06A9-4874-A1C3-FA522E3F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809" y="275043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C02A6-2F62-44BC-868D-AC2A4D4D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18" y="1558274"/>
            <a:ext cx="5312042" cy="2933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FAA9B-C824-4E13-A89A-06C799504C6C}"/>
              </a:ext>
            </a:extLst>
          </p:cNvPr>
          <p:cNvSpPr txBox="1"/>
          <p:nvPr/>
        </p:nvSpPr>
        <p:spPr>
          <a:xfrm>
            <a:off x="8610621" y="2636908"/>
            <a:ext cx="3797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1" u="sng" dirty="0">
                <a:latin typeface="Copperplate Gothic Bold" panose="020E0705020206020404" pitchFamily="34" charset="0"/>
              </a:rPr>
              <a:t>Popularity rank</a:t>
            </a:r>
          </a:p>
          <a:p>
            <a:r>
              <a:rPr lang="en-US" b="1" u="sng" dirty="0">
                <a:latin typeface="Copperplate Gothic Bold" panose="020E0705020206020404" pitchFamily="34" charset="0"/>
              </a:rPr>
              <a:t>Top 1k among all websites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85680-EF41-4344-AEB5-61A087C4F74B}"/>
              </a:ext>
            </a:extLst>
          </p:cNvPr>
          <p:cNvSpPr txBox="1"/>
          <p:nvPr/>
        </p:nvSpPr>
        <p:spPr>
          <a:xfrm>
            <a:off x="6309697" y="7250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Client-side Programming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JavaScript</a:t>
            </a:r>
          </a:p>
          <a:p>
            <a:r>
              <a:rPr lang="en-US" b="1" u="sng" dirty="0">
                <a:latin typeface="Copperplate Gothic Bold" panose="020E07050202060204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Libraries</a:t>
            </a:r>
            <a:r>
              <a:rPr lang="en-US" b="1" u="sng" dirty="0">
                <a:latin typeface="Copperplate Gothic Bold" panose="020E0705020206020404" pitchFamily="34" charset="0"/>
              </a:rPr>
              <a:t>: </a:t>
            </a:r>
            <a:r>
              <a:rPr lang="en-US" b="1" u="sng" dirty="0">
                <a:latin typeface="Copperplate Gothic Bold" panose="020E07050202060204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b="1" u="sng" dirty="0">
                <a:latin typeface="Copperplate Gothic Bold" panose="020E0705020206020404" pitchFamily="34" charset="0"/>
              </a:rPr>
              <a:t> and </a:t>
            </a:r>
            <a:r>
              <a:rPr lang="en-US" b="1" u="sng" dirty="0">
                <a:latin typeface="Copperplate Gothic Bold" panose="020E07050202060204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57A-7DD0-4C3F-978F-499BEE8637A2}"/>
              </a:ext>
            </a:extLst>
          </p:cNvPr>
          <p:cNvSpPr txBox="1"/>
          <p:nvPr/>
        </p:nvSpPr>
        <p:spPr>
          <a:xfrm>
            <a:off x="407082" y="534171"/>
            <a:ext cx="3545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Reverse Proxy Service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Akamai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FCA11-33D0-459F-A04B-A1BEC0CB6E5F}"/>
              </a:ext>
            </a:extLst>
          </p:cNvPr>
          <p:cNvSpPr txBox="1"/>
          <p:nvPr/>
        </p:nvSpPr>
        <p:spPr>
          <a:xfrm>
            <a:off x="-116217" y="2660557"/>
            <a:ext cx="3423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SSL Certificate Authority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   DigiCert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860FF-9798-40F4-84FC-907DF40BC071}"/>
              </a:ext>
            </a:extLst>
          </p:cNvPr>
          <p:cNvSpPr txBox="1"/>
          <p:nvPr/>
        </p:nvSpPr>
        <p:spPr>
          <a:xfrm>
            <a:off x="5167269" y="5617940"/>
            <a:ext cx="267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Markup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HTML5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9F0A9-BC8B-4B91-A7A4-BC8E56F9C87C}"/>
              </a:ext>
            </a:extLst>
          </p:cNvPr>
          <p:cNvSpPr txBox="1"/>
          <p:nvPr/>
        </p:nvSpPr>
        <p:spPr>
          <a:xfrm>
            <a:off x="8927145" y="5433274"/>
            <a:ext cx="244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 Location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</a:t>
            </a:r>
            <a:r>
              <a:rPr lang="en-US" b="1" u="sng" dirty="0">
                <a:latin typeface="Copperplate Gothic Bold" panose="020E07050202060204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States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7A323-EC9E-4787-9235-62FDE5AD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1492"/>
              </p:ext>
            </p:extLst>
          </p:nvPr>
        </p:nvGraphicFramePr>
        <p:xfrm>
          <a:off x="122009" y="5238894"/>
          <a:ext cx="4700713" cy="1466850"/>
        </p:xfrm>
        <a:graphic>
          <a:graphicData uri="http://schemas.openxmlformats.org/drawingml/2006/table">
            <a:tbl>
              <a:tblPr/>
              <a:tblGrid>
                <a:gridCol w="1384046">
                  <a:extLst>
                    <a:ext uri="{9D8B030D-6E8A-4147-A177-3AD203B41FA5}">
                      <a16:colId xmlns:a16="http://schemas.microsoft.com/office/drawing/2014/main" val="2892284649"/>
                    </a:ext>
                  </a:extLst>
                </a:gridCol>
                <a:gridCol w="3316667">
                  <a:extLst>
                    <a:ext uri="{9D8B030D-6E8A-4147-A177-3AD203B41FA5}">
                      <a16:colId xmlns:a16="http://schemas.microsoft.com/office/drawing/2014/main" val="4042478349"/>
                    </a:ext>
                  </a:extLst>
                </a:gridCol>
              </a:tblGrid>
              <a:tr h="1084935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Website :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13,528 days old </a:t>
                      </a:r>
                    </a:p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Created on 1987-02-19</a:t>
                      </a:r>
                      <a:b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Expires on 2025-02-20</a:t>
                      </a: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55481"/>
                  </a:ext>
                </a:extLst>
              </a:tr>
            </a:tbl>
          </a:graphicData>
        </a:graphic>
      </p:graphicFrame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0241FE60-8164-46C1-86FA-70212F2475A5}"/>
              </a:ext>
            </a:extLst>
          </p:cNvPr>
          <p:cNvSpPr/>
          <p:nvPr/>
        </p:nvSpPr>
        <p:spPr>
          <a:xfrm>
            <a:off x="8610621" y="3574762"/>
            <a:ext cx="1655270" cy="4816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8D3D5674-67C0-449E-9A2F-FD69143DDB32}"/>
              </a:ext>
            </a:extLst>
          </p:cNvPr>
          <p:cNvSpPr/>
          <p:nvPr/>
        </p:nvSpPr>
        <p:spPr>
          <a:xfrm>
            <a:off x="2153265" y="4056424"/>
            <a:ext cx="589935" cy="11824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D33C8014-6AEB-42E0-B38A-F1807F3ACD08}"/>
              </a:ext>
            </a:extLst>
          </p:cNvPr>
          <p:cNvSpPr/>
          <p:nvPr/>
        </p:nvSpPr>
        <p:spPr>
          <a:xfrm>
            <a:off x="7964129" y="995836"/>
            <a:ext cx="275306" cy="562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133F1D5-9021-4EA1-BE39-A31D2D279E9E}"/>
              </a:ext>
            </a:extLst>
          </p:cNvPr>
          <p:cNvSpPr/>
          <p:nvPr/>
        </p:nvSpPr>
        <p:spPr>
          <a:xfrm>
            <a:off x="5928852" y="4734232"/>
            <a:ext cx="486696" cy="69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CAC4941B-9844-4F77-9574-DD2FB07334FD}"/>
              </a:ext>
            </a:extLst>
          </p:cNvPr>
          <p:cNvSpPr/>
          <p:nvPr/>
        </p:nvSpPr>
        <p:spPr>
          <a:xfrm>
            <a:off x="2210951" y="989397"/>
            <a:ext cx="1946787" cy="5624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B03CFC-1AC5-4CEA-8EC8-CA8620BFF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6810" y="6291023"/>
            <a:ext cx="2237426" cy="566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1D6D79-A057-4FD9-BC59-E62544721AB7}"/>
              </a:ext>
            </a:extLst>
          </p:cNvPr>
          <p:cNvSpPr txBox="1"/>
          <p:nvPr/>
        </p:nvSpPr>
        <p:spPr>
          <a:xfrm>
            <a:off x="2950907" y="1710617"/>
            <a:ext cx="629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Imprint MT Shadow" panose="04020605060303030202" pitchFamily="82" charset="0"/>
              </a:rPr>
              <a:t>Website Platform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088-4EC6-4D56-83D8-661A02E2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194894"/>
            <a:ext cx="10677833" cy="706964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Responsive Design and Mobile Optimization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8F35-5BC9-49AE-901A-7A12625E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3429000"/>
            <a:ext cx="11238270" cy="3716595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Copperplate Gothic Bold" panose="020E0705020206020404" pitchFamily="34" charset="0"/>
              </a:rPr>
              <a:t>Google's Mobile-Friendly Test    - </a:t>
            </a:r>
            <a:r>
              <a:rPr lang="en-US" b="0" i="0" dirty="0">
                <a:effectLst/>
                <a:latin typeface="Copperplate Gothic Bold" panose="020E0705020206020404" pitchFamily="34" charset="0"/>
              </a:rPr>
              <a:t>Page is usable on mobile</a:t>
            </a:r>
            <a:endParaRPr lang="en-US" b="0" i="0" dirty="0">
              <a:solidFill>
                <a:srgbClr val="0D0D0D"/>
              </a:solidFill>
              <a:effectLst/>
              <a:latin typeface="Copperplate Gothic Bold" panose="020E0705020206020404" pitchFamily="34" charset="0"/>
            </a:endParaRP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Google Inspection Tool smartphone  - Crawl allowed -  Yes</a:t>
            </a: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Indexing allowed   -   Yes</a:t>
            </a:r>
          </a:p>
          <a:p>
            <a:r>
              <a:rPr lang="en-US" sz="1800" b="1" dirty="0"/>
              <a:t>  1024* 769 (IPAD)      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1440 * 900 (LAPTOP)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 2560 * 1449 (DESKTOP)   </a:t>
            </a:r>
            <a:r>
              <a:rPr lang="en-US" sz="1800" b="1" dirty="0">
                <a:solidFill>
                  <a:srgbClr val="00CC00"/>
                </a:solidFill>
              </a:rPr>
              <a:t>– EVERYTHING APPERARS GOOD</a:t>
            </a:r>
            <a:endParaRPr lang="en-US" b="0" i="0" dirty="0">
              <a:effectLst/>
              <a:latin typeface="Copperplate Gothic Bold" panose="020E0705020206020404" pitchFamily="34" charset="0"/>
            </a:endParaRP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33A68-36D9-49D5-8775-37DDCA42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4203290"/>
            <a:ext cx="4812030" cy="2654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F0609-5E74-4153-8274-A29C2CBE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B734C-5041-46AC-9255-491E1871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957007"/>
            <a:ext cx="2487561" cy="12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1512-F080-4003-BD87-7D7F2096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23" y="1001804"/>
            <a:ext cx="9255138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Common Website Design Mistakes to Avoid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37A9-5947-4624-886F-6395804E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20" y="2300068"/>
            <a:ext cx="10464960" cy="45579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stellar" panose="020A0402060406010301" pitchFamily="18" charset="0"/>
              </a:rPr>
              <a:t>Cluttered layouts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too much information and make it difficult for them to find what they're looking for.   </a:t>
            </a:r>
            <a:r>
              <a:rPr lang="en-US" b="1" i="0" dirty="0">
                <a:solidFill>
                  <a:srgbClr val="00B050"/>
                </a:solidFill>
                <a:effectLst/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Prioritize content and Use whitespace effectively to create breathing room and improve readability.</a:t>
            </a:r>
            <a:endParaRPr lang="en-US" b="0" i="0" dirty="0">
              <a:solidFill>
                <a:srgbClr val="00B05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Slow loading times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frustrate users and lead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bounce rates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Optimizing images and minimizing HTTP requests can help improve loading speed.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images by compressing them without sacrificing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Lack of mobile optimization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result in a poor experience for users accessing the website on smartphones and tablets. Ensuring the website is responsive and mobile-friendly is essential.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00B050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mobile-specific features like click-to-call buttons or location-based services to   enhance the mobile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Inconsistent branding and design elements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make the website appear unprofessional. Maintaining a cohesive design throughout the website can help build brand credibility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templates or design systems to ensure uniformity in layout and styling throughout the website.</a:t>
            </a:r>
            <a:endParaRPr lang="en-US" b="1" i="0" dirty="0">
              <a:solidFill>
                <a:srgbClr val="00B05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4F5-FD41-419F-BF7A-50BABB5A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FF8A-FE34-4714-AF39-834B2C5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Best Practices for Website Design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B40026-B47B-496D-B129-3029452E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34" y="2603502"/>
            <a:ext cx="3832598" cy="576262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Clean and Minimalist Design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A824D-9608-4E36-A2BC-844D7B19905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4235" y="3179764"/>
            <a:ext cx="3832598" cy="284729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Focus on simplicity to emphasize products 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Avoid clutter and unnecessary elements to enhance visual appeal.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9C6E2D-A241-4207-B920-D500FEFE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Fast Loading Times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55E5E7-4AE9-4D7D-ADC7-EE681059AC6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Optimize website performance to ensure fast loading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Compress images, minify code, and leverage caching techniques to enhance speed.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17260-BB06-4E47-8DFD-64E01B14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9434" y="2441548"/>
            <a:ext cx="4412566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Regular Testing and Optimization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A6EC3-FBE3-4EC6-B156-372B8724623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8" y="3179762"/>
            <a:ext cx="4083277" cy="28472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Analyze user feedback and behavior to optimize design elements and functionality.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D0D0D"/>
              </a:solidFill>
              <a:latin typeface="Bahnschrif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Conduct regular usability testing to identify areas for improvement.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BDA20-4AB6-45E1-87C2-825103EC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9224D-EFB2-4C6B-8BB3-877BC703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Thank You!!!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13D0F-8CFB-4AB4-979E-973956A2827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521944" y="3507679"/>
            <a:ext cx="7877907" cy="34217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Imprint MT Shadow" panose="04020605060303030202" pitchFamily="82" charset="0"/>
              </a:rPr>
              <a:t>My Landing Page Design : </a:t>
            </a:r>
            <a:r>
              <a:rPr lang="en-US" sz="2000" b="1" dirty="0">
                <a:latin typeface="Imprint MT Shadow" panose="0402060506030303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sz="20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D1095-0F94-49D5-8AAB-0E9B046D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99870"/>
            <a:ext cx="3909415" cy="8581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Imprint MT Shadow" panose="04020605060303030202" pitchFamily="82" charset="0"/>
              </a:rPr>
              <a:t>Feedback's Are Welcomed!!!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9CA27E-8B82-4760-A498-6DBBAB43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491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Bahnschrift</vt:lpstr>
      <vt:lpstr>Calibri</vt:lpstr>
      <vt:lpstr>Castellar</vt:lpstr>
      <vt:lpstr>Century Gothic</vt:lpstr>
      <vt:lpstr>Copperplate Gothic Bold</vt:lpstr>
      <vt:lpstr>Gill Sans Ultra Bold Condensed</vt:lpstr>
      <vt:lpstr>Imprint MT Shadow</vt:lpstr>
      <vt:lpstr>Roboto</vt:lpstr>
      <vt:lpstr>Söhne</vt:lpstr>
      <vt:lpstr>Verdana</vt:lpstr>
      <vt:lpstr>Wide Latin</vt:lpstr>
      <vt:lpstr>Wingdings 3</vt:lpstr>
      <vt:lpstr>Ion Boardroom</vt:lpstr>
      <vt:lpstr>Project Title: Crafting Compelling Web Presences </vt:lpstr>
      <vt:lpstr>PowerPoint Presentation</vt:lpstr>
      <vt:lpstr>PowerPoint Presentation</vt:lpstr>
      <vt:lpstr>PowerPoint Presentation</vt:lpstr>
      <vt:lpstr>PowerPoint Presentation</vt:lpstr>
      <vt:lpstr>Responsive Design and Mobile Optimization Report</vt:lpstr>
      <vt:lpstr>Common Website Design Mistakes to Avoid</vt:lpstr>
      <vt:lpstr>Best Practices for Website Design</vt:lpstr>
      <vt:lpstr>                 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Apple Store</dc:title>
  <dc:creator>PowerBI g8akqnv</dc:creator>
  <cp:lastModifiedBy>PowerBI g8akqnv</cp:lastModifiedBy>
  <cp:revision>33</cp:revision>
  <dcterms:created xsi:type="dcterms:W3CDTF">2024-02-26T10:36:47Z</dcterms:created>
  <dcterms:modified xsi:type="dcterms:W3CDTF">2024-03-05T06:42:33Z</dcterms:modified>
</cp:coreProperties>
</file>