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99" r:id="rId6"/>
    <p:sldId id="302" r:id="rId7"/>
    <p:sldId id="300" r:id="rId8"/>
    <p:sldId id="301" r:id="rId9"/>
    <p:sldId id="271" r:id="rId10"/>
    <p:sldId id="305" r:id="rId11"/>
    <p:sldId id="307" r:id="rId12"/>
    <p:sldId id="303" r:id="rId13"/>
    <p:sldId id="288" r:id="rId14"/>
    <p:sldId id="28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598" autoAdjust="0"/>
  </p:normalViewPr>
  <p:slideViewPr>
    <p:cSldViewPr snapToGrid="0">
      <p:cViewPr varScale="1">
        <p:scale>
          <a:sx n="65" d="100"/>
          <a:sy n="65" d="100"/>
        </p:scale>
        <p:origin x="68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PowerPoint]Sheet1!PivotTable4</c:name>
    <c:fmtId val="-1"/>
  </c:pivotSource>
  <c:chart>
    <c:autoTitleDeleted val="1"/>
    <c:plotArea>
      <c:layout/>
      <c:pieChart>
        <c:varyColors val="1"/>
        <c:ser>
          <c:idx val="0"/>
          <c:order val="0"/>
          <c:tx>
            <c:strRef>
              <c:f>Sheet1!$B$7</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B830-48A9-B38C-A2F9D4284EF7}"/>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3-B830-48A9-B38C-A2F9D4284EF7}"/>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5-B830-48A9-B38C-A2F9D4284EF7}"/>
              </c:ext>
            </c:extLst>
          </c:dPt>
          <c:dLbls>
            <c:dLbl>
              <c:idx val="1"/>
              <c:layout>
                <c:manualLayout>
                  <c:x val="9.1423923271998428E-2"/>
                  <c:y val="-0.2342217623867444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830-48A9-B38C-A2F9D4284EF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lumMod val="9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Sheet1!$A$8:$A$10</c:f>
              <c:strCache>
                <c:ptCount val="3"/>
                <c:pt idx="0">
                  <c:v>LED BULB</c:v>
                </c:pt>
                <c:pt idx="1">
                  <c:v>CFL BULB</c:v>
                </c:pt>
                <c:pt idx="2">
                  <c:v>FILAMENT BULB</c:v>
                </c:pt>
              </c:strCache>
            </c:strRef>
          </c:cat>
          <c:val>
            <c:numRef>
              <c:f>Sheet1!$B$8:$B$10</c:f>
              <c:numCache>
                <c:formatCode>General</c:formatCode>
                <c:ptCount val="3"/>
                <c:pt idx="0">
                  <c:v>472</c:v>
                </c:pt>
                <c:pt idx="1">
                  <c:v>680</c:v>
                </c:pt>
                <c:pt idx="2">
                  <c:v>356</c:v>
                </c:pt>
              </c:numCache>
            </c:numRef>
          </c:val>
          <c:extLst>
            <c:ext xmlns:c16="http://schemas.microsoft.com/office/drawing/2014/chart" uri="{C3380CC4-5D6E-409C-BE32-E72D297353CC}">
              <c16:uniqueId val="{00000006-B830-48A9-B38C-A2F9D4284EF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Data collection</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Collected the dataset regarding the bills and electricity appliance using old bills and inquiry.</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Analysis</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gain insights, done varies analysis like correlation analysis and exploratory analysis using python and power bi tool. </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Insights</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spc="150" baseline="0" dirty="0">
              <a:solidFill>
                <a:schemeClr val="tx1"/>
              </a:solidFill>
            </a:rPr>
            <a:t>Obtain the insights from the corresponding analysis with patterns, factors.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Conclusion</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Recommendation</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With all the analysis and insights that obtained, finally came into a conclusion. </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Recommend </a:t>
          </a:r>
          <a:r>
            <a:rPr lang="en-IN" sz="1100" dirty="0"/>
            <a:t>better energy management decisions.</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625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7414" y="157976"/>
          <a:ext cx="2819718"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67562" rIns="142069" bIns="67562"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Collected the dataset regarding the bills and electricity appliance using old bills and inquiry.</a:t>
          </a:r>
          <a:endParaRPr lang="en-US" sz="1100" kern="1200" spc="100" baseline="0" dirty="0">
            <a:solidFill>
              <a:schemeClr val="tx1"/>
            </a:solidFill>
          </a:endParaRPr>
        </a:p>
      </dsp:txBody>
      <dsp:txXfrm>
        <a:off x="27414" y="157976"/>
        <a:ext cx="2819718" cy="1126556"/>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Data collection</a:t>
          </a:r>
        </a:p>
      </dsp:txBody>
      <dsp:txXfrm>
        <a:off x="122935" y="2225143"/>
        <a:ext cx="2667714" cy="468233"/>
      </dsp:txXfrm>
    </dsp:sp>
    <dsp:sp modelId="{B3AC6DBE-85B6-4AF3-BADF-7E1E82B735CC}">
      <dsp:nvSpPr>
        <dsp:cNvPr id="0" name=""/>
        <dsp:cNvSpPr/>
      </dsp:nvSpPr>
      <dsp:spPr>
        <a:xfrm>
          <a:off x="1416481" y="2020032"/>
          <a:ext cx="995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61346"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38384" y="2859122"/>
          <a:ext cx="2754515"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416" tIns="77036" rIns="140416" bIns="7703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gain insights, done varies analysis like correlation analysis and exploratory analysis using python and power bi tool. </a:t>
          </a:r>
          <a:endParaRPr lang="en-US" sz="1100" kern="1200" spc="100" baseline="0" dirty="0">
            <a:solidFill>
              <a:schemeClr val="tx1"/>
            </a:solidFill>
          </a:endParaRPr>
        </a:p>
      </dsp:txBody>
      <dsp:txXfrm>
        <a:off x="1538384" y="2859122"/>
        <a:ext cx="2754515" cy="1284533"/>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Analysis</a:t>
          </a:r>
        </a:p>
      </dsp:txBody>
      <dsp:txXfrm>
        <a:off x="1615362" y="1450279"/>
        <a:ext cx="2667714" cy="468233"/>
      </dsp:txXfrm>
    </dsp:sp>
    <dsp:sp modelId="{F34C40A7-6131-4EF1-9887-E7EEA86D1562}">
      <dsp:nvSpPr>
        <dsp:cNvPr id="0" name=""/>
        <dsp:cNvSpPr/>
      </dsp:nvSpPr>
      <dsp:spPr>
        <a:xfrm>
          <a:off x="2912727" y="2020032"/>
          <a:ext cx="97238"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437188"/>
          <a:ext cx="3045556"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0817" rIns="144931" bIns="50817"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Obtain the insights from the corresponding analysis with patterns, factors. </a:t>
          </a:r>
          <a:endParaRPr lang="en-US" sz="1100" kern="1200" spc="150" baseline="0" dirty="0">
            <a:solidFill>
              <a:schemeClr val="tx1"/>
            </a:solidFill>
          </a:endParaRPr>
        </a:p>
      </dsp:txBody>
      <dsp:txXfrm>
        <a:off x="3454702" y="437188"/>
        <a:ext cx="3045556" cy="847345"/>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Insights</a:t>
          </a: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0817" rIns="144931" bIns="50817"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With all the analysis and insights that obtained, finally came into a conclusion. </a:t>
          </a:r>
          <a:endParaRPr lang="en-US" sz="1100" kern="1200" spc="100" baseline="0" dirty="0">
            <a:solidFill>
              <a:schemeClr val="tx1"/>
            </a:solidFill>
          </a:endParaRPr>
        </a:p>
      </dsp:txBody>
      <dsp:txXfrm>
        <a:off x="5304959" y="2859122"/>
        <a:ext cx="2990564" cy="847345"/>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Conclusion</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0648"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5232" y="662972"/>
          <a:ext cx="2764645" cy="6215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37276" rIns="140674" bIns="3727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Recommend </a:t>
          </a:r>
          <a:r>
            <a:rPr lang="en-IN" sz="1100" kern="1200" dirty="0"/>
            <a:t>better energy management decisions.</a:t>
          </a:r>
          <a:endParaRPr lang="en-US" sz="1100" kern="1200" spc="100" baseline="0" dirty="0">
            <a:solidFill>
              <a:schemeClr val="tx1"/>
            </a:solidFill>
          </a:endParaRPr>
        </a:p>
      </dsp:txBody>
      <dsp:txXfrm>
        <a:off x="7125232" y="662972"/>
        <a:ext cx="2764645" cy="621573"/>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Recommendation</a:t>
          </a:r>
        </a:p>
      </dsp:txBody>
      <dsp:txXfrm>
        <a:off x="7205931" y="2225143"/>
        <a:ext cx="2667714" cy="468233"/>
      </dsp:txXfrm>
    </dsp:sp>
    <dsp:sp modelId="{864F9172-41AB-4727-BD60-71E6F62154FB}">
      <dsp:nvSpPr>
        <dsp:cNvPr id="0" name=""/>
        <dsp:cNvSpPr/>
      </dsp:nvSpPr>
      <dsp:spPr>
        <a:xfrm>
          <a:off x="8501850" y="2020030"/>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0.14432</cdr:x>
      <cdr:y>0</cdr:y>
    </cdr:from>
    <cdr:to>
      <cdr:x>0.85568</cdr:x>
      <cdr:y>1</cdr:y>
    </cdr:to>
    <cdr:sp macro="" textlink="">
      <cdr:nvSpPr>
        <cdr:cNvPr id="2" name="Freeform: Shape 1">
          <a:extLst xmlns:a="http://schemas.openxmlformats.org/drawingml/2006/main">
            <a:ext uri="{FF2B5EF4-FFF2-40B4-BE49-F238E27FC236}">
              <a16:creationId xmlns:a16="http://schemas.microsoft.com/office/drawing/2014/main" id="{238AE90C-8C42-4679-A4D9-40052746D772}"/>
            </a:ext>
          </a:extLst>
        </cdr:cNvPr>
        <cdr:cNvSpPr/>
      </cdr:nvSpPr>
      <cdr:spPr>
        <a:xfrm xmlns:a="http://schemas.openxmlformats.org/drawingml/2006/main">
          <a:off x="814387" y="0"/>
          <a:ext cx="4014015" cy="3765598"/>
        </a:xfrm>
        <a:custGeom xmlns:a="http://schemas.openxmlformats.org/drawingml/2006/main">
          <a:avLst/>
          <a:gdLst>
            <a:gd name="connsiteX0" fmla="*/ 2539449 w 5078896"/>
            <a:gd name="connsiteY0" fmla="*/ 489051 h 5078896"/>
            <a:gd name="connsiteX1" fmla="*/ 2491205 w 5078896"/>
            <a:gd name="connsiteY1" fmla="*/ 489771 h 5078896"/>
            <a:gd name="connsiteX2" fmla="*/ 2398317 w 5078896"/>
            <a:gd name="connsiteY2" fmla="*/ 494088 h 5078896"/>
            <a:gd name="connsiteX3" fmla="*/ 2306870 w 5078896"/>
            <a:gd name="connsiteY3" fmla="*/ 503443 h 5078896"/>
            <a:gd name="connsiteX4" fmla="*/ 2219022 w 5078896"/>
            <a:gd name="connsiteY4" fmla="*/ 516396 h 5078896"/>
            <a:gd name="connsiteX5" fmla="*/ 2134055 w 5078896"/>
            <a:gd name="connsiteY5" fmla="*/ 534386 h 5078896"/>
            <a:gd name="connsiteX6" fmla="*/ 2051968 w 5078896"/>
            <a:gd name="connsiteY6" fmla="*/ 555974 h 5078896"/>
            <a:gd name="connsiteX7" fmla="*/ 1972762 w 5078896"/>
            <a:gd name="connsiteY7" fmla="*/ 581880 h 5078896"/>
            <a:gd name="connsiteX8" fmla="*/ 1896435 w 5078896"/>
            <a:gd name="connsiteY8" fmla="*/ 611384 h 5078896"/>
            <a:gd name="connsiteX9" fmla="*/ 1822989 w 5078896"/>
            <a:gd name="connsiteY9" fmla="*/ 643766 h 5078896"/>
            <a:gd name="connsiteX10" fmla="*/ 1753143 w 5078896"/>
            <a:gd name="connsiteY10" fmla="*/ 680466 h 5078896"/>
            <a:gd name="connsiteX11" fmla="*/ 1685457 w 5078896"/>
            <a:gd name="connsiteY11" fmla="*/ 720044 h 5078896"/>
            <a:gd name="connsiteX12" fmla="*/ 1621372 w 5078896"/>
            <a:gd name="connsiteY12" fmla="*/ 762501 h 5078896"/>
            <a:gd name="connsiteX13" fmla="*/ 1559447 w 5078896"/>
            <a:gd name="connsiteY13" fmla="*/ 808556 h 5078896"/>
            <a:gd name="connsiteX14" fmla="*/ 1501122 w 5078896"/>
            <a:gd name="connsiteY14" fmla="*/ 857489 h 5078896"/>
            <a:gd name="connsiteX15" fmla="*/ 1446397 w 5078896"/>
            <a:gd name="connsiteY15" fmla="*/ 909300 h 5078896"/>
            <a:gd name="connsiteX16" fmla="*/ 1393833 w 5078896"/>
            <a:gd name="connsiteY16" fmla="*/ 963990 h 5078896"/>
            <a:gd name="connsiteX17" fmla="*/ 1320387 w 5078896"/>
            <a:gd name="connsiteY17" fmla="*/ 1049624 h 5078896"/>
            <a:gd name="connsiteX18" fmla="*/ 1233979 w 5078896"/>
            <a:gd name="connsiteY18" fmla="*/ 1171237 h 5078896"/>
            <a:gd name="connsiteX19" fmla="*/ 1159093 w 5078896"/>
            <a:gd name="connsiteY19" fmla="*/ 1302205 h 5078896"/>
            <a:gd name="connsiteX20" fmla="*/ 1097168 w 5078896"/>
            <a:gd name="connsiteY20" fmla="*/ 1438930 h 5078896"/>
            <a:gd name="connsiteX21" fmla="*/ 1047484 w 5078896"/>
            <a:gd name="connsiteY21" fmla="*/ 1581412 h 5078896"/>
            <a:gd name="connsiteX22" fmla="*/ 1009321 w 5078896"/>
            <a:gd name="connsiteY22" fmla="*/ 1728211 h 5078896"/>
            <a:gd name="connsiteX23" fmla="*/ 984118 w 5078896"/>
            <a:gd name="connsiteY23" fmla="*/ 1877889 h 5078896"/>
            <a:gd name="connsiteX24" fmla="*/ 971877 w 5078896"/>
            <a:gd name="connsiteY24" fmla="*/ 2030445 h 5078896"/>
            <a:gd name="connsiteX25" fmla="*/ 970437 w 5078896"/>
            <a:gd name="connsiteY25" fmla="*/ 2106723 h 5078896"/>
            <a:gd name="connsiteX26" fmla="*/ 971157 w 5078896"/>
            <a:gd name="connsiteY26" fmla="*/ 2159255 h 5078896"/>
            <a:gd name="connsiteX27" fmla="*/ 976198 w 5078896"/>
            <a:gd name="connsiteY27" fmla="*/ 2261439 h 5078896"/>
            <a:gd name="connsiteX28" fmla="*/ 986279 w 5078896"/>
            <a:gd name="connsiteY28" fmla="*/ 2357866 h 5078896"/>
            <a:gd name="connsiteX29" fmla="*/ 1001400 w 5078896"/>
            <a:gd name="connsiteY29" fmla="*/ 2449256 h 5078896"/>
            <a:gd name="connsiteX30" fmla="*/ 1020841 w 5078896"/>
            <a:gd name="connsiteY30" fmla="*/ 2537047 h 5078896"/>
            <a:gd name="connsiteX31" fmla="*/ 1043163 w 5078896"/>
            <a:gd name="connsiteY31" fmla="*/ 2621241 h 5078896"/>
            <a:gd name="connsiteX32" fmla="*/ 1070526 w 5078896"/>
            <a:gd name="connsiteY32" fmla="*/ 2701837 h 5078896"/>
            <a:gd name="connsiteX33" fmla="*/ 1100768 w 5078896"/>
            <a:gd name="connsiteY33" fmla="*/ 2779554 h 5078896"/>
            <a:gd name="connsiteX34" fmla="*/ 1151172 w 5078896"/>
            <a:gd name="connsiteY34" fmla="*/ 2891813 h 5078896"/>
            <a:gd name="connsiteX35" fmla="*/ 1227499 w 5078896"/>
            <a:gd name="connsiteY35" fmla="*/ 3033575 h 5078896"/>
            <a:gd name="connsiteX36" fmla="*/ 1355670 w 5078896"/>
            <a:gd name="connsiteY36" fmla="*/ 3236503 h 5078896"/>
            <a:gd name="connsiteX37" fmla="*/ 1447837 w 5078896"/>
            <a:gd name="connsiteY37" fmla="*/ 3370350 h 5078896"/>
            <a:gd name="connsiteX38" fmla="*/ 1536405 w 5078896"/>
            <a:gd name="connsiteY38" fmla="*/ 3499159 h 5078896"/>
            <a:gd name="connsiteX39" fmla="*/ 1664576 w 5078896"/>
            <a:gd name="connsiteY39" fmla="*/ 3700649 h 5078896"/>
            <a:gd name="connsiteX40" fmla="*/ 1743062 w 5078896"/>
            <a:gd name="connsiteY40" fmla="*/ 3840972 h 5078896"/>
            <a:gd name="connsiteX41" fmla="*/ 1814348 w 5078896"/>
            <a:gd name="connsiteY41" fmla="*/ 3991369 h 5078896"/>
            <a:gd name="connsiteX42" fmla="*/ 1858992 w 5078896"/>
            <a:gd name="connsiteY42" fmla="*/ 4111543 h 5078896"/>
            <a:gd name="connsiteX43" fmla="*/ 1885634 w 5078896"/>
            <a:gd name="connsiteY43" fmla="*/ 4195737 h 5078896"/>
            <a:gd name="connsiteX44" fmla="*/ 1908676 w 5078896"/>
            <a:gd name="connsiteY44" fmla="*/ 4283529 h 5078896"/>
            <a:gd name="connsiteX45" fmla="*/ 1927398 w 5078896"/>
            <a:gd name="connsiteY45" fmla="*/ 4374919 h 5078896"/>
            <a:gd name="connsiteX46" fmla="*/ 1942519 w 5078896"/>
            <a:gd name="connsiteY46" fmla="*/ 4471346 h 5078896"/>
            <a:gd name="connsiteX47" fmla="*/ 1952600 w 5078896"/>
            <a:gd name="connsiteY47" fmla="*/ 4572091 h 5078896"/>
            <a:gd name="connsiteX48" fmla="*/ 1955480 w 5078896"/>
            <a:gd name="connsiteY48" fmla="*/ 4623902 h 5078896"/>
            <a:gd name="connsiteX49" fmla="*/ 3123418 w 5078896"/>
            <a:gd name="connsiteY49" fmla="*/ 4623902 h 5078896"/>
            <a:gd name="connsiteX50" fmla="*/ 3127019 w 5078896"/>
            <a:gd name="connsiteY50" fmla="*/ 4572091 h 5078896"/>
            <a:gd name="connsiteX51" fmla="*/ 3137099 w 5078896"/>
            <a:gd name="connsiteY51" fmla="*/ 4471346 h 5078896"/>
            <a:gd name="connsiteX52" fmla="*/ 3151501 w 5078896"/>
            <a:gd name="connsiteY52" fmla="*/ 4374919 h 5078896"/>
            <a:gd name="connsiteX53" fmla="*/ 3170222 w 5078896"/>
            <a:gd name="connsiteY53" fmla="*/ 4283529 h 5078896"/>
            <a:gd name="connsiteX54" fmla="*/ 3193984 w 5078896"/>
            <a:gd name="connsiteY54" fmla="*/ 4195737 h 5078896"/>
            <a:gd name="connsiteX55" fmla="*/ 3219906 w 5078896"/>
            <a:gd name="connsiteY55" fmla="*/ 4111543 h 5078896"/>
            <a:gd name="connsiteX56" fmla="*/ 3265270 w 5078896"/>
            <a:gd name="connsiteY56" fmla="*/ 3991369 h 5078896"/>
            <a:gd name="connsiteX57" fmla="*/ 3335116 w 5078896"/>
            <a:gd name="connsiteY57" fmla="*/ 3840972 h 5078896"/>
            <a:gd name="connsiteX58" fmla="*/ 3414323 w 5078896"/>
            <a:gd name="connsiteY58" fmla="*/ 3700649 h 5078896"/>
            <a:gd name="connsiteX59" fmla="*/ 3542494 w 5078896"/>
            <a:gd name="connsiteY59" fmla="*/ 3499159 h 5078896"/>
            <a:gd name="connsiteX60" fmla="*/ 3631781 w 5078896"/>
            <a:gd name="connsiteY60" fmla="*/ 3370350 h 5078896"/>
            <a:gd name="connsiteX61" fmla="*/ 3723229 w 5078896"/>
            <a:gd name="connsiteY61" fmla="*/ 3236503 h 5078896"/>
            <a:gd name="connsiteX62" fmla="*/ 3851399 w 5078896"/>
            <a:gd name="connsiteY62" fmla="*/ 3033575 h 5078896"/>
            <a:gd name="connsiteX63" fmla="*/ 3927726 w 5078896"/>
            <a:gd name="connsiteY63" fmla="*/ 2891813 h 5078896"/>
            <a:gd name="connsiteX64" fmla="*/ 3978130 w 5078896"/>
            <a:gd name="connsiteY64" fmla="*/ 2779554 h 5078896"/>
            <a:gd name="connsiteX65" fmla="*/ 4008373 w 5078896"/>
            <a:gd name="connsiteY65" fmla="*/ 2701837 h 5078896"/>
            <a:gd name="connsiteX66" fmla="*/ 4035015 w 5078896"/>
            <a:gd name="connsiteY66" fmla="*/ 2621241 h 5078896"/>
            <a:gd name="connsiteX67" fmla="*/ 4058777 w 5078896"/>
            <a:gd name="connsiteY67" fmla="*/ 2537047 h 5078896"/>
            <a:gd name="connsiteX68" fmla="*/ 4078219 w 5078896"/>
            <a:gd name="connsiteY68" fmla="*/ 2449256 h 5078896"/>
            <a:gd name="connsiteX69" fmla="*/ 4092620 w 5078896"/>
            <a:gd name="connsiteY69" fmla="*/ 2357866 h 5078896"/>
            <a:gd name="connsiteX70" fmla="*/ 4102701 w 5078896"/>
            <a:gd name="connsiteY70" fmla="*/ 2261439 h 5078896"/>
            <a:gd name="connsiteX71" fmla="*/ 4108461 w 5078896"/>
            <a:gd name="connsiteY71" fmla="*/ 2159255 h 5078896"/>
            <a:gd name="connsiteX72" fmla="*/ 4108461 w 5078896"/>
            <a:gd name="connsiteY72" fmla="*/ 2106723 h 5078896"/>
            <a:gd name="connsiteX73" fmla="*/ 4107741 w 5078896"/>
            <a:gd name="connsiteY73" fmla="*/ 2030445 h 5078896"/>
            <a:gd name="connsiteX74" fmla="*/ 4094780 w 5078896"/>
            <a:gd name="connsiteY74" fmla="*/ 1877889 h 5078896"/>
            <a:gd name="connsiteX75" fmla="*/ 4070298 w 5078896"/>
            <a:gd name="connsiteY75" fmla="*/ 1728211 h 5078896"/>
            <a:gd name="connsiteX76" fmla="*/ 4032135 w 5078896"/>
            <a:gd name="connsiteY76" fmla="*/ 1581412 h 5078896"/>
            <a:gd name="connsiteX77" fmla="*/ 3982451 w 5078896"/>
            <a:gd name="connsiteY77" fmla="*/ 1438930 h 5078896"/>
            <a:gd name="connsiteX78" fmla="*/ 3919805 w 5078896"/>
            <a:gd name="connsiteY78" fmla="*/ 1302205 h 5078896"/>
            <a:gd name="connsiteX79" fmla="*/ 3845639 w 5078896"/>
            <a:gd name="connsiteY79" fmla="*/ 1171237 h 5078896"/>
            <a:gd name="connsiteX80" fmla="*/ 3759232 w 5078896"/>
            <a:gd name="connsiteY80" fmla="*/ 1049624 h 5078896"/>
            <a:gd name="connsiteX81" fmla="*/ 3685066 w 5078896"/>
            <a:gd name="connsiteY81" fmla="*/ 963990 h 5078896"/>
            <a:gd name="connsiteX82" fmla="*/ 3633221 w 5078896"/>
            <a:gd name="connsiteY82" fmla="*/ 909300 h 5078896"/>
            <a:gd name="connsiteX83" fmla="*/ 3577776 w 5078896"/>
            <a:gd name="connsiteY83" fmla="*/ 857489 h 5078896"/>
            <a:gd name="connsiteX84" fmla="*/ 3519452 w 5078896"/>
            <a:gd name="connsiteY84" fmla="*/ 808556 h 5078896"/>
            <a:gd name="connsiteX85" fmla="*/ 3458246 w 5078896"/>
            <a:gd name="connsiteY85" fmla="*/ 762501 h 5078896"/>
            <a:gd name="connsiteX86" fmla="*/ 3393441 w 5078896"/>
            <a:gd name="connsiteY86" fmla="*/ 720044 h 5078896"/>
            <a:gd name="connsiteX87" fmla="*/ 3325755 w 5078896"/>
            <a:gd name="connsiteY87" fmla="*/ 680466 h 5078896"/>
            <a:gd name="connsiteX88" fmla="*/ 3255909 w 5078896"/>
            <a:gd name="connsiteY88" fmla="*/ 643766 h 5078896"/>
            <a:gd name="connsiteX89" fmla="*/ 3182463 w 5078896"/>
            <a:gd name="connsiteY89" fmla="*/ 611384 h 5078896"/>
            <a:gd name="connsiteX90" fmla="*/ 3106857 w 5078896"/>
            <a:gd name="connsiteY90" fmla="*/ 581880 h 5078896"/>
            <a:gd name="connsiteX91" fmla="*/ 3026930 w 5078896"/>
            <a:gd name="connsiteY91" fmla="*/ 555974 h 5078896"/>
            <a:gd name="connsiteX92" fmla="*/ 2944843 w 5078896"/>
            <a:gd name="connsiteY92" fmla="*/ 534386 h 5078896"/>
            <a:gd name="connsiteX93" fmla="*/ 2859876 w 5078896"/>
            <a:gd name="connsiteY93" fmla="*/ 516396 h 5078896"/>
            <a:gd name="connsiteX94" fmla="*/ 2772029 w 5078896"/>
            <a:gd name="connsiteY94" fmla="*/ 503443 h 5078896"/>
            <a:gd name="connsiteX95" fmla="*/ 2681301 w 5078896"/>
            <a:gd name="connsiteY95" fmla="*/ 494088 h 5078896"/>
            <a:gd name="connsiteX96" fmla="*/ 2587693 w 5078896"/>
            <a:gd name="connsiteY96" fmla="*/ 489771 h 5078896"/>
            <a:gd name="connsiteX97" fmla="*/ 0 w 5078896"/>
            <a:gd name="connsiteY97" fmla="*/ 0 h 5078896"/>
            <a:gd name="connsiteX98" fmla="*/ 5078896 w 5078896"/>
            <a:gd name="connsiteY98" fmla="*/ 0 h 5078896"/>
            <a:gd name="connsiteX99" fmla="*/ 5078896 w 5078896"/>
            <a:gd name="connsiteY99" fmla="*/ 5078896 h 5078896"/>
            <a:gd name="connsiteX100" fmla="*/ 0 w 5078896"/>
            <a:gd name="connsiteY100" fmla="*/ 5078896 h 507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78896" h="5078896">
              <a:moveTo>
                <a:pt x="2539449" y="489051"/>
              </a:moveTo>
              <a:lnTo>
                <a:pt x="2491205" y="489771"/>
              </a:lnTo>
              <a:lnTo>
                <a:pt x="2398317" y="494088"/>
              </a:lnTo>
              <a:lnTo>
                <a:pt x="2306870" y="503443"/>
              </a:lnTo>
              <a:lnTo>
                <a:pt x="2219022" y="516396"/>
              </a:lnTo>
              <a:lnTo>
                <a:pt x="2134055" y="534386"/>
              </a:lnTo>
              <a:lnTo>
                <a:pt x="2051968" y="555974"/>
              </a:lnTo>
              <a:lnTo>
                <a:pt x="1972762" y="581880"/>
              </a:lnTo>
              <a:lnTo>
                <a:pt x="1896435" y="611384"/>
              </a:lnTo>
              <a:lnTo>
                <a:pt x="1822989" y="643766"/>
              </a:lnTo>
              <a:lnTo>
                <a:pt x="1753143" y="680466"/>
              </a:lnTo>
              <a:lnTo>
                <a:pt x="1685457" y="720044"/>
              </a:lnTo>
              <a:lnTo>
                <a:pt x="1621372" y="762501"/>
              </a:lnTo>
              <a:lnTo>
                <a:pt x="1559447" y="808556"/>
              </a:lnTo>
              <a:lnTo>
                <a:pt x="1501122" y="857489"/>
              </a:lnTo>
              <a:lnTo>
                <a:pt x="1446397" y="909300"/>
              </a:lnTo>
              <a:lnTo>
                <a:pt x="1393833" y="963990"/>
              </a:lnTo>
              <a:lnTo>
                <a:pt x="1320387" y="1049624"/>
              </a:lnTo>
              <a:lnTo>
                <a:pt x="1233979" y="1171237"/>
              </a:lnTo>
              <a:lnTo>
                <a:pt x="1159093" y="1302205"/>
              </a:lnTo>
              <a:lnTo>
                <a:pt x="1097168" y="1438930"/>
              </a:lnTo>
              <a:lnTo>
                <a:pt x="1047484" y="1581412"/>
              </a:lnTo>
              <a:lnTo>
                <a:pt x="1009321" y="1728211"/>
              </a:lnTo>
              <a:lnTo>
                <a:pt x="984118" y="1877889"/>
              </a:lnTo>
              <a:lnTo>
                <a:pt x="971877" y="2030445"/>
              </a:lnTo>
              <a:lnTo>
                <a:pt x="970437" y="2106723"/>
              </a:lnTo>
              <a:lnTo>
                <a:pt x="971157" y="2159255"/>
              </a:lnTo>
              <a:lnTo>
                <a:pt x="976198" y="2261439"/>
              </a:lnTo>
              <a:lnTo>
                <a:pt x="986279" y="2357866"/>
              </a:lnTo>
              <a:lnTo>
                <a:pt x="1001400" y="2449256"/>
              </a:lnTo>
              <a:lnTo>
                <a:pt x="1020841" y="2537047"/>
              </a:lnTo>
              <a:lnTo>
                <a:pt x="1043163" y="2621241"/>
              </a:lnTo>
              <a:lnTo>
                <a:pt x="1070526" y="2701837"/>
              </a:lnTo>
              <a:lnTo>
                <a:pt x="1100768" y="2779554"/>
              </a:lnTo>
              <a:lnTo>
                <a:pt x="1151172" y="2891813"/>
              </a:lnTo>
              <a:lnTo>
                <a:pt x="1227499" y="3033575"/>
              </a:lnTo>
              <a:lnTo>
                <a:pt x="1355670" y="3236503"/>
              </a:lnTo>
              <a:lnTo>
                <a:pt x="1447837" y="3370350"/>
              </a:lnTo>
              <a:lnTo>
                <a:pt x="1536405" y="3499159"/>
              </a:lnTo>
              <a:lnTo>
                <a:pt x="1664576" y="3700649"/>
              </a:lnTo>
              <a:lnTo>
                <a:pt x="1743062" y="3840972"/>
              </a:lnTo>
              <a:lnTo>
                <a:pt x="1814348" y="3991369"/>
              </a:lnTo>
              <a:lnTo>
                <a:pt x="1858992" y="4111543"/>
              </a:lnTo>
              <a:lnTo>
                <a:pt x="1885634" y="4195737"/>
              </a:lnTo>
              <a:lnTo>
                <a:pt x="1908676" y="4283529"/>
              </a:lnTo>
              <a:lnTo>
                <a:pt x="1927398" y="4374919"/>
              </a:lnTo>
              <a:lnTo>
                <a:pt x="1942519" y="4471346"/>
              </a:lnTo>
              <a:lnTo>
                <a:pt x="1952600" y="4572091"/>
              </a:lnTo>
              <a:lnTo>
                <a:pt x="1955480" y="4623902"/>
              </a:lnTo>
              <a:lnTo>
                <a:pt x="3123418" y="4623902"/>
              </a:lnTo>
              <a:lnTo>
                <a:pt x="3127019" y="4572091"/>
              </a:lnTo>
              <a:lnTo>
                <a:pt x="3137099" y="4471346"/>
              </a:lnTo>
              <a:lnTo>
                <a:pt x="3151501" y="4374919"/>
              </a:lnTo>
              <a:lnTo>
                <a:pt x="3170222" y="4283529"/>
              </a:lnTo>
              <a:lnTo>
                <a:pt x="3193984" y="4195737"/>
              </a:lnTo>
              <a:lnTo>
                <a:pt x="3219906" y="4111543"/>
              </a:lnTo>
              <a:lnTo>
                <a:pt x="3265270" y="3991369"/>
              </a:lnTo>
              <a:lnTo>
                <a:pt x="3335116" y="3840972"/>
              </a:lnTo>
              <a:lnTo>
                <a:pt x="3414323" y="3700649"/>
              </a:lnTo>
              <a:lnTo>
                <a:pt x="3542494" y="3499159"/>
              </a:lnTo>
              <a:lnTo>
                <a:pt x="3631781" y="3370350"/>
              </a:lnTo>
              <a:lnTo>
                <a:pt x="3723229" y="3236503"/>
              </a:lnTo>
              <a:lnTo>
                <a:pt x="3851399" y="3033575"/>
              </a:lnTo>
              <a:lnTo>
                <a:pt x="3927726" y="2891813"/>
              </a:lnTo>
              <a:lnTo>
                <a:pt x="3978130" y="2779554"/>
              </a:lnTo>
              <a:lnTo>
                <a:pt x="4008373" y="2701837"/>
              </a:lnTo>
              <a:lnTo>
                <a:pt x="4035015" y="2621241"/>
              </a:lnTo>
              <a:lnTo>
                <a:pt x="4058777" y="2537047"/>
              </a:lnTo>
              <a:lnTo>
                <a:pt x="4078219" y="2449256"/>
              </a:lnTo>
              <a:lnTo>
                <a:pt x="4092620" y="2357866"/>
              </a:lnTo>
              <a:lnTo>
                <a:pt x="4102701" y="2261439"/>
              </a:lnTo>
              <a:lnTo>
                <a:pt x="4108461" y="2159255"/>
              </a:lnTo>
              <a:lnTo>
                <a:pt x="4108461" y="2106723"/>
              </a:lnTo>
              <a:lnTo>
                <a:pt x="4107741" y="2030445"/>
              </a:lnTo>
              <a:lnTo>
                <a:pt x="4094780" y="1877889"/>
              </a:lnTo>
              <a:lnTo>
                <a:pt x="4070298" y="1728211"/>
              </a:lnTo>
              <a:lnTo>
                <a:pt x="4032135" y="1581412"/>
              </a:lnTo>
              <a:lnTo>
                <a:pt x="3982451" y="1438930"/>
              </a:lnTo>
              <a:lnTo>
                <a:pt x="3919805" y="1302205"/>
              </a:lnTo>
              <a:lnTo>
                <a:pt x="3845639" y="1171237"/>
              </a:lnTo>
              <a:lnTo>
                <a:pt x="3759232" y="1049624"/>
              </a:lnTo>
              <a:lnTo>
                <a:pt x="3685066" y="963990"/>
              </a:lnTo>
              <a:lnTo>
                <a:pt x="3633221" y="909300"/>
              </a:lnTo>
              <a:lnTo>
                <a:pt x="3577776" y="857489"/>
              </a:lnTo>
              <a:lnTo>
                <a:pt x="3519452" y="808556"/>
              </a:lnTo>
              <a:lnTo>
                <a:pt x="3458246" y="762501"/>
              </a:lnTo>
              <a:lnTo>
                <a:pt x="3393441" y="720044"/>
              </a:lnTo>
              <a:lnTo>
                <a:pt x="3325755" y="680466"/>
              </a:lnTo>
              <a:lnTo>
                <a:pt x="3255909" y="643766"/>
              </a:lnTo>
              <a:lnTo>
                <a:pt x="3182463" y="611384"/>
              </a:lnTo>
              <a:lnTo>
                <a:pt x="3106857" y="581880"/>
              </a:lnTo>
              <a:lnTo>
                <a:pt x="3026930" y="555974"/>
              </a:lnTo>
              <a:lnTo>
                <a:pt x="2944843" y="534386"/>
              </a:lnTo>
              <a:lnTo>
                <a:pt x="2859876" y="516396"/>
              </a:lnTo>
              <a:lnTo>
                <a:pt x="2772029" y="503443"/>
              </a:lnTo>
              <a:lnTo>
                <a:pt x="2681301" y="494088"/>
              </a:lnTo>
              <a:lnTo>
                <a:pt x="2587693" y="489771"/>
              </a:lnTo>
              <a:close/>
              <a:moveTo>
                <a:pt x="0" y="0"/>
              </a:moveTo>
              <a:lnTo>
                <a:pt x="5078896" y="0"/>
              </a:lnTo>
              <a:lnTo>
                <a:pt x="5078896" y="5078896"/>
              </a:lnTo>
              <a:lnTo>
                <a:pt x="0" y="5078896"/>
              </a:lnTo>
              <a:close/>
            </a:path>
          </a:pathLst>
        </a:custGeom>
        <a:pattFill xmlns:a="http://schemas.openxmlformats.org/drawingml/2006/main" prst="pct5">
          <a:fgClr>
            <a:srgbClr val="F0EEEF"/>
          </a:fgClr>
          <a:bgClr>
            <a:schemeClr val="bg1"/>
          </a:bgClr>
        </a:patt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sz="1350" noProof="1"/>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1/7/2024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16398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2070325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166688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89697"/>
            <a:ext cx="5142653" cy="2466197"/>
          </a:xfrm>
        </p:spPr>
        <p:txBody>
          <a:bodyPr anchor="b" anchorCtr="0">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405105" y="3483912"/>
            <a:ext cx="5124177" cy="2484391"/>
          </a:xfrm>
        </p:spPr>
        <p:txBody>
          <a:bodyPr anchor="ctr" anchorCtr="0">
            <a:noAutofit/>
          </a:bodyPr>
          <a:lstStyle>
            <a:lvl1pPr marL="0" indent="0">
              <a:buNone/>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a:lvl1pPr>
          </a:lstStyle>
          <a:p>
            <a:r>
              <a:rPr lang="en-US" dirty="0"/>
              <a:t>Click to add picture</a:t>
            </a:r>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91440"/>
            <a:ext cx="10900146" cy="1115934"/>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1C84EF9E-6407-0DD3-7326-3E41B7FACC61}"/>
              </a:ext>
            </a:extLst>
          </p:cNvPr>
          <p:cNvSpPr>
            <a:spLocks noGrp="1"/>
          </p:cNvSpPr>
          <p:nvPr>
            <p:ph type="body" sz="quarter" idx="16" hasCustomPrompt="1"/>
          </p:nvPr>
        </p:nvSpPr>
        <p:spPr>
          <a:xfrm>
            <a:off x="642938" y="1741996"/>
            <a:ext cx="4727575" cy="641282"/>
          </a:xfrm>
        </p:spPr>
        <p:txBody>
          <a:bodyPr>
            <a:noAutofit/>
          </a:bodyPr>
          <a:lstStyle>
            <a:lvl1pPr marL="0" indent="0">
              <a:buNone/>
              <a:defRPr sz="2000"/>
            </a:lvl1pPr>
          </a:lstStyle>
          <a:p>
            <a:pPr lvl="0"/>
            <a:r>
              <a:rPr lang="en-US" dirty="0"/>
              <a:t>Click to add subtitle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p:nvPr>
        </p:nvSpPr>
        <p:spPr>
          <a:xfrm>
            <a:off x="648934" y="2422380"/>
            <a:ext cx="4721579" cy="3039917"/>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6">
            <a:extLst>
              <a:ext uri="{FF2B5EF4-FFF2-40B4-BE49-F238E27FC236}">
                <a16:creationId xmlns:a16="http://schemas.microsoft.com/office/drawing/2014/main" id="{55C877DC-6425-8E5B-A605-80E02348F5E9}"/>
              </a:ext>
            </a:extLst>
          </p:cNvPr>
          <p:cNvSpPr>
            <a:spLocks noGrp="1"/>
          </p:cNvSpPr>
          <p:nvPr>
            <p:ph type="body" sz="quarter" idx="17" hasCustomPrompt="1"/>
          </p:nvPr>
        </p:nvSpPr>
        <p:spPr>
          <a:xfrm>
            <a:off x="6099008" y="1741996"/>
            <a:ext cx="4727575" cy="641282"/>
          </a:xfrm>
        </p:spPr>
        <p:txBody>
          <a:bodyPr>
            <a:noAutofit/>
          </a:bodyPr>
          <a:lstStyle>
            <a:lvl1pPr marL="0" indent="0">
              <a:buNone/>
              <a:defRPr sz="2000"/>
            </a:lvl1pPr>
          </a:lstStyle>
          <a:p>
            <a:pPr lvl="0"/>
            <a:r>
              <a:rPr lang="en-US" dirty="0"/>
              <a:t>Click to add subtitle</a:t>
            </a:r>
          </a:p>
        </p:txBody>
      </p:sp>
      <p:sp>
        <p:nvSpPr>
          <p:cNvPr id="15" name="Content Placeholder 2">
            <a:extLst>
              <a:ext uri="{FF2B5EF4-FFF2-40B4-BE49-F238E27FC236}">
                <a16:creationId xmlns:a16="http://schemas.microsoft.com/office/drawing/2014/main" id="{373713E4-B7E6-26C4-82F5-72DAAE26A687}"/>
              </a:ext>
            </a:extLst>
          </p:cNvPr>
          <p:cNvSpPr>
            <a:spLocks noGrp="1"/>
          </p:cNvSpPr>
          <p:nvPr>
            <p:ph sz="quarter" idx="14"/>
          </p:nvPr>
        </p:nvSpPr>
        <p:spPr>
          <a:xfrm>
            <a:off x="6105004" y="2422380"/>
            <a:ext cx="4721579" cy="3039917"/>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91440"/>
            <a:ext cx="10900146" cy="1115934"/>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20CFA06E-1C24-739A-1DD4-ED1433B34D89}"/>
              </a:ext>
            </a:extLst>
          </p:cNvPr>
          <p:cNvSpPr>
            <a:spLocks noGrp="1"/>
          </p:cNvSpPr>
          <p:nvPr>
            <p:ph type="body" sz="quarter" idx="19" hasCustomPrompt="1"/>
          </p:nvPr>
        </p:nvSpPr>
        <p:spPr>
          <a:xfrm>
            <a:off x="652646" y="1662661"/>
            <a:ext cx="3519028" cy="705291"/>
          </a:xfrm>
        </p:spPr>
        <p:txBody>
          <a:bodyPr>
            <a:noAutofit/>
          </a:bodyPr>
          <a:lstStyle>
            <a:lvl1pPr marL="0" indent="0">
              <a:buNone/>
              <a:defRPr sz="2000"/>
            </a:lvl1pPr>
          </a:lstStyle>
          <a:p>
            <a:pPr lvl="0"/>
            <a:r>
              <a:rPr lang="en-US" dirty="0"/>
              <a:t>Click to add subtitle</a:t>
            </a:r>
          </a:p>
        </p:txBody>
      </p:sp>
      <p:sp>
        <p:nvSpPr>
          <p:cNvPr id="14" name="Content Placeholder 2">
            <a:extLst>
              <a:ext uri="{FF2B5EF4-FFF2-40B4-BE49-F238E27FC236}">
                <a16:creationId xmlns:a16="http://schemas.microsoft.com/office/drawing/2014/main" id="{55A4DB05-126B-20BC-3602-90307F7E6801}"/>
              </a:ext>
            </a:extLst>
          </p:cNvPr>
          <p:cNvSpPr>
            <a:spLocks noGrp="1"/>
          </p:cNvSpPr>
          <p:nvPr>
            <p:ph sz="quarter" idx="14"/>
          </p:nvPr>
        </p:nvSpPr>
        <p:spPr>
          <a:xfrm>
            <a:off x="648935" y="2422380"/>
            <a:ext cx="3519028" cy="3194435"/>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6">
            <a:extLst>
              <a:ext uri="{FF2B5EF4-FFF2-40B4-BE49-F238E27FC236}">
                <a16:creationId xmlns:a16="http://schemas.microsoft.com/office/drawing/2014/main" id="{D0E27603-2204-A2C4-2745-EBCDAE1BD9B6}"/>
              </a:ext>
            </a:extLst>
          </p:cNvPr>
          <p:cNvSpPr>
            <a:spLocks noGrp="1"/>
          </p:cNvSpPr>
          <p:nvPr>
            <p:ph type="body" sz="quarter" idx="20" hasCustomPrompt="1"/>
          </p:nvPr>
        </p:nvSpPr>
        <p:spPr>
          <a:xfrm>
            <a:off x="4336486" y="1662661"/>
            <a:ext cx="3519028" cy="705291"/>
          </a:xfrm>
        </p:spPr>
        <p:txBody>
          <a:bodyPr>
            <a:noAutofit/>
          </a:bodyPr>
          <a:lstStyle>
            <a:lvl1pPr marL="0" indent="0">
              <a:buNone/>
              <a:defRPr sz="2000"/>
            </a:lvl1pPr>
          </a:lstStyle>
          <a:p>
            <a:pPr lvl="0"/>
            <a:r>
              <a:rPr lang="en-US" dirty="0"/>
              <a:t>Click to add subtitle</a:t>
            </a:r>
          </a:p>
        </p:txBody>
      </p:sp>
      <p:sp>
        <p:nvSpPr>
          <p:cNvPr id="15" name="Content Placeholder 2">
            <a:extLst>
              <a:ext uri="{FF2B5EF4-FFF2-40B4-BE49-F238E27FC236}">
                <a16:creationId xmlns:a16="http://schemas.microsoft.com/office/drawing/2014/main" id="{C79EA982-846E-2756-49D5-12FFC1EBC388}"/>
              </a:ext>
            </a:extLst>
          </p:cNvPr>
          <p:cNvSpPr>
            <a:spLocks noGrp="1"/>
          </p:cNvSpPr>
          <p:nvPr>
            <p:ph sz="quarter" idx="22"/>
          </p:nvPr>
        </p:nvSpPr>
        <p:spPr>
          <a:xfrm>
            <a:off x="4336487" y="2422380"/>
            <a:ext cx="3519028" cy="3194435"/>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a:extLst>
              <a:ext uri="{FF2B5EF4-FFF2-40B4-BE49-F238E27FC236}">
                <a16:creationId xmlns:a16="http://schemas.microsoft.com/office/drawing/2014/main" id="{B3B5C766-DDF3-7082-73C4-43F0711CC6F9}"/>
              </a:ext>
            </a:extLst>
          </p:cNvPr>
          <p:cNvSpPr>
            <a:spLocks noGrp="1"/>
          </p:cNvSpPr>
          <p:nvPr>
            <p:ph type="body" sz="quarter" idx="21" hasCustomPrompt="1"/>
          </p:nvPr>
        </p:nvSpPr>
        <p:spPr>
          <a:xfrm>
            <a:off x="8020326" y="1662661"/>
            <a:ext cx="3519028" cy="705291"/>
          </a:xfrm>
        </p:spPr>
        <p:txBody>
          <a:bodyPr>
            <a:noAutofit/>
          </a:bodyPr>
          <a:lstStyle>
            <a:lvl1pPr marL="0" indent="0">
              <a:buNone/>
              <a:defRPr sz="2000"/>
            </a:lvl1pPr>
          </a:lstStyle>
          <a:p>
            <a:pPr lvl="0"/>
            <a:r>
              <a:rPr lang="en-US" dirty="0"/>
              <a:t>Click to add subtitle</a:t>
            </a:r>
          </a:p>
        </p:txBody>
      </p:sp>
      <p:sp>
        <p:nvSpPr>
          <p:cNvPr id="16" name="Content Placeholder 2">
            <a:extLst>
              <a:ext uri="{FF2B5EF4-FFF2-40B4-BE49-F238E27FC236}">
                <a16:creationId xmlns:a16="http://schemas.microsoft.com/office/drawing/2014/main" id="{2C18BF93-6E3F-9D72-3E5F-55C94E541300}"/>
              </a:ext>
            </a:extLst>
          </p:cNvPr>
          <p:cNvSpPr>
            <a:spLocks noGrp="1"/>
          </p:cNvSpPr>
          <p:nvPr>
            <p:ph sz="quarter" idx="23"/>
          </p:nvPr>
        </p:nvSpPr>
        <p:spPr>
          <a:xfrm>
            <a:off x="8020326" y="2422380"/>
            <a:ext cx="3519028" cy="3194435"/>
          </a:xfrm>
        </p:spPr>
        <p:txBody>
          <a:bodyPr anchor="t">
            <a:normAutofit/>
          </a:bodyPr>
          <a:lstStyle>
            <a:lvl1pPr>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91441"/>
            <a:ext cx="6172412" cy="1429228"/>
          </a:xfrm>
        </p:spPr>
        <p:txBody>
          <a:bodyPr anchor="b" anchorCtr="0">
            <a:noAutofit/>
          </a:bodyPr>
          <a:lstStyle>
            <a:lvl1pPr>
              <a:defRPr sz="3200"/>
            </a:lvl1pPr>
          </a:lstStyle>
          <a:p>
            <a:r>
              <a:rPr lang="en-US" dirty="0"/>
              <a:t>Click to add title</a:t>
            </a:r>
          </a:p>
        </p:txBody>
      </p:sp>
      <p:sp>
        <p:nvSpPr>
          <p:cNvPr id="2" name="Content Placeholder 2">
            <a:extLst>
              <a:ext uri="{FF2B5EF4-FFF2-40B4-BE49-F238E27FC236}">
                <a16:creationId xmlns:a16="http://schemas.microsoft.com/office/drawing/2014/main" id="{86262B34-8389-8F4C-2007-9FEB66A41474}"/>
              </a:ext>
            </a:extLst>
          </p:cNvPr>
          <p:cNvSpPr>
            <a:spLocks noGrp="1"/>
          </p:cNvSpPr>
          <p:nvPr>
            <p:ph sz="quarter" idx="16"/>
          </p:nvPr>
        </p:nvSpPr>
        <p:spPr>
          <a:xfrm>
            <a:off x="5376668" y="1735744"/>
            <a:ext cx="6172415" cy="3767495"/>
          </a:xfrm>
        </p:spPr>
        <p:txBody>
          <a:bodyPr anchor="t">
            <a:normAutofit/>
          </a:bodyPr>
          <a:lstStyle>
            <a:lvl1pPr marL="0" indent="0">
              <a:buNone/>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normAutofit/>
          </a:bodyPr>
          <a:lstStyle>
            <a:lvl1pPr marL="0" indent="0" algn="ctr">
              <a:buNone/>
              <a:defRPr sz="1400"/>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normAutofit/>
          </a:bodyPr>
          <a:lstStyle>
            <a:lvl1pPr marL="0" indent="0" algn="ctr">
              <a:buNone/>
              <a:defRPr sz="1400"/>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597879"/>
            <a:ext cx="4613544" cy="2257213"/>
          </a:xfrm>
        </p:spPr>
        <p:txBody>
          <a:bodyPr anchor="t">
            <a:normAutofit/>
          </a:bodyPr>
          <a:lstStyle>
            <a:lvl1pPr marL="0" indent="0" algn="ctr">
              <a:buNone/>
              <a:defRPr sz="1400"/>
            </a:lvl1pPr>
          </a:lstStyle>
          <a:p>
            <a:r>
              <a:rPr lang="en-US" dirty="0"/>
              <a:t>Click to add picture</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9/8/20XX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048176"/>
            <a:ext cx="5102365" cy="2109353"/>
          </a:xfrm>
        </p:spPr>
        <p:txBody>
          <a:bodyPr anchor="b"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marL="0" indent="0" algn="ctr">
              <a:buNone/>
              <a:defRPr/>
            </a:lvl1pPr>
          </a:lstStyle>
          <a:p>
            <a:r>
              <a:rPr lang="en-US" dirty="0"/>
              <a:t>Click to add picture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1"/>
            <a:ext cx="5333977" cy="3396995"/>
          </a:xfrm>
        </p:spPr>
        <p:txBody>
          <a:bodyPr anchor="t"/>
          <a:lstStyle>
            <a:lvl1pPr marL="0" indent="0" algn="ctr">
              <a:buNone/>
              <a:defRPr/>
            </a:lvl1pPr>
          </a:lstStyle>
          <a:p>
            <a:r>
              <a:rPr lang="en-US" dirty="0"/>
              <a:t>Click to add picture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marL="0" indent="0">
              <a:lnSpc>
                <a:spcPct val="100000"/>
              </a:lnSpc>
              <a:buNone/>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9/8/20XX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134475"/>
            <a:ext cx="6623040" cy="1288434"/>
          </a:xfrm>
        </p:spPr>
        <p:txBody>
          <a:bodyPr anchor="b" anchorCtr="0">
            <a:noAutofit/>
          </a:bodyPr>
          <a:lstStyle>
            <a:lvl1pPr>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p:nvPr>
        </p:nvSpPr>
        <p:spPr>
          <a:xfrm>
            <a:off x="787399" y="2502046"/>
            <a:ext cx="6622819" cy="3039917"/>
          </a:xfrm>
        </p:spPr>
        <p:txBody>
          <a:bodyPr anchor="t"/>
          <a:lstStyle>
            <a:lvl1pPr marL="0" indent="0">
              <a:buNone/>
              <a:defRPr sz="20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marL="0" indent="0" algn="ctr">
              <a:buNone/>
              <a:defRPr/>
            </a:lvl1pPr>
          </a:lstStyle>
          <a:p>
            <a:r>
              <a:rPr lang="en-US" dirty="0"/>
              <a:t>Click to add picture</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9/8/20XX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167463"/>
            <a:ext cx="6457717" cy="1580890"/>
          </a:xfrm>
        </p:spPr>
        <p:txBody>
          <a:bodyPr anchor="b" anchorCtr="0">
            <a:noAutofit/>
          </a:bodyPr>
          <a:lstStyle>
            <a:lvl1pPr>
              <a:defRPr sz="3200"/>
            </a:lvl1pPr>
          </a:lstStyle>
          <a:p>
            <a:r>
              <a:rPr lang="en-US" dirty="0"/>
              <a:t>Click to add title</a:t>
            </a:r>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marL="0" indent="0" algn="ctr">
              <a:buNone/>
              <a:defRPr/>
            </a:lvl1pPr>
          </a:lstStyle>
          <a:p>
            <a:r>
              <a:rPr lang="en-US" dirty="0"/>
              <a:t>Click to add picture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marL="0" indent="0" algn="ctr">
              <a:buNone/>
              <a:defRPr/>
            </a:lvl1pPr>
          </a:lstStyle>
          <a:p>
            <a:r>
              <a:rPr lang="en-US" dirty="0"/>
              <a:t>Click to add picture</a:t>
            </a:r>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p:nvPr>
        </p:nvSpPr>
        <p:spPr>
          <a:xfrm>
            <a:off x="5205303" y="2353584"/>
            <a:ext cx="6458329" cy="3767496"/>
          </a:xfrm>
        </p:spPr>
        <p:txBody>
          <a:bodyPr anchor="t">
            <a:normAutofit/>
          </a:bodyPr>
          <a:lstStyle>
            <a:lvl1pPr marL="0" indent="0">
              <a:buNone/>
              <a:defRPr sz="16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9/8/20XX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381328"/>
            <a:ext cx="3754671" cy="2856717"/>
          </a:xfrm>
        </p:spPr>
        <p:txBody>
          <a:bodyPr anchor="b">
            <a:noAutofit/>
          </a:bodyPr>
          <a:lstStyle>
            <a:lvl1pPr>
              <a:lnSpc>
                <a:spcPct val="100000"/>
              </a:lnSpc>
              <a:defRPr sz="3200"/>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0452" y="4281088"/>
            <a:ext cx="3757723" cy="1698361"/>
          </a:xfrm>
        </p:spPr>
        <p:txBody>
          <a:bodyPr anchor="ctr" anchorCtr="0">
            <a:noAutofit/>
          </a:bodyPr>
          <a:lstStyle>
            <a:lvl1pPr marL="0" indent="0">
              <a:buNone/>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6097" y="1095509"/>
            <a:ext cx="7534656" cy="5016892"/>
          </a:xfrm>
        </p:spPr>
        <p:txBody>
          <a:bodyPr anchor="t"/>
          <a:lstStyle>
            <a:lvl1pPr marL="0" indent="0" algn="ctr">
              <a:buNone/>
              <a:defRPr/>
            </a:lvl1pPr>
          </a:lstStyle>
          <a:p>
            <a:r>
              <a:rPr lang="en-US" dirty="0"/>
              <a:t>Click to add picture</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962423"/>
            <a:ext cx="10013709" cy="1111991"/>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111991"/>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15D631A4-1BEC-25AB-3F9D-9530F953CA95}"/>
              </a:ext>
            </a:extLst>
          </p:cNvPr>
          <p:cNvSpPr>
            <a:spLocks noGrp="1"/>
          </p:cNvSpPr>
          <p:nvPr>
            <p:ph sz="quarter" idx="13"/>
          </p:nvPr>
        </p:nvSpPr>
        <p:spPr>
          <a:xfrm>
            <a:off x="1535371" y="2601913"/>
            <a:ext cx="10013692" cy="3359150"/>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noAutofit/>
          </a:bodyPr>
          <a:lstStyle>
            <a:lvl1pPr marL="365760">
              <a:lnSpc>
                <a:spcPct val="100000"/>
              </a:lnSpc>
              <a:spcBef>
                <a:spcPts val="1000"/>
              </a:spcBef>
              <a:defRPr sz="32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noAutofit/>
          </a:bodyPr>
          <a:lstStyle>
            <a:lvl1pPr marL="365760" indent="0">
              <a:spcBef>
                <a:spcPts val="1000"/>
              </a:spcBef>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9/8/20XX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hasCustomPrompt="1"/>
          </p:nvPr>
        </p:nvSpPr>
        <p:spPr>
          <a:xfrm>
            <a:off x="179143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84624"/>
            <a:ext cx="2029968" cy="769087"/>
          </a:xfrm>
        </p:spPr>
        <p:txBody>
          <a:bodyPr tIns="0" anchor="t" anchorCtr="0">
            <a:norm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Click to add text</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hasCustomPrompt="1"/>
          </p:nvPr>
        </p:nvSpPr>
        <p:spPr>
          <a:xfrm>
            <a:off x="433446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84624"/>
            <a:ext cx="2029968" cy="769087"/>
          </a:xfrm>
        </p:spPr>
        <p:txBody>
          <a:bodyPr tIns="0" anchor="t" anchorCtr="0">
            <a:norm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Click to add text</a:t>
            </a:r>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hasCustomPrompt="1"/>
          </p:nvPr>
        </p:nvSpPr>
        <p:spPr>
          <a:xfrm>
            <a:off x="687749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84624"/>
            <a:ext cx="2029968" cy="769087"/>
          </a:xfrm>
        </p:spPr>
        <p:txBody>
          <a:bodyPr tIns="0" anchor="t" anchorCtr="0">
            <a:norm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Click to add text</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hasCustomPrompt="1"/>
          </p:nvPr>
        </p:nvSpPr>
        <p:spPr>
          <a:xfrm>
            <a:off x="9420521" y="908329"/>
            <a:ext cx="2029968" cy="2029968"/>
          </a:xfrm>
          <a:prstGeom prst="rect">
            <a:avLst/>
          </a:prstGeom>
        </p:spPr>
        <p:txBody>
          <a:bodyPr anchor="t">
            <a:normAutofit/>
          </a:bodyPr>
          <a:lstStyle>
            <a:lvl1pPr algn="ctr">
              <a:defRPr sz="1200"/>
            </a:lvl1pPr>
          </a:lstStyle>
          <a:p>
            <a:pPr marL="0" marR="0" lvl="0" indent="0" algn="ctr" defTabSz="914400" rtl="0" eaLnBrk="1" fontAlgn="auto" latinLnBrk="0" hangingPunct="1">
              <a:lnSpc>
                <a:spcPct val="140000"/>
              </a:lnSpc>
              <a:spcBef>
                <a:spcPts val="930"/>
              </a:spcBef>
              <a:spcAft>
                <a:spcPts val="0"/>
              </a:spcAft>
              <a:buClrTx/>
              <a:buSzTx/>
              <a:buFont typeface="Corbel" panose="020B0503020204020204" pitchFamily="34" charset="0"/>
              <a:buNone/>
              <a:tabLst/>
              <a:defRPr/>
            </a:pPr>
            <a:r>
              <a:rPr lang="en-US" dirty="0"/>
              <a:t>Click to add picture</a:t>
            </a:r>
          </a:p>
          <a:p>
            <a:endParaRPr lang="en-US" dirty="0"/>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2967481"/>
            <a:ext cx="2029968" cy="384071"/>
          </a:xfrm>
        </p:spPr>
        <p:txBody>
          <a:bodyPr tIns="91440" anchor="ctr" anchorCtr="0">
            <a:noAutofit/>
          </a:bodyPr>
          <a:lstStyle>
            <a:lvl1pPr marL="0" indent="0" algn="ctr">
              <a:lnSpc>
                <a:spcPct val="100000"/>
              </a:lnSpc>
              <a:spcBef>
                <a:spcPts val="0"/>
              </a:spcBef>
              <a:spcAft>
                <a:spcPts val="0"/>
              </a:spcAft>
              <a:buNone/>
              <a:defRPr lang="en-US" sz="1800" b="1" kern="1200" spc="20" dirty="0">
                <a:solidFill>
                  <a:schemeClr val="tx1"/>
                </a:solidFill>
                <a:latin typeface="+mj-lt"/>
                <a:ea typeface="+mn-ea"/>
                <a:cs typeface="+mn-cs"/>
              </a:defRPr>
            </a:lvl1pPr>
          </a:lstStyle>
          <a:p>
            <a:pPr lvl="0"/>
            <a:r>
              <a:rPr lang="en-US" dirty="0"/>
              <a:t>Add text </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84624"/>
            <a:ext cx="2029968" cy="769087"/>
          </a:xfrm>
        </p:spPr>
        <p:txBody>
          <a:bodyPr tIns="0" anchor="t" anchorCtr="0">
            <a:norm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Click to add text</a:t>
            </a:r>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anchor="b" anchorCtr="0">
            <a:noAutofit/>
          </a:bodyPr>
          <a:lstStyle>
            <a:lvl1pPr>
              <a:defRPr sz="3200">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9/8/20XX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dt="0"/>
  <p:txStyles>
    <p:titleStyle>
      <a:lvl1pPr algn="l" defTabSz="914400" rtl="0" eaLnBrk="1" latinLnBrk="0" hangingPunct="1">
        <a:lnSpc>
          <a:spcPct val="15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283464" indent="-285750" algn="l" defTabSz="914400" rtl="0" eaLnBrk="1" latinLnBrk="0" hangingPunct="1">
        <a:lnSpc>
          <a:spcPct val="140000"/>
        </a:lnSpc>
        <a:spcBef>
          <a:spcPts val="930"/>
        </a:spcBef>
        <a:buFont typeface="Wingdings" panose="05000000000000000000" pitchFamily="2" charset="2"/>
        <a:buChar char="§"/>
        <a:defRPr sz="18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hart" Target="../charts/chart1.xml"/><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386629" y="889697"/>
            <a:ext cx="5142653" cy="2466197"/>
          </a:xfrm>
        </p:spPr>
        <p:txBody>
          <a:bodyPr vert="horz" lIns="109728" tIns="109728" rIns="109728" bIns="91440" rtlCol="0" anchor="b">
            <a:normAutofit fontScale="90000"/>
          </a:bodyPr>
          <a:lstStyle/>
          <a:p>
            <a:r>
              <a:rPr lang="en-US" dirty="0"/>
              <a:t>HOME ENERGY Analysis : smart choices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405105" y="3483912"/>
            <a:ext cx="5124177" cy="2484391"/>
          </a:xfrm>
        </p:spPr>
        <p:txBody>
          <a:bodyPr vert="horz" lIns="109728" tIns="109728" rIns="109728" bIns="91440" rtlCol="0" anchor="t">
            <a:normAutofit/>
          </a:bodyPr>
          <a:lstStyle/>
          <a:p>
            <a:r>
              <a:rPr lang="en-US" dirty="0"/>
              <a:t>Goutham K G</a:t>
            </a:r>
          </a:p>
        </p:txBody>
      </p:sp>
      <p:pic>
        <p:nvPicPr>
          <p:cNvPr id="21" name="Picture Placeholder 20">
            <a:extLst>
              <a:ext uri="{FF2B5EF4-FFF2-40B4-BE49-F238E27FC236}">
                <a16:creationId xmlns:a16="http://schemas.microsoft.com/office/drawing/2014/main" id="{C4A9CB95-D64C-3C8C-484F-D7001EB7DF42}"/>
              </a:ext>
            </a:extLst>
          </p:cNvPr>
          <p:cNvPicPr>
            <a:picLocks noGrp="1" noChangeAspect="1"/>
          </p:cNvPicPr>
          <p:nvPr>
            <p:ph type="pic" sz="quarter" idx="13"/>
          </p:nvPr>
        </p:nvPicPr>
        <p:blipFill>
          <a:blip r:embed="rId3"/>
          <a:srcRect t="307" b="307"/>
          <a:stretch>
            <a:fillRect/>
          </a:stretch>
        </p:blipFill>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91441"/>
            <a:ext cx="6172412" cy="1429228"/>
          </a:xfrm>
        </p:spPr>
        <p:txBody>
          <a:bodyPr/>
          <a:lstStyle/>
          <a:p>
            <a:r>
              <a:rPr lang="en-US" dirty="0"/>
              <a:t>Recommendation</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7" r="17"/>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24" b="24"/>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l="63" r="63"/>
          <a:stretch/>
        </p:blipFill>
        <p:spPr>
          <a:xfrm>
            <a:off x="-1" y="4597879"/>
            <a:ext cx="4613544" cy="2257213"/>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sz="quarter" idx="16"/>
          </p:nvPr>
        </p:nvSpPr>
        <p:spPr>
          <a:xfrm>
            <a:off x="5376668" y="1735744"/>
            <a:ext cx="6172415" cy="3767495"/>
          </a:xfrm>
        </p:spPr>
        <p:txBody>
          <a:bodyPr>
            <a:normAutofit/>
          </a:bodyPr>
          <a:lstStyle/>
          <a:p>
            <a:r>
              <a:rPr lang="en-IN" sz="2400" b="1" i="0" dirty="0">
                <a:effectLst/>
                <a:latin typeface="Söhne"/>
              </a:rPr>
              <a:t>Monitor High-Impact Appliances:</a:t>
            </a:r>
          </a:p>
          <a:p>
            <a:r>
              <a:rPr lang="en-US" dirty="0"/>
              <a:t>Keep an eye on appliances like the Fridge, Washing Machine, and Borewell Motor to manage their usage efficiently.</a:t>
            </a:r>
          </a:p>
          <a:p>
            <a:endParaRPr lang="en-US" dirty="0"/>
          </a:p>
          <a:p>
            <a:pPr algn="l"/>
            <a:r>
              <a:rPr lang="en-US" sz="2000" b="1" dirty="0"/>
              <a:t>Explore Smart Home Solutions:</a:t>
            </a:r>
          </a:p>
          <a:p>
            <a:pPr algn="l"/>
            <a:r>
              <a:rPr lang="en-US" dirty="0"/>
              <a:t>Investigate smart home technologies for better control and scheduling of appliances.</a:t>
            </a:r>
          </a:p>
          <a:p>
            <a:endParaRPr lang="en-US" dirty="0"/>
          </a:p>
          <a:p>
            <a:pPr algn="l">
              <a:buFont typeface="Arial" panose="020B0604020202020204" pitchFamily="34" charset="0"/>
              <a:buChar char="•"/>
            </a:pPr>
            <a:endParaRPr lang="en-US"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pic>
        <p:nvPicPr>
          <p:cNvPr id="19" name="Picture Placeholder 18">
            <a:extLst>
              <a:ext uri="{FF2B5EF4-FFF2-40B4-BE49-F238E27FC236}">
                <a16:creationId xmlns:a16="http://schemas.microsoft.com/office/drawing/2014/main" id="{442212E6-E81D-0237-2D56-9CF654078E1E}"/>
              </a:ext>
            </a:extLst>
          </p:cNvPr>
          <p:cNvPicPr>
            <a:picLocks noGrp="1" noChangeAspect="1"/>
          </p:cNvPicPr>
          <p:nvPr>
            <p:ph type="pic" sz="quarter" idx="13"/>
          </p:nvPr>
        </p:nvPicPr>
        <p:blipFill>
          <a:blip r:embed="rId3"/>
          <a:srcRect t="7654" b="7654"/>
          <a:stretch>
            <a:fillRect/>
          </a:stretch>
        </p:blipFill>
        <p:spPr>
          <a:xfrm>
            <a:off x="0" y="0"/>
            <a:ext cx="12192000" cy="6858000"/>
          </a:xfrm>
        </p:spPr>
      </p:pic>
      <p:sp>
        <p:nvSpPr>
          <p:cNvPr id="20" name="Title 40">
            <a:extLst>
              <a:ext uri="{FF2B5EF4-FFF2-40B4-BE49-F238E27FC236}">
                <a16:creationId xmlns:a16="http://schemas.microsoft.com/office/drawing/2014/main" id="{6A932591-7A1F-ADEA-CBC6-D9DD5D0FC48B}"/>
              </a:ext>
            </a:extLst>
          </p:cNvPr>
          <p:cNvSpPr txBox="1">
            <a:spLocks/>
          </p:cNvSpPr>
          <p:nvPr/>
        </p:nvSpPr>
        <p:spPr>
          <a:xfrm>
            <a:off x="0" y="1460534"/>
            <a:ext cx="4606535" cy="3936931"/>
          </a:xfrm>
          <a:prstGeom prst="rect">
            <a:avLst/>
          </a:prstGeom>
          <a:solidFill>
            <a:schemeClr val="tx2"/>
          </a:solidFill>
        </p:spPr>
        <p:txBody>
          <a:bodyPr vert="horz" lIns="109728" tIns="109728" rIns="365760" bIns="91440" rtlCol="0" anchor="b">
            <a:noAutofit/>
          </a:bodyPr>
          <a:lstStyle>
            <a:lvl1pPr marL="365760" algn="l" defTabSz="914400" rtl="0" eaLnBrk="1" latinLnBrk="0" hangingPunct="1">
              <a:lnSpc>
                <a:spcPct val="100000"/>
              </a:lnSpc>
              <a:spcBef>
                <a:spcPts val="1000"/>
              </a:spcBef>
              <a:buNone/>
              <a:defRPr sz="3200" b="1" kern="1200" spc="150" baseline="0">
                <a:solidFill>
                  <a:schemeClr val="bg1"/>
                </a:solidFill>
                <a:latin typeface="+mj-lt"/>
                <a:ea typeface="+mj-ea"/>
                <a:cs typeface="+mj-cs"/>
              </a:defRPr>
            </a:lvl1pPr>
          </a:lstStyle>
          <a:p>
            <a:r>
              <a:rPr lang="en-US" sz="3600" b="0"/>
              <a:t>“A brighter, smarter energy future begins with small, mindful steps</a:t>
            </a:r>
            <a:r>
              <a:rPr lang="en-US"/>
              <a:t>.”</a:t>
            </a:r>
            <a:endParaRPr lang="en-US" dirty="0"/>
          </a:p>
        </p:txBody>
      </p:sp>
    </p:spTree>
    <p:extLst>
      <p:ext uri="{BB962C8B-B14F-4D97-AF65-F5344CB8AC3E}">
        <p14:creationId xmlns:p14="http://schemas.microsoft.com/office/powerpoint/2010/main" val="318511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048176"/>
            <a:ext cx="5102365" cy="2109353"/>
          </a:xfrm>
        </p:spPr>
        <p:txBody>
          <a:bodyPr/>
          <a:lstStyle/>
          <a:p>
            <a:r>
              <a:rPr lang="en-US" dirty="0"/>
              <a:t>THANK YOU</a:t>
            </a:r>
          </a:p>
        </p:txBody>
      </p:sp>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 b="5"/>
          <a:stretch/>
        </p:blipFill>
        <p:spPr>
          <a:xfrm>
            <a:off x="1067712" y="3461002"/>
            <a:ext cx="5728215" cy="3396997"/>
          </a:xfrm>
        </p:spPr>
      </p:pic>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l="26" r="26"/>
          <a:stretch/>
        </p:blipFill>
        <p:spPr>
          <a:xfrm>
            <a:off x="6858023" y="-1"/>
            <a:ext cx="5333977" cy="3396995"/>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167716" y="4719484"/>
            <a:ext cx="5024284" cy="1493858"/>
          </a:xfrm>
        </p:spPr>
        <p:txBody>
          <a:bodyPr>
            <a:normAutofit lnSpcReduction="10000"/>
          </a:bodyPr>
          <a:lstStyle/>
          <a:p>
            <a:r>
              <a:rPr lang="en-US" dirty="0"/>
              <a:t>Goutham K G</a:t>
            </a:r>
          </a:p>
          <a:p>
            <a:endParaRPr lang="en-US" dirty="0"/>
          </a:p>
          <a:p>
            <a:r>
              <a:rPr lang="en-US" dirty="0"/>
              <a:t>gouthamktm707@gmail.com</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167463"/>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25" b="25"/>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sz="quarter" idx="15"/>
          </p:nvPr>
        </p:nvSpPr>
        <p:spPr>
          <a:xfrm>
            <a:off x="5205303" y="2353584"/>
            <a:ext cx="6458329" cy="3767496"/>
          </a:xfrm>
        </p:spPr>
        <p:txBody>
          <a:bodyPr>
            <a:normAutofit/>
          </a:bodyPr>
          <a:lstStyle/>
          <a:p>
            <a:pPr algn="l">
              <a:buFont typeface="Arial" panose="020B0604020202020204" pitchFamily="34" charset="0"/>
              <a:buChar char="•"/>
            </a:pPr>
            <a:r>
              <a:rPr lang="en-US" dirty="0"/>
              <a:t> Explore insights into household electricity consumption through comprehensive analysis.</a:t>
            </a:r>
          </a:p>
          <a:p>
            <a:pPr algn="l">
              <a:buFont typeface="Arial" panose="020B0604020202020204" pitchFamily="34" charset="0"/>
              <a:buChar char="•"/>
            </a:pPr>
            <a:r>
              <a:rPr lang="en-US" dirty="0"/>
              <a:t> Understand patterns, trends, and factors influencing energy usage.</a:t>
            </a:r>
          </a:p>
          <a:p>
            <a:pPr algn="l">
              <a:buFont typeface="Arial" panose="020B0604020202020204" pitchFamily="34" charset="0"/>
              <a:buChar char="•"/>
            </a:pPr>
            <a:r>
              <a:rPr lang="en-US" dirty="0"/>
              <a:t> Uncover key contributors to the electricity bill.</a:t>
            </a:r>
          </a:p>
          <a:p>
            <a:pPr algn="l">
              <a:buFont typeface="Arial" panose="020B0604020202020204" pitchFamily="34" charset="0"/>
              <a:buChar char="•"/>
            </a:pPr>
            <a:r>
              <a:rPr lang="en-US" dirty="0"/>
              <a:t> Identify trends and correlations to optimize energy efficiency.</a:t>
            </a:r>
          </a:p>
          <a:p>
            <a:pPr>
              <a:buFont typeface="Arial" panose="020B0604020202020204" pitchFamily="34" charset="0"/>
              <a:buChar char="•"/>
            </a:pPr>
            <a:r>
              <a:rPr lang="en-IN" dirty="0"/>
              <a:t> Inform better energy management decisions.</a:t>
            </a:r>
            <a:endParaRPr lang="en-US" dirty="0"/>
          </a:p>
          <a:p>
            <a:pPr algn="l">
              <a:buFont typeface="Arial" panose="020B0604020202020204" pitchFamily="34" charset="0"/>
              <a:buChar char="•"/>
            </a:pPr>
            <a:endParaRPr lang="en-US" dirty="0"/>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pic>
        <p:nvPicPr>
          <p:cNvPr id="5" name="Picture Placeholder 4">
            <a:extLst>
              <a:ext uri="{FF2B5EF4-FFF2-40B4-BE49-F238E27FC236}">
                <a16:creationId xmlns:a16="http://schemas.microsoft.com/office/drawing/2014/main" id="{4F50B4F9-6AC6-3E28-63E8-D2A83968DD0E}"/>
              </a:ext>
            </a:extLst>
          </p:cNvPr>
          <p:cNvPicPr>
            <a:picLocks noGrp="1" noChangeAspect="1"/>
          </p:cNvPicPr>
          <p:nvPr>
            <p:ph type="pic" sz="quarter" idx="13"/>
          </p:nvPr>
        </p:nvPicPr>
        <p:blipFill>
          <a:blip r:embed="rId4"/>
          <a:srcRect l="7564" r="7564"/>
          <a:stretch>
            <a:fillRect/>
          </a:stretch>
        </p:blipFill>
        <p:spPr/>
      </p:pic>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3752"/>
            <a:ext cx="10013709" cy="1033272"/>
          </a:xfrm>
        </p:spPr>
        <p:txBody>
          <a:bodyPr/>
          <a:lstStyle/>
          <a:p>
            <a:r>
              <a:rPr lang="en-US" dirty="0"/>
              <a:t>Timeline</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2425010123"/>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962423"/>
            <a:ext cx="10013710" cy="1111991"/>
          </a:xfrm>
        </p:spPr>
        <p:txBody>
          <a:bodyPr/>
          <a:lstStyle/>
          <a:p>
            <a:r>
              <a:rPr lang="en-US" dirty="0"/>
              <a:t>Dataset</a:t>
            </a:r>
          </a:p>
        </p:txBody>
      </p:sp>
      <p:graphicFrame>
        <p:nvGraphicFramePr>
          <p:cNvPr id="19" name="Table 9">
            <a:extLst>
              <a:ext uri="{FF2B5EF4-FFF2-40B4-BE49-F238E27FC236}">
                <a16:creationId xmlns:a16="http://schemas.microsoft.com/office/drawing/2014/main" id="{AEFEE5B3-A51E-DC59-9595-7A6911D82E62}"/>
              </a:ext>
            </a:extLst>
          </p:cNvPr>
          <p:cNvGraphicFramePr>
            <a:graphicFrameLocks noGrp="1"/>
          </p:cNvGraphicFramePr>
          <p:nvPr>
            <p:ph sz="quarter" idx="13"/>
            <p:extLst>
              <p:ext uri="{D42A27DB-BD31-4B8C-83A1-F6EECF244321}">
                <p14:modId xmlns:p14="http://schemas.microsoft.com/office/powerpoint/2010/main" val="2023746811"/>
              </p:ext>
            </p:extLst>
          </p:nvPr>
        </p:nvGraphicFramePr>
        <p:xfrm>
          <a:off x="4160101" y="2804480"/>
          <a:ext cx="7608885" cy="3185013"/>
        </p:xfrm>
        <a:graphic>
          <a:graphicData uri="http://schemas.openxmlformats.org/drawingml/2006/table">
            <a:tbl>
              <a:tblPr firstRow="1" bandRow="1">
                <a:tableStyleId>{8A107856-5554-42FB-B03E-39F5DBC370BA}</a:tableStyleId>
              </a:tblPr>
              <a:tblGrid>
                <a:gridCol w="1521777">
                  <a:extLst>
                    <a:ext uri="{9D8B030D-6E8A-4147-A177-3AD203B41FA5}">
                      <a16:colId xmlns:a16="http://schemas.microsoft.com/office/drawing/2014/main" val="1517755082"/>
                    </a:ext>
                  </a:extLst>
                </a:gridCol>
                <a:gridCol w="1521777">
                  <a:extLst>
                    <a:ext uri="{9D8B030D-6E8A-4147-A177-3AD203B41FA5}">
                      <a16:colId xmlns:a16="http://schemas.microsoft.com/office/drawing/2014/main" val="2446386500"/>
                    </a:ext>
                  </a:extLst>
                </a:gridCol>
                <a:gridCol w="1521777">
                  <a:extLst>
                    <a:ext uri="{9D8B030D-6E8A-4147-A177-3AD203B41FA5}">
                      <a16:colId xmlns:a16="http://schemas.microsoft.com/office/drawing/2014/main" val="3308918160"/>
                    </a:ext>
                  </a:extLst>
                </a:gridCol>
                <a:gridCol w="1521777">
                  <a:extLst>
                    <a:ext uri="{9D8B030D-6E8A-4147-A177-3AD203B41FA5}">
                      <a16:colId xmlns:a16="http://schemas.microsoft.com/office/drawing/2014/main" val="1854486728"/>
                    </a:ext>
                  </a:extLst>
                </a:gridCol>
                <a:gridCol w="1521777">
                  <a:extLst>
                    <a:ext uri="{9D8B030D-6E8A-4147-A177-3AD203B41FA5}">
                      <a16:colId xmlns:a16="http://schemas.microsoft.com/office/drawing/2014/main" val="1808496511"/>
                    </a:ext>
                  </a:extLst>
                </a:gridCol>
              </a:tblGrid>
              <a:tr h="6626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spc="150" baseline="0" dirty="0">
                        <a:solidFill>
                          <a:sysClr val="windowText" lastClr="00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150" baseline="0" dirty="0">
                          <a:solidFill>
                            <a:sysClr val="windowText" lastClr="000000"/>
                          </a:solidFill>
                        </a:rPr>
                        <a:t>DATE</a:t>
                      </a:r>
                    </a:p>
                    <a:p>
                      <a:pPr algn="ctr"/>
                      <a:endParaRPr lang="en-US" dirty="0">
                        <a:solidFill>
                          <a:sysClr val="windowText" lastClr="000000"/>
                        </a:solidFill>
                      </a:endParaRPr>
                    </a:p>
                  </a:txBody>
                  <a:tcPr anchor="ctr"/>
                </a:tc>
                <a:tc>
                  <a:txBody>
                    <a:bodyPr/>
                    <a:lstStyle/>
                    <a:p>
                      <a:pPr algn="l"/>
                      <a:r>
                        <a:rPr lang="en-US" sz="1400" b="1" spc="150" baseline="0" dirty="0">
                          <a:solidFill>
                            <a:sysClr val="windowText" lastClr="000000"/>
                          </a:solidFill>
                        </a:rPr>
                        <a:t>BILL</a:t>
                      </a:r>
                    </a:p>
                  </a:txBody>
                  <a:tcPr anchor="ctr"/>
                </a:tc>
                <a:tc>
                  <a:txBody>
                    <a:bodyPr/>
                    <a:lstStyle/>
                    <a:p>
                      <a:pPr algn="l"/>
                      <a:r>
                        <a:rPr lang="en-US" sz="1400" b="1" spc="150" baseline="0" dirty="0">
                          <a:solidFill>
                            <a:sysClr val="windowText" lastClr="000000"/>
                          </a:solidFill>
                        </a:rPr>
                        <a:t>FILAMENT BULB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spc="150" baseline="0" dirty="0">
                          <a:solidFill>
                            <a:schemeClr val="tx1"/>
                          </a:solidFill>
                        </a:rPr>
                        <a:t>. . .</a:t>
                      </a:r>
                    </a:p>
                    <a:p>
                      <a:pPr algn="l"/>
                      <a:endParaRPr lang="en-US" sz="1400" b="1" spc="150" baseline="0" dirty="0">
                        <a:solidFill>
                          <a:sysClr val="windowText" lastClr="000000"/>
                        </a:solidFill>
                      </a:endParaRPr>
                    </a:p>
                  </a:txBody>
                  <a:tcPr anchor="ctr"/>
                </a:tc>
                <a:tc>
                  <a:txBody>
                    <a:bodyPr/>
                    <a:lstStyle/>
                    <a:p>
                      <a:pPr algn="l"/>
                      <a:r>
                        <a:rPr lang="en-US" sz="1400" b="1" spc="150" baseline="0" dirty="0">
                          <a:solidFill>
                            <a:sysClr val="windowText" lastClr="000000"/>
                          </a:solidFill>
                        </a:rPr>
                        <a:t>BORE WELL MOTOR</a:t>
                      </a:r>
                    </a:p>
                  </a:txBody>
                  <a:tcPr anchor="ctr"/>
                </a:tc>
                <a:extLst>
                  <a:ext uri="{0D108BD9-81ED-4DB2-BD59-A6C34878D82A}">
                    <a16:rowId xmlns:a16="http://schemas.microsoft.com/office/drawing/2014/main" val="3100351803"/>
                  </a:ext>
                </a:extLst>
              </a:tr>
              <a:tr h="553671">
                <a:tc>
                  <a:txBody>
                    <a:bodyPr/>
                    <a:lstStyle/>
                    <a:p>
                      <a:pPr algn="ctr" fontAlgn="b"/>
                      <a:r>
                        <a:rPr lang="en-IN" sz="1400" b="0" i="0" u="none" strike="noStrike" dirty="0">
                          <a:solidFill>
                            <a:srgbClr val="000000"/>
                          </a:solidFill>
                          <a:effectLst/>
                          <a:latin typeface="+mn-lt"/>
                        </a:rPr>
                        <a:t>01-Jan-10</a:t>
                      </a:r>
                    </a:p>
                  </a:txBody>
                  <a:tcPr marL="6350" marR="6350" marT="6350" marB="0" anchor="ctr"/>
                </a:tc>
                <a:tc>
                  <a:txBody>
                    <a:bodyPr/>
                    <a:lstStyle/>
                    <a:p>
                      <a:pPr algn="ctr" fontAlgn="b"/>
                      <a:r>
                        <a:rPr lang="en-IN" sz="1400" b="0" i="0" u="none" strike="noStrike" dirty="0">
                          <a:solidFill>
                            <a:srgbClr val="000000"/>
                          </a:solidFill>
                          <a:effectLst/>
                          <a:latin typeface="+mn-lt"/>
                        </a:rPr>
                        <a:t>119.0166</a:t>
                      </a:r>
                    </a:p>
                  </a:txBody>
                  <a:tcPr marL="6350" marR="6350" marT="6350" marB="0" anchor="ctr"/>
                </a:tc>
                <a:tc>
                  <a:txBody>
                    <a:bodyPr/>
                    <a:lstStyle/>
                    <a:p>
                      <a:pPr algn="ctr"/>
                      <a:r>
                        <a:rPr lang="en-US" sz="1400" spc="150" baseline="0" dirty="0">
                          <a:solidFill>
                            <a:schemeClr val="tx1"/>
                          </a:solidFill>
                          <a:latin typeface="+mn-lt"/>
                        </a:rPr>
                        <a:t>7</a:t>
                      </a:r>
                    </a:p>
                  </a:txBody>
                  <a:tcPr anchor="ctr"/>
                </a:tc>
                <a:tc>
                  <a:txBody>
                    <a:bodyPr/>
                    <a:lstStyle/>
                    <a:p>
                      <a:pPr algn="ctr"/>
                      <a:r>
                        <a:rPr lang="en-US" sz="1400" spc="150" baseline="0" dirty="0">
                          <a:solidFill>
                            <a:schemeClr val="tx1"/>
                          </a:solidFill>
                          <a:latin typeface="+mn-lt"/>
                        </a:rPr>
                        <a:t>. . .</a:t>
                      </a:r>
                    </a:p>
                  </a:txBody>
                  <a:tcPr anchor="ctr"/>
                </a:tc>
                <a:tc>
                  <a:txBody>
                    <a:bodyPr/>
                    <a:lstStyle/>
                    <a:p>
                      <a:pPr algn="ctr"/>
                      <a:r>
                        <a:rPr lang="en-US" sz="1400" spc="150" baseline="0" dirty="0">
                          <a:solidFill>
                            <a:schemeClr val="tx1"/>
                          </a:solidFill>
                          <a:latin typeface="+mn-lt"/>
                        </a:rPr>
                        <a:t>0</a:t>
                      </a:r>
                    </a:p>
                  </a:txBody>
                  <a:tcPr anchor="ctr"/>
                </a:tc>
                <a:extLst>
                  <a:ext uri="{0D108BD9-81ED-4DB2-BD59-A6C34878D82A}">
                    <a16:rowId xmlns:a16="http://schemas.microsoft.com/office/drawing/2014/main" val="2801628125"/>
                  </a:ext>
                </a:extLst>
              </a:tr>
              <a:tr h="553671">
                <a:tc>
                  <a:txBody>
                    <a:bodyPr/>
                    <a:lstStyle/>
                    <a:p>
                      <a:pPr algn="ctr" fontAlgn="b"/>
                      <a:r>
                        <a:rPr lang="en-IN" sz="1400" b="0" i="0" u="none" strike="noStrike" dirty="0">
                          <a:solidFill>
                            <a:srgbClr val="000000"/>
                          </a:solidFill>
                          <a:effectLst/>
                          <a:latin typeface="+mn-lt"/>
                        </a:rPr>
                        <a:t>01-Feb-10</a:t>
                      </a:r>
                    </a:p>
                  </a:txBody>
                  <a:tcPr marL="6350" marR="6350" marT="6350" marB="0" anchor="ctr"/>
                </a:tc>
                <a:tc>
                  <a:txBody>
                    <a:bodyPr/>
                    <a:lstStyle/>
                    <a:p>
                      <a:pPr algn="ctr" fontAlgn="b"/>
                      <a:r>
                        <a:rPr lang="en-IN" sz="1400" b="0" i="0" u="none" strike="noStrike" dirty="0">
                          <a:solidFill>
                            <a:srgbClr val="000000"/>
                          </a:solidFill>
                          <a:effectLst/>
                          <a:latin typeface="+mn-lt"/>
                        </a:rPr>
                        <a:t>110.533</a:t>
                      </a:r>
                    </a:p>
                  </a:txBody>
                  <a:tcPr marL="6350" marR="6350" marT="6350" marB="0" anchor="ctr"/>
                </a:tc>
                <a:tc>
                  <a:txBody>
                    <a:bodyPr/>
                    <a:lstStyle/>
                    <a:p>
                      <a:pPr algn="ctr"/>
                      <a:r>
                        <a:rPr lang="en-US" sz="1400" spc="150" baseline="0" dirty="0">
                          <a:solidFill>
                            <a:schemeClr val="tx1"/>
                          </a:solidFill>
                          <a:latin typeface="+mn-lt"/>
                        </a:rPr>
                        <a:t>7</a:t>
                      </a:r>
                    </a:p>
                  </a:txBody>
                  <a:tcPr anchor="ctr"/>
                </a:tc>
                <a:tc>
                  <a:txBody>
                    <a:bodyPr/>
                    <a:lstStyle/>
                    <a:p>
                      <a:pPr algn="ctr"/>
                      <a:r>
                        <a:rPr lang="en-US" sz="1400" spc="150" baseline="0" dirty="0">
                          <a:solidFill>
                            <a:schemeClr val="tx1"/>
                          </a:solidFill>
                          <a:latin typeface="+mn-lt"/>
                        </a:rPr>
                        <a:t>. . .</a:t>
                      </a:r>
                    </a:p>
                  </a:txBody>
                  <a:tcPr anchor="ctr"/>
                </a:tc>
                <a:tc>
                  <a:txBody>
                    <a:bodyPr/>
                    <a:lstStyle/>
                    <a:p>
                      <a:pPr algn="ctr"/>
                      <a:r>
                        <a:rPr lang="en-US" sz="1400" spc="150" baseline="0" dirty="0">
                          <a:solidFill>
                            <a:schemeClr val="tx1"/>
                          </a:solidFill>
                          <a:latin typeface="+mn-lt"/>
                        </a:rPr>
                        <a:t>0</a:t>
                      </a:r>
                    </a:p>
                  </a:txBody>
                  <a:tcPr anchor="ctr"/>
                </a:tc>
                <a:extLst>
                  <a:ext uri="{0D108BD9-81ED-4DB2-BD59-A6C34878D82A}">
                    <a16:rowId xmlns:a16="http://schemas.microsoft.com/office/drawing/2014/main" val="522315634"/>
                  </a:ext>
                </a:extLst>
              </a:tr>
              <a:tr h="611651">
                <a:tc>
                  <a:txBody>
                    <a:bodyPr/>
                    <a:lstStyle/>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txBody>
                  <a:tcPr anchor="ctr"/>
                </a:tc>
                <a:tc>
                  <a:txBody>
                    <a:bodyPr/>
                    <a:lstStyle/>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txBody>
                  <a:tcPr anchor="ctr"/>
                </a:tc>
                <a:tc>
                  <a:txBody>
                    <a:bodyPr/>
                    <a:lstStyle/>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txBody>
                  <a:tcPr anchor="ctr"/>
                </a:tc>
                <a:tc>
                  <a:txBody>
                    <a:bodyPr/>
                    <a:lstStyle/>
                    <a:p>
                      <a:pPr algn="ctr"/>
                      <a:r>
                        <a:rPr lang="en-US" sz="1400" spc="150" baseline="0" dirty="0">
                          <a:solidFill>
                            <a:schemeClr val="tx1"/>
                          </a:solidFill>
                          <a:latin typeface="+mn-lt"/>
                        </a:rPr>
                        <a:t>. . .</a:t>
                      </a:r>
                    </a:p>
                  </a:txBody>
                  <a:tcPr anchor="ctr"/>
                </a:tc>
                <a:tc>
                  <a:txBody>
                    <a:bodyPr/>
                    <a:lstStyle/>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p>
                      <a:pPr algn="ctr"/>
                      <a:r>
                        <a:rPr lang="en-US" sz="1400" spc="150" baseline="0" dirty="0">
                          <a:solidFill>
                            <a:schemeClr val="tx1"/>
                          </a:solidFill>
                          <a:latin typeface="+mn-lt"/>
                        </a:rPr>
                        <a:t>.</a:t>
                      </a:r>
                    </a:p>
                  </a:txBody>
                  <a:tcPr anchor="ctr"/>
                </a:tc>
                <a:extLst>
                  <a:ext uri="{0D108BD9-81ED-4DB2-BD59-A6C34878D82A}">
                    <a16:rowId xmlns:a16="http://schemas.microsoft.com/office/drawing/2014/main" val="3923311043"/>
                  </a:ext>
                </a:extLst>
              </a:tr>
              <a:tr h="553671">
                <a:tc>
                  <a:txBody>
                    <a:bodyPr/>
                    <a:lstStyle/>
                    <a:p>
                      <a:pPr algn="ctr" fontAlgn="b"/>
                      <a:r>
                        <a:rPr lang="en-IN" sz="1400" b="0" i="0" u="none" strike="noStrike">
                          <a:solidFill>
                            <a:srgbClr val="000000"/>
                          </a:solidFill>
                          <a:effectLst/>
                          <a:latin typeface="+mn-lt"/>
                        </a:rPr>
                        <a:t>01-Sep-23</a:t>
                      </a:r>
                    </a:p>
                  </a:txBody>
                  <a:tcPr marL="6350" marR="6350" marT="6350" marB="0" anchor="ctr"/>
                </a:tc>
                <a:tc>
                  <a:txBody>
                    <a:bodyPr/>
                    <a:lstStyle/>
                    <a:p>
                      <a:pPr algn="ctr" fontAlgn="b"/>
                      <a:r>
                        <a:rPr lang="en-IN" sz="1400" b="0" i="0" u="none" strike="noStrike" dirty="0">
                          <a:solidFill>
                            <a:srgbClr val="000000"/>
                          </a:solidFill>
                          <a:effectLst/>
                          <a:latin typeface="+mn-lt"/>
                        </a:rPr>
                        <a:t>442.439</a:t>
                      </a:r>
                    </a:p>
                  </a:txBody>
                  <a:tcPr marL="6350" marR="6350" marT="6350" marB="0" anchor="ctr"/>
                </a:tc>
                <a:tc>
                  <a:txBody>
                    <a:bodyPr/>
                    <a:lstStyle/>
                    <a:p>
                      <a:pPr algn="ctr"/>
                      <a:r>
                        <a:rPr lang="en-US" sz="1400" spc="150" baseline="0" dirty="0">
                          <a:solidFill>
                            <a:schemeClr val="tx1"/>
                          </a:solidFill>
                          <a:latin typeface="+mn-lt"/>
                        </a:rPr>
                        <a:t>0</a:t>
                      </a:r>
                    </a:p>
                  </a:txBody>
                  <a:tcPr anchor="ctr"/>
                </a:tc>
                <a:tc>
                  <a:txBody>
                    <a:bodyPr/>
                    <a:lstStyle/>
                    <a:p>
                      <a:pPr algn="ctr"/>
                      <a:r>
                        <a:rPr lang="en-US" sz="1400" spc="150" baseline="0" dirty="0">
                          <a:solidFill>
                            <a:schemeClr val="tx1"/>
                          </a:solidFill>
                          <a:latin typeface="+mn-lt"/>
                        </a:rPr>
                        <a:t>. . .</a:t>
                      </a:r>
                    </a:p>
                  </a:txBody>
                  <a:tcPr anchor="ctr"/>
                </a:tc>
                <a:tc>
                  <a:txBody>
                    <a:bodyPr/>
                    <a:lstStyle/>
                    <a:p>
                      <a:pPr algn="ctr"/>
                      <a:r>
                        <a:rPr lang="en-US" sz="1400" spc="150" baseline="0" dirty="0">
                          <a:solidFill>
                            <a:schemeClr val="tx1"/>
                          </a:solidFill>
                          <a:latin typeface="+mn-lt"/>
                        </a:rPr>
                        <a:t>1</a:t>
                      </a:r>
                    </a:p>
                  </a:txBody>
                  <a:tcPr anchor="ctr"/>
                </a:tc>
                <a:extLst>
                  <a:ext uri="{0D108BD9-81ED-4DB2-BD59-A6C34878D82A}">
                    <a16:rowId xmlns:a16="http://schemas.microsoft.com/office/drawing/2014/main" val="2046739586"/>
                  </a:ext>
                </a:extLst>
              </a:tr>
            </a:tbl>
          </a:graphicData>
        </a:graphic>
      </p:graphicFrame>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
        <p:nvSpPr>
          <p:cNvPr id="2" name="Content Placeholder 8">
            <a:extLst>
              <a:ext uri="{FF2B5EF4-FFF2-40B4-BE49-F238E27FC236}">
                <a16:creationId xmlns:a16="http://schemas.microsoft.com/office/drawing/2014/main" id="{1FA69F81-D13E-A490-81F1-BF1D0A28FCDC}"/>
              </a:ext>
            </a:extLst>
          </p:cNvPr>
          <p:cNvSpPr txBox="1">
            <a:spLocks/>
          </p:cNvSpPr>
          <p:nvPr/>
        </p:nvSpPr>
        <p:spPr>
          <a:xfrm>
            <a:off x="1090503" y="2804480"/>
            <a:ext cx="3252897" cy="3377880"/>
          </a:xfrm>
          <a:prstGeom prst="rect">
            <a:avLst/>
          </a:prstGeom>
        </p:spPr>
        <p:txBody>
          <a:bodyPr>
            <a:normAutofit/>
          </a:bodyPr>
          <a:lstStyle>
            <a:lvl1pPr marL="283464" indent="-285750" algn="l" defTabSz="914400" rtl="0" eaLnBrk="1" latinLnBrk="0" hangingPunct="1">
              <a:lnSpc>
                <a:spcPct val="140000"/>
              </a:lnSpc>
              <a:spcBef>
                <a:spcPts val="930"/>
              </a:spcBef>
              <a:buFont typeface="Wingdings" panose="05000000000000000000" pitchFamily="2" charset="2"/>
              <a:buChar char="§"/>
              <a:defRPr sz="18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dirty="0"/>
              <a:t> The dataset table (165x15) contains the date of bill, bill amount for every month and the details(count) of other 13 electric appliance.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4502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lstStyle/>
          <a:p>
            <a:r>
              <a:rPr lang="en-US" dirty="0"/>
              <a:t>Type  of Bulb used in last 10 Years</a:t>
            </a:r>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graphicFrame>
        <p:nvGraphicFramePr>
          <p:cNvPr id="39" name="Chart 38">
            <a:extLst>
              <a:ext uri="{FF2B5EF4-FFF2-40B4-BE49-F238E27FC236}">
                <a16:creationId xmlns:a16="http://schemas.microsoft.com/office/drawing/2014/main" id="{0689CEB3-8B4F-D84F-9D4C-8EAE94331939}"/>
              </a:ext>
            </a:extLst>
          </p:cNvPr>
          <p:cNvGraphicFramePr/>
          <p:nvPr>
            <p:extLst>
              <p:ext uri="{D42A27DB-BD31-4B8C-83A1-F6EECF244321}">
                <p14:modId xmlns:p14="http://schemas.microsoft.com/office/powerpoint/2010/main" val="2677745226"/>
              </p:ext>
            </p:extLst>
          </p:nvPr>
        </p:nvGraphicFramePr>
        <p:xfrm>
          <a:off x="3346864" y="457589"/>
          <a:ext cx="5642790" cy="3765598"/>
        </p:xfrm>
        <a:graphic>
          <a:graphicData uri="http://schemas.openxmlformats.org/drawingml/2006/chart">
            <c:chart xmlns:c="http://schemas.openxmlformats.org/drawingml/2006/chart" xmlns:r="http://schemas.openxmlformats.org/officeDocument/2006/relationships" r:id="rId3"/>
          </a:graphicData>
        </a:graphic>
      </p:graphicFrame>
      <p:sp>
        <p:nvSpPr>
          <p:cNvPr id="40" name="Freeform 21">
            <a:extLst>
              <a:ext uri="{FF2B5EF4-FFF2-40B4-BE49-F238E27FC236}">
                <a16:creationId xmlns:a16="http://schemas.microsoft.com/office/drawing/2014/main" id="{36DD9496-B730-5ED7-5930-4DBE46713D12}"/>
              </a:ext>
            </a:extLst>
          </p:cNvPr>
          <p:cNvSpPr>
            <a:spLocks/>
          </p:cNvSpPr>
          <p:nvPr/>
        </p:nvSpPr>
        <p:spPr bwMode="auto">
          <a:xfrm>
            <a:off x="5550516" y="4000760"/>
            <a:ext cx="1265639" cy="167970"/>
          </a:xfrm>
          <a:custGeom>
            <a:avLst/>
            <a:gdLst>
              <a:gd name="T0" fmla="*/ 2072 w 2225"/>
              <a:gd name="T1" fmla="*/ 298 h 298"/>
              <a:gd name="T2" fmla="*/ 152 w 2225"/>
              <a:gd name="T3" fmla="*/ 298 h 298"/>
              <a:gd name="T4" fmla="*/ 137 w 2225"/>
              <a:gd name="T5" fmla="*/ 298 h 298"/>
              <a:gd name="T6" fmla="*/ 107 w 2225"/>
              <a:gd name="T7" fmla="*/ 292 h 298"/>
              <a:gd name="T8" fmla="*/ 80 w 2225"/>
              <a:gd name="T9" fmla="*/ 281 h 298"/>
              <a:gd name="T10" fmla="*/ 55 w 2225"/>
              <a:gd name="T11" fmla="*/ 265 h 298"/>
              <a:gd name="T12" fmla="*/ 34 w 2225"/>
              <a:gd name="T13" fmla="*/ 244 h 298"/>
              <a:gd name="T14" fmla="*/ 18 w 2225"/>
              <a:gd name="T15" fmla="*/ 220 h 298"/>
              <a:gd name="T16" fmla="*/ 6 w 2225"/>
              <a:gd name="T17" fmla="*/ 193 h 298"/>
              <a:gd name="T18" fmla="*/ 1 w 2225"/>
              <a:gd name="T19" fmla="*/ 164 h 298"/>
              <a:gd name="T20" fmla="*/ 0 w 2225"/>
              <a:gd name="T21" fmla="*/ 149 h 298"/>
              <a:gd name="T22" fmla="*/ 1 w 2225"/>
              <a:gd name="T23" fmla="*/ 134 h 298"/>
              <a:gd name="T24" fmla="*/ 6 w 2225"/>
              <a:gd name="T25" fmla="*/ 105 h 298"/>
              <a:gd name="T26" fmla="*/ 18 w 2225"/>
              <a:gd name="T27" fmla="*/ 78 h 298"/>
              <a:gd name="T28" fmla="*/ 34 w 2225"/>
              <a:gd name="T29" fmla="*/ 54 h 298"/>
              <a:gd name="T30" fmla="*/ 55 w 2225"/>
              <a:gd name="T31" fmla="*/ 33 h 298"/>
              <a:gd name="T32" fmla="*/ 80 w 2225"/>
              <a:gd name="T33" fmla="*/ 17 h 298"/>
              <a:gd name="T34" fmla="*/ 107 w 2225"/>
              <a:gd name="T35" fmla="*/ 6 h 298"/>
              <a:gd name="T36" fmla="*/ 137 w 2225"/>
              <a:gd name="T37" fmla="*/ 0 h 298"/>
              <a:gd name="T38" fmla="*/ 152 w 2225"/>
              <a:gd name="T39" fmla="*/ 0 h 298"/>
              <a:gd name="T40" fmla="*/ 2072 w 2225"/>
              <a:gd name="T41" fmla="*/ 0 h 298"/>
              <a:gd name="T42" fmla="*/ 2087 w 2225"/>
              <a:gd name="T43" fmla="*/ 0 h 298"/>
              <a:gd name="T44" fmla="*/ 2118 w 2225"/>
              <a:gd name="T45" fmla="*/ 6 h 298"/>
              <a:gd name="T46" fmla="*/ 2145 w 2225"/>
              <a:gd name="T47" fmla="*/ 17 h 298"/>
              <a:gd name="T48" fmla="*/ 2170 w 2225"/>
              <a:gd name="T49" fmla="*/ 33 h 298"/>
              <a:gd name="T50" fmla="*/ 2190 w 2225"/>
              <a:gd name="T51" fmla="*/ 54 h 298"/>
              <a:gd name="T52" fmla="*/ 2206 w 2225"/>
              <a:gd name="T53" fmla="*/ 78 h 298"/>
              <a:gd name="T54" fmla="*/ 2218 w 2225"/>
              <a:gd name="T55" fmla="*/ 105 h 298"/>
              <a:gd name="T56" fmla="*/ 2224 w 2225"/>
              <a:gd name="T57" fmla="*/ 134 h 298"/>
              <a:gd name="T58" fmla="*/ 2225 w 2225"/>
              <a:gd name="T59" fmla="*/ 149 h 298"/>
              <a:gd name="T60" fmla="*/ 2224 w 2225"/>
              <a:gd name="T61" fmla="*/ 164 h 298"/>
              <a:gd name="T62" fmla="*/ 2218 w 2225"/>
              <a:gd name="T63" fmla="*/ 193 h 298"/>
              <a:gd name="T64" fmla="*/ 2206 w 2225"/>
              <a:gd name="T65" fmla="*/ 220 h 298"/>
              <a:gd name="T66" fmla="*/ 2190 w 2225"/>
              <a:gd name="T67" fmla="*/ 244 h 298"/>
              <a:gd name="T68" fmla="*/ 2170 w 2225"/>
              <a:gd name="T69" fmla="*/ 265 h 298"/>
              <a:gd name="T70" fmla="*/ 2145 w 2225"/>
              <a:gd name="T71" fmla="*/ 281 h 298"/>
              <a:gd name="T72" fmla="*/ 2118 w 2225"/>
              <a:gd name="T73" fmla="*/ 292 h 298"/>
              <a:gd name="T74" fmla="*/ 2087 w 2225"/>
              <a:gd name="T75" fmla="*/ 298 h 298"/>
              <a:gd name="T76" fmla="*/ 2072 w 2225"/>
              <a:gd name="T77" fmla="*/ 298 h 298"/>
              <a:gd name="T78" fmla="*/ 2072 w 2225"/>
              <a:gd name="T79"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5" h="298">
                <a:moveTo>
                  <a:pt x="2072" y="298"/>
                </a:moveTo>
                <a:lnTo>
                  <a:pt x="152" y="298"/>
                </a:lnTo>
                <a:lnTo>
                  <a:pt x="137" y="298"/>
                </a:lnTo>
                <a:lnTo>
                  <a:pt x="107" y="292"/>
                </a:lnTo>
                <a:lnTo>
                  <a:pt x="80" y="281"/>
                </a:lnTo>
                <a:lnTo>
                  <a:pt x="55" y="265"/>
                </a:lnTo>
                <a:lnTo>
                  <a:pt x="34" y="244"/>
                </a:lnTo>
                <a:lnTo>
                  <a:pt x="18" y="220"/>
                </a:lnTo>
                <a:lnTo>
                  <a:pt x="6" y="193"/>
                </a:lnTo>
                <a:lnTo>
                  <a:pt x="1" y="164"/>
                </a:lnTo>
                <a:lnTo>
                  <a:pt x="0" y="149"/>
                </a:lnTo>
                <a:lnTo>
                  <a:pt x="1" y="134"/>
                </a:lnTo>
                <a:lnTo>
                  <a:pt x="6" y="105"/>
                </a:lnTo>
                <a:lnTo>
                  <a:pt x="18" y="78"/>
                </a:lnTo>
                <a:lnTo>
                  <a:pt x="34" y="54"/>
                </a:lnTo>
                <a:lnTo>
                  <a:pt x="55" y="33"/>
                </a:lnTo>
                <a:lnTo>
                  <a:pt x="80" y="17"/>
                </a:lnTo>
                <a:lnTo>
                  <a:pt x="107" y="6"/>
                </a:lnTo>
                <a:lnTo>
                  <a:pt x="137" y="0"/>
                </a:lnTo>
                <a:lnTo>
                  <a:pt x="152" y="0"/>
                </a:lnTo>
                <a:lnTo>
                  <a:pt x="2072" y="0"/>
                </a:lnTo>
                <a:lnTo>
                  <a:pt x="2087" y="0"/>
                </a:lnTo>
                <a:lnTo>
                  <a:pt x="2118" y="6"/>
                </a:lnTo>
                <a:lnTo>
                  <a:pt x="2145" y="17"/>
                </a:lnTo>
                <a:lnTo>
                  <a:pt x="2170" y="33"/>
                </a:lnTo>
                <a:lnTo>
                  <a:pt x="2190" y="54"/>
                </a:lnTo>
                <a:lnTo>
                  <a:pt x="2206" y="78"/>
                </a:lnTo>
                <a:lnTo>
                  <a:pt x="2218" y="105"/>
                </a:lnTo>
                <a:lnTo>
                  <a:pt x="2224" y="134"/>
                </a:lnTo>
                <a:lnTo>
                  <a:pt x="2225" y="149"/>
                </a:lnTo>
                <a:lnTo>
                  <a:pt x="2224" y="164"/>
                </a:lnTo>
                <a:lnTo>
                  <a:pt x="2218" y="193"/>
                </a:lnTo>
                <a:lnTo>
                  <a:pt x="2206" y="220"/>
                </a:lnTo>
                <a:lnTo>
                  <a:pt x="2190" y="244"/>
                </a:lnTo>
                <a:lnTo>
                  <a:pt x="2170" y="265"/>
                </a:lnTo>
                <a:lnTo>
                  <a:pt x="2145" y="281"/>
                </a:lnTo>
                <a:lnTo>
                  <a:pt x="2118" y="292"/>
                </a:lnTo>
                <a:lnTo>
                  <a:pt x="2087" y="298"/>
                </a:lnTo>
                <a:lnTo>
                  <a:pt x="2072" y="298"/>
                </a:lnTo>
                <a:lnTo>
                  <a:pt x="2072" y="298"/>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1"/>
          </a:p>
        </p:txBody>
      </p:sp>
      <p:sp>
        <p:nvSpPr>
          <p:cNvPr id="53" name="Freeform 22">
            <a:extLst>
              <a:ext uri="{FF2B5EF4-FFF2-40B4-BE49-F238E27FC236}">
                <a16:creationId xmlns:a16="http://schemas.microsoft.com/office/drawing/2014/main" id="{4195802C-6AC1-868A-382D-55FE3A0B4A7D}"/>
              </a:ext>
            </a:extLst>
          </p:cNvPr>
          <p:cNvSpPr>
            <a:spLocks/>
          </p:cNvSpPr>
          <p:nvPr/>
        </p:nvSpPr>
        <p:spPr bwMode="auto">
          <a:xfrm>
            <a:off x="5576310" y="4228516"/>
            <a:ext cx="1185917" cy="170817"/>
          </a:xfrm>
          <a:custGeom>
            <a:avLst/>
            <a:gdLst>
              <a:gd name="T0" fmla="*/ 2072 w 2225"/>
              <a:gd name="T1" fmla="*/ 299 h 299"/>
              <a:gd name="T2" fmla="*/ 152 w 2225"/>
              <a:gd name="T3" fmla="*/ 299 h 299"/>
              <a:gd name="T4" fmla="*/ 137 w 2225"/>
              <a:gd name="T5" fmla="*/ 298 h 299"/>
              <a:gd name="T6" fmla="*/ 107 w 2225"/>
              <a:gd name="T7" fmla="*/ 291 h 299"/>
              <a:gd name="T8" fmla="*/ 80 w 2225"/>
              <a:gd name="T9" fmla="*/ 281 h 299"/>
              <a:gd name="T10" fmla="*/ 55 w 2225"/>
              <a:gd name="T11" fmla="*/ 264 h 299"/>
              <a:gd name="T12" fmla="*/ 34 w 2225"/>
              <a:gd name="T13" fmla="*/ 244 h 299"/>
              <a:gd name="T14" fmla="*/ 18 w 2225"/>
              <a:gd name="T15" fmla="*/ 220 h 299"/>
              <a:gd name="T16" fmla="*/ 6 w 2225"/>
              <a:gd name="T17" fmla="*/ 193 h 299"/>
              <a:gd name="T18" fmla="*/ 1 w 2225"/>
              <a:gd name="T19" fmla="*/ 164 h 299"/>
              <a:gd name="T20" fmla="*/ 0 w 2225"/>
              <a:gd name="T21" fmla="*/ 149 h 299"/>
              <a:gd name="T22" fmla="*/ 1 w 2225"/>
              <a:gd name="T23" fmla="*/ 134 h 299"/>
              <a:gd name="T24" fmla="*/ 6 w 2225"/>
              <a:gd name="T25" fmla="*/ 105 h 299"/>
              <a:gd name="T26" fmla="*/ 18 w 2225"/>
              <a:gd name="T27" fmla="*/ 78 h 299"/>
              <a:gd name="T28" fmla="*/ 34 w 2225"/>
              <a:gd name="T29" fmla="*/ 54 h 299"/>
              <a:gd name="T30" fmla="*/ 55 w 2225"/>
              <a:gd name="T31" fmla="*/ 33 h 299"/>
              <a:gd name="T32" fmla="*/ 80 w 2225"/>
              <a:gd name="T33" fmla="*/ 17 h 299"/>
              <a:gd name="T34" fmla="*/ 107 w 2225"/>
              <a:gd name="T35" fmla="*/ 6 h 299"/>
              <a:gd name="T36" fmla="*/ 137 w 2225"/>
              <a:gd name="T37" fmla="*/ 0 h 299"/>
              <a:gd name="T38" fmla="*/ 152 w 2225"/>
              <a:gd name="T39" fmla="*/ 0 h 299"/>
              <a:gd name="T40" fmla="*/ 2072 w 2225"/>
              <a:gd name="T41" fmla="*/ 0 h 299"/>
              <a:gd name="T42" fmla="*/ 2087 w 2225"/>
              <a:gd name="T43" fmla="*/ 0 h 299"/>
              <a:gd name="T44" fmla="*/ 2118 w 2225"/>
              <a:gd name="T45" fmla="*/ 6 h 299"/>
              <a:gd name="T46" fmla="*/ 2145 w 2225"/>
              <a:gd name="T47" fmla="*/ 17 h 299"/>
              <a:gd name="T48" fmla="*/ 2170 w 2225"/>
              <a:gd name="T49" fmla="*/ 33 h 299"/>
              <a:gd name="T50" fmla="*/ 2190 w 2225"/>
              <a:gd name="T51" fmla="*/ 54 h 299"/>
              <a:gd name="T52" fmla="*/ 2206 w 2225"/>
              <a:gd name="T53" fmla="*/ 78 h 299"/>
              <a:gd name="T54" fmla="*/ 2218 w 2225"/>
              <a:gd name="T55" fmla="*/ 105 h 299"/>
              <a:gd name="T56" fmla="*/ 2224 w 2225"/>
              <a:gd name="T57" fmla="*/ 134 h 299"/>
              <a:gd name="T58" fmla="*/ 2225 w 2225"/>
              <a:gd name="T59" fmla="*/ 149 h 299"/>
              <a:gd name="T60" fmla="*/ 2224 w 2225"/>
              <a:gd name="T61" fmla="*/ 164 h 299"/>
              <a:gd name="T62" fmla="*/ 2218 w 2225"/>
              <a:gd name="T63" fmla="*/ 193 h 299"/>
              <a:gd name="T64" fmla="*/ 2206 w 2225"/>
              <a:gd name="T65" fmla="*/ 220 h 299"/>
              <a:gd name="T66" fmla="*/ 2190 w 2225"/>
              <a:gd name="T67" fmla="*/ 244 h 299"/>
              <a:gd name="T68" fmla="*/ 2170 w 2225"/>
              <a:gd name="T69" fmla="*/ 264 h 299"/>
              <a:gd name="T70" fmla="*/ 2145 w 2225"/>
              <a:gd name="T71" fmla="*/ 281 h 299"/>
              <a:gd name="T72" fmla="*/ 2118 w 2225"/>
              <a:gd name="T73" fmla="*/ 291 h 299"/>
              <a:gd name="T74" fmla="*/ 2087 w 2225"/>
              <a:gd name="T75" fmla="*/ 298 h 299"/>
              <a:gd name="T76" fmla="*/ 2072 w 2225"/>
              <a:gd name="T77" fmla="*/ 299 h 299"/>
              <a:gd name="T78" fmla="*/ 2072 w 2225"/>
              <a:gd name="T7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5" h="299">
                <a:moveTo>
                  <a:pt x="2072" y="299"/>
                </a:moveTo>
                <a:lnTo>
                  <a:pt x="152" y="299"/>
                </a:lnTo>
                <a:lnTo>
                  <a:pt x="137" y="298"/>
                </a:lnTo>
                <a:lnTo>
                  <a:pt x="107" y="291"/>
                </a:lnTo>
                <a:lnTo>
                  <a:pt x="80" y="281"/>
                </a:lnTo>
                <a:lnTo>
                  <a:pt x="55" y="264"/>
                </a:lnTo>
                <a:lnTo>
                  <a:pt x="34" y="244"/>
                </a:lnTo>
                <a:lnTo>
                  <a:pt x="18" y="220"/>
                </a:lnTo>
                <a:lnTo>
                  <a:pt x="6" y="193"/>
                </a:lnTo>
                <a:lnTo>
                  <a:pt x="1" y="164"/>
                </a:lnTo>
                <a:lnTo>
                  <a:pt x="0" y="149"/>
                </a:lnTo>
                <a:lnTo>
                  <a:pt x="1" y="134"/>
                </a:lnTo>
                <a:lnTo>
                  <a:pt x="6" y="105"/>
                </a:lnTo>
                <a:lnTo>
                  <a:pt x="18" y="78"/>
                </a:lnTo>
                <a:lnTo>
                  <a:pt x="34" y="54"/>
                </a:lnTo>
                <a:lnTo>
                  <a:pt x="55" y="33"/>
                </a:lnTo>
                <a:lnTo>
                  <a:pt x="80" y="17"/>
                </a:lnTo>
                <a:lnTo>
                  <a:pt x="107" y="6"/>
                </a:lnTo>
                <a:lnTo>
                  <a:pt x="137" y="0"/>
                </a:lnTo>
                <a:lnTo>
                  <a:pt x="152" y="0"/>
                </a:lnTo>
                <a:lnTo>
                  <a:pt x="2072" y="0"/>
                </a:lnTo>
                <a:lnTo>
                  <a:pt x="2087" y="0"/>
                </a:lnTo>
                <a:lnTo>
                  <a:pt x="2118" y="6"/>
                </a:lnTo>
                <a:lnTo>
                  <a:pt x="2145" y="17"/>
                </a:lnTo>
                <a:lnTo>
                  <a:pt x="2170" y="33"/>
                </a:lnTo>
                <a:lnTo>
                  <a:pt x="2190" y="54"/>
                </a:lnTo>
                <a:lnTo>
                  <a:pt x="2206" y="78"/>
                </a:lnTo>
                <a:lnTo>
                  <a:pt x="2218" y="105"/>
                </a:lnTo>
                <a:lnTo>
                  <a:pt x="2224" y="134"/>
                </a:lnTo>
                <a:lnTo>
                  <a:pt x="2225" y="149"/>
                </a:lnTo>
                <a:lnTo>
                  <a:pt x="2224" y="164"/>
                </a:lnTo>
                <a:lnTo>
                  <a:pt x="2218" y="193"/>
                </a:lnTo>
                <a:lnTo>
                  <a:pt x="2206" y="220"/>
                </a:lnTo>
                <a:lnTo>
                  <a:pt x="2190" y="244"/>
                </a:lnTo>
                <a:lnTo>
                  <a:pt x="2170" y="264"/>
                </a:lnTo>
                <a:lnTo>
                  <a:pt x="2145" y="281"/>
                </a:lnTo>
                <a:lnTo>
                  <a:pt x="2118" y="291"/>
                </a:lnTo>
                <a:lnTo>
                  <a:pt x="2087" y="298"/>
                </a:lnTo>
                <a:lnTo>
                  <a:pt x="2072" y="299"/>
                </a:lnTo>
                <a:lnTo>
                  <a:pt x="2072" y="299"/>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1"/>
          </a:p>
        </p:txBody>
      </p:sp>
      <p:sp>
        <p:nvSpPr>
          <p:cNvPr id="54" name="Freeform 23">
            <a:extLst>
              <a:ext uri="{FF2B5EF4-FFF2-40B4-BE49-F238E27FC236}">
                <a16:creationId xmlns:a16="http://schemas.microsoft.com/office/drawing/2014/main" id="{FC6CC191-26B6-817B-54B6-C3453B6C6A5C}"/>
              </a:ext>
            </a:extLst>
          </p:cNvPr>
          <p:cNvSpPr>
            <a:spLocks/>
          </p:cNvSpPr>
          <p:nvPr/>
        </p:nvSpPr>
        <p:spPr bwMode="auto">
          <a:xfrm>
            <a:off x="5785157" y="4459119"/>
            <a:ext cx="796356" cy="170817"/>
          </a:xfrm>
          <a:custGeom>
            <a:avLst/>
            <a:gdLst>
              <a:gd name="T0" fmla="*/ 1250 w 1402"/>
              <a:gd name="T1" fmla="*/ 299 h 299"/>
              <a:gd name="T2" fmla="*/ 153 w 1402"/>
              <a:gd name="T3" fmla="*/ 299 h 299"/>
              <a:gd name="T4" fmla="*/ 137 w 1402"/>
              <a:gd name="T5" fmla="*/ 298 h 299"/>
              <a:gd name="T6" fmla="*/ 107 w 1402"/>
              <a:gd name="T7" fmla="*/ 292 h 299"/>
              <a:gd name="T8" fmla="*/ 80 w 1402"/>
              <a:gd name="T9" fmla="*/ 280 h 299"/>
              <a:gd name="T10" fmla="*/ 55 w 1402"/>
              <a:gd name="T11" fmla="*/ 264 h 299"/>
              <a:gd name="T12" fmla="*/ 35 w 1402"/>
              <a:gd name="T13" fmla="*/ 245 h 299"/>
              <a:gd name="T14" fmla="*/ 19 w 1402"/>
              <a:gd name="T15" fmla="*/ 221 h 299"/>
              <a:gd name="T16" fmla="*/ 7 w 1402"/>
              <a:gd name="T17" fmla="*/ 194 h 299"/>
              <a:gd name="T18" fmla="*/ 0 w 1402"/>
              <a:gd name="T19" fmla="*/ 165 h 299"/>
              <a:gd name="T20" fmla="*/ 0 w 1402"/>
              <a:gd name="T21" fmla="*/ 149 h 299"/>
              <a:gd name="T22" fmla="*/ 0 w 1402"/>
              <a:gd name="T23" fmla="*/ 134 h 299"/>
              <a:gd name="T24" fmla="*/ 7 w 1402"/>
              <a:gd name="T25" fmla="*/ 104 h 299"/>
              <a:gd name="T26" fmla="*/ 19 w 1402"/>
              <a:gd name="T27" fmla="*/ 79 h 299"/>
              <a:gd name="T28" fmla="*/ 35 w 1402"/>
              <a:gd name="T29" fmla="*/ 54 h 299"/>
              <a:gd name="T30" fmla="*/ 55 w 1402"/>
              <a:gd name="T31" fmla="*/ 34 h 299"/>
              <a:gd name="T32" fmla="*/ 80 w 1402"/>
              <a:gd name="T33" fmla="*/ 18 h 299"/>
              <a:gd name="T34" fmla="*/ 107 w 1402"/>
              <a:gd name="T35" fmla="*/ 6 h 299"/>
              <a:gd name="T36" fmla="*/ 137 w 1402"/>
              <a:gd name="T37" fmla="*/ 1 h 299"/>
              <a:gd name="T38" fmla="*/ 153 w 1402"/>
              <a:gd name="T39" fmla="*/ 0 h 299"/>
              <a:gd name="T40" fmla="*/ 1250 w 1402"/>
              <a:gd name="T41" fmla="*/ 0 h 299"/>
              <a:gd name="T42" fmla="*/ 1265 w 1402"/>
              <a:gd name="T43" fmla="*/ 1 h 299"/>
              <a:gd name="T44" fmla="*/ 1295 w 1402"/>
              <a:gd name="T45" fmla="*/ 6 h 299"/>
              <a:gd name="T46" fmla="*/ 1322 w 1402"/>
              <a:gd name="T47" fmla="*/ 18 h 299"/>
              <a:gd name="T48" fmla="*/ 1347 w 1402"/>
              <a:gd name="T49" fmla="*/ 34 h 299"/>
              <a:gd name="T50" fmla="*/ 1368 w 1402"/>
              <a:gd name="T51" fmla="*/ 54 h 299"/>
              <a:gd name="T52" fmla="*/ 1384 w 1402"/>
              <a:gd name="T53" fmla="*/ 79 h 299"/>
              <a:gd name="T54" fmla="*/ 1396 w 1402"/>
              <a:gd name="T55" fmla="*/ 104 h 299"/>
              <a:gd name="T56" fmla="*/ 1401 w 1402"/>
              <a:gd name="T57" fmla="*/ 134 h 299"/>
              <a:gd name="T58" fmla="*/ 1402 w 1402"/>
              <a:gd name="T59" fmla="*/ 149 h 299"/>
              <a:gd name="T60" fmla="*/ 1401 w 1402"/>
              <a:gd name="T61" fmla="*/ 165 h 299"/>
              <a:gd name="T62" fmla="*/ 1396 w 1402"/>
              <a:gd name="T63" fmla="*/ 194 h 299"/>
              <a:gd name="T64" fmla="*/ 1384 w 1402"/>
              <a:gd name="T65" fmla="*/ 221 h 299"/>
              <a:gd name="T66" fmla="*/ 1368 w 1402"/>
              <a:gd name="T67" fmla="*/ 245 h 299"/>
              <a:gd name="T68" fmla="*/ 1347 w 1402"/>
              <a:gd name="T69" fmla="*/ 264 h 299"/>
              <a:gd name="T70" fmla="*/ 1322 w 1402"/>
              <a:gd name="T71" fmla="*/ 280 h 299"/>
              <a:gd name="T72" fmla="*/ 1295 w 1402"/>
              <a:gd name="T73" fmla="*/ 292 h 299"/>
              <a:gd name="T74" fmla="*/ 1265 w 1402"/>
              <a:gd name="T75" fmla="*/ 298 h 299"/>
              <a:gd name="T76" fmla="*/ 1250 w 1402"/>
              <a:gd name="T77" fmla="*/ 299 h 299"/>
              <a:gd name="T78" fmla="*/ 1250 w 1402"/>
              <a:gd name="T7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2" h="299">
                <a:moveTo>
                  <a:pt x="1250" y="299"/>
                </a:moveTo>
                <a:lnTo>
                  <a:pt x="153" y="299"/>
                </a:lnTo>
                <a:lnTo>
                  <a:pt x="137" y="298"/>
                </a:lnTo>
                <a:lnTo>
                  <a:pt x="107" y="292"/>
                </a:lnTo>
                <a:lnTo>
                  <a:pt x="80" y="280"/>
                </a:lnTo>
                <a:lnTo>
                  <a:pt x="55" y="264"/>
                </a:lnTo>
                <a:lnTo>
                  <a:pt x="35" y="245"/>
                </a:lnTo>
                <a:lnTo>
                  <a:pt x="19" y="221"/>
                </a:lnTo>
                <a:lnTo>
                  <a:pt x="7" y="194"/>
                </a:lnTo>
                <a:lnTo>
                  <a:pt x="0" y="165"/>
                </a:lnTo>
                <a:lnTo>
                  <a:pt x="0" y="149"/>
                </a:lnTo>
                <a:lnTo>
                  <a:pt x="0" y="134"/>
                </a:lnTo>
                <a:lnTo>
                  <a:pt x="7" y="104"/>
                </a:lnTo>
                <a:lnTo>
                  <a:pt x="19" y="79"/>
                </a:lnTo>
                <a:lnTo>
                  <a:pt x="35" y="54"/>
                </a:lnTo>
                <a:lnTo>
                  <a:pt x="55" y="34"/>
                </a:lnTo>
                <a:lnTo>
                  <a:pt x="80" y="18"/>
                </a:lnTo>
                <a:lnTo>
                  <a:pt x="107" y="6"/>
                </a:lnTo>
                <a:lnTo>
                  <a:pt x="137" y="1"/>
                </a:lnTo>
                <a:lnTo>
                  <a:pt x="153" y="0"/>
                </a:lnTo>
                <a:lnTo>
                  <a:pt x="1250" y="0"/>
                </a:lnTo>
                <a:lnTo>
                  <a:pt x="1265" y="1"/>
                </a:lnTo>
                <a:lnTo>
                  <a:pt x="1295" y="6"/>
                </a:lnTo>
                <a:lnTo>
                  <a:pt x="1322" y="18"/>
                </a:lnTo>
                <a:lnTo>
                  <a:pt x="1347" y="34"/>
                </a:lnTo>
                <a:lnTo>
                  <a:pt x="1368" y="54"/>
                </a:lnTo>
                <a:lnTo>
                  <a:pt x="1384" y="79"/>
                </a:lnTo>
                <a:lnTo>
                  <a:pt x="1396" y="104"/>
                </a:lnTo>
                <a:lnTo>
                  <a:pt x="1401" y="134"/>
                </a:lnTo>
                <a:lnTo>
                  <a:pt x="1402" y="149"/>
                </a:lnTo>
                <a:lnTo>
                  <a:pt x="1401" y="165"/>
                </a:lnTo>
                <a:lnTo>
                  <a:pt x="1396" y="194"/>
                </a:lnTo>
                <a:lnTo>
                  <a:pt x="1384" y="221"/>
                </a:lnTo>
                <a:lnTo>
                  <a:pt x="1368" y="245"/>
                </a:lnTo>
                <a:lnTo>
                  <a:pt x="1347" y="264"/>
                </a:lnTo>
                <a:lnTo>
                  <a:pt x="1322" y="280"/>
                </a:lnTo>
                <a:lnTo>
                  <a:pt x="1295" y="292"/>
                </a:lnTo>
                <a:lnTo>
                  <a:pt x="1265" y="298"/>
                </a:lnTo>
                <a:lnTo>
                  <a:pt x="1250" y="299"/>
                </a:lnTo>
                <a:lnTo>
                  <a:pt x="1250" y="299"/>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1"/>
          </a:p>
        </p:txBody>
      </p:sp>
      <p:sp>
        <p:nvSpPr>
          <p:cNvPr id="55" name="TextBox 54">
            <a:extLst>
              <a:ext uri="{FF2B5EF4-FFF2-40B4-BE49-F238E27FC236}">
                <a16:creationId xmlns:a16="http://schemas.microsoft.com/office/drawing/2014/main" id="{7BCA4649-9670-96A9-AD0E-658E690FF7CC}"/>
              </a:ext>
            </a:extLst>
          </p:cNvPr>
          <p:cNvSpPr txBox="1"/>
          <p:nvPr/>
        </p:nvSpPr>
        <p:spPr>
          <a:xfrm>
            <a:off x="9702255" y="1579997"/>
            <a:ext cx="1061509" cy="307777"/>
          </a:xfrm>
          <a:prstGeom prst="rect">
            <a:avLst/>
          </a:prstGeom>
          <a:noFill/>
        </p:spPr>
        <p:txBody>
          <a:bodyPr wrap="none" rtlCol="0" anchor="ctr">
            <a:spAutoFit/>
          </a:bodyPr>
          <a:lstStyle/>
          <a:p>
            <a:r>
              <a:rPr lang="en-US" sz="1400" noProof="1"/>
              <a:t>LED BULB</a:t>
            </a:r>
          </a:p>
        </p:txBody>
      </p:sp>
      <p:sp>
        <p:nvSpPr>
          <p:cNvPr id="56" name="TextBox 55">
            <a:extLst>
              <a:ext uri="{FF2B5EF4-FFF2-40B4-BE49-F238E27FC236}">
                <a16:creationId xmlns:a16="http://schemas.microsoft.com/office/drawing/2014/main" id="{A7C65172-EE69-2CDA-E20C-5C269785AD50}"/>
              </a:ext>
            </a:extLst>
          </p:cNvPr>
          <p:cNvSpPr txBox="1"/>
          <p:nvPr/>
        </p:nvSpPr>
        <p:spPr>
          <a:xfrm>
            <a:off x="9702255" y="2246008"/>
            <a:ext cx="1039067" cy="307777"/>
          </a:xfrm>
          <a:prstGeom prst="rect">
            <a:avLst/>
          </a:prstGeom>
          <a:noFill/>
        </p:spPr>
        <p:txBody>
          <a:bodyPr wrap="none" rtlCol="0" anchor="ctr">
            <a:spAutoFit/>
          </a:bodyPr>
          <a:lstStyle/>
          <a:p>
            <a:r>
              <a:rPr lang="en-US" sz="1400" noProof="1"/>
              <a:t>CFL BULB</a:t>
            </a:r>
          </a:p>
        </p:txBody>
      </p:sp>
      <p:sp>
        <p:nvSpPr>
          <p:cNvPr id="57" name="TextBox 56">
            <a:extLst>
              <a:ext uri="{FF2B5EF4-FFF2-40B4-BE49-F238E27FC236}">
                <a16:creationId xmlns:a16="http://schemas.microsoft.com/office/drawing/2014/main" id="{8F22826E-3810-7333-ED0F-5ED3A6B349C0}"/>
              </a:ext>
            </a:extLst>
          </p:cNvPr>
          <p:cNvSpPr txBox="1"/>
          <p:nvPr/>
        </p:nvSpPr>
        <p:spPr>
          <a:xfrm>
            <a:off x="9702255" y="2912018"/>
            <a:ext cx="1619354" cy="307777"/>
          </a:xfrm>
          <a:prstGeom prst="rect">
            <a:avLst/>
          </a:prstGeom>
          <a:noFill/>
        </p:spPr>
        <p:txBody>
          <a:bodyPr wrap="none" rtlCol="0" anchor="ctr">
            <a:spAutoFit/>
          </a:bodyPr>
          <a:lstStyle/>
          <a:p>
            <a:r>
              <a:rPr lang="en-US" sz="1400" noProof="1"/>
              <a:t>FILAMENT BULB</a:t>
            </a:r>
          </a:p>
        </p:txBody>
      </p:sp>
      <p:pic>
        <p:nvPicPr>
          <p:cNvPr id="59" name="Graphic 58" descr="Lightbulb">
            <a:extLst>
              <a:ext uri="{FF2B5EF4-FFF2-40B4-BE49-F238E27FC236}">
                <a16:creationId xmlns:a16="http://schemas.microsoft.com/office/drawing/2014/main" id="{36169108-6FAD-0910-A161-5EA06CCF68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3736" y="1465043"/>
            <a:ext cx="537684" cy="537684"/>
          </a:xfrm>
          <a:prstGeom prst="rect">
            <a:avLst/>
          </a:prstGeom>
        </p:spPr>
      </p:pic>
      <p:pic>
        <p:nvPicPr>
          <p:cNvPr id="60" name="Graphic 59" descr="Lightbulb">
            <a:extLst>
              <a:ext uri="{FF2B5EF4-FFF2-40B4-BE49-F238E27FC236}">
                <a16:creationId xmlns:a16="http://schemas.microsoft.com/office/drawing/2014/main" id="{88D66D55-0E00-7516-495E-2FB519E771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3736" y="2131054"/>
            <a:ext cx="537684" cy="537684"/>
          </a:xfrm>
          <a:prstGeom prst="rect">
            <a:avLst/>
          </a:prstGeom>
        </p:spPr>
      </p:pic>
      <p:pic>
        <p:nvPicPr>
          <p:cNvPr id="61" name="Graphic 60" descr="Lightbulb">
            <a:extLst>
              <a:ext uri="{FF2B5EF4-FFF2-40B4-BE49-F238E27FC236}">
                <a16:creationId xmlns:a16="http://schemas.microsoft.com/office/drawing/2014/main" id="{6E6D9D6A-A1A6-7140-FA94-3C9D69A66C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73736" y="2797064"/>
            <a:ext cx="537684" cy="537684"/>
          </a:xfrm>
          <a:prstGeom prst="rect">
            <a:avLst/>
          </a:prstGeom>
        </p:spPr>
      </p:pic>
      <p:sp>
        <p:nvSpPr>
          <p:cNvPr id="63" name="Content Placeholder 8">
            <a:extLst>
              <a:ext uri="{FF2B5EF4-FFF2-40B4-BE49-F238E27FC236}">
                <a16:creationId xmlns:a16="http://schemas.microsoft.com/office/drawing/2014/main" id="{719372C4-EE92-5B6A-9F87-E038D992AE6D}"/>
              </a:ext>
            </a:extLst>
          </p:cNvPr>
          <p:cNvSpPr txBox="1">
            <a:spLocks/>
          </p:cNvSpPr>
          <p:nvPr/>
        </p:nvSpPr>
        <p:spPr>
          <a:xfrm>
            <a:off x="1175759" y="1199794"/>
            <a:ext cx="3557054" cy="4040001"/>
          </a:xfrm>
          <a:prstGeom prst="rect">
            <a:avLst/>
          </a:prstGeom>
        </p:spPr>
        <p:txBody>
          <a:bodyPr vert="horz" lIns="109728" tIns="109728" rIns="109728" bIns="91440" rtlCol="0" anchor="t">
            <a:normAutofit/>
          </a:bodyPr>
          <a:lstStyle>
            <a:lvl1pPr marL="283464" indent="-285750" algn="ctr" defTabSz="914400" rtl="0" eaLnBrk="1" latinLnBrk="0" hangingPunct="1">
              <a:lnSpc>
                <a:spcPct val="140000"/>
              </a:lnSpc>
              <a:spcBef>
                <a:spcPts val="930"/>
              </a:spcBef>
              <a:buFont typeface="Wingdings" panose="05000000000000000000" pitchFamily="2" charset="2"/>
              <a:buChar char="§"/>
              <a:defRPr sz="12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sz="1400" b="0" dirty="0"/>
              <a:t>Type of bulb has a major influence in electric bill. </a:t>
            </a:r>
          </a:p>
          <a:p>
            <a:pPr marL="0" indent="0">
              <a:buNone/>
            </a:pPr>
            <a:r>
              <a:rPr lang="en-US" sz="1400" b="0" dirty="0"/>
              <a:t>The most used bulb is CFL. And least is Filament bulb.</a:t>
            </a:r>
          </a:p>
          <a:p>
            <a:pPr marL="0" indent="0">
              <a:buNone/>
            </a:pPr>
            <a:r>
              <a:rPr lang="en-US" sz="1400" b="0" dirty="0"/>
              <a:t>The variance in high when switched from Filament to CFL. And from CFL to LED too. </a:t>
            </a:r>
          </a:p>
          <a:p>
            <a:pPr marL="0" indent="0">
              <a:buNone/>
            </a:pPr>
            <a:r>
              <a:rPr lang="en-US" sz="1400" b="0" dirty="0"/>
              <a:t>. </a:t>
            </a:r>
            <a:r>
              <a:rPr lang="en-US" dirty="0"/>
              <a:t>​</a:t>
            </a:r>
          </a:p>
        </p:txBody>
      </p:sp>
    </p:spTree>
    <p:extLst>
      <p:ext uri="{BB962C8B-B14F-4D97-AF65-F5344CB8AC3E}">
        <p14:creationId xmlns:p14="http://schemas.microsoft.com/office/powerpoint/2010/main" val="206927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381329"/>
            <a:ext cx="3754671" cy="821098"/>
          </a:xfrm>
        </p:spPr>
        <p:txBody>
          <a:bodyPr/>
          <a:lstStyle/>
          <a:p>
            <a:r>
              <a:rPr lang="en-US" dirty="0"/>
              <a:t>Correlation Heatmap</a:t>
            </a:r>
          </a:p>
        </p:txBody>
      </p:sp>
      <p:sp>
        <p:nvSpPr>
          <p:cNvPr id="2" name="Content Placeholder 8">
            <a:extLst>
              <a:ext uri="{FF2B5EF4-FFF2-40B4-BE49-F238E27FC236}">
                <a16:creationId xmlns:a16="http://schemas.microsoft.com/office/drawing/2014/main" id="{C97CB0A2-1B46-2254-614D-86A568F07987}"/>
              </a:ext>
            </a:extLst>
          </p:cNvPr>
          <p:cNvSpPr txBox="1">
            <a:spLocks/>
          </p:cNvSpPr>
          <p:nvPr/>
        </p:nvSpPr>
        <p:spPr>
          <a:xfrm>
            <a:off x="7733875" y="2202427"/>
            <a:ext cx="3557054" cy="4040001"/>
          </a:xfrm>
          <a:prstGeom prst="rect">
            <a:avLst/>
          </a:prstGeom>
        </p:spPr>
        <p:txBody>
          <a:bodyPr vert="horz" lIns="109728" tIns="109728" rIns="109728" bIns="91440" rtlCol="0" anchor="t">
            <a:normAutofit/>
          </a:bodyPr>
          <a:lstStyle>
            <a:lvl1pPr marL="283464" indent="-285750" algn="ctr" defTabSz="914400" rtl="0" eaLnBrk="1" latinLnBrk="0" hangingPunct="1">
              <a:lnSpc>
                <a:spcPct val="140000"/>
              </a:lnSpc>
              <a:spcBef>
                <a:spcPts val="930"/>
              </a:spcBef>
              <a:buFont typeface="Wingdings" panose="05000000000000000000" pitchFamily="2" charset="2"/>
              <a:buChar char="§"/>
              <a:defRPr sz="12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sz="1400" b="0" dirty="0"/>
              <a:t>It appears that LED Bulbs, Washing Machine, Fridge and Borewell Motor are more correlated to Bill. </a:t>
            </a:r>
          </a:p>
          <a:p>
            <a:pPr marL="0" indent="0">
              <a:buNone/>
            </a:pPr>
            <a:r>
              <a:rPr lang="en-US" sz="1400" b="0" dirty="0"/>
              <a:t>Except LED bulb is negatively correlated.</a:t>
            </a:r>
          </a:p>
          <a:p>
            <a:pPr marL="0" indent="0">
              <a:buNone/>
            </a:pPr>
            <a:r>
              <a:rPr lang="en-US" sz="1400" b="0" dirty="0"/>
              <a:t>. </a:t>
            </a:r>
          </a:p>
          <a:p>
            <a:pPr marL="0" indent="0">
              <a:buNone/>
            </a:pPr>
            <a:r>
              <a:rPr lang="en-US" sz="1400" b="0" dirty="0"/>
              <a:t>. </a:t>
            </a:r>
            <a:r>
              <a:rPr lang="en-US" dirty="0"/>
              <a:t>​</a:t>
            </a:r>
          </a:p>
        </p:txBody>
      </p:sp>
      <p:sp>
        <p:nvSpPr>
          <p:cNvPr id="4" name="Picture Placeholder 3">
            <a:extLst>
              <a:ext uri="{FF2B5EF4-FFF2-40B4-BE49-F238E27FC236}">
                <a16:creationId xmlns:a16="http://schemas.microsoft.com/office/drawing/2014/main" id="{B2AF81E0-D0ED-89B1-478E-69253D655FE6}"/>
              </a:ext>
            </a:extLst>
          </p:cNvPr>
          <p:cNvSpPr>
            <a:spLocks noGrp="1"/>
          </p:cNvSpPr>
          <p:nvPr>
            <p:ph type="pic" sz="quarter" idx="13"/>
          </p:nvPr>
        </p:nvSpPr>
        <p:spPr>
          <a:xfrm>
            <a:off x="-6097" y="1125015"/>
            <a:ext cx="7226268" cy="4987385"/>
          </a:xfrm>
        </p:spPr>
      </p:sp>
      <p:pic>
        <p:nvPicPr>
          <p:cNvPr id="2050" name="Picture 2">
            <a:extLst>
              <a:ext uri="{FF2B5EF4-FFF2-40B4-BE49-F238E27FC236}">
                <a16:creationId xmlns:a16="http://schemas.microsoft.com/office/drawing/2014/main" id="{BEFCB0D4-637E-E727-8747-CAA81DE75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 y="1083617"/>
            <a:ext cx="7537606" cy="50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81265EA1-7E3F-EAA7-7299-91784B7F5626}"/>
              </a:ext>
            </a:extLst>
          </p:cNvPr>
          <p:cNvPicPr>
            <a:picLocks noGrp="1" noChangeAspect="1"/>
          </p:cNvPicPr>
          <p:nvPr>
            <p:ph type="pic" sz="quarter" idx="13"/>
          </p:nvPr>
        </p:nvPicPr>
        <p:blipFill>
          <a:blip r:embed="rId3"/>
          <a:srcRect l="4065" r="4065"/>
          <a:stretch>
            <a:fillRect/>
          </a:stretch>
        </p:blipFill>
        <p:spPr>
          <a:xfrm>
            <a:off x="12497" y="1084769"/>
            <a:ext cx="7519014" cy="4991566"/>
          </a:xfrm>
        </p:spPr>
      </p:pic>
      <p:sp>
        <p:nvSpPr>
          <p:cNvPr id="29" name="Title 13">
            <a:extLst>
              <a:ext uri="{FF2B5EF4-FFF2-40B4-BE49-F238E27FC236}">
                <a16:creationId xmlns:a16="http://schemas.microsoft.com/office/drawing/2014/main" id="{1533E778-816F-5099-4D4D-B48988BDD341}"/>
              </a:ext>
            </a:extLst>
          </p:cNvPr>
          <p:cNvSpPr>
            <a:spLocks noGrp="1"/>
          </p:cNvSpPr>
          <p:nvPr>
            <p:ph type="ctrTitle"/>
          </p:nvPr>
        </p:nvSpPr>
        <p:spPr>
          <a:xfrm>
            <a:off x="8042787" y="1248697"/>
            <a:ext cx="3862367" cy="1081549"/>
          </a:xfrm>
        </p:spPr>
        <p:txBody>
          <a:bodyPr/>
          <a:lstStyle/>
          <a:p>
            <a:r>
              <a:rPr lang="en-US" dirty="0"/>
              <a:t>Line graph for Bill over Time</a:t>
            </a:r>
          </a:p>
        </p:txBody>
      </p:sp>
      <p:sp>
        <p:nvSpPr>
          <p:cNvPr id="30" name="Content Placeholder 8">
            <a:extLst>
              <a:ext uri="{FF2B5EF4-FFF2-40B4-BE49-F238E27FC236}">
                <a16:creationId xmlns:a16="http://schemas.microsoft.com/office/drawing/2014/main" id="{D445220C-FB3B-C85C-4771-3000A665582A}"/>
              </a:ext>
            </a:extLst>
          </p:cNvPr>
          <p:cNvSpPr txBox="1">
            <a:spLocks/>
          </p:cNvSpPr>
          <p:nvPr/>
        </p:nvSpPr>
        <p:spPr>
          <a:xfrm>
            <a:off x="7910855" y="2330246"/>
            <a:ext cx="3557054" cy="4040001"/>
          </a:xfrm>
          <a:prstGeom prst="rect">
            <a:avLst/>
          </a:prstGeom>
        </p:spPr>
        <p:txBody>
          <a:bodyPr vert="horz" lIns="109728" tIns="109728" rIns="109728" bIns="91440" rtlCol="0" anchor="t">
            <a:normAutofit/>
          </a:bodyPr>
          <a:lstStyle>
            <a:lvl1pPr marL="283464" indent="-285750" algn="ctr" defTabSz="914400" rtl="0" eaLnBrk="1" latinLnBrk="0" hangingPunct="1">
              <a:lnSpc>
                <a:spcPct val="140000"/>
              </a:lnSpc>
              <a:spcBef>
                <a:spcPts val="930"/>
              </a:spcBef>
              <a:buFont typeface="Wingdings" panose="05000000000000000000" pitchFamily="2" charset="2"/>
              <a:buChar char="§"/>
              <a:defRPr sz="12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sz="1400" b="0" dirty="0"/>
              <a:t>This line plot shows the variation of bill amount over time. </a:t>
            </a:r>
          </a:p>
          <a:p>
            <a:pPr marL="0" indent="0">
              <a:buNone/>
            </a:pPr>
            <a:r>
              <a:rPr lang="en-US" sz="1400" b="0" dirty="0"/>
              <a:t>It depicting that slightly increase in amount in 2012 and 2019 followed by 2020,2022.</a:t>
            </a:r>
          </a:p>
        </p:txBody>
      </p:sp>
    </p:spTree>
    <p:extLst>
      <p:ext uri="{BB962C8B-B14F-4D97-AF65-F5344CB8AC3E}">
        <p14:creationId xmlns:p14="http://schemas.microsoft.com/office/powerpoint/2010/main" val="171655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B5CFD34-8FF8-415C-409A-4A7DF7A7A060}"/>
              </a:ext>
            </a:extLst>
          </p:cNvPr>
          <p:cNvSpPr>
            <a:spLocks noGrp="1"/>
          </p:cNvSpPr>
          <p:nvPr>
            <p:ph type="pic" sz="quarter" idx="13"/>
          </p:nvPr>
        </p:nvSpPr>
        <p:spPr/>
      </p:sp>
      <p:pic>
        <p:nvPicPr>
          <p:cNvPr id="3074" name="Picture 2">
            <a:extLst>
              <a:ext uri="{FF2B5EF4-FFF2-40B4-BE49-F238E27FC236}">
                <a16:creationId xmlns:a16="http://schemas.microsoft.com/office/drawing/2014/main" id="{C2B8DCF9-F688-C58A-39DD-1637D6210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95509"/>
            <a:ext cx="7528560" cy="501689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3">
            <a:extLst>
              <a:ext uri="{FF2B5EF4-FFF2-40B4-BE49-F238E27FC236}">
                <a16:creationId xmlns:a16="http://schemas.microsoft.com/office/drawing/2014/main" id="{48C61838-872D-B2A3-D4D0-230C84ACAE89}"/>
              </a:ext>
            </a:extLst>
          </p:cNvPr>
          <p:cNvSpPr>
            <a:spLocks noGrp="1"/>
          </p:cNvSpPr>
          <p:nvPr>
            <p:ph type="ctrTitle"/>
          </p:nvPr>
        </p:nvSpPr>
        <p:spPr>
          <a:xfrm>
            <a:off x="8150484" y="1410825"/>
            <a:ext cx="3785877" cy="1302877"/>
          </a:xfrm>
        </p:spPr>
        <p:txBody>
          <a:bodyPr/>
          <a:lstStyle/>
          <a:p>
            <a:r>
              <a:rPr lang="en-US" dirty="0"/>
              <a:t>Availability of appliance over time</a:t>
            </a:r>
          </a:p>
        </p:txBody>
      </p:sp>
      <p:sp>
        <p:nvSpPr>
          <p:cNvPr id="8" name="Content Placeholder 8">
            <a:extLst>
              <a:ext uri="{FF2B5EF4-FFF2-40B4-BE49-F238E27FC236}">
                <a16:creationId xmlns:a16="http://schemas.microsoft.com/office/drawing/2014/main" id="{A775B0A0-DFB8-49D7-DAAE-C26D9B2CD1E0}"/>
              </a:ext>
            </a:extLst>
          </p:cNvPr>
          <p:cNvSpPr txBox="1">
            <a:spLocks/>
          </p:cNvSpPr>
          <p:nvPr/>
        </p:nvSpPr>
        <p:spPr>
          <a:xfrm>
            <a:off x="8038675" y="2871125"/>
            <a:ext cx="4045170" cy="3241276"/>
          </a:xfrm>
          <a:prstGeom prst="rect">
            <a:avLst/>
          </a:prstGeom>
        </p:spPr>
        <p:txBody>
          <a:bodyPr vert="horz" lIns="109728" tIns="109728" rIns="109728" bIns="91440" rtlCol="0" anchor="t">
            <a:normAutofit/>
          </a:bodyPr>
          <a:lstStyle>
            <a:lvl1pPr marL="283464" indent="-285750" algn="ctr" defTabSz="914400" rtl="0" eaLnBrk="1" latinLnBrk="0" hangingPunct="1">
              <a:lnSpc>
                <a:spcPct val="140000"/>
              </a:lnSpc>
              <a:spcBef>
                <a:spcPts val="930"/>
              </a:spcBef>
              <a:buFont typeface="Wingdings" panose="05000000000000000000" pitchFamily="2" charset="2"/>
              <a:buChar char="§"/>
              <a:defRPr sz="12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sz="1400" b="0" dirty="0"/>
              <a:t>It shows the year which each electric appliance appeared in the house.</a:t>
            </a:r>
          </a:p>
          <a:p>
            <a:pPr marL="0" indent="0">
              <a:buNone/>
            </a:pPr>
            <a:r>
              <a:rPr lang="en-US" sz="1400" b="0" dirty="0"/>
              <a:t>Blue part indicates the presence.</a:t>
            </a:r>
          </a:p>
          <a:p>
            <a:pPr marL="0" indent="0">
              <a:buNone/>
            </a:pPr>
            <a:r>
              <a:rPr lang="en-US" sz="1400" b="0" dirty="0"/>
              <a:t>We clearly understand that which appliance cause more amount of bill by cross check of line plot and this visualization. </a:t>
            </a:r>
          </a:p>
          <a:p>
            <a:pPr marL="0" indent="0">
              <a:buNone/>
            </a:pPr>
            <a:r>
              <a:rPr lang="en-US" sz="1400" b="0" dirty="0"/>
              <a:t> </a:t>
            </a:r>
            <a:r>
              <a:rPr lang="en-US" dirty="0"/>
              <a:t>​</a:t>
            </a:r>
          </a:p>
        </p:txBody>
      </p:sp>
    </p:spTree>
    <p:extLst>
      <p:ext uri="{BB962C8B-B14F-4D97-AF65-F5344CB8AC3E}">
        <p14:creationId xmlns:p14="http://schemas.microsoft.com/office/powerpoint/2010/main" val="121185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91440"/>
            <a:ext cx="10900146" cy="1115934"/>
          </a:xfrm>
        </p:spPr>
        <p:txBody>
          <a:bodyPr>
            <a:noAutofit/>
          </a:bodyPr>
          <a:lstStyle/>
          <a:p>
            <a:r>
              <a:rPr lang="en-US" dirty="0"/>
              <a:t>Conclusion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type="body" sz="quarter" idx="16"/>
          </p:nvPr>
        </p:nvSpPr>
        <p:spPr>
          <a:xfrm>
            <a:off x="642917" y="1575317"/>
            <a:ext cx="4727575" cy="641282"/>
          </a:xfrm>
        </p:spPr>
        <p:txBody>
          <a:bodyPr>
            <a:noAutofit/>
          </a:bodyPr>
          <a:lstStyle/>
          <a:p>
            <a:r>
              <a:rPr lang="en-US" dirty="0"/>
              <a:t>Bulb impact</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type="body" sz="quarter" idx="17"/>
          </p:nvPr>
        </p:nvSpPr>
        <p:spPr>
          <a:xfrm>
            <a:off x="6541460" y="1575317"/>
            <a:ext cx="4727575" cy="641282"/>
          </a:xfrm>
        </p:spPr>
        <p:txBody>
          <a:bodyPr>
            <a:noAutofit/>
          </a:bodyPr>
          <a:lstStyle/>
          <a:p>
            <a:r>
              <a:rPr lang="en-US" dirty="0"/>
              <a:t>Changes in Bill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sz="quarter" idx="14"/>
          </p:nvPr>
        </p:nvSpPr>
        <p:spPr>
          <a:xfrm>
            <a:off x="648934" y="2216599"/>
            <a:ext cx="5791194" cy="2011968"/>
          </a:xfrm>
        </p:spPr>
        <p:txBody>
          <a:bodyPr>
            <a:noAutofit/>
          </a:bodyPr>
          <a:lstStyle/>
          <a:p>
            <a:pPr algn="l">
              <a:buFont typeface="Arial" panose="020B0604020202020204" pitchFamily="34" charset="0"/>
              <a:buChar char="•"/>
            </a:pPr>
            <a:r>
              <a:rPr lang="en-US" dirty="0"/>
              <a:t>The type of light bulbs used significantly influences the electricity bill.</a:t>
            </a:r>
          </a:p>
          <a:p>
            <a:pPr algn="l">
              <a:buFont typeface="Arial" panose="020B0604020202020204" pitchFamily="34" charset="0"/>
              <a:buChar char="•"/>
            </a:pPr>
            <a:r>
              <a:rPr lang="en-US" dirty="0"/>
              <a:t>Switching from old bulbs to CFL and LED bulbs affects the bill.</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sz="quarter" idx="14"/>
          </p:nvPr>
        </p:nvSpPr>
        <p:spPr>
          <a:xfrm>
            <a:off x="6547455" y="2216599"/>
            <a:ext cx="4721579" cy="1343374"/>
          </a:xfrm>
        </p:spPr>
        <p:txBody>
          <a:bodyPr>
            <a:noAutofit/>
          </a:bodyPr>
          <a:lstStyle/>
          <a:p>
            <a:r>
              <a:rPr lang="en-US" dirty="0"/>
              <a:t>Noticed slight bill increases in 2012, 2019, 2020, and 2022.</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
        <p:nvSpPr>
          <p:cNvPr id="2" name="Content Placeholder 7">
            <a:extLst>
              <a:ext uri="{FF2B5EF4-FFF2-40B4-BE49-F238E27FC236}">
                <a16:creationId xmlns:a16="http://schemas.microsoft.com/office/drawing/2014/main" id="{B3A847E3-824C-6B61-6885-858685431845}"/>
              </a:ext>
            </a:extLst>
          </p:cNvPr>
          <p:cNvSpPr txBox="1">
            <a:spLocks/>
          </p:cNvSpPr>
          <p:nvPr/>
        </p:nvSpPr>
        <p:spPr>
          <a:xfrm>
            <a:off x="642917" y="4050575"/>
            <a:ext cx="4727575" cy="641282"/>
          </a:xfrm>
          <a:prstGeom prst="rect">
            <a:avLst/>
          </a:prstGeom>
        </p:spPr>
        <p:txBody>
          <a:bodyPr vert="horz" lIns="109728" tIns="109728" rIns="109728" bIns="91440" rtlCol="0" anchor="ctr">
            <a:noAutofit/>
          </a:bodyPr>
          <a:lstStyle>
            <a:lvl1pPr marL="0" indent="0" algn="l" defTabSz="914400" rtl="0" eaLnBrk="1" latinLnBrk="0" hangingPunct="1">
              <a:lnSpc>
                <a:spcPct val="140000"/>
              </a:lnSpc>
              <a:spcBef>
                <a:spcPts val="930"/>
              </a:spcBef>
              <a:buFont typeface="Wingdings" panose="05000000000000000000" pitchFamily="2" charset="2"/>
              <a:buNone/>
              <a:defRPr sz="20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Appliance connection</a:t>
            </a:r>
          </a:p>
        </p:txBody>
      </p:sp>
      <p:sp>
        <p:nvSpPr>
          <p:cNvPr id="3" name="Content Placeholder 4">
            <a:extLst>
              <a:ext uri="{FF2B5EF4-FFF2-40B4-BE49-F238E27FC236}">
                <a16:creationId xmlns:a16="http://schemas.microsoft.com/office/drawing/2014/main" id="{97002489-1A97-B9BC-B161-84A5A8D1227C}"/>
              </a:ext>
            </a:extLst>
          </p:cNvPr>
          <p:cNvSpPr>
            <a:spLocks noGrp="1"/>
          </p:cNvSpPr>
          <p:nvPr>
            <p:ph sz="quarter" idx="14"/>
          </p:nvPr>
        </p:nvSpPr>
        <p:spPr>
          <a:xfrm>
            <a:off x="622207" y="4691857"/>
            <a:ext cx="5844647" cy="1115934"/>
          </a:xfrm>
        </p:spPr>
        <p:txBody>
          <a:bodyPr>
            <a:noAutofit/>
          </a:bodyPr>
          <a:lstStyle/>
          <a:p>
            <a:pPr algn="l">
              <a:buFont typeface="Arial" panose="020B0604020202020204" pitchFamily="34" charset="0"/>
              <a:buChar char="•"/>
            </a:pPr>
            <a:r>
              <a:rPr lang="en-US" dirty="0"/>
              <a:t>Washing Machine, Fridge, and LED Bulbs are closely tied to the bill. Interestingly, having more LED bulbs seems to lower the bill.</a:t>
            </a:r>
          </a:p>
        </p:txBody>
      </p:sp>
      <p:sp>
        <p:nvSpPr>
          <p:cNvPr id="7" name="Content Placeholder 9">
            <a:extLst>
              <a:ext uri="{FF2B5EF4-FFF2-40B4-BE49-F238E27FC236}">
                <a16:creationId xmlns:a16="http://schemas.microsoft.com/office/drawing/2014/main" id="{932261D0-2EDD-0FF0-A92F-934FC6B7B2F7}"/>
              </a:ext>
            </a:extLst>
          </p:cNvPr>
          <p:cNvSpPr txBox="1">
            <a:spLocks/>
          </p:cNvSpPr>
          <p:nvPr/>
        </p:nvSpPr>
        <p:spPr>
          <a:xfrm>
            <a:off x="6541460" y="3330597"/>
            <a:ext cx="4727575" cy="641282"/>
          </a:xfrm>
          <a:prstGeom prst="rect">
            <a:avLst/>
          </a:prstGeom>
        </p:spPr>
        <p:txBody>
          <a:bodyPr vert="horz" lIns="109728" tIns="109728" rIns="109728" bIns="91440" rtlCol="0" anchor="ctr">
            <a:noAutofit/>
          </a:bodyPr>
          <a:lstStyle>
            <a:lvl1pPr marL="0" indent="0" algn="l" defTabSz="914400" rtl="0" eaLnBrk="1" latinLnBrk="0" hangingPunct="1">
              <a:lnSpc>
                <a:spcPct val="140000"/>
              </a:lnSpc>
              <a:spcBef>
                <a:spcPts val="930"/>
              </a:spcBef>
              <a:buFont typeface="Wingdings" panose="05000000000000000000" pitchFamily="2" charset="2"/>
              <a:buNone/>
              <a:defRPr sz="2000" b="1" kern="1200" spc="150" baseline="0">
                <a:solidFill>
                  <a:schemeClr val="tx1">
                    <a:lumMod val="75000"/>
                    <a:lumOff val="25000"/>
                  </a:schemeClr>
                </a:solidFill>
                <a:latin typeface="+mn-lt"/>
                <a:ea typeface="+mn-ea"/>
                <a:cs typeface="+mn-cs"/>
              </a:defRPr>
            </a:lvl1pPr>
            <a:lvl2pPr marL="566928" indent="-285750" algn="l" defTabSz="914400" rtl="0" eaLnBrk="1" latinLnBrk="0" hangingPunct="1">
              <a:lnSpc>
                <a:spcPct val="140000"/>
              </a:lnSpc>
              <a:spcBef>
                <a:spcPts val="930"/>
              </a:spcBef>
              <a:buFont typeface="Wingdings" panose="05000000000000000000" pitchFamily="2" charset="2"/>
              <a:buChar char="§"/>
              <a:defRPr sz="1600" i="0" kern="1200" spc="150" baseline="0">
                <a:solidFill>
                  <a:schemeClr val="tx1">
                    <a:lumMod val="75000"/>
                    <a:lumOff val="25000"/>
                  </a:schemeClr>
                </a:solidFill>
                <a:latin typeface="+mn-lt"/>
                <a:ea typeface="+mn-ea"/>
                <a:cs typeface="+mn-cs"/>
              </a:defRPr>
            </a:lvl2pPr>
            <a:lvl3pPr marL="850392"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3pPr>
            <a:lvl4pPr marL="1133856"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4pPr>
            <a:lvl5pPr marL="1417320" indent="-283464" algn="l" defTabSz="914400" rtl="0" eaLnBrk="1" latinLnBrk="0" hangingPunct="1">
              <a:lnSpc>
                <a:spcPct val="140000"/>
              </a:lnSpc>
              <a:spcBef>
                <a:spcPts val="930"/>
              </a:spcBef>
              <a:buFont typeface="Wingdings" panose="05000000000000000000" pitchFamily="2" charset="2"/>
              <a:buChar char="§"/>
              <a:defRPr sz="1400" i="0"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Appliance Timeline</a:t>
            </a:r>
          </a:p>
        </p:txBody>
      </p:sp>
      <p:sp>
        <p:nvSpPr>
          <p:cNvPr id="9" name="Content Placeholder 5">
            <a:extLst>
              <a:ext uri="{FF2B5EF4-FFF2-40B4-BE49-F238E27FC236}">
                <a16:creationId xmlns:a16="http://schemas.microsoft.com/office/drawing/2014/main" id="{5817737F-4E94-1B42-9F4A-63534090473F}"/>
              </a:ext>
            </a:extLst>
          </p:cNvPr>
          <p:cNvSpPr>
            <a:spLocks noGrp="1"/>
          </p:cNvSpPr>
          <p:nvPr>
            <p:ph sz="quarter" idx="14"/>
          </p:nvPr>
        </p:nvSpPr>
        <p:spPr>
          <a:xfrm>
            <a:off x="6547455" y="3984592"/>
            <a:ext cx="4721579" cy="1823199"/>
          </a:xfrm>
        </p:spPr>
        <p:txBody>
          <a:bodyPr>
            <a:noAutofit/>
          </a:bodyPr>
          <a:lstStyle/>
          <a:p>
            <a:pPr algn="l">
              <a:buFont typeface="Arial" panose="020B0604020202020204" pitchFamily="34" charset="0"/>
              <a:buChar char="•"/>
            </a:pPr>
            <a:r>
              <a:rPr lang="en-US" dirty="0"/>
              <a:t>In 2019, the addition of a Fridge impacted the bill. Borewell motor and Washing Machine appeared in 2021, contributing to changes in energy usage.</a:t>
            </a:r>
          </a:p>
        </p:txBody>
      </p:sp>
    </p:spTree>
    <p:extLst>
      <p:ext uri="{BB962C8B-B14F-4D97-AF65-F5344CB8AC3E}">
        <p14:creationId xmlns:p14="http://schemas.microsoft.com/office/powerpoint/2010/main" val="2960976296"/>
      </p:ext>
    </p:extLst>
  </p:cSld>
  <p:clrMapOvr>
    <a:masterClrMapping/>
  </p:clrMapOvr>
</p:sld>
</file>

<file path=ppt/theme/theme1.xml><?xml version="1.0" encoding="utf-8"?>
<a:theme xmlns:a="http://schemas.openxmlformats.org/drawingml/2006/main" name="Custom">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_Win32_LW_V7" id="{F1E2C390-6C8B-410E-9865-BF3A23EDF657}" vid="{EDAFF292-738E-47D4-B134-CB9A442FCC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4C1ECA-A565-471D-A164-5CD0A9930E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109B59-6C56-4983-8EA2-C110136BDE7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75890C-51C4-4E83-93D3-1F0BE433290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1424</TotalTime>
  <Words>574</Words>
  <Application>Microsoft Office PowerPoint</Application>
  <PresentationFormat>Widescreen</PresentationFormat>
  <Paragraphs>118</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Calibri</vt:lpstr>
      <vt:lpstr>Corbel</vt:lpstr>
      <vt:lpstr>Söhne</vt:lpstr>
      <vt:lpstr>Wingdings</vt:lpstr>
      <vt:lpstr>Custom</vt:lpstr>
      <vt:lpstr>HOME ENERGY Analysis : smart choices</vt:lpstr>
      <vt:lpstr>Introduction</vt:lpstr>
      <vt:lpstr>Timeline</vt:lpstr>
      <vt:lpstr>Dataset</vt:lpstr>
      <vt:lpstr>Type  of Bulb used in last 10 Years</vt:lpstr>
      <vt:lpstr>Correlation Heatmap</vt:lpstr>
      <vt:lpstr>Line graph for Bill over Time</vt:lpstr>
      <vt:lpstr>Availability of appliance over time</vt:lpstr>
      <vt:lpstr>Conclusion</vt:lpstr>
      <vt:lpstr>Recommendation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Goutham K G</cp:lastModifiedBy>
  <cp:revision>7</cp:revision>
  <dcterms:created xsi:type="dcterms:W3CDTF">2023-09-14T18:46:43Z</dcterms:created>
  <dcterms:modified xsi:type="dcterms:W3CDTF">2024-01-07T17:37:55Z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