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9" r:id="rId6"/>
    <p:sldId id="280" r:id="rId7"/>
    <p:sldId id="260" r:id="rId8"/>
    <p:sldId id="261" r:id="rId9"/>
    <p:sldId id="262" r:id="rId10"/>
    <p:sldId id="273" r:id="rId11"/>
    <p:sldId id="276" r:id="rId12"/>
    <p:sldId id="275" r:id="rId13"/>
    <p:sldId id="274" r:id="rId14"/>
    <p:sldId id="277" r:id="rId15"/>
    <p:sldId id="278" r:id="rId16"/>
    <p:sldId id="263" r:id="rId17"/>
    <p:sldId id="271" r:id="rId18"/>
    <p:sldId id="272" r:id="rId19"/>
    <p:sldId id="264" r:id="rId20"/>
    <p:sldId id="266" r:id="rId21"/>
    <p:sldId id="265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370" autoAdjust="0"/>
  </p:normalViewPr>
  <p:slideViewPr>
    <p:cSldViewPr snapToGrid="0">
      <p:cViewPr>
        <p:scale>
          <a:sx n="100" d="100"/>
          <a:sy n="100" d="100"/>
        </p:scale>
        <p:origin x="93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10C58-9FDA-447D-ABDD-DAC39A48F6D1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FE834-C4F2-44E3-B01D-8BA01231C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3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E834-C4F2-44E3-B01D-8BA01231C6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17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E834-C4F2-44E3-B01D-8BA01231C67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1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2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1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2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0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6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4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7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0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4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0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933A-0E6A-4828-BEEB-4D3EB05638D7}" type="datetimeFigureOut">
              <a:rPr lang="en-IN" smtClean="0"/>
              <a:t>23-Apr-2025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17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13137" y="3103632"/>
            <a:ext cx="707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Solar Power Generation </a:t>
            </a:r>
            <a:endParaRPr lang="en-IN" sz="4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5858" y="5461486"/>
            <a:ext cx="1190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Group </a:t>
            </a:r>
            <a:r>
              <a:rPr lang="en-IN" b="1" dirty="0" smtClean="0"/>
              <a:t>1</a:t>
            </a:r>
            <a:endParaRPr lang="en-IN" b="1" dirty="0" smtClean="0"/>
          </a:p>
          <a:p>
            <a:r>
              <a:rPr lang="en-IN" b="1" dirty="0" smtClean="0"/>
              <a:t>Members: </a:t>
            </a:r>
            <a:r>
              <a:rPr lang="en-IN" b="1" dirty="0"/>
              <a:t>Kaushik </a:t>
            </a:r>
            <a:r>
              <a:rPr lang="en-IN" b="1" dirty="0" smtClean="0"/>
              <a:t>Varma, </a:t>
            </a:r>
            <a:r>
              <a:rPr lang="en-IN" b="1" dirty="0" err="1" smtClean="0"/>
              <a:t>Jovin</a:t>
            </a:r>
            <a:r>
              <a:rPr lang="en-IN" b="1" dirty="0" smtClean="0"/>
              <a:t> </a:t>
            </a:r>
            <a:r>
              <a:rPr lang="en-IN" b="1" dirty="0" err="1" smtClean="0"/>
              <a:t>Deris.E</a:t>
            </a:r>
            <a:r>
              <a:rPr lang="en-IN" b="1" dirty="0" smtClean="0"/>
              <a:t>, </a:t>
            </a:r>
            <a:r>
              <a:rPr lang="en-IN" b="1" dirty="0" err="1" smtClean="0"/>
              <a:t>Yashaswini.N</a:t>
            </a:r>
            <a:r>
              <a:rPr lang="en-IN" b="1" dirty="0"/>
              <a:t>, </a:t>
            </a:r>
            <a:r>
              <a:rPr lang="en-IN" b="1" dirty="0" err="1" smtClean="0"/>
              <a:t>Tejal</a:t>
            </a:r>
            <a:r>
              <a:rPr lang="en-IN" b="1" dirty="0" smtClean="0"/>
              <a:t> </a:t>
            </a:r>
            <a:r>
              <a:rPr lang="en-IN" b="1" dirty="0" err="1" smtClean="0"/>
              <a:t>Mudaliar</a:t>
            </a:r>
            <a:r>
              <a:rPr lang="en-IN" b="1" dirty="0" smtClean="0"/>
              <a:t>, </a:t>
            </a:r>
            <a:r>
              <a:rPr lang="en-IN" b="1" dirty="0" err="1" smtClean="0"/>
              <a:t>Suraj</a:t>
            </a:r>
            <a:r>
              <a:rPr lang="en-IN" b="1" dirty="0" smtClean="0"/>
              <a:t> Kumar, </a:t>
            </a:r>
            <a:r>
              <a:rPr lang="en-IN" b="1" dirty="0" err="1" smtClean="0"/>
              <a:t>Goli</a:t>
            </a:r>
            <a:r>
              <a:rPr lang="en-IN" b="1" dirty="0" smtClean="0"/>
              <a:t> Rakesh, Goutham J </a:t>
            </a:r>
            <a:r>
              <a:rPr lang="en-IN" b="1" dirty="0" smtClean="0"/>
              <a:t>S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0665" y="4242286"/>
            <a:ext cx="6086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Predicting </a:t>
            </a:r>
            <a:r>
              <a:rPr lang="en-US" dirty="0"/>
              <a:t>energy production using environmental </a:t>
            </a:r>
            <a:r>
              <a:rPr lang="en-US" dirty="0" smtClean="0"/>
              <a:t>factors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9725026" y="3103632"/>
            <a:ext cx="2124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 smtClean="0">
                <a:solidFill>
                  <a:schemeClr val="bg2">
                    <a:lumMod val="75000"/>
                  </a:schemeClr>
                </a:solidFill>
              </a:rPr>
              <a:t>P526-G1</a:t>
            </a:r>
            <a:endParaRPr lang="en-IN" sz="40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60712" y="2157201"/>
            <a:ext cx="913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Evaluation Metric Report</a:t>
            </a:r>
            <a:r>
              <a:rPr lang="en-US" sz="2800" dirty="0" smtClean="0"/>
              <a:t> </a:t>
            </a:r>
            <a:r>
              <a:rPr lang="en-US" sz="2800" dirty="0"/>
              <a:t>for the </a:t>
            </a:r>
            <a:r>
              <a:rPr lang="en-US" sz="2800" b="1" dirty="0" err="1"/>
              <a:t>XGBoost</a:t>
            </a:r>
            <a:r>
              <a:rPr lang="en-US" sz="2800" b="1" dirty="0"/>
              <a:t> M</a:t>
            </a:r>
            <a:r>
              <a:rPr lang="en-US" sz="2800" b="1" dirty="0" smtClean="0"/>
              <a:t>odel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60712" y="1161666"/>
            <a:ext cx="739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Model Performance &amp; Results</a:t>
            </a:r>
            <a:endParaRPr lang="en-IN" sz="32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35" y="3211529"/>
            <a:ext cx="5586129" cy="22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47662" y="2103041"/>
            <a:ext cx="294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</a:t>
            </a:r>
            <a:r>
              <a:rPr lang="en-IN" b="1" dirty="0" smtClean="0"/>
              <a:t>istogram Plot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Visualizations</a:t>
            </a:r>
            <a:endParaRPr lang="en-IN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62" y="2595676"/>
            <a:ext cx="5381625" cy="35721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67450" y="2667749"/>
            <a:ext cx="55149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power values are centered around 13,000 Joules, indicating typical solar output during optimal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smaller peak near 0 Joules suggests low or no sunlight (e.g., cloudy or night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is right-skewed, with a few high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pattern helps understand solar output trends and guides model preprocessing like log transformation.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3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8610" y="2127202"/>
            <a:ext cx="265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Correlation </a:t>
            </a:r>
            <a:r>
              <a:rPr lang="en-IN" b="1" dirty="0" err="1" smtClean="0"/>
              <a:t>Heatmap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Visualizations</a:t>
            </a:r>
            <a:endParaRPr lang="en-IN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10" y="2572734"/>
            <a:ext cx="6558465" cy="41233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86625" y="2496534"/>
            <a:ext cx="49053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correlation </a:t>
            </a:r>
            <a:r>
              <a:rPr lang="en-US" dirty="0" err="1"/>
              <a:t>heatmap</a:t>
            </a:r>
            <a:r>
              <a:rPr lang="en-US" dirty="0"/>
              <a:t> shows relationships between weather variables and power generated: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Power generated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Negatively correlated with humidity (-0.39) and </a:t>
            </a:r>
            <a:r>
              <a:rPr lang="en-US" dirty="0" err="1"/>
              <a:t>distance_to_solar_noon</a:t>
            </a:r>
            <a:r>
              <a:rPr lang="en-US" dirty="0"/>
              <a:t> (-0.31)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Slightly positively correlated with </a:t>
            </a:r>
            <a:r>
              <a:rPr lang="en-US" dirty="0" err="1"/>
              <a:t>wind_speed</a:t>
            </a:r>
            <a:r>
              <a:rPr lang="en-US" dirty="0"/>
              <a:t> (0.12) and </a:t>
            </a:r>
            <a:r>
              <a:rPr lang="en-US" dirty="0" err="1"/>
              <a:t>average_wind_speed</a:t>
            </a:r>
            <a:r>
              <a:rPr lang="en-US" dirty="0"/>
              <a:t>_ (0.15)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Wind_speed</a:t>
            </a:r>
            <a:r>
              <a:rPr lang="en-US" dirty="0"/>
              <a:t> and </a:t>
            </a:r>
            <a:r>
              <a:rPr lang="en-US" dirty="0" err="1"/>
              <a:t>average_wind_speed</a:t>
            </a:r>
            <a:r>
              <a:rPr lang="en-US" dirty="0"/>
              <a:t>_ are strongly correlated (0.56)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other variables have weak or no correlation with power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15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9357" y="2048553"/>
            <a:ext cx="248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Pair Plot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Visualizations</a:t>
            </a:r>
            <a:endParaRPr lang="en-IN" sz="32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57" y="2417885"/>
            <a:ext cx="6604997" cy="4352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2800" y="2056686"/>
            <a:ext cx="5029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pairplot</a:t>
            </a:r>
            <a:r>
              <a:rPr lang="en-US" dirty="0"/>
              <a:t> showing scatter plots and distributions for selected </a:t>
            </a:r>
            <a:r>
              <a:rPr lang="en-US" dirty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Diagonal</a:t>
            </a:r>
            <a:r>
              <a:rPr lang="en-US" b="1" dirty="0"/>
              <a:t>: </a:t>
            </a:r>
            <a:r>
              <a:rPr lang="en-US" dirty="0"/>
              <a:t>Shows individual feature distributions. For example, temperature and </a:t>
            </a:r>
            <a:r>
              <a:rPr lang="en-US" dirty="0" err="1"/>
              <a:t>average_wind_speed</a:t>
            </a:r>
            <a:r>
              <a:rPr lang="en-US" dirty="0"/>
              <a:t>_ are roughly normally distributed, while humidity is skewed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Scatter plots: </a:t>
            </a:r>
            <a:r>
              <a:rPr lang="en-US" dirty="0"/>
              <a:t>Show pairwise </a:t>
            </a:r>
            <a:r>
              <a:rPr lang="en-US" dirty="0" smtClean="0"/>
              <a:t>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power_generated</a:t>
            </a:r>
            <a:r>
              <a:rPr lang="en-US" dirty="0" smtClean="0"/>
              <a:t> </a:t>
            </a:r>
            <a:r>
              <a:rPr lang="en-US" dirty="0"/>
              <a:t>vs humidity: Slight negative </a:t>
            </a:r>
            <a:r>
              <a:rPr lang="en-US" dirty="0" smtClean="0"/>
              <a:t>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power_generated</a:t>
            </a:r>
            <a:r>
              <a:rPr lang="en-US" dirty="0" smtClean="0"/>
              <a:t> </a:t>
            </a:r>
            <a:r>
              <a:rPr lang="en-US" dirty="0"/>
              <a:t>vs </a:t>
            </a:r>
            <a:r>
              <a:rPr lang="en-US" dirty="0" err="1"/>
              <a:t>average_wind_speed</a:t>
            </a:r>
            <a:r>
              <a:rPr lang="en-US" dirty="0"/>
              <a:t>_ &amp; </a:t>
            </a:r>
            <a:r>
              <a:rPr lang="en-US" dirty="0" err="1"/>
              <a:t>wind_speed</a:t>
            </a:r>
            <a:r>
              <a:rPr lang="en-US" dirty="0"/>
              <a:t>: Weak positive </a:t>
            </a:r>
            <a:r>
              <a:rPr lang="en-US" dirty="0" smtClean="0"/>
              <a:t>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</a:t>
            </a:r>
            <a:r>
              <a:rPr lang="en-US" dirty="0"/>
              <a:t>other relationships are scattered, indicating weak or no clear correlation.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87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Visualizations</a:t>
            </a:r>
            <a:endParaRPr lang="en-IN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46" y="2647950"/>
            <a:ext cx="7446654" cy="39806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0046" y="2136727"/>
            <a:ext cx="265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Line Plot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134890" y="2321393"/>
            <a:ext cx="3914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 plot shows the relationship between Power Generated and Distance to Solar Noon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the distance from solar noon increases, power generated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power is generated closer to solar noon (when the sun is highest in the sky).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confirms a negative correlation, as also seen in the </a:t>
            </a:r>
            <a:r>
              <a:rPr lang="en-US" dirty="0" err="1"/>
              <a:t>heatmap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0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Visualizations</a:t>
            </a:r>
            <a:endParaRPr lang="en-IN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09568" y="2127202"/>
            <a:ext cx="265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Box Plot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8" y="2496534"/>
            <a:ext cx="6629413" cy="40106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24725" y="2638425"/>
            <a:ext cx="46386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boxplot shows the relationship between Sky Cover and Power Generated.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Sky Cover 0 (Clear) generally results in the highest power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sky cover increases (more clouds), power generation decreases.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negative impact of cloudiness on solar power generation.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57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2126" y="2186046"/>
            <a:ext cx="103326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Built </a:t>
            </a:r>
            <a:r>
              <a:rPr lang="en-US" sz="2800" dirty="0"/>
              <a:t>an interactive app using </a:t>
            </a:r>
            <a:r>
              <a:rPr lang="en-US" sz="2800" dirty="0" err="1"/>
              <a:t>Streamlit</a:t>
            </a:r>
            <a:r>
              <a:rPr lang="en-US" sz="28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User inputs environmental parameters via sidebar.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App predicts </a:t>
            </a:r>
            <a:r>
              <a:rPr lang="en-US" sz="2800" dirty="0" err="1"/>
              <a:t>power_generated</a:t>
            </a:r>
            <a:r>
              <a:rPr lang="en-US" sz="2800" dirty="0"/>
              <a:t> in real-time.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App logic includes: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Input scaling using saved </a:t>
            </a:r>
            <a:r>
              <a:rPr lang="en-US" sz="2800" dirty="0" err="1"/>
              <a:t>StandardScaler</a:t>
            </a:r>
            <a:r>
              <a:rPr lang="en-US" sz="2800" dirty="0"/>
              <a:t>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Prediction using pre-trained </a:t>
            </a:r>
            <a:r>
              <a:rPr lang="en-US" sz="2800" dirty="0" err="1"/>
              <a:t>XGBoost</a:t>
            </a:r>
            <a:r>
              <a:rPr lang="en-US" sz="2800" dirty="0"/>
              <a:t> model.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/>
              <a:t>Display of predicted energy (log &amp; original scale).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572126" y="1159043"/>
            <a:ext cx="6531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Deployment Using </a:t>
            </a:r>
            <a:r>
              <a:rPr lang="en-IN" sz="3200" b="1" dirty="0" err="1" smtClean="0"/>
              <a:t>Streamlit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207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8993" y="1160584"/>
            <a:ext cx="7147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Screenshots of </a:t>
            </a:r>
            <a:r>
              <a:rPr lang="en-US" sz="3200" b="1" dirty="0" err="1"/>
              <a:t>Streamlit</a:t>
            </a:r>
            <a:r>
              <a:rPr lang="en-US" sz="3200" b="1" dirty="0"/>
              <a:t> </a:t>
            </a:r>
            <a:r>
              <a:rPr lang="en-US" sz="3200" b="1" dirty="0" smtClean="0"/>
              <a:t>Application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08993" y="1160584"/>
            <a:ext cx="7147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Screenshots of </a:t>
            </a:r>
            <a:r>
              <a:rPr lang="en-US" sz="3200" b="1" dirty="0" err="1"/>
              <a:t>Streamlit</a:t>
            </a:r>
            <a:r>
              <a:rPr lang="en-US" sz="3200" b="1" dirty="0"/>
              <a:t> </a:t>
            </a:r>
            <a:r>
              <a:rPr lang="en-US" sz="3200" b="1" dirty="0" smtClean="0"/>
              <a:t>Application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9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835" y="1161510"/>
            <a:ext cx="6457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Challenges Faced &amp; Solutions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7835" y="2175560"/>
            <a:ext cx="97994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Missing &amp; invalid data </a:t>
            </a:r>
            <a:r>
              <a:rPr lang="en-US" sz="2800" dirty="0"/>
              <a:t>→ Cleaned, filled, or removed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Feature skewness &amp; scaling </a:t>
            </a:r>
            <a:r>
              <a:rPr lang="en-US" sz="2800" dirty="0"/>
              <a:t>→ Addressed via transformation and normalization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Model generalization </a:t>
            </a:r>
            <a:r>
              <a:rPr lang="en-US" sz="2800" dirty="0"/>
              <a:t>→ Solved via model tuning and comparison.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072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3748" y="1171074"/>
            <a:ext cx="326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Agenda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3748" y="2155503"/>
            <a:ext cx="7058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Project &amp; Dataset </a:t>
            </a:r>
            <a:r>
              <a:rPr lang="en-US" sz="2800" dirty="0"/>
              <a:t>Overview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Exploratory Data Analysis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Machine Learning Model Selection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Model Performance &amp; 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Deployment Using </a:t>
            </a:r>
            <a:r>
              <a:rPr lang="en-US" sz="2800" dirty="0" err="1"/>
              <a:t>Streamlit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Challenges Faced &amp; Solutions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Key Factors Driving Customer Churn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Next Steps &amp; Action Items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385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913" y="2176018"/>
            <a:ext cx="9044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§"/>
              <a:defRPr sz="2800"/>
            </a:lvl1pPr>
          </a:lstStyle>
          <a:p>
            <a:r>
              <a:rPr lang="en-US" dirty="0" smtClean="0"/>
              <a:t>Distance </a:t>
            </a:r>
            <a:r>
              <a:rPr lang="en-US" dirty="0"/>
              <a:t>to solar </a:t>
            </a:r>
            <a:r>
              <a:rPr lang="en-US" dirty="0" smtClean="0"/>
              <a:t>noon</a:t>
            </a:r>
            <a:endParaRPr lang="en-US" dirty="0"/>
          </a:p>
          <a:p>
            <a:r>
              <a:rPr lang="en-US" dirty="0" smtClean="0"/>
              <a:t>Temperature</a:t>
            </a:r>
            <a:endParaRPr lang="en-US" dirty="0"/>
          </a:p>
          <a:p>
            <a:r>
              <a:rPr lang="en-US" dirty="0"/>
              <a:t>Sky </a:t>
            </a:r>
            <a:r>
              <a:rPr lang="en-US" dirty="0" smtClean="0"/>
              <a:t>cover</a:t>
            </a:r>
            <a:endParaRPr lang="en-US" dirty="0"/>
          </a:p>
          <a:p>
            <a:r>
              <a:rPr lang="en-US" dirty="0"/>
              <a:t>Wind speed &amp; </a:t>
            </a:r>
            <a:r>
              <a:rPr lang="en-US" dirty="0" smtClean="0"/>
              <a:t>direction</a:t>
            </a:r>
            <a:endParaRPr lang="en-US" dirty="0"/>
          </a:p>
          <a:p>
            <a:r>
              <a:rPr lang="en-US" dirty="0"/>
              <a:t>Humidity &amp; visibility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78913" y="1146085"/>
            <a:ext cx="7888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dirty="0"/>
              <a:t>Key Factors Driving </a:t>
            </a:r>
            <a:r>
              <a:rPr lang="en-IN" dirty="0"/>
              <a:t>Solar Power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2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2897" y="1148707"/>
            <a:ext cx="654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Next Steps &amp; Action Items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2896" y="2175864"/>
            <a:ext cx="9610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Improve </a:t>
            </a:r>
            <a:r>
              <a:rPr lang="en-IN" sz="2800" dirty="0"/>
              <a:t>model using </a:t>
            </a:r>
            <a:r>
              <a:rPr lang="en-IN" sz="2800" dirty="0" err="1"/>
              <a:t>hyperparameter</a:t>
            </a:r>
            <a:r>
              <a:rPr lang="en-IN" sz="2800" dirty="0"/>
              <a:t> tuning or ensemble </a:t>
            </a:r>
            <a:r>
              <a:rPr lang="en-IN" sz="2800" dirty="0" smtClean="0"/>
              <a:t>stacking.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Add </a:t>
            </a:r>
            <a:r>
              <a:rPr lang="en-IN" sz="2800" dirty="0"/>
              <a:t>solar panel characteristics if available (e.g., efficiency, surface area</a:t>
            </a:r>
            <a:r>
              <a:rPr lang="en-IN" sz="2800" dirty="0" smtClean="0"/>
              <a:t>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Explore </a:t>
            </a:r>
            <a:r>
              <a:rPr lang="en-IN" sz="2800" dirty="0"/>
              <a:t>time-series-based forecasting for future </a:t>
            </a:r>
            <a:r>
              <a:rPr lang="en-IN" sz="2800" dirty="0" smtClean="0"/>
              <a:t>generation.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 smtClean="0"/>
              <a:t>Deploy </a:t>
            </a:r>
            <a:r>
              <a:rPr lang="en-IN" sz="2800" dirty="0"/>
              <a:t>fully online via </a:t>
            </a:r>
            <a:r>
              <a:rPr lang="en-IN" sz="2800" dirty="0" err="1"/>
              <a:t>Streamlit</a:t>
            </a:r>
            <a:r>
              <a:rPr lang="en-IN" sz="2800" dirty="0"/>
              <a:t> Cloud or another cloud provider.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234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8913" y="1146085"/>
            <a:ext cx="599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Conclusion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8913" y="2184811"/>
            <a:ext cx="104577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§"/>
              <a:defRPr sz="2800"/>
            </a:lvl1pPr>
          </a:lstStyle>
          <a:p>
            <a:r>
              <a:rPr lang="en-US" dirty="0" smtClean="0"/>
              <a:t>Successfully </a:t>
            </a:r>
            <a:r>
              <a:rPr lang="en-US" dirty="0"/>
              <a:t>built and deployed a predictive model for solar power generation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Regressor</a:t>
            </a:r>
            <a:r>
              <a:rPr lang="en-US" dirty="0"/>
              <a:t> gave the most accurate and robust results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Deployment using </a:t>
            </a:r>
            <a:r>
              <a:rPr lang="en-US" dirty="0" err="1"/>
              <a:t>Streamlit</a:t>
            </a:r>
            <a:r>
              <a:rPr lang="en-US" dirty="0"/>
              <a:t> offers a user-friendly interface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project demonstrates the importance of environmental factors in energy prediction and has real-world applications in sustainable energy planning.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211" y="1169686"/>
            <a:ext cx="370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Project Overview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4211" y="2116169"/>
            <a:ext cx="103797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err="1" smtClean="0"/>
              <a:t>Objective</a:t>
            </a:r>
            <a:r>
              <a:rPr lang="en-US" sz="2800" dirty="0" err="1" smtClean="0"/>
              <a:t>:</a:t>
            </a:r>
            <a:r>
              <a:rPr lang="en-US" sz="2800" dirty="0" err="1"/>
              <a:t>Predict</a:t>
            </a:r>
            <a:r>
              <a:rPr lang="en-US" sz="2800" dirty="0"/>
              <a:t> solar power generation using environmental </a:t>
            </a:r>
            <a:r>
              <a:rPr lang="en-US" sz="2800" dirty="0" smtClean="0"/>
              <a:t>conditions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Type</a:t>
            </a:r>
            <a:r>
              <a:rPr lang="en-IN" sz="2800" dirty="0"/>
              <a:t>: Regression project (continuous target).</a:t>
            </a:r>
            <a:endParaRPr lang="en-US" sz="2800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Techniques </a:t>
            </a:r>
            <a:r>
              <a:rPr lang="en-US" sz="2800" b="1" dirty="0" smtClean="0"/>
              <a:t>Used</a:t>
            </a:r>
            <a:r>
              <a:rPr lang="en-US" sz="2800" dirty="0" smtClean="0"/>
              <a:t>: Machine Learning for </a:t>
            </a:r>
            <a:r>
              <a:rPr lang="en-IN" sz="2800" dirty="0"/>
              <a:t>Regression</a:t>
            </a:r>
            <a:r>
              <a:rPr lang="en-US" sz="2800" dirty="0" smtClean="0"/>
              <a:t> </a:t>
            </a:r>
            <a:r>
              <a:rPr lang="en-US" sz="2800" dirty="0" smtClean="0"/>
              <a:t>&amp; Prediction.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Goal</a:t>
            </a:r>
            <a:r>
              <a:rPr lang="en-US" sz="2800" dirty="0"/>
              <a:t>: Build a machine learning model to estimate power generated (in Joules) based on features like temperature, wind speed, sky cover, etc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09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5672" y="1157653"/>
            <a:ext cx="399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Dataset Overview</a:t>
            </a:r>
            <a:endParaRPr lang="en-IN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204083" y="1901066"/>
            <a:ext cx="109879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Source</a:t>
            </a:r>
            <a:r>
              <a:rPr lang="en-US" sz="2800" dirty="0" smtClean="0"/>
              <a:t>: </a:t>
            </a:r>
            <a:r>
              <a:rPr lang="en-IN" sz="2800" dirty="0"/>
              <a:t>S</a:t>
            </a:r>
            <a:r>
              <a:rPr lang="en-IN" sz="2800" dirty="0" smtClean="0"/>
              <a:t>olar </a:t>
            </a:r>
            <a:r>
              <a:rPr lang="en-IN" sz="2800" dirty="0"/>
              <a:t>P</a:t>
            </a:r>
            <a:r>
              <a:rPr lang="en-IN" sz="2800" dirty="0" smtClean="0"/>
              <a:t>ower </a:t>
            </a:r>
            <a:r>
              <a:rPr lang="en-IN" sz="2800" dirty="0"/>
              <a:t>G</a:t>
            </a:r>
            <a:r>
              <a:rPr lang="en-IN" sz="2800" dirty="0" smtClean="0"/>
              <a:t>eneration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Total </a:t>
            </a:r>
            <a:r>
              <a:rPr lang="en-US" sz="2800" b="1" dirty="0" smtClean="0"/>
              <a:t>Records</a:t>
            </a:r>
            <a:r>
              <a:rPr lang="en-US" sz="2800" dirty="0" smtClean="0"/>
              <a:t>: </a:t>
            </a:r>
            <a:r>
              <a:rPr lang="en-IN" sz="2800" dirty="0"/>
              <a:t>2920</a:t>
            </a:r>
            <a:r>
              <a:rPr lang="en-US" sz="2800" dirty="0" smtClean="0"/>
              <a:t> </a:t>
            </a:r>
            <a:r>
              <a:rPr lang="en-US" sz="2800" dirty="0" smtClean="0"/>
              <a:t>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Features </a:t>
            </a:r>
            <a:r>
              <a:rPr lang="en-US" sz="2800" b="1" dirty="0" smtClean="0"/>
              <a:t>Overview</a:t>
            </a:r>
            <a:r>
              <a:rPr lang="en-IN" sz="2800" b="1" dirty="0"/>
              <a:t> (10</a:t>
            </a:r>
            <a:r>
              <a:rPr lang="en-IN" sz="2800" b="1" dirty="0" smtClean="0"/>
              <a:t>)</a:t>
            </a:r>
            <a:r>
              <a:rPr lang="en-IN" sz="2800" dirty="0" smtClean="0"/>
              <a:t>:</a:t>
            </a:r>
            <a:endParaRPr lang="en-US" sz="2800" dirty="0" smtClean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 smtClean="0"/>
              <a:t>distance_to_solar_noon</a:t>
            </a:r>
            <a:r>
              <a:rPr lang="en-US" sz="2400" dirty="0" smtClean="0"/>
              <a:t> </a:t>
            </a:r>
            <a:r>
              <a:rPr lang="en-US" sz="2400" dirty="0"/>
              <a:t>(radians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temperature (°C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wind_direction</a:t>
            </a:r>
            <a:r>
              <a:rPr lang="en-US" sz="2400" dirty="0"/>
              <a:t> (0–360</a:t>
            </a:r>
            <a:r>
              <a:rPr lang="en-US" sz="2400" dirty="0" smtClean="0"/>
              <a:t>°)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wind_speed</a:t>
            </a:r>
            <a:r>
              <a:rPr lang="en-US" sz="2400" dirty="0"/>
              <a:t> (m/s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sky_cover</a:t>
            </a:r>
            <a:r>
              <a:rPr lang="en-US" sz="2400" dirty="0"/>
              <a:t> (0–4 scale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visibility (km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humidity </a:t>
            </a:r>
            <a:r>
              <a:rPr lang="en-US" sz="2400" dirty="0" smtClean="0"/>
              <a:t>(%)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average_wind_speed</a:t>
            </a:r>
            <a:r>
              <a:rPr lang="en-US" sz="2400" dirty="0"/>
              <a:t> (m/s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average_pressure</a:t>
            </a:r>
            <a:r>
              <a:rPr lang="en-US" sz="2400" dirty="0"/>
              <a:t> (</a:t>
            </a:r>
            <a:r>
              <a:rPr lang="en-US" sz="2400" dirty="0" err="1"/>
              <a:t>inHg</a:t>
            </a:r>
            <a:r>
              <a:rPr lang="en-US" sz="2400" dirty="0" smtClean="0"/>
              <a:t>)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power_generated</a:t>
            </a:r>
            <a:r>
              <a:rPr lang="en-US" sz="2400" dirty="0"/>
              <a:t> (target, in Joules)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22624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5672" y="1157653"/>
            <a:ext cx="399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Dataset Overview</a:t>
            </a:r>
            <a:endParaRPr lang="en-IN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21" y="2728742"/>
            <a:ext cx="10278504" cy="31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5672" y="1157653"/>
            <a:ext cx="399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Dataset Overview</a:t>
            </a:r>
            <a:endParaRPr lang="en-IN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2319168"/>
            <a:ext cx="5114925" cy="42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0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Exploratory Data Analysis (EDA)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3669" y="2082078"/>
            <a:ext cx="10348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Missing values: Identified and handled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Outliers: Detected using boxplots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Skewness: Handled for skewed variables using transformation if needed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Correlation matrix: Revealed feature relationships</a:t>
            </a:r>
            <a:r>
              <a:rPr lang="en-US" sz="2800" b="1" dirty="0" smtClean="0"/>
              <a:t>.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Distributions: Plotted for all features to understand spread and detect anomalies.</a:t>
            </a:r>
            <a:endParaRPr lang="en-US" sz="2800" b="1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Visualizations</a:t>
            </a:r>
            <a:r>
              <a:rPr lang="en-US" sz="2800" dirty="0" smtClean="0"/>
              <a:t>: </a:t>
            </a:r>
            <a:r>
              <a:rPr lang="en-IN" sz="2800" dirty="0"/>
              <a:t>Correlation </a:t>
            </a:r>
            <a:r>
              <a:rPr lang="en-IN" sz="2800" dirty="0" smtClean="0"/>
              <a:t>Matrix, </a:t>
            </a:r>
            <a:r>
              <a:rPr lang="en-IN" sz="2800" dirty="0" err="1" smtClean="0"/>
              <a:t>Pairplot</a:t>
            </a:r>
            <a:r>
              <a:rPr lang="en-IN" sz="2800" dirty="0" smtClean="0"/>
              <a:t>, </a:t>
            </a:r>
            <a:r>
              <a:rPr lang="en-IN" sz="2800" dirty="0" err="1" smtClean="0"/>
              <a:t>lineplot</a:t>
            </a:r>
            <a:r>
              <a:rPr lang="en-IN" sz="2800" dirty="0" smtClean="0"/>
              <a:t>, </a:t>
            </a:r>
            <a:r>
              <a:rPr lang="en-IN" sz="2800" dirty="0" smtClean="0"/>
              <a:t>Histogram</a:t>
            </a:r>
            <a:r>
              <a:rPr lang="en-US" sz="2800" dirty="0"/>
              <a:t>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594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254" y="2119716"/>
            <a:ext cx="103582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err="1" smtClean="0"/>
              <a:t>Preprocessing</a:t>
            </a:r>
            <a:r>
              <a:rPr lang="en-IN" sz="2800" dirty="0" smtClean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Encoding categorical variables.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Feature scaling.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Train-Test split.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smtClean="0"/>
              <a:t>Models Evaluated</a:t>
            </a:r>
            <a:r>
              <a:rPr lang="en-IN" sz="2800" dirty="0" smtClean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err="1"/>
              <a:t>XGBRegressor</a:t>
            </a:r>
            <a:endParaRPr lang="en-IN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Decision </a:t>
            </a:r>
            <a:r>
              <a:rPr lang="en-IN" sz="2400" dirty="0" smtClean="0"/>
              <a:t>Tree </a:t>
            </a:r>
            <a:r>
              <a:rPr lang="en-IN" sz="2400" dirty="0" err="1" smtClean="0"/>
              <a:t>Regressor</a:t>
            </a:r>
            <a:endParaRPr lang="en-IN" sz="24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Random </a:t>
            </a:r>
            <a:r>
              <a:rPr lang="en-IN" sz="2400" dirty="0" smtClean="0"/>
              <a:t>Forest </a:t>
            </a:r>
            <a:r>
              <a:rPr lang="en-IN" sz="2400" dirty="0" err="1" smtClean="0"/>
              <a:t>Regressor</a:t>
            </a:r>
            <a:endParaRPr lang="en-IN" sz="24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Gradient Boosting </a:t>
            </a:r>
            <a:r>
              <a:rPr lang="en-IN" sz="2400" dirty="0" err="1" smtClean="0"/>
              <a:t>Regressor</a:t>
            </a:r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smtClean="0"/>
              <a:t>Performance Metrics</a:t>
            </a:r>
            <a:r>
              <a:rPr lang="en-IN" sz="2800" dirty="0" smtClean="0"/>
              <a:t>: </a:t>
            </a:r>
            <a:endParaRPr lang="en-IN" sz="2800" dirty="0" smtClean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/>
              <a:t>Mean Squared Error(MSE</a:t>
            </a:r>
            <a:r>
              <a:rPr lang="en-IN" sz="2400" dirty="0" smtClean="0"/>
              <a:t>)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R2 </a:t>
            </a:r>
            <a:r>
              <a:rPr lang="en-IN" sz="2400" dirty="0"/>
              <a:t>Score.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0254" y="1157962"/>
            <a:ext cx="702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Machine Learning Model Selection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31506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712" y="1161666"/>
            <a:ext cx="739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Model Performance &amp; Results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60712" y="2157201"/>
            <a:ext cx="802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Performance of Regression Models</a:t>
            </a:r>
            <a:r>
              <a:rPr lang="en-US" sz="2800" dirty="0" smtClean="0"/>
              <a:t>: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12" y="2747096"/>
            <a:ext cx="7081490" cy="354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426</TotalTime>
  <Words>842</Words>
  <Application>Microsoft Office PowerPoint</Application>
  <PresentationFormat>Widescreen</PresentationFormat>
  <Paragraphs>135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</dc:creator>
  <cp:lastModifiedBy>Goutham</cp:lastModifiedBy>
  <cp:revision>40</cp:revision>
  <dcterms:created xsi:type="dcterms:W3CDTF">2025-03-12T17:30:15Z</dcterms:created>
  <dcterms:modified xsi:type="dcterms:W3CDTF">2025-04-23T15:20:47Z</dcterms:modified>
</cp:coreProperties>
</file>