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76" r:id="rId7"/>
    <p:sldId id="275" r:id="rId8"/>
    <p:sldId id="274" r:id="rId9"/>
    <p:sldId id="277" r:id="rId10"/>
    <p:sldId id="261" r:id="rId11"/>
    <p:sldId id="262" r:id="rId12"/>
    <p:sldId id="273" r:id="rId13"/>
    <p:sldId id="263" r:id="rId14"/>
    <p:sldId id="271" r:id="rId15"/>
    <p:sldId id="272" r:id="rId16"/>
    <p:sldId id="264" r:id="rId17"/>
    <p:sldId id="266" r:id="rId18"/>
    <p:sldId id="265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94370" autoAdjust="0"/>
  </p:normalViewPr>
  <p:slideViewPr>
    <p:cSldViewPr snapToGrid="0">
      <p:cViewPr varScale="1">
        <p:scale>
          <a:sx n="103" d="100"/>
          <a:sy n="103" d="100"/>
        </p:scale>
        <p:origin x="8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10C58-9FDA-447D-ABDD-DAC39A48F6D1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6FE834-C4F2-44E3-B01D-8BA01231C6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631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6FE834-C4F2-44E3-B01D-8BA01231C678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517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481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48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66227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0413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6203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160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469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56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6148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92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5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674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740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073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423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05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4933A-0E6A-4828-BEEB-4D3EB05638D7}" type="datetimeFigureOut">
              <a:rPr lang="en-IN" smtClean="0"/>
              <a:t>04-May-2025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7CF4E-87EB-4ABA-8622-10A8D663CBE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1758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9593" y="2757546"/>
            <a:ext cx="7070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 smtClean="0"/>
              <a:t>Telecommunication</a:t>
            </a:r>
            <a:r>
              <a:rPr lang="en-US" sz="4000" dirty="0" smtClean="0"/>
              <a:t> Customer</a:t>
            </a:r>
            <a:r>
              <a:rPr lang="en-IN" sz="4000" dirty="0" smtClean="0"/>
              <a:t> Churn Prediction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7347" y="4251675"/>
            <a:ext cx="74114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Analyzing Customer Retention with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75777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254" y="2119716"/>
            <a:ext cx="1035826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 err="1" smtClean="0"/>
              <a:t>Preprocessing</a:t>
            </a:r>
            <a:r>
              <a:rPr lang="en-IN" sz="2800" dirty="0" smtClean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Encoding categorical variables.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Feature scaling.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Train-Test split.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 smtClean="0"/>
              <a:t>Models Evaluated</a:t>
            </a:r>
            <a:r>
              <a:rPr lang="en-IN" sz="2800" dirty="0" smtClean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Logistic Regression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Decision Tree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smtClean="0"/>
              <a:t>Random Forest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IN" sz="2400" dirty="0" err="1" smtClean="0"/>
              <a:t>XGBoost</a:t>
            </a:r>
            <a:endParaRPr lang="en-IN" sz="24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 smtClean="0"/>
              <a:t>Performance Metrics</a:t>
            </a:r>
            <a:r>
              <a:rPr lang="en-IN" sz="2800" dirty="0" smtClean="0"/>
              <a:t>: Accuracy, Precision, Recall, F1-score, ROC-AUC.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60254" y="1157962"/>
            <a:ext cx="70210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Machine Learning Model Selection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3150667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60712" y="1161666"/>
            <a:ext cx="7395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Model Performance &amp; Results</a:t>
            </a:r>
            <a:endParaRPr lang="en-IN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60712" y="2157201"/>
            <a:ext cx="80210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Best Performing Model</a:t>
            </a:r>
            <a:r>
              <a:rPr lang="en-US" sz="2800" dirty="0" smtClean="0"/>
              <a:t>: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516264"/>
              </p:ext>
            </p:extLst>
          </p:nvPr>
        </p:nvGraphicFramePr>
        <p:xfrm>
          <a:off x="1294267" y="2970631"/>
          <a:ext cx="9081480" cy="33423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580">
                  <a:extLst>
                    <a:ext uri="{9D8B030D-6E8A-4147-A177-3AD203B41FA5}">
                      <a16:colId xmlns:a16="http://schemas.microsoft.com/office/drawing/2014/main" val="2625633508"/>
                    </a:ext>
                  </a:extLst>
                </a:gridCol>
                <a:gridCol w="1513580">
                  <a:extLst>
                    <a:ext uri="{9D8B030D-6E8A-4147-A177-3AD203B41FA5}">
                      <a16:colId xmlns:a16="http://schemas.microsoft.com/office/drawing/2014/main" val="924492807"/>
                    </a:ext>
                  </a:extLst>
                </a:gridCol>
                <a:gridCol w="1513580">
                  <a:extLst>
                    <a:ext uri="{9D8B030D-6E8A-4147-A177-3AD203B41FA5}">
                      <a16:colId xmlns:a16="http://schemas.microsoft.com/office/drawing/2014/main" val="2793559470"/>
                    </a:ext>
                  </a:extLst>
                </a:gridCol>
                <a:gridCol w="1513580">
                  <a:extLst>
                    <a:ext uri="{9D8B030D-6E8A-4147-A177-3AD203B41FA5}">
                      <a16:colId xmlns:a16="http://schemas.microsoft.com/office/drawing/2014/main" val="2625830391"/>
                    </a:ext>
                  </a:extLst>
                </a:gridCol>
                <a:gridCol w="1513580">
                  <a:extLst>
                    <a:ext uri="{9D8B030D-6E8A-4147-A177-3AD203B41FA5}">
                      <a16:colId xmlns:a16="http://schemas.microsoft.com/office/drawing/2014/main" val="37919233"/>
                    </a:ext>
                  </a:extLst>
                </a:gridCol>
                <a:gridCol w="1513580">
                  <a:extLst>
                    <a:ext uri="{9D8B030D-6E8A-4147-A177-3AD203B41FA5}">
                      <a16:colId xmlns:a16="http://schemas.microsoft.com/office/drawing/2014/main" val="2233222356"/>
                    </a:ext>
                  </a:extLst>
                </a:gridCol>
              </a:tblGrid>
              <a:tr h="729878">
                <a:tc>
                  <a:txBody>
                    <a:bodyPr/>
                    <a:lstStyle/>
                    <a:p>
                      <a:r>
                        <a:rPr lang="en-IN" sz="18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Accuracy (Test)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F1 Score (Test)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Recall (Test)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Precision (Test)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ROC AUC (Test)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75964"/>
                  </a:ext>
                </a:extLst>
              </a:tr>
              <a:tr h="729878">
                <a:tc>
                  <a:txBody>
                    <a:bodyPr/>
                    <a:lstStyle/>
                    <a:p>
                      <a:r>
                        <a:rPr lang="en-IN" sz="1800" b="1"/>
                        <a:t>Logistic Regression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0.8760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0.8425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0.8760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0.7143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0.5841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9674640"/>
                  </a:ext>
                </a:extLst>
              </a:tr>
              <a:tr h="729878">
                <a:tc>
                  <a:txBody>
                    <a:bodyPr/>
                    <a:lstStyle/>
                    <a:p>
                      <a:r>
                        <a:rPr lang="en-IN" sz="1800" b="1"/>
                        <a:t>Decision Tree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0.9269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0.7211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0.8575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934339"/>
                  </a:ext>
                </a:extLst>
              </a:tr>
              <a:tr h="729878">
                <a:tc>
                  <a:txBody>
                    <a:bodyPr/>
                    <a:lstStyle/>
                    <a:p>
                      <a:r>
                        <a:rPr lang="en-IN" sz="1800" b="1"/>
                        <a:t>Random Forest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0.9649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0.9412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0.8988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3667419"/>
                  </a:ext>
                </a:extLst>
              </a:tr>
              <a:tr h="422866">
                <a:tc>
                  <a:txBody>
                    <a:bodyPr/>
                    <a:lstStyle/>
                    <a:p>
                      <a:r>
                        <a:rPr lang="en-IN" sz="1800" b="1"/>
                        <a:t>XGBoost</a:t>
                      </a:r>
                      <a:endParaRPr lang="en-IN" sz="1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0.9680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0.9669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0.9680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0.9496</a:t>
                      </a:r>
                      <a:endParaRPr lang="en-IN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dirty="0" smtClean="0"/>
                        <a:t>0.9030</a:t>
                      </a:r>
                      <a:endParaRPr lang="en-IN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5997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954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384" y="2812369"/>
            <a:ext cx="6357162" cy="36688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60712" y="2157201"/>
            <a:ext cx="9139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b="1" dirty="0" smtClean="0"/>
              <a:t>Evaluation Metric Report</a:t>
            </a:r>
            <a:r>
              <a:rPr lang="en-US" sz="2800" dirty="0" smtClean="0"/>
              <a:t> </a:t>
            </a:r>
            <a:r>
              <a:rPr lang="en-US" sz="2800" dirty="0"/>
              <a:t>for the </a:t>
            </a:r>
            <a:r>
              <a:rPr lang="en-US" sz="2800" b="1" dirty="0" err="1"/>
              <a:t>XGBoost</a:t>
            </a:r>
            <a:r>
              <a:rPr lang="en-US" sz="2800" b="1" dirty="0"/>
              <a:t> M</a:t>
            </a:r>
            <a:r>
              <a:rPr lang="en-US" sz="2800" b="1" dirty="0" smtClean="0"/>
              <a:t>odel</a:t>
            </a:r>
            <a:endParaRPr 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1560712" y="1161666"/>
            <a:ext cx="7395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Model Performance &amp; Results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748510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2126" y="2186046"/>
            <a:ext cx="103326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User Interface</a:t>
            </a:r>
            <a:r>
              <a:rPr lang="en-US" sz="2800" dirty="0" smtClean="0"/>
              <a:t>: Upload customer data and predict churn probability.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Process</a:t>
            </a:r>
            <a:r>
              <a:rPr lang="en-US" sz="2800" dirty="0" smtClean="0"/>
              <a:t>: Load model, take input, display prediction.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72126" y="1159043"/>
            <a:ext cx="65311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Deployment Using </a:t>
            </a:r>
            <a:r>
              <a:rPr lang="en-IN" sz="3200" b="1" dirty="0" err="1" smtClean="0"/>
              <a:t>Streamlit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2077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" y="2016484"/>
            <a:ext cx="10005647" cy="477996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08993" y="1160584"/>
            <a:ext cx="7147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Screenshots of </a:t>
            </a:r>
            <a:r>
              <a:rPr lang="en-US" sz="3200" b="1" dirty="0" err="1"/>
              <a:t>Streamlit</a:t>
            </a:r>
            <a:r>
              <a:rPr lang="en-US" sz="3200" b="1" dirty="0"/>
              <a:t> </a:t>
            </a:r>
            <a:r>
              <a:rPr lang="en-US" sz="3200" b="1" dirty="0" smtClean="0"/>
              <a:t>Application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68102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71" y="2004646"/>
            <a:ext cx="10030790" cy="47739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08993" y="1160584"/>
            <a:ext cx="7147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Screenshots of </a:t>
            </a:r>
            <a:r>
              <a:rPr lang="en-US" sz="3200" b="1" dirty="0" err="1"/>
              <a:t>Streamlit</a:t>
            </a:r>
            <a:r>
              <a:rPr lang="en-US" sz="3200" b="1" dirty="0"/>
              <a:t> </a:t>
            </a:r>
            <a:r>
              <a:rPr lang="en-US" sz="3200" b="1" dirty="0" smtClean="0"/>
              <a:t>Application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5398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7835" y="1161510"/>
            <a:ext cx="64578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Challenges Faced &amp; Solutions</a:t>
            </a:r>
            <a:endParaRPr lang="en-IN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7835" y="2175560"/>
            <a:ext cx="979941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Handling </a:t>
            </a:r>
            <a:r>
              <a:rPr lang="en-US" sz="2800" b="1" dirty="0"/>
              <a:t>and Cleaning Data</a:t>
            </a:r>
            <a:r>
              <a:rPr lang="en-US" sz="2800" dirty="0"/>
              <a:t> – Managing missing values, removing duplicates, and dealing with inconsistent or unwanted data to ensure dataset quality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Extracting Meaningful Insights</a:t>
            </a:r>
            <a:r>
              <a:rPr lang="en-US" sz="2800" dirty="0"/>
              <a:t> – Identifying key patterns and relationships within the data to improve model performance and decision-making.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/>
              <a:t>Effective Data Visualization</a:t>
            </a:r>
            <a:r>
              <a:rPr lang="en-US" sz="2800" dirty="0"/>
              <a:t> – Choosing the right plots and techniques to represent data clearly, making it easier to interpret trends and findings.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07256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8913" y="2176018"/>
            <a:ext cx="904419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Wingdings" panose="05000000000000000000" pitchFamily="2" charset="2"/>
              <a:buChar char="§"/>
              <a:defRPr sz="2800"/>
            </a:lvl1pPr>
          </a:lstStyle>
          <a:p>
            <a:r>
              <a:rPr lang="en-US" dirty="0"/>
              <a:t>Customer Service call &gt; </a:t>
            </a:r>
            <a:r>
              <a:rPr lang="en-US" dirty="0" smtClean="0"/>
              <a:t>3</a:t>
            </a:r>
          </a:p>
          <a:p>
            <a:r>
              <a:rPr lang="en-US" dirty="0" smtClean="0"/>
              <a:t>Call </a:t>
            </a:r>
            <a:r>
              <a:rPr lang="en-US" dirty="0"/>
              <a:t>Charges &amp; Usage</a:t>
            </a:r>
          </a:p>
          <a:p>
            <a:r>
              <a:rPr lang="en-IN" dirty="0"/>
              <a:t>Low Voice Message </a:t>
            </a:r>
            <a:r>
              <a:rPr lang="en-IN" dirty="0" smtClean="0"/>
              <a:t>Usage</a:t>
            </a:r>
          </a:p>
          <a:p>
            <a:r>
              <a:rPr lang="en-IN" dirty="0" smtClean="0"/>
              <a:t>Plane based on Geographical area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1578913" y="1146085"/>
            <a:ext cx="72309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3200" b="1"/>
            </a:lvl1pPr>
          </a:lstStyle>
          <a:p>
            <a:r>
              <a:rPr lang="en-US" dirty="0"/>
              <a:t>Key Factors Driving Customer Churn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172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2897" y="1148707"/>
            <a:ext cx="65451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Next Steps &amp; Action Items</a:t>
            </a:r>
            <a:endParaRPr lang="en-IN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2896" y="2175864"/>
            <a:ext cx="96109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Hyper parameter tuning to enhance model performance.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Deploy as an API for real-time integration with telecom databases.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Improve UI/UX for better customer insights.</a:t>
            </a:r>
          </a:p>
        </p:txBody>
      </p:sp>
    </p:spTree>
    <p:extLst>
      <p:ext uri="{BB962C8B-B14F-4D97-AF65-F5344CB8AC3E}">
        <p14:creationId xmlns:p14="http://schemas.microsoft.com/office/powerpoint/2010/main" val="2023496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8913" y="1146085"/>
            <a:ext cx="59997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Conclusion</a:t>
            </a:r>
            <a:endParaRPr lang="en-IN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8913" y="2184811"/>
            <a:ext cx="104577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457200" indent="-457200">
              <a:buFont typeface="Wingdings" panose="05000000000000000000" pitchFamily="2" charset="2"/>
              <a:buChar char="§"/>
              <a:defRPr sz="2800"/>
            </a:lvl1pPr>
          </a:lstStyle>
          <a:p>
            <a:r>
              <a:rPr lang="en-US" b="1" dirty="0" smtClean="0"/>
              <a:t>Effective </a:t>
            </a:r>
            <a:r>
              <a:rPr lang="en-US" b="1" dirty="0"/>
              <a:t>data handling: </a:t>
            </a:r>
            <a:r>
              <a:rPr lang="en-US" dirty="0"/>
              <a:t>Successfully managed missing and unwanted data to ensure accurate analysis.</a:t>
            </a:r>
          </a:p>
          <a:p>
            <a:r>
              <a:rPr lang="en-US" b="1" dirty="0"/>
              <a:t>Model performance: </a:t>
            </a:r>
            <a:r>
              <a:rPr lang="en-US" dirty="0"/>
              <a:t>Used </a:t>
            </a:r>
            <a:r>
              <a:rPr lang="en-US" dirty="0" err="1"/>
              <a:t>XGBoost</a:t>
            </a:r>
            <a:r>
              <a:rPr lang="en-US" dirty="0"/>
              <a:t>, achieving high accuracy and strong evaluation metrics.</a:t>
            </a:r>
          </a:p>
          <a:p>
            <a:r>
              <a:rPr lang="en-US" b="1" dirty="0"/>
              <a:t>Insights for business strategy: </a:t>
            </a:r>
            <a:r>
              <a:rPr lang="en-US" dirty="0"/>
              <a:t>Helps telecom companies optimize pricing, offer personalized plans, and improve customer engagement to reduce churn</a:t>
            </a:r>
            <a:r>
              <a:rPr lang="en-US" dirty="0" smtClean="0"/>
              <a:t>.</a:t>
            </a:r>
          </a:p>
          <a:p>
            <a:r>
              <a:rPr lang="en-US" b="1" dirty="0"/>
              <a:t>Key churn factors identified: </a:t>
            </a:r>
            <a:r>
              <a:rPr lang="en-US" dirty="0"/>
              <a:t>C</a:t>
            </a:r>
            <a:r>
              <a:rPr lang="en-US" dirty="0" smtClean="0"/>
              <a:t>all Charges and Usage, </a:t>
            </a:r>
            <a:r>
              <a:rPr lang="en-US" dirty="0"/>
              <a:t>low usage of voice </a:t>
            </a:r>
            <a:r>
              <a:rPr lang="en-US" dirty="0" smtClean="0"/>
              <a:t>messages, and Customer Service calls.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39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3748" y="1171074"/>
            <a:ext cx="3265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Agenda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3748" y="2155503"/>
            <a:ext cx="70585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 smtClean="0"/>
              <a:t>Project &amp; Dataset </a:t>
            </a:r>
            <a:r>
              <a:rPr lang="en-US" sz="2800" dirty="0"/>
              <a:t>Overview</a:t>
            </a: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dirty="0"/>
              <a:t>Exploratory Data Analysis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Machine Learning Model Selection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Model Performance &amp; Results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Deployment Using </a:t>
            </a:r>
            <a:r>
              <a:rPr lang="en-US" sz="2800" dirty="0" err="1"/>
              <a:t>Streamlit</a:t>
            </a: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Challenges Faced &amp; Solutions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Key Factors Driving Customer Churn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Next Steps &amp; Action Items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638511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04211" y="1169686"/>
            <a:ext cx="37063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Project Overview</a:t>
            </a:r>
            <a:endParaRPr lang="en-IN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04211" y="2116169"/>
            <a:ext cx="10379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Objective</a:t>
            </a:r>
            <a:r>
              <a:rPr lang="en-US" sz="2800" dirty="0" smtClean="0"/>
              <a:t>: Predict customer churn for a telecom company.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Techniques Used</a:t>
            </a:r>
            <a:r>
              <a:rPr lang="en-US" sz="2800" dirty="0" smtClean="0"/>
              <a:t>: Machine Learning for classification &amp; Prediction.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Deployment</a:t>
            </a:r>
            <a:r>
              <a:rPr lang="en-US" sz="2800" dirty="0" smtClean="0"/>
              <a:t>: Interactive prediction using </a:t>
            </a:r>
            <a:r>
              <a:rPr lang="en-US" sz="2800" dirty="0" err="1" smtClean="0"/>
              <a:t>Streamlit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3091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5672" y="1157653"/>
            <a:ext cx="3998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Dataset Overview</a:t>
            </a:r>
            <a:endParaRPr lang="en-IN" sz="3200" dirty="0" smtClean="0"/>
          </a:p>
        </p:txBody>
      </p:sp>
      <p:sp>
        <p:nvSpPr>
          <p:cNvPr id="12" name="TextBox 11"/>
          <p:cNvSpPr txBox="1"/>
          <p:nvPr/>
        </p:nvSpPr>
        <p:spPr>
          <a:xfrm>
            <a:off x="1575672" y="2110616"/>
            <a:ext cx="10987917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Source</a:t>
            </a:r>
            <a:r>
              <a:rPr lang="en-US" sz="2800" dirty="0" smtClean="0"/>
              <a:t>: Telecommunication customer data.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Total Records</a:t>
            </a:r>
            <a:r>
              <a:rPr lang="en-US" sz="2800" dirty="0" smtClean="0"/>
              <a:t>: 5000 rows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Features Overview</a:t>
            </a:r>
            <a:r>
              <a:rPr lang="en-US" sz="2800" dirty="0" smtClean="0"/>
              <a:t>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b="1" dirty="0" smtClean="0"/>
              <a:t>Demographics</a:t>
            </a:r>
            <a:r>
              <a:rPr lang="en-IN" sz="2400" dirty="0" smtClean="0"/>
              <a:t>: States, Area Code.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b="1" dirty="0" smtClean="0"/>
              <a:t>Services</a:t>
            </a:r>
            <a:r>
              <a:rPr lang="en-IN" sz="2400" dirty="0" smtClean="0"/>
              <a:t>: </a:t>
            </a:r>
            <a:r>
              <a:rPr lang="en-IN" sz="2400" dirty="0" err="1" smtClean="0"/>
              <a:t>PhoneService</a:t>
            </a:r>
            <a:r>
              <a:rPr lang="en-IN" sz="2400" dirty="0" smtClean="0"/>
              <a:t>, </a:t>
            </a:r>
            <a:r>
              <a:rPr lang="en-IN" sz="2400" dirty="0" err="1" smtClean="0"/>
              <a:t>MultipleLines</a:t>
            </a:r>
            <a:r>
              <a:rPr lang="en-IN" sz="2400" dirty="0" smtClean="0"/>
              <a:t>, </a:t>
            </a:r>
            <a:r>
              <a:rPr lang="en-IN" sz="2400" dirty="0" err="1" smtClean="0"/>
              <a:t>InternetService</a:t>
            </a:r>
            <a:r>
              <a:rPr lang="en-IN" sz="2400" dirty="0" smtClean="0"/>
              <a:t>, Streaming.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b="1" dirty="0" smtClean="0"/>
              <a:t>Account Information</a:t>
            </a:r>
            <a:r>
              <a:rPr lang="en-IN" sz="2400" dirty="0" smtClean="0"/>
              <a:t>: Contract Type, Payment Method, Monthly Charges, Total Charges.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IN" sz="2400" b="1" dirty="0" smtClean="0"/>
              <a:t>Target Variable</a:t>
            </a:r>
            <a:r>
              <a:rPr lang="en-IN" sz="2400" dirty="0" smtClean="0"/>
              <a:t>: Churn (Yes/No).</a:t>
            </a:r>
          </a:p>
        </p:txBody>
      </p:sp>
    </p:spTree>
    <p:extLst>
      <p:ext uri="{BB962C8B-B14F-4D97-AF65-F5344CB8AC3E}">
        <p14:creationId xmlns:p14="http://schemas.microsoft.com/office/powerpoint/2010/main" val="2262463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3669" y="1156730"/>
            <a:ext cx="656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Exploratory Data Analysis (EDA)</a:t>
            </a:r>
            <a:endParaRPr lang="en-IN" sz="32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573669" y="2082078"/>
            <a:ext cx="103487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Data Cleaning</a:t>
            </a:r>
            <a:r>
              <a:rPr lang="en-US" sz="2800" dirty="0" smtClean="0"/>
              <a:t>: Missing value handling, outlier detection.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Key Insights</a:t>
            </a:r>
            <a:r>
              <a:rPr lang="en-US" sz="2800" dirty="0" smtClean="0"/>
              <a:t>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Distribution of churn vs. non-churn customers.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Correlation between features.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en-US" sz="2400" dirty="0" smtClean="0"/>
              <a:t>Boxplots for numerical variables.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2800" b="1" dirty="0" smtClean="0"/>
              <a:t>Visualizations</a:t>
            </a:r>
            <a:r>
              <a:rPr lang="en-US" sz="2800" dirty="0" smtClean="0"/>
              <a:t>: </a:t>
            </a:r>
            <a:r>
              <a:rPr lang="en-IN" sz="2800" dirty="0"/>
              <a:t>Correlation </a:t>
            </a:r>
            <a:r>
              <a:rPr lang="en-IN" sz="2800" dirty="0" smtClean="0"/>
              <a:t>Matrix, Histogram</a:t>
            </a:r>
            <a:r>
              <a:rPr lang="en-US" sz="2800" dirty="0" smtClean="0"/>
              <a:t>, </a:t>
            </a:r>
            <a:r>
              <a:rPr lang="en-IN" sz="2800" dirty="0"/>
              <a:t>Pie </a:t>
            </a:r>
            <a:r>
              <a:rPr lang="en-IN" sz="2800" dirty="0" smtClean="0"/>
              <a:t>Chart, Choropleth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5940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35" y="2453323"/>
            <a:ext cx="5745273" cy="4274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6"/>
          <a:stretch/>
        </p:blipFill>
        <p:spPr>
          <a:xfrm>
            <a:off x="6025254" y="2461260"/>
            <a:ext cx="5985038" cy="426619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89535" y="2083991"/>
            <a:ext cx="2948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Correlation Matrix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25254" y="2083991"/>
            <a:ext cx="455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Histogram</a:t>
            </a:r>
            <a:endParaRPr lang="en-IN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573669" y="1156730"/>
            <a:ext cx="656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Visualizations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09031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470"/>
          <a:stretch/>
        </p:blipFill>
        <p:spPr>
          <a:xfrm>
            <a:off x="6466618" y="2611789"/>
            <a:ext cx="5622745" cy="40185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365631" y="2241502"/>
            <a:ext cx="1806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Pie Chart</a:t>
            </a:r>
            <a:endParaRPr lang="en-IN" b="1" dirty="0"/>
          </a:p>
        </p:txBody>
      </p:sp>
      <p:sp>
        <p:nvSpPr>
          <p:cNvPr id="7" name="TextBox 6"/>
          <p:cNvSpPr txBox="1"/>
          <p:nvPr/>
        </p:nvSpPr>
        <p:spPr>
          <a:xfrm>
            <a:off x="140678" y="2241502"/>
            <a:ext cx="138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Boxplot</a:t>
            </a:r>
            <a:endParaRPr lang="en-IN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8" y="2611789"/>
            <a:ext cx="6224953" cy="401859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73669" y="1156730"/>
            <a:ext cx="656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Visualizations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8715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392482" y="2048553"/>
            <a:ext cx="24882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</a:t>
            </a:r>
            <a:r>
              <a:rPr lang="en-IN" b="1" dirty="0" smtClean="0"/>
              <a:t>horopleth</a:t>
            </a:r>
            <a:endParaRPr lang="en-IN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73669" y="1156730"/>
            <a:ext cx="656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Visualizations</a:t>
            </a:r>
            <a:endParaRPr lang="en-IN" sz="32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86" y="2514601"/>
            <a:ext cx="6114060" cy="41587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83" y="2514602"/>
            <a:ext cx="5009526" cy="41587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6593"/>
          <a:stretch/>
        </p:blipFill>
        <p:spPr>
          <a:xfrm>
            <a:off x="11402008" y="2514601"/>
            <a:ext cx="709127" cy="415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71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73" y="2295332"/>
            <a:ext cx="5180870" cy="437605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5155" y="2295332"/>
            <a:ext cx="3169396" cy="4376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63" y="2295332"/>
            <a:ext cx="3318687" cy="437605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573669" y="1156730"/>
            <a:ext cx="6561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 smtClean="0"/>
              <a:t>Visualizations</a:t>
            </a:r>
            <a:endParaRPr lang="en-IN" sz="3200" dirty="0" smtClean="0"/>
          </a:p>
        </p:txBody>
      </p:sp>
    </p:spTree>
    <p:extLst>
      <p:ext uri="{BB962C8B-B14F-4D97-AF65-F5344CB8AC3E}">
        <p14:creationId xmlns:p14="http://schemas.microsoft.com/office/powerpoint/2010/main" val="2953096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320</TotalTime>
  <Words>528</Words>
  <Application>Microsoft Office PowerPoint</Application>
  <PresentationFormat>Widescreen</PresentationFormat>
  <Paragraphs>109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Trebuchet MS</vt:lpstr>
      <vt:lpstr>Wingdings</vt:lpstr>
      <vt:lpstr>Berlin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Goutham</dc:creator>
  <cp:lastModifiedBy>Goutham</cp:lastModifiedBy>
  <cp:revision>31</cp:revision>
  <dcterms:created xsi:type="dcterms:W3CDTF">2025-03-12T17:30:15Z</dcterms:created>
  <dcterms:modified xsi:type="dcterms:W3CDTF">2025-05-04T16:07:55Z</dcterms:modified>
</cp:coreProperties>
</file>