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80" r:id="rId18"/>
    <p:sldId id="275" r:id="rId19"/>
    <p:sldId id="276" r:id="rId20"/>
    <p:sldId id="281" r:id="rId21"/>
    <p:sldId id="282" r:id="rId22"/>
    <p:sldId id="283" r:id="rId23"/>
    <p:sldId id="278" r:id="rId24"/>
    <p:sldId id="279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E9AC-4013-46BD-B3FD-482F47962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50075-D3E3-44E9-946B-2D3384A65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204-32B9-4051-A1EF-1D9C7031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AE07B-5C0A-4C40-B37B-FA789434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D1D3-0340-4BB4-BA13-20A7A2C4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8DC9-D66E-46FB-8A9A-1946DA0B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86F62-E091-4B20-AEBD-F2912792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69AE-7994-45F6-A080-DE3FD45C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C5EF6-CC9C-4130-B861-C151C446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10A4-D2B2-4257-B63F-80E57672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87441-EF38-414A-9D6C-FCFFA3F3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492D9-1539-4BE8-BA7A-6D7E3BA2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61AC9-8C68-46B8-BC4F-3B1CAB46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F230-1794-4046-B0F3-56774558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034D-5F46-4809-9EC9-8ACDF574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5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7550-0C12-4E07-8382-93E7CF46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A213-5299-484B-8D55-98D067D4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A3441-DF9E-40C2-8857-200964C7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70082-BCA3-4D2E-B48A-66A76115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6BD3D-AEB6-4C9B-8948-BEEC6771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B736-0460-407E-8574-ACD4DC95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F698F-DF86-4FB4-BE79-FAD758AFB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EF550-D81E-4787-B12C-71F6D687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2C38D-57A6-449C-B44B-C5031CF3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62F3-BB2C-4130-B527-38E850F4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1F1C-D19F-4AD5-A598-E7CCCEAC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B4BB9-093F-476C-A978-125EC644A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F53EB-C76A-4BAA-BC1B-2967095D8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17861-1ABD-4C86-AC69-10F3A754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9730D-D955-4D1A-879D-536E7B46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14629-6E58-4231-8EB7-C5B49B20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8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0D33-39A8-4EED-9738-B1310E23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64B7E-C34D-4E13-AE9C-738F491AE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E6625-4F1D-4DEE-A80A-AA4EB2A37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86AB5-69A5-4559-8894-119D08FBB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060B4-5B23-411D-93E1-90C140DB9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28B93-0701-4D66-9DA0-E8E85CD5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2AC49-4780-4C98-B0D2-E7CBD27F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D32A1-3E32-4B56-A47F-D6F07F77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051D-38E2-4523-8BF4-27967BFD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36830-03D6-496A-AF87-2DBD6851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A1E26-CCFE-4534-ADFE-C7C31414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6D302-45C7-4702-8360-B3828398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9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D82D5-224B-4783-9C89-631E726A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CCEE8-7AC9-435F-A43D-261C19A6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0506-EEE5-45A6-BA7D-FC1DB7DA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5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8378-BC5F-416D-90C1-F85849E8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52CA-F720-4938-AB3A-A2B9AC2A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D79F4-F946-4920-AD3B-936290E29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03533-97C3-4EBE-9A50-1C4B1FE1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D6C59-9001-42D1-BBE6-162E279F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8B181-57F3-4D95-836D-90B09CEA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0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BEF6-FCA0-4651-89D4-F6AFE05E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28BC4-7B4F-4FD5-9011-956FE56FD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12CEB-E00C-4486-9DFB-BF8641E8C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A58F7-2F28-4606-98BA-F248BE69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694D-EE49-4269-92E1-C9449B8F955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0EB1E-582C-4081-8305-237F65B7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1FA6A-D4E9-4C39-AFDD-3952860B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3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1F4C8-0A63-4055-A613-1F0DF9FD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915D7-7D82-41AA-B59D-4D5172D78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98ED-824A-43B3-AF8F-91623794E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694D-EE49-4269-92E1-C9449B8F9556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A577-709B-412E-B19B-6AB3ADB62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7021D-74B6-4361-8BD0-86FB57523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373EA-031E-421C-BE89-B2D7C9FAA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trng-config-client/default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5509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563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Eureka Server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ACB85-43AE-4338-AF77-70491C29EF54}"/>
              </a:ext>
            </a:extLst>
          </p:cNvPr>
          <p:cNvSpPr/>
          <p:nvPr/>
        </p:nvSpPr>
        <p:spPr>
          <a:xfrm>
            <a:off x="1698702" y="1130969"/>
            <a:ext cx="78132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eureka-server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4DC35-D86A-465C-B9E3-3E20D705FDEE}"/>
              </a:ext>
            </a:extLst>
          </p:cNvPr>
          <p:cNvSpPr/>
          <p:nvPr/>
        </p:nvSpPr>
        <p:spPr>
          <a:xfrm>
            <a:off x="1821366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EnableEurekaServer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TrngEurekaApplication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5023A-1312-4930-9A6B-4CC4A21673DF}"/>
              </a:ext>
            </a:extLst>
          </p:cNvPr>
          <p:cNvSpPr/>
          <p:nvPr/>
        </p:nvSpPr>
        <p:spPr>
          <a:xfrm>
            <a:off x="2033239" y="481596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C832"/>
                </a:solidFill>
                <a:latin typeface="Consolas" panose="020B0609020204030204" pitchFamily="49" charset="0"/>
              </a:rPr>
              <a:t>bootstrap.yml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 &gt;&gt;</a:t>
            </a:r>
          </a:p>
          <a:p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-eureka-service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4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563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Eureka Server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3E5354-46F9-4EF6-A3CB-190D58F8CCDF}"/>
              </a:ext>
            </a:extLst>
          </p:cNvPr>
          <p:cNvSpPr/>
          <p:nvPr/>
        </p:nvSpPr>
        <p:spPr>
          <a:xfrm>
            <a:off x="2613102" y="112804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application.yml</a:t>
            </a:r>
            <a:r>
              <a:rPr lang="en-US" dirty="0">
                <a:latin typeface="Consolas" panose="020B0609020204030204" pitchFamily="49" charset="0"/>
              </a:rPr>
              <a:t> &gt;&gt;</a:t>
            </a:r>
          </a:p>
          <a:p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8761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C832"/>
                </a:solidFill>
                <a:latin typeface="Consolas" panose="020B0609020204030204" pitchFamily="49" charset="0"/>
              </a:rPr>
              <a:t>registerWithEureka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C832"/>
                </a:solidFill>
                <a:latin typeface="Consolas" panose="020B0609020204030204" pitchFamily="49" charset="0"/>
              </a:rPr>
              <a:t>fetchRegistry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C832"/>
                </a:solidFill>
                <a:latin typeface="Consolas" panose="020B0609020204030204" pitchFamily="49" charset="0"/>
              </a:rPr>
              <a:t>waitTimeInMsWhenSyncEmpty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442470-37A6-4A98-B876-A72E3E45315F}"/>
              </a:ext>
            </a:extLst>
          </p:cNvPr>
          <p:cNvSpPr/>
          <p:nvPr/>
        </p:nvSpPr>
        <p:spPr>
          <a:xfrm>
            <a:off x="2613102" y="5050832"/>
            <a:ext cx="2281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http://localhost:8080/</a:t>
            </a:r>
          </a:p>
        </p:txBody>
      </p:sp>
    </p:spTree>
    <p:extLst>
      <p:ext uri="{BB962C8B-B14F-4D97-AF65-F5344CB8AC3E}">
        <p14:creationId xmlns:p14="http://schemas.microsoft.com/office/powerpoint/2010/main" val="43681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563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Admin Microservice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3E5354-46F9-4EF6-A3CB-190D58F8CCDF}"/>
              </a:ext>
            </a:extLst>
          </p:cNvPr>
          <p:cNvSpPr/>
          <p:nvPr/>
        </p:nvSpPr>
        <p:spPr>
          <a:xfrm>
            <a:off x="1523999" y="1128044"/>
            <a:ext cx="7185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           &lt;</a:t>
            </a:r>
            <a:r>
              <a:rPr lang="en-US" dirty="0" err="1"/>
              <a:t>artifactId</a:t>
            </a:r>
            <a:r>
              <a:rPr lang="en-US" dirty="0"/>
              <a:t>&gt;spring-cloud-starter-</a:t>
            </a:r>
            <a:r>
              <a:rPr lang="en-US" u="sng" dirty="0"/>
              <a:t>eureka&lt;/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&lt;/dependency&gt;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7761-0384-4DC7-BB6E-CF42B02AEC6F}"/>
              </a:ext>
            </a:extLst>
          </p:cNvPr>
          <p:cNvSpPr/>
          <p:nvPr/>
        </p:nvSpPr>
        <p:spPr>
          <a:xfrm>
            <a:off x="1545155" y="25800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TrngAdminApplication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90E8C-4758-40C7-8FDD-AA056CEF4C20}"/>
              </a:ext>
            </a:extLst>
          </p:cNvPr>
          <p:cNvSpPr/>
          <p:nvPr/>
        </p:nvSpPr>
        <p:spPr>
          <a:xfrm>
            <a:off x="1545155" y="40842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C832"/>
                </a:solidFill>
                <a:latin typeface="Consolas" panose="020B0609020204030204" pitchFamily="49" charset="0"/>
              </a:rPr>
              <a:t>serviceUrl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C832"/>
                </a:solidFill>
                <a:latin typeface="Consolas" panose="020B0609020204030204" pitchFamily="49" charset="0"/>
              </a:rPr>
              <a:t>defaultZone: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http://localhost:8761/eureka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1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563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Salary Microservice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3E5354-46F9-4EF6-A3CB-190D58F8CCDF}"/>
              </a:ext>
            </a:extLst>
          </p:cNvPr>
          <p:cNvSpPr/>
          <p:nvPr/>
        </p:nvSpPr>
        <p:spPr>
          <a:xfrm>
            <a:off x="1523999" y="1128044"/>
            <a:ext cx="71851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        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           &lt;</a:t>
            </a:r>
            <a:r>
              <a:rPr lang="en-US" dirty="0" err="1"/>
              <a:t>artifactId</a:t>
            </a:r>
            <a:r>
              <a:rPr lang="en-US" dirty="0"/>
              <a:t>&gt;spring-cloud-starter-</a:t>
            </a:r>
            <a:r>
              <a:rPr lang="en-US" u="sng" dirty="0"/>
              <a:t>eureka&lt;/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&lt;/dependency&gt;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B7761-0384-4DC7-BB6E-CF42B02AEC6F}"/>
              </a:ext>
            </a:extLst>
          </p:cNvPr>
          <p:cNvSpPr/>
          <p:nvPr/>
        </p:nvSpPr>
        <p:spPr>
          <a:xfrm>
            <a:off x="1545155" y="25800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TrngSalaryApplication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90E8C-4758-40C7-8FDD-AA056CEF4C20}"/>
              </a:ext>
            </a:extLst>
          </p:cNvPr>
          <p:cNvSpPr/>
          <p:nvPr/>
        </p:nvSpPr>
        <p:spPr>
          <a:xfrm>
            <a:off x="1545155" y="40842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C832"/>
                </a:solidFill>
                <a:latin typeface="Consolas" panose="020B0609020204030204" pitchFamily="49" charset="0"/>
              </a:rPr>
              <a:t>serviceUrl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dirty="0">
                <a:solidFill>
                  <a:srgbClr val="00C832"/>
                </a:solidFill>
                <a:latin typeface="Consolas" panose="020B0609020204030204" pitchFamily="49" charset="0"/>
              </a:rPr>
              <a:t>defaultZone: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http://localhost:8761/eureka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1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563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 err="1"/>
              <a:t>Zuul</a:t>
            </a:r>
            <a:r>
              <a:rPr lang="en-US" sz="3600" dirty="0"/>
              <a:t> Proxy (Gateway)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3E5354-46F9-4EF6-A3CB-190D58F8CCDF}"/>
              </a:ext>
            </a:extLst>
          </p:cNvPr>
          <p:cNvSpPr/>
          <p:nvPr/>
        </p:nvSpPr>
        <p:spPr>
          <a:xfrm>
            <a:off x="1523999" y="1018426"/>
            <a:ext cx="71851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&lt;dependency&gt;</a:t>
            </a:r>
          </a:p>
          <a:p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&gt;spring-cloud-starter-</a:t>
            </a:r>
            <a:r>
              <a:rPr lang="en-US" u="sng" dirty="0"/>
              <a:t>eureka&lt;/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&lt;/dependency&gt;</a:t>
            </a:r>
          </a:p>
          <a:p>
            <a:r>
              <a:rPr lang="en-US" dirty="0"/>
              <a:t>&lt;dependency&gt;</a:t>
            </a:r>
          </a:p>
          <a:p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org.springframework.cloud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&gt;spring-cloud-starter-</a:t>
            </a:r>
            <a:r>
              <a:rPr lang="en-US" u="sng" dirty="0" err="1"/>
              <a:t>zuul</a:t>
            </a:r>
            <a:r>
              <a:rPr lang="en-US" u="sng" dirty="0"/>
              <a:t>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r>
              <a:rPr lang="en-US" dirty="0"/>
              <a:t>&lt;/dependency&gt;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197BB-CBBF-4ECF-8680-5E84E574C14E}"/>
              </a:ext>
            </a:extLst>
          </p:cNvPr>
          <p:cNvSpPr/>
          <p:nvPr/>
        </p:nvSpPr>
        <p:spPr>
          <a:xfrm>
            <a:off x="1523999" y="43973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EnableZuulProxy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TrngZuulApplication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26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 err="1"/>
              <a:t>Zuul</a:t>
            </a:r>
            <a:r>
              <a:rPr lang="en-US" sz="3600" dirty="0"/>
              <a:t> Proxy (Gateway)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4F1CE-9238-45A8-B453-F3E7A1C44188}"/>
              </a:ext>
            </a:extLst>
          </p:cNvPr>
          <p:cNvSpPr/>
          <p:nvPr/>
        </p:nvSpPr>
        <p:spPr>
          <a:xfrm>
            <a:off x="2245112" y="1073404"/>
            <a:ext cx="59844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8080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eureka: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client: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serviceUrl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sz="1600" dirty="0">
                <a:solidFill>
                  <a:srgbClr val="00C832"/>
                </a:solidFill>
                <a:latin typeface="Consolas" panose="020B0609020204030204" pitchFamily="49" charset="0"/>
              </a:rPr>
              <a:t>defaultZone: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http://localhost:8761/eureka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zuul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routes: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admin-service: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/admin-service/</a:t>
            </a:r>
            <a:r>
              <a:rPr lang="en-US" sz="1600" dirty="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serviceId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-admin-service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salary-service: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path: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/salary-service/</a:t>
            </a:r>
            <a:r>
              <a:rPr lang="en-US" sz="1600" dirty="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serviceId</a:t>
            </a:r>
            <a:r>
              <a:rPr lang="en-US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trng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-salary-service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1C44A-2081-4388-9FE3-5E9955995807}"/>
              </a:ext>
            </a:extLst>
          </p:cNvPr>
          <p:cNvSpPr/>
          <p:nvPr/>
        </p:nvSpPr>
        <p:spPr>
          <a:xfrm>
            <a:off x="2245112" y="5784596"/>
            <a:ext cx="7311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http://localhost:8080/admin-service/admin/role?name=Goutham</a:t>
            </a:r>
          </a:p>
          <a:p>
            <a:endParaRPr lang="en-US" dirty="0"/>
          </a:p>
          <a:p>
            <a:r>
              <a:rPr lang="en-US" dirty="0"/>
              <a:t>http://localhost:8080/salary-service/payroll/salary?name=Goutham</a:t>
            </a:r>
          </a:p>
        </p:txBody>
      </p:sp>
    </p:spTree>
    <p:extLst>
      <p:ext uri="{BB962C8B-B14F-4D97-AF65-F5344CB8AC3E}">
        <p14:creationId xmlns:p14="http://schemas.microsoft.com/office/powerpoint/2010/main" val="76313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Ribbon (Client side load balancing)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1C44A-2081-4388-9FE3-5E9955995807}"/>
              </a:ext>
            </a:extLst>
          </p:cNvPr>
          <p:cNvSpPr/>
          <p:nvPr/>
        </p:nvSpPr>
        <p:spPr>
          <a:xfrm>
            <a:off x="1654097" y="6127594"/>
            <a:ext cx="7311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http://localhost:8813/ribbon/detail?name=Goutham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E91ADD-0DD2-4A47-9F44-E344EA880C55}"/>
              </a:ext>
            </a:extLst>
          </p:cNvPr>
          <p:cNvSpPr/>
          <p:nvPr/>
        </p:nvSpPr>
        <p:spPr>
          <a:xfrm>
            <a:off x="1654097" y="217559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TrngRibbonClientApplication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632EE-B9EC-4401-9A65-B716EEDEDA76}"/>
              </a:ext>
            </a:extLst>
          </p:cNvPr>
          <p:cNvSpPr/>
          <p:nvPr/>
        </p:nvSpPr>
        <p:spPr>
          <a:xfrm>
            <a:off x="1654097" y="337524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RestController</a:t>
            </a:r>
            <a:endParaRPr lang="en-US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"/ribbon"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Resource {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3EFCC-0CF9-4C4A-81F4-2F331F72DFAC}"/>
              </a:ext>
            </a:extLst>
          </p:cNvPr>
          <p:cNvSpPr/>
          <p:nvPr/>
        </p:nvSpPr>
        <p:spPr>
          <a:xfrm>
            <a:off x="1654097" y="476045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LoadBalanced</a:t>
            </a:r>
            <a:endParaRPr lang="en-US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RestTemplate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getRestTemplate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RestTemplate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7A4E2-D191-48E0-8BAD-C67FC198F51D}"/>
              </a:ext>
            </a:extLst>
          </p:cNvPr>
          <p:cNvSpPr/>
          <p:nvPr/>
        </p:nvSpPr>
        <p:spPr>
          <a:xfrm>
            <a:off x="1654097" y="1027577"/>
            <a:ext cx="75679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spring-cloud-starter-ribbon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968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Ribbon (Client side load balancing)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7B4786-91E0-4428-BD19-0281C18A5DF9}"/>
              </a:ext>
            </a:extLst>
          </p:cNvPr>
          <p:cNvSpPr/>
          <p:nvPr/>
        </p:nvSpPr>
        <p:spPr>
          <a:xfrm>
            <a:off x="1393904" y="1784195"/>
            <a:ext cx="3100039" cy="12377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Microservice 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5AC53C-CF4A-4267-9526-288566CFF0F5}"/>
              </a:ext>
            </a:extLst>
          </p:cNvPr>
          <p:cNvSpPr/>
          <p:nvPr/>
        </p:nvSpPr>
        <p:spPr>
          <a:xfrm>
            <a:off x="1745167" y="2495013"/>
            <a:ext cx="2397512" cy="4014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Ribbon Client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0646D4D-322A-4953-8B8D-3ECEF3980511}"/>
              </a:ext>
            </a:extLst>
          </p:cNvPr>
          <p:cNvSpPr/>
          <p:nvPr/>
        </p:nvSpPr>
        <p:spPr>
          <a:xfrm>
            <a:off x="475785" y="5508702"/>
            <a:ext cx="1832518" cy="9218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Microservice 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Instance #1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F44AD9-8B9A-4005-B281-F5B0DC514DA8}"/>
              </a:ext>
            </a:extLst>
          </p:cNvPr>
          <p:cNvSpPr/>
          <p:nvPr/>
        </p:nvSpPr>
        <p:spPr>
          <a:xfrm>
            <a:off x="3639010" y="5504987"/>
            <a:ext cx="1832518" cy="9218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Microservice 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Instance #2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303E44-69AA-4B39-AAC7-CF947D9D9DAC}"/>
              </a:ext>
            </a:extLst>
          </p:cNvPr>
          <p:cNvSpPr/>
          <p:nvPr/>
        </p:nvSpPr>
        <p:spPr>
          <a:xfrm>
            <a:off x="2236751" y="4379545"/>
            <a:ext cx="1414343" cy="401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Eureka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FF74AE-0CB3-4B0E-8B33-01E2F9E03252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2943923" y="3021980"/>
            <a:ext cx="1" cy="13575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D5E825-F48F-4886-92A6-0AF12C27F4FF}"/>
              </a:ext>
            </a:extLst>
          </p:cNvPr>
          <p:cNvCxnSpPr>
            <a:cxnSpLocks/>
          </p:cNvCxnSpPr>
          <p:nvPr/>
        </p:nvCxnSpPr>
        <p:spPr>
          <a:xfrm>
            <a:off x="2943922" y="4794830"/>
            <a:ext cx="1" cy="120990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FEA353-47F1-421F-B768-83B2E4F28CD2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2308303" y="5965903"/>
            <a:ext cx="1330707" cy="37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2283B0-46C4-4E73-A63E-3F144E1926F1}"/>
              </a:ext>
            </a:extLst>
          </p:cNvPr>
          <p:cNvCxnSpPr>
            <a:cxnSpLocks/>
          </p:cNvCxnSpPr>
          <p:nvPr/>
        </p:nvCxnSpPr>
        <p:spPr>
          <a:xfrm flipH="1">
            <a:off x="1159727" y="3021980"/>
            <a:ext cx="1773046" cy="248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CD438B-618E-41A3-BC34-0A4EC6DB7B6A}"/>
              </a:ext>
            </a:extLst>
          </p:cNvPr>
          <p:cNvCxnSpPr>
            <a:stCxn id="5" idx="2"/>
          </p:cNvCxnSpPr>
          <p:nvPr/>
        </p:nvCxnSpPr>
        <p:spPr>
          <a:xfrm>
            <a:off x="2943924" y="3021980"/>
            <a:ext cx="1750739" cy="248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DBD486-C699-4F18-9C94-9BBC26E6B1FE}"/>
              </a:ext>
            </a:extLst>
          </p:cNvPr>
          <p:cNvSpPr/>
          <p:nvPr/>
        </p:nvSpPr>
        <p:spPr>
          <a:xfrm>
            <a:off x="6965788" y="1780481"/>
            <a:ext cx="3100039" cy="12377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Microservice B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D19A097-581F-4A6B-9E05-905A1490611B}"/>
              </a:ext>
            </a:extLst>
          </p:cNvPr>
          <p:cNvSpPr/>
          <p:nvPr/>
        </p:nvSpPr>
        <p:spPr>
          <a:xfrm>
            <a:off x="7317051" y="2491299"/>
            <a:ext cx="2397512" cy="4014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Ribbon Client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DCBC29-DB4D-456C-87DE-96761292D93F}"/>
              </a:ext>
            </a:extLst>
          </p:cNvPr>
          <p:cNvSpPr/>
          <p:nvPr/>
        </p:nvSpPr>
        <p:spPr>
          <a:xfrm>
            <a:off x="6047669" y="5504988"/>
            <a:ext cx="1832518" cy="9218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Microservice 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Instance #1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5B8118-73C1-4A17-89D6-331E318974CA}"/>
              </a:ext>
            </a:extLst>
          </p:cNvPr>
          <p:cNvSpPr/>
          <p:nvPr/>
        </p:nvSpPr>
        <p:spPr>
          <a:xfrm>
            <a:off x="9210894" y="5501273"/>
            <a:ext cx="1832518" cy="9218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Microservice 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Instance #2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7128264-D68B-475E-8C6F-689AA58870DC}"/>
              </a:ext>
            </a:extLst>
          </p:cNvPr>
          <p:cNvSpPr/>
          <p:nvPr/>
        </p:nvSpPr>
        <p:spPr>
          <a:xfrm>
            <a:off x="7808635" y="4375831"/>
            <a:ext cx="1414343" cy="40144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Eureka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959A02-0072-4484-A5E8-CA1BC18974D9}"/>
              </a:ext>
            </a:extLst>
          </p:cNvPr>
          <p:cNvCxnSpPr>
            <a:stCxn id="27" idx="2"/>
            <a:endCxn id="31" idx="0"/>
          </p:cNvCxnSpPr>
          <p:nvPr/>
        </p:nvCxnSpPr>
        <p:spPr>
          <a:xfrm flipH="1">
            <a:off x="8515807" y="3018266"/>
            <a:ext cx="1" cy="13575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1884C4-CC87-4CBD-8B45-A51BDC26134F}"/>
              </a:ext>
            </a:extLst>
          </p:cNvPr>
          <p:cNvCxnSpPr>
            <a:cxnSpLocks/>
          </p:cNvCxnSpPr>
          <p:nvPr/>
        </p:nvCxnSpPr>
        <p:spPr>
          <a:xfrm>
            <a:off x="8515806" y="4791116"/>
            <a:ext cx="1" cy="120990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9E4443-DABC-4AAD-A120-9F3AAA9D78BD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7880187" y="5962189"/>
            <a:ext cx="1330707" cy="37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AD1924-538A-4BE0-B756-0EE26DF1B61C}"/>
              </a:ext>
            </a:extLst>
          </p:cNvPr>
          <p:cNvCxnSpPr>
            <a:cxnSpLocks/>
          </p:cNvCxnSpPr>
          <p:nvPr/>
        </p:nvCxnSpPr>
        <p:spPr>
          <a:xfrm flipH="1">
            <a:off x="6731611" y="3018266"/>
            <a:ext cx="1773046" cy="248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5086DD-F2DE-49C3-8146-DB66F0DAF51C}"/>
              </a:ext>
            </a:extLst>
          </p:cNvPr>
          <p:cNvCxnSpPr>
            <a:stCxn id="27" idx="2"/>
          </p:cNvCxnSpPr>
          <p:nvPr/>
        </p:nvCxnSpPr>
        <p:spPr>
          <a:xfrm>
            <a:off x="8515808" y="3018266"/>
            <a:ext cx="1750739" cy="248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54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Feign (Declarative REST client)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5245DD-5E4F-40C1-BE57-40661EC73173}"/>
              </a:ext>
            </a:extLst>
          </p:cNvPr>
          <p:cNvSpPr/>
          <p:nvPr/>
        </p:nvSpPr>
        <p:spPr>
          <a:xfrm>
            <a:off x="1977481" y="1084560"/>
            <a:ext cx="8203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spring-cloud-starter-feign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F98E56-3EE0-41D0-AA12-79B582AF3B47}"/>
              </a:ext>
            </a:extLst>
          </p:cNvPr>
          <p:cNvSpPr/>
          <p:nvPr/>
        </p:nvSpPr>
        <p:spPr>
          <a:xfrm>
            <a:off x="1977481" y="41094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FeignClient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"TRNG-ADMIN-SERVICE"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AdminClient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D0E978-6816-4ADC-93D7-820D23830849}"/>
              </a:ext>
            </a:extLst>
          </p:cNvPr>
          <p:cNvSpPr/>
          <p:nvPr/>
        </p:nvSpPr>
        <p:spPr>
          <a:xfrm>
            <a:off x="1977481" y="53652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FeignClient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"TRNG-SALARY-SERVICE"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SalaryClient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DAD87-AFAD-4764-8912-DE11AF4561EC}"/>
              </a:ext>
            </a:extLst>
          </p:cNvPr>
          <p:cNvSpPr/>
          <p:nvPr/>
        </p:nvSpPr>
        <p:spPr>
          <a:xfrm>
            <a:off x="1888272" y="6280150"/>
            <a:ext cx="7311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http://localhost:8814/feign/detail?name=Goutham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E1D48E-BD3A-4E0D-8C5E-543B8FFD7054}"/>
              </a:ext>
            </a:extLst>
          </p:cNvPr>
          <p:cNvSpPr/>
          <p:nvPr/>
        </p:nvSpPr>
        <p:spPr>
          <a:xfrm>
            <a:off x="1977481" y="256632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EnableDiscoveryClient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EnableFeignClients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TrngFeignClientApplication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7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Circuit Breaker Pattern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ADC189-5723-44B0-8548-7A321E5B9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260281"/>
            <a:ext cx="9144000" cy="216871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Circuit Breaker is a design pattern used in software development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It is used to detect defects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It is used to prevent a failure from occurring repeatedly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It is used to avoid cascading effect of a failure</a:t>
            </a:r>
          </a:p>
        </p:txBody>
      </p:sp>
      <p:pic>
        <p:nvPicPr>
          <p:cNvPr id="1026" name="Picture 2" descr="Image result for circuit breaker">
            <a:extLst>
              <a:ext uri="{FF2B5EF4-FFF2-40B4-BE49-F238E27FC236}">
                <a16:creationId xmlns:a16="http://schemas.microsoft.com/office/drawing/2014/main" id="{F5EE72BB-1BC9-408A-8C43-6760F207F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63" y="1597342"/>
            <a:ext cx="4516538" cy="451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66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932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Monolithic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687F-B899-44DC-A5B1-2529A8EAB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7"/>
            <a:ext cx="9144000" cy="449374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Single Code 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Hard to understand and maintain.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Complex deployments and scheduled downtimes.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Written in single application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You need to scale the whole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65086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 err="1"/>
              <a:t>Hystrix</a:t>
            </a:r>
            <a:r>
              <a:rPr lang="en-US" sz="3600" dirty="0"/>
              <a:t> (Circuit Breaker)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03123-27B5-4C86-99FB-3D994D72B4F5}"/>
              </a:ext>
            </a:extLst>
          </p:cNvPr>
          <p:cNvSpPr/>
          <p:nvPr/>
        </p:nvSpPr>
        <p:spPr>
          <a:xfrm>
            <a:off x="1523999" y="1674674"/>
            <a:ext cx="84563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  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hystrix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feign.hystrix.enabled</a:t>
            </a:r>
            <a:r>
              <a:rPr lang="en-US" dirty="0"/>
              <a:t>=true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041080-8DCF-4612-A0BF-53732BE3E6BC}"/>
              </a:ext>
            </a:extLst>
          </p:cNvPr>
          <p:cNvSpPr/>
          <p:nvPr/>
        </p:nvSpPr>
        <p:spPr>
          <a:xfrm>
            <a:off x="1379032" y="3934368"/>
            <a:ext cx="9961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FeignClient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"TRNG-ADMIN-SERVICE"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fallback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AdminClientFallback.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AdminClient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B8AE79-CD6A-4D3A-940C-67BD27703664}"/>
              </a:ext>
            </a:extLst>
          </p:cNvPr>
          <p:cNvSpPr/>
          <p:nvPr/>
        </p:nvSpPr>
        <p:spPr>
          <a:xfrm>
            <a:off x="1379032" y="5183326"/>
            <a:ext cx="7311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http://localhost:8815/feign/detail?name=Goutham</a:t>
            </a:r>
          </a:p>
        </p:txBody>
      </p:sp>
    </p:spTree>
    <p:extLst>
      <p:ext uri="{BB962C8B-B14F-4D97-AF65-F5344CB8AC3E}">
        <p14:creationId xmlns:p14="http://schemas.microsoft.com/office/powerpoint/2010/main" val="1879074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 err="1"/>
              <a:t>Hystrix</a:t>
            </a:r>
            <a:r>
              <a:rPr lang="en-US" sz="3600" dirty="0"/>
              <a:t> Stream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B8AE79-CD6A-4D3A-940C-67BD27703664}"/>
              </a:ext>
            </a:extLst>
          </p:cNvPr>
          <p:cNvSpPr/>
          <p:nvPr/>
        </p:nvSpPr>
        <p:spPr>
          <a:xfrm>
            <a:off x="1141139" y="5746509"/>
            <a:ext cx="7311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http://localhost:8815/hystrix.stream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2B26F-4E8C-46C3-B08B-3F95EE5DF466}"/>
              </a:ext>
            </a:extLst>
          </p:cNvPr>
          <p:cNvSpPr/>
          <p:nvPr/>
        </p:nvSpPr>
        <p:spPr>
          <a:xfrm>
            <a:off x="1007326" y="834099"/>
            <a:ext cx="99617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hystrix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hystrix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-dashboard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018C51-09BE-4359-8671-367E50057204}"/>
              </a:ext>
            </a:extLst>
          </p:cNvPr>
          <p:cNvSpPr/>
          <p:nvPr/>
        </p:nvSpPr>
        <p:spPr>
          <a:xfrm>
            <a:off x="1007326" y="472146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EnableHystrix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TrngHystrixCbApplication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2134E-AF06-4E9B-A3BB-549010E763C4}"/>
              </a:ext>
            </a:extLst>
          </p:cNvPr>
          <p:cNvSpPr/>
          <p:nvPr/>
        </p:nvSpPr>
        <p:spPr>
          <a:xfrm>
            <a:off x="1007326" y="3142423"/>
            <a:ext cx="9987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spring-boot-starter-actuator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35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 err="1"/>
              <a:t>Hystrix</a:t>
            </a:r>
            <a:r>
              <a:rPr lang="en-US" sz="3600" dirty="0"/>
              <a:t> Stream Dash Board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B8AE79-CD6A-4D3A-940C-67BD27703664}"/>
              </a:ext>
            </a:extLst>
          </p:cNvPr>
          <p:cNvSpPr/>
          <p:nvPr/>
        </p:nvSpPr>
        <p:spPr>
          <a:xfrm>
            <a:off x="1141139" y="5746509"/>
            <a:ext cx="8136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http://localhost:9098/hystrix/monitor?stream=http://localhost:8815/hystrix.stream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2B26F-4E8C-46C3-B08B-3F95EE5DF466}"/>
              </a:ext>
            </a:extLst>
          </p:cNvPr>
          <p:cNvSpPr/>
          <p:nvPr/>
        </p:nvSpPr>
        <p:spPr>
          <a:xfrm>
            <a:off x="1007326" y="834099"/>
            <a:ext cx="99617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hystrix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netflix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hystrix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-dashboard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2134E-AF06-4E9B-A3BB-549010E763C4}"/>
              </a:ext>
            </a:extLst>
          </p:cNvPr>
          <p:cNvSpPr/>
          <p:nvPr/>
        </p:nvSpPr>
        <p:spPr>
          <a:xfrm>
            <a:off x="1007326" y="3142423"/>
            <a:ext cx="99877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spring-boot-starter-actuator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A6A24-D3FE-4E42-8E64-6FCB69485705}"/>
              </a:ext>
            </a:extLst>
          </p:cNvPr>
          <p:cNvSpPr/>
          <p:nvPr/>
        </p:nvSpPr>
        <p:spPr>
          <a:xfrm>
            <a:off x="1007326" y="45997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EnableHystrixDashboard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TrngHystrixDashboardApplication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5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Config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EE585-6FD2-4CFA-8894-73469C8C8495}"/>
              </a:ext>
            </a:extLst>
          </p:cNvPr>
          <p:cNvSpPr/>
          <p:nvPr/>
        </p:nvSpPr>
        <p:spPr>
          <a:xfrm>
            <a:off x="1523998" y="1208004"/>
            <a:ext cx="8166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spring-cloud-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config-server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1AC31-F093-4B8C-B262-415D1866C072}"/>
              </a:ext>
            </a:extLst>
          </p:cNvPr>
          <p:cNvSpPr/>
          <p:nvPr/>
        </p:nvSpPr>
        <p:spPr>
          <a:xfrm>
            <a:off x="1523998" y="2505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nsolas" panose="020B0609020204030204" pitchFamily="49" charset="0"/>
              </a:rPr>
              <a:t>EnableConfigServer</a:t>
            </a:r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TrngConfigServerApplication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BF451B-3066-427A-BFCB-94B4DE65711C}"/>
              </a:ext>
            </a:extLst>
          </p:cNvPr>
          <p:cNvSpPr/>
          <p:nvPr/>
        </p:nvSpPr>
        <p:spPr>
          <a:xfrm>
            <a:off x="1523998" y="3721594"/>
            <a:ext cx="95937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8888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cloud: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config: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C832"/>
                </a:solidFill>
                <a:latin typeface="Consolas" panose="020B0609020204030204" pitchFamily="49" charset="0"/>
              </a:rPr>
              <a:t>git: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fi-FI" dirty="0">
                <a:solidFill>
                  <a:srgbClr val="00C832"/>
                </a:solidFill>
                <a:latin typeface="Consolas" panose="020B0609020204030204" pitchFamily="49" charset="0"/>
              </a:rPr>
              <a:t>uri: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https://github.com/GouthamKoushik/CTLMicroTraining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          searchPaths: 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1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Config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AC81D-6455-4BC4-AB93-7FD1A79590B6}"/>
              </a:ext>
            </a:extLst>
          </p:cNvPr>
          <p:cNvSpPr/>
          <p:nvPr/>
        </p:nvSpPr>
        <p:spPr>
          <a:xfrm>
            <a:off x="1129989" y="1062258"/>
            <a:ext cx="81701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org.springframework.cloud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spring-cloud-starter-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config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8423B-412D-467B-BAFD-14135A9E7068}"/>
              </a:ext>
            </a:extLst>
          </p:cNvPr>
          <p:cNvSpPr/>
          <p:nvPr/>
        </p:nvSpPr>
        <p:spPr>
          <a:xfrm>
            <a:off x="1129989" y="296466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-config-client</a:t>
            </a:r>
          </a:p>
          <a:p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  cloud: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config: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C832"/>
                </a:solidFill>
                <a:latin typeface="Consolas" panose="020B0609020204030204" pitchFamily="49" charset="0"/>
              </a:rPr>
              <a:t>uri</a:t>
            </a:r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http://localhost:8888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management: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security: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C832"/>
                </a:solidFill>
                <a:latin typeface="Consolas" panose="020B0609020204030204" pitchFamily="49" charset="0"/>
              </a:rPr>
              <a:t>enabled: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38607-DF0D-432C-A23E-D163470B06AF}"/>
              </a:ext>
            </a:extLst>
          </p:cNvPr>
          <p:cNvSpPr txBox="1"/>
          <p:nvPr/>
        </p:nvSpPr>
        <p:spPr>
          <a:xfrm>
            <a:off x="1129989" y="2400623"/>
            <a:ext cx="177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bootstrap.yml</a:t>
            </a:r>
            <a:r>
              <a:rPr lang="en-US" dirty="0"/>
              <a:t> &gt;&gt;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752E32-6C8F-4731-8710-04F3A8A529D2}"/>
              </a:ext>
            </a:extLst>
          </p:cNvPr>
          <p:cNvSpPr/>
          <p:nvPr/>
        </p:nvSpPr>
        <p:spPr>
          <a:xfrm>
            <a:off x="1129989" y="5392093"/>
            <a:ext cx="9731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https://github.com/GouthamKoushik/CTLMicroTraining/blob/master/config/trng-config-client.yml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B5826-3571-4932-B77B-D69412286C7B}"/>
              </a:ext>
            </a:extLst>
          </p:cNvPr>
          <p:cNvSpPr/>
          <p:nvPr/>
        </p:nvSpPr>
        <p:spPr>
          <a:xfrm>
            <a:off x="1129989" y="6165954"/>
            <a:ext cx="8426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http://localhost:8888/trng-config-client/default</a:t>
            </a:r>
            <a:r>
              <a:rPr lang="en-US" dirty="0"/>
              <a:t> - Check Properties read by Config Server</a:t>
            </a:r>
          </a:p>
        </p:txBody>
      </p:sp>
    </p:spTree>
    <p:extLst>
      <p:ext uri="{BB962C8B-B14F-4D97-AF65-F5344CB8AC3E}">
        <p14:creationId xmlns:p14="http://schemas.microsoft.com/office/powerpoint/2010/main" val="923089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098196D-A5AA-4BFF-8A33-FEFAE7493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5688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IBM Cloud Toolchain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E136096-FC1B-4FB7-9645-1EB57E699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0935"/>
            <a:ext cx="9144000" cy="45829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Create git repository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Sync code from eclipse to git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Create toolchain in IBM Cloud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Create Pipeline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Create jobs – Test and Build &amp; Deploy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262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932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What are Microservices?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687F-B899-44DC-A5B1-2529A8EAB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7"/>
            <a:ext cx="9144000" cy="449374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Microservies</a:t>
            </a:r>
            <a:r>
              <a:rPr lang="en-US" sz="2000" dirty="0"/>
              <a:t> is an architectural style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Large complex apps contain one or more services.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Does one task does it well.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Small and focused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Loosely Coupled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Language neutral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Bounded Context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77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932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SOA vs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687F-B899-44DC-A5B1-2529A8EAB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7"/>
            <a:ext cx="9144000" cy="449374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In case of SOA different applications written in various languages intercommunicate. Often the mediation is done through the ESB.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In case of Microservices, we are redesigning a single application into distributed system of services.</a:t>
            </a:r>
          </a:p>
        </p:txBody>
      </p:sp>
    </p:spTree>
    <p:extLst>
      <p:ext uri="{BB962C8B-B14F-4D97-AF65-F5344CB8AC3E}">
        <p14:creationId xmlns:p14="http://schemas.microsoft.com/office/powerpoint/2010/main" val="12634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932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12 Factor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687F-B899-44DC-A5B1-2529A8EAB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1171"/>
            <a:ext cx="9144000" cy="470581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Code is Version Controlled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Dependencies are declared and isolated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Configuration is stored in the Environment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Treat backing services as attached resources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Strictly separate build and run stages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Execute the app as one or more stateless processes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Export services via port binding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Scale out via the process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Maximum robustness with fast startup and graceful shutdown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Keep development, staging and production as similar as possible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Treat logs as event streams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Run admin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174439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563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IBM Cloud Native Reference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30CFE-639B-4FBD-B5A1-C9A84CF69B1A}"/>
              </a:ext>
            </a:extLst>
          </p:cNvPr>
          <p:cNvSpPr/>
          <p:nvPr/>
        </p:nvSpPr>
        <p:spPr>
          <a:xfrm>
            <a:off x="3030994" y="6488668"/>
            <a:ext cx="6130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https://github.com/ibm-cloud-architecture/refarch-cloudnative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5B7B6-B2F4-4584-AE15-6B647132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02" y="1123602"/>
            <a:ext cx="7984780" cy="51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2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563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Microservices Concerns</a:t>
            </a:r>
          </a:p>
        </p:txBody>
      </p:sp>
      <p:pic>
        <p:nvPicPr>
          <p:cNvPr id="5" name="Picture 4" descr="screen-shot-2016-12-06-at-10-37-37">
            <a:extLst>
              <a:ext uri="{FF2B5EF4-FFF2-40B4-BE49-F238E27FC236}">
                <a16:creationId xmlns:a16="http://schemas.microsoft.com/office/drawing/2014/main" id="{1162ABA5-D19C-4D32-86E7-97C215DDC13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92" y="1152424"/>
            <a:ext cx="8241175" cy="5456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890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allistaenterprise.se/assets/blogg/build-microservices-part-1/mapping-table.png">
            <a:extLst>
              <a:ext uri="{FF2B5EF4-FFF2-40B4-BE49-F238E27FC236}">
                <a16:creationId xmlns:a16="http://schemas.microsoft.com/office/drawing/2014/main" id="{9F8C85D2-D182-4305-9622-D2D91C3A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71475"/>
            <a:ext cx="10753725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23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DBEF-E872-4C19-8FAA-DD3281BD7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4563"/>
            <a:ext cx="9144000" cy="833670"/>
          </a:xfrm>
        </p:spPr>
        <p:txBody>
          <a:bodyPr>
            <a:normAutofit/>
          </a:bodyPr>
          <a:lstStyle/>
          <a:p>
            <a:r>
              <a:rPr lang="en-US" sz="3600" dirty="0"/>
              <a:t>Hello World Spring Boot App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D1C703B-68A4-4339-B245-5D2433165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260281"/>
            <a:ext cx="9144000" cy="216871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start.spring.io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Select web dependency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Import maven project in Eclipse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Add a Rest Controller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Add a Request Mapping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4A1D70D-11C1-4EF0-A60E-3B77AEDDB333}"/>
              </a:ext>
            </a:extLst>
          </p:cNvPr>
          <p:cNvSpPr txBox="1">
            <a:spLocks/>
          </p:cNvSpPr>
          <p:nvPr/>
        </p:nvSpPr>
        <p:spPr>
          <a:xfrm>
            <a:off x="1523999" y="3429000"/>
            <a:ext cx="9144000" cy="2168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237EC4-2F39-492D-94B5-1AFDFEE1D354}"/>
              </a:ext>
            </a:extLst>
          </p:cNvPr>
          <p:cNvSpPr/>
          <p:nvPr/>
        </p:nvSpPr>
        <p:spPr>
          <a:xfrm>
            <a:off x="1609493" y="359307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RequestMapping</a:t>
            </a:r>
            <a:r>
              <a:rPr lang="en-US" dirty="0"/>
              <a:t>(value = "/controller")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HelloResource</a:t>
            </a:r>
            <a:r>
              <a:rPr lang="en-US" b="1" dirty="0"/>
              <a:t> {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	@</a:t>
            </a:r>
            <a:r>
              <a:rPr lang="en-US" dirty="0" err="1"/>
              <a:t>GetMapping</a:t>
            </a:r>
            <a:r>
              <a:rPr lang="en-US" dirty="0"/>
              <a:t>("/hello")</a:t>
            </a:r>
          </a:p>
          <a:p>
            <a:r>
              <a:rPr lang="en-US" b="1" dirty="0"/>
              <a:t>	public String </a:t>
            </a:r>
            <a:r>
              <a:rPr lang="en-US" b="1" dirty="0" err="1"/>
              <a:t>getMessage</a:t>
            </a:r>
            <a:r>
              <a:rPr lang="en-US" b="1" dirty="0"/>
              <a:t>(){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1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1187</Words>
  <Application>Microsoft Office PowerPoint</Application>
  <PresentationFormat>Widescreen</PresentationFormat>
  <Paragraphs>264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Microservices</vt:lpstr>
      <vt:lpstr>Monolithic Architecture</vt:lpstr>
      <vt:lpstr>What are Microservices?</vt:lpstr>
      <vt:lpstr>SOA vs Microservices</vt:lpstr>
      <vt:lpstr>12 Factor App</vt:lpstr>
      <vt:lpstr>IBM Cloud Native Reference Architecture</vt:lpstr>
      <vt:lpstr>Microservices Concerns</vt:lpstr>
      <vt:lpstr>PowerPoint Presentation</vt:lpstr>
      <vt:lpstr>Hello World Spring Boot App</vt:lpstr>
      <vt:lpstr>Eureka Server</vt:lpstr>
      <vt:lpstr>Eureka Server</vt:lpstr>
      <vt:lpstr>Admin Microservice</vt:lpstr>
      <vt:lpstr>Salary Microservice</vt:lpstr>
      <vt:lpstr>Zuul Proxy (Gateway)</vt:lpstr>
      <vt:lpstr>Zuul Proxy (Gateway)</vt:lpstr>
      <vt:lpstr>Ribbon (Client side load balancing)</vt:lpstr>
      <vt:lpstr>Ribbon (Client side load balancing)</vt:lpstr>
      <vt:lpstr>Feign (Declarative REST client)</vt:lpstr>
      <vt:lpstr>Circuit Breaker Pattern</vt:lpstr>
      <vt:lpstr>Hystrix (Circuit Breaker)</vt:lpstr>
      <vt:lpstr>Hystrix Stream</vt:lpstr>
      <vt:lpstr>Hystrix Stream Dash Board</vt:lpstr>
      <vt:lpstr>Config Server</vt:lpstr>
      <vt:lpstr>Config Client</vt:lpstr>
      <vt:lpstr>IBM Cloud Toolchain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GOUTHAM KOUSHIK Koushik</dc:creator>
  <cp:lastModifiedBy>GOUTHAM KOUSHIK Koushik</cp:lastModifiedBy>
  <cp:revision>81</cp:revision>
  <dcterms:created xsi:type="dcterms:W3CDTF">2018-02-09T10:56:33Z</dcterms:created>
  <dcterms:modified xsi:type="dcterms:W3CDTF">2018-03-05T10:55:59Z</dcterms:modified>
</cp:coreProperties>
</file>