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f86da494d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3f86da494d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f86da494d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f86da494d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3f86da494d_5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3f86da494d_5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f86da494d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f86da494d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f86da494d_5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f86da494d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f86da494d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f86da494d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f86da494d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f86da494d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3f86da494d_5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3f86da494d_5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3f86da494d_5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3f86da494d_5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f86da494d_5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f86da494d_5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f86da494d_5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f86da494d_5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f86da494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f86da494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02cd495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02cd495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02cd495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02cd495c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3f86da494d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3f86da494d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3f86da494d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3f86da494d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3f86da494d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3f86da494d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f86da494d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f86da494d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f86da494d_0_1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f86da494d_0_1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f86da494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f86da494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f86da494d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f86da494d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100"/>
              <a:t>Customer Churn Prediction</a:t>
            </a:r>
            <a:endParaRPr b="1" sz="3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Machine Learning Approach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66925" y="155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Heat Map</a:t>
            </a:r>
            <a:endParaRPr b="1" sz="2420"/>
          </a:p>
        </p:txBody>
      </p:sp>
      <p:pic>
        <p:nvPicPr>
          <p:cNvPr id="111" name="Google Shape;111;p22"/>
          <p:cNvPicPr preferRelativeResize="0"/>
          <p:nvPr/>
        </p:nvPicPr>
        <p:blipFill>
          <a:blip r:embed="rId3">
            <a:alphaModFix/>
          </a:blip>
          <a:stretch>
            <a:fillRect/>
          </a:stretch>
        </p:blipFill>
        <p:spPr>
          <a:xfrm>
            <a:off x="178000" y="904500"/>
            <a:ext cx="8654299" cy="411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1656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Data Preprocessing</a:t>
            </a:r>
            <a:endParaRPr b="1" sz="2420"/>
          </a:p>
        </p:txBody>
      </p:sp>
      <p:pic>
        <p:nvPicPr>
          <p:cNvPr id="117" name="Google Shape;117;p23"/>
          <p:cNvPicPr preferRelativeResize="0"/>
          <p:nvPr/>
        </p:nvPicPr>
        <p:blipFill>
          <a:blip r:embed="rId3">
            <a:alphaModFix/>
          </a:blip>
          <a:stretch>
            <a:fillRect/>
          </a:stretch>
        </p:blipFill>
        <p:spPr>
          <a:xfrm>
            <a:off x="311700" y="780325"/>
            <a:ext cx="8520600" cy="422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197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Machine Learning Model for Prediction</a:t>
            </a:r>
            <a:endParaRPr b="1" sz="2420"/>
          </a:p>
        </p:txBody>
      </p:sp>
      <p:sp>
        <p:nvSpPr>
          <p:cNvPr id="123" name="Google Shape;123;p24"/>
          <p:cNvSpPr txBox="1"/>
          <p:nvPr>
            <p:ph idx="1" type="body"/>
          </p:nvPr>
        </p:nvSpPr>
        <p:spPr>
          <a:xfrm>
            <a:off x="210825" y="886600"/>
            <a:ext cx="8520600" cy="384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a:t> KNN</a:t>
            </a:r>
            <a:endParaRPr b="1"/>
          </a:p>
          <a:p>
            <a:pPr indent="0" lvl="0" marL="0" rtl="0" algn="l">
              <a:spcBef>
                <a:spcPts val="1200"/>
              </a:spcBef>
              <a:spcAft>
                <a:spcPts val="1200"/>
              </a:spcAft>
              <a:buNone/>
            </a:pPr>
            <a:r>
              <a:t/>
            </a:r>
            <a:endParaRPr/>
          </a:p>
        </p:txBody>
      </p:sp>
      <p:pic>
        <p:nvPicPr>
          <p:cNvPr id="124" name="Google Shape;124;p24"/>
          <p:cNvPicPr preferRelativeResize="0"/>
          <p:nvPr/>
        </p:nvPicPr>
        <p:blipFill>
          <a:blip r:embed="rId3">
            <a:alphaModFix/>
          </a:blip>
          <a:stretch>
            <a:fillRect/>
          </a:stretch>
        </p:blipFill>
        <p:spPr>
          <a:xfrm>
            <a:off x="799500" y="1336750"/>
            <a:ext cx="7389749" cy="3691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220000" y="197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Support Vector Classifier</a:t>
            </a:r>
            <a:endParaRPr b="1" sz="2420"/>
          </a:p>
        </p:txBody>
      </p:sp>
      <p:pic>
        <p:nvPicPr>
          <p:cNvPr id="130" name="Google Shape;130;p25"/>
          <p:cNvPicPr preferRelativeResize="0"/>
          <p:nvPr/>
        </p:nvPicPr>
        <p:blipFill>
          <a:blip r:embed="rId3">
            <a:alphaModFix/>
          </a:blip>
          <a:stretch>
            <a:fillRect/>
          </a:stretch>
        </p:blipFill>
        <p:spPr>
          <a:xfrm>
            <a:off x="568500" y="770175"/>
            <a:ext cx="7967174" cy="4175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Random Forest</a:t>
            </a:r>
            <a:endParaRPr b="1" sz="2420"/>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6"/>
          <p:cNvPicPr preferRelativeResize="0"/>
          <p:nvPr/>
        </p:nvPicPr>
        <p:blipFill>
          <a:blip r:embed="rId3">
            <a:alphaModFix/>
          </a:blip>
          <a:stretch>
            <a:fillRect/>
          </a:stretch>
        </p:blipFill>
        <p:spPr>
          <a:xfrm>
            <a:off x="953794" y="1152475"/>
            <a:ext cx="7254701" cy="405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Logistic Regression</a:t>
            </a:r>
            <a:endParaRPr b="1" sz="2420"/>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7"/>
          <p:cNvPicPr preferRelativeResize="0"/>
          <p:nvPr/>
        </p:nvPicPr>
        <p:blipFill>
          <a:blip r:embed="rId3">
            <a:alphaModFix/>
          </a:blip>
          <a:stretch>
            <a:fillRect/>
          </a:stretch>
        </p:blipFill>
        <p:spPr>
          <a:xfrm>
            <a:off x="974875" y="1152475"/>
            <a:ext cx="6944251" cy="382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Decision Tree</a:t>
            </a:r>
            <a:endParaRPr b="1" sz="2420"/>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8"/>
          <p:cNvPicPr preferRelativeResize="0"/>
          <p:nvPr/>
        </p:nvPicPr>
        <p:blipFill>
          <a:blip r:embed="rId3">
            <a:alphaModFix/>
          </a:blip>
          <a:stretch>
            <a:fillRect/>
          </a:stretch>
        </p:blipFill>
        <p:spPr>
          <a:xfrm>
            <a:off x="902425" y="1152475"/>
            <a:ext cx="7620624" cy="4074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Adaboost Classifier</a:t>
            </a:r>
            <a:endParaRPr b="1" sz="2420"/>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9"/>
          <p:cNvPicPr preferRelativeResize="0"/>
          <p:nvPr/>
        </p:nvPicPr>
        <p:blipFill>
          <a:blip r:embed="rId3">
            <a:alphaModFix/>
          </a:blip>
          <a:stretch>
            <a:fillRect/>
          </a:stretch>
        </p:blipFill>
        <p:spPr>
          <a:xfrm>
            <a:off x="923125" y="1017725"/>
            <a:ext cx="7658352" cy="4074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Gradient Boosting Classifier</a:t>
            </a:r>
            <a:endParaRPr b="1" sz="2420"/>
          </a:p>
        </p:txBody>
      </p:sp>
      <p:sp>
        <p:nvSpPr>
          <p:cNvPr id="164" name="Google Shape;16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5" name="Google Shape;165;p30"/>
          <p:cNvPicPr preferRelativeResize="0"/>
          <p:nvPr/>
        </p:nvPicPr>
        <p:blipFill>
          <a:blip r:embed="rId3">
            <a:alphaModFix/>
          </a:blip>
          <a:stretch>
            <a:fillRect/>
          </a:stretch>
        </p:blipFill>
        <p:spPr>
          <a:xfrm>
            <a:off x="861050" y="1101150"/>
            <a:ext cx="7848754" cy="4414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Voting Classifier</a:t>
            </a:r>
            <a:endParaRPr b="1" sz="2420"/>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31"/>
          <p:cNvPicPr preferRelativeResize="0"/>
          <p:nvPr/>
        </p:nvPicPr>
        <p:blipFill>
          <a:blip r:embed="rId3">
            <a:alphaModFix/>
          </a:blip>
          <a:stretch>
            <a:fillRect/>
          </a:stretch>
        </p:blipFill>
        <p:spPr>
          <a:xfrm>
            <a:off x="629225" y="1152475"/>
            <a:ext cx="7885555" cy="443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Synopsis</a:t>
            </a:r>
            <a:endParaRPr b="1" sz="24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Customer Churn</a:t>
            </a:r>
            <a:endParaRPr/>
          </a:p>
          <a:p>
            <a:pPr indent="-342900" lvl="0" marL="457200" rtl="0" algn="l">
              <a:spcBef>
                <a:spcPts val="0"/>
              </a:spcBef>
              <a:spcAft>
                <a:spcPts val="0"/>
              </a:spcAft>
              <a:buSzPts val="1800"/>
              <a:buChar char="●"/>
            </a:pPr>
            <a:r>
              <a:rPr lang="en"/>
              <a:t>Understanding the data</a:t>
            </a:r>
            <a:endParaRPr/>
          </a:p>
          <a:p>
            <a:pPr indent="-342900" lvl="0" marL="457200" rtl="0" algn="l">
              <a:spcBef>
                <a:spcPts val="0"/>
              </a:spcBef>
              <a:spcAft>
                <a:spcPts val="0"/>
              </a:spcAft>
              <a:buSzPts val="1800"/>
              <a:buChar char="●"/>
            </a:pPr>
            <a:r>
              <a:rPr lang="en"/>
              <a:t>Loading the Libraries</a:t>
            </a:r>
            <a:endParaRPr/>
          </a:p>
          <a:p>
            <a:pPr indent="-342900" lvl="0" marL="457200" rtl="0" algn="l">
              <a:spcBef>
                <a:spcPts val="0"/>
              </a:spcBef>
              <a:spcAft>
                <a:spcPts val="0"/>
              </a:spcAft>
              <a:buSzPts val="1800"/>
              <a:buChar char="●"/>
            </a:pPr>
            <a:r>
              <a:rPr lang="en"/>
              <a:t>Data Manipulation</a:t>
            </a:r>
            <a:endParaRPr/>
          </a:p>
          <a:p>
            <a:pPr indent="-342900" lvl="0" marL="457200" rtl="0" algn="l">
              <a:spcBef>
                <a:spcPts val="0"/>
              </a:spcBef>
              <a:spcAft>
                <a:spcPts val="0"/>
              </a:spcAft>
              <a:buSzPts val="1800"/>
              <a:buChar char="●"/>
            </a:pPr>
            <a:r>
              <a:rPr lang="en"/>
              <a:t>Data Visualization</a:t>
            </a:r>
            <a:endParaRPr/>
          </a:p>
          <a:p>
            <a:pPr indent="-342900" lvl="0" marL="457200" rtl="0" algn="l">
              <a:spcBef>
                <a:spcPts val="0"/>
              </a:spcBef>
              <a:spcAft>
                <a:spcPts val="0"/>
              </a:spcAft>
              <a:buSzPts val="1800"/>
              <a:buChar char="●"/>
            </a:pPr>
            <a:r>
              <a:rPr lang="en"/>
              <a:t>Data Preprocessing</a:t>
            </a:r>
            <a:endParaRPr/>
          </a:p>
          <a:p>
            <a:pPr indent="-342900" lvl="0" marL="457200" rtl="0" algn="l">
              <a:spcBef>
                <a:spcPts val="0"/>
              </a:spcBef>
              <a:spcAft>
                <a:spcPts val="0"/>
              </a:spcAft>
              <a:buSzPts val="1800"/>
              <a:buChar char="●"/>
            </a:pPr>
            <a:r>
              <a:rPr lang="en"/>
              <a:t>Building Machine Learning Model </a:t>
            </a:r>
            <a:endParaRPr/>
          </a:p>
          <a:p>
            <a:pPr indent="-342900" lvl="0" marL="457200" rtl="0" algn="l">
              <a:spcBef>
                <a:spcPts val="0"/>
              </a:spcBef>
              <a:spcAft>
                <a:spcPts val="0"/>
              </a:spcAft>
              <a:buSzPts val="1800"/>
              <a:buChar char="●"/>
            </a:pPr>
            <a:r>
              <a:rPr lang="en"/>
              <a:t>Conclusion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Conclusion</a:t>
            </a:r>
            <a:endParaRPr b="1" sz="2420"/>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1900"/>
              <a:t>  </a:t>
            </a:r>
            <a:r>
              <a:rPr lang="en" sz="2400"/>
              <a:t> </a:t>
            </a:r>
            <a:r>
              <a:rPr lang="en">
                <a:solidFill>
                  <a:srgbClr val="374151"/>
                </a:solidFill>
                <a:highlight>
                  <a:srgbClr val="F7F7F8"/>
                </a:highlight>
              </a:rPr>
              <a:t>In Conclusion, Customer churn prediction is a powerful analytical technique that can help companies gain a competitive advantage and increase customer loyalty. By utilizing data-driven approaches, companies can anticipate and respond to customer needs, resulting in improved customer satisfaction, increased revenue, and reduced customer churn. It is a valuable investment for any business that wants to improve its customer relationship management and drive long-term growth.</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Team Members</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Goutham Kumar S</a:t>
            </a:r>
            <a:endParaRPr/>
          </a:p>
          <a:p>
            <a:pPr indent="0" lvl="0" marL="0" rtl="0" algn="l">
              <a:spcBef>
                <a:spcPts val="1200"/>
              </a:spcBef>
              <a:spcAft>
                <a:spcPts val="0"/>
              </a:spcAft>
              <a:buNone/>
            </a:pPr>
            <a:r>
              <a:rPr lang="en"/>
              <a:t>                                               Dhanushram S</a:t>
            </a:r>
            <a:endParaRPr/>
          </a:p>
          <a:p>
            <a:pPr indent="0" lvl="0" marL="0" rtl="0" algn="l">
              <a:spcBef>
                <a:spcPts val="1200"/>
              </a:spcBef>
              <a:spcAft>
                <a:spcPts val="0"/>
              </a:spcAft>
              <a:buNone/>
            </a:pPr>
            <a:r>
              <a:rPr lang="en"/>
              <a:t>                                                   Balaji K</a:t>
            </a:r>
            <a:endParaRPr/>
          </a:p>
          <a:p>
            <a:pPr indent="0" lvl="0" marL="0" rtl="0" algn="ctr">
              <a:spcBef>
                <a:spcPts val="1200"/>
              </a:spcBef>
              <a:spcAft>
                <a:spcPts val="0"/>
              </a:spcAft>
              <a:buNone/>
            </a:pPr>
            <a:r>
              <a:rPr lang="en"/>
              <a:t> Department of Computer Science and Business Systems</a:t>
            </a:r>
            <a:endParaRPr/>
          </a:p>
          <a:p>
            <a:pPr indent="0" lvl="0" marL="0" rtl="0" algn="l">
              <a:spcBef>
                <a:spcPts val="1200"/>
              </a:spcBef>
              <a:spcAft>
                <a:spcPts val="1200"/>
              </a:spcAft>
              <a:buNone/>
            </a:pPr>
            <a:r>
              <a:rPr lang="en"/>
              <a:t>                           </a:t>
            </a:r>
            <a:r>
              <a:rPr lang="en"/>
              <a:t>Rajalakshmi Institute of Technology - Chennai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Introduction</a:t>
            </a:r>
            <a:endParaRPr b="1" sz="24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a:t>  In this project on Customer Churn prediction, we examine the Churns which play a negative role in the growth of an organization. The reasons why the Customer leaves the services and products of an organization are very important for providing better user experiences and services for the customers thus it maintains the Customer- Relation Management. Thus, Prediction of the Customer Churn is very important for an organization to sustain itself in the growing technological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Customer Churn</a:t>
            </a:r>
            <a:endParaRPr b="1" sz="2420"/>
          </a:p>
        </p:txBody>
      </p:sp>
      <p:sp>
        <p:nvSpPr>
          <p:cNvPr id="73" name="Google Shape;73;p16"/>
          <p:cNvSpPr txBox="1"/>
          <p:nvPr>
            <p:ph idx="1" type="body"/>
          </p:nvPr>
        </p:nvSpPr>
        <p:spPr>
          <a:xfrm>
            <a:off x="311700" y="1152475"/>
            <a:ext cx="4140600" cy="3416400"/>
          </a:xfrm>
          <a:prstGeom prst="rect">
            <a:avLst/>
          </a:prstGeom>
        </p:spPr>
        <p:txBody>
          <a:bodyPr anchorCtr="0" anchor="t" bIns="91425" lIns="91425" spcFirstLastPara="1" rIns="91425" wrap="square" tIns="91425">
            <a:noAutofit/>
          </a:bodyPr>
          <a:lstStyle/>
          <a:p>
            <a:pPr indent="-306387" lvl="0" marL="457200" rtl="0" algn="just">
              <a:lnSpc>
                <a:spcPct val="105000"/>
              </a:lnSpc>
              <a:spcBef>
                <a:spcPts val="0"/>
              </a:spcBef>
              <a:spcAft>
                <a:spcPts val="0"/>
              </a:spcAft>
              <a:buSzPts val="1225"/>
              <a:buChar char="●"/>
            </a:pPr>
            <a:r>
              <a:rPr lang="en" sz="1225"/>
              <a:t>Customer churn prediction is the process of using statistical and machine learning techniques to predict which customers are likely to stop using a company's product or service. By identifying these customers, businesses can take proactive measures to prevent them from leaving, such as improving customer service or offering personalized incentives.</a:t>
            </a:r>
            <a:endParaRPr sz="1225"/>
          </a:p>
          <a:p>
            <a:pPr indent="0" lvl="0" marL="457200" rtl="0" algn="l">
              <a:lnSpc>
                <a:spcPct val="105000"/>
              </a:lnSpc>
              <a:spcBef>
                <a:spcPts val="1200"/>
              </a:spcBef>
              <a:spcAft>
                <a:spcPts val="0"/>
              </a:spcAft>
              <a:buSzPts val="688"/>
              <a:buNone/>
            </a:pPr>
            <a:r>
              <a:t/>
            </a:r>
            <a:endParaRPr sz="1225"/>
          </a:p>
          <a:p>
            <a:pPr indent="-306387" lvl="0" marL="457200" rtl="0" algn="just">
              <a:lnSpc>
                <a:spcPct val="105000"/>
              </a:lnSpc>
              <a:spcBef>
                <a:spcPts val="1200"/>
              </a:spcBef>
              <a:spcAft>
                <a:spcPts val="0"/>
              </a:spcAft>
              <a:buSzPts val="1225"/>
              <a:buChar char="●"/>
            </a:pPr>
            <a:r>
              <a:rPr lang="en" sz="1225"/>
              <a:t>Churn prediction models use historical data on customer behavior and characteristics to identify patterns and trends that are indicative of customer churn. This data may include transactional data, demographic information, customer support interactions, and other relevant data points.</a:t>
            </a:r>
            <a:endParaRPr sz="1225"/>
          </a:p>
          <a:p>
            <a:pPr indent="0" lvl="0" marL="0" rtl="0" algn="l">
              <a:lnSpc>
                <a:spcPct val="105000"/>
              </a:lnSpc>
              <a:spcBef>
                <a:spcPts val="1200"/>
              </a:spcBef>
              <a:spcAft>
                <a:spcPts val="1200"/>
              </a:spcAft>
              <a:buSzPts val="688"/>
              <a:buNone/>
            </a:pPr>
            <a:r>
              <a:t/>
            </a:r>
            <a:endParaRPr sz="1125"/>
          </a:p>
        </p:txBody>
      </p:sp>
      <p:pic>
        <p:nvPicPr>
          <p:cNvPr id="74" name="Google Shape;74;p16"/>
          <p:cNvPicPr preferRelativeResize="0"/>
          <p:nvPr/>
        </p:nvPicPr>
        <p:blipFill>
          <a:blip r:embed="rId3">
            <a:alphaModFix/>
          </a:blip>
          <a:stretch>
            <a:fillRect/>
          </a:stretch>
        </p:blipFill>
        <p:spPr>
          <a:xfrm>
            <a:off x="4625400" y="1626850"/>
            <a:ext cx="4386902" cy="24676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Telecom Customer Churn Dataset</a:t>
            </a:r>
            <a:endParaRPr b="1" sz="2420"/>
          </a:p>
        </p:txBody>
      </p:sp>
      <p:pic>
        <p:nvPicPr>
          <p:cNvPr id="80" name="Google Shape;80;p17"/>
          <p:cNvPicPr preferRelativeResize="0"/>
          <p:nvPr/>
        </p:nvPicPr>
        <p:blipFill>
          <a:blip r:embed="rId3">
            <a:alphaModFix/>
          </a:blip>
          <a:stretch>
            <a:fillRect/>
          </a:stretch>
        </p:blipFill>
        <p:spPr>
          <a:xfrm>
            <a:off x="663375" y="1141925"/>
            <a:ext cx="7817227" cy="3883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Loading the Libraries</a:t>
            </a:r>
            <a:endParaRPr b="1" sz="2420"/>
          </a:p>
        </p:txBody>
      </p:sp>
      <p:pic>
        <p:nvPicPr>
          <p:cNvPr id="86" name="Google Shape;86;p18"/>
          <p:cNvPicPr preferRelativeResize="0"/>
          <p:nvPr/>
        </p:nvPicPr>
        <p:blipFill>
          <a:blip r:embed="rId3">
            <a:alphaModFix/>
          </a:blip>
          <a:stretch>
            <a:fillRect/>
          </a:stretch>
        </p:blipFill>
        <p:spPr>
          <a:xfrm>
            <a:off x="1352900" y="1180475"/>
            <a:ext cx="6792845"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Data Manipulation</a:t>
            </a:r>
            <a:endParaRPr b="1" sz="2420"/>
          </a:p>
        </p:txBody>
      </p:sp>
      <p:pic>
        <p:nvPicPr>
          <p:cNvPr id="92" name="Google Shape;92;p19"/>
          <p:cNvPicPr preferRelativeResize="0"/>
          <p:nvPr/>
        </p:nvPicPr>
        <p:blipFill>
          <a:blip r:embed="rId3">
            <a:alphaModFix/>
          </a:blip>
          <a:stretch>
            <a:fillRect/>
          </a:stretch>
        </p:blipFill>
        <p:spPr>
          <a:xfrm>
            <a:off x="1497775" y="1146575"/>
            <a:ext cx="6792845"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467550" y="4553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t>Data Visualization</a:t>
            </a:r>
            <a:endParaRPr b="1" sz="2420"/>
          </a:p>
        </p:txBody>
      </p:sp>
      <p:pic>
        <p:nvPicPr>
          <p:cNvPr id="98" name="Google Shape;98;p20"/>
          <p:cNvPicPr preferRelativeResize="0"/>
          <p:nvPr/>
        </p:nvPicPr>
        <p:blipFill>
          <a:blip r:embed="rId3">
            <a:alphaModFix/>
          </a:blip>
          <a:stretch>
            <a:fillRect/>
          </a:stretch>
        </p:blipFill>
        <p:spPr>
          <a:xfrm>
            <a:off x="155850" y="1378325"/>
            <a:ext cx="8832299" cy="319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65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04" name="Google Shape;104;p21"/>
          <p:cNvPicPr preferRelativeResize="0"/>
          <p:nvPr/>
        </p:nvPicPr>
        <p:blipFill>
          <a:blip r:embed="rId3">
            <a:alphaModFix/>
          </a:blip>
          <a:stretch>
            <a:fillRect/>
          </a:stretch>
        </p:blipFill>
        <p:spPr>
          <a:xfrm>
            <a:off x="0" y="1070075"/>
            <a:ext cx="4359049" cy="3435900"/>
          </a:xfrm>
          <a:prstGeom prst="rect">
            <a:avLst/>
          </a:prstGeom>
          <a:noFill/>
          <a:ln>
            <a:noFill/>
          </a:ln>
        </p:spPr>
      </p:pic>
      <p:pic>
        <p:nvPicPr>
          <p:cNvPr id="105" name="Google Shape;105;p21"/>
          <p:cNvPicPr preferRelativeResize="0"/>
          <p:nvPr/>
        </p:nvPicPr>
        <p:blipFill>
          <a:blip r:embed="rId4">
            <a:alphaModFix/>
          </a:blip>
          <a:stretch>
            <a:fillRect/>
          </a:stretch>
        </p:blipFill>
        <p:spPr>
          <a:xfrm>
            <a:off x="4421125" y="1020936"/>
            <a:ext cx="4773325" cy="36258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