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AA8A-1009-4F49-A39A-B66BAB022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C84BA-8391-456D-A258-7FCAC5225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0756C4-F11E-4E76-9FE8-45113476CBB0}"/>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5" name="Footer Placeholder 4">
            <a:extLst>
              <a:ext uri="{FF2B5EF4-FFF2-40B4-BE49-F238E27FC236}">
                <a16:creationId xmlns:a16="http://schemas.microsoft.com/office/drawing/2014/main" id="{4A9D2750-21EF-4B5A-9B11-6BC62406C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93FF5-D858-4B33-B5F3-39F27F7CADB7}"/>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74065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92B6-B47C-4CC8-87E9-C1E90C367F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020B2-E012-40CF-9603-C4C91D8ED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B884B-B20D-4AB9-BD34-209AFFDA61A1}"/>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5" name="Footer Placeholder 4">
            <a:extLst>
              <a:ext uri="{FF2B5EF4-FFF2-40B4-BE49-F238E27FC236}">
                <a16:creationId xmlns:a16="http://schemas.microsoft.com/office/drawing/2014/main" id="{9B092F2A-52F1-4AE1-B78D-45246B217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5A6F9-EB91-4956-9303-5272164B7774}"/>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219628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838331-4098-4FA4-86CB-9832BAC645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01E014-1A25-4F44-8DD2-1A579FEEB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27DA9-1E7A-43F0-8234-DB63469964BA}"/>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5" name="Footer Placeholder 4">
            <a:extLst>
              <a:ext uri="{FF2B5EF4-FFF2-40B4-BE49-F238E27FC236}">
                <a16:creationId xmlns:a16="http://schemas.microsoft.com/office/drawing/2014/main" id="{A149F883-6C52-4726-B1CD-FF0A03504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355BA-A4BB-4E01-A148-FDC92E787D10}"/>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417963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1424-4293-4E91-9185-6FFA8EF43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E1AB54-C72A-4568-9D7C-F0C7847FD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321EFD-CE58-4DF0-A2E1-094957F60B45}"/>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5" name="Footer Placeholder 4">
            <a:extLst>
              <a:ext uri="{FF2B5EF4-FFF2-40B4-BE49-F238E27FC236}">
                <a16:creationId xmlns:a16="http://schemas.microsoft.com/office/drawing/2014/main" id="{7B60F166-8142-434D-993F-FE89389C7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3483F-DD67-41C5-A6DA-D095A78659D1}"/>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59986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879A-EEBD-4F0C-90BB-3A6CC5373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46A93E-1C95-49F8-B9D1-D74E2A22D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DC615-C9EE-4004-ABD3-A83555F08805}"/>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5" name="Footer Placeholder 4">
            <a:extLst>
              <a:ext uri="{FF2B5EF4-FFF2-40B4-BE49-F238E27FC236}">
                <a16:creationId xmlns:a16="http://schemas.microsoft.com/office/drawing/2014/main" id="{D9386D00-289E-470F-B4C0-7924440AE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586B1-E19A-4C00-AA16-0B9C8FCAE52F}"/>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286289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8D1E-3FF8-476B-AC86-8031BF491B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57103-AA0F-4A00-A853-B78EA867D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5752D8-7F4D-48C0-A8B0-BD61903A7B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124EB8-8E0D-493A-B243-7E7C6DA1DBE1}"/>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6" name="Footer Placeholder 5">
            <a:extLst>
              <a:ext uri="{FF2B5EF4-FFF2-40B4-BE49-F238E27FC236}">
                <a16:creationId xmlns:a16="http://schemas.microsoft.com/office/drawing/2014/main" id="{0C868BC7-8AF3-4574-AE3F-9938DD49E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78D1E2-F883-4B6D-A256-927D93D906A0}"/>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328268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C9E0-5A79-4147-B95C-0BA723568E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B153F-C8DE-42EA-81FA-2A90082452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95C6B-0692-4DF7-AC3E-7FC7E759A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923E80-DDC0-44FB-9C70-B8DA1AFEA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A592D-9E9E-4555-8F5B-B284D1A9A1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1B80F7-3611-407E-8A38-A737374E9224}"/>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8" name="Footer Placeholder 7">
            <a:extLst>
              <a:ext uri="{FF2B5EF4-FFF2-40B4-BE49-F238E27FC236}">
                <a16:creationId xmlns:a16="http://schemas.microsoft.com/office/drawing/2014/main" id="{7FE35948-40D5-49CC-9FE9-B8DF1655E9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87CB35-3C6C-458C-A675-8227170BA589}"/>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3228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D6B5-7CEC-48B4-9699-7798365E5F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184052-371A-44CD-865A-E3009F024E76}"/>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4" name="Footer Placeholder 3">
            <a:extLst>
              <a:ext uri="{FF2B5EF4-FFF2-40B4-BE49-F238E27FC236}">
                <a16:creationId xmlns:a16="http://schemas.microsoft.com/office/drawing/2014/main" id="{6E316F38-BD85-4146-A660-CC92503281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05FBCE-4D82-44AD-AC69-D94CCD8F6274}"/>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174949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E1E66-5DC5-4AF2-A25E-0F07DA9B3605}"/>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3" name="Footer Placeholder 2">
            <a:extLst>
              <a:ext uri="{FF2B5EF4-FFF2-40B4-BE49-F238E27FC236}">
                <a16:creationId xmlns:a16="http://schemas.microsoft.com/office/drawing/2014/main" id="{BE05EDB4-9DC7-49DD-81E6-C70A730F35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EAD3DC-6EC9-4832-AA59-2284676E223F}"/>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70523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22BF-4F15-4012-9424-64DEF30B1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54921D-945A-4D31-A0B1-1A92EB724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D4042E-6D21-4C7B-9298-E7CEBA5E1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82277-550A-4055-938A-8ED18A00A559}"/>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6" name="Footer Placeholder 5">
            <a:extLst>
              <a:ext uri="{FF2B5EF4-FFF2-40B4-BE49-F238E27FC236}">
                <a16:creationId xmlns:a16="http://schemas.microsoft.com/office/drawing/2014/main" id="{89573C37-8A59-4579-B241-B2886E2A6E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C1431-A6AA-41FD-9716-27D9B7CC9945}"/>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160790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55B4-673B-4CE9-9A11-9A67505DC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CDF35-0850-4AE4-B410-1059154CA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952DD2-C2C8-4B69-9EFC-878625184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B8AEC-6F01-47F3-B6DE-979C501909A5}"/>
              </a:ext>
            </a:extLst>
          </p:cNvPr>
          <p:cNvSpPr>
            <a:spLocks noGrp="1"/>
          </p:cNvSpPr>
          <p:nvPr>
            <p:ph type="dt" sz="half" idx="10"/>
          </p:nvPr>
        </p:nvSpPr>
        <p:spPr/>
        <p:txBody>
          <a:bodyPr/>
          <a:lstStyle/>
          <a:p>
            <a:fld id="{436CC7FC-8660-4C0D-AA67-39088DED1E8A}" type="datetimeFigureOut">
              <a:rPr lang="en-IN" smtClean="0"/>
              <a:t>03-11-2020</a:t>
            </a:fld>
            <a:endParaRPr lang="en-IN"/>
          </a:p>
        </p:txBody>
      </p:sp>
      <p:sp>
        <p:nvSpPr>
          <p:cNvPr id="6" name="Footer Placeholder 5">
            <a:extLst>
              <a:ext uri="{FF2B5EF4-FFF2-40B4-BE49-F238E27FC236}">
                <a16:creationId xmlns:a16="http://schemas.microsoft.com/office/drawing/2014/main" id="{DCF5A5FD-B6FB-4009-ABDD-ECF2E3C8D8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6BC86B-5C3D-4308-8EB6-97476011D1DF}"/>
              </a:ext>
            </a:extLst>
          </p:cNvPr>
          <p:cNvSpPr>
            <a:spLocks noGrp="1"/>
          </p:cNvSpPr>
          <p:nvPr>
            <p:ph type="sldNum" sz="quarter" idx="12"/>
          </p:nvPr>
        </p:nvSpPr>
        <p:spPr/>
        <p:txBody>
          <a:bodyPr/>
          <a:lstStyle/>
          <a:p>
            <a:fld id="{18199E85-BEF0-4125-AD4B-E0ED50AC31A8}" type="slidenum">
              <a:rPr lang="en-IN" smtClean="0"/>
              <a:t>‹#›</a:t>
            </a:fld>
            <a:endParaRPr lang="en-IN"/>
          </a:p>
        </p:txBody>
      </p:sp>
    </p:spTree>
    <p:extLst>
      <p:ext uri="{BB962C8B-B14F-4D97-AF65-F5344CB8AC3E}">
        <p14:creationId xmlns:p14="http://schemas.microsoft.com/office/powerpoint/2010/main" val="3236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7D008-C5E8-4E04-96C5-4C0116D56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B2147C-FC90-4A6A-840A-3CFAE7B4E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A5B69-E4CF-41EA-889F-558BD6378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CC7FC-8660-4C0D-AA67-39088DED1E8A}" type="datetimeFigureOut">
              <a:rPr lang="en-IN" smtClean="0"/>
              <a:t>03-11-2020</a:t>
            </a:fld>
            <a:endParaRPr lang="en-IN"/>
          </a:p>
        </p:txBody>
      </p:sp>
      <p:sp>
        <p:nvSpPr>
          <p:cNvPr id="5" name="Footer Placeholder 4">
            <a:extLst>
              <a:ext uri="{FF2B5EF4-FFF2-40B4-BE49-F238E27FC236}">
                <a16:creationId xmlns:a16="http://schemas.microsoft.com/office/drawing/2014/main" id="{B4B530A2-870C-4F91-9D8B-518212049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4DD55-2388-4B8B-BD16-B7AD8615DB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99E85-BEF0-4125-AD4B-E0ED50AC31A8}" type="slidenum">
              <a:rPr lang="en-IN" smtClean="0"/>
              <a:t>‹#›</a:t>
            </a:fld>
            <a:endParaRPr lang="en-IN"/>
          </a:p>
        </p:txBody>
      </p:sp>
    </p:spTree>
    <p:extLst>
      <p:ext uri="{BB962C8B-B14F-4D97-AF65-F5344CB8AC3E}">
        <p14:creationId xmlns:p14="http://schemas.microsoft.com/office/powerpoint/2010/main" val="307948660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SP-Embed/Smart-Glove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creativesolvibrations.com/how-to-change-your-life-in-a-few-day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extLst>
              <a:ext uri="{BEBA8EAE-BF5A-486C-A8C5-ECC9F3942E4B}">
                <a14:imgProps xmlns:a14="http://schemas.microsoft.com/office/drawing/2010/main">
                  <a14:imgLayer r:embed="rId3">
                    <a14:imgEffect>
                      <a14:sharpenSoften amount="14000"/>
                    </a14:imgEffect>
                    <a14:imgEffect>
                      <a14:brightnessContrast bright="-50000" contrast="24000"/>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AF4B-720A-4B05-BC5E-DD6E4DA67D11}"/>
              </a:ext>
            </a:extLst>
          </p:cNvPr>
          <p:cNvSpPr>
            <a:spLocks noGrp="1"/>
          </p:cNvSpPr>
          <p:nvPr>
            <p:ph type="ctrTitle"/>
          </p:nvPr>
        </p:nvSpPr>
        <p:spPr>
          <a:xfrm>
            <a:off x="1524000" y="1010919"/>
            <a:ext cx="9144000" cy="2539104"/>
          </a:xfrm>
          <a:noFill/>
          <a:ln>
            <a:noFill/>
          </a:ln>
          <a:effectLst/>
        </p:spPr>
        <p:txBody>
          <a:bodyPr>
            <a:normAutofit fontScale="90000"/>
          </a:bodyPr>
          <a:lstStyle/>
          <a:p>
            <a:r>
              <a:rPr lang="en-IN" sz="4400" u="sng" dirty="0">
                <a:ln w="3175">
                  <a:solidFill>
                    <a:srgbClr val="FF0000">
                      <a:alpha val="43000"/>
                    </a:srgbClr>
                  </a:solidFill>
                </a:ln>
                <a:solidFill>
                  <a:schemeClr val="tx2">
                    <a:lumMod val="50000"/>
                  </a:schemeClr>
                </a:solidFill>
                <a:latin typeface="Impact" panose="020B0806030902050204" pitchFamily="34" charset="0"/>
              </a:rPr>
              <a:t>DEPARTMENT OF ELECTRONICS AND COMMUNICATION ENGINEERING</a:t>
            </a:r>
            <a:br>
              <a:rPr lang="en-IN" u="sng" dirty="0">
                <a:ln w="3175">
                  <a:solidFill>
                    <a:srgbClr val="FF0000">
                      <a:alpha val="43000"/>
                    </a:srgbClr>
                  </a:solidFill>
                </a:ln>
                <a:latin typeface="Impact" panose="020B0806030902050204" pitchFamily="34" charset="0"/>
              </a:rPr>
            </a:br>
            <a:br>
              <a:rPr lang="en-IN" u="sng" dirty="0">
                <a:ln w="3175">
                  <a:solidFill>
                    <a:srgbClr val="FF0000"/>
                  </a:solidFill>
                </a:ln>
                <a:latin typeface="Impact" panose="020B0806030902050204" pitchFamily="34" charset="0"/>
              </a:rPr>
            </a:br>
            <a:br>
              <a:rPr lang="en-IN" u="sng" dirty="0">
                <a:ln w="3175">
                  <a:solidFill>
                    <a:srgbClr val="FF0000"/>
                  </a:solidFill>
                </a:ln>
                <a:latin typeface="Impact" panose="020B0806030902050204" pitchFamily="34" charset="0"/>
              </a:rPr>
            </a:br>
            <a:r>
              <a:rPr lang="en-IN" u="sng" dirty="0">
                <a:ln w="3175">
                  <a:solidFill>
                    <a:srgbClr val="0070C0"/>
                  </a:solidFill>
                </a:ln>
                <a:latin typeface="Impact" panose="020B0806030902050204" pitchFamily="34" charset="0"/>
              </a:rPr>
              <a:t>THE GESTURE TRANSLATOR</a:t>
            </a:r>
          </a:p>
        </p:txBody>
      </p:sp>
      <p:sp>
        <p:nvSpPr>
          <p:cNvPr id="3" name="Subtitle 2">
            <a:extLst>
              <a:ext uri="{FF2B5EF4-FFF2-40B4-BE49-F238E27FC236}">
                <a16:creationId xmlns:a16="http://schemas.microsoft.com/office/drawing/2014/main" id="{C55D1F29-3EE0-42F1-A2AE-E6C3C9C67512}"/>
              </a:ext>
            </a:extLst>
          </p:cNvPr>
          <p:cNvSpPr>
            <a:spLocks noGrp="1"/>
          </p:cNvSpPr>
          <p:nvPr>
            <p:ph type="subTitle" idx="1"/>
          </p:nvPr>
        </p:nvSpPr>
        <p:spPr>
          <a:xfrm>
            <a:off x="4748981" y="5202238"/>
            <a:ext cx="9144000" cy="1655762"/>
          </a:xfrm>
        </p:spPr>
        <p:txBody>
          <a:bodyPr/>
          <a:lstStyle/>
          <a:p>
            <a:r>
              <a:rPr lang="en-IN" i="1" dirty="0"/>
              <a:t>Goutham Neeli (PES1201801905)</a:t>
            </a:r>
          </a:p>
          <a:p>
            <a:r>
              <a:rPr lang="en-IN" i="1" dirty="0"/>
              <a:t>C. Sai Vardhan Reddy (PES1201801327)</a:t>
            </a:r>
          </a:p>
          <a:p>
            <a:r>
              <a:rPr lang="en-IN" i="1" dirty="0"/>
              <a:t>Harsha B Srinivasa (PES1201</a:t>
            </a:r>
            <a:r>
              <a:rPr lang="en-IN" dirty="0"/>
              <a:t>80</a:t>
            </a:r>
            <a:r>
              <a:rPr lang="en-IN" i="1" dirty="0"/>
              <a:t>1739</a:t>
            </a:r>
            <a:r>
              <a:rPr lang="en-IN" dirty="0"/>
              <a:t>)</a:t>
            </a:r>
          </a:p>
        </p:txBody>
      </p:sp>
    </p:spTree>
    <p:extLst>
      <p:ext uri="{BB962C8B-B14F-4D97-AF65-F5344CB8AC3E}">
        <p14:creationId xmlns:p14="http://schemas.microsoft.com/office/powerpoint/2010/main" val="32203483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extLst>
              <a:ext uri="{BEBA8EAE-BF5A-486C-A8C5-ECC9F3942E4B}">
                <a14:imgProps xmlns:a14="http://schemas.microsoft.com/office/drawing/2010/main">
                  <a14:imgLayer r:embed="rId3">
                    <a14:imgEffect>
                      <a14:sharpenSoften amount="21000"/>
                    </a14:imgEffect>
                    <a14:imgEffect>
                      <a14:brightnessContrast bright="-78000" contrast="-5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B4EB-6427-4F8F-AA3F-0526F4300BB7}"/>
              </a:ext>
            </a:extLst>
          </p:cNvPr>
          <p:cNvSpPr>
            <a:spLocks noGrp="1"/>
          </p:cNvSpPr>
          <p:nvPr>
            <p:ph type="title"/>
          </p:nvPr>
        </p:nvSpPr>
        <p:spPr>
          <a:xfrm>
            <a:off x="838200" y="294005"/>
            <a:ext cx="10515600" cy="1325563"/>
          </a:xfrm>
        </p:spPr>
        <p:txBody>
          <a:bodyPr/>
          <a:lstStyle/>
          <a:p>
            <a:pPr algn="ctr"/>
            <a:r>
              <a:rPr lang="en-IN" u="sng" dirty="0">
                <a:latin typeface="Impact" panose="020B0806030902050204" pitchFamily="34" charset="0"/>
              </a:rPr>
              <a:t>ABSTRACT</a:t>
            </a:r>
          </a:p>
        </p:txBody>
      </p:sp>
      <p:sp>
        <p:nvSpPr>
          <p:cNvPr id="3" name="Content Placeholder 2">
            <a:extLst>
              <a:ext uri="{FF2B5EF4-FFF2-40B4-BE49-F238E27FC236}">
                <a16:creationId xmlns:a16="http://schemas.microsoft.com/office/drawing/2014/main" id="{CB26343E-89BD-4800-9713-A615D5DEBC83}"/>
              </a:ext>
            </a:extLst>
          </p:cNvPr>
          <p:cNvSpPr>
            <a:spLocks noGrp="1"/>
          </p:cNvSpPr>
          <p:nvPr>
            <p:ph idx="1"/>
          </p:nvPr>
        </p:nvSpPr>
        <p:spPr>
          <a:xfrm>
            <a:off x="436880" y="2506662"/>
            <a:ext cx="10754360" cy="4351338"/>
          </a:xfrm>
        </p:spPr>
        <p:txBody>
          <a:bodyPr/>
          <a:lstStyle/>
          <a:p>
            <a:pPr marL="0" indent="0">
              <a:buNone/>
            </a:pPr>
            <a:r>
              <a:rPr lang="en-US" sz="3400" dirty="0">
                <a:latin typeface="Bahnschrift SemiBold Condensed" panose="020B0502040204020203" pitchFamily="34" charset="0"/>
                <a:cs typeface="Arial" panose="020B0604020202020204" pitchFamily="34" charset="0"/>
              </a:rPr>
              <a:t>Over 30 million speech impaired people around the globe rely on sign language as means of communication but this isn’t understandable by most in common, thus this creates a barrier for the people with such impairment.</a:t>
            </a:r>
          </a:p>
          <a:p>
            <a:pPr marL="0" indent="0">
              <a:buNone/>
            </a:pPr>
            <a:r>
              <a:rPr lang="en-US" sz="3400" dirty="0">
                <a:latin typeface="Bahnschrift SemiBold Condensed" panose="020B0502040204020203" pitchFamily="34" charset="0"/>
                <a:cs typeface="Arial" panose="020B0604020202020204" pitchFamily="34" charset="0"/>
              </a:rPr>
              <a:t>And thus the main objective of the implemented project is to develop a reliable, easy to use, light weight smart hand gloves system which can minimize the obstacles for such people where they can stand with the race.</a:t>
            </a: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F0CA444-56C7-4BD8-B9D7-DACFAB5965B9}"/>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6000"/>
                    </a14:imgEffect>
                  </a14:imgLayer>
                </a14:imgProps>
              </a:ext>
              <a:ext uri="{28A0092B-C50C-407E-A947-70E740481C1C}">
                <a14:useLocalDpi xmlns:a14="http://schemas.microsoft.com/office/drawing/2010/main" val="0"/>
              </a:ext>
            </a:extLst>
          </a:blip>
          <a:stretch>
            <a:fillRect/>
          </a:stretch>
        </p:blipFill>
        <p:spPr>
          <a:xfrm>
            <a:off x="10383291" y="91440"/>
            <a:ext cx="1615897" cy="2341880"/>
          </a:xfrm>
          <a:prstGeom prst="rect">
            <a:avLst/>
          </a:prstGeom>
          <a:effectLst>
            <a:outerShdw dist="50800" dir="5400000" sx="1000" sy="1000" algn="ctr" rotWithShape="0">
              <a:srgbClr val="000000"/>
            </a:outerShdw>
          </a:effectLst>
        </p:spPr>
      </p:pic>
    </p:spTree>
    <p:extLst>
      <p:ext uri="{BB962C8B-B14F-4D97-AF65-F5344CB8AC3E}">
        <p14:creationId xmlns:p14="http://schemas.microsoft.com/office/powerpoint/2010/main" val="39189561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128000" b="-12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E97B-1495-4213-8419-FBF5032710CB}"/>
              </a:ext>
            </a:extLst>
          </p:cNvPr>
          <p:cNvSpPr>
            <a:spLocks noGrp="1"/>
          </p:cNvSpPr>
          <p:nvPr>
            <p:ph type="title"/>
          </p:nvPr>
        </p:nvSpPr>
        <p:spPr>
          <a:xfrm>
            <a:off x="2402840" y="121920"/>
            <a:ext cx="10515600" cy="1325563"/>
          </a:xfrm>
          <a:noFill/>
          <a:ln>
            <a:noFill/>
          </a:ln>
          <a:effectLst>
            <a:outerShdw sx="1000" sy="1000" algn="ctr" rotWithShape="0">
              <a:srgbClr val="000000"/>
            </a:outerShdw>
          </a:effectLst>
        </p:spPr>
        <p:txBody>
          <a:bodyPr>
            <a:normAutofit/>
          </a:bodyPr>
          <a:lstStyle/>
          <a:p>
            <a:r>
              <a:rPr lang="en-IN" u="sng" dirty="0">
                <a:solidFill>
                  <a:schemeClr val="tx2">
                    <a:lumMod val="50000"/>
                  </a:schemeClr>
                </a:solidFill>
                <a:effectLst>
                  <a:outerShdw blurRad="25400" dist="50800" dir="5400000" algn="ctr" rotWithShape="0">
                    <a:schemeClr val="accent1"/>
                  </a:outerShdw>
                </a:effectLst>
                <a:latin typeface="Impact" panose="020B0806030902050204" pitchFamily="34" charset="0"/>
              </a:rPr>
              <a:t>INTRODUCTION AND BREIF WORKING</a:t>
            </a:r>
          </a:p>
        </p:txBody>
      </p:sp>
      <p:sp>
        <p:nvSpPr>
          <p:cNvPr id="11" name="Content Placeholder 10">
            <a:extLst>
              <a:ext uri="{FF2B5EF4-FFF2-40B4-BE49-F238E27FC236}">
                <a16:creationId xmlns:a16="http://schemas.microsoft.com/office/drawing/2014/main" id="{139E1D03-EE16-4A90-9ED7-260F7B1283D6}"/>
              </a:ext>
            </a:extLst>
          </p:cNvPr>
          <p:cNvSpPr>
            <a:spLocks noGrp="1"/>
          </p:cNvSpPr>
          <p:nvPr>
            <p:ph idx="1"/>
          </p:nvPr>
        </p:nvSpPr>
        <p:spPr>
          <a:xfrm>
            <a:off x="782320" y="1750800"/>
            <a:ext cx="11186160" cy="5416763"/>
          </a:xfrm>
        </p:spPr>
        <p:txBody>
          <a:bodyPr>
            <a:normAutofit fontScale="92500" lnSpcReduction="10000"/>
          </a:bodyPr>
          <a:lstStyle/>
          <a:p>
            <a:pPr marL="0" indent="0">
              <a:buNone/>
            </a:pPr>
            <a:r>
              <a:rPr lang="en-IN" sz="3500" dirty="0">
                <a:latin typeface="Bahnschrift SemiBold Condensed" panose="020B0502040204020203" pitchFamily="34" charset="0"/>
              </a:rPr>
              <a:t>This project is an intelligent microcontroller based wireless system.</a:t>
            </a:r>
          </a:p>
          <a:p>
            <a:pPr marL="0" indent="0">
              <a:buNone/>
            </a:pPr>
            <a:r>
              <a:rPr lang="en-IN" sz="3500" dirty="0">
                <a:latin typeface="Bahnschrift SemiBold Condensed" panose="020B0502040204020203" pitchFamily="34" charset="0"/>
              </a:rPr>
              <a:t>The main objective is to convert a hand gesture to speech and text.</a:t>
            </a:r>
          </a:p>
          <a:p>
            <a:pPr marL="0" indent="0">
              <a:buNone/>
            </a:pPr>
            <a:r>
              <a:rPr lang="en-IN" sz="3500" dirty="0">
                <a:latin typeface="Bahnschrift SemiBold Condensed" panose="020B0502040204020203" pitchFamily="34" charset="0"/>
              </a:rPr>
              <a:t>Basically gestures are the input to the system.</a:t>
            </a:r>
          </a:p>
          <a:p>
            <a:pPr marL="0" indent="0">
              <a:buNone/>
            </a:pPr>
            <a:r>
              <a:rPr lang="en-IN" sz="3500" dirty="0">
                <a:latin typeface="Bahnschrift SemiBold Condensed" panose="020B0502040204020203" pitchFamily="34" charset="0"/>
              </a:rPr>
              <a:t>Flex sensors are used to convert these gestures into a microcontroller input.</a:t>
            </a:r>
          </a:p>
          <a:p>
            <a:pPr marL="0" indent="0">
              <a:buNone/>
            </a:pPr>
            <a:r>
              <a:rPr lang="en-US" sz="3500" dirty="0">
                <a:latin typeface="Bahnschrift SemiBold Condensed" panose="020B0502040204020203" pitchFamily="34" charset="0"/>
              </a:rPr>
              <a:t>The glove is fitted with flex sensors along the length of each finger and the thumb. The flex sensors give output in the form of voltage variation that varies with degree of bend. This flex sensor output is given to the ADC channels of microcontroller. It processes the signals and perform analog to digital signal conversion. Further the processed data is sent in a wireless manner to the receiver section. In this section the gesture is recognized and the corresponding output is displayed on LCD and simultaneously a speech output is play backed through speaker.</a:t>
            </a:r>
            <a:endParaRPr lang="en-IN" sz="3500" dirty="0">
              <a:latin typeface="Bahnschrift SemiBold Condensed" panose="020B0502040204020203" pitchFamily="34" charset="0"/>
            </a:endParaRPr>
          </a:p>
          <a:p>
            <a:pPr marL="0" indent="0">
              <a:buNone/>
            </a:pPr>
            <a:endParaRPr lang="en-IN" dirty="0"/>
          </a:p>
        </p:txBody>
      </p:sp>
    </p:spTree>
    <p:extLst>
      <p:ext uri="{BB962C8B-B14F-4D97-AF65-F5344CB8AC3E}">
        <p14:creationId xmlns:p14="http://schemas.microsoft.com/office/powerpoint/2010/main" val="171758965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128000" b="-128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D199C-8A9C-4FA5-BA54-8D8885BFF3BD}"/>
              </a:ext>
            </a:extLst>
          </p:cNvPr>
          <p:cNvSpPr>
            <a:spLocks noGrp="1"/>
          </p:cNvSpPr>
          <p:nvPr>
            <p:ph idx="1"/>
          </p:nvPr>
        </p:nvSpPr>
        <p:spPr>
          <a:xfrm>
            <a:off x="838200" y="1183324"/>
            <a:ext cx="10515600" cy="5532436"/>
          </a:xfrm>
        </p:spPr>
        <p:txBody>
          <a:bodyPr>
            <a:noAutofit/>
          </a:bodyPr>
          <a:lstStyle/>
          <a:p>
            <a:pPr marL="0" indent="0">
              <a:buNone/>
            </a:pPr>
            <a:r>
              <a:rPr lang="en-US" sz="3000" dirty="0">
                <a:latin typeface="Bahnschrift SemiBold SemiConden" panose="020B0502040204020203" pitchFamily="34" charset="0"/>
              </a:rPr>
              <a:t>Many smart gloves are proposed in recent years where preferred technology was wireless mode with many distinct features, but those were not reliable, light weight, cheap, Easy to use, plug and play type prototypes. It is because of components used for fabrication which are  normally available in market such as flex sensors, microcontroller, and wireless transmitter, and these were powered by battery which was little heavy as compare to other components.</a:t>
            </a:r>
          </a:p>
          <a:p>
            <a:pPr marL="0" indent="0">
              <a:buNone/>
            </a:pPr>
            <a:r>
              <a:rPr lang="en-US" sz="3000" dirty="0">
                <a:latin typeface="Bahnschrift SemiBold SemiConden" panose="020B0502040204020203" pitchFamily="34" charset="0"/>
              </a:rPr>
              <a:t>In an attempt to open up the lines of communication and to spark a conversation between people who are hearing-impaired or have speaking disabilities, a student and designer at Goldsmiths University in London has developed a futuristic smart-glove named “Sign Language Glove” that‘s capable of translating sign language from hand gestures into a visual on-screen text as well as audible dialogue. </a:t>
            </a:r>
            <a:endParaRPr lang="en-IN" sz="3000" u="sng"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88EDFDC4-7740-4D22-9F88-9A637E02F90D}"/>
              </a:ext>
            </a:extLst>
          </p:cNvPr>
          <p:cNvSpPr>
            <a:spLocks noGrp="1"/>
          </p:cNvSpPr>
          <p:nvPr>
            <p:ph type="title"/>
          </p:nvPr>
        </p:nvSpPr>
        <p:spPr>
          <a:xfrm>
            <a:off x="3665220" y="1"/>
            <a:ext cx="4861560" cy="1325563"/>
          </a:xfrm>
          <a:noFill/>
          <a:ln>
            <a:noFill/>
          </a:ln>
          <a:effectLst>
            <a:outerShdw sx="1000" sy="1000" algn="ctr" rotWithShape="0">
              <a:srgbClr val="000000"/>
            </a:outerShdw>
          </a:effectLst>
        </p:spPr>
        <p:txBody>
          <a:bodyPr>
            <a:normAutofit/>
          </a:bodyPr>
          <a:lstStyle/>
          <a:p>
            <a:r>
              <a:rPr lang="en-IN" u="sng" dirty="0">
                <a:solidFill>
                  <a:schemeClr val="tx2">
                    <a:lumMod val="50000"/>
                  </a:schemeClr>
                </a:solidFill>
                <a:effectLst>
                  <a:outerShdw blurRad="25400" dist="50800" dir="5400000" algn="ctr" rotWithShape="0">
                    <a:schemeClr val="accent1"/>
                  </a:outerShdw>
                </a:effectLst>
                <a:latin typeface="Impact" panose="020B0806030902050204" pitchFamily="34" charset="0"/>
              </a:rPr>
              <a:t>LITERATURE REVIEW</a:t>
            </a:r>
          </a:p>
        </p:txBody>
      </p:sp>
    </p:spTree>
    <p:extLst>
      <p:ext uri="{BB962C8B-B14F-4D97-AF65-F5344CB8AC3E}">
        <p14:creationId xmlns:p14="http://schemas.microsoft.com/office/powerpoint/2010/main" val="88415163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128000" b="-128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D225C-CA7B-43E3-9052-A221B492F664}"/>
              </a:ext>
            </a:extLst>
          </p:cNvPr>
          <p:cNvSpPr>
            <a:spLocks noGrp="1"/>
          </p:cNvSpPr>
          <p:nvPr>
            <p:ph idx="1"/>
          </p:nvPr>
        </p:nvSpPr>
        <p:spPr/>
        <p:txBody>
          <a:bodyPr/>
          <a:lstStyle/>
          <a:p>
            <a:pPr marL="0" indent="0">
              <a:buNone/>
            </a:pPr>
            <a:endParaRPr lang="en-IN" dirty="0"/>
          </a:p>
        </p:txBody>
      </p:sp>
      <p:sp>
        <p:nvSpPr>
          <p:cNvPr id="7" name="Title 1">
            <a:extLst>
              <a:ext uri="{FF2B5EF4-FFF2-40B4-BE49-F238E27FC236}">
                <a16:creationId xmlns:a16="http://schemas.microsoft.com/office/drawing/2014/main" id="{809AB66D-7EA7-47EF-85AC-3EA07A098A2F}"/>
              </a:ext>
            </a:extLst>
          </p:cNvPr>
          <p:cNvSpPr>
            <a:spLocks noGrp="1"/>
          </p:cNvSpPr>
          <p:nvPr>
            <p:ph type="title"/>
          </p:nvPr>
        </p:nvSpPr>
        <p:spPr>
          <a:xfrm>
            <a:off x="3665220" y="111761"/>
            <a:ext cx="4861560" cy="1325563"/>
          </a:xfrm>
          <a:noFill/>
          <a:ln>
            <a:noFill/>
          </a:ln>
          <a:effectLst>
            <a:outerShdw sx="1000" sy="1000" algn="ctr" rotWithShape="0">
              <a:srgbClr val="000000"/>
            </a:outerShdw>
          </a:effectLst>
        </p:spPr>
        <p:txBody>
          <a:bodyPr>
            <a:normAutofit/>
          </a:bodyPr>
          <a:lstStyle/>
          <a:p>
            <a:r>
              <a:rPr lang="en-IN" u="sng" dirty="0">
                <a:solidFill>
                  <a:schemeClr val="tx2">
                    <a:lumMod val="50000"/>
                  </a:schemeClr>
                </a:solidFill>
                <a:effectLst>
                  <a:outerShdw blurRad="25400" dist="50800" dir="5400000" algn="ctr" rotWithShape="0">
                    <a:schemeClr val="accent1"/>
                  </a:outerShdw>
                </a:effectLst>
                <a:latin typeface="Impact" panose="020B0806030902050204" pitchFamily="34" charset="0"/>
              </a:rPr>
              <a:t>BLOCK DIAGRAM</a:t>
            </a:r>
          </a:p>
        </p:txBody>
      </p:sp>
    </p:spTree>
    <p:extLst>
      <p:ext uri="{BB962C8B-B14F-4D97-AF65-F5344CB8AC3E}">
        <p14:creationId xmlns:p14="http://schemas.microsoft.com/office/powerpoint/2010/main" val="3545661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BEBA8EAE-BF5A-486C-A8C5-ECC9F3942E4B}">
                <a14:imgProps xmlns:a14="http://schemas.microsoft.com/office/drawing/2010/main">
                  <a14:imgLayer r:embed="rId3">
                    <a14:imgEffect>
                      <a14:sharpenSoften amount="81000"/>
                    </a14:imgEffect>
                    <a14:imgEffect>
                      <a14:brightnessContrast bright="-43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94098-29C6-4C45-9AB3-D487E07BAF72}"/>
              </a:ext>
            </a:extLst>
          </p:cNvPr>
          <p:cNvSpPr>
            <a:spLocks noGrp="1"/>
          </p:cNvSpPr>
          <p:nvPr>
            <p:ph idx="1"/>
          </p:nvPr>
        </p:nvSpPr>
        <p:spPr>
          <a:noFill/>
        </p:spPr>
        <p:txBody>
          <a:bodyPr>
            <a:normAutofit lnSpcReduction="10000"/>
          </a:bodyPr>
          <a:lstStyle/>
          <a:p>
            <a:pPr marL="0" indent="0">
              <a:buNone/>
            </a:pPr>
            <a:r>
              <a:rPr lang="en-US" dirty="0">
                <a:latin typeface="Bahnschrift SemiBold SemiConden" panose="020B0502040204020203" pitchFamily="34" charset="0"/>
              </a:rPr>
              <a:t>As a solution to problem definition, these Smart Gloves Prototype not only displays the gesture into text, but it also able to convert in voices.</a:t>
            </a:r>
          </a:p>
          <a:p>
            <a:pPr marL="0" indent="0">
              <a:buNone/>
            </a:pPr>
            <a:endParaRPr lang="en-US" dirty="0">
              <a:latin typeface="Bahnschrift SemiBold SemiConden" panose="020B0502040204020203" pitchFamily="34" charset="0"/>
            </a:endParaRPr>
          </a:p>
          <a:p>
            <a:pPr marL="0" indent="0">
              <a:buNone/>
            </a:pPr>
            <a:r>
              <a:rPr lang="en-US" dirty="0">
                <a:latin typeface="Bahnschrift SemiBold SemiConden" panose="020B0502040204020203" pitchFamily="34" charset="0"/>
              </a:rPr>
              <a:t>The Future Scope of this project would be to develop an AI system to recognize each and every gesture pattern of universal sign language and be made reliable for the impaired.</a:t>
            </a:r>
          </a:p>
          <a:p>
            <a:pPr marL="0" indent="0">
              <a:buNone/>
            </a:pPr>
            <a:endParaRPr lang="en-US" dirty="0">
              <a:latin typeface="Bahnschrift SemiBold SemiConden" panose="020B0502040204020203" pitchFamily="34" charset="0"/>
            </a:endParaRPr>
          </a:p>
          <a:p>
            <a:pPr marL="0" indent="0">
              <a:buNone/>
            </a:pPr>
            <a:r>
              <a:rPr lang="en-US" dirty="0">
                <a:latin typeface="Bahnschrift SemiBold SemiConden" panose="020B0502040204020203" pitchFamily="34" charset="0"/>
              </a:rPr>
              <a:t>This will help most of the speech impaired  and thus the end to the barrier of communication. And hence this induces a confidence in them and helps them to be independent.</a:t>
            </a:r>
          </a:p>
        </p:txBody>
      </p:sp>
      <p:sp>
        <p:nvSpPr>
          <p:cNvPr id="4" name="Title 1">
            <a:extLst>
              <a:ext uri="{FF2B5EF4-FFF2-40B4-BE49-F238E27FC236}">
                <a16:creationId xmlns:a16="http://schemas.microsoft.com/office/drawing/2014/main" id="{DEF47833-9E0C-47D4-A87C-B43C67EDAC62}"/>
              </a:ext>
            </a:extLst>
          </p:cNvPr>
          <p:cNvSpPr>
            <a:spLocks noGrp="1"/>
          </p:cNvSpPr>
          <p:nvPr>
            <p:ph type="title"/>
          </p:nvPr>
        </p:nvSpPr>
        <p:spPr>
          <a:xfrm>
            <a:off x="3136900" y="111125"/>
            <a:ext cx="5918200" cy="1325563"/>
          </a:xfrm>
          <a:noFill/>
          <a:ln>
            <a:noFill/>
          </a:ln>
          <a:effectLst>
            <a:outerShdw sx="1000" sy="1000" algn="ctr" rotWithShape="0">
              <a:srgbClr val="000000"/>
            </a:outerShdw>
          </a:effectLst>
        </p:spPr>
        <p:txBody>
          <a:bodyPr>
            <a:normAutofit/>
          </a:bodyPr>
          <a:lstStyle/>
          <a:p>
            <a:r>
              <a:rPr lang="en-IN" u="sng" dirty="0">
                <a:solidFill>
                  <a:schemeClr val="tx2">
                    <a:lumMod val="50000"/>
                  </a:schemeClr>
                </a:solidFill>
                <a:effectLst>
                  <a:outerShdw blurRad="25400" dist="50800" dir="5400000" algn="ctr" rotWithShape="0">
                    <a:schemeClr val="accent1"/>
                  </a:outerShdw>
                </a:effectLst>
                <a:latin typeface="Impact" panose="020B0806030902050204" pitchFamily="34" charset="0"/>
              </a:rPr>
              <a:t>RESULT AND CONCLUSION</a:t>
            </a:r>
          </a:p>
        </p:txBody>
      </p:sp>
    </p:spTree>
    <p:extLst>
      <p:ext uri="{BB962C8B-B14F-4D97-AF65-F5344CB8AC3E}">
        <p14:creationId xmlns:p14="http://schemas.microsoft.com/office/powerpoint/2010/main" val="39853050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64FC0-230B-469E-89C2-648E7ADAD7C8}"/>
              </a:ext>
            </a:extLst>
          </p:cNvPr>
          <p:cNvSpPr>
            <a:spLocks noGrp="1"/>
          </p:cNvSpPr>
          <p:nvPr>
            <p:ph idx="1"/>
          </p:nvPr>
        </p:nvSpPr>
        <p:spPr>
          <a:xfrm>
            <a:off x="838200" y="1704976"/>
            <a:ext cx="10515600" cy="4351338"/>
          </a:xfrm>
        </p:spPr>
        <p:txBody>
          <a:bodyPr/>
          <a:lstStyle/>
          <a:p>
            <a:pPr marL="0" indent="0">
              <a:buNone/>
            </a:pPr>
            <a:endParaRPr lang="en-IN" dirty="0"/>
          </a:p>
          <a:p>
            <a:pPr marL="0" indent="0">
              <a:buNone/>
            </a:pPr>
            <a:r>
              <a:rPr lang="en-IN" dirty="0"/>
              <a:t>*</a:t>
            </a:r>
            <a:r>
              <a:rPr lang="en-IN" dirty="0">
                <a:hlinkClick r:id="rId3"/>
              </a:rPr>
              <a:t> https://github.com/BSP-Embed/Smart-Gloves/</a:t>
            </a:r>
            <a:endParaRPr lang="en-IN" dirty="0"/>
          </a:p>
          <a:p>
            <a:pPr marL="0" indent="0">
              <a:buNone/>
            </a:pPr>
            <a:r>
              <a:rPr lang="en-IN" dirty="0"/>
              <a:t>*  </a:t>
            </a:r>
            <a:r>
              <a:rPr lang="en-IN" i="1" dirty="0"/>
              <a:t>K. V. </a:t>
            </a:r>
            <a:r>
              <a:rPr lang="en-IN" i="1" dirty="0" err="1"/>
              <a:t>Fale</a:t>
            </a:r>
            <a:r>
              <a:rPr lang="en-IN" i="1" dirty="0"/>
              <a:t>, </a:t>
            </a:r>
            <a:r>
              <a:rPr lang="en-IN" i="1" dirty="0" err="1"/>
              <a:t>Akshay</a:t>
            </a:r>
            <a:r>
              <a:rPr lang="en-IN" i="1" dirty="0"/>
              <a:t> </a:t>
            </a:r>
            <a:r>
              <a:rPr lang="en-IN" i="1" dirty="0" err="1"/>
              <a:t>Phalke</a:t>
            </a:r>
            <a:r>
              <a:rPr lang="en-IN" i="1" dirty="0"/>
              <a:t>, Pratik Chaudhari, Pradeep Jadhav. “Smart Glove: Gesture Vocalizer for Deaf and Dumb People”. International Journal of Innovative Research in Computer and Communication Engineering, Vol. 4, Issue 4, April 2016</a:t>
            </a:r>
          </a:p>
          <a:p>
            <a:pPr marL="0" indent="0">
              <a:buNone/>
            </a:pPr>
            <a:endParaRPr lang="en-IN" dirty="0"/>
          </a:p>
        </p:txBody>
      </p:sp>
      <p:sp>
        <p:nvSpPr>
          <p:cNvPr id="4" name="Title 1">
            <a:extLst>
              <a:ext uri="{FF2B5EF4-FFF2-40B4-BE49-F238E27FC236}">
                <a16:creationId xmlns:a16="http://schemas.microsoft.com/office/drawing/2014/main" id="{A0A45A52-7425-479C-ADF1-7621DABE3F67}"/>
              </a:ext>
            </a:extLst>
          </p:cNvPr>
          <p:cNvSpPr>
            <a:spLocks noGrp="1"/>
          </p:cNvSpPr>
          <p:nvPr>
            <p:ph type="title"/>
          </p:nvPr>
        </p:nvSpPr>
        <p:spPr>
          <a:xfrm>
            <a:off x="838200" y="365125"/>
            <a:ext cx="10515600" cy="1325563"/>
          </a:xfrm>
          <a:noFill/>
          <a:ln>
            <a:noFill/>
          </a:ln>
          <a:effectLst>
            <a:outerShdw sx="1000" sy="1000" algn="ctr" rotWithShape="0">
              <a:srgbClr val="000000"/>
            </a:outerShdw>
          </a:effectLst>
        </p:spPr>
        <p:txBody>
          <a:bodyPr>
            <a:normAutofit/>
          </a:bodyPr>
          <a:lstStyle/>
          <a:p>
            <a:r>
              <a:rPr lang="en-IN" u="sng" dirty="0">
                <a:solidFill>
                  <a:schemeClr val="tx2">
                    <a:lumMod val="50000"/>
                  </a:schemeClr>
                </a:solidFill>
                <a:effectLst>
                  <a:outerShdw blurRad="25400" dist="50800" dir="5400000" algn="ctr" rotWithShape="0">
                    <a:schemeClr val="accent1"/>
                  </a:outerShdw>
                </a:effectLst>
                <a:latin typeface="Impact" panose="020B0806030902050204" pitchFamily="34" charset="0"/>
              </a:rPr>
              <a:t>References</a:t>
            </a:r>
          </a:p>
        </p:txBody>
      </p:sp>
    </p:spTree>
    <p:extLst>
      <p:ext uri="{BB962C8B-B14F-4D97-AF65-F5344CB8AC3E}">
        <p14:creationId xmlns:p14="http://schemas.microsoft.com/office/powerpoint/2010/main" val="136892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EA1658-4802-45B5-89CE-22FC8FA928E0}"/>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1360" y="636255"/>
            <a:ext cx="9783784" cy="5144565"/>
          </a:xfrm>
        </p:spPr>
      </p:pic>
    </p:spTree>
    <p:extLst>
      <p:ext uri="{BB962C8B-B14F-4D97-AF65-F5344CB8AC3E}">
        <p14:creationId xmlns:p14="http://schemas.microsoft.com/office/powerpoint/2010/main" val="406133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 Condensed</vt:lpstr>
      <vt:lpstr>Bahnschrift SemiBold SemiConden</vt:lpstr>
      <vt:lpstr>Calibri</vt:lpstr>
      <vt:lpstr>Calibri Light</vt:lpstr>
      <vt:lpstr>Impact</vt:lpstr>
      <vt:lpstr>Office Theme</vt:lpstr>
      <vt:lpstr>DEPARTMENT OF ELECTRONICS AND COMMUNICATION ENGINEERING   THE GESTURE TRANSLATOR</vt:lpstr>
      <vt:lpstr>ABSTRACT</vt:lpstr>
      <vt:lpstr>INTRODUCTION AND BREIF WORKING</vt:lpstr>
      <vt:lpstr>LITERATURE REVIEW</vt:lpstr>
      <vt:lpstr>BLOCK DIAGRAM</vt:lpstr>
      <vt:lpstr>RESULT AND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GESTURE TRANSLATOR</dc:title>
  <dc:creator>Goutham Neeli</dc:creator>
  <cp:lastModifiedBy>Goutham Neeli</cp:lastModifiedBy>
  <cp:revision>18</cp:revision>
  <dcterms:created xsi:type="dcterms:W3CDTF">2019-09-16T12:08:12Z</dcterms:created>
  <dcterms:modified xsi:type="dcterms:W3CDTF">2020-11-03T13:21:56Z</dcterms:modified>
</cp:coreProperties>
</file>