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A29B-84DE-406B-9AB2-F73C78B9552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FD08-5BE3-4D5C-B083-608CAAE89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1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A29B-84DE-406B-9AB2-F73C78B9552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FD08-5BE3-4D5C-B083-608CAAE89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7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A29B-84DE-406B-9AB2-F73C78B9552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FD08-5BE3-4D5C-B083-608CAAE89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9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A29B-84DE-406B-9AB2-F73C78B9552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FD08-5BE3-4D5C-B083-608CAAE89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5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A29B-84DE-406B-9AB2-F73C78B9552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FD08-5BE3-4D5C-B083-608CAAE89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0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A29B-84DE-406B-9AB2-F73C78B9552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FD08-5BE3-4D5C-B083-608CAAE89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1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A29B-84DE-406B-9AB2-F73C78B9552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FD08-5BE3-4D5C-B083-608CAAE89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6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A29B-84DE-406B-9AB2-F73C78B9552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FD08-5BE3-4D5C-B083-608CAAE89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9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A29B-84DE-406B-9AB2-F73C78B9552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FD08-5BE3-4D5C-B083-608CAAE89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5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A29B-84DE-406B-9AB2-F73C78B9552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FD08-5BE3-4D5C-B083-608CAAE89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A29B-84DE-406B-9AB2-F73C78B9552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FD08-5BE3-4D5C-B083-608CAAE89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0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DA29B-84DE-406B-9AB2-F73C78B95529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7FD08-5BE3-4D5C-B083-608CAAE89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1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599-1EB5-425D-8E70-77B52EE59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58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What is Neon?</a:t>
            </a:r>
            <a:br>
              <a:rPr lang="en-US" sz="3200" dirty="0">
                <a:latin typeface="Arial Black" panose="020B0A04020102020204" pitchFamily="34" charset="0"/>
              </a:rPr>
            </a:br>
            <a:br>
              <a:rPr lang="en-US" sz="3200" dirty="0">
                <a:latin typeface="Arial Black" panose="020B0A04020102020204" pitchFamily="34" charset="0"/>
              </a:rPr>
            </a:br>
            <a:r>
              <a:rPr lang="en-US" sz="3200" dirty="0">
                <a:latin typeface="Arial Black" panose="020B0A04020102020204" pitchFamily="34" charset="0"/>
              </a:rPr>
              <a:t>What is a SIMD Engine?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072BA-DF7F-4984-ABA3-82A77BD44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198" y="3586578"/>
            <a:ext cx="2187685" cy="218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9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FD8F-F678-4575-9BCA-E7ED66E2B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037" y="790112"/>
            <a:ext cx="7510511" cy="577049"/>
          </a:xfrm>
        </p:spPr>
        <p:txBody>
          <a:bodyPr>
            <a:noAutofit/>
          </a:bodyPr>
          <a:lstStyle/>
          <a:p>
            <a:r>
              <a:rPr lang="en-US" sz="4000" dirty="0">
                <a:latin typeface="+mn-lt"/>
                <a:cs typeface="Arial" panose="020B0604020202020204" pitchFamily="34" charset="0"/>
              </a:rPr>
              <a:t>Foundational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D457F-F2B8-4AB5-9698-5F6615ED4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036" y="3284738"/>
            <a:ext cx="9481354" cy="24679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cs typeface="Arial" panose="020B0604020202020204" pitchFamily="34" charset="0"/>
              </a:rPr>
              <a:t>ARM Architecture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cs typeface="Arial" panose="020B0604020202020204" pitchFamily="34" charset="0"/>
              </a:rPr>
              <a:t>ARM32/64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cs typeface="Arial" panose="020B0604020202020204" pitchFamily="34" charset="0"/>
              </a:rPr>
              <a:t>Understanding SIMD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cs typeface="Arial" panose="020B0604020202020204" pitchFamily="34" charset="0"/>
              </a:rPr>
              <a:t>Neon ISA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cs typeface="Arial" panose="020B0604020202020204" pitchFamily="34" charset="0"/>
              </a:rPr>
              <a:t>Neon </a:t>
            </a:r>
            <a:r>
              <a:rPr lang="en-US" sz="2200" dirty="0" err="1">
                <a:cs typeface="Arial" panose="020B0604020202020204" pitchFamily="34" charset="0"/>
              </a:rPr>
              <a:t>Intrinsics</a:t>
            </a:r>
            <a:endParaRPr lang="en-US" sz="2200" dirty="0"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802639-8887-4D29-B275-B2617BE66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299" y="522198"/>
            <a:ext cx="1712520" cy="11661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612A06-C2DB-459B-883B-D0C8FE522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931" y="3605920"/>
            <a:ext cx="2837241" cy="194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080F-8634-42DD-B35C-55C43C0C5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9" y="609599"/>
            <a:ext cx="6296025" cy="8048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Arial" panose="020B0604020202020204" pitchFamily="34" charset="0"/>
              </a:rPr>
              <a:t>NEON – Key Features: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B604C-5544-4EEE-8936-35864064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5" y="1876425"/>
            <a:ext cx="9144000" cy="324802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Advanced SIMD architecture extension.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32 x 128bit(V0 – V31) vector registers for Aarch64.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Neon </a:t>
            </a:r>
            <a:r>
              <a:rPr lang="en-US" dirty="0" err="1">
                <a:cs typeface="Arial" panose="020B0604020202020204" pitchFamily="34" charset="0"/>
              </a:rPr>
              <a:t>Intrinsics</a:t>
            </a:r>
            <a:r>
              <a:rPr lang="en-US" dirty="0">
                <a:cs typeface="Arial" panose="020B0604020202020204" pitchFamily="34" charset="0"/>
              </a:rPr>
              <a:t> – C/C++ function calls replacing Neon Instructions.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2x64bit, 4x32bit, 8x16bit or 16x8bit int can be operated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265740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B26B-F829-47D8-89FE-AE41092D3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213519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But what about SVE?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2C5CA-7986-4B5B-983F-F6234FA1A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665" y="2601119"/>
            <a:ext cx="9144000" cy="1655762"/>
          </a:xfrm>
        </p:spPr>
        <p:txBody>
          <a:bodyPr/>
          <a:lstStyle/>
          <a:p>
            <a:r>
              <a:rPr lang="en-US" dirty="0"/>
              <a:t>The Next Gen SIMD - Scalable Vector Extension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D1F57-0F64-45E2-A345-33226A066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1" y="4695578"/>
            <a:ext cx="1846184" cy="14843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40C2F4-DFF9-4953-8052-03B9AE1B4B8D}"/>
              </a:ext>
            </a:extLst>
          </p:cNvPr>
          <p:cNvSpPr txBox="1"/>
          <p:nvPr/>
        </p:nvSpPr>
        <p:spPr>
          <a:xfrm>
            <a:off x="10311665" y="4933950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2436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17E6-B31B-458B-BE8A-80F08425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684" y="284085"/>
            <a:ext cx="7413703" cy="140660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Neon VS SVE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4195D-4D7C-4166-9657-6159F6FB2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en-US" sz="3500" u="sng" dirty="0">
                <a:latin typeface="+mj-lt"/>
              </a:rPr>
              <a:t>Neon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95C9A-51E9-41F4-8F6B-A3664741B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71910"/>
            <a:ext cx="515778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128bit vector register</a:t>
            </a:r>
          </a:p>
          <a:p>
            <a:r>
              <a:rPr lang="en-US" sz="2400" dirty="0"/>
              <a:t>Only Load/Store</a:t>
            </a:r>
          </a:p>
          <a:p>
            <a:r>
              <a:rPr lang="en-US" sz="2400" dirty="0"/>
              <a:t>Fixed vector length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3DEB8-9E8A-4617-A658-841BD8F56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500" dirty="0"/>
              <a:t>             </a:t>
            </a:r>
            <a:r>
              <a:rPr lang="en-US" sz="3500" u="sng" dirty="0">
                <a:latin typeface="+mj-lt"/>
              </a:rPr>
              <a:t>SVE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294959-FF23-4231-80AC-B51D29E15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2371910"/>
            <a:ext cx="5183188" cy="3684588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128 – 2048 bit register</a:t>
            </a:r>
          </a:p>
          <a:p>
            <a:r>
              <a:rPr lang="en-US" sz="2400" dirty="0"/>
              <a:t>Provides Gather/Scatter</a:t>
            </a:r>
          </a:p>
          <a:p>
            <a:r>
              <a:rPr lang="en-US" sz="2400" dirty="0"/>
              <a:t>Vector Length Agnostic</a:t>
            </a:r>
          </a:p>
        </p:txBody>
      </p:sp>
    </p:spTree>
    <p:extLst>
      <p:ext uri="{BB962C8B-B14F-4D97-AF65-F5344CB8AC3E}">
        <p14:creationId xmlns:p14="http://schemas.microsoft.com/office/powerpoint/2010/main" val="208607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6367-9B6E-48F4-95F2-81E937F0D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122"/>
            <a:ext cx="9144000" cy="882173"/>
          </a:xfrm>
        </p:spPr>
        <p:txBody>
          <a:bodyPr>
            <a:normAutofit fontScale="90000"/>
          </a:bodyPr>
          <a:lstStyle/>
          <a:p>
            <a:r>
              <a:rPr lang="en-US" dirty="0"/>
              <a:t>But why SVE exactly?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3CA219-F34E-40BD-ACF0-159C267D8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1" y="2082895"/>
            <a:ext cx="2949196" cy="16765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9AB42CD-AD23-43EE-9865-FB6B30644914}"/>
              </a:ext>
            </a:extLst>
          </p:cNvPr>
          <p:cNvSpPr txBox="1"/>
          <p:nvPr/>
        </p:nvSpPr>
        <p:spPr>
          <a:xfrm>
            <a:off x="542925" y="2282950"/>
            <a:ext cx="1219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Aarch64</a:t>
            </a:r>
          </a:p>
          <a:p>
            <a:r>
              <a:rPr lang="en-US" sz="2000" dirty="0"/>
              <a:t>(Scalar) –</a:t>
            </a:r>
          </a:p>
          <a:p>
            <a:r>
              <a:rPr lang="en-US" sz="2000" dirty="0"/>
              <a:t>10x32 bit regs</a:t>
            </a:r>
          </a:p>
          <a:p>
            <a:endParaRPr lang="en-US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7AE670B-C0E3-4D36-AD23-3C81481D4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501" y="2359032"/>
            <a:ext cx="2949196" cy="9068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7F25EA-1AAC-4F1D-8A84-267A36866BD6}"/>
              </a:ext>
            </a:extLst>
          </p:cNvPr>
          <p:cNvSpPr txBox="1"/>
          <p:nvPr/>
        </p:nvSpPr>
        <p:spPr>
          <a:xfrm>
            <a:off x="5901306" y="2358933"/>
            <a:ext cx="23663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Neon –</a:t>
            </a:r>
          </a:p>
          <a:p>
            <a:r>
              <a:rPr lang="en-US" sz="2000" dirty="0"/>
              <a:t>2x128 bit vector reg</a:t>
            </a:r>
          </a:p>
          <a:p>
            <a:r>
              <a:rPr lang="en-US" sz="2000" dirty="0"/>
              <a:t>+ 2x32 bit scalar reg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483DD60-E773-4319-9F7D-0B02031DB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90901"/>
            <a:ext cx="3295827" cy="184812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41008AE-4E55-4518-8F79-95FFBA99EA33}"/>
              </a:ext>
            </a:extLst>
          </p:cNvPr>
          <p:cNvSpPr txBox="1"/>
          <p:nvPr/>
        </p:nvSpPr>
        <p:spPr>
          <a:xfrm>
            <a:off x="3314701" y="4619625"/>
            <a:ext cx="24098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SVE/SVE2 –</a:t>
            </a:r>
          </a:p>
          <a:p>
            <a:r>
              <a:rPr lang="en-US" sz="2000" dirty="0"/>
              <a:t>3x128 bit </a:t>
            </a:r>
            <a:r>
              <a:rPr lang="en-US" sz="2000" b="1" dirty="0"/>
              <a:t>VLA</a:t>
            </a:r>
            <a:r>
              <a:rPr lang="en-US" sz="2000" dirty="0"/>
              <a:t> vector registers with an adjustable </a:t>
            </a:r>
            <a:r>
              <a:rPr lang="en-US" sz="2000" b="1" dirty="0"/>
              <a:t>predicate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52D2C9-3815-4503-A57A-1D691A44EF1E}"/>
              </a:ext>
            </a:extLst>
          </p:cNvPr>
          <p:cNvSpPr txBox="1"/>
          <p:nvPr/>
        </p:nvSpPr>
        <p:spPr>
          <a:xfrm>
            <a:off x="4119899" y="1290358"/>
            <a:ext cx="432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Computing ten chunks of 32-bit data?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19095A9-17D6-4D34-9139-138E9E7595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259" y="121715"/>
            <a:ext cx="827753" cy="97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7D1C-1472-491F-8C0F-0D0FFAC9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175" y="365125"/>
            <a:ext cx="8048625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SVE/SVE2 Key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22A7C-0350-411F-8AB5-3DDC2CDAE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V</a:t>
            </a:r>
            <a:r>
              <a:rPr lang="en-US" sz="2400" dirty="0"/>
              <a:t>ector </a:t>
            </a:r>
            <a:r>
              <a:rPr lang="en-US" sz="2400" b="1" dirty="0"/>
              <a:t>L</a:t>
            </a:r>
            <a:r>
              <a:rPr lang="en-US" sz="2400" dirty="0"/>
              <a:t>ength </a:t>
            </a:r>
            <a:r>
              <a:rPr lang="en-US" sz="2400" b="1" dirty="0"/>
              <a:t>A</a:t>
            </a:r>
            <a:r>
              <a:rPr lang="en-US" sz="2400" dirty="0"/>
              <a:t>gnostic.</a:t>
            </a:r>
          </a:p>
          <a:p>
            <a:r>
              <a:rPr lang="en-US" sz="2400" dirty="0"/>
              <a:t>Write once - Compile once.</a:t>
            </a:r>
          </a:p>
          <a:p>
            <a:r>
              <a:rPr lang="en-US" sz="2400" dirty="0"/>
              <a:t>Gather-load and Scatter-store.</a:t>
            </a:r>
          </a:p>
          <a:p>
            <a:r>
              <a:rPr lang="en-US" sz="2400" dirty="0"/>
              <a:t>32 x Scalable(128 - 2048) vector registers(Z0 – Z31).</a:t>
            </a:r>
          </a:p>
          <a:p>
            <a:r>
              <a:rPr lang="en-US" sz="2400" dirty="0"/>
              <a:t>Scalable predicate registers.</a:t>
            </a:r>
          </a:p>
          <a:p>
            <a:r>
              <a:rPr lang="en-US" sz="2400" dirty="0"/>
              <a:t>FFR(First Fault Register).</a:t>
            </a:r>
          </a:p>
          <a:p>
            <a:r>
              <a:rPr lang="en-US" sz="2400" dirty="0"/>
              <a:t>Predicate driven loop control and management.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6496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58667-92FE-41C2-AD52-DC8BB2D0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SVE2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2AFBF-AAE2-4102-A09E-71350906E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Superset of Neon and SVE.</a:t>
            </a:r>
          </a:p>
          <a:p>
            <a:r>
              <a:rPr lang="en-US" sz="2400" dirty="0"/>
              <a:t>More function domains in data-level parallelism.</a:t>
            </a:r>
          </a:p>
          <a:p>
            <a:r>
              <a:rPr lang="en-US" sz="2400" dirty="0"/>
              <a:t>Includes Neon features like complex arithmetic while inheriting SVE features.</a:t>
            </a:r>
          </a:p>
          <a:p>
            <a:r>
              <a:rPr lang="en-US" sz="2400" dirty="0"/>
              <a:t>More vectorization flexibility.</a:t>
            </a:r>
          </a:p>
          <a:p>
            <a:r>
              <a:rPr lang="en-US" sz="2400" dirty="0"/>
              <a:t>More application areas.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314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5A3D-7F70-45AC-8B50-EAF6BC144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4349"/>
            <a:ext cx="9144000" cy="733425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+mn-lt"/>
              </a:rPr>
            </a:br>
            <a:r>
              <a:rPr lang="en-US" sz="4000" dirty="0">
                <a:latin typeface="+mn-lt"/>
              </a:rPr>
              <a:t>How to program and compile?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B43474-AC76-41C4-9756-F037A6B28309}"/>
              </a:ext>
            </a:extLst>
          </p:cNvPr>
          <p:cNvSpPr/>
          <p:nvPr/>
        </p:nvSpPr>
        <p:spPr>
          <a:xfrm>
            <a:off x="2062478" y="2255360"/>
            <a:ext cx="1849120" cy="873760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Intrinsics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CC4DFC1-998B-4D79-8AD9-183CE893222A}"/>
              </a:ext>
            </a:extLst>
          </p:cNvPr>
          <p:cNvSpPr/>
          <p:nvPr/>
        </p:nvSpPr>
        <p:spPr>
          <a:xfrm>
            <a:off x="6715760" y="2397760"/>
            <a:ext cx="1849120" cy="873760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#arm_sve.h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#arm_neon.h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6B118880-B503-4CDC-B543-92663D830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8000" y="4846400"/>
            <a:ext cx="2336800" cy="1032033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Cross-compiler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8B62A5C-BBB0-4BBE-AA76-2DEDD847DAA1}"/>
              </a:ext>
            </a:extLst>
          </p:cNvPr>
          <p:cNvSpPr/>
          <p:nvPr/>
        </p:nvSpPr>
        <p:spPr>
          <a:xfrm>
            <a:off x="7630162" y="5362417"/>
            <a:ext cx="1849120" cy="873760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Arm Clang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Arm GCC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0307A5-A966-49F1-9D5F-6A2767959734}"/>
              </a:ext>
            </a:extLst>
          </p:cNvPr>
          <p:cNvSpPr/>
          <p:nvPr/>
        </p:nvSpPr>
        <p:spPr>
          <a:xfrm>
            <a:off x="4389119" y="1812606"/>
            <a:ext cx="1849120" cy="873760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Assembly Instructions?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692918F-4B79-4230-9273-F86B704FACBC}"/>
              </a:ext>
            </a:extLst>
          </p:cNvPr>
          <p:cNvSpPr/>
          <p:nvPr/>
        </p:nvSpPr>
        <p:spPr>
          <a:xfrm>
            <a:off x="8910322" y="3116459"/>
            <a:ext cx="2458720" cy="1139152"/>
          </a:xfrm>
          <a:prstGeom prst="roundRect">
            <a:avLst/>
          </a:prstGeom>
          <a:solidFill>
            <a:srgbClr val="FF0000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Mov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w8, 20</a:t>
            </a:r>
          </a:p>
          <a:p>
            <a:r>
              <a:rPr lang="pl-PL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addvl x9, x29, #2</a:t>
            </a:r>
          </a:p>
          <a:p>
            <a:r>
              <a:rPr lang="pl-PL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w8,[x9,24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F474C68-D302-436A-85C1-DF1FB1A59C47}"/>
              </a:ext>
            </a:extLst>
          </p:cNvPr>
          <p:cNvSpPr/>
          <p:nvPr/>
        </p:nvSpPr>
        <p:spPr>
          <a:xfrm>
            <a:off x="4114800" y="3642122"/>
            <a:ext cx="2804160" cy="996869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svld1(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Pg,&amp;a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it-IT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svmul_x(Pg, va,2.0);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28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307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Consolas</vt:lpstr>
      <vt:lpstr>Office Theme</vt:lpstr>
      <vt:lpstr>What is Neon?  What is a SIMD Engine?</vt:lpstr>
      <vt:lpstr>Foundational study</vt:lpstr>
      <vt:lpstr>NEON – Key Features:</vt:lpstr>
      <vt:lpstr>But what about SVE?</vt:lpstr>
      <vt:lpstr>Neon VS SVE</vt:lpstr>
      <vt:lpstr>But why SVE exactly?</vt:lpstr>
      <vt:lpstr>SVE/SVE2 Key Features:</vt:lpstr>
      <vt:lpstr>SVE2</vt:lpstr>
      <vt:lpstr> How to program and compile?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Neon?  What is a SIMD Engine?</dc:title>
  <dc:creator>Goutham Neeli</dc:creator>
  <cp:lastModifiedBy>Goutham Neeli</cp:lastModifiedBy>
  <cp:revision>1</cp:revision>
  <dcterms:created xsi:type="dcterms:W3CDTF">2022-02-27T17:32:00Z</dcterms:created>
  <dcterms:modified xsi:type="dcterms:W3CDTF">2022-02-27T19:46:29Z</dcterms:modified>
</cp:coreProperties>
</file>