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78" y="53"/>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OneDrive\Desktop\Account%20Sales%20Data%20for%20Analysis%20for%20Task%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OneDrive\Desktop\Account%20Sales%20Data%20for%20Analysis%20for%20Task%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OneDrive\Desktop\Account%20Sales%20Data%20for%20Analysis%20for%20Task%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OneDrive\Desktop\Account%20Sales%20Data%20for%20Analysis%20for%20Task%20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4.xlsx]Data!PivotTable16</c:name>
    <c:fmtId val="12"/>
  </c:pivotSource>
  <c:chart>
    <c:autoTitleDeleted val="1"/>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circle"/>
          <c:size val="6"/>
          <c:spPr>
            <a:solidFill>
              <a:schemeClr val="accent5">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Data!$B$1</c:f>
              <c:strCache>
                <c:ptCount val="1"/>
                <c:pt idx="0">
                  <c:v>Sum of 2017</c:v>
                </c:pt>
              </c:strCache>
            </c:strRef>
          </c:tx>
          <c:spPr>
            <a:solidFill>
              <a:schemeClr val="accent1">
                <a:alpha val="70000"/>
              </a:schemeClr>
            </a:solidFill>
            <a:ln>
              <a:noFill/>
            </a:ln>
            <a:effectLst/>
          </c:spPr>
          <c:invertIfNegative val="0"/>
          <c:cat>
            <c:strRef>
              <c:f>Data!$A$2:$A$6</c:f>
              <c:strCache>
                <c:ptCount val="4"/>
                <c:pt idx="0">
                  <c:v>Medium Business</c:v>
                </c:pt>
                <c:pt idx="1">
                  <c:v>Online Retailer</c:v>
                </c:pt>
                <c:pt idx="2">
                  <c:v>Small Business</c:v>
                </c:pt>
                <c:pt idx="3">
                  <c:v>Wholesale Distributor</c:v>
                </c:pt>
              </c:strCache>
            </c:strRef>
          </c:cat>
          <c:val>
            <c:numRef>
              <c:f>Data!$B$2:$B$6</c:f>
              <c:numCache>
                <c:formatCode>General</c:formatCode>
                <c:ptCount val="4"/>
                <c:pt idx="0">
                  <c:v>46025</c:v>
                </c:pt>
                <c:pt idx="1">
                  <c:v>47259</c:v>
                </c:pt>
                <c:pt idx="2">
                  <c:v>51804</c:v>
                </c:pt>
                <c:pt idx="3">
                  <c:v>44888</c:v>
                </c:pt>
              </c:numCache>
            </c:numRef>
          </c:val>
          <c:extLst>
            <c:ext xmlns:c16="http://schemas.microsoft.com/office/drawing/2014/chart" uri="{C3380CC4-5D6E-409C-BE32-E72D297353CC}">
              <c16:uniqueId val="{00000000-8BC5-4B45-8926-402A61B0B232}"/>
            </c:ext>
          </c:extLst>
        </c:ser>
        <c:ser>
          <c:idx val="1"/>
          <c:order val="1"/>
          <c:tx>
            <c:strRef>
              <c:f>Data!$C$1</c:f>
              <c:strCache>
                <c:ptCount val="1"/>
                <c:pt idx="0">
                  <c:v>Sum of 2018</c:v>
                </c:pt>
              </c:strCache>
            </c:strRef>
          </c:tx>
          <c:spPr>
            <a:solidFill>
              <a:schemeClr val="accent2">
                <a:alpha val="70000"/>
              </a:schemeClr>
            </a:solidFill>
            <a:ln>
              <a:noFill/>
            </a:ln>
            <a:effectLst/>
          </c:spPr>
          <c:invertIfNegative val="0"/>
          <c:cat>
            <c:strRef>
              <c:f>Data!$A$2:$A$6</c:f>
              <c:strCache>
                <c:ptCount val="4"/>
                <c:pt idx="0">
                  <c:v>Medium Business</c:v>
                </c:pt>
                <c:pt idx="1">
                  <c:v>Online Retailer</c:v>
                </c:pt>
                <c:pt idx="2">
                  <c:v>Small Business</c:v>
                </c:pt>
                <c:pt idx="3">
                  <c:v>Wholesale Distributor</c:v>
                </c:pt>
              </c:strCache>
            </c:strRef>
          </c:cat>
          <c:val>
            <c:numRef>
              <c:f>Data!$C$2:$C$6</c:f>
              <c:numCache>
                <c:formatCode>General</c:formatCode>
                <c:ptCount val="4"/>
                <c:pt idx="0">
                  <c:v>65032</c:v>
                </c:pt>
                <c:pt idx="1">
                  <c:v>67275</c:v>
                </c:pt>
                <c:pt idx="2">
                  <c:v>60121</c:v>
                </c:pt>
                <c:pt idx="3">
                  <c:v>50567</c:v>
                </c:pt>
              </c:numCache>
            </c:numRef>
          </c:val>
          <c:extLst>
            <c:ext xmlns:c16="http://schemas.microsoft.com/office/drawing/2014/chart" uri="{C3380CC4-5D6E-409C-BE32-E72D297353CC}">
              <c16:uniqueId val="{00000001-8BC5-4B45-8926-402A61B0B232}"/>
            </c:ext>
          </c:extLst>
        </c:ser>
        <c:ser>
          <c:idx val="2"/>
          <c:order val="2"/>
          <c:tx>
            <c:strRef>
              <c:f>Data!$D$1</c:f>
              <c:strCache>
                <c:ptCount val="1"/>
                <c:pt idx="0">
                  <c:v>Sum of 2019</c:v>
                </c:pt>
              </c:strCache>
            </c:strRef>
          </c:tx>
          <c:spPr>
            <a:solidFill>
              <a:schemeClr val="accent3">
                <a:alpha val="70000"/>
              </a:schemeClr>
            </a:solidFill>
            <a:ln>
              <a:noFill/>
            </a:ln>
            <a:effectLst/>
          </c:spPr>
          <c:invertIfNegative val="0"/>
          <c:cat>
            <c:strRef>
              <c:f>Data!$A$2:$A$6</c:f>
              <c:strCache>
                <c:ptCount val="4"/>
                <c:pt idx="0">
                  <c:v>Medium Business</c:v>
                </c:pt>
                <c:pt idx="1">
                  <c:v>Online Retailer</c:v>
                </c:pt>
                <c:pt idx="2">
                  <c:v>Small Business</c:v>
                </c:pt>
                <c:pt idx="3">
                  <c:v>Wholesale Distributor</c:v>
                </c:pt>
              </c:strCache>
            </c:strRef>
          </c:cat>
          <c:val>
            <c:numRef>
              <c:f>Data!$D$2:$D$6</c:f>
              <c:numCache>
                <c:formatCode>General</c:formatCode>
                <c:ptCount val="4"/>
                <c:pt idx="0">
                  <c:v>77731</c:v>
                </c:pt>
                <c:pt idx="1">
                  <c:v>79646</c:v>
                </c:pt>
                <c:pt idx="2">
                  <c:v>60760</c:v>
                </c:pt>
                <c:pt idx="3">
                  <c:v>70312</c:v>
                </c:pt>
              </c:numCache>
            </c:numRef>
          </c:val>
          <c:extLst>
            <c:ext xmlns:c16="http://schemas.microsoft.com/office/drawing/2014/chart" uri="{C3380CC4-5D6E-409C-BE32-E72D297353CC}">
              <c16:uniqueId val="{00000002-8BC5-4B45-8926-402A61B0B232}"/>
            </c:ext>
          </c:extLst>
        </c:ser>
        <c:ser>
          <c:idx val="3"/>
          <c:order val="3"/>
          <c:tx>
            <c:strRef>
              <c:f>Data!$E$1</c:f>
              <c:strCache>
                <c:ptCount val="1"/>
                <c:pt idx="0">
                  <c:v>Sum of 2020</c:v>
                </c:pt>
              </c:strCache>
            </c:strRef>
          </c:tx>
          <c:spPr>
            <a:solidFill>
              <a:schemeClr val="accent4">
                <a:alpha val="70000"/>
              </a:schemeClr>
            </a:solidFill>
            <a:ln>
              <a:noFill/>
            </a:ln>
            <a:effectLst/>
          </c:spPr>
          <c:invertIfNegative val="0"/>
          <c:cat>
            <c:strRef>
              <c:f>Data!$A$2:$A$6</c:f>
              <c:strCache>
                <c:ptCount val="4"/>
                <c:pt idx="0">
                  <c:v>Medium Business</c:v>
                </c:pt>
                <c:pt idx="1">
                  <c:v>Online Retailer</c:v>
                </c:pt>
                <c:pt idx="2">
                  <c:v>Small Business</c:v>
                </c:pt>
                <c:pt idx="3">
                  <c:v>Wholesale Distributor</c:v>
                </c:pt>
              </c:strCache>
            </c:strRef>
          </c:cat>
          <c:val>
            <c:numRef>
              <c:f>Data!$E$2:$E$6</c:f>
              <c:numCache>
                <c:formatCode>General</c:formatCode>
                <c:ptCount val="4"/>
                <c:pt idx="0">
                  <c:v>89595</c:v>
                </c:pt>
                <c:pt idx="1">
                  <c:v>102065</c:v>
                </c:pt>
                <c:pt idx="2">
                  <c:v>75991</c:v>
                </c:pt>
                <c:pt idx="3">
                  <c:v>82583</c:v>
                </c:pt>
              </c:numCache>
            </c:numRef>
          </c:val>
          <c:extLst>
            <c:ext xmlns:c16="http://schemas.microsoft.com/office/drawing/2014/chart" uri="{C3380CC4-5D6E-409C-BE32-E72D297353CC}">
              <c16:uniqueId val="{00000003-8BC5-4B45-8926-402A61B0B232}"/>
            </c:ext>
          </c:extLst>
        </c:ser>
        <c:ser>
          <c:idx val="4"/>
          <c:order val="4"/>
          <c:tx>
            <c:strRef>
              <c:f>Data!$F$1</c:f>
              <c:strCache>
                <c:ptCount val="1"/>
                <c:pt idx="0">
                  <c:v>Sum of 2021</c:v>
                </c:pt>
              </c:strCache>
            </c:strRef>
          </c:tx>
          <c:spPr>
            <a:solidFill>
              <a:schemeClr val="accent5">
                <a:alpha val="70000"/>
              </a:schemeClr>
            </a:solidFill>
            <a:ln>
              <a:noFill/>
            </a:ln>
            <a:effectLst/>
          </c:spPr>
          <c:invertIfNegative val="0"/>
          <c:cat>
            <c:strRef>
              <c:f>Data!$A$2:$A$6</c:f>
              <c:strCache>
                <c:ptCount val="4"/>
                <c:pt idx="0">
                  <c:v>Medium Business</c:v>
                </c:pt>
                <c:pt idx="1">
                  <c:v>Online Retailer</c:v>
                </c:pt>
                <c:pt idx="2">
                  <c:v>Small Business</c:v>
                </c:pt>
                <c:pt idx="3">
                  <c:v>Wholesale Distributor</c:v>
                </c:pt>
              </c:strCache>
            </c:strRef>
          </c:cat>
          <c:val>
            <c:numRef>
              <c:f>Data!$F$2:$F$6</c:f>
              <c:numCache>
                <c:formatCode>General</c:formatCode>
                <c:ptCount val="4"/>
                <c:pt idx="0">
                  <c:v>102185</c:v>
                </c:pt>
                <c:pt idx="1">
                  <c:v>112270</c:v>
                </c:pt>
                <c:pt idx="2">
                  <c:v>94147</c:v>
                </c:pt>
                <c:pt idx="3">
                  <c:v>100592</c:v>
                </c:pt>
              </c:numCache>
            </c:numRef>
          </c:val>
          <c:extLst>
            <c:ext xmlns:c16="http://schemas.microsoft.com/office/drawing/2014/chart" uri="{C3380CC4-5D6E-409C-BE32-E72D297353CC}">
              <c16:uniqueId val="{00000004-8BC5-4B45-8926-402A61B0B232}"/>
            </c:ext>
          </c:extLst>
        </c:ser>
        <c:dLbls>
          <c:showLegendKey val="0"/>
          <c:showVal val="0"/>
          <c:showCatName val="0"/>
          <c:showSerName val="0"/>
          <c:showPercent val="0"/>
          <c:showBubbleSize val="0"/>
        </c:dLbls>
        <c:gapWidth val="80"/>
        <c:overlap val="25"/>
        <c:axId val="621547032"/>
        <c:axId val="621545392"/>
      </c:barChart>
      <c:catAx>
        <c:axId val="621547032"/>
        <c:scaling>
          <c:orientation val="minMax"/>
        </c:scaling>
        <c:delete val="0"/>
        <c:axPos val="b"/>
        <c:numFmt formatCode="General" sourceLinked="1"/>
        <c:majorTickMark val="out"/>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621545392"/>
        <c:crosses val="autoZero"/>
        <c:auto val="1"/>
        <c:lblAlgn val="ctr"/>
        <c:lblOffset val="100"/>
        <c:noMultiLvlLbl val="0"/>
      </c:catAx>
      <c:valAx>
        <c:axId val="62154539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621547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4.xlsx]Data!PivotTable21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Product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767913780316542"/>
          <c:y val="0.1988341573582372"/>
          <c:w val="0.77552059499576564"/>
          <c:h val="0.60233168528352565"/>
        </c:manualLayout>
      </c:layout>
      <c:barChart>
        <c:barDir val="col"/>
        <c:grouping val="clustered"/>
        <c:varyColors val="0"/>
        <c:ser>
          <c:idx val="0"/>
          <c:order val="0"/>
          <c:tx>
            <c:strRef>
              <c:f>Data!$E$21</c:f>
              <c:strCache>
                <c:ptCount val="1"/>
                <c:pt idx="0">
                  <c:v>Sum of 2017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Data!$D$22:$D$23</c:f>
              <c:strCache>
                <c:ptCount val="1"/>
                <c:pt idx="0">
                  <c:v>Yes</c:v>
                </c:pt>
              </c:strCache>
            </c:strRef>
          </c:cat>
          <c:val>
            <c:numRef>
              <c:f>Data!$E$22:$E$23</c:f>
              <c:numCache>
                <c:formatCode>General</c:formatCode>
                <c:ptCount val="1"/>
                <c:pt idx="0">
                  <c:v>189976</c:v>
                </c:pt>
              </c:numCache>
            </c:numRef>
          </c:val>
          <c:extLst>
            <c:ext xmlns:c16="http://schemas.microsoft.com/office/drawing/2014/chart" uri="{C3380CC4-5D6E-409C-BE32-E72D297353CC}">
              <c16:uniqueId val="{00000000-DCC0-479F-95DF-1C168965827E}"/>
            </c:ext>
          </c:extLst>
        </c:ser>
        <c:ser>
          <c:idx val="1"/>
          <c:order val="1"/>
          <c:tx>
            <c:strRef>
              <c:f>Data!$F$21</c:f>
              <c:strCache>
                <c:ptCount val="1"/>
                <c:pt idx="0">
                  <c:v>Sum of 2018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Data!$D$22:$D$23</c:f>
              <c:strCache>
                <c:ptCount val="1"/>
                <c:pt idx="0">
                  <c:v>Yes</c:v>
                </c:pt>
              </c:strCache>
            </c:strRef>
          </c:cat>
          <c:val>
            <c:numRef>
              <c:f>Data!$F$22:$F$23</c:f>
              <c:numCache>
                <c:formatCode>General</c:formatCode>
                <c:ptCount val="1"/>
                <c:pt idx="0">
                  <c:v>242995</c:v>
                </c:pt>
              </c:numCache>
            </c:numRef>
          </c:val>
          <c:extLst>
            <c:ext xmlns:c16="http://schemas.microsoft.com/office/drawing/2014/chart" uri="{C3380CC4-5D6E-409C-BE32-E72D297353CC}">
              <c16:uniqueId val="{00000001-DCC0-479F-95DF-1C168965827E}"/>
            </c:ext>
          </c:extLst>
        </c:ser>
        <c:ser>
          <c:idx val="2"/>
          <c:order val="2"/>
          <c:tx>
            <c:strRef>
              <c:f>Data!$G$21</c:f>
              <c:strCache>
                <c:ptCount val="1"/>
                <c:pt idx="0">
                  <c:v>Sum of 2019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Data!$D$22:$D$23</c:f>
              <c:strCache>
                <c:ptCount val="1"/>
                <c:pt idx="0">
                  <c:v>Yes</c:v>
                </c:pt>
              </c:strCache>
            </c:strRef>
          </c:cat>
          <c:val>
            <c:numRef>
              <c:f>Data!$G$22:$G$23</c:f>
              <c:numCache>
                <c:formatCode>General</c:formatCode>
                <c:ptCount val="1"/>
                <c:pt idx="0">
                  <c:v>288449</c:v>
                </c:pt>
              </c:numCache>
            </c:numRef>
          </c:val>
          <c:extLst>
            <c:ext xmlns:c16="http://schemas.microsoft.com/office/drawing/2014/chart" uri="{C3380CC4-5D6E-409C-BE32-E72D297353CC}">
              <c16:uniqueId val="{00000002-DCC0-479F-95DF-1C168965827E}"/>
            </c:ext>
          </c:extLst>
        </c:ser>
        <c:ser>
          <c:idx val="3"/>
          <c:order val="3"/>
          <c:tx>
            <c:strRef>
              <c:f>Data!$H$21</c:f>
              <c:strCache>
                <c:ptCount val="1"/>
                <c:pt idx="0">
                  <c:v>Sum of 2020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Data!$D$22:$D$23</c:f>
              <c:strCache>
                <c:ptCount val="1"/>
                <c:pt idx="0">
                  <c:v>Yes</c:v>
                </c:pt>
              </c:strCache>
            </c:strRef>
          </c:cat>
          <c:val>
            <c:numRef>
              <c:f>Data!$H$22:$H$23</c:f>
              <c:numCache>
                <c:formatCode>General</c:formatCode>
                <c:ptCount val="1"/>
                <c:pt idx="0">
                  <c:v>350234</c:v>
                </c:pt>
              </c:numCache>
            </c:numRef>
          </c:val>
          <c:extLst>
            <c:ext xmlns:c16="http://schemas.microsoft.com/office/drawing/2014/chart" uri="{C3380CC4-5D6E-409C-BE32-E72D297353CC}">
              <c16:uniqueId val="{00000003-DCC0-479F-95DF-1C168965827E}"/>
            </c:ext>
          </c:extLst>
        </c:ser>
        <c:ser>
          <c:idx val="4"/>
          <c:order val="4"/>
          <c:tx>
            <c:strRef>
              <c:f>Data!$I$21</c:f>
              <c:strCache>
                <c:ptCount val="1"/>
                <c:pt idx="0">
                  <c:v>Sum of 2021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Data!$D$22:$D$23</c:f>
              <c:strCache>
                <c:ptCount val="1"/>
                <c:pt idx="0">
                  <c:v>Yes</c:v>
                </c:pt>
              </c:strCache>
            </c:strRef>
          </c:cat>
          <c:val>
            <c:numRef>
              <c:f>Data!$I$22:$I$23</c:f>
              <c:numCache>
                <c:formatCode>General</c:formatCode>
                <c:ptCount val="1"/>
                <c:pt idx="0">
                  <c:v>409194</c:v>
                </c:pt>
              </c:numCache>
            </c:numRef>
          </c:val>
          <c:extLst>
            <c:ext xmlns:c16="http://schemas.microsoft.com/office/drawing/2014/chart" uri="{C3380CC4-5D6E-409C-BE32-E72D297353CC}">
              <c16:uniqueId val="{00000004-DCC0-479F-95DF-1C168965827E}"/>
            </c:ext>
          </c:extLst>
        </c:ser>
        <c:dLbls>
          <c:dLblPos val="outEnd"/>
          <c:showLegendKey val="0"/>
          <c:showVal val="1"/>
          <c:showCatName val="0"/>
          <c:showSerName val="0"/>
          <c:showPercent val="0"/>
          <c:showBubbleSize val="0"/>
        </c:dLbls>
        <c:gapWidth val="219"/>
        <c:overlap val="-27"/>
        <c:axId val="1087070808"/>
        <c:axId val="1087073104"/>
      </c:barChart>
      <c:catAx>
        <c:axId val="10870708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7073104"/>
        <c:crosses val="autoZero"/>
        <c:auto val="1"/>
        <c:lblAlgn val="ctr"/>
        <c:lblOffset val="100"/>
        <c:noMultiLvlLbl val="0"/>
      </c:catAx>
      <c:valAx>
        <c:axId val="108707310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70708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4.xlsx]Data!PivotTable22</c:name>
    <c:fmtId val="1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sz="1400" b="0" i="0" baseline="0" dirty="0">
                <a:effectLst/>
              </a:rPr>
              <a:t>Product 2</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Data!$E$25</c:f>
              <c:strCache>
                <c:ptCount val="1"/>
                <c:pt idx="0">
                  <c:v>Sum of 2017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Data!$D$26:$D$28</c:f>
              <c:strCache>
                <c:ptCount val="2"/>
                <c:pt idx="0">
                  <c:v>No</c:v>
                </c:pt>
                <c:pt idx="1">
                  <c:v>Yes</c:v>
                </c:pt>
              </c:strCache>
            </c:strRef>
          </c:cat>
          <c:val>
            <c:numRef>
              <c:f>Data!$E$26:$E$28</c:f>
              <c:numCache>
                <c:formatCode>General</c:formatCode>
                <c:ptCount val="2"/>
                <c:pt idx="0">
                  <c:v>84972</c:v>
                </c:pt>
                <c:pt idx="1">
                  <c:v>105004</c:v>
                </c:pt>
              </c:numCache>
            </c:numRef>
          </c:val>
          <c:extLst>
            <c:ext xmlns:c16="http://schemas.microsoft.com/office/drawing/2014/chart" uri="{C3380CC4-5D6E-409C-BE32-E72D297353CC}">
              <c16:uniqueId val="{00000000-82BC-4153-A4FA-F496B53F6583}"/>
            </c:ext>
          </c:extLst>
        </c:ser>
        <c:ser>
          <c:idx val="1"/>
          <c:order val="1"/>
          <c:tx>
            <c:strRef>
              <c:f>Data!$F$25</c:f>
              <c:strCache>
                <c:ptCount val="1"/>
                <c:pt idx="0">
                  <c:v>Sum of 2018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Data!$D$26:$D$28</c:f>
              <c:strCache>
                <c:ptCount val="2"/>
                <c:pt idx="0">
                  <c:v>No</c:v>
                </c:pt>
                <c:pt idx="1">
                  <c:v>Yes</c:v>
                </c:pt>
              </c:strCache>
            </c:strRef>
          </c:cat>
          <c:val>
            <c:numRef>
              <c:f>Data!$F$26:$F$28</c:f>
              <c:numCache>
                <c:formatCode>General</c:formatCode>
                <c:ptCount val="2"/>
                <c:pt idx="0">
                  <c:v>73404</c:v>
                </c:pt>
                <c:pt idx="1">
                  <c:v>169591</c:v>
                </c:pt>
              </c:numCache>
            </c:numRef>
          </c:val>
          <c:extLst>
            <c:ext xmlns:c16="http://schemas.microsoft.com/office/drawing/2014/chart" uri="{C3380CC4-5D6E-409C-BE32-E72D297353CC}">
              <c16:uniqueId val="{00000001-82BC-4153-A4FA-F496B53F6583}"/>
            </c:ext>
          </c:extLst>
        </c:ser>
        <c:ser>
          <c:idx val="2"/>
          <c:order val="2"/>
          <c:tx>
            <c:strRef>
              <c:f>Data!$G$25</c:f>
              <c:strCache>
                <c:ptCount val="1"/>
                <c:pt idx="0">
                  <c:v>Sum of 2019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Data!$D$26:$D$28</c:f>
              <c:strCache>
                <c:ptCount val="2"/>
                <c:pt idx="0">
                  <c:v>No</c:v>
                </c:pt>
                <c:pt idx="1">
                  <c:v>Yes</c:v>
                </c:pt>
              </c:strCache>
            </c:strRef>
          </c:cat>
          <c:val>
            <c:numRef>
              <c:f>Data!$G$26:$G$28</c:f>
              <c:numCache>
                <c:formatCode>General</c:formatCode>
                <c:ptCount val="2"/>
                <c:pt idx="0">
                  <c:v>56344</c:v>
                </c:pt>
                <c:pt idx="1">
                  <c:v>232105</c:v>
                </c:pt>
              </c:numCache>
            </c:numRef>
          </c:val>
          <c:extLst>
            <c:ext xmlns:c16="http://schemas.microsoft.com/office/drawing/2014/chart" uri="{C3380CC4-5D6E-409C-BE32-E72D297353CC}">
              <c16:uniqueId val="{00000002-82BC-4153-A4FA-F496B53F6583}"/>
            </c:ext>
          </c:extLst>
        </c:ser>
        <c:ser>
          <c:idx val="3"/>
          <c:order val="3"/>
          <c:tx>
            <c:strRef>
              <c:f>Data!$H$25</c:f>
              <c:strCache>
                <c:ptCount val="1"/>
                <c:pt idx="0">
                  <c:v>Sum of 2020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Data!$D$26:$D$28</c:f>
              <c:strCache>
                <c:ptCount val="2"/>
                <c:pt idx="0">
                  <c:v>No</c:v>
                </c:pt>
                <c:pt idx="1">
                  <c:v>Yes</c:v>
                </c:pt>
              </c:strCache>
            </c:strRef>
          </c:cat>
          <c:val>
            <c:numRef>
              <c:f>Data!$H$26:$H$28</c:f>
              <c:numCache>
                <c:formatCode>General</c:formatCode>
                <c:ptCount val="2"/>
                <c:pt idx="0">
                  <c:v>46816</c:v>
                </c:pt>
                <c:pt idx="1">
                  <c:v>303418</c:v>
                </c:pt>
              </c:numCache>
            </c:numRef>
          </c:val>
          <c:extLst>
            <c:ext xmlns:c16="http://schemas.microsoft.com/office/drawing/2014/chart" uri="{C3380CC4-5D6E-409C-BE32-E72D297353CC}">
              <c16:uniqueId val="{00000003-82BC-4153-A4FA-F496B53F6583}"/>
            </c:ext>
          </c:extLst>
        </c:ser>
        <c:ser>
          <c:idx val="4"/>
          <c:order val="4"/>
          <c:tx>
            <c:strRef>
              <c:f>Data!$I$25</c:f>
              <c:strCache>
                <c:ptCount val="1"/>
                <c:pt idx="0">
                  <c:v>Sum of 2021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Data!$D$26:$D$28</c:f>
              <c:strCache>
                <c:ptCount val="2"/>
                <c:pt idx="0">
                  <c:v>No</c:v>
                </c:pt>
                <c:pt idx="1">
                  <c:v>Yes</c:v>
                </c:pt>
              </c:strCache>
            </c:strRef>
          </c:cat>
          <c:val>
            <c:numRef>
              <c:f>Data!$I$26:$I$28</c:f>
              <c:numCache>
                <c:formatCode>General</c:formatCode>
                <c:ptCount val="2"/>
                <c:pt idx="0">
                  <c:v>42022</c:v>
                </c:pt>
                <c:pt idx="1">
                  <c:v>367172</c:v>
                </c:pt>
              </c:numCache>
            </c:numRef>
          </c:val>
          <c:extLst>
            <c:ext xmlns:c16="http://schemas.microsoft.com/office/drawing/2014/chart" uri="{C3380CC4-5D6E-409C-BE32-E72D297353CC}">
              <c16:uniqueId val="{00000004-82BC-4153-A4FA-F496B53F6583}"/>
            </c:ext>
          </c:extLst>
        </c:ser>
        <c:dLbls>
          <c:dLblPos val="outEnd"/>
          <c:showLegendKey val="0"/>
          <c:showVal val="1"/>
          <c:showCatName val="0"/>
          <c:showSerName val="0"/>
          <c:showPercent val="0"/>
          <c:showBubbleSize val="0"/>
        </c:dLbls>
        <c:gapWidth val="219"/>
        <c:overlap val="-27"/>
        <c:axId val="1117943472"/>
        <c:axId val="1117942816"/>
      </c:barChart>
      <c:catAx>
        <c:axId val="11179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942816"/>
        <c:crosses val="autoZero"/>
        <c:auto val="1"/>
        <c:lblAlgn val="ctr"/>
        <c:lblOffset val="100"/>
        <c:noMultiLvlLbl val="0"/>
      </c:catAx>
      <c:valAx>
        <c:axId val="1117942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943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4.xlsx]Data!PivotTable23</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Product</a:t>
            </a:r>
            <a:r>
              <a:rPr lang="en-US" baseline="0" dirty="0"/>
              <a:t> 3</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Data!$E$30</c:f>
              <c:strCache>
                <c:ptCount val="1"/>
                <c:pt idx="0">
                  <c:v>Sum of 2017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Data!$D$31:$D$33</c:f>
              <c:strCache>
                <c:ptCount val="2"/>
                <c:pt idx="0">
                  <c:v>No</c:v>
                </c:pt>
                <c:pt idx="1">
                  <c:v>Yes</c:v>
                </c:pt>
              </c:strCache>
            </c:strRef>
          </c:cat>
          <c:val>
            <c:numRef>
              <c:f>Data!$E$31:$E$33</c:f>
              <c:numCache>
                <c:formatCode>General</c:formatCode>
                <c:ptCount val="2"/>
                <c:pt idx="0">
                  <c:v>145596</c:v>
                </c:pt>
                <c:pt idx="1">
                  <c:v>44380</c:v>
                </c:pt>
              </c:numCache>
            </c:numRef>
          </c:val>
          <c:extLst>
            <c:ext xmlns:c16="http://schemas.microsoft.com/office/drawing/2014/chart" uri="{C3380CC4-5D6E-409C-BE32-E72D297353CC}">
              <c16:uniqueId val="{00000000-E110-4580-8624-C4CE8752577D}"/>
            </c:ext>
          </c:extLst>
        </c:ser>
        <c:ser>
          <c:idx val="1"/>
          <c:order val="1"/>
          <c:tx>
            <c:strRef>
              <c:f>Data!$F$30</c:f>
              <c:strCache>
                <c:ptCount val="1"/>
                <c:pt idx="0">
                  <c:v>Sum of 2018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Data!$D$31:$D$33</c:f>
              <c:strCache>
                <c:ptCount val="2"/>
                <c:pt idx="0">
                  <c:v>No</c:v>
                </c:pt>
                <c:pt idx="1">
                  <c:v>Yes</c:v>
                </c:pt>
              </c:strCache>
            </c:strRef>
          </c:cat>
          <c:val>
            <c:numRef>
              <c:f>Data!$F$31:$F$33</c:f>
              <c:numCache>
                <c:formatCode>General</c:formatCode>
                <c:ptCount val="2"/>
                <c:pt idx="0">
                  <c:v>141977</c:v>
                </c:pt>
                <c:pt idx="1">
                  <c:v>101018</c:v>
                </c:pt>
              </c:numCache>
            </c:numRef>
          </c:val>
          <c:extLst>
            <c:ext xmlns:c16="http://schemas.microsoft.com/office/drawing/2014/chart" uri="{C3380CC4-5D6E-409C-BE32-E72D297353CC}">
              <c16:uniqueId val="{00000001-E110-4580-8624-C4CE8752577D}"/>
            </c:ext>
          </c:extLst>
        </c:ser>
        <c:ser>
          <c:idx val="2"/>
          <c:order val="2"/>
          <c:tx>
            <c:strRef>
              <c:f>Data!$G$30</c:f>
              <c:strCache>
                <c:ptCount val="1"/>
                <c:pt idx="0">
                  <c:v>Sum of 2019</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Data!$D$31:$D$33</c:f>
              <c:strCache>
                <c:ptCount val="2"/>
                <c:pt idx="0">
                  <c:v>No</c:v>
                </c:pt>
                <c:pt idx="1">
                  <c:v>Yes</c:v>
                </c:pt>
              </c:strCache>
            </c:strRef>
          </c:cat>
          <c:val>
            <c:numRef>
              <c:f>Data!$G$31:$G$33</c:f>
              <c:numCache>
                <c:formatCode>General</c:formatCode>
                <c:ptCount val="2"/>
                <c:pt idx="0">
                  <c:v>135175</c:v>
                </c:pt>
                <c:pt idx="1">
                  <c:v>153274</c:v>
                </c:pt>
              </c:numCache>
            </c:numRef>
          </c:val>
          <c:extLst>
            <c:ext xmlns:c16="http://schemas.microsoft.com/office/drawing/2014/chart" uri="{C3380CC4-5D6E-409C-BE32-E72D297353CC}">
              <c16:uniqueId val="{00000002-E110-4580-8624-C4CE8752577D}"/>
            </c:ext>
          </c:extLst>
        </c:ser>
        <c:ser>
          <c:idx val="3"/>
          <c:order val="3"/>
          <c:tx>
            <c:strRef>
              <c:f>Data!$H$30</c:f>
              <c:strCache>
                <c:ptCount val="1"/>
                <c:pt idx="0">
                  <c:v>Sum of 2020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Data!$D$31:$D$33</c:f>
              <c:strCache>
                <c:ptCount val="2"/>
                <c:pt idx="0">
                  <c:v>No</c:v>
                </c:pt>
                <c:pt idx="1">
                  <c:v>Yes</c:v>
                </c:pt>
              </c:strCache>
            </c:strRef>
          </c:cat>
          <c:val>
            <c:numRef>
              <c:f>Data!$H$31:$H$33</c:f>
              <c:numCache>
                <c:formatCode>General</c:formatCode>
                <c:ptCount val="2"/>
                <c:pt idx="0">
                  <c:v>143762</c:v>
                </c:pt>
                <c:pt idx="1">
                  <c:v>206472</c:v>
                </c:pt>
              </c:numCache>
            </c:numRef>
          </c:val>
          <c:extLst>
            <c:ext xmlns:c16="http://schemas.microsoft.com/office/drawing/2014/chart" uri="{C3380CC4-5D6E-409C-BE32-E72D297353CC}">
              <c16:uniqueId val="{00000003-E110-4580-8624-C4CE8752577D}"/>
            </c:ext>
          </c:extLst>
        </c:ser>
        <c:ser>
          <c:idx val="4"/>
          <c:order val="4"/>
          <c:tx>
            <c:strRef>
              <c:f>Data!$I$30</c:f>
              <c:strCache>
                <c:ptCount val="1"/>
                <c:pt idx="0">
                  <c:v>Sum of 2021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Data!$D$31:$D$33</c:f>
              <c:strCache>
                <c:ptCount val="2"/>
                <c:pt idx="0">
                  <c:v>No</c:v>
                </c:pt>
                <c:pt idx="1">
                  <c:v>Yes</c:v>
                </c:pt>
              </c:strCache>
            </c:strRef>
          </c:cat>
          <c:val>
            <c:numRef>
              <c:f>Data!$I$31:$I$33</c:f>
              <c:numCache>
                <c:formatCode>General</c:formatCode>
                <c:ptCount val="2"/>
                <c:pt idx="0">
                  <c:v>145723</c:v>
                </c:pt>
                <c:pt idx="1">
                  <c:v>263471</c:v>
                </c:pt>
              </c:numCache>
            </c:numRef>
          </c:val>
          <c:extLst>
            <c:ext xmlns:c16="http://schemas.microsoft.com/office/drawing/2014/chart" uri="{C3380CC4-5D6E-409C-BE32-E72D297353CC}">
              <c16:uniqueId val="{00000004-E110-4580-8624-C4CE8752577D}"/>
            </c:ext>
          </c:extLst>
        </c:ser>
        <c:dLbls>
          <c:dLblPos val="outEnd"/>
          <c:showLegendKey val="0"/>
          <c:showVal val="1"/>
          <c:showCatName val="0"/>
          <c:showSerName val="0"/>
          <c:showPercent val="0"/>
          <c:showBubbleSize val="0"/>
        </c:dLbls>
        <c:gapWidth val="219"/>
        <c:overlap val="-27"/>
        <c:axId val="1080885592"/>
        <c:axId val="1080875424"/>
      </c:barChart>
      <c:catAx>
        <c:axId val="1080885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875424"/>
        <c:crosses val="autoZero"/>
        <c:auto val="1"/>
        <c:lblAlgn val="ctr"/>
        <c:lblOffset val="100"/>
        <c:noMultiLvlLbl val="0"/>
      </c:catAx>
      <c:valAx>
        <c:axId val="108087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885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5138"/>
            <a:ext cx="8228700"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a:t>
            </a:r>
            <a:r>
              <a:rPr lang="en-US" sz="3200" dirty="0">
                <a:solidFill>
                  <a:srgbClr val="0070C0"/>
                </a:solidFill>
              </a:rPr>
              <a:t>-</a:t>
            </a:r>
            <a:r>
              <a:rPr lang="en-US" sz="3200" b="0" i="0" u="none" strike="noStrike" cap="none" dirty="0">
                <a:solidFill>
                  <a:srgbClr val="0070C0"/>
                </a:solidFill>
                <a:latin typeface="Arial"/>
                <a:ea typeface="Arial"/>
                <a:cs typeface="Arial"/>
                <a:sym typeface="Arial"/>
              </a:rPr>
              <a:t>Driven Storytelling Presentation: </a:t>
            </a:r>
            <a:r>
              <a:rPr lang="en-US" sz="3200" dirty="0">
                <a:solidFill>
                  <a:schemeClr val="dk1"/>
                </a:solidFill>
              </a:rPr>
              <a:t>Analysis of Accounts Sales Data  </a:t>
            </a:r>
            <a:endParaRPr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29840" y="457200"/>
            <a:ext cx="6685359" cy="16002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3200"/>
              <a:buFont typeface="Arial"/>
              <a:buNone/>
            </a:pPr>
            <a:r>
              <a:rPr lang="en-US" dirty="0"/>
              <a:t>Unit Sale by Account Type and Year</a:t>
            </a:r>
            <a:br>
              <a:rPr lang="en-US" dirty="0"/>
            </a:br>
            <a:endParaRPr dirty="0"/>
          </a:p>
        </p:txBody>
      </p:sp>
      <p:sp>
        <p:nvSpPr>
          <p:cNvPr id="104" name="Google Shape;104;p2"/>
          <p:cNvSpPr txBox="1">
            <a:spLocks noGrp="1"/>
          </p:cNvSpPr>
          <p:nvPr>
            <p:ph type="body" idx="1"/>
          </p:nvPr>
        </p:nvSpPr>
        <p:spPr>
          <a:xfrm>
            <a:off x="4637987" y="2407550"/>
            <a:ext cx="3876171" cy="399245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US" dirty="0"/>
              <a:t>Among the four account types , maximum sale can be seen among the Online Retailer specifically in the year 2021.</a:t>
            </a:r>
            <a:endParaRPr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4" name="Chart 3">
            <a:extLst>
              <a:ext uri="{FF2B5EF4-FFF2-40B4-BE49-F238E27FC236}">
                <a16:creationId xmlns:a16="http://schemas.microsoft.com/office/drawing/2014/main" id="{074093BF-F0E9-A1AD-7190-92E8E68AAF44}"/>
              </a:ext>
            </a:extLst>
          </p:cNvPr>
          <p:cNvGraphicFramePr>
            <a:graphicFrameLocks/>
          </p:cNvGraphicFramePr>
          <p:nvPr>
            <p:extLst>
              <p:ext uri="{D42A27DB-BD31-4B8C-83A1-F6EECF244321}">
                <p14:modId xmlns:p14="http://schemas.microsoft.com/office/powerpoint/2010/main" val="4002878240"/>
              </p:ext>
            </p:extLst>
          </p:nvPr>
        </p:nvGraphicFramePr>
        <p:xfrm>
          <a:off x="563853" y="2407550"/>
          <a:ext cx="3942161" cy="2880887"/>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Over all maximum products distribution is seen in the year 2021</a:t>
            </a:r>
            <a:endParaRPr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3" name="Chart 2">
            <a:extLst>
              <a:ext uri="{FF2B5EF4-FFF2-40B4-BE49-F238E27FC236}">
                <a16:creationId xmlns:a16="http://schemas.microsoft.com/office/drawing/2014/main" id="{2903D2E3-D66F-4CC0-86A8-EF55493F2DB9}"/>
              </a:ext>
            </a:extLst>
          </p:cNvPr>
          <p:cNvGraphicFramePr>
            <a:graphicFrameLocks/>
          </p:cNvGraphicFramePr>
          <p:nvPr>
            <p:extLst>
              <p:ext uri="{D42A27DB-BD31-4B8C-83A1-F6EECF244321}">
                <p14:modId xmlns:p14="http://schemas.microsoft.com/office/powerpoint/2010/main" val="1246549851"/>
              </p:ext>
            </p:extLst>
          </p:nvPr>
        </p:nvGraphicFramePr>
        <p:xfrm>
          <a:off x="0" y="1650724"/>
          <a:ext cx="3802380" cy="147828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Chart 3">
            <a:extLst>
              <a:ext uri="{FF2B5EF4-FFF2-40B4-BE49-F238E27FC236}">
                <a16:creationId xmlns:a16="http://schemas.microsoft.com/office/drawing/2014/main" id="{63019437-B120-4BD9-A9DB-AAFCE059DE34}"/>
              </a:ext>
            </a:extLst>
          </p:cNvPr>
          <p:cNvGraphicFramePr>
            <a:graphicFrameLocks/>
          </p:cNvGraphicFramePr>
          <p:nvPr>
            <p:extLst>
              <p:ext uri="{D42A27DB-BD31-4B8C-83A1-F6EECF244321}">
                <p14:modId xmlns:p14="http://schemas.microsoft.com/office/powerpoint/2010/main" val="2162988713"/>
              </p:ext>
            </p:extLst>
          </p:nvPr>
        </p:nvGraphicFramePr>
        <p:xfrm>
          <a:off x="3572759" y="1446778"/>
          <a:ext cx="5266559" cy="19822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a:extLst>
              <a:ext uri="{FF2B5EF4-FFF2-40B4-BE49-F238E27FC236}">
                <a16:creationId xmlns:a16="http://schemas.microsoft.com/office/drawing/2014/main" id="{879821BE-B3CD-463C-87D2-1677A03E8D05}"/>
              </a:ext>
            </a:extLst>
          </p:cNvPr>
          <p:cNvGraphicFramePr>
            <a:graphicFrameLocks/>
          </p:cNvGraphicFramePr>
          <p:nvPr>
            <p:extLst>
              <p:ext uri="{D42A27DB-BD31-4B8C-83A1-F6EECF244321}">
                <p14:modId xmlns:p14="http://schemas.microsoft.com/office/powerpoint/2010/main" val="66769587"/>
              </p:ext>
            </p:extLst>
          </p:nvPr>
        </p:nvGraphicFramePr>
        <p:xfrm>
          <a:off x="1414022" y="3754382"/>
          <a:ext cx="5854044" cy="2388999"/>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Summary</a:t>
            </a:r>
            <a:endParaRPr/>
          </a:p>
        </p:txBody>
      </p:sp>
      <p:sp>
        <p:nvSpPr>
          <p:cNvPr id="121" name="Google Shape;121;p4"/>
          <p:cNvSpPr txBox="1"/>
          <p:nvPr/>
        </p:nvSpPr>
        <p:spPr>
          <a:xfrm>
            <a:off x="539552" y="1556792"/>
            <a:ext cx="7439036" cy="209284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dirty="0"/>
              <a:t>As per the analysis the increase in sales is seen in the year 2021.</a:t>
            </a:r>
          </a:p>
          <a:p>
            <a:pPr marL="285750" marR="0" lvl="0" indent="-285750" algn="l" rtl="0">
              <a:spcBef>
                <a:spcPts val="0"/>
              </a:spcBef>
              <a:spcAft>
                <a:spcPts val="0"/>
              </a:spcAft>
              <a:buClr>
                <a:schemeClr val="dk1"/>
              </a:buClr>
              <a:buSzPts val="1600"/>
              <a:buFont typeface="Arial"/>
              <a:buChar char="•"/>
            </a:pPr>
            <a:r>
              <a:rPr lang="en-US" dirty="0"/>
              <a:t>Online Retailer should be given priority for the growth in the coming years to boost the sales.</a:t>
            </a:r>
          </a:p>
          <a:p>
            <a:pPr marL="285750" marR="0" lvl="0" indent="-285750" algn="l" rtl="0">
              <a:spcBef>
                <a:spcPts val="0"/>
              </a:spcBef>
              <a:spcAft>
                <a:spcPts val="0"/>
              </a:spcAft>
              <a:buClr>
                <a:schemeClr val="dk1"/>
              </a:buClr>
              <a:buSzPts val="1600"/>
              <a:buFont typeface="Arial"/>
              <a:buChar char="•"/>
            </a:pPr>
            <a:r>
              <a:rPr lang="en-US" dirty="0"/>
              <a:t>Products count should be take into account, as seen in the visuals yearly. We can see that when the number of no decreases or numbers of yes increases the sale increases.</a:t>
            </a:r>
          </a:p>
          <a:p>
            <a:pPr marL="285750" marR="0" lvl="0" indent="-285750" algn="l" rtl="0">
              <a:spcBef>
                <a:spcPts val="0"/>
              </a:spcBef>
              <a:spcAft>
                <a:spcPts val="0"/>
              </a:spcAft>
              <a:buClr>
                <a:schemeClr val="dk1"/>
              </a:buClr>
              <a:buSzPts val="1600"/>
              <a:buFont typeface="Arial"/>
              <a:buChar char="•"/>
            </a:pPr>
            <a:r>
              <a:rPr lang="en-US" dirty="0"/>
              <a:t>It can be observed that there is significant increases in sales as the products increases.</a:t>
            </a:r>
          </a:p>
          <a:p>
            <a:pPr marL="285750" marR="0" lvl="0" indent="-285750" algn="l" rtl="0">
              <a:spcBef>
                <a:spcPts val="0"/>
              </a:spcBef>
              <a:spcAft>
                <a:spcPts val="0"/>
              </a:spcAft>
              <a:buClr>
                <a:schemeClr val="dk1"/>
              </a:buClr>
              <a:buSzPts val="1600"/>
              <a:buFont typeface="Arial"/>
              <a:buChar char="•"/>
            </a:pPr>
            <a:r>
              <a:rPr lang="en-US" dirty="0"/>
              <a:t>So it can be concluded that, sales in directly proportional to products count.</a:t>
            </a:r>
          </a:p>
          <a:p>
            <a:pPr marL="285750" marR="0" lvl="0" indent="-184150" algn="l" rtl="0">
              <a:spcBef>
                <a:spcPts val="0"/>
              </a:spcBef>
              <a:spcAft>
                <a:spcPts val="0"/>
              </a:spcAft>
              <a:buClr>
                <a:schemeClr val="dk1"/>
              </a:buClr>
              <a:buSzPts val="1600"/>
              <a:buFont typeface="Arial"/>
              <a:buNone/>
            </a:pPr>
            <a:endParaRPr lang="en-US"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On-screen Show (4:3)</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Unit Sale by Account Type and Year </vt:lpstr>
      <vt:lpstr>Over all maximum products distribution is seen in the year 2021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dell .</cp:lastModifiedBy>
  <cp:revision>1</cp:revision>
  <dcterms:created xsi:type="dcterms:W3CDTF">2020-03-26T22:50:15Z</dcterms:created>
  <dcterms:modified xsi:type="dcterms:W3CDTF">2022-12-27T01:02:09Z</dcterms:modified>
</cp:coreProperties>
</file>