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32"/>
  </p:notesMasterIdLst>
  <p:sldIdLst>
    <p:sldId id="256" r:id="rId2"/>
    <p:sldId id="271" r:id="rId3"/>
    <p:sldId id="257" r:id="rId4"/>
    <p:sldId id="258" r:id="rId5"/>
    <p:sldId id="268" r:id="rId6"/>
    <p:sldId id="259" r:id="rId7"/>
    <p:sldId id="260" r:id="rId8"/>
    <p:sldId id="261" r:id="rId9"/>
    <p:sldId id="280" r:id="rId10"/>
    <p:sldId id="281" r:id="rId11"/>
    <p:sldId id="282" r:id="rId12"/>
    <p:sldId id="283" r:id="rId13"/>
    <p:sldId id="262" r:id="rId14"/>
    <p:sldId id="272" r:id="rId15"/>
    <p:sldId id="273" r:id="rId16"/>
    <p:sldId id="274" r:id="rId17"/>
    <p:sldId id="275" r:id="rId18"/>
    <p:sldId id="263" r:id="rId19"/>
    <p:sldId id="276" r:id="rId20"/>
    <p:sldId id="277" r:id="rId21"/>
    <p:sldId id="279" r:id="rId22"/>
    <p:sldId id="278" r:id="rId23"/>
    <p:sldId id="284" r:id="rId24"/>
    <p:sldId id="285" r:id="rId25"/>
    <p:sldId id="269" r:id="rId26"/>
    <p:sldId id="270" r:id="rId27"/>
    <p:sldId id="264" r:id="rId28"/>
    <p:sldId id="265" r:id="rId29"/>
    <p:sldId id="266" r:id="rId30"/>
    <p:sldId id="267"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27" autoAdjust="0"/>
    <p:restoredTop sz="94660"/>
  </p:normalViewPr>
  <p:slideViewPr>
    <p:cSldViewPr snapToGrid="0">
      <p:cViewPr varScale="1">
        <p:scale>
          <a:sx n="94" d="100"/>
          <a:sy n="94" d="100"/>
        </p:scale>
        <p:origin x="208" y="82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ata6.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ata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6.xml.rels><?xml version="1.0" encoding="UTF-8" standalone="yes"?>
<Relationships xmlns="http://schemas.openxmlformats.org/package/2006/relationships"><Relationship Id="rId8" Type="http://schemas.openxmlformats.org/officeDocument/2006/relationships/image" Target="../media/image39.svg"/><Relationship Id="rId3" Type="http://schemas.openxmlformats.org/officeDocument/2006/relationships/image" Target="../media/image34.png"/><Relationship Id="rId7" Type="http://schemas.openxmlformats.org/officeDocument/2006/relationships/image" Target="../media/image38.png"/><Relationship Id="rId12" Type="http://schemas.openxmlformats.org/officeDocument/2006/relationships/image" Target="../media/image43.svg"/><Relationship Id="rId2" Type="http://schemas.openxmlformats.org/officeDocument/2006/relationships/image" Target="../media/image33.svg"/><Relationship Id="rId1" Type="http://schemas.openxmlformats.org/officeDocument/2006/relationships/image" Target="../media/image32.png"/><Relationship Id="rId6" Type="http://schemas.openxmlformats.org/officeDocument/2006/relationships/image" Target="../media/image37.svg"/><Relationship Id="rId11" Type="http://schemas.openxmlformats.org/officeDocument/2006/relationships/image" Target="../media/image42.png"/><Relationship Id="rId5" Type="http://schemas.openxmlformats.org/officeDocument/2006/relationships/image" Target="../media/image36.png"/><Relationship Id="rId10" Type="http://schemas.openxmlformats.org/officeDocument/2006/relationships/image" Target="../media/image41.svg"/><Relationship Id="rId4" Type="http://schemas.openxmlformats.org/officeDocument/2006/relationships/image" Target="../media/image35.svg"/><Relationship Id="rId9" Type="http://schemas.openxmlformats.org/officeDocument/2006/relationships/image" Target="../media/image40.png"/></Relationships>
</file>

<file path=ppt/diagrams/_rels/drawing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svg"/><Relationship Id="rId1" Type="http://schemas.openxmlformats.org/officeDocument/2006/relationships/image" Target="../media/image46.png"/><Relationship Id="rId4" Type="http://schemas.openxmlformats.org/officeDocument/2006/relationships/image" Target="../media/image49.svg"/></Relationships>
</file>

<file path=ppt/diagrams/colors1.xml><?xml version="1.0" encoding="utf-8"?>
<dgm:colorsDef xmlns:dgm="http://schemas.openxmlformats.org/drawingml/2006/diagram" xmlns:a="http://schemas.openxmlformats.org/drawingml/2006/main" uniqueId="urn:microsoft.com/office/officeart/2018/5/colors/Iconchunking_neutralbg_accent4_2">
  <dgm:title val=""/>
  <dgm:desc val=""/>
  <dgm:catLst>
    <dgm:cat type="accent4" pri="14200"/>
  </dgm:catLst>
  <dgm:styleLbl name="node0">
    <dgm:fillClrLst meth="repeat">
      <a:schemeClr val="accent4"/>
    </dgm:fillClrLst>
    <dgm:linClrLst meth="repeat">
      <a:schemeClr val="lt1"/>
    </dgm:linClrLst>
    <dgm:effectClrLst/>
    <dgm:txLinClrLst/>
    <dgm:txFillClrLst/>
    <dgm:txEffectClrLst/>
  </dgm:styleLbl>
  <dgm:styleLbl name="node1">
    <dgm:fillClrLst meth="repeat">
      <a:schemeClr val="accent4"/>
    </dgm:fillClrLst>
    <dgm:linClrLst meth="repeat">
      <a:schemeClr val="lt1">
        <a:alpha val="0"/>
      </a:schemeClr>
    </dgm:linClrLst>
    <dgm:effectClrLst/>
    <dgm:txLinClrLst/>
    <dgm:txFillClrLst/>
    <dgm:txEffectClrLst/>
  </dgm:styleLbl>
  <dgm:styleLbl name="alignNode1">
    <dgm:fillClrLst meth="repeat">
      <a:schemeClr val="accent4"/>
    </dgm:fillClrLst>
    <dgm:linClrLst meth="repeat">
      <a:schemeClr val="accent4"/>
    </dgm:linClrLst>
    <dgm:effectClrLst/>
    <dgm:txLinClrLst/>
    <dgm:txFillClrLst/>
    <dgm:txEffectClrLst/>
  </dgm:styleLbl>
  <dgm:styleLbl name="lnNode1">
    <dgm:fillClrLst meth="repeat">
      <a:schemeClr val="accent4"/>
    </dgm:fillClrLst>
    <dgm:linClrLst meth="repeat">
      <a:schemeClr val="lt1"/>
    </dgm:linClrLst>
    <dgm:effectClrLst/>
    <dgm:txLinClrLst/>
    <dgm:txFillClrLst/>
    <dgm:txEffectClrLst/>
  </dgm:styleLbl>
  <dgm:styleLbl name="vennNode1">
    <dgm:fillClrLst meth="repeat">
      <a:schemeClr val="accent4">
        <a:alpha val="50000"/>
      </a:schemeClr>
    </dgm:fillClrLst>
    <dgm:linClrLst meth="repeat">
      <a:schemeClr val="lt1"/>
    </dgm:linClrLst>
    <dgm:effectClrLst/>
    <dgm:txLinClrLst/>
    <dgm:txFillClrLst/>
    <dgm:txEffectClrLst/>
  </dgm:styleLbl>
  <dgm:styleLbl name="node2">
    <dgm:fillClrLst meth="repeat">
      <a:schemeClr val="accent4"/>
    </dgm:fillClrLst>
    <dgm:linClrLst meth="repeat">
      <a:schemeClr val="lt1"/>
    </dgm:linClrLst>
    <dgm:effectClrLst/>
    <dgm:txLinClrLst/>
    <dgm:txFillClrLst/>
    <dgm:txEffectClrLst/>
  </dgm:styleLbl>
  <dgm:styleLbl name="node3">
    <dgm:fillClrLst meth="repeat">
      <a:schemeClr val="accent4"/>
    </dgm:fillClrLst>
    <dgm:linClrLst meth="repeat">
      <a:schemeClr val="lt1"/>
    </dgm:linClrLst>
    <dgm:effectClrLst/>
    <dgm:txLinClrLst/>
    <dgm:txFillClrLst/>
    <dgm:txEffectClrLst/>
  </dgm:styleLbl>
  <dgm:styleLbl name="node4">
    <dgm:fillClrLst meth="repeat">
      <a:schemeClr val="accent4"/>
    </dgm:fillClrLst>
    <dgm:linClrLst meth="repeat">
      <a:schemeClr val="lt1"/>
    </dgm:linClrLst>
    <dgm:effectClrLst/>
    <dgm:txLinClrLst/>
    <dgm:txFillClrLst/>
    <dgm:txEffectClrLst/>
  </dgm:styleLbl>
  <dgm:styleLbl name="f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4">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dgm:linClrLst>
    <dgm:effectClrLst/>
    <dgm:txLinClrLst/>
    <dgm:txFillClrLst/>
    <dgm:txEffectClrLst/>
  </dgm:styleLbl>
  <dgm:styleLbl name="asst1">
    <dgm:fillClrLst meth="repeat">
      <a:schemeClr val="accent4"/>
    </dgm:fillClrLst>
    <dgm:linClrLst meth="repeat">
      <a:schemeClr val="lt1"/>
    </dgm:linClrLst>
    <dgm:effectClrLst/>
    <dgm:txLinClrLst/>
    <dgm:txFillClrLst/>
    <dgm:txEffectClrLst/>
  </dgm:styleLbl>
  <dgm:styleLbl name="asst2">
    <dgm:fillClrLst meth="repeat">
      <a:schemeClr val="accent4"/>
    </dgm:fillClrLst>
    <dgm:linClrLst meth="repeat">
      <a:schemeClr val="lt1"/>
    </dgm:linClrLst>
    <dgm:effectClrLst/>
    <dgm:txLinClrLst/>
    <dgm:txFillClrLst/>
    <dgm:txEffectClrLst/>
  </dgm:styleLbl>
  <dgm:styleLbl name="asst3">
    <dgm:fillClrLst meth="repeat">
      <a:schemeClr val="accent4"/>
    </dgm:fillClrLst>
    <dgm:linClrLst meth="repeat">
      <a:schemeClr val="lt1"/>
    </dgm:linClrLst>
    <dgm:effectClrLst/>
    <dgm:txLinClrLst/>
    <dgm:txFillClrLst/>
    <dgm:txEffectClrLst/>
  </dgm:styleLbl>
  <dgm:styleLbl name="asst4">
    <dgm:fillClrLst meth="repeat">
      <a:schemeClr val="accent4"/>
    </dgm:fillClrLst>
    <dgm:linClrLst meth="repeat">
      <a:schemeClr val="lt1"/>
    </dgm:linClrLst>
    <dgm:effectClrLst/>
    <dgm:txLinClrLst/>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meth="repeat">
      <a:schemeClr val="lt1"/>
    </dgm:txFillClrLst>
    <dgm:txEffectClrLst/>
  </dgm:styleLbl>
  <dgm:styleLbl name="parChTrans2D2">
    <dgm:fillClrLst meth="repeat">
      <a:schemeClr val="accent4"/>
    </dgm:fillClrLst>
    <dgm:linClrLst meth="repeat">
      <a:schemeClr val="accent4"/>
    </dgm:linClrLst>
    <dgm:effectClrLst/>
    <dgm:txLinClrLst/>
    <dgm:txFillClrLst meth="repeat">
      <a:schemeClr val="lt1"/>
    </dgm:txFillClrLst>
    <dgm:txEffectClrLst/>
  </dgm:styleLbl>
  <dgm:styleLbl name="parChTrans2D3">
    <dgm:fillClrLst meth="repeat">
      <a:schemeClr val="accent4"/>
    </dgm:fillClrLst>
    <dgm:linClrLst meth="repeat">
      <a:schemeClr val="accent4"/>
    </dgm:linClrLst>
    <dgm:effectClrLst/>
    <dgm:txLinClrLst/>
    <dgm:txFillClrLst meth="repeat">
      <a:schemeClr val="lt1"/>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align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bgAccFollowNode1">
    <dgm:fillClrLst meth="repeat">
      <a:schemeClr val="accent4">
        <a:alpha val="90000"/>
        <a:tint val="40000"/>
      </a:schemeClr>
    </dgm:fillClrLst>
    <dgm:linClrLst meth="repeat">
      <a:schemeClr val="accent4">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8664085-2521-4B03-920B-1E0F6F9DCE59}" type="doc">
      <dgm:prSet loTypeId="urn:microsoft.com/office/officeart/2018/2/layout/IconLabelList" loCatId="icon" qsTypeId="urn:microsoft.com/office/officeart/2005/8/quickstyle/simple1" qsCatId="simple" csTypeId="urn:microsoft.com/office/officeart/2018/5/colors/Iconchunking_neutralbg_accent4_2" csCatId="accent4" phldr="1"/>
      <dgm:spPr/>
      <dgm:t>
        <a:bodyPr/>
        <a:lstStyle/>
        <a:p>
          <a:endParaRPr lang="en-US"/>
        </a:p>
      </dgm:t>
    </dgm:pt>
    <dgm:pt modelId="{7CA41C76-8987-470C-BE29-0036B2711276}">
      <dgm:prSet/>
      <dgm:spPr/>
      <dgm:t>
        <a:bodyPr/>
        <a:lstStyle/>
        <a:p>
          <a:r>
            <a:rPr lang="en-US" dirty="0">
              <a:latin typeface="Times New Roman" panose="02020603050405020304" pitchFamily="18" charset="0"/>
              <a:cs typeface="Times New Roman" panose="02020603050405020304" pitchFamily="18" charset="0"/>
            </a:rPr>
            <a:t>Introduction &amp; Objective</a:t>
          </a:r>
        </a:p>
      </dgm:t>
    </dgm:pt>
    <dgm:pt modelId="{8E44DC3C-382D-46A5-BD65-5FF2C3725AA4}" type="parTrans" cxnId="{BA53D9A6-8B28-4A09-862C-32745921534D}">
      <dgm:prSet/>
      <dgm:spPr/>
      <dgm:t>
        <a:bodyPr/>
        <a:lstStyle/>
        <a:p>
          <a:endParaRPr lang="en-US"/>
        </a:p>
      </dgm:t>
    </dgm:pt>
    <dgm:pt modelId="{60744C7E-85E7-4861-85AA-994CFDC10A75}" type="sibTrans" cxnId="{BA53D9A6-8B28-4A09-862C-32745921534D}">
      <dgm:prSet/>
      <dgm:spPr/>
      <dgm:t>
        <a:bodyPr/>
        <a:lstStyle/>
        <a:p>
          <a:endParaRPr lang="en-US"/>
        </a:p>
      </dgm:t>
    </dgm:pt>
    <dgm:pt modelId="{651C2151-CBA1-4253-83F1-D3F72BCD2229}">
      <dgm:prSet/>
      <dgm:spPr/>
      <dgm:t>
        <a:bodyPr/>
        <a:lstStyle/>
        <a:p>
          <a:r>
            <a:rPr lang="en-US" dirty="0">
              <a:latin typeface="Times New Roman" panose="02020603050405020304" pitchFamily="18" charset="0"/>
              <a:cs typeface="Times New Roman" panose="02020603050405020304" pitchFamily="18" charset="0"/>
            </a:rPr>
            <a:t>Tech Stack &amp; Tools</a:t>
          </a:r>
        </a:p>
      </dgm:t>
    </dgm:pt>
    <dgm:pt modelId="{877F0B8D-6D5A-4BA3-A667-8733615BE738}" type="parTrans" cxnId="{7497430F-E397-4F2C-BC81-AF9123FC8C26}">
      <dgm:prSet/>
      <dgm:spPr/>
      <dgm:t>
        <a:bodyPr/>
        <a:lstStyle/>
        <a:p>
          <a:endParaRPr lang="en-US"/>
        </a:p>
      </dgm:t>
    </dgm:pt>
    <dgm:pt modelId="{1639F8C9-351F-42D9-B852-D4FA46567A1E}" type="sibTrans" cxnId="{7497430F-E397-4F2C-BC81-AF9123FC8C26}">
      <dgm:prSet/>
      <dgm:spPr/>
      <dgm:t>
        <a:bodyPr/>
        <a:lstStyle/>
        <a:p>
          <a:endParaRPr lang="en-US"/>
        </a:p>
      </dgm:t>
    </dgm:pt>
    <dgm:pt modelId="{A67A3BEA-DA11-4F17-BAE7-E5A2098438D3}">
      <dgm:prSet/>
      <dgm:spPr/>
      <dgm:t>
        <a:bodyPr/>
        <a:lstStyle/>
        <a:p>
          <a:r>
            <a:rPr lang="en-US" dirty="0">
              <a:latin typeface="Times New Roman" panose="02020603050405020304" pitchFamily="18" charset="0"/>
              <a:cs typeface="Times New Roman" panose="02020603050405020304" pitchFamily="18" charset="0"/>
            </a:rPr>
            <a:t>Data Collection &amp; Preprocessing</a:t>
          </a:r>
        </a:p>
      </dgm:t>
    </dgm:pt>
    <dgm:pt modelId="{59A6126A-8BC7-4FB2-A656-D26D9D63ACA8}" type="parTrans" cxnId="{1DCC9FEF-9E55-4E2C-B8F7-230496F17F02}">
      <dgm:prSet/>
      <dgm:spPr/>
      <dgm:t>
        <a:bodyPr/>
        <a:lstStyle/>
        <a:p>
          <a:endParaRPr lang="en-US"/>
        </a:p>
      </dgm:t>
    </dgm:pt>
    <dgm:pt modelId="{85ED5C48-A7AA-404A-B5CE-4B9D7E1A3D84}" type="sibTrans" cxnId="{1DCC9FEF-9E55-4E2C-B8F7-230496F17F02}">
      <dgm:prSet/>
      <dgm:spPr/>
      <dgm:t>
        <a:bodyPr/>
        <a:lstStyle/>
        <a:p>
          <a:endParaRPr lang="en-US"/>
        </a:p>
      </dgm:t>
    </dgm:pt>
    <dgm:pt modelId="{0220557F-3913-445D-9B80-2BAC30BC91BB}">
      <dgm:prSet/>
      <dgm:spPr/>
      <dgm:t>
        <a:bodyPr/>
        <a:lstStyle/>
        <a:p>
          <a:r>
            <a:rPr lang="en-US" dirty="0">
              <a:latin typeface="Times New Roman" panose="02020603050405020304" pitchFamily="18" charset="0"/>
              <a:cs typeface="Times New Roman" panose="02020603050405020304" pitchFamily="18" charset="0"/>
            </a:rPr>
            <a:t>Analysis &amp; Key Insights</a:t>
          </a:r>
        </a:p>
      </dgm:t>
    </dgm:pt>
    <dgm:pt modelId="{0CA2B673-A53A-4EBF-9782-604B538D04B2}" type="parTrans" cxnId="{01DFE241-29F4-4F2E-9237-7E91A315195F}">
      <dgm:prSet/>
      <dgm:spPr/>
      <dgm:t>
        <a:bodyPr/>
        <a:lstStyle/>
        <a:p>
          <a:endParaRPr lang="en-US"/>
        </a:p>
      </dgm:t>
    </dgm:pt>
    <dgm:pt modelId="{05696D64-4E4E-40D1-8A2D-31CD524429FC}" type="sibTrans" cxnId="{01DFE241-29F4-4F2E-9237-7E91A315195F}">
      <dgm:prSet/>
      <dgm:spPr/>
      <dgm:t>
        <a:bodyPr/>
        <a:lstStyle/>
        <a:p>
          <a:endParaRPr lang="en-US"/>
        </a:p>
      </dgm:t>
    </dgm:pt>
    <dgm:pt modelId="{9EC3B66A-5A67-42FE-9883-A7C265028186}">
      <dgm:prSet/>
      <dgm:spPr/>
      <dgm:t>
        <a:bodyPr/>
        <a:lstStyle/>
        <a:p>
          <a:r>
            <a:rPr lang="en-US" dirty="0">
              <a:latin typeface="Times New Roman" panose="02020603050405020304" pitchFamily="18" charset="0"/>
              <a:cs typeface="Times New Roman" panose="02020603050405020304" pitchFamily="18" charset="0"/>
            </a:rPr>
            <a:t>Visualizations &amp; Dashboards</a:t>
          </a:r>
        </a:p>
      </dgm:t>
    </dgm:pt>
    <dgm:pt modelId="{B068E308-E983-4790-A7AD-2A906A25FAD2}" type="parTrans" cxnId="{73268CC3-F993-46A5-B155-C998ECCB36E5}">
      <dgm:prSet/>
      <dgm:spPr/>
      <dgm:t>
        <a:bodyPr/>
        <a:lstStyle/>
        <a:p>
          <a:endParaRPr lang="en-US"/>
        </a:p>
      </dgm:t>
    </dgm:pt>
    <dgm:pt modelId="{B9A736CC-67A2-422E-BF2B-2072ED48FA0A}" type="sibTrans" cxnId="{73268CC3-F993-46A5-B155-C998ECCB36E5}">
      <dgm:prSet/>
      <dgm:spPr/>
      <dgm:t>
        <a:bodyPr/>
        <a:lstStyle/>
        <a:p>
          <a:endParaRPr lang="en-US"/>
        </a:p>
      </dgm:t>
    </dgm:pt>
    <dgm:pt modelId="{9884F1DB-E3C3-4196-851C-7225F31327CE}">
      <dgm:prSet/>
      <dgm:spPr/>
      <dgm:t>
        <a:bodyPr/>
        <a:lstStyle/>
        <a:p>
          <a:r>
            <a:rPr lang="en-US" dirty="0">
              <a:latin typeface="Times New Roman" panose="02020603050405020304" pitchFamily="18" charset="0"/>
              <a:cs typeface="Times New Roman" panose="02020603050405020304" pitchFamily="18" charset="0"/>
            </a:rPr>
            <a:t>Recommendations &amp; Conclusion</a:t>
          </a:r>
        </a:p>
      </dgm:t>
    </dgm:pt>
    <dgm:pt modelId="{BF15752E-4AD8-40EF-87B7-C7C93D801ED0}" type="parTrans" cxnId="{3105A6EE-95D1-4F19-AB0A-086D6A186D36}">
      <dgm:prSet/>
      <dgm:spPr/>
      <dgm:t>
        <a:bodyPr/>
        <a:lstStyle/>
        <a:p>
          <a:endParaRPr lang="en-US"/>
        </a:p>
      </dgm:t>
    </dgm:pt>
    <dgm:pt modelId="{E9933931-40C4-437C-A49D-295CEC22C769}" type="sibTrans" cxnId="{3105A6EE-95D1-4F19-AB0A-086D6A186D36}">
      <dgm:prSet/>
      <dgm:spPr/>
      <dgm:t>
        <a:bodyPr/>
        <a:lstStyle/>
        <a:p>
          <a:endParaRPr lang="en-US"/>
        </a:p>
      </dgm:t>
    </dgm:pt>
    <dgm:pt modelId="{72ED5ED5-0068-4BF4-9FC8-2A682A86C50D}" type="pres">
      <dgm:prSet presAssocID="{B8664085-2521-4B03-920B-1E0F6F9DCE59}" presName="root" presStyleCnt="0">
        <dgm:presLayoutVars>
          <dgm:dir/>
          <dgm:resizeHandles val="exact"/>
        </dgm:presLayoutVars>
      </dgm:prSet>
      <dgm:spPr/>
    </dgm:pt>
    <dgm:pt modelId="{91712C15-5213-4FB2-BA67-38A712B278B1}" type="pres">
      <dgm:prSet presAssocID="{7CA41C76-8987-470C-BE29-0036B2711276}" presName="compNode" presStyleCnt="0"/>
      <dgm:spPr/>
    </dgm:pt>
    <dgm:pt modelId="{F5F51DB7-E707-455D-B8C0-E6908ADDC1B6}" type="pres">
      <dgm:prSet presAssocID="{7CA41C76-8987-470C-BE29-0036B2711276}"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Bullseye"/>
        </a:ext>
      </dgm:extLst>
    </dgm:pt>
    <dgm:pt modelId="{5059B86A-910B-4D38-B527-72A3EC365291}" type="pres">
      <dgm:prSet presAssocID="{7CA41C76-8987-470C-BE29-0036B2711276}" presName="spaceRect" presStyleCnt="0"/>
      <dgm:spPr/>
    </dgm:pt>
    <dgm:pt modelId="{CE5BF3D7-7ED9-4741-BB8F-20AFFF509BC2}" type="pres">
      <dgm:prSet presAssocID="{7CA41C76-8987-470C-BE29-0036B2711276}" presName="textRect" presStyleLbl="revTx" presStyleIdx="0" presStyleCnt="6">
        <dgm:presLayoutVars>
          <dgm:chMax val="1"/>
          <dgm:chPref val="1"/>
        </dgm:presLayoutVars>
      </dgm:prSet>
      <dgm:spPr/>
    </dgm:pt>
    <dgm:pt modelId="{6CF78917-780B-4BB7-A34E-FD01ACFB1823}" type="pres">
      <dgm:prSet presAssocID="{60744C7E-85E7-4861-85AA-994CFDC10A75}" presName="sibTrans" presStyleCnt="0"/>
      <dgm:spPr/>
    </dgm:pt>
    <dgm:pt modelId="{B17909AD-9134-4B9C-8DFA-5950348E8BC2}" type="pres">
      <dgm:prSet presAssocID="{651C2151-CBA1-4253-83F1-D3F72BCD2229}" presName="compNode" presStyleCnt="0"/>
      <dgm:spPr/>
    </dgm:pt>
    <dgm:pt modelId="{04AFCEE2-6DEE-47B0-9E1C-FC04C3B6B913}" type="pres">
      <dgm:prSet presAssocID="{651C2151-CBA1-4253-83F1-D3F72BCD2229}"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Tools"/>
        </a:ext>
      </dgm:extLst>
    </dgm:pt>
    <dgm:pt modelId="{78615618-DEB0-41F1-8A2C-EBF2EB7A3E97}" type="pres">
      <dgm:prSet presAssocID="{651C2151-CBA1-4253-83F1-D3F72BCD2229}" presName="spaceRect" presStyleCnt="0"/>
      <dgm:spPr/>
    </dgm:pt>
    <dgm:pt modelId="{B66128C8-BE48-4E05-9A01-CBEE8A9E61B4}" type="pres">
      <dgm:prSet presAssocID="{651C2151-CBA1-4253-83F1-D3F72BCD2229}" presName="textRect" presStyleLbl="revTx" presStyleIdx="1" presStyleCnt="6">
        <dgm:presLayoutVars>
          <dgm:chMax val="1"/>
          <dgm:chPref val="1"/>
        </dgm:presLayoutVars>
      </dgm:prSet>
      <dgm:spPr/>
    </dgm:pt>
    <dgm:pt modelId="{E3DA237A-D675-490E-B8BD-CB9824FE8998}" type="pres">
      <dgm:prSet presAssocID="{1639F8C9-351F-42D9-B852-D4FA46567A1E}" presName="sibTrans" presStyleCnt="0"/>
      <dgm:spPr/>
    </dgm:pt>
    <dgm:pt modelId="{91254E62-D5C4-471A-892B-C1A73E03F7A7}" type="pres">
      <dgm:prSet presAssocID="{A67A3BEA-DA11-4F17-BAE7-E5A2098438D3}" presName="compNode" presStyleCnt="0"/>
      <dgm:spPr/>
    </dgm:pt>
    <dgm:pt modelId="{E259548B-3DA5-495A-8FA6-6285993B767E}" type="pres">
      <dgm:prSet presAssocID="{A67A3BEA-DA11-4F17-BAE7-E5A2098438D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Bar chart"/>
        </a:ext>
      </dgm:extLst>
    </dgm:pt>
    <dgm:pt modelId="{757CFCF5-4F64-42CB-8C10-972F4B2EE6F0}" type="pres">
      <dgm:prSet presAssocID="{A67A3BEA-DA11-4F17-BAE7-E5A2098438D3}" presName="spaceRect" presStyleCnt="0"/>
      <dgm:spPr/>
    </dgm:pt>
    <dgm:pt modelId="{693537A1-1918-489D-8F34-BC0121F0D975}" type="pres">
      <dgm:prSet presAssocID="{A67A3BEA-DA11-4F17-BAE7-E5A2098438D3}" presName="textRect" presStyleLbl="revTx" presStyleIdx="2" presStyleCnt="6">
        <dgm:presLayoutVars>
          <dgm:chMax val="1"/>
          <dgm:chPref val="1"/>
        </dgm:presLayoutVars>
      </dgm:prSet>
      <dgm:spPr/>
    </dgm:pt>
    <dgm:pt modelId="{05A1C11D-FF54-45BC-8EC7-AB46E9A2A46D}" type="pres">
      <dgm:prSet presAssocID="{85ED5C48-A7AA-404A-B5CE-4B9D7E1A3D84}" presName="sibTrans" presStyleCnt="0"/>
      <dgm:spPr/>
    </dgm:pt>
    <dgm:pt modelId="{98FD0CA8-DB98-457C-B90F-2357F8ABA602}" type="pres">
      <dgm:prSet presAssocID="{0220557F-3913-445D-9B80-2BAC30BC91BB}" presName="compNode" presStyleCnt="0"/>
      <dgm:spPr/>
    </dgm:pt>
    <dgm:pt modelId="{99D97ED6-7270-499F-923D-D32A8F47B7BC}" type="pres">
      <dgm:prSet presAssocID="{0220557F-3913-445D-9B80-2BAC30BC91BB}"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Magnifying glass"/>
        </a:ext>
      </dgm:extLst>
    </dgm:pt>
    <dgm:pt modelId="{F34653F6-6FE6-45BE-9456-02C2C011570E}" type="pres">
      <dgm:prSet presAssocID="{0220557F-3913-445D-9B80-2BAC30BC91BB}" presName="spaceRect" presStyleCnt="0"/>
      <dgm:spPr/>
    </dgm:pt>
    <dgm:pt modelId="{0002359E-1A92-49F8-A56F-FC19EB6527DB}" type="pres">
      <dgm:prSet presAssocID="{0220557F-3913-445D-9B80-2BAC30BC91BB}" presName="textRect" presStyleLbl="revTx" presStyleIdx="3" presStyleCnt="6">
        <dgm:presLayoutVars>
          <dgm:chMax val="1"/>
          <dgm:chPref val="1"/>
        </dgm:presLayoutVars>
      </dgm:prSet>
      <dgm:spPr/>
    </dgm:pt>
    <dgm:pt modelId="{3DFA27C4-E5C5-4A97-A457-527032A0D5A4}" type="pres">
      <dgm:prSet presAssocID="{05696D64-4E4E-40D1-8A2D-31CD524429FC}" presName="sibTrans" presStyleCnt="0"/>
      <dgm:spPr/>
    </dgm:pt>
    <dgm:pt modelId="{7DAF1AF9-C7C9-448A-8C8C-9FBCD6CF8798}" type="pres">
      <dgm:prSet presAssocID="{9EC3B66A-5A67-42FE-9883-A7C265028186}" presName="compNode" presStyleCnt="0"/>
      <dgm:spPr/>
    </dgm:pt>
    <dgm:pt modelId="{3ED0A6BE-547A-42CE-BAC4-DA4B87D42B06}" type="pres">
      <dgm:prSet presAssocID="{9EC3B66A-5A67-42FE-9883-A7C265028186}"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Gauge"/>
        </a:ext>
      </dgm:extLst>
    </dgm:pt>
    <dgm:pt modelId="{0F37B8E9-CA78-4B5C-99D0-B64946F92A60}" type="pres">
      <dgm:prSet presAssocID="{9EC3B66A-5A67-42FE-9883-A7C265028186}" presName="spaceRect" presStyleCnt="0"/>
      <dgm:spPr/>
    </dgm:pt>
    <dgm:pt modelId="{42D8647D-823C-4465-96F0-1260B78E3978}" type="pres">
      <dgm:prSet presAssocID="{9EC3B66A-5A67-42FE-9883-A7C265028186}" presName="textRect" presStyleLbl="revTx" presStyleIdx="4" presStyleCnt="6">
        <dgm:presLayoutVars>
          <dgm:chMax val="1"/>
          <dgm:chPref val="1"/>
        </dgm:presLayoutVars>
      </dgm:prSet>
      <dgm:spPr/>
    </dgm:pt>
    <dgm:pt modelId="{7E58C5C4-EBD1-4BC9-AE79-BE59B62CC242}" type="pres">
      <dgm:prSet presAssocID="{B9A736CC-67A2-422E-BF2B-2072ED48FA0A}" presName="sibTrans" presStyleCnt="0"/>
      <dgm:spPr/>
    </dgm:pt>
    <dgm:pt modelId="{AF60637C-FBC7-4A1D-BF1D-F0CE0C5B431D}" type="pres">
      <dgm:prSet presAssocID="{9884F1DB-E3C3-4196-851C-7225F31327CE}" presName="compNode" presStyleCnt="0"/>
      <dgm:spPr/>
    </dgm:pt>
    <dgm:pt modelId="{DE8E7259-2F17-40A9-83EC-0F63E3BAF3AB}" type="pres">
      <dgm:prSet presAssocID="{9884F1DB-E3C3-4196-851C-7225F31327CE}"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Checkmark"/>
        </a:ext>
      </dgm:extLst>
    </dgm:pt>
    <dgm:pt modelId="{3B3E5DDE-4972-4EDA-AD11-9EF902F29B8C}" type="pres">
      <dgm:prSet presAssocID="{9884F1DB-E3C3-4196-851C-7225F31327CE}" presName="spaceRect" presStyleCnt="0"/>
      <dgm:spPr/>
    </dgm:pt>
    <dgm:pt modelId="{31845C8D-0F5B-433B-8E28-43C52E8A0132}" type="pres">
      <dgm:prSet presAssocID="{9884F1DB-E3C3-4196-851C-7225F31327CE}" presName="textRect" presStyleLbl="revTx" presStyleIdx="5" presStyleCnt="6">
        <dgm:presLayoutVars>
          <dgm:chMax val="1"/>
          <dgm:chPref val="1"/>
        </dgm:presLayoutVars>
      </dgm:prSet>
      <dgm:spPr/>
    </dgm:pt>
  </dgm:ptLst>
  <dgm:cxnLst>
    <dgm:cxn modelId="{7497430F-E397-4F2C-BC81-AF9123FC8C26}" srcId="{B8664085-2521-4B03-920B-1E0F6F9DCE59}" destId="{651C2151-CBA1-4253-83F1-D3F72BCD2229}" srcOrd="1" destOrd="0" parTransId="{877F0B8D-6D5A-4BA3-A667-8733615BE738}" sibTransId="{1639F8C9-351F-42D9-B852-D4FA46567A1E}"/>
    <dgm:cxn modelId="{CFF6F00F-9BBD-406C-82EE-88FE7E568E4B}" type="presOf" srcId="{651C2151-CBA1-4253-83F1-D3F72BCD2229}" destId="{B66128C8-BE48-4E05-9A01-CBEE8A9E61B4}" srcOrd="0" destOrd="0" presId="urn:microsoft.com/office/officeart/2018/2/layout/IconLabelList"/>
    <dgm:cxn modelId="{FE408D1B-1EDB-4440-8D95-7CEF609ADF01}" type="presOf" srcId="{9884F1DB-E3C3-4196-851C-7225F31327CE}" destId="{31845C8D-0F5B-433B-8E28-43C52E8A0132}" srcOrd="0" destOrd="0" presId="urn:microsoft.com/office/officeart/2018/2/layout/IconLabelList"/>
    <dgm:cxn modelId="{C5055D33-0644-47A8-9E0C-8DB4175E14AF}" type="presOf" srcId="{0220557F-3913-445D-9B80-2BAC30BC91BB}" destId="{0002359E-1A92-49F8-A56F-FC19EB6527DB}" srcOrd="0" destOrd="0" presId="urn:microsoft.com/office/officeart/2018/2/layout/IconLabelList"/>
    <dgm:cxn modelId="{41434338-C75D-491E-BC49-778D9CBD9B0B}" type="presOf" srcId="{A67A3BEA-DA11-4F17-BAE7-E5A2098438D3}" destId="{693537A1-1918-489D-8F34-BC0121F0D975}" srcOrd="0" destOrd="0" presId="urn:microsoft.com/office/officeart/2018/2/layout/IconLabelList"/>
    <dgm:cxn modelId="{01DFE241-29F4-4F2E-9237-7E91A315195F}" srcId="{B8664085-2521-4B03-920B-1E0F6F9DCE59}" destId="{0220557F-3913-445D-9B80-2BAC30BC91BB}" srcOrd="3" destOrd="0" parTransId="{0CA2B673-A53A-4EBF-9782-604B538D04B2}" sibTransId="{05696D64-4E4E-40D1-8A2D-31CD524429FC}"/>
    <dgm:cxn modelId="{6D1E2288-59BB-4734-8220-357F73F0CD8D}" type="presOf" srcId="{7CA41C76-8987-470C-BE29-0036B2711276}" destId="{CE5BF3D7-7ED9-4741-BB8F-20AFFF509BC2}" srcOrd="0" destOrd="0" presId="urn:microsoft.com/office/officeart/2018/2/layout/IconLabelList"/>
    <dgm:cxn modelId="{10F969A0-CCAD-450D-B9C5-1D4B8E43B4D5}" type="presOf" srcId="{B8664085-2521-4B03-920B-1E0F6F9DCE59}" destId="{72ED5ED5-0068-4BF4-9FC8-2A682A86C50D}" srcOrd="0" destOrd="0" presId="urn:microsoft.com/office/officeart/2018/2/layout/IconLabelList"/>
    <dgm:cxn modelId="{BA53D9A6-8B28-4A09-862C-32745921534D}" srcId="{B8664085-2521-4B03-920B-1E0F6F9DCE59}" destId="{7CA41C76-8987-470C-BE29-0036B2711276}" srcOrd="0" destOrd="0" parTransId="{8E44DC3C-382D-46A5-BD65-5FF2C3725AA4}" sibTransId="{60744C7E-85E7-4861-85AA-994CFDC10A75}"/>
    <dgm:cxn modelId="{73268CC3-F993-46A5-B155-C998ECCB36E5}" srcId="{B8664085-2521-4B03-920B-1E0F6F9DCE59}" destId="{9EC3B66A-5A67-42FE-9883-A7C265028186}" srcOrd="4" destOrd="0" parTransId="{B068E308-E983-4790-A7AD-2A906A25FAD2}" sibTransId="{B9A736CC-67A2-422E-BF2B-2072ED48FA0A}"/>
    <dgm:cxn modelId="{3105A6EE-95D1-4F19-AB0A-086D6A186D36}" srcId="{B8664085-2521-4B03-920B-1E0F6F9DCE59}" destId="{9884F1DB-E3C3-4196-851C-7225F31327CE}" srcOrd="5" destOrd="0" parTransId="{BF15752E-4AD8-40EF-87B7-C7C93D801ED0}" sibTransId="{E9933931-40C4-437C-A49D-295CEC22C769}"/>
    <dgm:cxn modelId="{1DCC9FEF-9E55-4E2C-B8F7-230496F17F02}" srcId="{B8664085-2521-4B03-920B-1E0F6F9DCE59}" destId="{A67A3BEA-DA11-4F17-BAE7-E5A2098438D3}" srcOrd="2" destOrd="0" parTransId="{59A6126A-8BC7-4FB2-A656-D26D9D63ACA8}" sibTransId="{85ED5C48-A7AA-404A-B5CE-4B9D7E1A3D84}"/>
    <dgm:cxn modelId="{0C850FF7-42D5-48F6-B901-2BD24451ECD9}" type="presOf" srcId="{9EC3B66A-5A67-42FE-9883-A7C265028186}" destId="{42D8647D-823C-4465-96F0-1260B78E3978}" srcOrd="0" destOrd="0" presId="urn:microsoft.com/office/officeart/2018/2/layout/IconLabelList"/>
    <dgm:cxn modelId="{58D28875-4294-49BD-BCA9-94E285C3B070}" type="presParOf" srcId="{72ED5ED5-0068-4BF4-9FC8-2A682A86C50D}" destId="{91712C15-5213-4FB2-BA67-38A712B278B1}" srcOrd="0" destOrd="0" presId="urn:microsoft.com/office/officeart/2018/2/layout/IconLabelList"/>
    <dgm:cxn modelId="{3E5C91BF-C4ED-437F-B962-B59204824E86}" type="presParOf" srcId="{91712C15-5213-4FB2-BA67-38A712B278B1}" destId="{F5F51DB7-E707-455D-B8C0-E6908ADDC1B6}" srcOrd="0" destOrd="0" presId="urn:microsoft.com/office/officeart/2018/2/layout/IconLabelList"/>
    <dgm:cxn modelId="{95105A5D-2389-403C-9B05-C6946B6E4EDE}" type="presParOf" srcId="{91712C15-5213-4FB2-BA67-38A712B278B1}" destId="{5059B86A-910B-4D38-B527-72A3EC365291}" srcOrd="1" destOrd="0" presId="urn:microsoft.com/office/officeart/2018/2/layout/IconLabelList"/>
    <dgm:cxn modelId="{F5DDEF73-5705-47A4-814B-691FCD883FFA}" type="presParOf" srcId="{91712C15-5213-4FB2-BA67-38A712B278B1}" destId="{CE5BF3D7-7ED9-4741-BB8F-20AFFF509BC2}" srcOrd="2" destOrd="0" presId="urn:microsoft.com/office/officeart/2018/2/layout/IconLabelList"/>
    <dgm:cxn modelId="{282D1F75-B079-4D22-830A-7BD0AFE8698E}" type="presParOf" srcId="{72ED5ED5-0068-4BF4-9FC8-2A682A86C50D}" destId="{6CF78917-780B-4BB7-A34E-FD01ACFB1823}" srcOrd="1" destOrd="0" presId="urn:microsoft.com/office/officeart/2018/2/layout/IconLabelList"/>
    <dgm:cxn modelId="{4CF90E14-0879-4CD8-9A91-7336DC61DA3E}" type="presParOf" srcId="{72ED5ED5-0068-4BF4-9FC8-2A682A86C50D}" destId="{B17909AD-9134-4B9C-8DFA-5950348E8BC2}" srcOrd="2" destOrd="0" presId="urn:microsoft.com/office/officeart/2018/2/layout/IconLabelList"/>
    <dgm:cxn modelId="{6F64F823-5957-4ED0-9F7A-AB57C81994AD}" type="presParOf" srcId="{B17909AD-9134-4B9C-8DFA-5950348E8BC2}" destId="{04AFCEE2-6DEE-47B0-9E1C-FC04C3B6B913}" srcOrd="0" destOrd="0" presId="urn:microsoft.com/office/officeart/2018/2/layout/IconLabelList"/>
    <dgm:cxn modelId="{33034F3C-53DF-4ABB-9EE7-CAC6ACFB09B9}" type="presParOf" srcId="{B17909AD-9134-4B9C-8DFA-5950348E8BC2}" destId="{78615618-DEB0-41F1-8A2C-EBF2EB7A3E97}" srcOrd="1" destOrd="0" presId="urn:microsoft.com/office/officeart/2018/2/layout/IconLabelList"/>
    <dgm:cxn modelId="{E2AA92DE-D71C-4CD9-8BFC-9CAB0E250BEE}" type="presParOf" srcId="{B17909AD-9134-4B9C-8DFA-5950348E8BC2}" destId="{B66128C8-BE48-4E05-9A01-CBEE8A9E61B4}" srcOrd="2" destOrd="0" presId="urn:microsoft.com/office/officeart/2018/2/layout/IconLabelList"/>
    <dgm:cxn modelId="{AC06E178-C6EC-4A95-BD5C-7EDFFE032D14}" type="presParOf" srcId="{72ED5ED5-0068-4BF4-9FC8-2A682A86C50D}" destId="{E3DA237A-D675-490E-B8BD-CB9824FE8998}" srcOrd="3" destOrd="0" presId="urn:microsoft.com/office/officeart/2018/2/layout/IconLabelList"/>
    <dgm:cxn modelId="{45C67EDC-AFBC-4119-A41C-E5C3A111B3F8}" type="presParOf" srcId="{72ED5ED5-0068-4BF4-9FC8-2A682A86C50D}" destId="{91254E62-D5C4-471A-892B-C1A73E03F7A7}" srcOrd="4" destOrd="0" presId="urn:microsoft.com/office/officeart/2018/2/layout/IconLabelList"/>
    <dgm:cxn modelId="{2EAA558D-CEAF-4B40-A31F-83CD4A1695E3}" type="presParOf" srcId="{91254E62-D5C4-471A-892B-C1A73E03F7A7}" destId="{E259548B-3DA5-495A-8FA6-6285993B767E}" srcOrd="0" destOrd="0" presId="urn:microsoft.com/office/officeart/2018/2/layout/IconLabelList"/>
    <dgm:cxn modelId="{E576D02C-98DB-4679-B772-F81CA56CB09A}" type="presParOf" srcId="{91254E62-D5C4-471A-892B-C1A73E03F7A7}" destId="{757CFCF5-4F64-42CB-8C10-972F4B2EE6F0}" srcOrd="1" destOrd="0" presId="urn:microsoft.com/office/officeart/2018/2/layout/IconLabelList"/>
    <dgm:cxn modelId="{58B55335-BD0A-4118-9A5E-9E286CD16DC2}" type="presParOf" srcId="{91254E62-D5C4-471A-892B-C1A73E03F7A7}" destId="{693537A1-1918-489D-8F34-BC0121F0D975}" srcOrd="2" destOrd="0" presId="urn:microsoft.com/office/officeart/2018/2/layout/IconLabelList"/>
    <dgm:cxn modelId="{9456F436-9F4A-4BB5-B957-B2DBB9BDF276}" type="presParOf" srcId="{72ED5ED5-0068-4BF4-9FC8-2A682A86C50D}" destId="{05A1C11D-FF54-45BC-8EC7-AB46E9A2A46D}" srcOrd="5" destOrd="0" presId="urn:microsoft.com/office/officeart/2018/2/layout/IconLabelList"/>
    <dgm:cxn modelId="{D64CA0F7-5CC5-4B56-B8D9-157ADDAB27F3}" type="presParOf" srcId="{72ED5ED5-0068-4BF4-9FC8-2A682A86C50D}" destId="{98FD0CA8-DB98-457C-B90F-2357F8ABA602}" srcOrd="6" destOrd="0" presId="urn:microsoft.com/office/officeart/2018/2/layout/IconLabelList"/>
    <dgm:cxn modelId="{D5B2A355-6698-49CE-A185-DD3F495D6B4D}" type="presParOf" srcId="{98FD0CA8-DB98-457C-B90F-2357F8ABA602}" destId="{99D97ED6-7270-499F-923D-D32A8F47B7BC}" srcOrd="0" destOrd="0" presId="urn:microsoft.com/office/officeart/2018/2/layout/IconLabelList"/>
    <dgm:cxn modelId="{43CB4D68-4F33-46B0-98F6-066B20ABBB26}" type="presParOf" srcId="{98FD0CA8-DB98-457C-B90F-2357F8ABA602}" destId="{F34653F6-6FE6-45BE-9456-02C2C011570E}" srcOrd="1" destOrd="0" presId="urn:microsoft.com/office/officeart/2018/2/layout/IconLabelList"/>
    <dgm:cxn modelId="{7C4DD1DA-C269-4D53-8489-5F51A0B67763}" type="presParOf" srcId="{98FD0CA8-DB98-457C-B90F-2357F8ABA602}" destId="{0002359E-1A92-49F8-A56F-FC19EB6527DB}" srcOrd="2" destOrd="0" presId="urn:microsoft.com/office/officeart/2018/2/layout/IconLabelList"/>
    <dgm:cxn modelId="{4C0D8F80-A0F8-4F0F-9045-133F98CCEEA7}" type="presParOf" srcId="{72ED5ED5-0068-4BF4-9FC8-2A682A86C50D}" destId="{3DFA27C4-E5C5-4A97-A457-527032A0D5A4}" srcOrd="7" destOrd="0" presId="urn:microsoft.com/office/officeart/2018/2/layout/IconLabelList"/>
    <dgm:cxn modelId="{B99455A1-0E67-4B00-9ED9-CAAE420846BE}" type="presParOf" srcId="{72ED5ED5-0068-4BF4-9FC8-2A682A86C50D}" destId="{7DAF1AF9-C7C9-448A-8C8C-9FBCD6CF8798}" srcOrd="8" destOrd="0" presId="urn:microsoft.com/office/officeart/2018/2/layout/IconLabelList"/>
    <dgm:cxn modelId="{491814F5-B550-4B3C-BE0B-BBA70884B97F}" type="presParOf" srcId="{7DAF1AF9-C7C9-448A-8C8C-9FBCD6CF8798}" destId="{3ED0A6BE-547A-42CE-BAC4-DA4B87D42B06}" srcOrd="0" destOrd="0" presId="urn:microsoft.com/office/officeart/2018/2/layout/IconLabelList"/>
    <dgm:cxn modelId="{5C6DEB7F-A9E0-45E9-AD64-7D5F4D6DFF5F}" type="presParOf" srcId="{7DAF1AF9-C7C9-448A-8C8C-9FBCD6CF8798}" destId="{0F37B8E9-CA78-4B5C-99D0-B64946F92A60}" srcOrd="1" destOrd="0" presId="urn:microsoft.com/office/officeart/2018/2/layout/IconLabelList"/>
    <dgm:cxn modelId="{59A2D0E0-987E-4E39-906C-87EE52305899}" type="presParOf" srcId="{7DAF1AF9-C7C9-448A-8C8C-9FBCD6CF8798}" destId="{42D8647D-823C-4465-96F0-1260B78E3978}" srcOrd="2" destOrd="0" presId="urn:microsoft.com/office/officeart/2018/2/layout/IconLabelList"/>
    <dgm:cxn modelId="{D44A1EC4-892A-46A7-B9CD-4B396C539A10}" type="presParOf" srcId="{72ED5ED5-0068-4BF4-9FC8-2A682A86C50D}" destId="{7E58C5C4-EBD1-4BC9-AE79-BE59B62CC242}" srcOrd="9" destOrd="0" presId="urn:microsoft.com/office/officeart/2018/2/layout/IconLabelList"/>
    <dgm:cxn modelId="{29F2998E-F060-48FB-A0A9-2E51B2004EAD}" type="presParOf" srcId="{72ED5ED5-0068-4BF4-9FC8-2A682A86C50D}" destId="{AF60637C-FBC7-4A1D-BF1D-F0CE0C5B431D}" srcOrd="10" destOrd="0" presId="urn:microsoft.com/office/officeart/2018/2/layout/IconLabelList"/>
    <dgm:cxn modelId="{9EBA9BB6-805C-42C0-8F62-6D880A8009CF}" type="presParOf" srcId="{AF60637C-FBC7-4A1D-BF1D-F0CE0C5B431D}" destId="{DE8E7259-2F17-40A9-83EC-0F63E3BAF3AB}" srcOrd="0" destOrd="0" presId="urn:microsoft.com/office/officeart/2018/2/layout/IconLabelList"/>
    <dgm:cxn modelId="{EB757897-FBA6-4841-A4B0-7C711B38B86F}" type="presParOf" srcId="{AF60637C-FBC7-4A1D-BF1D-F0CE0C5B431D}" destId="{3B3E5DDE-4972-4EDA-AD11-9EF902F29B8C}" srcOrd="1" destOrd="0" presId="urn:microsoft.com/office/officeart/2018/2/layout/IconLabelList"/>
    <dgm:cxn modelId="{DC58E700-0EE8-40D0-85AE-D6AF81453CB8}" type="presParOf" srcId="{AF60637C-FBC7-4A1D-BF1D-F0CE0C5B431D}" destId="{31845C8D-0F5B-433B-8E28-43C52E8A0132}"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7A5E8B5-FDA1-40F1-8485-EDDE8749AC75}"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E7ECF497-9E6C-4E4E-A745-207828BD7F02}">
      <dgm:prSet/>
      <dgm:spPr/>
      <dgm:t>
        <a:bodyPr/>
        <a:lstStyle/>
        <a:p>
          <a:r>
            <a:rPr lang="en-US"/>
            <a:t>Average GPA: 2.83, Median: 3.08</a:t>
          </a:r>
        </a:p>
      </dgm:t>
    </dgm:pt>
    <dgm:pt modelId="{DC1E2ADE-C084-4BD7-A287-0C688B43025D}" type="parTrans" cxnId="{55943116-62A7-493A-B032-D690BAD63E93}">
      <dgm:prSet/>
      <dgm:spPr/>
      <dgm:t>
        <a:bodyPr/>
        <a:lstStyle/>
        <a:p>
          <a:endParaRPr lang="en-US"/>
        </a:p>
      </dgm:t>
    </dgm:pt>
    <dgm:pt modelId="{0EBB4A08-5B0C-4D49-BE9B-FCF13209C249}" type="sibTrans" cxnId="{55943116-62A7-493A-B032-D690BAD63E93}">
      <dgm:prSet/>
      <dgm:spPr/>
      <dgm:t>
        <a:bodyPr/>
        <a:lstStyle/>
        <a:p>
          <a:endParaRPr lang="en-US"/>
        </a:p>
      </dgm:t>
    </dgm:pt>
    <dgm:pt modelId="{AF6BC624-85DA-41F3-8225-E5805477AAAF}">
      <dgm:prSet/>
      <dgm:spPr/>
      <dgm:t>
        <a:bodyPr/>
        <a:lstStyle/>
        <a:p>
          <a:r>
            <a:rPr lang="en-US"/>
            <a:t>Summer I 2019 had highest GPA (4.0); Summer II 2018 lowest (2.6)</a:t>
          </a:r>
        </a:p>
      </dgm:t>
    </dgm:pt>
    <dgm:pt modelId="{6A387F9F-1857-4352-AA45-4E771D7FC533}" type="parTrans" cxnId="{6FF9602A-F298-4E15-B747-8644C1323211}">
      <dgm:prSet/>
      <dgm:spPr/>
      <dgm:t>
        <a:bodyPr/>
        <a:lstStyle/>
        <a:p>
          <a:endParaRPr lang="en-US"/>
        </a:p>
      </dgm:t>
    </dgm:pt>
    <dgm:pt modelId="{A90E8EC1-CB44-4A67-8D8B-2530F8EE7463}" type="sibTrans" cxnId="{6FF9602A-F298-4E15-B747-8644C1323211}">
      <dgm:prSet/>
      <dgm:spPr/>
      <dgm:t>
        <a:bodyPr/>
        <a:lstStyle/>
        <a:p>
          <a:endParaRPr lang="en-US"/>
        </a:p>
      </dgm:t>
    </dgm:pt>
    <dgm:pt modelId="{9CF4B241-FF08-4920-930A-D62E436DCD96}">
      <dgm:prSet/>
      <dgm:spPr/>
      <dgm:t>
        <a:bodyPr/>
        <a:lstStyle/>
        <a:p>
          <a:r>
            <a:rPr lang="en-US"/>
            <a:t>Top-performing majors: Business Admin - Bus Law Con, Pre-Dentistry</a:t>
          </a:r>
        </a:p>
      </dgm:t>
    </dgm:pt>
    <dgm:pt modelId="{114C3B8E-8C10-4D79-B62D-0B234BA420B2}" type="parTrans" cxnId="{C2638D1F-0123-49BC-A452-A49D07E48DA0}">
      <dgm:prSet/>
      <dgm:spPr/>
      <dgm:t>
        <a:bodyPr/>
        <a:lstStyle/>
        <a:p>
          <a:endParaRPr lang="en-US"/>
        </a:p>
      </dgm:t>
    </dgm:pt>
    <dgm:pt modelId="{9BB067FC-52FA-4670-B8E0-AF700A270BCD}" type="sibTrans" cxnId="{C2638D1F-0123-49BC-A452-A49D07E48DA0}">
      <dgm:prSet/>
      <dgm:spPr/>
      <dgm:t>
        <a:bodyPr/>
        <a:lstStyle/>
        <a:p>
          <a:endParaRPr lang="en-US"/>
        </a:p>
      </dgm:t>
    </dgm:pt>
    <dgm:pt modelId="{5DA32874-8326-44D7-A8EB-F56A75123F8E}">
      <dgm:prSet/>
      <dgm:spPr/>
      <dgm:t>
        <a:bodyPr/>
        <a:lstStyle/>
        <a:p>
          <a:r>
            <a:rPr lang="en-US"/>
            <a:t>Lowest-performing: Business Admin - Intl Bus Con</a:t>
          </a:r>
        </a:p>
      </dgm:t>
    </dgm:pt>
    <dgm:pt modelId="{3509DEAE-8B51-47B7-BADF-123114BF3F56}" type="parTrans" cxnId="{ACA487EE-A8A6-415E-AC28-8B3981BE2019}">
      <dgm:prSet/>
      <dgm:spPr/>
      <dgm:t>
        <a:bodyPr/>
        <a:lstStyle/>
        <a:p>
          <a:endParaRPr lang="en-US"/>
        </a:p>
      </dgm:t>
    </dgm:pt>
    <dgm:pt modelId="{9668E998-5EE0-4A05-AFA6-C02D899A86BA}" type="sibTrans" cxnId="{ACA487EE-A8A6-415E-AC28-8B3981BE2019}">
      <dgm:prSet/>
      <dgm:spPr/>
      <dgm:t>
        <a:bodyPr/>
        <a:lstStyle/>
        <a:p>
          <a:endParaRPr lang="en-US"/>
        </a:p>
      </dgm:t>
    </dgm:pt>
    <dgm:pt modelId="{75639BF7-86D9-42B9-BF6F-45CF4DF12139}">
      <dgm:prSet/>
      <dgm:spPr/>
      <dgm:t>
        <a:bodyPr/>
        <a:lstStyle/>
        <a:p>
          <a:r>
            <a:rPr lang="en-US"/>
            <a:t>Instructor GPAs ranged from 3.7+ to below 1.5</a:t>
          </a:r>
        </a:p>
      </dgm:t>
    </dgm:pt>
    <dgm:pt modelId="{EE84333D-363C-4686-A8DD-62AF043A577B}" type="parTrans" cxnId="{B35BAB31-99BD-4D3B-9D4A-DBF13533E699}">
      <dgm:prSet/>
      <dgm:spPr/>
      <dgm:t>
        <a:bodyPr/>
        <a:lstStyle/>
        <a:p>
          <a:endParaRPr lang="en-US"/>
        </a:p>
      </dgm:t>
    </dgm:pt>
    <dgm:pt modelId="{9977A0B8-1285-4F5F-9B35-3AD34484C796}" type="sibTrans" cxnId="{B35BAB31-99BD-4D3B-9D4A-DBF13533E699}">
      <dgm:prSet/>
      <dgm:spPr/>
      <dgm:t>
        <a:bodyPr/>
        <a:lstStyle/>
        <a:p>
          <a:endParaRPr lang="en-US"/>
        </a:p>
      </dgm:t>
    </dgm:pt>
    <dgm:pt modelId="{691DA93F-823D-44D8-9B64-985B85F7D160}" type="pres">
      <dgm:prSet presAssocID="{C7A5E8B5-FDA1-40F1-8485-EDDE8749AC75}" presName="linear" presStyleCnt="0">
        <dgm:presLayoutVars>
          <dgm:animLvl val="lvl"/>
          <dgm:resizeHandles val="exact"/>
        </dgm:presLayoutVars>
      </dgm:prSet>
      <dgm:spPr/>
    </dgm:pt>
    <dgm:pt modelId="{4FEFC972-9A64-4AA6-8D71-171E3CA613A4}" type="pres">
      <dgm:prSet presAssocID="{E7ECF497-9E6C-4E4E-A745-207828BD7F02}" presName="parentText" presStyleLbl="node1" presStyleIdx="0" presStyleCnt="5">
        <dgm:presLayoutVars>
          <dgm:chMax val="0"/>
          <dgm:bulletEnabled val="1"/>
        </dgm:presLayoutVars>
      </dgm:prSet>
      <dgm:spPr/>
    </dgm:pt>
    <dgm:pt modelId="{23B6CF5E-DAEA-40D3-A02A-6FDA287CBDDF}" type="pres">
      <dgm:prSet presAssocID="{0EBB4A08-5B0C-4D49-BE9B-FCF13209C249}" presName="spacer" presStyleCnt="0"/>
      <dgm:spPr/>
    </dgm:pt>
    <dgm:pt modelId="{45DA8DEB-BC0D-4319-A2D8-45F6ECE255B9}" type="pres">
      <dgm:prSet presAssocID="{AF6BC624-85DA-41F3-8225-E5805477AAAF}" presName="parentText" presStyleLbl="node1" presStyleIdx="1" presStyleCnt="5">
        <dgm:presLayoutVars>
          <dgm:chMax val="0"/>
          <dgm:bulletEnabled val="1"/>
        </dgm:presLayoutVars>
      </dgm:prSet>
      <dgm:spPr/>
    </dgm:pt>
    <dgm:pt modelId="{A6170B80-6761-4858-A619-8DE36B88C2D1}" type="pres">
      <dgm:prSet presAssocID="{A90E8EC1-CB44-4A67-8D8B-2530F8EE7463}" presName="spacer" presStyleCnt="0"/>
      <dgm:spPr/>
    </dgm:pt>
    <dgm:pt modelId="{3035E808-013E-4D6A-8A47-479B456C4776}" type="pres">
      <dgm:prSet presAssocID="{9CF4B241-FF08-4920-930A-D62E436DCD96}" presName="parentText" presStyleLbl="node1" presStyleIdx="2" presStyleCnt="5">
        <dgm:presLayoutVars>
          <dgm:chMax val="0"/>
          <dgm:bulletEnabled val="1"/>
        </dgm:presLayoutVars>
      </dgm:prSet>
      <dgm:spPr/>
    </dgm:pt>
    <dgm:pt modelId="{C23440EF-6B5B-43BD-B89A-63412FC18FAB}" type="pres">
      <dgm:prSet presAssocID="{9BB067FC-52FA-4670-B8E0-AF700A270BCD}" presName="spacer" presStyleCnt="0"/>
      <dgm:spPr/>
    </dgm:pt>
    <dgm:pt modelId="{67F5951D-29A6-4457-BEE0-E8807F6F46BD}" type="pres">
      <dgm:prSet presAssocID="{5DA32874-8326-44D7-A8EB-F56A75123F8E}" presName="parentText" presStyleLbl="node1" presStyleIdx="3" presStyleCnt="5">
        <dgm:presLayoutVars>
          <dgm:chMax val="0"/>
          <dgm:bulletEnabled val="1"/>
        </dgm:presLayoutVars>
      </dgm:prSet>
      <dgm:spPr/>
    </dgm:pt>
    <dgm:pt modelId="{DDB68076-758C-424F-BFDF-71C7E3DBC7E5}" type="pres">
      <dgm:prSet presAssocID="{9668E998-5EE0-4A05-AFA6-C02D899A86BA}" presName="spacer" presStyleCnt="0"/>
      <dgm:spPr/>
    </dgm:pt>
    <dgm:pt modelId="{AC9F825D-D128-4AB1-A53E-6F2917265704}" type="pres">
      <dgm:prSet presAssocID="{75639BF7-86D9-42B9-BF6F-45CF4DF12139}" presName="parentText" presStyleLbl="node1" presStyleIdx="4" presStyleCnt="5">
        <dgm:presLayoutVars>
          <dgm:chMax val="0"/>
          <dgm:bulletEnabled val="1"/>
        </dgm:presLayoutVars>
      </dgm:prSet>
      <dgm:spPr/>
    </dgm:pt>
  </dgm:ptLst>
  <dgm:cxnLst>
    <dgm:cxn modelId="{2C001704-4F85-4A29-8141-F3F6DC364E50}" type="presOf" srcId="{AF6BC624-85DA-41F3-8225-E5805477AAAF}" destId="{45DA8DEB-BC0D-4319-A2D8-45F6ECE255B9}" srcOrd="0" destOrd="0" presId="urn:microsoft.com/office/officeart/2005/8/layout/vList2"/>
    <dgm:cxn modelId="{55943116-62A7-493A-B032-D690BAD63E93}" srcId="{C7A5E8B5-FDA1-40F1-8485-EDDE8749AC75}" destId="{E7ECF497-9E6C-4E4E-A745-207828BD7F02}" srcOrd="0" destOrd="0" parTransId="{DC1E2ADE-C084-4BD7-A287-0C688B43025D}" sibTransId="{0EBB4A08-5B0C-4D49-BE9B-FCF13209C249}"/>
    <dgm:cxn modelId="{C2638D1F-0123-49BC-A452-A49D07E48DA0}" srcId="{C7A5E8B5-FDA1-40F1-8485-EDDE8749AC75}" destId="{9CF4B241-FF08-4920-930A-D62E436DCD96}" srcOrd="2" destOrd="0" parTransId="{114C3B8E-8C10-4D79-B62D-0B234BA420B2}" sibTransId="{9BB067FC-52FA-4670-B8E0-AF700A270BCD}"/>
    <dgm:cxn modelId="{6FF9602A-F298-4E15-B747-8644C1323211}" srcId="{C7A5E8B5-FDA1-40F1-8485-EDDE8749AC75}" destId="{AF6BC624-85DA-41F3-8225-E5805477AAAF}" srcOrd="1" destOrd="0" parTransId="{6A387F9F-1857-4352-AA45-4E771D7FC533}" sibTransId="{A90E8EC1-CB44-4A67-8D8B-2530F8EE7463}"/>
    <dgm:cxn modelId="{B35BAB31-99BD-4D3B-9D4A-DBF13533E699}" srcId="{C7A5E8B5-FDA1-40F1-8485-EDDE8749AC75}" destId="{75639BF7-86D9-42B9-BF6F-45CF4DF12139}" srcOrd="4" destOrd="0" parTransId="{EE84333D-363C-4686-A8DD-62AF043A577B}" sibTransId="{9977A0B8-1285-4F5F-9B35-3AD34484C796}"/>
    <dgm:cxn modelId="{DFE7DB52-8D47-445D-8EDB-2B1E32211112}" type="presOf" srcId="{9CF4B241-FF08-4920-930A-D62E436DCD96}" destId="{3035E808-013E-4D6A-8A47-479B456C4776}" srcOrd="0" destOrd="0" presId="urn:microsoft.com/office/officeart/2005/8/layout/vList2"/>
    <dgm:cxn modelId="{BDDD195E-A118-4E54-990C-07BC8FC12277}" type="presOf" srcId="{75639BF7-86D9-42B9-BF6F-45CF4DF12139}" destId="{AC9F825D-D128-4AB1-A53E-6F2917265704}" srcOrd="0" destOrd="0" presId="urn:microsoft.com/office/officeart/2005/8/layout/vList2"/>
    <dgm:cxn modelId="{61A176D0-CC9F-4CCB-89DC-94C2AFB7C552}" type="presOf" srcId="{E7ECF497-9E6C-4E4E-A745-207828BD7F02}" destId="{4FEFC972-9A64-4AA6-8D71-171E3CA613A4}" srcOrd="0" destOrd="0" presId="urn:microsoft.com/office/officeart/2005/8/layout/vList2"/>
    <dgm:cxn modelId="{2D4E1EED-73B6-43EE-9DD0-698BBFEEA6FD}" type="presOf" srcId="{5DA32874-8326-44D7-A8EB-F56A75123F8E}" destId="{67F5951D-29A6-4457-BEE0-E8807F6F46BD}" srcOrd="0" destOrd="0" presId="urn:microsoft.com/office/officeart/2005/8/layout/vList2"/>
    <dgm:cxn modelId="{ACA487EE-A8A6-415E-AC28-8B3981BE2019}" srcId="{C7A5E8B5-FDA1-40F1-8485-EDDE8749AC75}" destId="{5DA32874-8326-44D7-A8EB-F56A75123F8E}" srcOrd="3" destOrd="0" parTransId="{3509DEAE-8B51-47B7-BADF-123114BF3F56}" sibTransId="{9668E998-5EE0-4A05-AFA6-C02D899A86BA}"/>
    <dgm:cxn modelId="{36766BFF-6556-409E-AF68-D7E9059A62C7}" type="presOf" srcId="{C7A5E8B5-FDA1-40F1-8485-EDDE8749AC75}" destId="{691DA93F-823D-44D8-9B64-985B85F7D160}" srcOrd="0" destOrd="0" presId="urn:microsoft.com/office/officeart/2005/8/layout/vList2"/>
    <dgm:cxn modelId="{837A9677-6389-46CB-A09D-2E16E5D89BBC}" type="presParOf" srcId="{691DA93F-823D-44D8-9B64-985B85F7D160}" destId="{4FEFC972-9A64-4AA6-8D71-171E3CA613A4}" srcOrd="0" destOrd="0" presId="urn:microsoft.com/office/officeart/2005/8/layout/vList2"/>
    <dgm:cxn modelId="{0C3FD433-1035-42E9-ACE8-A81FF481DAC7}" type="presParOf" srcId="{691DA93F-823D-44D8-9B64-985B85F7D160}" destId="{23B6CF5E-DAEA-40D3-A02A-6FDA287CBDDF}" srcOrd="1" destOrd="0" presId="urn:microsoft.com/office/officeart/2005/8/layout/vList2"/>
    <dgm:cxn modelId="{3CF8ED9E-F1E9-46ED-92F3-A70F5259F55C}" type="presParOf" srcId="{691DA93F-823D-44D8-9B64-985B85F7D160}" destId="{45DA8DEB-BC0D-4319-A2D8-45F6ECE255B9}" srcOrd="2" destOrd="0" presId="urn:microsoft.com/office/officeart/2005/8/layout/vList2"/>
    <dgm:cxn modelId="{B330214D-D8A6-4D69-AE14-A12B541E6B3D}" type="presParOf" srcId="{691DA93F-823D-44D8-9B64-985B85F7D160}" destId="{A6170B80-6761-4858-A619-8DE36B88C2D1}" srcOrd="3" destOrd="0" presId="urn:microsoft.com/office/officeart/2005/8/layout/vList2"/>
    <dgm:cxn modelId="{F2D52E9C-367F-4277-AD7A-C2F9D9B5D12C}" type="presParOf" srcId="{691DA93F-823D-44D8-9B64-985B85F7D160}" destId="{3035E808-013E-4D6A-8A47-479B456C4776}" srcOrd="4" destOrd="0" presId="urn:microsoft.com/office/officeart/2005/8/layout/vList2"/>
    <dgm:cxn modelId="{F093DEF2-EE79-42BA-8270-EE9A1C5964FC}" type="presParOf" srcId="{691DA93F-823D-44D8-9B64-985B85F7D160}" destId="{C23440EF-6B5B-43BD-B89A-63412FC18FAB}" srcOrd="5" destOrd="0" presId="urn:microsoft.com/office/officeart/2005/8/layout/vList2"/>
    <dgm:cxn modelId="{37FB7670-1E7D-456A-9EA4-789B6C2C6D82}" type="presParOf" srcId="{691DA93F-823D-44D8-9B64-985B85F7D160}" destId="{67F5951D-29A6-4457-BEE0-E8807F6F46BD}" srcOrd="6" destOrd="0" presId="urn:microsoft.com/office/officeart/2005/8/layout/vList2"/>
    <dgm:cxn modelId="{4BED15A1-B238-4BA2-B551-8487AB80F6F1}" type="presParOf" srcId="{691DA93F-823D-44D8-9B64-985B85F7D160}" destId="{DDB68076-758C-424F-BFDF-71C7E3DBC7E5}" srcOrd="7" destOrd="0" presId="urn:microsoft.com/office/officeart/2005/8/layout/vList2"/>
    <dgm:cxn modelId="{65B1A8CA-A64A-4390-9012-19F22640176A}" type="presParOf" srcId="{691DA93F-823D-44D8-9B64-985B85F7D160}" destId="{AC9F825D-D128-4AB1-A53E-6F2917265704}" srcOrd="8"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C444E1D9-057C-4A1B-9055-D0224C25EDF3}"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21AFD94A-F055-4EC2-8C44-FBE2C1F45CFD}">
      <dgm:prSet/>
      <dgm:spPr/>
      <dgm:t>
        <a:bodyPr/>
        <a:lstStyle/>
        <a:p>
          <a:r>
            <a:rPr lang="en-US"/>
            <a:t>GPA peaked at 3 and 16 credit hours, showing unique performance curves</a:t>
          </a:r>
        </a:p>
      </dgm:t>
    </dgm:pt>
    <dgm:pt modelId="{27BCAA9A-362E-4FAC-AD67-AA01FA807A88}" type="parTrans" cxnId="{0F5B4C25-52F7-4770-BE84-FBA0AB19892C}">
      <dgm:prSet/>
      <dgm:spPr/>
      <dgm:t>
        <a:bodyPr/>
        <a:lstStyle/>
        <a:p>
          <a:endParaRPr lang="en-US"/>
        </a:p>
      </dgm:t>
    </dgm:pt>
    <dgm:pt modelId="{EFA3DF47-D258-49BB-937B-A224E4411CC4}" type="sibTrans" cxnId="{0F5B4C25-52F7-4770-BE84-FBA0AB19892C}">
      <dgm:prSet/>
      <dgm:spPr/>
      <dgm:t>
        <a:bodyPr/>
        <a:lstStyle/>
        <a:p>
          <a:endParaRPr lang="en-US"/>
        </a:p>
      </dgm:t>
    </dgm:pt>
    <dgm:pt modelId="{0FCB2507-0CA5-42D7-A57B-5A3D83D96EC5}">
      <dgm:prSet/>
      <dgm:spPr/>
      <dgm:t>
        <a:bodyPr/>
        <a:lstStyle/>
        <a:p>
          <a:r>
            <a:rPr lang="en-US"/>
            <a:t>Fall 2015 and Spring 2016 had highest enrollments; minimal dropouts observed</a:t>
          </a:r>
        </a:p>
      </dgm:t>
    </dgm:pt>
    <dgm:pt modelId="{45B54D1C-D3CA-4E5B-93D6-1364691E28D9}" type="parTrans" cxnId="{081DF0EB-36D4-415D-A948-77DC785E4B47}">
      <dgm:prSet/>
      <dgm:spPr/>
      <dgm:t>
        <a:bodyPr/>
        <a:lstStyle/>
        <a:p>
          <a:endParaRPr lang="en-US"/>
        </a:p>
      </dgm:t>
    </dgm:pt>
    <dgm:pt modelId="{2CE42667-F4D4-4C8A-A97E-BC108E8F6E53}" type="sibTrans" cxnId="{081DF0EB-36D4-415D-A948-77DC785E4B47}">
      <dgm:prSet/>
      <dgm:spPr/>
      <dgm:t>
        <a:bodyPr/>
        <a:lstStyle/>
        <a:p>
          <a:endParaRPr lang="en-US"/>
        </a:p>
      </dgm:t>
    </dgm:pt>
    <dgm:pt modelId="{B75BC8BA-A6B5-4674-9860-E948294C0704}">
      <dgm:prSet/>
      <dgm:spPr/>
      <dgm:t>
        <a:bodyPr/>
        <a:lstStyle/>
        <a:p>
          <a:r>
            <a:rPr lang="en-US"/>
            <a:t>ACTY course had more failures than passes</a:t>
          </a:r>
        </a:p>
      </dgm:t>
    </dgm:pt>
    <dgm:pt modelId="{1A3C45DD-9A9A-444F-9E85-3E7197B309BF}" type="parTrans" cxnId="{BF6C30A4-438E-48E1-8478-4DD76FE94CE7}">
      <dgm:prSet/>
      <dgm:spPr/>
      <dgm:t>
        <a:bodyPr/>
        <a:lstStyle/>
        <a:p>
          <a:endParaRPr lang="en-US"/>
        </a:p>
      </dgm:t>
    </dgm:pt>
    <dgm:pt modelId="{CC5E0E51-DE3E-48FB-8694-EC0D0BFEB172}" type="sibTrans" cxnId="{BF6C30A4-438E-48E1-8478-4DD76FE94CE7}">
      <dgm:prSet/>
      <dgm:spPr/>
      <dgm:t>
        <a:bodyPr/>
        <a:lstStyle/>
        <a:p>
          <a:endParaRPr lang="en-US"/>
        </a:p>
      </dgm:t>
    </dgm:pt>
    <dgm:pt modelId="{214C5142-B35B-457C-AA3A-7B75E9129A24}">
      <dgm:prSet/>
      <dgm:spPr/>
      <dgm:t>
        <a:bodyPr/>
        <a:lstStyle/>
        <a:p>
          <a:r>
            <a:rPr lang="en-US"/>
            <a:t>Graduation rate dropped in 2016 (64%) but recovered by 2019 (100%)</a:t>
          </a:r>
        </a:p>
      </dgm:t>
    </dgm:pt>
    <dgm:pt modelId="{C88EEEDE-94F7-41FD-883F-74FFE8F248A0}" type="parTrans" cxnId="{E044939F-B624-433F-8E5F-359E597CFFC0}">
      <dgm:prSet/>
      <dgm:spPr/>
      <dgm:t>
        <a:bodyPr/>
        <a:lstStyle/>
        <a:p>
          <a:endParaRPr lang="en-US"/>
        </a:p>
      </dgm:t>
    </dgm:pt>
    <dgm:pt modelId="{3DCBA6D9-92F5-4D73-B24F-504E7A6FCC3C}" type="sibTrans" cxnId="{E044939F-B624-433F-8E5F-359E597CFFC0}">
      <dgm:prSet/>
      <dgm:spPr/>
      <dgm:t>
        <a:bodyPr/>
        <a:lstStyle/>
        <a:p>
          <a:endParaRPr lang="en-US"/>
        </a:p>
      </dgm:t>
    </dgm:pt>
    <dgm:pt modelId="{D94A675E-9D41-41C2-93ED-495D2C07336A}" type="pres">
      <dgm:prSet presAssocID="{C444E1D9-057C-4A1B-9055-D0224C25EDF3}" presName="matrix" presStyleCnt="0">
        <dgm:presLayoutVars>
          <dgm:chMax val="1"/>
          <dgm:dir/>
          <dgm:resizeHandles val="exact"/>
        </dgm:presLayoutVars>
      </dgm:prSet>
      <dgm:spPr/>
    </dgm:pt>
    <dgm:pt modelId="{D9D42676-F22B-4313-8178-EF8C3CA9714F}" type="pres">
      <dgm:prSet presAssocID="{C444E1D9-057C-4A1B-9055-D0224C25EDF3}" presName="diamond" presStyleLbl="bgShp" presStyleIdx="0" presStyleCnt="1"/>
      <dgm:spPr/>
    </dgm:pt>
    <dgm:pt modelId="{B865616A-397D-40B7-BA2F-F8B64ABEACFD}" type="pres">
      <dgm:prSet presAssocID="{C444E1D9-057C-4A1B-9055-D0224C25EDF3}" presName="quad1" presStyleLbl="node1" presStyleIdx="0" presStyleCnt="4">
        <dgm:presLayoutVars>
          <dgm:chMax val="0"/>
          <dgm:chPref val="0"/>
          <dgm:bulletEnabled val="1"/>
        </dgm:presLayoutVars>
      </dgm:prSet>
      <dgm:spPr/>
    </dgm:pt>
    <dgm:pt modelId="{4D1E7784-A121-4954-9E86-A76A9A60F4C0}" type="pres">
      <dgm:prSet presAssocID="{C444E1D9-057C-4A1B-9055-D0224C25EDF3}" presName="quad2" presStyleLbl="node1" presStyleIdx="1" presStyleCnt="4">
        <dgm:presLayoutVars>
          <dgm:chMax val="0"/>
          <dgm:chPref val="0"/>
          <dgm:bulletEnabled val="1"/>
        </dgm:presLayoutVars>
      </dgm:prSet>
      <dgm:spPr/>
    </dgm:pt>
    <dgm:pt modelId="{35BF985E-6C49-4D49-B772-89F6DDFBBEA5}" type="pres">
      <dgm:prSet presAssocID="{C444E1D9-057C-4A1B-9055-D0224C25EDF3}" presName="quad3" presStyleLbl="node1" presStyleIdx="2" presStyleCnt="4">
        <dgm:presLayoutVars>
          <dgm:chMax val="0"/>
          <dgm:chPref val="0"/>
          <dgm:bulletEnabled val="1"/>
        </dgm:presLayoutVars>
      </dgm:prSet>
      <dgm:spPr/>
    </dgm:pt>
    <dgm:pt modelId="{AD9A6A3B-83EC-415E-BE92-2DFA9867AB4D}" type="pres">
      <dgm:prSet presAssocID="{C444E1D9-057C-4A1B-9055-D0224C25EDF3}" presName="quad4" presStyleLbl="node1" presStyleIdx="3" presStyleCnt="4">
        <dgm:presLayoutVars>
          <dgm:chMax val="0"/>
          <dgm:chPref val="0"/>
          <dgm:bulletEnabled val="1"/>
        </dgm:presLayoutVars>
      </dgm:prSet>
      <dgm:spPr/>
    </dgm:pt>
  </dgm:ptLst>
  <dgm:cxnLst>
    <dgm:cxn modelId="{73C87009-F7DB-443D-B9B4-EEEC2A13FE8D}" type="presOf" srcId="{0FCB2507-0CA5-42D7-A57B-5A3D83D96EC5}" destId="{4D1E7784-A121-4954-9E86-A76A9A60F4C0}" srcOrd="0" destOrd="0" presId="urn:microsoft.com/office/officeart/2005/8/layout/matrix3"/>
    <dgm:cxn modelId="{2D3C0620-E721-47F5-AB05-BDEAAD9F3439}" type="presOf" srcId="{214C5142-B35B-457C-AA3A-7B75E9129A24}" destId="{AD9A6A3B-83EC-415E-BE92-2DFA9867AB4D}" srcOrd="0" destOrd="0" presId="urn:microsoft.com/office/officeart/2005/8/layout/matrix3"/>
    <dgm:cxn modelId="{0F5B4C25-52F7-4770-BE84-FBA0AB19892C}" srcId="{C444E1D9-057C-4A1B-9055-D0224C25EDF3}" destId="{21AFD94A-F055-4EC2-8C44-FBE2C1F45CFD}" srcOrd="0" destOrd="0" parTransId="{27BCAA9A-362E-4FAC-AD67-AA01FA807A88}" sibTransId="{EFA3DF47-D258-49BB-937B-A224E4411CC4}"/>
    <dgm:cxn modelId="{C3FF425F-6B55-48C8-A643-1899932E6FD8}" type="presOf" srcId="{21AFD94A-F055-4EC2-8C44-FBE2C1F45CFD}" destId="{B865616A-397D-40B7-BA2F-F8B64ABEACFD}" srcOrd="0" destOrd="0" presId="urn:microsoft.com/office/officeart/2005/8/layout/matrix3"/>
    <dgm:cxn modelId="{C1F43068-A25F-46B4-B638-6FC1DBE9B69C}" type="presOf" srcId="{B75BC8BA-A6B5-4674-9860-E948294C0704}" destId="{35BF985E-6C49-4D49-B772-89F6DDFBBEA5}" srcOrd="0" destOrd="0" presId="urn:microsoft.com/office/officeart/2005/8/layout/matrix3"/>
    <dgm:cxn modelId="{E044939F-B624-433F-8E5F-359E597CFFC0}" srcId="{C444E1D9-057C-4A1B-9055-D0224C25EDF3}" destId="{214C5142-B35B-457C-AA3A-7B75E9129A24}" srcOrd="3" destOrd="0" parTransId="{C88EEEDE-94F7-41FD-883F-74FFE8F248A0}" sibTransId="{3DCBA6D9-92F5-4D73-B24F-504E7A6FCC3C}"/>
    <dgm:cxn modelId="{BF6C30A4-438E-48E1-8478-4DD76FE94CE7}" srcId="{C444E1D9-057C-4A1B-9055-D0224C25EDF3}" destId="{B75BC8BA-A6B5-4674-9860-E948294C0704}" srcOrd="2" destOrd="0" parTransId="{1A3C45DD-9A9A-444F-9E85-3E7197B309BF}" sibTransId="{CC5E0E51-DE3E-48FB-8694-EC0D0BFEB172}"/>
    <dgm:cxn modelId="{081DF0EB-36D4-415D-A948-77DC785E4B47}" srcId="{C444E1D9-057C-4A1B-9055-D0224C25EDF3}" destId="{0FCB2507-0CA5-42D7-A57B-5A3D83D96EC5}" srcOrd="1" destOrd="0" parTransId="{45B54D1C-D3CA-4E5B-93D6-1364691E28D9}" sibTransId="{2CE42667-F4D4-4C8A-A97E-BC108E8F6E53}"/>
    <dgm:cxn modelId="{678DDEF8-ADC4-4F51-ACF3-388F5D963899}" type="presOf" srcId="{C444E1D9-057C-4A1B-9055-D0224C25EDF3}" destId="{D94A675E-9D41-41C2-93ED-495D2C07336A}" srcOrd="0" destOrd="0" presId="urn:microsoft.com/office/officeart/2005/8/layout/matrix3"/>
    <dgm:cxn modelId="{818C8C61-AD61-4DEA-AF56-B7F3B9BFDD81}" type="presParOf" srcId="{D94A675E-9D41-41C2-93ED-495D2C07336A}" destId="{D9D42676-F22B-4313-8178-EF8C3CA9714F}" srcOrd="0" destOrd="0" presId="urn:microsoft.com/office/officeart/2005/8/layout/matrix3"/>
    <dgm:cxn modelId="{FD5E104D-3B48-4067-ABD0-0A968D128E78}" type="presParOf" srcId="{D94A675E-9D41-41C2-93ED-495D2C07336A}" destId="{B865616A-397D-40B7-BA2F-F8B64ABEACFD}" srcOrd="1" destOrd="0" presId="urn:microsoft.com/office/officeart/2005/8/layout/matrix3"/>
    <dgm:cxn modelId="{0988349C-B067-4A5A-93C8-E985392804DA}" type="presParOf" srcId="{D94A675E-9D41-41C2-93ED-495D2C07336A}" destId="{4D1E7784-A121-4954-9E86-A76A9A60F4C0}" srcOrd="2" destOrd="0" presId="urn:microsoft.com/office/officeart/2005/8/layout/matrix3"/>
    <dgm:cxn modelId="{C7DECF25-3B92-4891-8E3D-67724AF1AC29}" type="presParOf" srcId="{D94A675E-9D41-41C2-93ED-495D2C07336A}" destId="{35BF985E-6C49-4D49-B772-89F6DDFBBEA5}" srcOrd="3" destOrd="0" presId="urn:microsoft.com/office/officeart/2005/8/layout/matrix3"/>
    <dgm:cxn modelId="{692DB94C-B686-486E-8871-54E447EC33F8}" type="presParOf" srcId="{D94A675E-9D41-41C2-93ED-495D2C07336A}" destId="{AD9A6A3B-83EC-415E-BE92-2DFA9867AB4D}"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28F50E7-3188-44DE-9E6C-2300254E46CF}" type="doc">
      <dgm:prSet loTypeId="urn:microsoft.com/office/officeart/2016/7/layout/BasicLinearProcessNumbered" loCatId="process" qsTypeId="urn:microsoft.com/office/officeart/2005/8/quickstyle/simple1" qsCatId="simple" csTypeId="urn:microsoft.com/office/officeart/2005/8/colors/accent1_2" csCatId="accent1"/>
      <dgm:spPr/>
      <dgm:t>
        <a:bodyPr/>
        <a:lstStyle/>
        <a:p>
          <a:endParaRPr lang="en-US"/>
        </a:p>
      </dgm:t>
    </dgm:pt>
    <dgm:pt modelId="{9282CB4B-210E-4299-937C-7C85E4B63B4C}">
      <dgm:prSet/>
      <dgm:spPr/>
      <dgm:t>
        <a:bodyPr/>
        <a:lstStyle/>
        <a:p>
          <a:r>
            <a:rPr lang="en-US" dirty="0"/>
            <a:t>THEA and HONR had the highest average GPAs</a:t>
          </a:r>
        </a:p>
      </dgm:t>
    </dgm:pt>
    <dgm:pt modelId="{AEA050E7-7346-4D71-AD57-DCD318F189AE}" type="parTrans" cxnId="{E0BD4A3E-08D2-4A94-91CC-73264E5E11BC}">
      <dgm:prSet/>
      <dgm:spPr/>
      <dgm:t>
        <a:bodyPr/>
        <a:lstStyle/>
        <a:p>
          <a:endParaRPr lang="en-US"/>
        </a:p>
      </dgm:t>
    </dgm:pt>
    <dgm:pt modelId="{67705A20-040D-49D5-93A0-8C8EBEC42703}" type="sibTrans" cxnId="{E0BD4A3E-08D2-4A94-91CC-73264E5E11BC}">
      <dgm:prSet phldrT="1"/>
      <dgm:spPr/>
      <dgm:t>
        <a:bodyPr/>
        <a:lstStyle/>
        <a:p>
          <a:r>
            <a:rPr lang="en-US"/>
            <a:t>1</a:t>
          </a:r>
        </a:p>
      </dgm:t>
    </dgm:pt>
    <dgm:pt modelId="{8062DA35-76A5-400B-B84C-C09E5D1E380C}">
      <dgm:prSet/>
      <dgm:spPr/>
      <dgm:t>
        <a:bodyPr/>
        <a:lstStyle/>
        <a:p>
          <a:r>
            <a:rPr lang="en-US"/>
            <a:t>WRIT and EMGT reported the lowest</a:t>
          </a:r>
        </a:p>
      </dgm:t>
    </dgm:pt>
    <dgm:pt modelId="{78CCC84E-88BF-4E0D-9897-BC2AB79102E9}" type="parTrans" cxnId="{458C1496-3319-40AE-BC00-2D297DA14C84}">
      <dgm:prSet/>
      <dgm:spPr/>
      <dgm:t>
        <a:bodyPr/>
        <a:lstStyle/>
        <a:p>
          <a:endParaRPr lang="en-US"/>
        </a:p>
      </dgm:t>
    </dgm:pt>
    <dgm:pt modelId="{DD1A8BEF-4AE8-4A97-B651-9651A29C010A}" type="sibTrans" cxnId="{458C1496-3319-40AE-BC00-2D297DA14C84}">
      <dgm:prSet phldrT="2"/>
      <dgm:spPr/>
      <dgm:t>
        <a:bodyPr/>
        <a:lstStyle/>
        <a:p>
          <a:r>
            <a:rPr lang="en-US"/>
            <a:t>2</a:t>
          </a:r>
        </a:p>
      </dgm:t>
    </dgm:pt>
    <dgm:pt modelId="{BD044523-E43A-4D3D-8D44-751421C94E6A}">
      <dgm:prSet/>
      <dgm:spPr/>
      <dgm:t>
        <a:bodyPr/>
        <a:lstStyle/>
        <a:p>
          <a:r>
            <a:rPr lang="en-US"/>
            <a:t>Elective popularity: 'What is an Ethical Life?' ranked highest</a:t>
          </a:r>
        </a:p>
      </dgm:t>
    </dgm:pt>
    <dgm:pt modelId="{BD55782E-53EB-4CEA-8205-E544D6BA96E4}" type="parTrans" cxnId="{84A5CCEC-23C5-48E6-AFCC-BE5C8DFBDA34}">
      <dgm:prSet/>
      <dgm:spPr/>
      <dgm:t>
        <a:bodyPr/>
        <a:lstStyle/>
        <a:p>
          <a:endParaRPr lang="en-US"/>
        </a:p>
      </dgm:t>
    </dgm:pt>
    <dgm:pt modelId="{358983CD-7BD0-4E6F-81D6-9568D09CA497}" type="sibTrans" cxnId="{84A5CCEC-23C5-48E6-AFCC-BE5C8DFBDA34}">
      <dgm:prSet phldrT="3"/>
      <dgm:spPr/>
      <dgm:t>
        <a:bodyPr/>
        <a:lstStyle/>
        <a:p>
          <a:r>
            <a:rPr lang="en-US"/>
            <a:t>3</a:t>
          </a:r>
        </a:p>
      </dgm:t>
    </dgm:pt>
    <dgm:pt modelId="{D5324327-8CCC-4EA1-BF73-E39CAA9A9192}">
      <dgm:prSet/>
      <dgm:spPr/>
      <dgm:t>
        <a:bodyPr/>
        <a:lstStyle/>
        <a:p>
          <a:r>
            <a:rPr lang="en-US"/>
            <a:t>Dashboards revealed term GPA patterns, instructor impact, and course performance</a:t>
          </a:r>
        </a:p>
      </dgm:t>
    </dgm:pt>
    <dgm:pt modelId="{B204E547-F673-4C1B-BDA1-9AF4AFC22DCE}" type="parTrans" cxnId="{798323A9-E790-4521-8C2D-DA40F1F18D45}">
      <dgm:prSet/>
      <dgm:spPr/>
      <dgm:t>
        <a:bodyPr/>
        <a:lstStyle/>
        <a:p>
          <a:endParaRPr lang="en-US"/>
        </a:p>
      </dgm:t>
    </dgm:pt>
    <dgm:pt modelId="{B35AC046-B912-427C-A205-91DD8D35CB9C}" type="sibTrans" cxnId="{798323A9-E790-4521-8C2D-DA40F1F18D45}">
      <dgm:prSet phldrT="4"/>
      <dgm:spPr/>
      <dgm:t>
        <a:bodyPr/>
        <a:lstStyle/>
        <a:p>
          <a:r>
            <a:rPr lang="en-US"/>
            <a:t>4</a:t>
          </a:r>
        </a:p>
      </dgm:t>
    </dgm:pt>
    <dgm:pt modelId="{67BDBF9E-0C26-493A-8901-701ACF28B557}" type="pres">
      <dgm:prSet presAssocID="{328F50E7-3188-44DE-9E6C-2300254E46CF}" presName="Name0" presStyleCnt="0">
        <dgm:presLayoutVars>
          <dgm:animLvl val="lvl"/>
          <dgm:resizeHandles val="exact"/>
        </dgm:presLayoutVars>
      </dgm:prSet>
      <dgm:spPr/>
    </dgm:pt>
    <dgm:pt modelId="{E6BD1D53-88A4-443F-86CC-35C95CC88D3E}" type="pres">
      <dgm:prSet presAssocID="{9282CB4B-210E-4299-937C-7C85E4B63B4C}" presName="compositeNode" presStyleCnt="0">
        <dgm:presLayoutVars>
          <dgm:bulletEnabled val="1"/>
        </dgm:presLayoutVars>
      </dgm:prSet>
      <dgm:spPr/>
    </dgm:pt>
    <dgm:pt modelId="{6A61449F-503D-4CCD-A2A4-1FFA4FB563A3}" type="pres">
      <dgm:prSet presAssocID="{9282CB4B-210E-4299-937C-7C85E4B63B4C}" presName="bgRect" presStyleLbl="bgAccFollowNode1" presStyleIdx="0" presStyleCnt="4"/>
      <dgm:spPr/>
    </dgm:pt>
    <dgm:pt modelId="{A229A5E7-5107-4BB7-B2DC-96B403CFCB14}" type="pres">
      <dgm:prSet presAssocID="{67705A20-040D-49D5-93A0-8C8EBEC42703}" presName="sibTransNodeCircle" presStyleLbl="alignNode1" presStyleIdx="0" presStyleCnt="8">
        <dgm:presLayoutVars>
          <dgm:chMax val="0"/>
          <dgm:bulletEnabled/>
        </dgm:presLayoutVars>
      </dgm:prSet>
      <dgm:spPr/>
    </dgm:pt>
    <dgm:pt modelId="{80025BBA-7395-4623-B6D6-00573FB32FDA}" type="pres">
      <dgm:prSet presAssocID="{9282CB4B-210E-4299-937C-7C85E4B63B4C}" presName="bottomLine" presStyleLbl="alignNode1" presStyleIdx="1" presStyleCnt="8">
        <dgm:presLayoutVars/>
      </dgm:prSet>
      <dgm:spPr/>
    </dgm:pt>
    <dgm:pt modelId="{FAAA9777-4063-483D-B1A6-5A44DDB4632F}" type="pres">
      <dgm:prSet presAssocID="{9282CB4B-210E-4299-937C-7C85E4B63B4C}" presName="nodeText" presStyleLbl="bgAccFollowNode1" presStyleIdx="0" presStyleCnt="4">
        <dgm:presLayoutVars>
          <dgm:bulletEnabled val="1"/>
        </dgm:presLayoutVars>
      </dgm:prSet>
      <dgm:spPr/>
    </dgm:pt>
    <dgm:pt modelId="{BD479D15-9FBC-482B-B208-30A047582474}" type="pres">
      <dgm:prSet presAssocID="{67705A20-040D-49D5-93A0-8C8EBEC42703}" presName="sibTrans" presStyleCnt="0"/>
      <dgm:spPr/>
    </dgm:pt>
    <dgm:pt modelId="{10D4D94E-FEAF-40C2-93A2-1926D2053E40}" type="pres">
      <dgm:prSet presAssocID="{8062DA35-76A5-400B-B84C-C09E5D1E380C}" presName="compositeNode" presStyleCnt="0">
        <dgm:presLayoutVars>
          <dgm:bulletEnabled val="1"/>
        </dgm:presLayoutVars>
      </dgm:prSet>
      <dgm:spPr/>
    </dgm:pt>
    <dgm:pt modelId="{A4649728-E16C-4D59-8A19-133DF50E9AE8}" type="pres">
      <dgm:prSet presAssocID="{8062DA35-76A5-400B-B84C-C09E5D1E380C}" presName="bgRect" presStyleLbl="bgAccFollowNode1" presStyleIdx="1" presStyleCnt="4"/>
      <dgm:spPr/>
    </dgm:pt>
    <dgm:pt modelId="{8FFE79DE-0AC1-4DF6-B13A-005FE2B0808C}" type="pres">
      <dgm:prSet presAssocID="{DD1A8BEF-4AE8-4A97-B651-9651A29C010A}" presName="sibTransNodeCircle" presStyleLbl="alignNode1" presStyleIdx="2" presStyleCnt="8">
        <dgm:presLayoutVars>
          <dgm:chMax val="0"/>
          <dgm:bulletEnabled/>
        </dgm:presLayoutVars>
      </dgm:prSet>
      <dgm:spPr/>
    </dgm:pt>
    <dgm:pt modelId="{8247151A-EA07-40F4-9103-F26F4081B0CE}" type="pres">
      <dgm:prSet presAssocID="{8062DA35-76A5-400B-B84C-C09E5D1E380C}" presName="bottomLine" presStyleLbl="alignNode1" presStyleIdx="3" presStyleCnt="8">
        <dgm:presLayoutVars/>
      </dgm:prSet>
      <dgm:spPr/>
    </dgm:pt>
    <dgm:pt modelId="{A7C3D48D-59C5-4CC1-9C3F-BD863F14DF36}" type="pres">
      <dgm:prSet presAssocID="{8062DA35-76A5-400B-B84C-C09E5D1E380C}" presName="nodeText" presStyleLbl="bgAccFollowNode1" presStyleIdx="1" presStyleCnt="4">
        <dgm:presLayoutVars>
          <dgm:bulletEnabled val="1"/>
        </dgm:presLayoutVars>
      </dgm:prSet>
      <dgm:spPr/>
    </dgm:pt>
    <dgm:pt modelId="{7D32E7E8-59BC-4028-BDC7-7E777F75AF30}" type="pres">
      <dgm:prSet presAssocID="{DD1A8BEF-4AE8-4A97-B651-9651A29C010A}" presName="sibTrans" presStyleCnt="0"/>
      <dgm:spPr/>
    </dgm:pt>
    <dgm:pt modelId="{D248B6DB-C257-4A17-BC76-26FAACF2322D}" type="pres">
      <dgm:prSet presAssocID="{BD044523-E43A-4D3D-8D44-751421C94E6A}" presName="compositeNode" presStyleCnt="0">
        <dgm:presLayoutVars>
          <dgm:bulletEnabled val="1"/>
        </dgm:presLayoutVars>
      </dgm:prSet>
      <dgm:spPr/>
    </dgm:pt>
    <dgm:pt modelId="{9C4646E4-0EBA-40DF-ACD0-2803BFFD1B60}" type="pres">
      <dgm:prSet presAssocID="{BD044523-E43A-4D3D-8D44-751421C94E6A}" presName="bgRect" presStyleLbl="bgAccFollowNode1" presStyleIdx="2" presStyleCnt="4"/>
      <dgm:spPr/>
    </dgm:pt>
    <dgm:pt modelId="{1DC7E34B-B6AD-4FD3-8E05-1DC86B3D87E7}" type="pres">
      <dgm:prSet presAssocID="{358983CD-7BD0-4E6F-81D6-9568D09CA497}" presName="sibTransNodeCircle" presStyleLbl="alignNode1" presStyleIdx="4" presStyleCnt="8">
        <dgm:presLayoutVars>
          <dgm:chMax val="0"/>
          <dgm:bulletEnabled/>
        </dgm:presLayoutVars>
      </dgm:prSet>
      <dgm:spPr/>
    </dgm:pt>
    <dgm:pt modelId="{F0B47A43-60E0-4FE0-9924-5F3459C60D04}" type="pres">
      <dgm:prSet presAssocID="{BD044523-E43A-4D3D-8D44-751421C94E6A}" presName="bottomLine" presStyleLbl="alignNode1" presStyleIdx="5" presStyleCnt="8">
        <dgm:presLayoutVars/>
      </dgm:prSet>
      <dgm:spPr/>
    </dgm:pt>
    <dgm:pt modelId="{B1786527-7E91-4054-BECE-6BE8B91A274B}" type="pres">
      <dgm:prSet presAssocID="{BD044523-E43A-4D3D-8D44-751421C94E6A}" presName="nodeText" presStyleLbl="bgAccFollowNode1" presStyleIdx="2" presStyleCnt="4">
        <dgm:presLayoutVars>
          <dgm:bulletEnabled val="1"/>
        </dgm:presLayoutVars>
      </dgm:prSet>
      <dgm:spPr/>
    </dgm:pt>
    <dgm:pt modelId="{B10F1070-81B7-48D8-A0B4-C33BDBF30E23}" type="pres">
      <dgm:prSet presAssocID="{358983CD-7BD0-4E6F-81D6-9568D09CA497}" presName="sibTrans" presStyleCnt="0"/>
      <dgm:spPr/>
    </dgm:pt>
    <dgm:pt modelId="{18B81879-B47C-4CE5-B02F-63C626A0882F}" type="pres">
      <dgm:prSet presAssocID="{D5324327-8CCC-4EA1-BF73-E39CAA9A9192}" presName="compositeNode" presStyleCnt="0">
        <dgm:presLayoutVars>
          <dgm:bulletEnabled val="1"/>
        </dgm:presLayoutVars>
      </dgm:prSet>
      <dgm:spPr/>
    </dgm:pt>
    <dgm:pt modelId="{C92BB1CF-E68C-49E4-BF58-790FFFD18385}" type="pres">
      <dgm:prSet presAssocID="{D5324327-8CCC-4EA1-BF73-E39CAA9A9192}" presName="bgRect" presStyleLbl="bgAccFollowNode1" presStyleIdx="3" presStyleCnt="4"/>
      <dgm:spPr/>
    </dgm:pt>
    <dgm:pt modelId="{B1684D73-2DA1-4B63-A854-AB34573B3503}" type="pres">
      <dgm:prSet presAssocID="{B35AC046-B912-427C-A205-91DD8D35CB9C}" presName="sibTransNodeCircle" presStyleLbl="alignNode1" presStyleIdx="6" presStyleCnt="8">
        <dgm:presLayoutVars>
          <dgm:chMax val="0"/>
          <dgm:bulletEnabled/>
        </dgm:presLayoutVars>
      </dgm:prSet>
      <dgm:spPr/>
    </dgm:pt>
    <dgm:pt modelId="{D6DAED4D-9B45-40AD-89F9-C58C753697E7}" type="pres">
      <dgm:prSet presAssocID="{D5324327-8CCC-4EA1-BF73-E39CAA9A9192}" presName="bottomLine" presStyleLbl="alignNode1" presStyleIdx="7" presStyleCnt="8">
        <dgm:presLayoutVars/>
      </dgm:prSet>
      <dgm:spPr/>
    </dgm:pt>
    <dgm:pt modelId="{D1CC1095-18BE-4BF4-B1AE-2854E556D02E}" type="pres">
      <dgm:prSet presAssocID="{D5324327-8CCC-4EA1-BF73-E39CAA9A9192}" presName="nodeText" presStyleLbl="bgAccFollowNode1" presStyleIdx="3" presStyleCnt="4">
        <dgm:presLayoutVars>
          <dgm:bulletEnabled val="1"/>
        </dgm:presLayoutVars>
      </dgm:prSet>
      <dgm:spPr/>
    </dgm:pt>
  </dgm:ptLst>
  <dgm:cxnLst>
    <dgm:cxn modelId="{4F599100-9651-4C26-9456-73F63670C19D}" type="presOf" srcId="{358983CD-7BD0-4E6F-81D6-9568D09CA497}" destId="{1DC7E34B-B6AD-4FD3-8E05-1DC86B3D87E7}" srcOrd="0" destOrd="0" presId="urn:microsoft.com/office/officeart/2016/7/layout/BasicLinearProcessNumbered"/>
    <dgm:cxn modelId="{99300802-CC57-4697-96F2-9CE552B6D84C}" type="presOf" srcId="{D5324327-8CCC-4EA1-BF73-E39CAA9A9192}" destId="{C92BB1CF-E68C-49E4-BF58-790FFFD18385}" srcOrd="0" destOrd="0" presId="urn:microsoft.com/office/officeart/2016/7/layout/BasicLinearProcessNumbered"/>
    <dgm:cxn modelId="{85DAB615-A504-4616-902C-AC3466C16A70}" type="presOf" srcId="{DD1A8BEF-4AE8-4A97-B651-9651A29C010A}" destId="{8FFE79DE-0AC1-4DF6-B13A-005FE2B0808C}" srcOrd="0" destOrd="0" presId="urn:microsoft.com/office/officeart/2016/7/layout/BasicLinearProcessNumbered"/>
    <dgm:cxn modelId="{17B67122-8056-48DF-94E6-2AF2D4ADC502}" type="presOf" srcId="{BD044523-E43A-4D3D-8D44-751421C94E6A}" destId="{9C4646E4-0EBA-40DF-ACD0-2803BFFD1B60}" srcOrd="0" destOrd="0" presId="urn:microsoft.com/office/officeart/2016/7/layout/BasicLinearProcessNumbered"/>
    <dgm:cxn modelId="{9968A232-095D-4C12-AD2A-52488A317CE1}" type="presOf" srcId="{9282CB4B-210E-4299-937C-7C85E4B63B4C}" destId="{6A61449F-503D-4CCD-A2A4-1FFA4FB563A3}" srcOrd="0" destOrd="0" presId="urn:microsoft.com/office/officeart/2016/7/layout/BasicLinearProcessNumbered"/>
    <dgm:cxn modelId="{E0BD4A3E-08D2-4A94-91CC-73264E5E11BC}" srcId="{328F50E7-3188-44DE-9E6C-2300254E46CF}" destId="{9282CB4B-210E-4299-937C-7C85E4B63B4C}" srcOrd="0" destOrd="0" parTransId="{AEA050E7-7346-4D71-AD57-DCD318F189AE}" sibTransId="{67705A20-040D-49D5-93A0-8C8EBEC42703}"/>
    <dgm:cxn modelId="{61236A4D-BFB6-4FF3-9300-937C08329853}" type="presOf" srcId="{BD044523-E43A-4D3D-8D44-751421C94E6A}" destId="{B1786527-7E91-4054-BECE-6BE8B91A274B}" srcOrd="1" destOrd="0" presId="urn:microsoft.com/office/officeart/2016/7/layout/BasicLinearProcessNumbered"/>
    <dgm:cxn modelId="{EDF59073-219D-4040-99CE-FC6E05FBE724}" type="presOf" srcId="{8062DA35-76A5-400B-B84C-C09E5D1E380C}" destId="{A4649728-E16C-4D59-8A19-133DF50E9AE8}" srcOrd="0" destOrd="0" presId="urn:microsoft.com/office/officeart/2016/7/layout/BasicLinearProcessNumbered"/>
    <dgm:cxn modelId="{F7F10076-77AC-46BC-9989-C9183A3529CB}" type="presOf" srcId="{67705A20-040D-49D5-93A0-8C8EBEC42703}" destId="{A229A5E7-5107-4BB7-B2DC-96B403CFCB14}" srcOrd="0" destOrd="0" presId="urn:microsoft.com/office/officeart/2016/7/layout/BasicLinearProcessNumbered"/>
    <dgm:cxn modelId="{458C1496-3319-40AE-BC00-2D297DA14C84}" srcId="{328F50E7-3188-44DE-9E6C-2300254E46CF}" destId="{8062DA35-76A5-400B-B84C-C09E5D1E380C}" srcOrd="1" destOrd="0" parTransId="{78CCC84E-88BF-4E0D-9897-BC2AB79102E9}" sibTransId="{DD1A8BEF-4AE8-4A97-B651-9651A29C010A}"/>
    <dgm:cxn modelId="{51D21A96-CD17-419D-99F9-9BA96232C8E8}" type="presOf" srcId="{D5324327-8CCC-4EA1-BF73-E39CAA9A9192}" destId="{D1CC1095-18BE-4BF4-B1AE-2854E556D02E}" srcOrd="1" destOrd="0" presId="urn:microsoft.com/office/officeart/2016/7/layout/BasicLinearProcessNumbered"/>
    <dgm:cxn modelId="{798323A9-E790-4521-8C2D-DA40F1F18D45}" srcId="{328F50E7-3188-44DE-9E6C-2300254E46CF}" destId="{D5324327-8CCC-4EA1-BF73-E39CAA9A9192}" srcOrd="3" destOrd="0" parTransId="{B204E547-F673-4C1B-BDA1-9AF4AFC22DCE}" sibTransId="{B35AC046-B912-427C-A205-91DD8D35CB9C}"/>
    <dgm:cxn modelId="{EFB0C6B6-C0AE-4FC0-8671-1301463CF0AD}" type="presOf" srcId="{9282CB4B-210E-4299-937C-7C85E4B63B4C}" destId="{FAAA9777-4063-483D-B1A6-5A44DDB4632F}" srcOrd="1" destOrd="0" presId="urn:microsoft.com/office/officeart/2016/7/layout/BasicLinearProcessNumbered"/>
    <dgm:cxn modelId="{BD5A14C3-889D-40F6-A56D-2D2E2C49D394}" type="presOf" srcId="{8062DA35-76A5-400B-B84C-C09E5D1E380C}" destId="{A7C3D48D-59C5-4CC1-9C3F-BD863F14DF36}" srcOrd="1" destOrd="0" presId="urn:microsoft.com/office/officeart/2016/7/layout/BasicLinearProcessNumbered"/>
    <dgm:cxn modelId="{0B6C20DD-BF50-4E62-937C-C8B5F8FB48F1}" type="presOf" srcId="{B35AC046-B912-427C-A205-91DD8D35CB9C}" destId="{B1684D73-2DA1-4B63-A854-AB34573B3503}" srcOrd="0" destOrd="0" presId="urn:microsoft.com/office/officeart/2016/7/layout/BasicLinearProcessNumbered"/>
    <dgm:cxn modelId="{F10EA8E8-FD8B-4414-9307-69E74A1F63AB}" type="presOf" srcId="{328F50E7-3188-44DE-9E6C-2300254E46CF}" destId="{67BDBF9E-0C26-493A-8901-701ACF28B557}" srcOrd="0" destOrd="0" presId="urn:microsoft.com/office/officeart/2016/7/layout/BasicLinearProcessNumbered"/>
    <dgm:cxn modelId="{84A5CCEC-23C5-48E6-AFCC-BE5C8DFBDA34}" srcId="{328F50E7-3188-44DE-9E6C-2300254E46CF}" destId="{BD044523-E43A-4D3D-8D44-751421C94E6A}" srcOrd="2" destOrd="0" parTransId="{BD55782E-53EB-4CEA-8205-E544D6BA96E4}" sibTransId="{358983CD-7BD0-4E6F-81D6-9568D09CA497}"/>
    <dgm:cxn modelId="{E76F1692-A9B7-4EE7-BDB1-2014662876E4}" type="presParOf" srcId="{67BDBF9E-0C26-493A-8901-701ACF28B557}" destId="{E6BD1D53-88A4-443F-86CC-35C95CC88D3E}" srcOrd="0" destOrd="0" presId="urn:microsoft.com/office/officeart/2016/7/layout/BasicLinearProcessNumbered"/>
    <dgm:cxn modelId="{FB912AB3-0D43-4B56-BD32-C67ED6CFAD57}" type="presParOf" srcId="{E6BD1D53-88A4-443F-86CC-35C95CC88D3E}" destId="{6A61449F-503D-4CCD-A2A4-1FFA4FB563A3}" srcOrd="0" destOrd="0" presId="urn:microsoft.com/office/officeart/2016/7/layout/BasicLinearProcessNumbered"/>
    <dgm:cxn modelId="{E65132B6-D784-46B8-A7A8-EE395E4D1FBB}" type="presParOf" srcId="{E6BD1D53-88A4-443F-86CC-35C95CC88D3E}" destId="{A229A5E7-5107-4BB7-B2DC-96B403CFCB14}" srcOrd="1" destOrd="0" presId="urn:microsoft.com/office/officeart/2016/7/layout/BasicLinearProcessNumbered"/>
    <dgm:cxn modelId="{163594F5-A49B-4C86-B708-E6C7670B26F4}" type="presParOf" srcId="{E6BD1D53-88A4-443F-86CC-35C95CC88D3E}" destId="{80025BBA-7395-4623-B6D6-00573FB32FDA}" srcOrd="2" destOrd="0" presId="urn:microsoft.com/office/officeart/2016/7/layout/BasicLinearProcessNumbered"/>
    <dgm:cxn modelId="{3E156098-7E71-42F6-833B-2CCB0137F9AA}" type="presParOf" srcId="{E6BD1D53-88A4-443F-86CC-35C95CC88D3E}" destId="{FAAA9777-4063-483D-B1A6-5A44DDB4632F}" srcOrd="3" destOrd="0" presId="urn:microsoft.com/office/officeart/2016/7/layout/BasicLinearProcessNumbered"/>
    <dgm:cxn modelId="{2354ACFC-89AC-4760-9BF4-9D52A6AF9FC5}" type="presParOf" srcId="{67BDBF9E-0C26-493A-8901-701ACF28B557}" destId="{BD479D15-9FBC-482B-B208-30A047582474}" srcOrd="1" destOrd="0" presId="urn:microsoft.com/office/officeart/2016/7/layout/BasicLinearProcessNumbered"/>
    <dgm:cxn modelId="{735FC76B-82AC-4D88-8DB5-6FA2BD590FAF}" type="presParOf" srcId="{67BDBF9E-0C26-493A-8901-701ACF28B557}" destId="{10D4D94E-FEAF-40C2-93A2-1926D2053E40}" srcOrd="2" destOrd="0" presId="urn:microsoft.com/office/officeart/2016/7/layout/BasicLinearProcessNumbered"/>
    <dgm:cxn modelId="{05418A0C-3BD6-4EEA-AF88-E4032685B330}" type="presParOf" srcId="{10D4D94E-FEAF-40C2-93A2-1926D2053E40}" destId="{A4649728-E16C-4D59-8A19-133DF50E9AE8}" srcOrd="0" destOrd="0" presId="urn:microsoft.com/office/officeart/2016/7/layout/BasicLinearProcessNumbered"/>
    <dgm:cxn modelId="{6E5A790F-0673-42D1-8A03-6EDD4D92C85C}" type="presParOf" srcId="{10D4D94E-FEAF-40C2-93A2-1926D2053E40}" destId="{8FFE79DE-0AC1-4DF6-B13A-005FE2B0808C}" srcOrd="1" destOrd="0" presId="urn:microsoft.com/office/officeart/2016/7/layout/BasicLinearProcessNumbered"/>
    <dgm:cxn modelId="{B20ADE4C-2B63-4E83-A1CC-89FF40B66B0D}" type="presParOf" srcId="{10D4D94E-FEAF-40C2-93A2-1926D2053E40}" destId="{8247151A-EA07-40F4-9103-F26F4081B0CE}" srcOrd="2" destOrd="0" presId="urn:microsoft.com/office/officeart/2016/7/layout/BasicLinearProcessNumbered"/>
    <dgm:cxn modelId="{FE642EAB-BBBB-4F7D-A741-8A2B8B0EF482}" type="presParOf" srcId="{10D4D94E-FEAF-40C2-93A2-1926D2053E40}" destId="{A7C3D48D-59C5-4CC1-9C3F-BD863F14DF36}" srcOrd="3" destOrd="0" presId="urn:microsoft.com/office/officeart/2016/7/layout/BasicLinearProcessNumbered"/>
    <dgm:cxn modelId="{C4837105-9B51-4473-ABAB-56B1C6027D98}" type="presParOf" srcId="{67BDBF9E-0C26-493A-8901-701ACF28B557}" destId="{7D32E7E8-59BC-4028-BDC7-7E777F75AF30}" srcOrd="3" destOrd="0" presId="urn:microsoft.com/office/officeart/2016/7/layout/BasicLinearProcessNumbered"/>
    <dgm:cxn modelId="{0035F342-E6BA-4F90-8A47-FF13F8FAD30A}" type="presParOf" srcId="{67BDBF9E-0C26-493A-8901-701ACF28B557}" destId="{D248B6DB-C257-4A17-BC76-26FAACF2322D}" srcOrd="4" destOrd="0" presId="urn:microsoft.com/office/officeart/2016/7/layout/BasicLinearProcessNumbered"/>
    <dgm:cxn modelId="{0FA711D4-3B2E-4334-90B2-12893DCB8A87}" type="presParOf" srcId="{D248B6DB-C257-4A17-BC76-26FAACF2322D}" destId="{9C4646E4-0EBA-40DF-ACD0-2803BFFD1B60}" srcOrd="0" destOrd="0" presId="urn:microsoft.com/office/officeart/2016/7/layout/BasicLinearProcessNumbered"/>
    <dgm:cxn modelId="{989AEE07-B026-46FE-901D-E605FB06A601}" type="presParOf" srcId="{D248B6DB-C257-4A17-BC76-26FAACF2322D}" destId="{1DC7E34B-B6AD-4FD3-8E05-1DC86B3D87E7}" srcOrd="1" destOrd="0" presId="urn:microsoft.com/office/officeart/2016/7/layout/BasicLinearProcessNumbered"/>
    <dgm:cxn modelId="{51CB6759-3062-4DBA-A38D-C4D5857E5C18}" type="presParOf" srcId="{D248B6DB-C257-4A17-BC76-26FAACF2322D}" destId="{F0B47A43-60E0-4FE0-9924-5F3459C60D04}" srcOrd="2" destOrd="0" presId="urn:microsoft.com/office/officeart/2016/7/layout/BasicLinearProcessNumbered"/>
    <dgm:cxn modelId="{1E0E3C38-DE21-45C0-B52C-70A00557A672}" type="presParOf" srcId="{D248B6DB-C257-4A17-BC76-26FAACF2322D}" destId="{B1786527-7E91-4054-BECE-6BE8B91A274B}" srcOrd="3" destOrd="0" presId="urn:microsoft.com/office/officeart/2016/7/layout/BasicLinearProcessNumbered"/>
    <dgm:cxn modelId="{AABDB332-1D26-448A-A102-729BE76E23D8}" type="presParOf" srcId="{67BDBF9E-0C26-493A-8901-701ACF28B557}" destId="{B10F1070-81B7-48D8-A0B4-C33BDBF30E23}" srcOrd="5" destOrd="0" presId="urn:microsoft.com/office/officeart/2016/7/layout/BasicLinearProcessNumbered"/>
    <dgm:cxn modelId="{9FE54F79-B81E-445D-AA65-F66AF381F801}" type="presParOf" srcId="{67BDBF9E-0C26-493A-8901-701ACF28B557}" destId="{18B81879-B47C-4CE5-B02F-63C626A0882F}" srcOrd="6" destOrd="0" presId="urn:microsoft.com/office/officeart/2016/7/layout/BasicLinearProcessNumbered"/>
    <dgm:cxn modelId="{6F71B2CF-49C9-4E3F-B6DB-3E09A3A47FB2}" type="presParOf" srcId="{18B81879-B47C-4CE5-B02F-63C626A0882F}" destId="{C92BB1CF-E68C-49E4-BF58-790FFFD18385}" srcOrd="0" destOrd="0" presId="urn:microsoft.com/office/officeart/2016/7/layout/BasicLinearProcessNumbered"/>
    <dgm:cxn modelId="{EA9AA6F0-5F2D-475B-A7DA-9A759EECD336}" type="presParOf" srcId="{18B81879-B47C-4CE5-B02F-63C626A0882F}" destId="{B1684D73-2DA1-4B63-A854-AB34573B3503}" srcOrd="1" destOrd="0" presId="urn:microsoft.com/office/officeart/2016/7/layout/BasicLinearProcessNumbered"/>
    <dgm:cxn modelId="{C9117012-26B7-453B-B979-7CD5FC8AA253}" type="presParOf" srcId="{18B81879-B47C-4CE5-B02F-63C626A0882F}" destId="{D6DAED4D-9B45-40AD-89F9-C58C753697E7}" srcOrd="2" destOrd="0" presId="urn:microsoft.com/office/officeart/2016/7/layout/BasicLinearProcessNumbered"/>
    <dgm:cxn modelId="{C1E7E047-6D4D-45EF-8DA5-A69749FA26B1}" type="presParOf" srcId="{18B81879-B47C-4CE5-B02F-63C626A0882F}" destId="{D1CC1095-18BE-4BF4-B1AE-2854E556D02E}" srcOrd="3" destOrd="0" presId="urn:microsoft.com/office/officeart/2016/7/layout/BasicLinear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AB4B6C-65E5-4997-8F70-BB074BF6C4E4}" type="doc">
      <dgm:prSet loTypeId="urn:microsoft.com/office/officeart/2005/8/layout/default" loCatId="list" qsTypeId="urn:microsoft.com/office/officeart/2005/8/quickstyle/simple1" qsCatId="simple" csTypeId="urn:microsoft.com/office/officeart/2005/8/colors/colorful2" csCatId="colorful"/>
      <dgm:spPr/>
      <dgm:t>
        <a:bodyPr/>
        <a:lstStyle/>
        <a:p>
          <a:endParaRPr lang="en-US"/>
        </a:p>
      </dgm:t>
    </dgm:pt>
    <dgm:pt modelId="{58E77694-DC6F-4BF0-A8CC-DDE9857351B2}">
      <dgm:prSet/>
      <dgm:spPr/>
      <dgm:t>
        <a:bodyPr/>
        <a:lstStyle/>
        <a:p>
          <a:r>
            <a:rPr lang="en-US" b="1" i="0" baseline="0" dirty="0"/>
            <a:t>Administrators</a:t>
          </a:r>
          <a:r>
            <a:rPr lang="en-US" b="0" i="0" baseline="0" dirty="0"/>
            <a:t> → Graduation rate, GPA trends, retention analysis</a:t>
          </a:r>
          <a:endParaRPr lang="en-US" dirty="0"/>
        </a:p>
      </dgm:t>
    </dgm:pt>
    <dgm:pt modelId="{6D80958D-F231-4D47-B541-CC4BB0045A95}" type="parTrans" cxnId="{8C735287-25FA-4845-930A-5DC72BB65F87}">
      <dgm:prSet/>
      <dgm:spPr/>
      <dgm:t>
        <a:bodyPr/>
        <a:lstStyle/>
        <a:p>
          <a:endParaRPr lang="en-US"/>
        </a:p>
      </dgm:t>
    </dgm:pt>
    <dgm:pt modelId="{E5583C3F-37D0-4B3B-9B29-AAF88D60DA8E}" type="sibTrans" cxnId="{8C735287-25FA-4845-930A-5DC72BB65F87}">
      <dgm:prSet/>
      <dgm:spPr/>
      <dgm:t>
        <a:bodyPr/>
        <a:lstStyle/>
        <a:p>
          <a:endParaRPr lang="en-US"/>
        </a:p>
      </dgm:t>
    </dgm:pt>
    <dgm:pt modelId="{24372156-4FE4-453A-9800-9A0B8BFB3D94}">
      <dgm:prSet/>
      <dgm:spPr/>
      <dgm:t>
        <a:bodyPr/>
        <a:lstStyle/>
        <a:p>
          <a:r>
            <a:rPr lang="en-US" b="1" i="0" baseline="0" dirty="0"/>
            <a:t>Faculty</a:t>
          </a:r>
          <a:r>
            <a:rPr lang="en-US" b="0" i="0" baseline="0" dirty="0"/>
            <a:t> → Instructor impact on GPA, course-level performance, peer comparisons</a:t>
          </a:r>
          <a:endParaRPr lang="en-US" dirty="0"/>
        </a:p>
      </dgm:t>
    </dgm:pt>
    <dgm:pt modelId="{15CBE911-756A-48F1-B811-8E4F5350226E}" type="parTrans" cxnId="{555DAF1D-622A-4C97-83E8-3FA8257D519C}">
      <dgm:prSet/>
      <dgm:spPr/>
      <dgm:t>
        <a:bodyPr/>
        <a:lstStyle/>
        <a:p>
          <a:endParaRPr lang="en-US"/>
        </a:p>
      </dgm:t>
    </dgm:pt>
    <dgm:pt modelId="{E3F142B5-7333-4A9B-B853-17AE6F7FED59}" type="sibTrans" cxnId="{555DAF1D-622A-4C97-83E8-3FA8257D519C}">
      <dgm:prSet/>
      <dgm:spPr/>
      <dgm:t>
        <a:bodyPr/>
        <a:lstStyle/>
        <a:p>
          <a:endParaRPr lang="en-US"/>
        </a:p>
      </dgm:t>
    </dgm:pt>
    <dgm:pt modelId="{302703D0-E878-490A-BC24-FAB78231714F}">
      <dgm:prSet/>
      <dgm:spPr/>
      <dgm:t>
        <a:bodyPr/>
        <a:lstStyle/>
        <a:p>
          <a:r>
            <a:rPr lang="en-US" b="1" i="0" baseline="0" dirty="0"/>
            <a:t>Academic Advisors</a:t>
          </a:r>
          <a:r>
            <a:rPr lang="en-US" b="0" i="0" baseline="0" dirty="0"/>
            <a:t> → Credit hour vs GPA patterns, student progression, dropout alerts</a:t>
          </a:r>
          <a:endParaRPr lang="en-US" dirty="0"/>
        </a:p>
      </dgm:t>
    </dgm:pt>
    <dgm:pt modelId="{10100536-E43A-4E7F-98F8-A256BE958A2A}" type="parTrans" cxnId="{AAA4AFF9-5BDD-47A8-9397-3B9544BBD9B6}">
      <dgm:prSet/>
      <dgm:spPr/>
      <dgm:t>
        <a:bodyPr/>
        <a:lstStyle/>
        <a:p>
          <a:endParaRPr lang="en-US"/>
        </a:p>
      </dgm:t>
    </dgm:pt>
    <dgm:pt modelId="{0E3F222C-B084-4CA2-BA16-46DF0BF4FDCB}" type="sibTrans" cxnId="{AAA4AFF9-5BDD-47A8-9397-3B9544BBD9B6}">
      <dgm:prSet/>
      <dgm:spPr/>
      <dgm:t>
        <a:bodyPr/>
        <a:lstStyle/>
        <a:p>
          <a:endParaRPr lang="en-US"/>
        </a:p>
      </dgm:t>
    </dgm:pt>
    <dgm:pt modelId="{E7679705-CFC8-48D0-BB78-92A3B3CCCC67}">
      <dgm:prSet/>
      <dgm:spPr/>
      <dgm:t>
        <a:bodyPr/>
        <a:lstStyle/>
        <a:p>
          <a:r>
            <a:rPr lang="en-US" b="1" i="0" baseline="0"/>
            <a:t>Curriculum Committees</a:t>
          </a:r>
          <a:r>
            <a:rPr lang="en-US" b="0" i="0" baseline="0"/>
            <a:t> → Grade distribution across courses, high-failure courses (e.g., ACTY)</a:t>
          </a:r>
          <a:endParaRPr lang="en-US"/>
        </a:p>
      </dgm:t>
    </dgm:pt>
    <dgm:pt modelId="{ADF1046C-C79E-4CF6-AC50-B74DB4480A98}" type="parTrans" cxnId="{05DF3B61-8EF1-4C7B-8BA9-10031BA2F4AA}">
      <dgm:prSet/>
      <dgm:spPr/>
      <dgm:t>
        <a:bodyPr/>
        <a:lstStyle/>
        <a:p>
          <a:endParaRPr lang="en-US"/>
        </a:p>
      </dgm:t>
    </dgm:pt>
    <dgm:pt modelId="{FC641971-49E1-4DCB-AD5D-BE83749F5757}" type="sibTrans" cxnId="{05DF3B61-8EF1-4C7B-8BA9-10031BA2F4AA}">
      <dgm:prSet/>
      <dgm:spPr/>
      <dgm:t>
        <a:bodyPr/>
        <a:lstStyle/>
        <a:p>
          <a:endParaRPr lang="en-US"/>
        </a:p>
      </dgm:t>
    </dgm:pt>
    <dgm:pt modelId="{4119B600-DC0E-4ACB-B3E5-15458BE723B8}">
      <dgm:prSet/>
      <dgm:spPr/>
      <dgm:t>
        <a:bodyPr/>
        <a:lstStyle/>
        <a:p>
          <a:r>
            <a:rPr lang="en-US" b="1" i="0" baseline="0"/>
            <a:t>Students</a:t>
          </a:r>
          <a:r>
            <a:rPr lang="en-US" b="0" i="0" baseline="0"/>
            <a:t> → Term-wise GPA trends, elective popularity, pass/fail trends</a:t>
          </a:r>
          <a:endParaRPr lang="en-US"/>
        </a:p>
      </dgm:t>
    </dgm:pt>
    <dgm:pt modelId="{64CA21B5-2ACC-42A2-85BC-CD26CD49B781}" type="parTrans" cxnId="{4179547E-6AC3-4BB4-8716-679B1AA5CEAA}">
      <dgm:prSet/>
      <dgm:spPr/>
      <dgm:t>
        <a:bodyPr/>
        <a:lstStyle/>
        <a:p>
          <a:endParaRPr lang="en-US"/>
        </a:p>
      </dgm:t>
    </dgm:pt>
    <dgm:pt modelId="{6303D794-E844-41CB-A182-9BB6710D34E2}" type="sibTrans" cxnId="{4179547E-6AC3-4BB4-8716-679B1AA5CEAA}">
      <dgm:prSet/>
      <dgm:spPr/>
      <dgm:t>
        <a:bodyPr/>
        <a:lstStyle/>
        <a:p>
          <a:endParaRPr lang="en-US"/>
        </a:p>
      </dgm:t>
    </dgm:pt>
    <dgm:pt modelId="{E7D072B8-DD8D-47FF-9F91-B79291E96ADB}">
      <dgm:prSet/>
      <dgm:spPr/>
      <dgm:t>
        <a:bodyPr/>
        <a:lstStyle/>
        <a:p>
          <a:r>
            <a:rPr lang="en-US" b="1" i="0" baseline="0"/>
            <a:t>Data Analysts</a:t>
          </a:r>
          <a:r>
            <a:rPr lang="en-US" b="0" i="0" baseline="0"/>
            <a:t> → Dashboard KPIs, data standardization, performance forecasting</a:t>
          </a:r>
          <a:endParaRPr lang="en-US"/>
        </a:p>
      </dgm:t>
    </dgm:pt>
    <dgm:pt modelId="{16A27206-93E2-48C0-90A0-32883802A621}" type="parTrans" cxnId="{D69DFE0E-AB60-47F1-83D7-42F0F1B3667E}">
      <dgm:prSet/>
      <dgm:spPr/>
      <dgm:t>
        <a:bodyPr/>
        <a:lstStyle/>
        <a:p>
          <a:endParaRPr lang="en-US"/>
        </a:p>
      </dgm:t>
    </dgm:pt>
    <dgm:pt modelId="{E952E40C-1263-44FC-923A-8A8D79D11370}" type="sibTrans" cxnId="{D69DFE0E-AB60-47F1-83D7-42F0F1B3667E}">
      <dgm:prSet/>
      <dgm:spPr/>
      <dgm:t>
        <a:bodyPr/>
        <a:lstStyle/>
        <a:p>
          <a:endParaRPr lang="en-US"/>
        </a:p>
      </dgm:t>
    </dgm:pt>
    <dgm:pt modelId="{BBA9DE7C-3843-4616-B332-43B0CEEC48F2}" type="pres">
      <dgm:prSet presAssocID="{8FAB4B6C-65E5-4997-8F70-BB074BF6C4E4}" presName="diagram" presStyleCnt="0">
        <dgm:presLayoutVars>
          <dgm:dir/>
          <dgm:resizeHandles val="exact"/>
        </dgm:presLayoutVars>
      </dgm:prSet>
      <dgm:spPr/>
    </dgm:pt>
    <dgm:pt modelId="{EC03E49B-3D06-45BC-BF39-A74F8E96FC0F}" type="pres">
      <dgm:prSet presAssocID="{58E77694-DC6F-4BF0-A8CC-DDE9857351B2}" presName="node" presStyleLbl="node1" presStyleIdx="0" presStyleCnt="6">
        <dgm:presLayoutVars>
          <dgm:bulletEnabled val="1"/>
        </dgm:presLayoutVars>
      </dgm:prSet>
      <dgm:spPr/>
    </dgm:pt>
    <dgm:pt modelId="{E12117E1-32A3-4505-BC12-3944065CB216}" type="pres">
      <dgm:prSet presAssocID="{E5583C3F-37D0-4B3B-9B29-AAF88D60DA8E}" presName="sibTrans" presStyleCnt="0"/>
      <dgm:spPr/>
    </dgm:pt>
    <dgm:pt modelId="{D610EA1E-3616-4FB4-BFE1-F4C143138773}" type="pres">
      <dgm:prSet presAssocID="{24372156-4FE4-453A-9800-9A0B8BFB3D94}" presName="node" presStyleLbl="node1" presStyleIdx="1" presStyleCnt="6">
        <dgm:presLayoutVars>
          <dgm:bulletEnabled val="1"/>
        </dgm:presLayoutVars>
      </dgm:prSet>
      <dgm:spPr/>
    </dgm:pt>
    <dgm:pt modelId="{ABAAC3B2-6E8F-40BD-A264-5B0DC1B981CE}" type="pres">
      <dgm:prSet presAssocID="{E3F142B5-7333-4A9B-B853-17AE6F7FED59}" presName="sibTrans" presStyleCnt="0"/>
      <dgm:spPr/>
    </dgm:pt>
    <dgm:pt modelId="{2EA91453-886D-49AF-A9AC-8D42FDD64777}" type="pres">
      <dgm:prSet presAssocID="{302703D0-E878-490A-BC24-FAB78231714F}" presName="node" presStyleLbl="node1" presStyleIdx="2" presStyleCnt="6">
        <dgm:presLayoutVars>
          <dgm:bulletEnabled val="1"/>
        </dgm:presLayoutVars>
      </dgm:prSet>
      <dgm:spPr/>
    </dgm:pt>
    <dgm:pt modelId="{E6FDDBE8-FB9D-4C66-AE4F-3C2FD99CB53F}" type="pres">
      <dgm:prSet presAssocID="{0E3F222C-B084-4CA2-BA16-46DF0BF4FDCB}" presName="sibTrans" presStyleCnt="0"/>
      <dgm:spPr/>
    </dgm:pt>
    <dgm:pt modelId="{405221D2-1CB2-4158-928A-C8B1CE7352B5}" type="pres">
      <dgm:prSet presAssocID="{E7679705-CFC8-48D0-BB78-92A3B3CCCC67}" presName="node" presStyleLbl="node1" presStyleIdx="3" presStyleCnt="6">
        <dgm:presLayoutVars>
          <dgm:bulletEnabled val="1"/>
        </dgm:presLayoutVars>
      </dgm:prSet>
      <dgm:spPr/>
    </dgm:pt>
    <dgm:pt modelId="{099F1DCD-3AB3-4473-BAA6-E3EEE7D9B4CC}" type="pres">
      <dgm:prSet presAssocID="{FC641971-49E1-4DCB-AD5D-BE83749F5757}" presName="sibTrans" presStyleCnt="0"/>
      <dgm:spPr/>
    </dgm:pt>
    <dgm:pt modelId="{52903272-772D-4B69-89A7-2089DBB54E4D}" type="pres">
      <dgm:prSet presAssocID="{4119B600-DC0E-4ACB-B3E5-15458BE723B8}" presName="node" presStyleLbl="node1" presStyleIdx="4" presStyleCnt="6">
        <dgm:presLayoutVars>
          <dgm:bulletEnabled val="1"/>
        </dgm:presLayoutVars>
      </dgm:prSet>
      <dgm:spPr/>
    </dgm:pt>
    <dgm:pt modelId="{C928CE7B-2650-4F42-9E33-D813DDF613A0}" type="pres">
      <dgm:prSet presAssocID="{6303D794-E844-41CB-A182-9BB6710D34E2}" presName="sibTrans" presStyleCnt="0"/>
      <dgm:spPr/>
    </dgm:pt>
    <dgm:pt modelId="{71E7998C-7C68-42A5-8882-F23DB84B86FC}" type="pres">
      <dgm:prSet presAssocID="{E7D072B8-DD8D-47FF-9F91-B79291E96ADB}" presName="node" presStyleLbl="node1" presStyleIdx="5" presStyleCnt="6">
        <dgm:presLayoutVars>
          <dgm:bulletEnabled val="1"/>
        </dgm:presLayoutVars>
      </dgm:prSet>
      <dgm:spPr/>
    </dgm:pt>
  </dgm:ptLst>
  <dgm:cxnLst>
    <dgm:cxn modelId="{D69DFE0E-AB60-47F1-83D7-42F0F1B3667E}" srcId="{8FAB4B6C-65E5-4997-8F70-BB074BF6C4E4}" destId="{E7D072B8-DD8D-47FF-9F91-B79291E96ADB}" srcOrd="5" destOrd="0" parTransId="{16A27206-93E2-48C0-90A0-32883802A621}" sibTransId="{E952E40C-1263-44FC-923A-8A8D79D11370}"/>
    <dgm:cxn modelId="{555DAF1D-622A-4C97-83E8-3FA8257D519C}" srcId="{8FAB4B6C-65E5-4997-8F70-BB074BF6C4E4}" destId="{24372156-4FE4-453A-9800-9A0B8BFB3D94}" srcOrd="1" destOrd="0" parTransId="{15CBE911-756A-48F1-B811-8E4F5350226E}" sibTransId="{E3F142B5-7333-4A9B-B853-17AE6F7FED59}"/>
    <dgm:cxn modelId="{A1377836-9E7E-4922-B7B5-0BAF6B11FCDD}" type="presOf" srcId="{302703D0-E878-490A-BC24-FAB78231714F}" destId="{2EA91453-886D-49AF-A9AC-8D42FDD64777}" srcOrd="0" destOrd="0" presId="urn:microsoft.com/office/officeart/2005/8/layout/default"/>
    <dgm:cxn modelId="{E71A345A-7F25-43F7-976B-F4F999825E03}" type="presOf" srcId="{58E77694-DC6F-4BF0-A8CC-DDE9857351B2}" destId="{EC03E49B-3D06-45BC-BF39-A74F8E96FC0F}" srcOrd="0" destOrd="0" presId="urn:microsoft.com/office/officeart/2005/8/layout/default"/>
    <dgm:cxn modelId="{05DF3B61-8EF1-4C7B-8BA9-10031BA2F4AA}" srcId="{8FAB4B6C-65E5-4997-8F70-BB074BF6C4E4}" destId="{E7679705-CFC8-48D0-BB78-92A3B3CCCC67}" srcOrd="3" destOrd="0" parTransId="{ADF1046C-C79E-4CF6-AC50-B74DB4480A98}" sibTransId="{FC641971-49E1-4DCB-AD5D-BE83749F5757}"/>
    <dgm:cxn modelId="{4179547E-6AC3-4BB4-8716-679B1AA5CEAA}" srcId="{8FAB4B6C-65E5-4997-8F70-BB074BF6C4E4}" destId="{4119B600-DC0E-4ACB-B3E5-15458BE723B8}" srcOrd="4" destOrd="0" parTransId="{64CA21B5-2ACC-42A2-85BC-CD26CD49B781}" sibTransId="{6303D794-E844-41CB-A182-9BB6710D34E2}"/>
    <dgm:cxn modelId="{3FDB5A86-5948-4573-99BA-CB165DD1C626}" type="presOf" srcId="{4119B600-DC0E-4ACB-B3E5-15458BE723B8}" destId="{52903272-772D-4B69-89A7-2089DBB54E4D}" srcOrd="0" destOrd="0" presId="urn:microsoft.com/office/officeart/2005/8/layout/default"/>
    <dgm:cxn modelId="{8C735287-25FA-4845-930A-5DC72BB65F87}" srcId="{8FAB4B6C-65E5-4997-8F70-BB074BF6C4E4}" destId="{58E77694-DC6F-4BF0-A8CC-DDE9857351B2}" srcOrd="0" destOrd="0" parTransId="{6D80958D-F231-4D47-B541-CC4BB0045A95}" sibTransId="{E5583C3F-37D0-4B3B-9B29-AAF88D60DA8E}"/>
    <dgm:cxn modelId="{0A1AC392-6EB3-4399-B27C-BDFA9EEFE748}" type="presOf" srcId="{E7D072B8-DD8D-47FF-9F91-B79291E96ADB}" destId="{71E7998C-7C68-42A5-8882-F23DB84B86FC}" srcOrd="0" destOrd="0" presId="urn:microsoft.com/office/officeart/2005/8/layout/default"/>
    <dgm:cxn modelId="{A3A9EECE-6ACE-48AF-B2E3-DD2FC5360788}" type="presOf" srcId="{24372156-4FE4-453A-9800-9A0B8BFB3D94}" destId="{D610EA1E-3616-4FB4-BFE1-F4C143138773}" srcOrd="0" destOrd="0" presId="urn:microsoft.com/office/officeart/2005/8/layout/default"/>
    <dgm:cxn modelId="{F91A2DE4-2F6B-41C5-9292-5418C8653832}" type="presOf" srcId="{E7679705-CFC8-48D0-BB78-92A3B3CCCC67}" destId="{405221D2-1CB2-4158-928A-C8B1CE7352B5}" srcOrd="0" destOrd="0" presId="urn:microsoft.com/office/officeart/2005/8/layout/default"/>
    <dgm:cxn modelId="{AAA4AFF9-5BDD-47A8-9397-3B9544BBD9B6}" srcId="{8FAB4B6C-65E5-4997-8F70-BB074BF6C4E4}" destId="{302703D0-E878-490A-BC24-FAB78231714F}" srcOrd="2" destOrd="0" parTransId="{10100536-E43A-4E7F-98F8-A256BE958A2A}" sibTransId="{0E3F222C-B084-4CA2-BA16-46DF0BF4FDCB}"/>
    <dgm:cxn modelId="{ECE9E4FE-FCD5-4430-A3DC-09AC0AC6E0D7}" type="presOf" srcId="{8FAB4B6C-65E5-4997-8F70-BB074BF6C4E4}" destId="{BBA9DE7C-3843-4616-B332-43B0CEEC48F2}" srcOrd="0" destOrd="0" presId="urn:microsoft.com/office/officeart/2005/8/layout/default"/>
    <dgm:cxn modelId="{3DBD0F32-A5E7-41DD-801F-5CEF2DF16A5A}" type="presParOf" srcId="{BBA9DE7C-3843-4616-B332-43B0CEEC48F2}" destId="{EC03E49B-3D06-45BC-BF39-A74F8E96FC0F}" srcOrd="0" destOrd="0" presId="urn:microsoft.com/office/officeart/2005/8/layout/default"/>
    <dgm:cxn modelId="{26F915D9-B70D-4461-A8B6-11834DDAE7E3}" type="presParOf" srcId="{BBA9DE7C-3843-4616-B332-43B0CEEC48F2}" destId="{E12117E1-32A3-4505-BC12-3944065CB216}" srcOrd="1" destOrd="0" presId="urn:microsoft.com/office/officeart/2005/8/layout/default"/>
    <dgm:cxn modelId="{80C49437-5389-4518-95E6-AE97FEB2BC1C}" type="presParOf" srcId="{BBA9DE7C-3843-4616-B332-43B0CEEC48F2}" destId="{D610EA1E-3616-4FB4-BFE1-F4C143138773}" srcOrd="2" destOrd="0" presId="urn:microsoft.com/office/officeart/2005/8/layout/default"/>
    <dgm:cxn modelId="{281047A2-2230-4757-846A-A1C38693AA45}" type="presParOf" srcId="{BBA9DE7C-3843-4616-B332-43B0CEEC48F2}" destId="{ABAAC3B2-6E8F-40BD-A264-5B0DC1B981CE}" srcOrd="3" destOrd="0" presId="urn:microsoft.com/office/officeart/2005/8/layout/default"/>
    <dgm:cxn modelId="{A1510518-E067-47D1-A75B-7B0779F6D069}" type="presParOf" srcId="{BBA9DE7C-3843-4616-B332-43B0CEEC48F2}" destId="{2EA91453-886D-49AF-A9AC-8D42FDD64777}" srcOrd="4" destOrd="0" presId="urn:microsoft.com/office/officeart/2005/8/layout/default"/>
    <dgm:cxn modelId="{ED1C389B-964D-41F7-A795-BE2A2444419D}" type="presParOf" srcId="{BBA9DE7C-3843-4616-B332-43B0CEEC48F2}" destId="{E6FDDBE8-FB9D-4C66-AE4F-3C2FD99CB53F}" srcOrd="5" destOrd="0" presId="urn:microsoft.com/office/officeart/2005/8/layout/default"/>
    <dgm:cxn modelId="{6D010D0D-453D-47B2-BFB8-EDE1E1D85333}" type="presParOf" srcId="{BBA9DE7C-3843-4616-B332-43B0CEEC48F2}" destId="{405221D2-1CB2-4158-928A-C8B1CE7352B5}" srcOrd="6" destOrd="0" presId="urn:microsoft.com/office/officeart/2005/8/layout/default"/>
    <dgm:cxn modelId="{3844C54B-CC0C-4D84-B24B-AF2C73B4E1E0}" type="presParOf" srcId="{BBA9DE7C-3843-4616-B332-43B0CEEC48F2}" destId="{099F1DCD-3AB3-4473-BAA6-E3EEE7D9B4CC}" srcOrd="7" destOrd="0" presId="urn:microsoft.com/office/officeart/2005/8/layout/default"/>
    <dgm:cxn modelId="{31C5FEF6-68A1-445D-982D-8986FB5F071F}" type="presParOf" srcId="{BBA9DE7C-3843-4616-B332-43B0CEEC48F2}" destId="{52903272-772D-4B69-89A7-2089DBB54E4D}" srcOrd="8" destOrd="0" presId="urn:microsoft.com/office/officeart/2005/8/layout/default"/>
    <dgm:cxn modelId="{96B975A6-D594-4053-ADBF-BD9B9D70E89F}" type="presParOf" srcId="{BBA9DE7C-3843-4616-B332-43B0CEEC48F2}" destId="{C928CE7B-2650-4F42-9E33-D813DDF613A0}" srcOrd="9" destOrd="0" presId="urn:microsoft.com/office/officeart/2005/8/layout/default"/>
    <dgm:cxn modelId="{EFDB94F1-3D6D-4C1B-B18E-3BB236840465}" type="presParOf" srcId="{BBA9DE7C-3843-4616-B332-43B0CEEC48F2}" destId="{71E7998C-7C68-42A5-8882-F23DB84B86FC}"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BD9BAE0-C864-45ED-8071-005B37DB572A}"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E4AE5032-0EB5-423D-B511-984299AC7B2D}">
      <dgm:prSet/>
      <dgm:spPr/>
      <dgm:t>
        <a:bodyPr/>
        <a:lstStyle/>
        <a:p>
          <a:pPr>
            <a:lnSpc>
              <a:spcPct val="100000"/>
            </a:lnSpc>
          </a:pPr>
          <a:r>
            <a:rPr lang="en-US" dirty="0">
              <a:latin typeface="Times New Roman" panose="02020603050405020304" pitchFamily="18" charset="0"/>
              <a:cs typeface="Times New Roman" panose="02020603050405020304" pitchFamily="18" charset="0"/>
            </a:rPr>
            <a:t>Provide personalized support to low-GPA students</a:t>
          </a:r>
        </a:p>
      </dgm:t>
    </dgm:pt>
    <dgm:pt modelId="{DF9EBBA2-EAA0-4951-AA6F-957C94956FCB}" type="parTrans" cxnId="{94B829D8-A576-4384-B491-1CB7C658E722}">
      <dgm:prSet/>
      <dgm:spPr/>
      <dgm:t>
        <a:bodyPr/>
        <a:lstStyle/>
        <a:p>
          <a:endParaRPr lang="en-US"/>
        </a:p>
      </dgm:t>
    </dgm:pt>
    <dgm:pt modelId="{D9901CE3-114E-4562-800F-F0A99ED7215D}" type="sibTrans" cxnId="{94B829D8-A576-4384-B491-1CB7C658E722}">
      <dgm:prSet/>
      <dgm:spPr/>
      <dgm:t>
        <a:bodyPr/>
        <a:lstStyle/>
        <a:p>
          <a:endParaRPr lang="en-US"/>
        </a:p>
      </dgm:t>
    </dgm:pt>
    <dgm:pt modelId="{3E0DCE86-BFA4-4CFD-B7FE-951CA55F0814}">
      <dgm:prSet/>
      <dgm:spPr/>
      <dgm:t>
        <a:bodyPr/>
        <a:lstStyle/>
        <a:p>
          <a:pPr>
            <a:lnSpc>
              <a:spcPct val="100000"/>
            </a:lnSpc>
          </a:pPr>
          <a:r>
            <a:rPr lang="en-US" dirty="0">
              <a:latin typeface="Times New Roman" panose="02020603050405020304" pitchFamily="18" charset="0"/>
              <a:cs typeface="Times New Roman" panose="02020603050405020304" pitchFamily="18" charset="0"/>
            </a:rPr>
            <a:t>Launch peer reviews and faculty mentorship programs</a:t>
          </a:r>
        </a:p>
      </dgm:t>
    </dgm:pt>
    <dgm:pt modelId="{A85BFABB-3F2E-43FB-9860-43E4A49A2BA4}" type="parTrans" cxnId="{8C8C1F4D-BDF1-4FAA-B6B5-67C54A654671}">
      <dgm:prSet/>
      <dgm:spPr/>
      <dgm:t>
        <a:bodyPr/>
        <a:lstStyle/>
        <a:p>
          <a:endParaRPr lang="en-US"/>
        </a:p>
      </dgm:t>
    </dgm:pt>
    <dgm:pt modelId="{AC76293B-49AC-4B8E-A09F-AC202DC38B99}" type="sibTrans" cxnId="{8C8C1F4D-BDF1-4FAA-B6B5-67C54A654671}">
      <dgm:prSet/>
      <dgm:spPr/>
      <dgm:t>
        <a:bodyPr/>
        <a:lstStyle/>
        <a:p>
          <a:endParaRPr lang="en-US"/>
        </a:p>
      </dgm:t>
    </dgm:pt>
    <dgm:pt modelId="{6F6EC949-D718-4654-BC73-833595168D66}">
      <dgm:prSet/>
      <dgm:spPr/>
      <dgm:t>
        <a:bodyPr/>
        <a:lstStyle/>
        <a:p>
          <a:pPr>
            <a:lnSpc>
              <a:spcPct val="100000"/>
            </a:lnSpc>
          </a:pPr>
          <a:r>
            <a:rPr lang="en-US" dirty="0">
              <a:latin typeface="Times New Roman" panose="02020603050405020304" pitchFamily="18" charset="0"/>
              <a:cs typeface="Times New Roman" panose="02020603050405020304" pitchFamily="18" charset="0"/>
            </a:rPr>
            <a:t>Redesign high-failure courses (e.g., ACTY) with new content and methods</a:t>
          </a:r>
        </a:p>
      </dgm:t>
    </dgm:pt>
    <dgm:pt modelId="{D30B4C79-A2B9-421C-B248-AA07333C5876}" type="parTrans" cxnId="{705AD948-324B-4527-9803-02AEB2A7C271}">
      <dgm:prSet/>
      <dgm:spPr/>
      <dgm:t>
        <a:bodyPr/>
        <a:lstStyle/>
        <a:p>
          <a:endParaRPr lang="en-US"/>
        </a:p>
      </dgm:t>
    </dgm:pt>
    <dgm:pt modelId="{4924A49A-13EE-41E2-AB4D-492BFA86DB76}" type="sibTrans" cxnId="{705AD948-324B-4527-9803-02AEB2A7C271}">
      <dgm:prSet/>
      <dgm:spPr/>
      <dgm:t>
        <a:bodyPr/>
        <a:lstStyle/>
        <a:p>
          <a:endParaRPr lang="en-US"/>
        </a:p>
      </dgm:t>
    </dgm:pt>
    <dgm:pt modelId="{E90CCDDA-0C2D-46F2-A09D-DBC6CB18D8AF}">
      <dgm:prSet/>
      <dgm:spPr/>
      <dgm:t>
        <a:bodyPr/>
        <a:lstStyle/>
        <a:p>
          <a:pPr>
            <a:lnSpc>
              <a:spcPct val="100000"/>
            </a:lnSpc>
          </a:pPr>
          <a:r>
            <a:rPr lang="en-US" dirty="0">
              <a:latin typeface="Times New Roman" panose="02020603050405020304" pitchFamily="18" charset="0"/>
              <a:cs typeface="Times New Roman" panose="02020603050405020304" pitchFamily="18" charset="0"/>
            </a:rPr>
            <a:t>Introduce GPA-based early alert systems</a:t>
          </a:r>
        </a:p>
      </dgm:t>
    </dgm:pt>
    <dgm:pt modelId="{36C3D5B1-40D4-4028-A2C7-AE35385162C4}" type="parTrans" cxnId="{5EA1F849-F838-491D-AFEE-4DFF6C76E6AD}">
      <dgm:prSet/>
      <dgm:spPr/>
      <dgm:t>
        <a:bodyPr/>
        <a:lstStyle/>
        <a:p>
          <a:endParaRPr lang="en-US"/>
        </a:p>
      </dgm:t>
    </dgm:pt>
    <dgm:pt modelId="{14AB4118-922A-4C78-B7D6-63DA2CEF4415}" type="sibTrans" cxnId="{5EA1F849-F838-491D-AFEE-4DFF6C76E6AD}">
      <dgm:prSet/>
      <dgm:spPr/>
      <dgm:t>
        <a:bodyPr/>
        <a:lstStyle/>
        <a:p>
          <a:endParaRPr lang="en-US"/>
        </a:p>
      </dgm:t>
    </dgm:pt>
    <dgm:pt modelId="{538E96CC-840C-4A5C-BA1C-8BFB18C5419C}">
      <dgm:prSet/>
      <dgm:spPr/>
      <dgm:t>
        <a:bodyPr/>
        <a:lstStyle/>
        <a:p>
          <a:pPr>
            <a:lnSpc>
              <a:spcPct val="100000"/>
            </a:lnSpc>
          </a:pPr>
          <a:r>
            <a:rPr lang="en-US" dirty="0">
              <a:latin typeface="Times New Roman" panose="02020603050405020304" pitchFamily="18" charset="0"/>
              <a:cs typeface="Times New Roman" panose="02020603050405020304" pitchFamily="18" charset="0"/>
            </a:rPr>
            <a:t>Standardize summer terms and grading policies</a:t>
          </a:r>
        </a:p>
      </dgm:t>
    </dgm:pt>
    <dgm:pt modelId="{AA8C2FAC-9EB6-4F7C-8DDB-1BAE05DABE7B}" type="parTrans" cxnId="{133C9E0F-3F47-44A4-A828-CAE3CEBB6686}">
      <dgm:prSet/>
      <dgm:spPr/>
      <dgm:t>
        <a:bodyPr/>
        <a:lstStyle/>
        <a:p>
          <a:endParaRPr lang="en-US"/>
        </a:p>
      </dgm:t>
    </dgm:pt>
    <dgm:pt modelId="{B55715C3-629A-444D-A5B5-ED7431F88BE1}" type="sibTrans" cxnId="{133C9E0F-3F47-44A4-A828-CAE3CEBB6686}">
      <dgm:prSet/>
      <dgm:spPr/>
      <dgm:t>
        <a:bodyPr/>
        <a:lstStyle/>
        <a:p>
          <a:endParaRPr lang="en-US"/>
        </a:p>
      </dgm:t>
    </dgm:pt>
    <dgm:pt modelId="{17DFA80D-FAC4-457D-9325-58DA520BB69A}">
      <dgm:prSet/>
      <dgm:spPr/>
      <dgm:t>
        <a:bodyPr/>
        <a:lstStyle/>
        <a:p>
          <a:pPr>
            <a:lnSpc>
              <a:spcPct val="100000"/>
            </a:lnSpc>
          </a:pPr>
          <a:r>
            <a:rPr lang="en-US" dirty="0">
              <a:latin typeface="Times New Roman" panose="02020603050405020304" pitchFamily="18" charset="0"/>
              <a:cs typeface="Times New Roman" panose="02020603050405020304" pitchFamily="18" charset="0"/>
            </a:rPr>
            <a:t>Deploy live dashboards for GPA, dropout, and retake monitoring</a:t>
          </a:r>
        </a:p>
      </dgm:t>
    </dgm:pt>
    <dgm:pt modelId="{7A810936-C044-45A4-A43C-1EDB85D10104}" type="parTrans" cxnId="{815865E4-0A97-408F-A17C-79DB46AC3337}">
      <dgm:prSet/>
      <dgm:spPr/>
      <dgm:t>
        <a:bodyPr/>
        <a:lstStyle/>
        <a:p>
          <a:endParaRPr lang="en-US"/>
        </a:p>
      </dgm:t>
    </dgm:pt>
    <dgm:pt modelId="{7CB5A0A5-D2ED-4782-91F0-206031824071}" type="sibTrans" cxnId="{815865E4-0A97-408F-A17C-79DB46AC3337}">
      <dgm:prSet/>
      <dgm:spPr/>
      <dgm:t>
        <a:bodyPr/>
        <a:lstStyle/>
        <a:p>
          <a:endParaRPr lang="en-US"/>
        </a:p>
      </dgm:t>
    </dgm:pt>
    <dgm:pt modelId="{4263DA9C-2500-48A7-8868-3CE5E47110E9}" type="pres">
      <dgm:prSet presAssocID="{7BD9BAE0-C864-45ED-8071-005B37DB572A}" presName="root" presStyleCnt="0">
        <dgm:presLayoutVars>
          <dgm:dir/>
          <dgm:resizeHandles val="exact"/>
        </dgm:presLayoutVars>
      </dgm:prSet>
      <dgm:spPr/>
    </dgm:pt>
    <dgm:pt modelId="{A3FEBCE3-F666-4943-A4D5-72B54459A5FA}" type="pres">
      <dgm:prSet presAssocID="{E4AE5032-0EB5-423D-B511-984299AC7B2D}" presName="compNode" presStyleCnt="0"/>
      <dgm:spPr/>
    </dgm:pt>
    <dgm:pt modelId="{2E755312-BF6F-4057-A6BC-26D8881BC2DA}" type="pres">
      <dgm:prSet presAssocID="{E4AE5032-0EB5-423D-B511-984299AC7B2D}" presName="bgRect" presStyleLbl="bgShp" presStyleIdx="0" presStyleCnt="6"/>
      <dgm:spPr/>
    </dgm:pt>
    <dgm:pt modelId="{D682E56E-AE4C-4514-9BB3-1E43478C0301}" type="pres">
      <dgm:prSet presAssocID="{E4AE5032-0EB5-423D-B511-984299AC7B2D}"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Schoolhouse"/>
        </a:ext>
      </dgm:extLst>
    </dgm:pt>
    <dgm:pt modelId="{8A0F9F59-0C1C-4143-8390-B85C79496C4E}" type="pres">
      <dgm:prSet presAssocID="{E4AE5032-0EB5-423D-B511-984299AC7B2D}" presName="spaceRect" presStyleCnt="0"/>
      <dgm:spPr/>
    </dgm:pt>
    <dgm:pt modelId="{5D379C36-AD09-4C23-9DB7-5E76C3DB9771}" type="pres">
      <dgm:prSet presAssocID="{E4AE5032-0EB5-423D-B511-984299AC7B2D}" presName="parTx" presStyleLbl="revTx" presStyleIdx="0" presStyleCnt="6">
        <dgm:presLayoutVars>
          <dgm:chMax val="0"/>
          <dgm:chPref val="0"/>
        </dgm:presLayoutVars>
      </dgm:prSet>
      <dgm:spPr/>
    </dgm:pt>
    <dgm:pt modelId="{2ED05F01-4490-4EAC-BD18-D99A9F33813B}" type="pres">
      <dgm:prSet presAssocID="{D9901CE3-114E-4562-800F-F0A99ED7215D}" presName="sibTrans" presStyleCnt="0"/>
      <dgm:spPr/>
    </dgm:pt>
    <dgm:pt modelId="{A64CA1F1-186C-43D5-839B-900C3E286D9B}" type="pres">
      <dgm:prSet presAssocID="{3E0DCE86-BFA4-4CFD-B7FE-951CA55F0814}" presName="compNode" presStyleCnt="0"/>
      <dgm:spPr/>
    </dgm:pt>
    <dgm:pt modelId="{7B5DF750-97C0-47B2-A484-8C039CC5A0AB}" type="pres">
      <dgm:prSet presAssocID="{3E0DCE86-BFA4-4CFD-B7FE-951CA55F0814}" presName="bgRect" presStyleLbl="bgShp" presStyleIdx="1" presStyleCnt="6"/>
      <dgm:spPr/>
    </dgm:pt>
    <dgm:pt modelId="{0EB62A81-5132-4FDD-9521-6F0686C7A8BC}" type="pres">
      <dgm:prSet presAssocID="{3E0DCE86-BFA4-4CFD-B7FE-951CA55F0814}"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eacher"/>
        </a:ext>
      </dgm:extLst>
    </dgm:pt>
    <dgm:pt modelId="{9C4EA23E-028E-41AE-A7F7-BEF509850548}" type="pres">
      <dgm:prSet presAssocID="{3E0DCE86-BFA4-4CFD-B7FE-951CA55F0814}" presName="spaceRect" presStyleCnt="0"/>
      <dgm:spPr/>
    </dgm:pt>
    <dgm:pt modelId="{0AFBD9FD-74F7-4DFA-8334-D2096B196D07}" type="pres">
      <dgm:prSet presAssocID="{3E0DCE86-BFA4-4CFD-B7FE-951CA55F0814}" presName="parTx" presStyleLbl="revTx" presStyleIdx="1" presStyleCnt="6">
        <dgm:presLayoutVars>
          <dgm:chMax val="0"/>
          <dgm:chPref val="0"/>
        </dgm:presLayoutVars>
      </dgm:prSet>
      <dgm:spPr/>
    </dgm:pt>
    <dgm:pt modelId="{8D6AD8BE-7BCC-4F3B-BE03-75592BC49CA3}" type="pres">
      <dgm:prSet presAssocID="{AC76293B-49AC-4B8E-A09F-AC202DC38B99}" presName="sibTrans" presStyleCnt="0"/>
      <dgm:spPr/>
    </dgm:pt>
    <dgm:pt modelId="{4286A156-1E8A-4AD3-B5E3-90E80553AD36}" type="pres">
      <dgm:prSet presAssocID="{6F6EC949-D718-4654-BC73-833595168D66}" presName="compNode" presStyleCnt="0"/>
      <dgm:spPr/>
    </dgm:pt>
    <dgm:pt modelId="{F2608830-23E3-4E15-BB82-62F82C051B2C}" type="pres">
      <dgm:prSet presAssocID="{6F6EC949-D718-4654-BC73-833595168D66}" presName="bgRect" presStyleLbl="bgShp" presStyleIdx="2" presStyleCnt="6"/>
      <dgm:spPr/>
    </dgm:pt>
    <dgm:pt modelId="{E9562230-2064-4320-984D-DF71E4B4EE66}" type="pres">
      <dgm:prSet presAssocID="{6F6EC949-D718-4654-BC73-833595168D66}"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Lightning"/>
        </a:ext>
      </dgm:extLst>
    </dgm:pt>
    <dgm:pt modelId="{088A1E9D-8926-4307-AE41-263B31FD1DF0}" type="pres">
      <dgm:prSet presAssocID="{6F6EC949-D718-4654-BC73-833595168D66}" presName="spaceRect" presStyleCnt="0"/>
      <dgm:spPr/>
    </dgm:pt>
    <dgm:pt modelId="{45C39144-A32F-4B9E-BC0A-DA04BFC43577}" type="pres">
      <dgm:prSet presAssocID="{6F6EC949-D718-4654-BC73-833595168D66}" presName="parTx" presStyleLbl="revTx" presStyleIdx="2" presStyleCnt="6">
        <dgm:presLayoutVars>
          <dgm:chMax val="0"/>
          <dgm:chPref val="0"/>
        </dgm:presLayoutVars>
      </dgm:prSet>
      <dgm:spPr/>
    </dgm:pt>
    <dgm:pt modelId="{2D432B26-F36B-47CE-87A6-0B99B431DA89}" type="pres">
      <dgm:prSet presAssocID="{4924A49A-13EE-41E2-AB4D-492BFA86DB76}" presName="sibTrans" presStyleCnt="0"/>
      <dgm:spPr/>
    </dgm:pt>
    <dgm:pt modelId="{9225FE70-7C53-4A10-98DC-6CC55188B99D}" type="pres">
      <dgm:prSet presAssocID="{E90CCDDA-0C2D-46F2-A09D-DBC6CB18D8AF}" presName="compNode" presStyleCnt="0"/>
      <dgm:spPr/>
    </dgm:pt>
    <dgm:pt modelId="{3F5D7E15-BE84-48A9-904D-76AF2A01458C}" type="pres">
      <dgm:prSet presAssocID="{E90CCDDA-0C2D-46F2-A09D-DBC6CB18D8AF}" presName="bgRect" presStyleLbl="bgShp" presStyleIdx="3" presStyleCnt="6"/>
      <dgm:spPr/>
    </dgm:pt>
    <dgm:pt modelId="{678A2839-0135-4C4E-BCDF-AB03385DA4DA}" type="pres">
      <dgm:prSet presAssocID="{E90CCDDA-0C2D-46F2-A09D-DBC6CB18D8AF}"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Stethoscope"/>
        </a:ext>
      </dgm:extLst>
    </dgm:pt>
    <dgm:pt modelId="{819DC0B6-90BA-4420-AD06-EAE4712F6FFB}" type="pres">
      <dgm:prSet presAssocID="{E90CCDDA-0C2D-46F2-A09D-DBC6CB18D8AF}" presName="spaceRect" presStyleCnt="0"/>
      <dgm:spPr/>
    </dgm:pt>
    <dgm:pt modelId="{10B2DB40-D8A0-4B87-8AE5-4E41E3839D99}" type="pres">
      <dgm:prSet presAssocID="{E90CCDDA-0C2D-46F2-A09D-DBC6CB18D8AF}" presName="parTx" presStyleLbl="revTx" presStyleIdx="3" presStyleCnt="6">
        <dgm:presLayoutVars>
          <dgm:chMax val="0"/>
          <dgm:chPref val="0"/>
        </dgm:presLayoutVars>
      </dgm:prSet>
      <dgm:spPr/>
    </dgm:pt>
    <dgm:pt modelId="{ADB8A34F-6C7D-4445-8477-5564921A1E8C}" type="pres">
      <dgm:prSet presAssocID="{14AB4118-922A-4C78-B7D6-63DA2CEF4415}" presName="sibTrans" presStyleCnt="0"/>
      <dgm:spPr/>
    </dgm:pt>
    <dgm:pt modelId="{13A98655-6E99-4A1E-A087-4AE71193E614}" type="pres">
      <dgm:prSet presAssocID="{538E96CC-840C-4A5C-BA1C-8BFB18C5419C}" presName="compNode" presStyleCnt="0"/>
      <dgm:spPr/>
    </dgm:pt>
    <dgm:pt modelId="{368C3799-9DDA-4246-9134-A6833DAA639A}" type="pres">
      <dgm:prSet presAssocID="{538E96CC-840C-4A5C-BA1C-8BFB18C5419C}" presName="bgRect" presStyleLbl="bgShp" presStyleIdx="4" presStyleCnt="6"/>
      <dgm:spPr/>
    </dgm:pt>
    <dgm:pt modelId="{454E6551-C29D-4EFC-805A-B713B2628F91}" type="pres">
      <dgm:prSet presAssocID="{538E96CC-840C-4A5C-BA1C-8BFB18C5419C}"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Checkmark"/>
        </a:ext>
      </dgm:extLst>
    </dgm:pt>
    <dgm:pt modelId="{370A35C4-F13D-41DC-9BF8-85051D4C64B5}" type="pres">
      <dgm:prSet presAssocID="{538E96CC-840C-4A5C-BA1C-8BFB18C5419C}" presName="spaceRect" presStyleCnt="0"/>
      <dgm:spPr/>
    </dgm:pt>
    <dgm:pt modelId="{D34B71FB-941F-4E83-A62A-E5DB09F07DFD}" type="pres">
      <dgm:prSet presAssocID="{538E96CC-840C-4A5C-BA1C-8BFB18C5419C}" presName="parTx" presStyleLbl="revTx" presStyleIdx="4" presStyleCnt="6">
        <dgm:presLayoutVars>
          <dgm:chMax val="0"/>
          <dgm:chPref val="0"/>
        </dgm:presLayoutVars>
      </dgm:prSet>
      <dgm:spPr/>
    </dgm:pt>
    <dgm:pt modelId="{BC4FF028-399B-4115-989F-1B84A14C22E5}" type="pres">
      <dgm:prSet presAssocID="{B55715C3-629A-444D-A5B5-ED7431F88BE1}" presName="sibTrans" presStyleCnt="0"/>
      <dgm:spPr/>
    </dgm:pt>
    <dgm:pt modelId="{E8504084-BC30-4DB1-87F8-A7F050ABA9C5}" type="pres">
      <dgm:prSet presAssocID="{17DFA80D-FAC4-457D-9325-58DA520BB69A}" presName="compNode" presStyleCnt="0"/>
      <dgm:spPr/>
    </dgm:pt>
    <dgm:pt modelId="{020379CD-F65F-4373-9D5C-96E2D182B168}" type="pres">
      <dgm:prSet presAssocID="{17DFA80D-FAC4-457D-9325-58DA520BB69A}" presName="bgRect" presStyleLbl="bgShp" presStyleIdx="5" presStyleCnt="6"/>
      <dgm:spPr/>
    </dgm:pt>
    <dgm:pt modelId="{854E321B-F02F-42D7-9DA6-E84B72998BFD}" type="pres">
      <dgm:prSet presAssocID="{17DFA80D-FAC4-457D-9325-58DA520BB69A}"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Gauge"/>
        </a:ext>
      </dgm:extLst>
    </dgm:pt>
    <dgm:pt modelId="{A2A9F906-A8AD-49F0-9285-196FBD245144}" type="pres">
      <dgm:prSet presAssocID="{17DFA80D-FAC4-457D-9325-58DA520BB69A}" presName="spaceRect" presStyleCnt="0"/>
      <dgm:spPr/>
    </dgm:pt>
    <dgm:pt modelId="{FE3EB738-4492-4005-A9F7-06530256EC65}" type="pres">
      <dgm:prSet presAssocID="{17DFA80D-FAC4-457D-9325-58DA520BB69A}" presName="parTx" presStyleLbl="revTx" presStyleIdx="5" presStyleCnt="6">
        <dgm:presLayoutVars>
          <dgm:chMax val="0"/>
          <dgm:chPref val="0"/>
        </dgm:presLayoutVars>
      </dgm:prSet>
      <dgm:spPr/>
    </dgm:pt>
  </dgm:ptLst>
  <dgm:cxnLst>
    <dgm:cxn modelId="{133C9E0F-3F47-44A4-A828-CAE3CEBB6686}" srcId="{7BD9BAE0-C864-45ED-8071-005B37DB572A}" destId="{538E96CC-840C-4A5C-BA1C-8BFB18C5419C}" srcOrd="4" destOrd="0" parTransId="{AA8C2FAC-9EB6-4F7C-8DDB-1BAE05DABE7B}" sibTransId="{B55715C3-629A-444D-A5B5-ED7431F88BE1}"/>
    <dgm:cxn modelId="{C6527028-E361-49BA-8E1F-D4B86FAE0EFC}" type="presOf" srcId="{E90CCDDA-0C2D-46F2-A09D-DBC6CB18D8AF}" destId="{10B2DB40-D8A0-4B87-8AE5-4E41E3839D99}" srcOrd="0" destOrd="0" presId="urn:microsoft.com/office/officeart/2018/2/layout/IconVerticalSolidList"/>
    <dgm:cxn modelId="{1C1BB43D-DE20-4A53-B53E-3B91B3F835B7}" type="presOf" srcId="{3E0DCE86-BFA4-4CFD-B7FE-951CA55F0814}" destId="{0AFBD9FD-74F7-4DFA-8334-D2096B196D07}" srcOrd="0" destOrd="0" presId="urn:microsoft.com/office/officeart/2018/2/layout/IconVerticalSolidList"/>
    <dgm:cxn modelId="{705AD948-324B-4527-9803-02AEB2A7C271}" srcId="{7BD9BAE0-C864-45ED-8071-005B37DB572A}" destId="{6F6EC949-D718-4654-BC73-833595168D66}" srcOrd="2" destOrd="0" parTransId="{D30B4C79-A2B9-421C-B248-AA07333C5876}" sibTransId="{4924A49A-13EE-41E2-AB4D-492BFA86DB76}"/>
    <dgm:cxn modelId="{5EA1F849-F838-491D-AFEE-4DFF6C76E6AD}" srcId="{7BD9BAE0-C864-45ED-8071-005B37DB572A}" destId="{E90CCDDA-0C2D-46F2-A09D-DBC6CB18D8AF}" srcOrd="3" destOrd="0" parTransId="{36C3D5B1-40D4-4028-A2C7-AE35385162C4}" sibTransId="{14AB4118-922A-4C78-B7D6-63DA2CEF4415}"/>
    <dgm:cxn modelId="{09393C4C-40EA-4FD4-8582-B821CD465275}" type="presOf" srcId="{17DFA80D-FAC4-457D-9325-58DA520BB69A}" destId="{FE3EB738-4492-4005-A9F7-06530256EC65}" srcOrd="0" destOrd="0" presId="urn:microsoft.com/office/officeart/2018/2/layout/IconVerticalSolidList"/>
    <dgm:cxn modelId="{8C8C1F4D-BDF1-4FAA-B6B5-67C54A654671}" srcId="{7BD9BAE0-C864-45ED-8071-005B37DB572A}" destId="{3E0DCE86-BFA4-4CFD-B7FE-951CA55F0814}" srcOrd="1" destOrd="0" parTransId="{A85BFABB-3F2E-43FB-9860-43E4A49A2BA4}" sibTransId="{AC76293B-49AC-4B8E-A09F-AC202DC38B99}"/>
    <dgm:cxn modelId="{3676ED73-4CAD-46BD-ABC8-A39182C6D8F6}" type="presOf" srcId="{6F6EC949-D718-4654-BC73-833595168D66}" destId="{45C39144-A32F-4B9E-BC0A-DA04BFC43577}" srcOrd="0" destOrd="0" presId="urn:microsoft.com/office/officeart/2018/2/layout/IconVerticalSolidList"/>
    <dgm:cxn modelId="{72474FAB-1BBF-4612-840C-54F2D1B93CE4}" type="presOf" srcId="{7BD9BAE0-C864-45ED-8071-005B37DB572A}" destId="{4263DA9C-2500-48A7-8868-3CE5E47110E9}" srcOrd="0" destOrd="0" presId="urn:microsoft.com/office/officeart/2018/2/layout/IconVerticalSolidList"/>
    <dgm:cxn modelId="{B27071AF-3673-4A93-B954-EA02EB81B827}" type="presOf" srcId="{538E96CC-840C-4A5C-BA1C-8BFB18C5419C}" destId="{D34B71FB-941F-4E83-A62A-E5DB09F07DFD}" srcOrd="0" destOrd="0" presId="urn:microsoft.com/office/officeart/2018/2/layout/IconVerticalSolidList"/>
    <dgm:cxn modelId="{65EF36C8-3585-4DDD-9611-D4B5A1549D0F}" type="presOf" srcId="{E4AE5032-0EB5-423D-B511-984299AC7B2D}" destId="{5D379C36-AD09-4C23-9DB7-5E76C3DB9771}" srcOrd="0" destOrd="0" presId="urn:microsoft.com/office/officeart/2018/2/layout/IconVerticalSolidList"/>
    <dgm:cxn modelId="{94B829D8-A576-4384-B491-1CB7C658E722}" srcId="{7BD9BAE0-C864-45ED-8071-005B37DB572A}" destId="{E4AE5032-0EB5-423D-B511-984299AC7B2D}" srcOrd="0" destOrd="0" parTransId="{DF9EBBA2-EAA0-4951-AA6F-957C94956FCB}" sibTransId="{D9901CE3-114E-4562-800F-F0A99ED7215D}"/>
    <dgm:cxn modelId="{815865E4-0A97-408F-A17C-79DB46AC3337}" srcId="{7BD9BAE0-C864-45ED-8071-005B37DB572A}" destId="{17DFA80D-FAC4-457D-9325-58DA520BB69A}" srcOrd="5" destOrd="0" parTransId="{7A810936-C044-45A4-A43C-1EDB85D10104}" sibTransId="{7CB5A0A5-D2ED-4782-91F0-206031824071}"/>
    <dgm:cxn modelId="{91D28F9B-29E2-4D9A-8953-510E04A65753}" type="presParOf" srcId="{4263DA9C-2500-48A7-8868-3CE5E47110E9}" destId="{A3FEBCE3-F666-4943-A4D5-72B54459A5FA}" srcOrd="0" destOrd="0" presId="urn:microsoft.com/office/officeart/2018/2/layout/IconVerticalSolidList"/>
    <dgm:cxn modelId="{F732A89B-5EA1-4F76-9BFF-8AD174C88931}" type="presParOf" srcId="{A3FEBCE3-F666-4943-A4D5-72B54459A5FA}" destId="{2E755312-BF6F-4057-A6BC-26D8881BC2DA}" srcOrd="0" destOrd="0" presId="urn:microsoft.com/office/officeart/2018/2/layout/IconVerticalSolidList"/>
    <dgm:cxn modelId="{80308B95-D103-4156-ACC4-A5B09BA0DC23}" type="presParOf" srcId="{A3FEBCE3-F666-4943-A4D5-72B54459A5FA}" destId="{D682E56E-AE4C-4514-9BB3-1E43478C0301}" srcOrd="1" destOrd="0" presId="urn:microsoft.com/office/officeart/2018/2/layout/IconVerticalSolidList"/>
    <dgm:cxn modelId="{C6562340-B4CC-406E-9E97-651A7405E1FA}" type="presParOf" srcId="{A3FEBCE3-F666-4943-A4D5-72B54459A5FA}" destId="{8A0F9F59-0C1C-4143-8390-B85C79496C4E}" srcOrd="2" destOrd="0" presId="urn:microsoft.com/office/officeart/2018/2/layout/IconVerticalSolidList"/>
    <dgm:cxn modelId="{B621E287-0482-4DC9-BC96-7FF09BF103F6}" type="presParOf" srcId="{A3FEBCE3-F666-4943-A4D5-72B54459A5FA}" destId="{5D379C36-AD09-4C23-9DB7-5E76C3DB9771}" srcOrd="3" destOrd="0" presId="urn:microsoft.com/office/officeart/2018/2/layout/IconVerticalSolidList"/>
    <dgm:cxn modelId="{4D4EC2A3-F0F0-4971-85F2-49A3A3E09FC5}" type="presParOf" srcId="{4263DA9C-2500-48A7-8868-3CE5E47110E9}" destId="{2ED05F01-4490-4EAC-BD18-D99A9F33813B}" srcOrd="1" destOrd="0" presId="urn:microsoft.com/office/officeart/2018/2/layout/IconVerticalSolidList"/>
    <dgm:cxn modelId="{2FB5FB83-F361-4A9C-B886-8D517A9F321D}" type="presParOf" srcId="{4263DA9C-2500-48A7-8868-3CE5E47110E9}" destId="{A64CA1F1-186C-43D5-839B-900C3E286D9B}" srcOrd="2" destOrd="0" presId="urn:microsoft.com/office/officeart/2018/2/layout/IconVerticalSolidList"/>
    <dgm:cxn modelId="{A8B8E315-5F6D-4AF4-8162-EA14279583AC}" type="presParOf" srcId="{A64CA1F1-186C-43D5-839B-900C3E286D9B}" destId="{7B5DF750-97C0-47B2-A484-8C039CC5A0AB}" srcOrd="0" destOrd="0" presId="urn:microsoft.com/office/officeart/2018/2/layout/IconVerticalSolidList"/>
    <dgm:cxn modelId="{CA840292-411F-4D76-A390-DA7813FA75FE}" type="presParOf" srcId="{A64CA1F1-186C-43D5-839B-900C3E286D9B}" destId="{0EB62A81-5132-4FDD-9521-6F0686C7A8BC}" srcOrd="1" destOrd="0" presId="urn:microsoft.com/office/officeart/2018/2/layout/IconVerticalSolidList"/>
    <dgm:cxn modelId="{99CC5B07-9BCB-4EC2-831C-AB30125D952A}" type="presParOf" srcId="{A64CA1F1-186C-43D5-839B-900C3E286D9B}" destId="{9C4EA23E-028E-41AE-A7F7-BEF509850548}" srcOrd="2" destOrd="0" presId="urn:microsoft.com/office/officeart/2018/2/layout/IconVerticalSolidList"/>
    <dgm:cxn modelId="{D5F36F9A-21FD-4314-9F01-4524CC698ACB}" type="presParOf" srcId="{A64CA1F1-186C-43D5-839B-900C3E286D9B}" destId="{0AFBD9FD-74F7-4DFA-8334-D2096B196D07}" srcOrd="3" destOrd="0" presId="urn:microsoft.com/office/officeart/2018/2/layout/IconVerticalSolidList"/>
    <dgm:cxn modelId="{025919A1-AE31-4148-B5DC-9D84ACCA32DD}" type="presParOf" srcId="{4263DA9C-2500-48A7-8868-3CE5E47110E9}" destId="{8D6AD8BE-7BCC-4F3B-BE03-75592BC49CA3}" srcOrd="3" destOrd="0" presId="urn:microsoft.com/office/officeart/2018/2/layout/IconVerticalSolidList"/>
    <dgm:cxn modelId="{00228485-0F51-47FC-8259-2BC02B48ECC6}" type="presParOf" srcId="{4263DA9C-2500-48A7-8868-3CE5E47110E9}" destId="{4286A156-1E8A-4AD3-B5E3-90E80553AD36}" srcOrd="4" destOrd="0" presId="urn:microsoft.com/office/officeart/2018/2/layout/IconVerticalSolidList"/>
    <dgm:cxn modelId="{D90A4DEA-FAB9-4EA5-8DB4-E258C62DDCF5}" type="presParOf" srcId="{4286A156-1E8A-4AD3-B5E3-90E80553AD36}" destId="{F2608830-23E3-4E15-BB82-62F82C051B2C}" srcOrd="0" destOrd="0" presId="urn:microsoft.com/office/officeart/2018/2/layout/IconVerticalSolidList"/>
    <dgm:cxn modelId="{A07950E1-1366-404D-81F5-8A8E9FF14A45}" type="presParOf" srcId="{4286A156-1E8A-4AD3-B5E3-90E80553AD36}" destId="{E9562230-2064-4320-984D-DF71E4B4EE66}" srcOrd="1" destOrd="0" presId="urn:microsoft.com/office/officeart/2018/2/layout/IconVerticalSolidList"/>
    <dgm:cxn modelId="{58A47DB6-740C-449B-A7AC-869213CE46B4}" type="presParOf" srcId="{4286A156-1E8A-4AD3-B5E3-90E80553AD36}" destId="{088A1E9D-8926-4307-AE41-263B31FD1DF0}" srcOrd="2" destOrd="0" presId="urn:microsoft.com/office/officeart/2018/2/layout/IconVerticalSolidList"/>
    <dgm:cxn modelId="{11B1C539-D511-4802-8FA4-17F8F11AD7F2}" type="presParOf" srcId="{4286A156-1E8A-4AD3-B5E3-90E80553AD36}" destId="{45C39144-A32F-4B9E-BC0A-DA04BFC43577}" srcOrd="3" destOrd="0" presId="urn:microsoft.com/office/officeart/2018/2/layout/IconVerticalSolidList"/>
    <dgm:cxn modelId="{DD8CFDA5-9449-4C51-950A-3C36F7F84888}" type="presParOf" srcId="{4263DA9C-2500-48A7-8868-3CE5E47110E9}" destId="{2D432B26-F36B-47CE-87A6-0B99B431DA89}" srcOrd="5" destOrd="0" presId="urn:microsoft.com/office/officeart/2018/2/layout/IconVerticalSolidList"/>
    <dgm:cxn modelId="{CF97BC67-9869-48CB-9750-18C63C9B4A5D}" type="presParOf" srcId="{4263DA9C-2500-48A7-8868-3CE5E47110E9}" destId="{9225FE70-7C53-4A10-98DC-6CC55188B99D}" srcOrd="6" destOrd="0" presId="urn:microsoft.com/office/officeart/2018/2/layout/IconVerticalSolidList"/>
    <dgm:cxn modelId="{136DE513-0EA8-47D6-A5AA-7BB42854C3B7}" type="presParOf" srcId="{9225FE70-7C53-4A10-98DC-6CC55188B99D}" destId="{3F5D7E15-BE84-48A9-904D-76AF2A01458C}" srcOrd="0" destOrd="0" presId="urn:microsoft.com/office/officeart/2018/2/layout/IconVerticalSolidList"/>
    <dgm:cxn modelId="{B09A65DF-D8C3-4B6D-9B3A-9BB83E1CDA10}" type="presParOf" srcId="{9225FE70-7C53-4A10-98DC-6CC55188B99D}" destId="{678A2839-0135-4C4E-BCDF-AB03385DA4DA}" srcOrd="1" destOrd="0" presId="urn:microsoft.com/office/officeart/2018/2/layout/IconVerticalSolidList"/>
    <dgm:cxn modelId="{4A2B84DE-F696-4CE5-9EB9-4CC4340D13BA}" type="presParOf" srcId="{9225FE70-7C53-4A10-98DC-6CC55188B99D}" destId="{819DC0B6-90BA-4420-AD06-EAE4712F6FFB}" srcOrd="2" destOrd="0" presId="urn:microsoft.com/office/officeart/2018/2/layout/IconVerticalSolidList"/>
    <dgm:cxn modelId="{FEB9130E-DDEB-4EE8-8B26-F142C108875D}" type="presParOf" srcId="{9225FE70-7C53-4A10-98DC-6CC55188B99D}" destId="{10B2DB40-D8A0-4B87-8AE5-4E41E3839D99}" srcOrd="3" destOrd="0" presId="urn:microsoft.com/office/officeart/2018/2/layout/IconVerticalSolidList"/>
    <dgm:cxn modelId="{C184D5B5-0E37-4719-9E90-CF24BF3EBD1C}" type="presParOf" srcId="{4263DA9C-2500-48A7-8868-3CE5E47110E9}" destId="{ADB8A34F-6C7D-4445-8477-5564921A1E8C}" srcOrd="7" destOrd="0" presId="urn:microsoft.com/office/officeart/2018/2/layout/IconVerticalSolidList"/>
    <dgm:cxn modelId="{BE7E4087-2C01-4F43-9E3E-DA95F3D4A899}" type="presParOf" srcId="{4263DA9C-2500-48A7-8868-3CE5E47110E9}" destId="{13A98655-6E99-4A1E-A087-4AE71193E614}" srcOrd="8" destOrd="0" presId="urn:microsoft.com/office/officeart/2018/2/layout/IconVerticalSolidList"/>
    <dgm:cxn modelId="{EC8A20AF-2B6B-4CA9-B088-812E0E3B0204}" type="presParOf" srcId="{13A98655-6E99-4A1E-A087-4AE71193E614}" destId="{368C3799-9DDA-4246-9134-A6833DAA639A}" srcOrd="0" destOrd="0" presId="urn:microsoft.com/office/officeart/2018/2/layout/IconVerticalSolidList"/>
    <dgm:cxn modelId="{7D1AE2C8-781B-4CF2-938A-6B9839675479}" type="presParOf" srcId="{13A98655-6E99-4A1E-A087-4AE71193E614}" destId="{454E6551-C29D-4EFC-805A-B713B2628F91}" srcOrd="1" destOrd="0" presId="urn:microsoft.com/office/officeart/2018/2/layout/IconVerticalSolidList"/>
    <dgm:cxn modelId="{2486D016-5561-4AA9-9356-3C2B5BAFC278}" type="presParOf" srcId="{13A98655-6E99-4A1E-A087-4AE71193E614}" destId="{370A35C4-F13D-41DC-9BF8-85051D4C64B5}" srcOrd="2" destOrd="0" presId="urn:microsoft.com/office/officeart/2018/2/layout/IconVerticalSolidList"/>
    <dgm:cxn modelId="{EDCF23CC-92DC-4622-B8DD-884A0E275210}" type="presParOf" srcId="{13A98655-6E99-4A1E-A087-4AE71193E614}" destId="{D34B71FB-941F-4E83-A62A-E5DB09F07DFD}" srcOrd="3" destOrd="0" presId="urn:microsoft.com/office/officeart/2018/2/layout/IconVerticalSolidList"/>
    <dgm:cxn modelId="{D0C236C2-8B72-49A2-8CAF-751557893D53}" type="presParOf" srcId="{4263DA9C-2500-48A7-8868-3CE5E47110E9}" destId="{BC4FF028-399B-4115-989F-1B84A14C22E5}" srcOrd="9" destOrd="0" presId="urn:microsoft.com/office/officeart/2018/2/layout/IconVerticalSolidList"/>
    <dgm:cxn modelId="{69590AE6-FDFD-4856-9016-7B263B60EAC2}" type="presParOf" srcId="{4263DA9C-2500-48A7-8868-3CE5E47110E9}" destId="{E8504084-BC30-4DB1-87F8-A7F050ABA9C5}" srcOrd="10" destOrd="0" presId="urn:microsoft.com/office/officeart/2018/2/layout/IconVerticalSolidList"/>
    <dgm:cxn modelId="{AD52B452-4C29-479B-8736-8246EB2E93A5}" type="presParOf" srcId="{E8504084-BC30-4DB1-87F8-A7F050ABA9C5}" destId="{020379CD-F65F-4373-9D5C-96E2D182B168}" srcOrd="0" destOrd="0" presId="urn:microsoft.com/office/officeart/2018/2/layout/IconVerticalSolidList"/>
    <dgm:cxn modelId="{CE5010C6-F97E-4DB3-A009-839767F18DF0}" type="presParOf" srcId="{E8504084-BC30-4DB1-87F8-A7F050ABA9C5}" destId="{854E321B-F02F-42D7-9DA6-E84B72998BFD}" srcOrd="1" destOrd="0" presId="urn:microsoft.com/office/officeart/2018/2/layout/IconVerticalSolidList"/>
    <dgm:cxn modelId="{4345F4CA-7B03-414C-B07E-CAC156DABF5D}" type="presParOf" srcId="{E8504084-BC30-4DB1-87F8-A7F050ABA9C5}" destId="{A2A9F906-A8AD-49F0-9285-196FBD245144}" srcOrd="2" destOrd="0" presId="urn:microsoft.com/office/officeart/2018/2/layout/IconVerticalSolidList"/>
    <dgm:cxn modelId="{7DF4112A-67DB-48F6-842D-049C0B055DD4}" type="presParOf" srcId="{E8504084-BC30-4DB1-87F8-A7F050ABA9C5}" destId="{FE3EB738-4492-4005-A9F7-06530256EC6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664712FF-FB26-43F8-AAA8-72A0C2DF4B9D}"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84F2747-4B9E-4C23-8DD5-B8F0CB6E3B11}">
      <dgm:prSet/>
      <dgm:spPr/>
      <dgm:t>
        <a:bodyPr/>
        <a:lstStyle/>
        <a:p>
          <a:pPr>
            <a:defRPr cap="all"/>
          </a:pPr>
          <a:r>
            <a:rPr lang="en-IN" b="1"/>
            <a:t>Thank You</a:t>
          </a:r>
          <a:r>
            <a:rPr lang="en-IN"/>
            <a:t> </a:t>
          </a:r>
          <a:endParaRPr lang="en-US"/>
        </a:p>
      </dgm:t>
    </dgm:pt>
    <dgm:pt modelId="{54AC7E5F-D15E-468F-B990-18EA2AD88E52}" type="parTrans" cxnId="{EABCE088-09AD-4F34-801F-B892E31556DE}">
      <dgm:prSet/>
      <dgm:spPr/>
      <dgm:t>
        <a:bodyPr/>
        <a:lstStyle/>
        <a:p>
          <a:endParaRPr lang="en-US"/>
        </a:p>
      </dgm:t>
    </dgm:pt>
    <dgm:pt modelId="{DEACAD16-1273-4971-90F0-9571E587E24B}" type="sibTrans" cxnId="{EABCE088-09AD-4F34-801F-B892E31556DE}">
      <dgm:prSet/>
      <dgm:spPr/>
      <dgm:t>
        <a:bodyPr/>
        <a:lstStyle/>
        <a:p>
          <a:endParaRPr lang="en-US"/>
        </a:p>
      </dgm:t>
    </dgm:pt>
    <dgm:pt modelId="{B2985F24-52FE-478E-9D1C-9F8FA41B722E}">
      <dgm:prSet/>
      <dgm:spPr/>
      <dgm:t>
        <a:bodyPr/>
        <a:lstStyle/>
        <a:p>
          <a:pPr>
            <a:defRPr cap="all"/>
          </a:pPr>
          <a:r>
            <a:rPr lang="en-IN"/>
            <a:t>Questions?</a:t>
          </a:r>
          <a:endParaRPr lang="en-US"/>
        </a:p>
      </dgm:t>
    </dgm:pt>
    <dgm:pt modelId="{5AD19721-B55B-490A-854D-67FC2FF9BAFB}" type="parTrans" cxnId="{F7247136-17DC-44EF-8B0C-739599528270}">
      <dgm:prSet/>
      <dgm:spPr/>
      <dgm:t>
        <a:bodyPr/>
        <a:lstStyle/>
        <a:p>
          <a:endParaRPr lang="en-US"/>
        </a:p>
      </dgm:t>
    </dgm:pt>
    <dgm:pt modelId="{EAD64777-6D57-4E80-97E2-D006190E697F}" type="sibTrans" cxnId="{F7247136-17DC-44EF-8B0C-739599528270}">
      <dgm:prSet/>
      <dgm:spPr/>
      <dgm:t>
        <a:bodyPr/>
        <a:lstStyle/>
        <a:p>
          <a:endParaRPr lang="en-US"/>
        </a:p>
      </dgm:t>
    </dgm:pt>
    <dgm:pt modelId="{15CB0AF7-1671-4A26-B9BE-36551CF5C317}" type="pres">
      <dgm:prSet presAssocID="{664712FF-FB26-43F8-AAA8-72A0C2DF4B9D}" presName="root" presStyleCnt="0">
        <dgm:presLayoutVars>
          <dgm:dir/>
          <dgm:resizeHandles val="exact"/>
        </dgm:presLayoutVars>
      </dgm:prSet>
      <dgm:spPr/>
    </dgm:pt>
    <dgm:pt modelId="{C124F5B3-86FB-42A9-AA6E-FB28A0C552F9}" type="pres">
      <dgm:prSet presAssocID="{C84F2747-4B9E-4C23-8DD5-B8F0CB6E3B11}" presName="compNode" presStyleCnt="0"/>
      <dgm:spPr/>
    </dgm:pt>
    <dgm:pt modelId="{826FF471-936C-49A8-921A-A4AD3AB05958}" type="pres">
      <dgm:prSet presAssocID="{C84F2747-4B9E-4C23-8DD5-B8F0CB6E3B11}" presName="iconBgRect" presStyleLbl="bgShp" presStyleIdx="0" presStyleCnt="2"/>
      <dgm:spPr/>
    </dgm:pt>
    <dgm:pt modelId="{94C9D249-0567-4118-822C-9DC1BE841AEC}" type="pres">
      <dgm:prSet presAssocID="{C84F2747-4B9E-4C23-8DD5-B8F0CB6E3B11}"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Smiling Face with No Fill"/>
        </a:ext>
      </dgm:extLst>
    </dgm:pt>
    <dgm:pt modelId="{3702433D-CF5C-4B1A-8082-4CC393461B34}" type="pres">
      <dgm:prSet presAssocID="{C84F2747-4B9E-4C23-8DD5-B8F0CB6E3B11}" presName="spaceRect" presStyleCnt="0"/>
      <dgm:spPr/>
    </dgm:pt>
    <dgm:pt modelId="{DC63339A-1DD8-47F6-BCC2-A0CDF876865B}" type="pres">
      <dgm:prSet presAssocID="{C84F2747-4B9E-4C23-8DD5-B8F0CB6E3B11}" presName="textRect" presStyleLbl="revTx" presStyleIdx="0" presStyleCnt="2">
        <dgm:presLayoutVars>
          <dgm:chMax val="1"/>
          <dgm:chPref val="1"/>
        </dgm:presLayoutVars>
      </dgm:prSet>
      <dgm:spPr/>
    </dgm:pt>
    <dgm:pt modelId="{3880E809-3639-4C9D-AE32-F55D920C4048}" type="pres">
      <dgm:prSet presAssocID="{DEACAD16-1273-4971-90F0-9571E587E24B}" presName="sibTrans" presStyleCnt="0"/>
      <dgm:spPr/>
    </dgm:pt>
    <dgm:pt modelId="{39B5F243-48DD-4C90-A94B-8194D73CF7C7}" type="pres">
      <dgm:prSet presAssocID="{B2985F24-52FE-478E-9D1C-9F8FA41B722E}" presName="compNode" presStyleCnt="0"/>
      <dgm:spPr/>
    </dgm:pt>
    <dgm:pt modelId="{AD0D163D-C6FF-47AB-BC5D-0D9CB1B088B2}" type="pres">
      <dgm:prSet presAssocID="{B2985F24-52FE-478E-9D1C-9F8FA41B722E}" presName="iconBgRect" presStyleLbl="bgShp" presStyleIdx="1" presStyleCnt="2"/>
      <dgm:spPr/>
    </dgm:pt>
    <dgm:pt modelId="{5D0F3C0D-E7B3-4898-A6AF-574915B26AC9}" type="pres">
      <dgm:prSet presAssocID="{B2985F24-52FE-478E-9D1C-9F8FA41B722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F171E018-D6F8-4FF8-B975-509246EAB7E1}" type="pres">
      <dgm:prSet presAssocID="{B2985F24-52FE-478E-9D1C-9F8FA41B722E}" presName="spaceRect" presStyleCnt="0"/>
      <dgm:spPr/>
    </dgm:pt>
    <dgm:pt modelId="{74030581-B40C-4661-945E-DD94A1FEAA0B}" type="pres">
      <dgm:prSet presAssocID="{B2985F24-52FE-478E-9D1C-9F8FA41B722E}" presName="textRect" presStyleLbl="revTx" presStyleIdx="1" presStyleCnt="2">
        <dgm:presLayoutVars>
          <dgm:chMax val="1"/>
          <dgm:chPref val="1"/>
        </dgm:presLayoutVars>
      </dgm:prSet>
      <dgm:spPr/>
    </dgm:pt>
  </dgm:ptLst>
  <dgm:cxnLst>
    <dgm:cxn modelId="{F7247136-17DC-44EF-8B0C-739599528270}" srcId="{664712FF-FB26-43F8-AAA8-72A0C2DF4B9D}" destId="{B2985F24-52FE-478E-9D1C-9F8FA41B722E}" srcOrd="1" destOrd="0" parTransId="{5AD19721-B55B-490A-854D-67FC2FF9BAFB}" sibTransId="{EAD64777-6D57-4E80-97E2-D006190E697F}"/>
    <dgm:cxn modelId="{54F5D848-3CF6-450B-B5BF-5B1C309BA3D8}" type="presOf" srcId="{664712FF-FB26-43F8-AAA8-72A0C2DF4B9D}" destId="{15CB0AF7-1671-4A26-B9BE-36551CF5C317}" srcOrd="0" destOrd="0" presId="urn:microsoft.com/office/officeart/2018/5/layout/IconCircleLabelList"/>
    <dgm:cxn modelId="{F1A50F62-F8CE-4AB0-AAF5-B556B0A69523}" type="presOf" srcId="{B2985F24-52FE-478E-9D1C-9F8FA41B722E}" destId="{74030581-B40C-4661-945E-DD94A1FEAA0B}" srcOrd="0" destOrd="0" presId="urn:microsoft.com/office/officeart/2018/5/layout/IconCircleLabelList"/>
    <dgm:cxn modelId="{EABCE088-09AD-4F34-801F-B892E31556DE}" srcId="{664712FF-FB26-43F8-AAA8-72A0C2DF4B9D}" destId="{C84F2747-4B9E-4C23-8DD5-B8F0CB6E3B11}" srcOrd="0" destOrd="0" parTransId="{54AC7E5F-D15E-468F-B990-18EA2AD88E52}" sibTransId="{DEACAD16-1273-4971-90F0-9571E587E24B}"/>
    <dgm:cxn modelId="{06CF1DEE-4F22-4886-A8CB-4559172B320A}" type="presOf" srcId="{C84F2747-4B9E-4C23-8DD5-B8F0CB6E3B11}" destId="{DC63339A-1DD8-47F6-BCC2-A0CDF876865B}" srcOrd="0" destOrd="0" presId="urn:microsoft.com/office/officeart/2018/5/layout/IconCircleLabelList"/>
    <dgm:cxn modelId="{5E319414-36CE-4EBC-B5B4-E70D92FE7E02}" type="presParOf" srcId="{15CB0AF7-1671-4A26-B9BE-36551CF5C317}" destId="{C124F5B3-86FB-42A9-AA6E-FB28A0C552F9}" srcOrd="0" destOrd="0" presId="urn:microsoft.com/office/officeart/2018/5/layout/IconCircleLabelList"/>
    <dgm:cxn modelId="{379E0966-FB52-479F-AF6A-65CE11E9E298}" type="presParOf" srcId="{C124F5B3-86FB-42A9-AA6E-FB28A0C552F9}" destId="{826FF471-936C-49A8-921A-A4AD3AB05958}" srcOrd="0" destOrd="0" presId="urn:microsoft.com/office/officeart/2018/5/layout/IconCircleLabelList"/>
    <dgm:cxn modelId="{F8968F1D-ECF1-47CC-9C7C-8DFC3D50317F}" type="presParOf" srcId="{C124F5B3-86FB-42A9-AA6E-FB28A0C552F9}" destId="{94C9D249-0567-4118-822C-9DC1BE841AEC}" srcOrd="1" destOrd="0" presId="urn:microsoft.com/office/officeart/2018/5/layout/IconCircleLabelList"/>
    <dgm:cxn modelId="{9BCE0081-FEB7-471A-B2D0-EE3CB952B4D9}" type="presParOf" srcId="{C124F5B3-86FB-42A9-AA6E-FB28A0C552F9}" destId="{3702433D-CF5C-4B1A-8082-4CC393461B34}" srcOrd="2" destOrd="0" presId="urn:microsoft.com/office/officeart/2018/5/layout/IconCircleLabelList"/>
    <dgm:cxn modelId="{A560B577-3D17-4B49-8C99-281E7E121F8F}" type="presParOf" srcId="{C124F5B3-86FB-42A9-AA6E-FB28A0C552F9}" destId="{DC63339A-1DD8-47F6-BCC2-A0CDF876865B}" srcOrd="3" destOrd="0" presId="urn:microsoft.com/office/officeart/2018/5/layout/IconCircleLabelList"/>
    <dgm:cxn modelId="{28DE6D29-F253-4177-B3C4-0B234B23ED63}" type="presParOf" srcId="{15CB0AF7-1671-4A26-B9BE-36551CF5C317}" destId="{3880E809-3639-4C9D-AE32-F55D920C4048}" srcOrd="1" destOrd="0" presId="urn:microsoft.com/office/officeart/2018/5/layout/IconCircleLabelList"/>
    <dgm:cxn modelId="{ECE2B612-08DC-4B4F-B37A-7B191C3E3B8B}" type="presParOf" srcId="{15CB0AF7-1671-4A26-B9BE-36551CF5C317}" destId="{39B5F243-48DD-4C90-A94B-8194D73CF7C7}" srcOrd="2" destOrd="0" presId="urn:microsoft.com/office/officeart/2018/5/layout/IconCircleLabelList"/>
    <dgm:cxn modelId="{B44ACED9-114A-4C53-97FD-F07311DA0F1C}" type="presParOf" srcId="{39B5F243-48DD-4C90-A94B-8194D73CF7C7}" destId="{AD0D163D-C6FF-47AB-BC5D-0D9CB1B088B2}" srcOrd="0" destOrd="0" presId="urn:microsoft.com/office/officeart/2018/5/layout/IconCircleLabelList"/>
    <dgm:cxn modelId="{14B6AE6C-5B15-43B6-9C31-E86A1D12D641}" type="presParOf" srcId="{39B5F243-48DD-4C90-A94B-8194D73CF7C7}" destId="{5D0F3C0D-E7B3-4898-A6AF-574915B26AC9}" srcOrd="1" destOrd="0" presId="urn:microsoft.com/office/officeart/2018/5/layout/IconCircleLabelList"/>
    <dgm:cxn modelId="{071248DD-4D39-4A32-953F-AA4F65124EEF}" type="presParOf" srcId="{39B5F243-48DD-4C90-A94B-8194D73CF7C7}" destId="{F171E018-D6F8-4FF8-B975-509246EAB7E1}" srcOrd="2" destOrd="0" presId="urn:microsoft.com/office/officeart/2018/5/layout/IconCircleLabelList"/>
    <dgm:cxn modelId="{A7796208-7EE6-4E72-939C-CD415FDA291E}" type="presParOf" srcId="{39B5F243-48DD-4C90-A94B-8194D73CF7C7}" destId="{74030581-B40C-4661-945E-DD94A1FEAA0B}"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F51DB7-E707-455D-B8C0-E6908ADDC1B6}">
      <dsp:nvSpPr>
        <dsp:cNvPr id="0" name=""/>
        <dsp:cNvSpPr/>
      </dsp:nvSpPr>
      <dsp:spPr>
        <a:xfrm>
          <a:off x="405764" y="1148245"/>
          <a:ext cx="658916" cy="65891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E5BF3D7-7ED9-4741-BB8F-20AFFF509BC2}">
      <dsp:nvSpPr>
        <dsp:cNvPr id="0" name=""/>
        <dsp:cNvSpPr/>
      </dsp:nvSpPr>
      <dsp:spPr>
        <a:xfrm>
          <a:off x="3093" y="2033189"/>
          <a:ext cx="1464257" cy="58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Introduction &amp; Objective</a:t>
          </a:r>
        </a:p>
      </dsp:txBody>
      <dsp:txXfrm>
        <a:off x="3093" y="2033189"/>
        <a:ext cx="1464257" cy="585703"/>
      </dsp:txXfrm>
    </dsp:sp>
    <dsp:sp modelId="{04AFCEE2-6DEE-47B0-9E1C-FC04C3B6B913}">
      <dsp:nvSpPr>
        <dsp:cNvPr id="0" name=""/>
        <dsp:cNvSpPr/>
      </dsp:nvSpPr>
      <dsp:spPr>
        <a:xfrm>
          <a:off x="2126267" y="1148245"/>
          <a:ext cx="658916" cy="65891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66128C8-BE48-4E05-9A01-CBEE8A9E61B4}">
      <dsp:nvSpPr>
        <dsp:cNvPr id="0" name=""/>
        <dsp:cNvSpPr/>
      </dsp:nvSpPr>
      <dsp:spPr>
        <a:xfrm>
          <a:off x="1723596" y="2033189"/>
          <a:ext cx="1464257" cy="58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Tech Stack &amp; Tools</a:t>
          </a:r>
        </a:p>
      </dsp:txBody>
      <dsp:txXfrm>
        <a:off x="1723596" y="2033189"/>
        <a:ext cx="1464257" cy="585703"/>
      </dsp:txXfrm>
    </dsp:sp>
    <dsp:sp modelId="{E259548B-3DA5-495A-8FA6-6285993B767E}">
      <dsp:nvSpPr>
        <dsp:cNvPr id="0" name=""/>
        <dsp:cNvSpPr/>
      </dsp:nvSpPr>
      <dsp:spPr>
        <a:xfrm>
          <a:off x="3846770" y="1148245"/>
          <a:ext cx="658916" cy="65891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93537A1-1918-489D-8F34-BC0121F0D975}">
      <dsp:nvSpPr>
        <dsp:cNvPr id="0" name=""/>
        <dsp:cNvSpPr/>
      </dsp:nvSpPr>
      <dsp:spPr>
        <a:xfrm>
          <a:off x="3444099" y="2033189"/>
          <a:ext cx="1464257" cy="58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Data Collection &amp; Preprocessing</a:t>
          </a:r>
        </a:p>
      </dsp:txBody>
      <dsp:txXfrm>
        <a:off x="3444099" y="2033189"/>
        <a:ext cx="1464257" cy="585703"/>
      </dsp:txXfrm>
    </dsp:sp>
    <dsp:sp modelId="{99D97ED6-7270-499F-923D-D32A8F47B7BC}">
      <dsp:nvSpPr>
        <dsp:cNvPr id="0" name=""/>
        <dsp:cNvSpPr/>
      </dsp:nvSpPr>
      <dsp:spPr>
        <a:xfrm>
          <a:off x="5567272" y="1148245"/>
          <a:ext cx="658916" cy="65891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002359E-1A92-49F8-A56F-FC19EB6527DB}">
      <dsp:nvSpPr>
        <dsp:cNvPr id="0" name=""/>
        <dsp:cNvSpPr/>
      </dsp:nvSpPr>
      <dsp:spPr>
        <a:xfrm>
          <a:off x="5164602" y="2033189"/>
          <a:ext cx="1464257" cy="58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Analysis &amp; Key Insights</a:t>
          </a:r>
        </a:p>
      </dsp:txBody>
      <dsp:txXfrm>
        <a:off x="5164602" y="2033189"/>
        <a:ext cx="1464257" cy="585703"/>
      </dsp:txXfrm>
    </dsp:sp>
    <dsp:sp modelId="{3ED0A6BE-547A-42CE-BAC4-DA4B87D42B06}">
      <dsp:nvSpPr>
        <dsp:cNvPr id="0" name=""/>
        <dsp:cNvSpPr/>
      </dsp:nvSpPr>
      <dsp:spPr>
        <a:xfrm>
          <a:off x="7287775" y="1148245"/>
          <a:ext cx="658916" cy="658916"/>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2D8647D-823C-4465-96F0-1260B78E3978}">
      <dsp:nvSpPr>
        <dsp:cNvPr id="0" name=""/>
        <dsp:cNvSpPr/>
      </dsp:nvSpPr>
      <dsp:spPr>
        <a:xfrm>
          <a:off x="6885104" y="2033189"/>
          <a:ext cx="1464257" cy="58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Visualizations &amp; Dashboards</a:t>
          </a:r>
        </a:p>
      </dsp:txBody>
      <dsp:txXfrm>
        <a:off x="6885104" y="2033189"/>
        <a:ext cx="1464257" cy="585703"/>
      </dsp:txXfrm>
    </dsp:sp>
    <dsp:sp modelId="{DE8E7259-2F17-40A9-83EC-0F63E3BAF3AB}">
      <dsp:nvSpPr>
        <dsp:cNvPr id="0" name=""/>
        <dsp:cNvSpPr/>
      </dsp:nvSpPr>
      <dsp:spPr>
        <a:xfrm>
          <a:off x="9008278" y="1148245"/>
          <a:ext cx="658916" cy="658916"/>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1845C8D-0F5B-433B-8E28-43C52E8A0132}">
      <dsp:nvSpPr>
        <dsp:cNvPr id="0" name=""/>
        <dsp:cNvSpPr/>
      </dsp:nvSpPr>
      <dsp:spPr>
        <a:xfrm>
          <a:off x="8605607" y="2033189"/>
          <a:ext cx="1464257" cy="5857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90000"/>
            </a:lnSpc>
            <a:spcBef>
              <a:spcPct val="0"/>
            </a:spcBef>
            <a:spcAft>
              <a:spcPct val="35000"/>
            </a:spcAft>
            <a:buNone/>
          </a:pPr>
          <a:r>
            <a:rPr lang="en-US" sz="1500" kern="1200" dirty="0">
              <a:latin typeface="Times New Roman" panose="02020603050405020304" pitchFamily="18" charset="0"/>
              <a:cs typeface="Times New Roman" panose="02020603050405020304" pitchFamily="18" charset="0"/>
            </a:rPr>
            <a:t>Recommendations &amp; Conclusion</a:t>
          </a:r>
        </a:p>
      </dsp:txBody>
      <dsp:txXfrm>
        <a:off x="8605607" y="2033189"/>
        <a:ext cx="1464257" cy="58570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EFC972-9A64-4AA6-8D71-171E3CA613A4}">
      <dsp:nvSpPr>
        <dsp:cNvPr id="0" name=""/>
        <dsp:cNvSpPr/>
      </dsp:nvSpPr>
      <dsp:spPr>
        <a:xfrm>
          <a:off x="0" y="5160"/>
          <a:ext cx="6620255" cy="1013366"/>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Average GPA: 2.83, Median: 3.08</a:t>
          </a:r>
        </a:p>
      </dsp:txBody>
      <dsp:txXfrm>
        <a:off x="49468" y="54628"/>
        <a:ext cx="6521319" cy="914430"/>
      </dsp:txXfrm>
    </dsp:sp>
    <dsp:sp modelId="{45DA8DEB-BC0D-4319-A2D8-45F6ECE255B9}">
      <dsp:nvSpPr>
        <dsp:cNvPr id="0" name=""/>
        <dsp:cNvSpPr/>
      </dsp:nvSpPr>
      <dsp:spPr>
        <a:xfrm>
          <a:off x="0" y="1093406"/>
          <a:ext cx="6620255" cy="1013366"/>
        </a:xfrm>
        <a:prstGeom prst="roundRect">
          <a:avLst/>
        </a:prstGeom>
        <a:solidFill>
          <a:schemeClr val="accent5">
            <a:hueOff val="2093850"/>
            <a:satOff val="224"/>
            <a:lumOff val="-4314"/>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Summer I 2019 had highest GPA (4.0); Summer II 2018 lowest (2.6)</a:t>
          </a:r>
        </a:p>
      </dsp:txBody>
      <dsp:txXfrm>
        <a:off x="49468" y="1142874"/>
        <a:ext cx="6521319" cy="914430"/>
      </dsp:txXfrm>
    </dsp:sp>
    <dsp:sp modelId="{3035E808-013E-4D6A-8A47-479B456C4776}">
      <dsp:nvSpPr>
        <dsp:cNvPr id="0" name=""/>
        <dsp:cNvSpPr/>
      </dsp:nvSpPr>
      <dsp:spPr>
        <a:xfrm>
          <a:off x="0" y="2181652"/>
          <a:ext cx="6620255" cy="1013366"/>
        </a:xfrm>
        <a:prstGeom prst="roundRect">
          <a:avLst/>
        </a:prstGeom>
        <a:solidFill>
          <a:schemeClr val="accent5">
            <a:hueOff val="4187701"/>
            <a:satOff val="449"/>
            <a:lumOff val="-862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Top-performing majors: Business Admin - Bus Law Con, Pre-Dentistry</a:t>
          </a:r>
        </a:p>
      </dsp:txBody>
      <dsp:txXfrm>
        <a:off x="49468" y="2231120"/>
        <a:ext cx="6521319" cy="914430"/>
      </dsp:txXfrm>
    </dsp:sp>
    <dsp:sp modelId="{67F5951D-29A6-4457-BEE0-E8807F6F46BD}">
      <dsp:nvSpPr>
        <dsp:cNvPr id="0" name=""/>
        <dsp:cNvSpPr/>
      </dsp:nvSpPr>
      <dsp:spPr>
        <a:xfrm>
          <a:off x="0" y="3269899"/>
          <a:ext cx="6620255" cy="1013366"/>
        </a:xfrm>
        <a:prstGeom prst="roundRect">
          <a:avLst/>
        </a:prstGeom>
        <a:solidFill>
          <a:schemeClr val="accent5">
            <a:hueOff val="6281551"/>
            <a:satOff val="673"/>
            <a:lumOff val="-12942"/>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Lowest-performing: Business Admin - Intl Bus Con</a:t>
          </a:r>
        </a:p>
      </dsp:txBody>
      <dsp:txXfrm>
        <a:off x="49468" y="3319367"/>
        <a:ext cx="6521319" cy="914430"/>
      </dsp:txXfrm>
    </dsp:sp>
    <dsp:sp modelId="{AC9F825D-D128-4AB1-A53E-6F2917265704}">
      <dsp:nvSpPr>
        <dsp:cNvPr id="0" name=""/>
        <dsp:cNvSpPr/>
      </dsp:nvSpPr>
      <dsp:spPr>
        <a:xfrm>
          <a:off x="0" y="4358145"/>
          <a:ext cx="6620255" cy="1013366"/>
        </a:xfrm>
        <a:prstGeom prst="roundRect">
          <a:avLst/>
        </a:prstGeom>
        <a:solidFill>
          <a:schemeClr val="accent5">
            <a:hueOff val="8375402"/>
            <a:satOff val="897"/>
            <a:lumOff val="-1725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a:t>Instructor GPAs ranged from 3.7+ to below 1.5</a:t>
          </a:r>
        </a:p>
      </dsp:txBody>
      <dsp:txXfrm>
        <a:off x="49468" y="4407613"/>
        <a:ext cx="6521319" cy="91443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D42676-F22B-4313-8178-EF8C3CA9714F}">
      <dsp:nvSpPr>
        <dsp:cNvPr id="0" name=""/>
        <dsp:cNvSpPr/>
      </dsp:nvSpPr>
      <dsp:spPr>
        <a:xfrm>
          <a:off x="621791" y="0"/>
          <a:ext cx="5376672" cy="5376672"/>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865616A-397D-40B7-BA2F-F8B64ABEACFD}">
      <dsp:nvSpPr>
        <dsp:cNvPr id="0" name=""/>
        <dsp:cNvSpPr/>
      </dsp:nvSpPr>
      <dsp:spPr>
        <a:xfrm>
          <a:off x="1132575" y="510783"/>
          <a:ext cx="2096902" cy="2096902"/>
        </a:xfrm>
        <a:prstGeom prst="round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GPA peaked at 3 and 16 credit hours, showing unique performance curves</a:t>
          </a:r>
        </a:p>
      </dsp:txBody>
      <dsp:txXfrm>
        <a:off x="1234937" y="613145"/>
        <a:ext cx="1892178" cy="1892178"/>
      </dsp:txXfrm>
    </dsp:sp>
    <dsp:sp modelId="{4D1E7784-A121-4954-9E86-A76A9A60F4C0}">
      <dsp:nvSpPr>
        <dsp:cNvPr id="0" name=""/>
        <dsp:cNvSpPr/>
      </dsp:nvSpPr>
      <dsp:spPr>
        <a:xfrm>
          <a:off x="3390778" y="510783"/>
          <a:ext cx="2096902" cy="2096902"/>
        </a:xfrm>
        <a:prstGeom prst="round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Fall 2015 and Spring 2016 had highest enrollments; minimal dropouts observed</a:t>
          </a:r>
        </a:p>
      </dsp:txBody>
      <dsp:txXfrm>
        <a:off x="3493140" y="613145"/>
        <a:ext cx="1892178" cy="1892178"/>
      </dsp:txXfrm>
    </dsp:sp>
    <dsp:sp modelId="{35BF985E-6C49-4D49-B772-89F6DDFBBEA5}">
      <dsp:nvSpPr>
        <dsp:cNvPr id="0" name=""/>
        <dsp:cNvSpPr/>
      </dsp:nvSpPr>
      <dsp:spPr>
        <a:xfrm>
          <a:off x="1132575" y="2768986"/>
          <a:ext cx="2096902" cy="2096902"/>
        </a:xfrm>
        <a:prstGeom prst="round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ACTY course had more failures than passes</a:t>
          </a:r>
        </a:p>
      </dsp:txBody>
      <dsp:txXfrm>
        <a:off x="1234937" y="2871348"/>
        <a:ext cx="1892178" cy="1892178"/>
      </dsp:txXfrm>
    </dsp:sp>
    <dsp:sp modelId="{AD9A6A3B-83EC-415E-BE92-2DFA9867AB4D}">
      <dsp:nvSpPr>
        <dsp:cNvPr id="0" name=""/>
        <dsp:cNvSpPr/>
      </dsp:nvSpPr>
      <dsp:spPr>
        <a:xfrm>
          <a:off x="3390778" y="2768986"/>
          <a:ext cx="2096902" cy="2096902"/>
        </a:xfrm>
        <a:prstGeom prst="round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a:t>Graduation rate dropped in 2016 (64%) but recovered by 2019 (100%)</a:t>
          </a:r>
        </a:p>
      </dsp:txBody>
      <dsp:txXfrm>
        <a:off x="3493140" y="2871348"/>
        <a:ext cx="1892178" cy="1892178"/>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1449F-503D-4CCD-A2A4-1FFA4FB563A3}">
      <dsp:nvSpPr>
        <dsp:cNvPr id="0" name=""/>
        <dsp:cNvSpPr/>
      </dsp:nvSpPr>
      <dsp:spPr>
        <a:xfrm>
          <a:off x="2923" y="619746"/>
          <a:ext cx="2319605" cy="324744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0845" tIns="330200" rIns="180845" bIns="330200" numCol="1" spcCol="1270" anchor="t" anchorCtr="0">
          <a:noAutofit/>
        </a:bodyPr>
        <a:lstStyle/>
        <a:p>
          <a:pPr marL="0" lvl="0" indent="0" algn="l" defTabSz="800100">
            <a:lnSpc>
              <a:spcPct val="90000"/>
            </a:lnSpc>
            <a:spcBef>
              <a:spcPct val="0"/>
            </a:spcBef>
            <a:spcAft>
              <a:spcPct val="35000"/>
            </a:spcAft>
            <a:buNone/>
          </a:pPr>
          <a:r>
            <a:rPr lang="en-US" sz="1800" kern="1200" dirty="0"/>
            <a:t>THEA and HONR had the highest average GPAs</a:t>
          </a:r>
        </a:p>
      </dsp:txBody>
      <dsp:txXfrm>
        <a:off x="2923" y="1853776"/>
        <a:ext cx="2319605" cy="1948468"/>
      </dsp:txXfrm>
    </dsp:sp>
    <dsp:sp modelId="{A229A5E7-5107-4BB7-B2DC-96B403CFCB14}">
      <dsp:nvSpPr>
        <dsp:cNvPr id="0" name=""/>
        <dsp:cNvSpPr/>
      </dsp:nvSpPr>
      <dsp:spPr>
        <a:xfrm>
          <a:off x="675609" y="944491"/>
          <a:ext cx="974234" cy="97423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955" tIns="12700" rIns="75955" bIns="12700" numCol="1" spcCol="1270" anchor="ctr" anchorCtr="0">
          <a:noAutofit/>
        </a:bodyPr>
        <a:lstStyle/>
        <a:p>
          <a:pPr marL="0" lvl="0" indent="0" algn="ctr" defTabSz="2133600">
            <a:lnSpc>
              <a:spcPct val="90000"/>
            </a:lnSpc>
            <a:spcBef>
              <a:spcPct val="0"/>
            </a:spcBef>
            <a:spcAft>
              <a:spcPct val="35000"/>
            </a:spcAft>
            <a:buNone/>
          </a:pPr>
          <a:r>
            <a:rPr lang="en-US" sz="4800" kern="1200"/>
            <a:t>1</a:t>
          </a:r>
        </a:p>
      </dsp:txBody>
      <dsp:txXfrm>
        <a:off x="818282" y="1087164"/>
        <a:ext cx="688888" cy="688888"/>
      </dsp:txXfrm>
    </dsp:sp>
    <dsp:sp modelId="{80025BBA-7395-4623-B6D6-00573FB32FDA}">
      <dsp:nvSpPr>
        <dsp:cNvPr id="0" name=""/>
        <dsp:cNvSpPr/>
      </dsp:nvSpPr>
      <dsp:spPr>
        <a:xfrm>
          <a:off x="2923" y="3867122"/>
          <a:ext cx="231960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4649728-E16C-4D59-8A19-133DF50E9AE8}">
      <dsp:nvSpPr>
        <dsp:cNvPr id="0" name=""/>
        <dsp:cNvSpPr/>
      </dsp:nvSpPr>
      <dsp:spPr>
        <a:xfrm>
          <a:off x="2554490" y="619746"/>
          <a:ext cx="2319605" cy="324744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0845" tIns="330200" rIns="180845" bIns="330200" numCol="1" spcCol="1270" anchor="t" anchorCtr="0">
          <a:noAutofit/>
        </a:bodyPr>
        <a:lstStyle/>
        <a:p>
          <a:pPr marL="0" lvl="0" indent="0" algn="l" defTabSz="800100">
            <a:lnSpc>
              <a:spcPct val="90000"/>
            </a:lnSpc>
            <a:spcBef>
              <a:spcPct val="0"/>
            </a:spcBef>
            <a:spcAft>
              <a:spcPct val="35000"/>
            </a:spcAft>
            <a:buNone/>
          </a:pPr>
          <a:r>
            <a:rPr lang="en-US" sz="1800" kern="1200"/>
            <a:t>WRIT and EMGT reported the lowest</a:t>
          </a:r>
        </a:p>
      </dsp:txBody>
      <dsp:txXfrm>
        <a:off x="2554490" y="1853776"/>
        <a:ext cx="2319605" cy="1948468"/>
      </dsp:txXfrm>
    </dsp:sp>
    <dsp:sp modelId="{8FFE79DE-0AC1-4DF6-B13A-005FE2B0808C}">
      <dsp:nvSpPr>
        <dsp:cNvPr id="0" name=""/>
        <dsp:cNvSpPr/>
      </dsp:nvSpPr>
      <dsp:spPr>
        <a:xfrm>
          <a:off x="3227175" y="944491"/>
          <a:ext cx="974234" cy="97423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955" tIns="12700" rIns="75955" bIns="12700" numCol="1" spcCol="1270" anchor="ctr" anchorCtr="0">
          <a:noAutofit/>
        </a:bodyPr>
        <a:lstStyle/>
        <a:p>
          <a:pPr marL="0" lvl="0" indent="0" algn="ctr" defTabSz="2133600">
            <a:lnSpc>
              <a:spcPct val="90000"/>
            </a:lnSpc>
            <a:spcBef>
              <a:spcPct val="0"/>
            </a:spcBef>
            <a:spcAft>
              <a:spcPct val="35000"/>
            </a:spcAft>
            <a:buNone/>
          </a:pPr>
          <a:r>
            <a:rPr lang="en-US" sz="4800" kern="1200"/>
            <a:t>2</a:t>
          </a:r>
        </a:p>
      </dsp:txBody>
      <dsp:txXfrm>
        <a:off x="3369848" y="1087164"/>
        <a:ext cx="688888" cy="688888"/>
      </dsp:txXfrm>
    </dsp:sp>
    <dsp:sp modelId="{8247151A-EA07-40F4-9103-F26F4081B0CE}">
      <dsp:nvSpPr>
        <dsp:cNvPr id="0" name=""/>
        <dsp:cNvSpPr/>
      </dsp:nvSpPr>
      <dsp:spPr>
        <a:xfrm>
          <a:off x="2554490" y="3867122"/>
          <a:ext cx="231960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C4646E4-0EBA-40DF-ACD0-2803BFFD1B60}">
      <dsp:nvSpPr>
        <dsp:cNvPr id="0" name=""/>
        <dsp:cNvSpPr/>
      </dsp:nvSpPr>
      <dsp:spPr>
        <a:xfrm>
          <a:off x="5106056" y="619746"/>
          <a:ext cx="2319605" cy="324744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0845" tIns="330200" rIns="180845" bIns="330200" numCol="1" spcCol="1270" anchor="t" anchorCtr="0">
          <a:noAutofit/>
        </a:bodyPr>
        <a:lstStyle/>
        <a:p>
          <a:pPr marL="0" lvl="0" indent="0" algn="l" defTabSz="800100">
            <a:lnSpc>
              <a:spcPct val="90000"/>
            </a:lnSpc>
            <a:spcBef>
              <a:spcPct val="0"/>
            </a:spcBef>
            <a:spcAft>
              <a:spcPct val="35000"/>
            </a:spcAft>
            <a:buNone/>
          </a:pPr>
          <a:r>
            <a:rPr lang="en-US" sz="1800" kern="1200"/>
            <a:t>Elective popularity: 'What is an Ethical Life?' ranked highest</a:t>
          </a:r>
        </a:p>
      </dsp:txBody>
      <dsp:txXfrm>
        <a:off x="5106056" y="1853776"/>
        <a:ext cx="2319605" cy="1948468"/>
      </dsp:txXfrm>
    </dsp:sp>
    <dsp:sp modelId="{1DC7E34B-B6AD-4FD3-8E05-1DC86B3D87E7}">
      <dsp:nvSpPr>
        <dsp:cNvPr id="0" name=""/>
        <dsp:cNvSpPr/>
      </dsp:nvSpPr>
      <dsp:spPr>
        <a:xfrm>
          <a:off x="5778741" y="944491"/>
          <a:ext cx="974234" cy="97423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955" tIns="12700" rIns="75955" bIns="12700" numCol="1" spcCol="1270" anchor="ctr" anchorCtr="0">
          <a:noAutofit/>
        </a:bodyPr>
        <a:lstStyle/>
        <a:p>
          <a:pPr marL="0" lvl="0" indent="0" algn="ctr" defTabSz="2133600">
            <a:lnSpc>
              <a:spcPct val="90000"/>
            </a:lnSpc>
            <a:spcBef>
              <a:spcPct val="0"/>
            </a:spcBef>
            <a:spcAft>
              <a:spcPct val="35000"/>
            </a:spcAft>
            <a:buNone/>
          </a:pPr>
          <a:r>
            <a:rPr lang="en-US" sz="4800" kern="1200"/>
            <a:t>3</a:t>
          </a:r>
        </a:p>
      </dsp:txBody>
      <dsp:txXfrm>
        <a:off x="5921414" y="1087164"/>
        <a:ext cx="688888" cy="688888"/>
      </dsp:txXfrm>
    </dsp:sp>
    <dsp:sp modelId="{F0B47A43-60E0-4FE0-9924-5F3459C60D04}">
      <dsp:nvSpPr>
        <dsp:cNvPr id="0" name=""/>
        <dsp:cNvSpPr/>
      </dsp:nvSpPr>
      <dsp:spPr>
        <a:xfrm>
          <a:off x="5106056" y="3867122"/>
          <a:ext cx="231960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92BB1CF-E68C-49E4-BF58-790FFFD18385}">
      <dsp:nvSpPr>
        <dsp:cNvPr id="0" name=""/>
        <dsp:cNvSpPr/>
      </dsp:nvSpPr>
      <dsp:spPr>
        <a:xfrm>
          <a:off x="7657622" y="619746"/>
          <a:ext cx="2319605" cy="3247447"/>
        </a:xfrm>
        <a:prstGeom prst="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80845" tIns="330200" rIns="180845" bIns="330200" numCol="1" spcCol="1270" anchor="t" anchorCtr="0">
          <a:noAutofit/>
        </a:bodyPr>
        <a:lstStyle/>
        <a:p>
          <a:pPr marL="0" lvl="0" indent="0" algn="l" defTabSz="800100">
            <a:lnSpc>
              <a:spcPct val="90000"/>
            </a:lnSpc>
            <a:spcBef>
              <a:spcPct val="0"/>
            </a:spcBef>
            <a:spcAft>
              <a:spcPct val="35000"/>
            </a:spcAft>
            <a:buNone/>
          </a:pPr>
          <a:r>
            <a:rPr lang="en-US" sz="1800" kern="1200"/>
            <a:t>Dashboards revealed term GPA patterns, instructor impact, and course performance</a:t>
          </a:r>
        </a:p>
      </dsp:txBody>
      <dsp:txXfrm>
        <a:off x="7657622" y="1853776"/>
        <a:ext cx="2319605" cy="1948468"/>
      </dsp:txXfrm>
    </dsp:sp>
    <dsp:sp modelId="{B1684D73-2DA1-4B63-A854-AB34573B3503}">
      <dsp:nvSpPr>
        <dsp:cNvPr id="0" name=""/>
        <dsp:cNvSpPr/>
      </dsp:nvSpPr>
      <dsp:spPr>
        <a:xfrm>
          <a:off x="8330308" y="944491"/>
          <a:ext cx="974234" cy="974234"/>
        </a:xfrm>
        <a:prstGeom prst="ellipse">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5955" tIns="12700" rIns="75955" bIns="12700" numCol="1" spcCol="1270" anchor="ctr" anchorCtr="0">
          <a:noAutofit/>
        </a:bodyPr>
        <a:lstStyle/>
        <a:p>
          <a:pPr marL="0" lvl="0" indent="0" algn="ctr" defTabSz="2133600">
            <a:lnSpc>
              <a:spcPct val="90000"/>
            </a:lnSpc>
            <a:spcBef>
              <a:spcPct val="0"/>
            </a:spcBef>
            <a:spcAft>
              <a:spcPct val="35000"/>
            </a:spcAft>
            <a:buNone/>
          </a:pPr>
          <a:r>
            <a:rPr lang="en-US" sz="4800" kern="1200"/>
            <a:t>4</a:t>
          </a:r>
        </a:p>
      </dsp:txBody>
      <dsp:txXfrm>
        <a:off x="8472981" y="1087164"/>
        <a:ext cx="688888" cy="688888"/>
      </dsp:txXfrm>
    </dsp:sp>
    <dsp:sp modelId="{D6DAED4D-9B45-40AD-89F9-C58C753697E7}">
      <dsp:nvSpPr>
        <dsp:cNvPr id="0" name=""/>
        <dsp:cNvSpPr/>
      </dsp:nvSpPr>
      <dsp:spPr>
        <a:xfrm>
          <a:off x="7657622" y="3867122"/>
          <a:ext cx="2319605" cy="72"/>
        </a:xfrm>
        <a:prstGeom prst="rect">
          <a:avLst/>
        </a:prstGeom>
        <a:solidFill>
          <a:schemeClr val="accent1">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C03E49B-3D06-45BC-BF39-A74F8E96FC0F}">
      <dsp:nvSpPr>
        <dsp:cNvPr id="0" name=""/>
        <dsp:cNvSpPr/>
      </dsp:nvSpPr>
      <dsp:spPr>
        <a:xfrm>
          <a:off x="0" y="299091"/>
          <a:ext cx="2910264" cy="174615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baseline="0" dirty="0"/>
            <a:t>Administrators</a:t>
          </a:r>
          <a:r>
            <a:rPr lang="en-US" sz="2200" b="0" i="0" kern="1200" baseline="0" dirty="0"/>
            <a:t> → Graduation rate, GPA trends, retention analysis</a:t>
          </a:r>
          <a:endParaRPr lang="en-US" sz="2200" kern="1200" dirty="0"/>
        </a:p>
      </dsp:txBody>
      <dsp:txXfrm>
        <a:off x="0" y="299091"/>
        <a:ext cx="2910264" cy="1746159"/>
      </dsp:txXfrm>
    </dsp:sp>
    <dsp:sp modelId="{D610EA1E-3616-4FB4-BFE1-F4C143138773}">
      <dsp:nvSpPr>
        <dsp:cNvPr id="0" name=""/>
        <dsp:cNvSpPr/>
      </dsp:nvSpPr>
      <dsp:spPr>
        <a:xfrm>
          <a:off x="3201291" y="299091"/>
          <a:ext cx="2910264" cy="1746159"/>
        </a:xfrm>
        <a:prstGeom prst="rect">
          <a:avLst/>
        </a:prstGeom>
        <a:solidFill>
          <a:schemeClr val="accent2">
            <a:hueOff val="-2073801"/>
            <a:satOff val="-4082"/>
            <a:lumOff val="254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baseline="0" dirty="0"/>
            <a:t>Faculty</a:t>
          </a:r>
          <a:r>
            <a:rPr lang="en-US" sz="2200" b="0" i="0" kern="1200" baseline="0" dirty="0"/>
            <a:t> → Instructor impact on GPA, course-level performance, peer comparisons</a:t>
          </a:r>
          <a:endParaRPr lang="en-US" sz="2200" kern="1200" dirty="0"/>
        </a:p>
      </dsp:txBody>
      <dsp:txXfrm>
        <a:off x="3201291" y="299091"/>
        <a:ext cx="2910264" cy="1746159"/>
      </dsp:txXfrm>
    </dsp:sp>
    <dsp:sp modelId="{2EA91453-886D-49AF-A9AC-8D42FDD64777}">
      <dsp:nvSpPr>
        <dsp:cNvPr id="0" name=""/>
        <dsp:cNvSpPr/>
      </dsp:nvSpPr>
      <dsp:spPr>
        <a:xfrm>
          <a:off x="6402583" y="299091"/>
          <a:ext cx="2910264" cy="1746159"/>
        </a:xfrm>
        <a:prstGeom prst="rect">
          <a:avLst/>
        </a:prstGeom>
        <a:solidFill>
          <a:schemeClr val="accent2">
            <a:hueOff val="-4147603"/>
            <a:satOff val="-8163"/>
            <a:lumOff val="5098"/>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baseline="0" dirty="0"/>
            <a:t>Academic Advisors</a:t>
          </a:r>
          <a:r>
            <a:rPr lang="en-US" sz="2200" b="0" i="0" kern="1200" baseline="0" dirty="0"/>
            <a:t> → Credit hour vs GPA patterns, student progression, dropout alerts</a:t>
          </a:r>
          <a:endParaRPr lang="en-US" sz="2200" kern="1200" dirty="0"/>
        </a:p>
      </dsp:txBody>
      <dsp:txXfrm>
        <a:off x="6402583" y="299091"/>
        <a:ext cx="2910264" cy="1746159"/>
      </dsp:txXfrm>
    </dsp:sp>
    <dsp:sp modelId="{405221D2-1CB2-4158-928A-C8B1CE7352B5}">
      <dsp:nvSpPr>
        <dsp:cNvPr id="0" name=""/>
        <dsp:cNvSpPr/>
      </dsp:nvSpPr>
      <dsp:spPr>
        <a:xfrm>
          <a:off x="0" y="2336276"/>
          <a:ext cx="2910264" cy="1746159"/>
        </a:xfrm>
        <a:prstGeom prst="rect">
          <a:avLst/>
        </a:prstGeom>
        <a:solidFill>
          <a:schemeClr val="accent2">
            <a:hueOff val="-6221405"/>
            <a:satOff val="-12245"/>
            <a:lumOff val="7647"/>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baseline="0"/>
            <a:t>Curriculum Committees</a:t>
          </a:r>
          <a:r>
            <a:rPr lang="en-US" sz="2200" b="0" i="0" kern="1200" baseline="0"/>
            <a:t> → Grade distribution across courses, high-failure courses (e.g., ACTY)</a:t>
          </a:r>
          <a:endParaRPr lang="en-US" sz="2200" kern="1200"/>
        </a:p>
      </dsp:txBody>
      <dsp:txXfrm>
        <a:off x="0" y="2336276"/>
        <a:ext cx="2910264" cy="1746159"/>
      </dsp:txXfrm>
    </dsp:sp>
    <dsp:sp modelId="{52903272-772D-4B69-89A7-2089DBB54E4D}">
      <dsp:nvSpPr>
        <dsp:cNvPr id="0" name=""/>
        <dsp:cNvSpPr/>
      </dsp:nvSpPr>
      <dsp:spPr>
        <a:xfrm>
          <a:off x="3201291" y="2336276"/>
          <a:ext cx="2910264" cy="1746159"/>
        </a:xfrm>
        <a:prstGeom prst="rect">
          <a:avLst/>
        </a:prstGeom>
        <a:solidFill>
          <a:schemeClr val="accent2">
            <a:hueOff val="-8295206"/>
            <a:satOff val="-16326"/>
            <a:lumOff val="10196"/>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baseline="0"/>
            <a:t>Students</a:t>
          </a:r>
          <a:r>
            <a:rPr lang="en-US" sz="2200" b="0" i="0" kern="1200" baseline="0"/>
            <a:t> → Term-wise GPA trends, elective popularity, pass/fail trends</a:t>
          </a:r>
          <a:endParaRPr lang="en-US" sz="2200" kern="1200"/>
        </a:p>
      </dsp:txBody>
      <dsp:txXfrm>
        <a:off x="3201291" y="2336276"/>
        <a:ext cx="2910264" cy="1746159"/>
      </dsp:txXfrm>
    </dsp:sp>
    <dsp:sp modelId="{71E7998C-7C68-42A5-8882-F23DB84B86FC}">
      <dsp:nvSpPr>
        <dsp:cNvPr id="0" name=""/>
        <dsp:cNvSpPr/>
      </dsp:nvSpPr>
      <dsp:spPr>
        <a:xfrm>
          <a:off x="6402583" y="2336276"/>
          <a:ext cx="2910264" cy="1746159"/>
        </a:xfrm>
        <a:prstGeom prst="rect">
          <a:avLst/>
        </a:prstGeom>
        <a:solidFill>
          <a:schemeClr val="accent2">
            <a:hueOff val="-10369007"/>
            <a:satOff val="-20408"/>
            <a:lumOff val="12745"/>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US" sz="2200" b="1" i="0" kern="1200" baseline="0"/>
            <a:t>Data Analysts</a:t>
          </a:r>
          <a:r>
            <a:rPr lang="en-US" sz="2200" b="0" i="0" kern="1200" baseline="0"/>
            <a:t> → Dashboard KPIs, data standardization, performance forecasting</a:t>
          </a:r>
          <a:endParaRPr lang="en-US" sz="2200" kern="1200"/>
        </a:p>
      </dsp:txBody>
      <dsp:txXfrm>
        <a:off x="6402583" y="2336276"/>
        <a:ext cx="2910264" cy="1746159"/>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E755312-BF6F-4057-A6BC-26D8881BC2DA}">
      <dsp:nvSpPr>
        <dsp:cNvPr id="0" name=""/>
        <dsp:cNvSpPr/>
      </dsp:nvSpPr>
      <dsp:spPr>
        <a:xfrm>
          <a:off x="0" y="1218"/>
          <a:ext cx="11156950" cy="5192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682E56E-AE4C-4514-9BB3-1E43478C0301}">
      <dsp:nvSpPr>
        <dsp:cNvPr id="0" name=""/>
        <dsp:cNvSpPr/>
      </dsp:nvSpPr>
      <dsp:spPr>
        <a:xfrm>
          <a:off x="157078" y="118054"/>
          <a:ext cx="285597" cy="28559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5D379C36-AD09-4C23-9DB7-5E76C3DB9771}">
      <dsp:nvSpPr>
        <dsp:cNvPr id="0" name=""/>
        <dsp:cNvSpPr/>
      </dsp:nvSpPr>
      <dsp:spPr>
        <a:xfrm>
          <a:off x="599755" y="1218"/>
          <a:ext cx="10557194" cy="51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956" tIns="54956" rIns="54956" bIns="5495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Provide personalized support to low-GPA students</a:t>
          </a:r>
        </a:p>
      </dsp:txBody>
      <dsp:txXfrm>
        <a:off x="599755" y="1218"/>
        <a:ext cx="10557194" cy="519269"/>
      </dsp:txXfrm>
    </dsp:sp>
    <dsp:sp modelId="{7B5DF750-97C0-47B2-A484-8C039CC5A0AB}">
      <dsp:nvSpPr>
        <dsp:cNvPr id="0" name=""/>
        <dsp:cNvSpPr/>
      </dsp:nvSpPr>
      <dsp:spPr>
        <a:xfrm>
          <a:off x="0" y="650304"/>
          <a:ext cx="11156950" cy="5192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EB62A81-5132-4FDD-9521-6F0686C7A8BC}">
      <dsp:nvSpPr>
        <dsp:cNvPr id="0" name=""/>
        <dsp:cNvSpPr/>
      </dsp:nvSpPr>
      <dsp:spPr>
        <a:xfrm>
          <a:off x="157078" y="767140"/>
          <a:ext cx="285597" cy="285597"/>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AFBD9FD-74F7-4DFA-8334-D2096B196D07}">
      <dsp:nvSpPr>
        <dsp:cNvPr id="0" name=""/>
        <dsp:cNvSpPr/>
      </dsp:nvSpPr>
      <dsp:spPr>
        <a:xfrm>
          <a:off x="599755" y="650304"/>
          <a:ext cx="10557194" cy="51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956" tIns="54956" rIns="54956" bIns="5495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Launch peer reviews and faculty mentorship programs</a:t>
          </a:r>
        </a:p>
      </dsp:txBody>
      <dsp:txXfrm>
        <a:off x="599755" y="650304"/>
        <a:ext cx="10557194" cy="519269"/>
      </dsp:txXfrm>
    </dsp:sp>
    <dsp:sp modelId="{F2608830-23E3-4E15-BB82-62F82C051B2C}">
      <dsp:nvSpPr>
        <dsp:cNvPr id="0" name=""/>
        <dsp:cNvSpPr/>
      </dsp:nvSpPr>
      <dsp:spPr>
        <a:xfrm>
          <a:off x="0" y="1299391"/>
          <a:ext cx="11156950" cy="5192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9562230-2064-4320-984D-DF71E4B4EE66}">
      <dsp:nvSpPr>
        <dsp:cNvPr id="0" name=""/>
        <dsp:cNvSpPr/>
      </dsp:nvSpPr>
      <dsp:spPr>
        <a:xfrm>
          <a:off x="157078" y="1416226"/>
          <a:ext cx="285597" cy="28559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5C39144-A32F-4B9E-BC0A-DA04BFC43577}">
      <dsp:nvSpPr>
        <dsp:cNvPr id="0" name=""/>
        <dsp:cNvSpPr/>
      </dsp:nvSpPr>
      <dsp:spPr>
        <a:xfrm>
          <a:off x="599755" y="1299391"/>
          <a:ext cx="10557194" cy="51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956" tIns="54956" rIns="54956" bIns="5495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Redesign high-failure courses (e.g., ACTY) with new content and methods</a:t>
          </a:r>
        </a:p>
      </dsp:txBody>
      <dsp:txXfrm>
        <a:off x="599755" y="1299391"/>
        <a:ext cx="10557194" cy="519269"/>
      </dsp:txXfrm>
    </dsp:sp>
    <dsp:sp modelId="{3F5D7E15-BE84-48A9-904D-76AF2A01458C}">
      <dsp:nvSpPr>
        <dsp:cNvPr id="0" name=""/>
        <dsp:cNvSpPr/>
      </dsp:nvSpPr>
      <dsp:spPr>
        <a:xfrm>
          <a:off x="0" y="1948477"/>
          <a:ext cx="11156950" cy="5192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78A2839-0135-4C4E-BCDF-AB03385DA4DA}">
      <dsp:nvSpPr>
        <dsp:cNvPr id="0" name=""/>
        <dsp:cNvSpPr/>
      </dsp:nvSpPr>
      <dsp:spPr>
        <a:xfrm>
          <a:off x="157078" y="2065313"/>
          <a:ext cx="285597" cy="285597"/>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0B2DB40-D8A0-4B87-8AE5-4E41E3839D99}">
      <dsp:nvSpPr>
        <dsp:cNvPr id="0" name=""/>
        <dsp:cNvSpPr/>
      </dsp:nvSpPr>
      <dsp:spPr>
        <a:xfrm>
          <a:off x="599755" y="1948477"/>
          <a:ext cx="10557194" cy="51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956" tIns="54956" rIns="54956" bIns="5495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Introduce GPA-based early alert systems</a:t>
          </a:r>
        </a:p>
      </dsp:txBody>
      <dsp:txXfrm>
        <a:off x="599755" y="1948477"/>
        <a:ext cx="10557194" cy="519269"/>
      </dsp:txXfrm>
    </dsp:sp>
    <dsp:sp modelId="{368C3799-9DDA-4246-9134-A6833DAA639A}">
      <dsp:nvSpPr>
        <dsp:cNvPr id="0" name=""/>
        <dsp:cNvSpPr/>
      </dsp:nvSpPr>
      <dsp:spPr>
        <a:xfrm>
          <a:off x="0" y="2597563"/>
          <a:ext cx="11156950" cy="5192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54E6551-C29D-4EFC-805A-B713B2628F91}">
      <dsp:nvSpPr>
        <dsp:cNvPr id="0" name=""/>
        <dsp:cNvSpPr/>
      </dsp:nvSpPr>
      <dsp:spPr>
        <a:xfrm>
          <a:off x="157078" y="2714399"/>
          <a:ext cx="285597" cy="285597"/>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34B71FB-941F-4E83-A62A-E5DB09F07DFD}">
      <dsp:nvSpPr>
        <dsp:cNvPr id="0" name=""/>
        <dsp:cNvSpPr/>
      </dsp:nvSpPr>
      <dsp:spPr>
        <a:xfrm>
          <a:off x="599755" y="2597563"/>
          <a:ext cx="10557194" cy="51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956" tIns="54956" rIns="54956" bIns="5495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Standardize summer terms and grading policies</a:t>
          </a:r>
        </a:p>
      </dsp:txBody>
      <dsp:txXfrm>
        <a:off x="599755" y="2597563"/>
        <a:ext cx="10557194" cy="519269"/>
      </dsp:txXfrm>
    </dsp:sp>
    <dsp:sp modelId="{020379CD-F65F-4373-9D5C-96E2D182B168}">
      <dsp:nvSpPr>
        <dsp:cNvPr id="0" name=""/>
        <dsp:cNvSpPr/>
      </dsp:nvSpPr>
      <dsp:spPr>
        <a:xfrm>
          <a:off x="0" y="3246650"/>
          <a:ext cx="11156950" cy="519269"/>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54E321B-F02F-42D7-9DA6-E84B72998BFD}">
      <dsp:nvSpPr>
        <dsp:cNvPr id="0" name=""/>
        <dsp:cNvSpPr/>
      </dsp:nvSpPr>
      <dsp:spPr>
        <a:xfrm>
          <a:off x="157078" y="3363485"/>
          <a:ext cx="285597" cy="285597"/>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E3EB738-4492-4005-A9F7-06530256EC65}">
      <dsp:nvSpPr>
        <dsp:cNvPr id="0" name=""/>
        <dsp:cNvSpPr/>
      </dsp:nvSpPr>
      <dsp:spPr>
        <a:xfrm>
          <a:off x="599755" y="3246650"/>
          <a:ext cx="10557194" cy="51926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54956" tIns="54956" rIns="54956" bIns="54956" numCol="1" spcCol="1270" anchor="ctr" anchorCtr="0">
          <a:noAutofit/>
        </a:bodyPr>
        <a:lstStyle/>
        <a:p>
          <a:pPr marL="0" lvl="0" indent="0" algn="l" defTabSz="844550">
            <a:lnSpc>
              <a:spcPct val="100000"/>
            </a:lnSpc>
            <a:spcBef>
              <a:spcPct val="0"/>
            </a:spcBef>
            <a:spcAft>
              <a:spcPct val="35000"/>
            </a:spcAft>
            <a:buNone/>
          </a:pPr>
          <a:r>
            <a:rPr lang="en-US" sz="1900" kern="1200" dirty="0">
              <a:latin typeface="Times New Roman" panose="02020603050405020304" pitchFamily="18" charset="0"/>
              <a:cs typeface="Times New Roman" panose="02020603050405020304" pitchFamily="18" charset="0"/>
            </a:rPr>
            <a:t>Deploy live dashboards for GPA, dropout, and retake monitoring</a:t>
          </a:r>
        </a:p>
      </dsp:txBody>
      <dsp:txXfrm>
        <a:off x="599755" y="3246650"/>
        <a:ext cx="10557194" cy="51926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6FF471-936C-49A8-921A-A4AD3AB05958}">
      <dsp:nvSpPr>
        <dsp:cNvPr id="0" name=""/>
        <dsp:cNvSpPr/>
      </dsp:nvSpPr>
      <dsp:spPr>
        <a:xfrm>
          <a:off x="2365474" y="83568"/>
          <a:ext cx="2196000" cy="219600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4C9D249-0567-4118-822C-9DC1BE841AEC}">
      <dsp:nvSpPr>
        <dsp:cNvPr id="0" name=""/>
        <dsp:cNvSpPr/>
      </dsp:nvSpPr>
      <dsp:spPr>
        <a:xfrm>
          <a:off x="2833474" y="551568"/>
          <a:ext cx="1260000" cy="1260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C63339A-1DD8-47F6-BCC2-A0CDF876865B}">
      <dsp:nvSpPr>
        <dsp:cNvPr id="0" name=""/>
        <dsp:cNvSpPr/>
      </dsp:nvSpPr>
      <dsp:spPr>
        <a:xfrm>
          <a:off x="1663474" y="29635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IN" sz="4400" b="1" kern="1200"/>
            <a:t>Thank You</a:t>
          </a:r>
          <a:r>
            <a:rPr lang="en-IN" sz="4400" kern="1200"/>
            <a:t> </a:t>
          </a:r>
          <a:endParaRPr lang="en-US" sz="4400" kern="1200"/>
        </a:p>
      </dsp:txBody>
      <dsp:txXfrm>
        <a:off x="1663474" y="2963569"/>
        <a:ext cx="3600000" cy="720000"/>
      </dsp:txXfrm>
    </dsp:sp>
    <dsp:sp modelId="{AD0D163D-C6FF-47AB-BC5D-0D9CB1B088B2}">
      <dsp:nvSpPr>
        <dsp:cNvPr id="0" name=""/>
        <dsp:cNvSpPr/>
      </dsp:nvSpPr>
      <dsp:spPr>
        <a:xfrm>
          <a:off x="6595475" y="83568"/>
          <a:ext cx="2196000" cy="219600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D0F3C0D-E7B3-4898-A6AF-574915B26AC9}">
      <dsp:nvSpPr>
        <dsp:cNvPr id="0" name=""/>
        <dsp:cNvSpPr/>
      </dsp:nvSpPr>
      <dsp:spPr>
        <a:xfrm>
          <a:off x="7063475" y="551568"/>
          <a:ext cx="1260000" cy="1260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4030581-B40C-4661-945E-DD94A1FEAA0B}">
      <dsp:nvSpPr>
        <dsp:cNvPr id="0" name=""/>
        <dsp:cNvSpPr/>
      </dsp:nvSpPr>
      <dsp:spPr>
        <a:xfrm>
          <a:off x="5893475" y="2963569"/>
          <a:ext cx="360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955800">
            <a:lnSpc>
              <a:spcPct val="90000"/>
            </a:lnSpc>
            <a:spcBef>
              <a:spcPct val="0"/>
            </a:spcBef>
            <a:spcAft>
              <a:spcPct val="35000"/>
            </a:spcAft>
            <a:buNone/>
            <a:defRPr cap="all"/>
          </a:pPr>
          <a:r>
            <a:rPr lang="en-IN" sz="4400" kern="1200"/>
            <a:t>Questions?</a:t>
          </a:r>
          <a:endParaRPr lang="en-US" sz="4400" kern="1200"/>
        </a:p>
      </dsp:txBody>
      <dsp:txXfrm>
        <a:off x="5893475" y="2963569"/>
        <a:ext cx="36000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16/7/layout/BasicLinearProcessNumbered">
  <dgm:title val="Basic Linear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1"/>
      <dgm:constr type="primFontSz" for="des" forName="sibTransNodeCircle" op="equ"/>
      <dgm:constr type="primFontSz" for="des" forName="nodeText" op="equ"/>
      <dgm:constr type="h" for="des" forName="sibTransNodeCircle" op="equ"/>
      <dgm:constr type="w" for="des" forName="sibTransNodeCircle" op="equ"/>
    </dgm:constrLst>
    <dgm:ruleLst>
      <dgm:rule type="h" val="NaN" fact="1.2" max="NaN"/>
    </dgm:ruleLst>
    <dgm:forEach name="Name4" axis="ch" ptType="node">
      <dgm:layoutNode name="compositeNode">
        <dgm:varLst>
          <dgm:bulletEnabled val="1"/>
        </dgm:varLst>
        <dgm:alg type="composite"/>
        <dgm:constrLst>
          <dgm:constr type="h" refType="w" op="lte" fact="1.4"/>
          <dgm:constr type="w" for="ch" forName="bgRect" refType="w"/>
          <dgm:constr type="h" for="ch" forName="bgRect" refType="h"/>
          <dgm:constr type="t" for="ch" forName="bgRect"/>
          <dgm:constr type="l" for="ch" forName="bgRect"/>
          <dgm:constr type="h" for="ch" forName="sibTransNodeCircle" refType="h" refFor="ch" refForName="bgRect" fact="0.3"/>
          <dgm:constr type="w" for="ch" forName="sibTransNodeCircle" refType="h" refFor="ch" refForName="sibTransNodeCircle"/>
          <dgm:constr type="ctrX" for="ch" forName="sibTransNodeCircle" refType="w" fact="0.5"/>
          <dgm:constr type="ctrY" for="ch" forName="sibTransNodeCircle" refType="h" fact="0.25"/>
          <dgm:constr type="r" for="ch" forName="nodeText" refType="r" refFor="ch" refForName="bgRect"/>
          <dgm:constr type="h" for="ch" forName="nodeText" refType="h" refFor="ch" refForName="bgRect" fact="0.6"/>
          <dgm:constr type="t" for="ch" forName="nodeText" refType="h" refFor="ch" refForName="bgRect" fact="0.38"/>
          <dgm:constr type="b" for="ch" forName="bottomLine" refType="b" refFor="ch" refForName="bgRect"/>
          <dgm:constr type="w" for="ch" forName="bottomLine" refType="w" refFor="ch" refForName="bgRect"/>
          <dgm:constr type="h" for="ch" forName="bottomLine" val="0.002"/>
        </dgm:constrLst>
        <dgm:ruleLst/>
        <dgm:layoutNode name="bgRect" styleLbl="bgAccFollowNode1">
          <dgm:alg type="sp"/>
          <dgm:shape xmlns:r="http://schemas.openxmlformats.org/officeDocument/2006/relationships" type="rect" r:blip="">
            <dgm:adjLst/>
          </dgm:shape>
          <dgm:presOf axis="self"/>
          <dgm:constrLst/>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alg>
            <dgm:shape xmlns:r="http://schemas.openxmlformats.org/officeDocument/2006/relationships" type="ellipse" r:blip="">
              <dgm:adjLst/>
            </dgm:shape>
            <dgm:constrLst>
              <dgm:constr type="w" refType="h" op="lte"/>
              <dgm:constr type="primFontSz" val="48"/>
              <dgm:constr type="tMarg" val="1"/>
              <dgm:constr type="lMarg" refType="w" fact="0.221"/>
              <dgm:constr type="rMarg" refType="w" fact="0.221"/>
              <dgm:constr type="bMarg" val="1"/>
            </dgm:constrLst>
            <dgm:ruleLst>
              <dgm:rule type="primFontSz" val="14" fact="NaN" max="NaN"/>
            </dgm:ruleLst>
          </dgm:layoutNode>
        </dgm:forEach>
        <dgm:layoutNode name="bottomLine" styleLbl="alignNode1">
          <dgm:varLst/>
          <dgm:presOf/>
          <dgm:alg type="sp"/>
          <dgm:shape xmlns:r="http://schemas.openxmlformats.org/officeDocument/2006/relationships" type="rect" r:blip="">
            <dgm:adjLst/>
          </dgm:shape>
          <dgm:constrLst/>
          <dgm:ruleLst/>
        </dgm:layoutNode>
        <dgm:layoutNode name="nodeText" styleLbl="bgAccFollowNode1" moveWith="bgRect">
          <dgm:varLst>
            <dgm:bulletEnabled val="1"/>
          </dgm:varLst>
          <dgm:alg type="tx">
            <dgm:param type="parTxLTRAlign" val="l"/>
            <dgm:param type="parTxRTLAlign" val="r"/>
            <dgm:param type="txAnchorVert" val="t"/>
          </dgm:alg>
          <dgm:shape xmlns:r="http://schemas.openxmlformats.org/officeDocument/2006/relationships" type="rect" r:blip="" zOrderOff="-1" hideGeom="1">
            <dgm:adjLst/>
          </dgm:shape>
          <dgm:presOf axis="desOrSelf" ptType="node"/>
          <dgm:constrLst>
            <dgm:constr type="primFontSz" val="26"/>
            <dgm:constr type="tMarg" val="26"/>
            <dgm:constr type="lMarg" refType="w" fact="0.221"/>
            <dgm:constr type="rMarg" refType="w" fact="0.221"/>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layout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7.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207438-EDDC-5743-8C24-A3DC4566AA1D}" type="datetimeFigureOut">
              <a:rPr lang="en-US" smtClean="0"/>
              <a:t>5/6/25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74229D-DB60-C840-A91B-A881CE37FA7B}" type="slidenum">
              <a:rPr lang="en-US" smtClean="0"/>
              <a:t>‹#›</a:t>
            </a:fld>
            <a:endParaRPr lang="en-US"/>
          </a:p>
        </p:txBody>
      </p:sp>
    </p:spTree>
    <p:extLst>
      <p:ext uri="{BB962C8B-B14F-4D97-AF65-F5344CB8AC3E}">
        <p14:creationId xmlns:p14="http://schemas.microsoft.com/office/powerpoint/2010/main" val="20691049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74229D-DB60-C840-A91B-A881CE37FA7B}" type="slidenum">
              <a:rPr lang="en-US" smtClean="0"/>
              <a:t>17</a:t>
            </a:fld>
            <a:endParaRPr lang="en-US"/>
          </a:p>
        </p:txBody>
      </p:sp>
    </p:spTree>
    <p:extLst>
      <p:ext uri="{BB962C8B-B14F-4D97-AF65-F5344CB8AC3E}">
        <p14:creationId xmlns:p14="http://schemas.microsoft.com/office/powerpoint/2010/main" val="41010948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5/6/25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4594177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5/6/25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208611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5/6/25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14334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5/6/25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5130748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5/6/25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755029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5/6/25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0811256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5/6/25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3408086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5/6/25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3276993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5/6/25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5202988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5/6/25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9919848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5/6/25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861238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5/6/25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133685931"/>
      </p:ext>
    </p:extLst>
  </p:cSld>
  <p:clrMap bg1="lt1" tx1="dk1" bg2="lt2" tx2="dk2" accent1="accent1" accent2="accent2" accent3="accent3" accent4="accent4" accent5="accent5" accent6="accent6" hlink="hlink" folHlink="folHlink"/>
  <p:sldLayoutIdLst>
    <p:sldLayoutId id="2147483796" r:id="rId1"/>
    <p:sldLayoutId id="2147483797" r:id="rId2"/>
    <p:sldLayoutId id="2147483798" r:id="rId3"/>
    <p:sldLayoutId id="2147483799" r:id="rId4"/>
    <p:sldLayoutId id="2147483800" r:id="rId5"/>
    <p:sldLayoutId id="2147483794" r:id="rId6"/>
    <p:sldLayoutId id="2147483790" r:id="rId7"/>
    <p:sldLayoutId id="2147483791" r:id="rId8"/>
    <p:sldLayoutId id="2147483792" r:id="rId9"/>
    <p:sldLayoutId id="2147483793" r:id="rId10"/>
    <p:sldLayoutId id="2147483795"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5.sv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Back shot of a row of graduates">
            <a:extLst>
              <a:ext uri="{FF2B5EF4-FFF2-40B4-BE49-F238E27FC236}">
                <a16:creationId xmlns:a16="http://schemas.microsoft.com/office/drawing/2014/main" id="{BB78DD41-4464-77ED-DA73-F5DE3935AEDF}"/>
              </a:ext>
            </a:extLst>
          </p:cNvPr>
          <p:cNvPicPr>
            <a:picLocks noChangeAspect="1"/>
          </p:cNvPicPr>
          <p:nvPr/>
        </p:nvPicPr>
        <p:blipFill>
          <a:blip r:embed="rId2"/>
          <a:srcRect t="7319" r="-1" b="8389"/>
          <a:stretch/>
        </p:blipFill>
        <p:spPr>
          <a:xfrm>
            <a:off x="20" y="10"/>
            <a:ext cx="12188932" cy="6857990"/>
          </a:xfrm>
          <a:prstGeom prst="rect">
            <a:avLst/>
          </a:prstGeom>
        </p:spPr>
      </p:pic>
      <p:sp>
        <p:nvSpPr>
          <p:cNvPr id="31" name="Rectangle 30">
            <a:extLst>
              <a:ext uri="{FF2B5EF4-FFF2-40B4-BE49-F238E27FC236}">
                <a16:creationId xmlns:a16="http://schemas.microsoft.com/office/drawing/2014/main" id="{637992A9-1E8C-4E57-B4F4-EE2D38E504A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89239" y="-389238"/>
            <a:ext cx="6858000" cy="7636476"/>
          </a:xfrm>
          <a:prstGeom prst="rect">
            <a:avLst/>
          </a:prstGeom>
          <a:gradFill>
            <a:gsLst>
              <a:gs pos="100000">
                <a:srgbClr val="000000">
                  <a:alpha val="0"/>
                </a:srgbClr>
              </a:gs>
              <a:gs pos="0">
                <a:schemeClr val="tx1"/>
              </a:gs>
              <a:gs pos="0">
                <a:srgbClr val="000000">
                  <a:alpha val="70000"/>
                </a:srgb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803AD34-ADAF-28A6-BF5A-03A58A92687A}"/>
              </a:ext>
            </a:extLst>
          </p:cNvPr>
          <p:cNvSpPr>
            <a:spLocks noGrp="1"/>
          </p:cNvSpPr>
          <p:nvPr>
            <p:ph type="ctrTitle"/>
          </p:nvPr>
        </p:nvSpPr>
        <p:spPr>
          <a:xfrm>
            <a:off x="517870" y="978407"/>
            <a:ext cx="5021182" cy="3309511"/>
          </a:xfrm>
        </p:spPr>
        <p:txBody>
          <a:bodyPr vert="horz" lIns="91440" tIns="45720" rIns="91440" bIns="45720" rtlCol="0" anchor="t">
            <a:normAutofit/>
          </a:bodyPr>
          <a:lstStyle/>
          <a:p>
            <a:pPr>
              <a:lnSpc>
                <a:spcPct val="90000"/>
              </a:lnSpc>
            </a:pPr>
            <a:r>
              <a:rPr lang="en-US" sz="3800" b="0" kern="1200" dirty="0">
                <a:solidFill>
                  <a:srgbClr val="FFFFFF"/>
                </a:solidFill>
                <a:latin typeface="Times New Roman" panose="02020603050405020304" pitchFamily="18" charset="0"/>
                <a:cs typeface="Times New Roman" panose="02020603050405020304" pitchFamily="18" charset="0"/>
              </a:rPr>
              <a:t>ACADEMIC PERFORMANCE ANALYSIS REPORT:</a:t>
            </a:r>
            <a:br>
              <a:rPr lang="en-US" sz="3800" b="0" kern="1200" dirty="0">
                <a:solidFill>
                  <a:srgbClr val="FFFFFF"/>
                </a:solidFill>
                <a:latin typeface="Times New Roman" panose="02020603050405020304" pitchFamily="18" charset="0"/>
                <a:cs typeface="Times New Roman" panose="02020603050405020304" pitchFamily="18" charset="0"/>
              </a:rPr>
            </a:br>
            <a:br>
              <a:rPr lang="en-US" sz="3800" b="0" kern="1200" dirty="0">
                <a:solidFill>
                  <a:srgbClr val="FFFFFF"/>
                </a:solidFill>
                <a:latin typeface="Times New Roman" panose="02020603050405020304" pitchFamily="18" charset="0"/>
                <a:cs typeface="Times New Roman" panose="02020603050405020304" pitchFamily="18" charset="0"/>
              </a:rPr>
            </a:br>
            <a:r>
              <a:rPr lang="en-US" sz="3800" b="0" kern="1200" dirty="0">
                <a:solidFill>
                  <a:srgbClr val="FFFFFF"/>
                </a:solidFill>
                <a:latin typeface="Times New Roman" panose="02020603050405020304" pitchFamily="18" charset="0"/>
                <a:cs typeface="Times New Roman" panose="02020603050405020304" pitchFamily="18" charset="0"/>
              </a:rPr>
              <a:t>University of the Pacific</a:t>
            </a:r>
            <a:br>
              <a:rPr lang="en-US" sz="3800" b="0" kern="1200" dirty="0">
                <a:solidFill>
                  <a:srgbClr val="FFFFFF"/>
                </a:solidFill>
                <a:latin typeface="Times New Roman" panose="02020603050405020304" pitchFamily="18" charset="0"/>
                <a:cs typeface="Times New Roman" panose="02020603050405020304" pitchFamily="18" charset="0"/>
              </a:rPr>
            </a:br>
            <a:endParaRPr lang="en-US" sz="3800" b="0" kern="1200" dirty="0">
              <a:solidFill>
                <a:srgbClr val="FFFFFF"/>
              </a:solidFill>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7529814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6D16C4DE-5FF1-8D34-BBA1-FC43F3155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32" name="Freeform: Shape 28">
            <a:extLst>
              <a:ext uri="{FF2B5EF4-FFF2-40B4-BE49-F238E27FC236}">
                <a16:creationId xmlns:a16="http://schemas.microsoft.com/office/drawing/2014/main" id="{B6914053-73D7-E377-E88C-94E35AAD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TextBox 7">
            <a:extLst>
              <a:ext uri="{FF2B5EF4-FFF2-40B4-BE49-F238E27FC236}">
                <a16:creationId xmlns:a16="http://schemas.microsoft.com/office/drawing/2014/main" id="{873551FE-6D2D-42B0-7510-22B6F3865CEC}"/>
              </a:ext>
            </a:extLst>
          </p:cNvPr>
          <p:cNvSpPr txBox="1"/>
          <p:nvPr/>
        </p:nvSpPr>
        <p:spPr>
          <a:xfrm>
            <a:off x="752334" y="781311"/>
            <a:ext cx="10680608" cy="1627632"/>
          </a:xfrm>
          <a:prstGeom prst="rect">
            <a:avLst/>
          </a:prstGeom>
        </p:spPr>
        <p:txBody>
          <a:bodyPr vert="horz" lIns="91440" tIns="45720" rIns="91440" bIns="45720" rtlCol="0">
            <a:noAutofit/>
          </a:bodyPr>
          <a:lstStyle/>
          <a:p>
            <a:pPr>
              <a:spcAft>
                <a:spcPts val="600"/>
              </a:spcAft>
            </a:pPr>
            <a:r>
              <a:rPr lang="en-US" b="1" dirty="0">
                <a:latin typeface="Times New Roman" panose="02020603050405020304" pitchFamily="18" charset="0"/>
                <a:cs typeface="Times New Roman" panose="02020603050405020304" pitchFamily="18" charset="0"/>
              </a:rPr>
              <a:t>Term-Wise GPA Trend: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highest average GPA (4.0) was recorded in Summer I 2019, while the lowest (2.6) occurred in Summer II 2018.</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Despite some short-term dips, the overall GPA trend shows consistent academic improvement over time.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These fluctuations suggest varying academic challenges or instructional effectiveness across terms.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Adopting successful strategies from high-performing terms can help uplift lower-performing ones.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term-wise evaluation ensures targeted interventions for improved academic consistency.</a:t>
            </a:r>
          </a:p>
        </p:txBody>
      </p:sp>
      <p:pic>
        <p:nvPicPr>
          <p:cNvPr id="6" name="Picture 5" descr="A graph with a line and a line&#10;&#10;AI-generated content may be incorrect.">
            <a:extLst>
              <a:ext uri="{FF2B5EF4-FFF2-40B4-BE49-F238E27FC236}">
                <a16:creationId xmlns:a16="http://schemas.microsoft.com/office/drawing/2014/main" id="{DC7D19D7-90E0-2F2F-26E9-6CADB0E3F635}"/>
              </a:ext>
            </a:extLst>
          </p:cNvPr>
          <p:cNvPicPr>
            <a:picLocks noChangeAspect="1"/>
          </p:cNvPicPr>
          <p:nvPr/>
        </p:nvPicPr>
        <p:blipFill>
          <a:blip r:embed="rId2">
            <a:extLst>
              <a:ext uri="{28A0092B-C50C-407E-A947-70E740481C1C}">
                <a14:useLocalDpi xmlns:a14="http://schemas.microsoft.com/office/drawing/2010/main" val="0"/>
              </a:ext>
            </a:extLst>
          </a:blip>
          <a:srcRect t="17900" r="1" b="6718"/>
          <a:stretch/>
        </p:blipFill>
        <p:spPr>
          <a:xfrm>
            <a:off x="517871" y="2921001"/>
            <a:ext cx="11149534" cy="3424936"/>
          </a:xfrm>
          <a:prstGeom prst="rect">
            <a:avLst/>
          </a:prstGeom>
        </p:spPr>
      </p:pic>
    </p:spTree>
    <p:extLst>
      <p:ext uri="{BB962C8B-B14F-4D97-AF65-F5344CB8AC3E}">
        <p14:creationId xmlns:p14="http://schemas.microsoft.com/office/powerpoint/2010/main" val="35820583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226D2458-74BC-53DE-6096-F01FD8CE27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890" y="1441717"/>
            <a:ext cx="5578133" cy="4604239"/>
          </a:xfrm>
          <a:prstGeom prst="rect">
            <a:avLst/>
          </a:prstGeom>
        </p:spPr>
      </p:pic>
      <p:sp>
        <p:nvSpPr>
          <p:cNvPr id="18" name="Freeform: Shape 12">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484" y="508090"/>
            <a:ext cx="5513832"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32E025E5-EE3B-9D42-7956-334D1278C0CF}"/>
              </a:ext>
            </a:extLst>
          </p:cNvPr>
          <p:cNvSpPr txBox="1"/>
          <p:nvPr/>
        </p:nvSpPr>
        <p:spPr>
          <a:xfrm>
            <a:off x="6153912" y="1662545"/>
            <a:ext cx="5513832" cy="4683391"/>
          </a:xfrm>
          <a:prstGeom prst="rect">
            <a:avLst/>
          </a:prstGeom>
        </p:spPr>
        <p:txBody>
          <a:bodyPr vert="horz" lIns="91440" tIns="45720" rIns="91440" bIns="45720" rtlCol="0">
            <a:normAutofit/>
          </a:bodyPr>
          <a:lstStyle/>
          <a:p>
            <a:pPr>
              <a:spcAft>
                <a:spcPts val="600"/>
              </a:spcAft>
            </a:pPr>
            <a:r>
              <a:rPr lang="en-US" b="1" dirty="0">
                <a:latin typeface="Times New Roman" panose="02020603050405020304" pitchFamily="18" charset="0"/>
                <a:cs typeface="Times New Roman" panose="02020603050405020304" pitchFamily="18" charset="0"/>
              </a:rPr>
              <a:t>GPA by Major Performance: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Students in Business Admin - Bus Law Con and Pre-Dentistry 3+3 majors achieved the highest average GPAs.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Business Admin - Intl Bus Con majors recorded the lowest GPA performance among all disciplines.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variation reflects differing academic demands and student preparedness across programs.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Highlighting these disparities helps target specific majors for academic support interventions.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Strengthening mentoring and tutoring for underperforming majors can help bridge the achievement gap.</a:t>
            </a:r>
          </a:p>
        </p:txBody>
      </p:sp>
    </p:spTree>
    <p:extLst>
      <p:ext uri="{BB962C8B-B14F-4D97-AF65-F5344CB8AC3E}">
        <p14:creationId xmlns:p14="http://schemas.microsoft.com/office/powerpoint/2010/main" val="1446724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graph with red and green lines&#10;&#10;AI-generated content may be incorrect.">
            <a:extLst>
              <a:ext uri="{FF2B5EF4-FFF2-40B4-BE49-F238E27FC236}">
                <a16:creationId xmlns:a16="http://schemas.microsoft.com/office/drawing/2014/main" id="{E01F196D-5106-C27A-AC47-8A694A5007B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67" y="1734510"/>
            <a:ext cx="4959823" cy="3385079"/>
          </a:xfrm>
          <a:prstGeom prst="rect">
            <a:avLst/>
          </a:prstGeom>
        </p:spPr>
      </p:pic>
      <p:sp>
        <p:nvSpPr>
          <p:cNvPr id="13" name="Freeform: Shape 12">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484" y="508090"/>
            <a:ext cx="5513832"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47A88C43-877F-6735-3DAB-1F978C3C5EB5}"/>
              </a:ext>
            </a:extLst>
          </p:cNvPr>
          <p:cNvSpPr txBox="1"/>
          <p:nvPr/>
        </p:nvSpPr>
        <p:spPr>
          <a:xfrm>
            <a:off x="6153912" y="1734510"/>
            <a:ext cx="5513832" cy="4611426"/>
          </a:xfrm>
          <a:prstGeom prst="rect">
            <a:avLst/>
          </a:prstGeom>
        </p:spPr>
        <p:txBody>
          <a:bodyPr vert="horz" lIns="91440" tIns="45720" rIns="91440" bIns="45720" rtlCol="0">
            <a:normAutofit/>
          </a:bodyPr>
          <a:lstStyle/>
          <a:p>
            <a:pPr>
              <a:lnSpc>
                <a:spcPct val="110000"/>
              </a:lnSpc>
              <a:spcAft>
                <a:spcPts val="600"/>
              </a:spcAft>
            </a:pPr>
            <a:r>
              <a:rPr lang="en-US" b="1" dirty="0">
                <a:latin typeface="Times New Roman" panose="02020603050405020304" pitchFamily="18" charset="0"/>
                <a:cs typeface="Times New Roman" panose="02020603050405020304" pitchFamily="18" charset="0"/>
              </a:rPr>
              <a:t>Instructor Impact on GPA:</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Top-performing instructors like T. Gregory P. Harper consistently support high student GPAs near 3.7.</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 contrast, instructors at the bottom show average GPAs below 1.5, indicating major performance gaps.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These discrepancies may stem from varied teaching approaches, grading rigor, and student engagement.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peer mentoring system can help underperforming instructors adopt effective strategies.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Standardizing instructional quality will promote fairness and improve overall academic success.</a:t>
            </a:r>
          </a:p>
        </p:txBody>
      </p:sp>
    </p:spTree>
    <p:extLst>
      <p:ext uri="{BB962C8B-B14F-4D97-AF65-F5344CB8AC3E}">
        <p14:creationId xmlns:p14="http://schemas.microsoft.com/office/powerpoint/2010/main" val="2696531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A70FBAF-231F-D82D-4203-B4B3E5AEED7C}"/>
              </a:ext>
            </a:extLst>
          </p:cNvPr>
          <p:cNvSpPr>
            <a:spLocks noGrp="1"/>
          </p:cNvSpPr>
          <p:nvPr>
            <p:ph type="title"/>
          </p:nvPr>
        </p:nvSpPr>
        <p:spPr>
          <a:xfrm>
            <a:off x="521208" y="978408"/>
            <a:ext cx="4032504" cy="3364992"/>
          </a:xfrm>
        </p:spPr>
        <p:txBody>
          <a:bodyPr>
            <a:normAutofit/>
          </a:bodyPr>
          <a:lstStyle/>
          <a:p>
            <a:pPr>
              <a:lnSpc>
                <a:spcPct val="90000"/>
              </a:lnSpc>
            </a:pPr>
            <a:r>
              <a:rPr lang="en-US" b="1" dirty="0"/>
              <a:t>Student Progression &amp; Retention</a:t>
            </a:r>
            <a:r>
              <a:rPr lang="en-US" dirty="0"/>
              <a:t> </a:t>
            </a:r>
            <a:r>
              <a:rPr lang="en-US" b="1" dirty="0"/>
              <a:t>Highlights:</a:t>
            </a:r>
            <a:br>
              <a:rPr lang="en-US" dirty="0"/>
            </a:br>
            <a:endParaRPr lang="en-IN"/>
          </a:p>
        </p:txBody>
      </p:sp>
      <p:sp>
        <p:nvSpPr>
          <p:cNvPr id="11" name="Rectangle 10">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11650"/>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D9DC32E-DDB3-557C-83AE-D026858F3788}"/>
              </a:ext>
            </a:extLst>
          </p:cNvPr>
          <p:cNvGraphicFramePr>
            <a:graphicFrameLocks noGrp="1"/>
          </p:cNvGraphicFramePr>
          <p:nvPr>
            <p:ph idx="1"/>
            <p:extLst>
              <p:ext uri="{D42A27DB-BD31-4B8C-83A1-F6EECF244321}">
                <p14:modId xmlns:p14="http://schemas.microsoft.com/office/powerpoint/2010/main" val="492749733"/>
              </p:ext>
            </p:extLst>
          </p:nvPr>
        </p:nvGraphicFramePr>
        <p:xfrm>
          <a:off x="5065776" y="978408"/>
          <a:ext cx="6620256" cy="537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338120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graph of credit hours and gpa correlation&#10;&#10;AI-generated content may be incorrect.">
            <a:extLst>
              <a:ext uri="{FF2B5EF4-FFF2-40B4-BE49-F238E27FC236}">
                <a16:creationId xmlns:a16="http://schemas.microsoft.com/office/drawing/2014/main" id="{67BB29DE-87B4-B261-204E-E33632C06522}"/>
              </a:ext>
            </a:extLst>
          </p:cNvPr>
          <p:cNvPicPr>
            <a:picLocks noChangeAspect="1"/>
          </p:cNvPicPr>
          <p:nvPr/>
        </p:nvPicPr>
        <p:blipFill>
          <a:blip r:embed="rId2">
            <a:extLst>
              <a:ext uri="{28A0092B-C50C-407E-A947-70E740481C1C}">
                <a14:useLocalDpi xmlns:a14="http://schemas.microsoft.com/office/drawing/2010/main" val="0"/>
              </a:ext>
            </a:extLst>
          </a:blip>
          <a:srcRect t="6213"/>
          <a:stretch>
            <a:fillRect/>
          </a:stretch>
        </p:blipFill>
        <p:spPr>
          <a:xfrm>
            <a:off x="517867" y="2060621"/>
            <a:ext cx="4959823" cy="2732856"/>
          </a:xfrm>
          <a:prstGeom prst="rect">
            <a:avLst/>
          </a:prstGeom>
        </p:spPr>
      </p:pic>
      <p:sp>
        <p:nvSpPr>
          <p:cNvPr id="17" name="Freeform: Shape 11">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484" y="508090"/>
            <a:ext cx="5513832"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TextBox 4">
            <a:extLst>
              <a:ext uri="{FF2B5EF4-FFF2-40B4-BE49-F238E27FC236}">
                <a16:creationId xmlns:a16="http://schemas.microsoft.com/office/drawing/2014/main" id="{36CFAD9C-9F44-8D3B-91F5-DB41B187C3BA}"/>
              </a:ext>
            </a:extLst>
          </p:cNvPr>
          <p:cNvSpPr txBox="1"/>
          <p:nvPr/>
        </p:nvSpPr>
        <p:spPr>
          <a:xfrm>
            <a:off x="6153912" y="2578608"/>
            <a:ext cx="5513832" cy="3767328"/>
          </a:xfrm>
          <a:prstGeom prst="rect">
            <a:avLst/>
          </a:prstGeom>
        </p:spPr>
        <p:txBody>
          <a:bodyPr vert="horz" lIns="91440" tIns="45720" rIns="91440" bIns="45720" rtlCol="0">
            <a:normAutofit/>
          </a:bodyPr>
          <a:lstStyle/>
          <a:p>
            <a:pPr>
              <a:lnSpc>
                <a:spcPct val="110000"/>
              </a:lnSpc>
              <a:spcAft>
                <a:spcPts val="600"/>
              </a:spcAft>
            </a:pP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Credit Hour vs GPA Correlation </a:t>
            </a:r>
            <a:r>
              <a:rPr lang="en-US" dirty="0">
                <a:latin typeface="Times New Roman" panose="02020603050405020304" pitchFamily="18" charset="0"/>
                <a:cs typeface="Times New Roman" panose="02020603050405020304" pitchFamily="18" charset="0"/>
              </a:rPr>
              <a:t>:</a:t>
            </a:r>
          </a:p>
          <a:p>
            <a:pPr>
              <a:lnSpc>
                <a:spcPct val="110000"/>
              </a:lnSpc>
              <a:spcAft>
                <a:spcPts val="600"/>
              </a:spcAft>
            </a:pPr>
            <a:r>
              <a:rPr lang="en-US" dirty="0">
                <a:latin typeface="Times New Roman" panose="02020603050405020304" pitchFamily="18" charset="0"/>
                <a:cs typeface="Times New Roman" panose="02020603050405020304" pitchFamily="18" charset="0"/>
              </a:rPr>
              <a:t>Students with either very low (3) or very high (16) credit hours tended to have higher GPAs, while those in the mid-range (3–5) showed greater variability in performance. This suggests that optimal credit load depends on the student's ability to manage course intensity effectively.</a:t>
            </a:r>
          </a:p>
          <a:p>
            <a:pPr indent="-228600">
              <a:lnSpc>
                <a:spcPct val="110000"/>
              </a:lnSpc>
              <a:spcAft>
                <a:spcPts val="600"/>
              </a:spcAft>
              <a:buFont typeface="Arial" panose="020B0604020202020204" pitchFamily="34" charset="0"/>
              <a:buChar char="•"/>
            </a:pPr>
            <a:endParaRPr lang="en-US" dirty="0"/>
          </a:p>
        </p:txBody>
      </p:sp>
    </p:spTree>
    <p:extLst>
      <p:ext uri="{BB962C8B-B14F-4D97-AF65-F5344CB8AC3E}">
        <p14:creationId xmlns:p14="http://schemas.microsoft.com/office/powerpoint/2010/main" val="41961572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Freeform: Shape 14">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6" name="Picture 5" descr="A graph with blue and orange lines&#10;&#10;AI-generated content may be incorrect.">
            <a:extLst>
              <a:ext uri="{FF2B5EF4-FFF2-40B4-BE49-F238E27FC236}">
                <a16:creationId xmlns:a16="http://schemas.microsoft.com/office/drawing/2014/main" id="{00DF3DC4-F260-F5EF-9B90-DA78AB60C6A0}"/>
              </a:ext>
            </a:extLst>
          </p:cNvPr>
          <p:cNvPicPr>
            <a:picLocks noChangeAspect="1"/>
          </p:cNvPicPr>
          <p:nvPr/>
        </p:nvPicPr>
        <p:blipFill>
          <a:blip r:embed="rId2">
            <a:extLst>
              <a:ext uri="{28A0092B-C50C-407E-A947-70E740481C1C}">
                <a14:useLocalDpi xmlns:a14="http://schemas.microsoft.com/office/drawing/2010/main" val="0"/>
              </a:ext>
            </a:extLst>
          </a:blip>
          <a:srcRect t="4938"/>
          <a:stretch>
            <a:fillRect/>
          </a:stretch>
        </p:blipFill>
        <p:spPr>
          <a:xfrm>
            <a:off x="517868" y="3009055"/>
            <a:ext cx="5639091" cy="2653514"/>
          </a:xfrm>
          <a:prstGeom prst="rect">
            <a:avLst/>
          </a:prstGeom>
        </p:spPr>
      </p:pic>
      <p:sp>
        <p:nvSpPr>
          <p:cNvPr id="8" name="TextBox 7">
            <a:extLst>
              <a:ext uri="{FF2B5EF4-FFF2-40B4-BE49-F238E27FC236}">
                <a16:creationId xmlns:a16="http://schemas.microsoft.com/office/drawing/2014/main" id="{8197B6EE-EBF1-9D8F-BB2F-A33409047D19}"/>
              </a:ext>
            </a:extLst>
          </p:cNvPr>
          <p:cNvSpPr txBox="1"/>
          <p:nvPr/>
        </p:nvSpPr>
        <p:spPr>
          <a:xfrm>
            <a:off x="6547104" y="1537855"/>
            <a:ext cx="5129784" cy="4817225"/>
          </a:xfrm>
          <a:prstGeom prst="rect">
            <a:avLst/>
          </a:prstGeom>
        </p:spPr>
        <p:txBody>
          <a:bodyPr vert="horz" lIns="91440" tIns="45720" rIns="91440" bIns="45720" rtlCol="0">
            <a:noAutofit/>
          </a:bodyPr>
          <a:lstStyle/>
          <a:p>
            <a:pPr>
              <a:spcAft>
                <a:spcPts val="600"/>
              </a:spcAft>
            </a:pPr>
            <a:r>
              <a:rPr lang="en-US" b="1" kern="1200" dirty="0">
                <a:solidFill>
                  <a:schemeClr val="tx1"/>
                </a:solidFill>
                <a:effectLst/>
                <a:latin typeface="Times New Roman" panose="02020603050405020304" pitchFamily="18" charset="0"/>
                <a:ea typeface="+mj-ea"/>
                <a:cs typeface="Times New Roman" panose="02020603050405020304" pitchFamily="18" charset="0"/>
              </a:rPr>
              <a:t>Student Progression Analysis </a:t>
            </a:r>
            <a:r>
              <a:rPr lang="en-US" b="1" dirty="0">
                <a:latin typeface="Times New Roman" panose="02020603050405020304" pitchFamily="18" charset="0"/>
                <a:cs typeface="Times New Roman" panose="02020603050405020304" pitchFamily="18" charset="0"/>
              </a:rPr>
              <a:t>:</a:t>
            </a:r>
          </a:p>
          <a:p>
            <a:pPr>
              <a:spcAft>
                <a:spcPts val="600"/>
              </a:spcAft>
            </a:pPr>
            <a:r>
              <a:rPr lang="en-US" dirty="0">
                <a:latin typeface="Times New Roman" panose="02020603050405020304" pitchFamily="18" charset="0"/>
                <a:cs typeface="Times New Roman" panose="02020603050405020304" pitchFamily="18" charset="0"/>
              </a:rPr>
              <a:t>Student enrollment was highest during Fall 2015 and Spring 2016, with a noticeable increase in course retake requirements during the same period.</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Despite these academic challenges, the dropout rate remained consistently low across all terms.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pattern suggests that while students are committed to continuing their education, they may struggle with specific subjects.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spikes in retake requirements point to potential gaps in curriculum effectiveness or academic support.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Targeted interventions during high-retake terms can help improve progression and reduce academic bottlenecks.</a:t>
            </a:r>
          </a:p>
        </p:txBody>
      </p:sp>
    </p:spTree>
    <p:extLst>
      <p:ext uri="{BB962C8B-B14F-4D97-AF65-F5344CB8AC3E}">
        <p14:creationId xmlns:p14="http://schemas.microsoft.com/office/powerpoint/2010/main" val="25820142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6" name="Picture 5">
            <a:extLst>
              <a:ext uri="{FF2B5EF4-FFF2-40B4-BE49-F238E27FC236}">
                <a16:creationId xmlns:a16="http://schemas.microsoft.com/office/drawing/2014/main" id="{53B68DC6-C04B-EDBE-F8E4-CC56D54621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67" y="3236449"/>
            <a:ext cx="6281928" cy="3109554"/>
          </a:xfrm>
          <a:prstGeom prst="rect">
            <a:avLst/>
          </a:prstGeom>
        </p:spPr>
      </p:pic>
      <p:sp>
        <p:nvSpPr>
          <p:cNvPr id="8" name="TextBox 7">
            <a:extLst>
              <a:ext uri="{FF2B5EF4-FFF2-40B4-BE49-F238E27FC236}">
                <a16:creationId xmlns:a16="http://schemas.microsoft.com/office/drawing/2014/main" id="{4FFA7396-41B1-E650-5B43-849DC8E67A8F}"/>
              </a:ext>
            </a:extLst>
          </p:cNvPr>
          <p:cNvSpPr txBox="1"/>
          <p:nvPr/>
        </p:nvSpPr>
        <p:spPr>
          <a:xfrm>
            <a:off x="7507224" y="1088136"/>
            <a:ext cx="4160520" cy="5257800"/>
          </a:xfrm>
          <a:prstGeom prst="rect">
            <a:avLst/>
          </a:prstGeom>
        </p:spPr>
        <p:txBody>
          <a:bodyPr vert="horz" lIns="91440" tIns="45720" rIns="91440" bIns="45720" rtlCol="0">
            <a:normAutofit/>
          </a:bodyPr>
          <a:lstStyle/>
          <a:p>
            <a:pPr>
              <a:lnSpc>
                <a:spcPct val="110000"/>
              </a:lnSpc>
              <a:spcAft>
                <a:spcPts val="600"/>
              </a:spcAft>
            </a:pPr>
            <a:r>
              <a:rPr lang="en-US" sz="1800" b="1" kern="1200" dirty="0">
                <a:solidFill>
                  <a:schemeClr val="tx1"/>
                </a:solidFill>
                <a:effectLst/>
                <a:latin typeface="Times New Roman" panose="02020603050405020304" pitchFamily="18" charset="0"/>
                <a:ea typeface="+mj-ea"/>
                <a:cs typeface="Times New Roman" panose="02020603050405020304" pitchFamily="18" charset="0"/>
              </a:rPr>
              <a:t>Pass/Fail Analysis for Key Subjects </a:t>
            </a:r>
            <a:r>
              <a:rPr lang="en-US" b="1"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Business program had the highest student participation, with a notable number of failures.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Accounting (ACTY) stood out with more students failing than passing, indicating a critical academic gap.</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Other subjects like Math and Biology also displayed moderate failure rates.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Such patterns suggest potential difficulties in subject comprehension or instructional delivery.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Focused academic support in high-risk subjects like ACTY can improve student outcomes and retention.</a:t>
            </a:r>
          </a:p>
        </p:txBody>
      </p:sp>
    </p:spTree>
    <p:extLst>
      <p:ext uri="{BB962C8B-B14F-4D97-AF65-F5344CB8AC3E}">
        <p14:creationId xmlns:p14="http://schemas.microsoft.com/office/powerpoint/2010/main" val="3916166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6" name="Picture 5" descr="A graph with a line going up&#10;&#10;AI-generated content may be incorrect.">
            <a:extLst>
              <a:ext uri="{FF2B5EF4-FFF2-40B4-BE49-F238E27FC236}">
                <a16:creationId xmlns:a16="http://schemas.microsoft.com/office/drawing/2014/main" id="{5460A176-5548-8FA8-F54A-3EA41E950A7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7867" y="2514029"/>
            <a:ext cx="6281928" cy="3831975"/>
          </a:xfrm>
          <a:prstGeom prst="rect">
            <a:avLst/>
          </a:prstGeom>
        </p:spPr>
      </p:pic>
      <p:sp>
        <p:nvSpPr>
          <p:cNvPr id="8" name="TextBox 7">
            <a:extLst>
              <a:ext uri="{FF2B5EF4-FFF2-40B4-BE49-F238E27FC236}">
                <a16:creationId xmlns:a16="http://schemas.microsoft.com/office/drawing/2014/main" id="{6E1B561F-57DB-10C6-22E7-CAABA1F7DF38}"/>
              </a:ext>
            </a:extLst>
          </p:cNvPr>
          <p:cNvSpPr txBox="1"/>
          <p:nvPr/>
        </p:nvSpPr>
        <p:spPr>
          <a:xfrm>
            <a:off x="7507224" y="1088136"/>
            <a:ext cx="4160520" cy="5257800"/>
          </a:xfrm>
          <a:prstGeom prst="rect">
            <a:avLst/>
          </a:prstGeom>
        </p:spPr>
        <p:txBody>
          <a:bodyPr vert="horz" lIns="91440" tIns="45720" rIns="91440" bIns="45720" rtlCol="0">
            <a:normAutofit/>
          </a:bodyPr>
          <a:lstStyle/>
          <a:p>
            <a:pPr>
              <a:lnSpc>
                <a:spcPct val="110000"/>
              </a:lnSpc>
              <a:spcAft>
                <a:spcPts val="600"/>
              </a:spcAft>
            </a:pPr>
            <a:r>
              <a:rPr lang="en-US" sz="1800" b="1" kern="1200" dirty="0">
                <a:solidFill>
                  <a:schemeClr val="tx1"/>
                </a:solidFill>
                <a:effectLst/>
                <a:latin typeface="Times New Roman" panose="02020603050405020304" pitchFamily="18" charset="0"/>
                <a:ea typeface="+mj-ea"/>
                <a:cs typeface="Times New Roman" panose="02020603050405020304" pitchFamily="18" charset="0"/>
              </a:rPr>
              <a:t>Graduation Rate Analysis </a:t>
            </a:r>
            <a:r>
              <a:rPr lang="en-US" b="1" dirty="0">
                <a:latin typeface="Times New Roman" panose="02020603050405020304" pitchFamily="18" charset="0"/>
                <a:cs typeface="Times New Roman" panose="02020603050405020304" pitchFamily="18" charset="0"/>
              </a:rPr>
              <a: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Graduation rates stayed consistently at 100% from 2012 to 2013.</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 steep decline began in 2014, bottoming out at 64% by 2016.</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drop may reflect academic restructuring or limited student support during that time.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From 2017 onward, a steady recovery was observed, reaching 100% by 2019.</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Institutions should monitor such patterns closely to ensure stable student success.</a:t>
            </a:r>
          </a:p>
        </p:txBody>
      </p:sp>
    </p:spTree>
    <p:extLst>
      <p:ext uri="{BB962C8B-B14F-4D97-AF65-F5344CB8AC3E}">
        <p14:creationId xmlns:p14="http://schemas.microsoft.com/office/powerpoint/2010/main" val="11117954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AB96EAD-4966-6F8D-D5B9-B2C1E1D4B499}"/>
              </a:ext>
            </a:extLst>
          </p:cNvPr>
          <p:cNvSpPr>
            <a:spLocks noGrp="1"/>
          </p:cNvSpPr>
          <p:nvPr>
            <p:ph type="title"/>
          </p:nvPr>
        </p:nvSpPr>
        <p:spPr>
          <a:xfrm>
            <a:off x="521208" y="978408"/>
            <a:ext cx="8686800" cy="1463040"/>
          </a:xfrm>
        </p:spPr>
        <p:txBody>
          <a:bodyPr>
            <a:normAutofit/>
          </a:bodyPr>
          <a:lstStyle/>
          <a:p>
            <a:pPr>
              <a:lnSpc>
                <a:spcPct val="90000"/>
              </a:lnSpc>
            </a:pPr>
            <a:r>
              <a:rPr lang="en-IN" sz="3400" b="1"/>
              <a:t>Department &amp; Course Insights</a:t>
            </a:r>
            <a:r>
              <a:rPr lang="en-IN" sz="3400"/>
              <a:t> </a:t>
            </a:r>
            <a:r>
              <a:rPr lang="en-IN" sz="3400" b="1"/>
              <a:t>Findings:</a:t>
            </a:r>
            <a:br>
              <a:rPr lang="en-IN" sz="3400"/>
            </a:br>
            <a:endParaRPr lang="en-IN" sz="3400"/>
          </a:p>
        </p:txBody>
      </p:sp>
      <p:sp>
        <p:nvSpPr>
          <p:cNvPr id="33" name="Rectangle 32">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6" name="Content Placeholder 2">
            <a:extLst>
              <a:ext uri="{FF2B5EF4-FFF2-40B4-BE49-F238E27FC236}">
                <a16:creationId xmlns:a16="http://schemas.microsoft.com/office/drawing/2014/main" id="{ECE87E85-3573-32B3-980B-D24D4438847E}"/>
              </a:ext>
            </a:extLst>
          </p:cNvPr>
          <p:cNvGraphicFramePr>
            <a:graphicFrameLocks noGrp="1"/>
          </p:cNvGraphicFramePr>
          <p:nvPr>
            <p:ph idx="1"/>
            <p:extLst>
              <p:ext uri="{D42A27DB-BD31-4B8C-83A1-F6EECF244321}">
                <p14:modId xmlns:p14="http://schemas.microsoft.com/office/powerpoint/2010/main" val="4000419352"/>
              </p:ext>
            </p:extLst>
          </p:nvPr>
        </p:nvGraphicFramePr>
        <p:xfrm>
          <a:off x="520700" y="1858297"/>
          <a:ext cx="9980152" cy="44869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8450288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065D9BE-A58D-6E8A-D4A2-5056F3C5E9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2">
            <a:extLst>
              <a:ext uri="{FF2B5EF4-FFF2-40B4-BE49-F238E27FC236}">
                <a16:creationId xmlns:a16="http://schemas.microsoft.com/office/drawing/2014/main" id="{A745E793-BC99-8991-71CD-53FFBB6A8F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11156260" cy="149279"/>
          </a:xfrm>
          <a:custGeom>
            <a:avLst/>
            <a:gdLst>
              <a:gd name="connsiteX0" fmla="*/ 0 w 11156260"/>
              <a:gd name="connsiteY0" fmla="*/ 0 h 149279"/>
              <a:gd name="connsiteX1" fmla="*/ 11156260 w 11156260"/>
              <a:gd name="connsiteY1" fmla="*/ 0 h 149279"/>
              <a:gd name="connsiteX2" fmla="*/ 11156260 w 11156260"/>
              <a:gd name="connsiteY2" fmla="*/ 149279 h 149279"/>
              <a:gd name="connsiteX3" fmla="*/ 0 w 11156260"/>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11156260" h="149279">
                <a:moveTo>
                  <a:pt x="0" y="0"/>
                </a:moveTo>
                <a:lnTo>
                  <a:pt x="11156260" y="0"/>
                </a:lnTo>
                <a:lnTo>
                  <a:pt x="11156260"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95AE9464-FF03-D9A4-EAFC-A383BCFDC4F8}"/>
              </a:ext>
            </a:extLst>
          </p:cNvPr>
          <p:cNvSpPr txBox="1"/>
          <p:nvPr/>
        </p:nvSpPr>
        <p:spPr>
          <a:xfrm>
            <a:off x="521208" y="2578608"/>
            <a:ext cx="6537960" cy="3767328"/>
          </a:xfrm>
          <a:prstGeom prst="rect">
            <a:avLst/>
          </a:prstGeom>
        </p:spPr>
        <p:txBody>
          <a:bodyPr vert="horz" lIns="91440" tIns="45720" rIns="91440" bIns="45720" rtlCol="0">
            <a:normAutofit/>
          </a:bodyPr>
          <a:lstStyle/>
          <a:p>
            <a:pPr>
              <a:lnSpc>
                <a:spcPct val="110000"/>
              </a:lnSpc>
              <a:spcAft>
                <a:spcPts val="600"/>
              </a:spcAft>
            </a:pPr>
            <a:r>
              <a:rPr lang="en-US" b="1" dirty="0">
                <a:latin typeface="Times New Roman" panose="02020603050405020304" pitchFamily="18" charset="0"/>
                <a:cs typeface="Times New Roman" panose="02020603050405020304" pitchFamily="18" charset="0"/>
              </a:rPr>
              <a:t>Average GPA by Subject Code: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Subjects like HONR, THEA, and POLS recorded the highest average cumulative GPAs, above 3.5, indicating strong student performance.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On the lower end, WRIT, READ, and EMGT had the lowest GPA averages, suggesting challenges in these areas.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wide GPA range across subjects reflects varied difficulty levels, teaching effectiveness, and student preparedness.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Intervention efforts should focus on low-performing subjects to balance academic achievement.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insight supports resource allocation for subject-specific tutoring and curriculum enhancement.</a:t>
            </a:r>
          </a:p>
        </p:txBody>
      </p:sp>
      <p:pic>
        <p:nvPicPr>
          <p:cNvPr id="4" name="Picture 3" descr="A graph of a number of blue and white lines&#10;&#10;AI-generated content may be incorrect.">
            <a:extLst>
              <a:ext uri="{FF2B5EF4-FFF2-40B4-BE49-F238E27FC236}">
                <a16:creationId xmlns:a16="http://schemas.microsoft.com/office/drawing/2014/main" id="{9FF9724E-F929-A78D-0CF4-2418124E6A12}"/>
              </a:ext>
            </a:extLst>
          </p:cNvPr>
          <p:cNvPicPr>
            <a:picLocks noChangeAspect="1"/>
          </p:cNvPicPr>
          <p:nvPr/>
        </p:nvPicPr>
        <p:blipFill>
          <a:blip r:embed="rId2">
            <a:extLst>
              <a:ext uri="{28A0092B-C50C-407E-A947-70E740481C1C}">
                <a14:useLocalDpi xmlns:a14="http://schemas.microsoft.com/office/drawing/2010/main" val="0"/>
              </a:ext>
            </a:extLst>
          </a:blip>
          <a:srcRect t="7379" r="-2" b="3572"/>
          <a:stretch/>
        </p:blipFill>
        <p:spPr>
          <a:xfrm>
            <a:off x="7659149" y="976160"/>
            <a:ext cx="4011643" cy="5371797"/>
          </a:xfrm>
          <a:prstGeom prst="rect">
            <a:avLst/>
          </a:prstGeom>
        </p:spPr>
      </p:pic>
    </p:spTree>
    <p:extLst>
      <p:ext uri="{BB962C8B-B14F-4D97-AF65-F5344CB8AC3E}">
        <p14:creationId xmlns:p14="http://schemas.microsoft.com/office/powerpoint/2010/main" val="2464199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Rectangle 18">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group of people standing on gears&#10;&#10;AI-generated content may be incorrect.">
            <a:extLst>
              <a:ext uri="{FF2B5EF4-FFF2-40B4-BE49-F238E27FC236}">
                <a16:creationId xmlns:a16="http://schemas.microsoft.com/office/drawing/2014/main" id="{EFC49A65-ACB2-ABBC-A65B-DDB95EF8FA0F}"/>
              </a:ext>
            </a:extLst>
          </p:cNvPr>
          <p:cNvPicPr>
            <a:picLocks noChangeAspect="1"/>
          </p:cNvPicPr>
          <p:nvPr/>
        </p:nvPicPr>
        <p:blipFill>
          <a:blip r:embed="rId2">
            <a:extLst>
              <a:ext uri="{28A0092B-C50C-407E-A947-70E740481C1C}">
                <a14:useLocalDpi xmlns:a14="http://schemas.microsoft.com/office/drawing/2010/main" val="0"/>
              </a:ext>
            </a:extLst>
          </a:blip>
          <a:srcRect l="2611" r="7411" b="-1"/>
          <a:stretch/>
        </p:blipFill>
        <p:spPr>
          <a:xfrm>
            <a:off x="517866" y="2429691"/>
            <a:ext cx="6281929" cy="3916313"/>
          </a:xfrm>
          <a:prstGeom prst="rect">
            <a:avLst/>
          </a:prstGeom>
        </p:spPr>
      </p:pic>
      <p:sp>
        <p:nvSpPr>
          <p:cNvPr id="3" name="Content Placeholder 2">
            <a:extLst>
              <a:ext uri="{FF2B5EF4-FFF2-40B4-BE49-F238E27FC236}">
                <a16:creationId xmlns:a16="http://schemas.microsoft.com/office/drawing/2014/main" id="{8DFF21EC-F04B-6BD6-F9CE-B7DEAAE84695}"/>
              </a:ext>
            </a:extLst>
          </p:cNvPr>
          <p:cNvSpPr>
            <a:spLocks noGrp="1"/>
          </p:cNvSpPr>
          <p:nvPr>
            <p:ph idx="1"/>
          </p:nvPr>
        </p:nvSpPr>
        <p:spPr>
          <a:xfrm>
            <a:off x="7498080" y="1033272"/>
            <a:ext cx="4169664" cy="5312664"/>
          </a:xfrm>
        </p:spPr>
        <p:txBody>
          <a:bodyPr>
            <a:normAutofit/>
          </a:bodyPr>
          <a:lstStyle/>
          <a:p>
            <a:pPr marL="0" indent="0">
              <a:buNone/>
            </a:pPr>
            <a:r>
              <a:rPr lang="en-US" b="1" dirty="0">
                <a:latin typeface="Times New Roman" panose="02020603050405020304" pitchFamily="18" charset="0"/>
                <a:cs typeface="Times New Roman" panose="02020603050405020304" pitchFamily="18" charset="0"/>
              </a:rPr>
              <a:t>Group 6</a:t>
            </a:r>
            <a:endParaRPr lang="en-US" dirty="0">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Aman Singh</a:t>
            </a:r>
          </a:p>
          <a:p>
            <a:pPr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Nithish Cheruku</a:t>
            </a:r>
          </a:p>
          <a:p>
            <a:pPr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Gouthami Nadupuri</a:t>
            </a:r>
          </a:p>
          <a:p>
            <a:pPr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Lily Veronica </a:t>
            </a:r>
            <a:r>
              <a:rPr lang="en-US" dirty="0" err="1">
                <a:latin typeface="Times New Roman" panose="02020603050405020304" pitchFamily="18" charset="0"/>
                <a:cs typeface="Times New Roman" panose="02020603050405020304" pitchFamily="18" charset="0"/>
              </a:rPr>
              <a:t>Koppoli</a:t>
            </a:r>
            <a:endParaRPr lang="en-US" dirty="0">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dirty="0" err="1">
                <a:latin typeface="Times New Roman" panose="02020603050405020304" pitchFamily="18" charset="0"/>
                <a:cs typeface="Times New Roman" panose="02020603050405020304" pitchFamily="18" charset="0"/>
              </a:rPr>
              <a:t>Sreekanthreddy</a:t>
            </a:r>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Maddur</a:t>
            </a:r>
            <a:endParaRPr lang="en-US" dirty="0">
              <a:latin typeface="Times New Roman" panose="02020603050405020304" pitchFamily="18" charset="0"/>
              <a:cs typeface="Times New Roman" panose="02020603050405020304" pitchFamily="18" charset="0"/>
            </a:endParaRPr>
          </a:p>
          <a:p>
            <a:pPr indent="-22860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Lasya Lavanya </a:t>
            </a:r>
            <a:r>
              <a:rPr lang="en-US" dirty="0" err="1">
                <a:latin typeface="Times New Roman" panose="02020603050405020304" pitchFamily="18" charset="0"/>
                <a:cs typeface="Times New Roman" panose="02020603050405020304" pitchFamily="18" charset="0"/>
              </a:rPr>
              <a:t>Tirumalasetty</a:t>
            </a: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endParaRPr lang="en-US" dirty="0">
              <a:latin typeface="Times New Roman" panose="02020603050405020304" pitchFamily="18" charset="0"/>
              <a:cs typeface="Times New Roman" panose="02020603050405020304" pitchFamily="18" charset="0"/>
            </a:endParaRPr>
          </a:p>
          <a:p>
            <a:pPr marL="0" indent="0">
              <a:buNone/>
            </a:pP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Guided by:</a:t>
            </a:r>
            <a:r>
              <a:rPr lang="en-US" dirty="0">
                <a:latin typeface="Times New Roman" panose="02020603050405020304" pitchFamily="18" charset="0"/>
                <a:cs typeface="Times New Roman" panose="02020603050405020304" pitchFamily="18" charset="0"/>
              </a:rPr>
              <a:t> Prof. Arshad Khan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Date:</a:t>
            </a:r>
            <a:r>
              <a:rPr lang="en-US" dirty="0">
                <a:latin typeface="Times New Roman" panose="02020603050405020304" pitchFamily="18" charset="0"/>
                <a:cs typeface="Times New Roman" panose="02020603050405020304" pitchFamily="18" charset="0"/>
              </a:rPr>
              <a:t> April 25, 2025</a:t>
            </a:r>
          </a:p>
          <a:p>
            <a:pPr marL="0" indent="0">
              <a:buNone/>
            </a:pPr>
            <a:endParaRPr lang="en-US" dirty="0"/>
          </a:p>
        </p:txBody>
      </p:sp>
    </p:spTree>
    <p:extLst>
      <p:ext uri="{BB962C8B-B14F-4D97-AF65-F5344CB8AC3E}">
        <p14:creationId xmlns:p14="http://schemas.microsoft.com/office/powerpoint/2010/main" val="259360347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34C0330F-1D4F-4552-B799-615DD237B6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13" name="Rectangle 12">
            <a:extLst>
              <a:ext uri="{FF2B5EF4-FFF2-40B4-BE49-F238E27FC236}">
                <a16:creationId xmlns:a16="http://schemas.microsoft.com/office/drawing/2014/main" id="{92BE0106-0C20-465B-A1BE-0BAC2737B1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1" y="508090"/>
            <a:ext cx="467296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6" name="TextBox 5">
            <a:extLst>
              <a:ext uri="{FF2B5EF4-FFF2-40B4-BE49-F238E27FC236}">
                <a16:creationId xmlns:a16="http://schemas.microsoft.com/office/drawing/2014/main" id="{586B4721-932B-511A-BB9E-6A5A3E9125D2}"/>
              </a:ext>
            </a:extLst>
          </p:cNvPr>
          <p:cNvSpPr txBox="1"/>
          <p:nvPr/>
        </p:nvSpPr>
        <p:spPr>
          <a:xfrm>
            <a:off x="517871" y="1061535"/>
            <a:ext cx="4672584" cy="5048319"/>
          </a:xfrm>
          <a:prstGeom prst="rect">
            <a:avLst/>
          </a:prstGeom>
        </p:spPr>
        <p:txBody>
          <a:bodyPr vert="horz" lIns="91440" tIns="45720" rIns="91440" bIns="45720" rtlCol="0">
            <a:noAutofit/>
          </a:bodyPr>
          <a:lstStyle/>
          <a:p>
            <a:pPr>
              <a:spcAft>
                <a:spcPts val="600"/>
              </a:spcAft>
            </a:pPr>
            <a:r>
              <a:rPr lang="en-US" b="1" dirty="0">
                <a:latin typeface="Times New Roman" panose="02020603050405020304" pitchFamily="18" charset="0"/>
                <a:cs typeface="Times New Roman" panose="02020603050405020304" pitchFamily="18" charset="0"/>
              </a:rPr>
              <a:t>Subject-wise GPA Performance: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Subjects like HONR, THEA, and POLS continue to lead with the highest average cumulative GPAs, indicating strong academic outcomes.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Conversely, WRIT, READ, and EMGT are positioned at the bottom with significantly lower average GPAs, signaling potential academic hurdles.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contrast suggests variations in subject difficulty, instructional quality, or student preparedness.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Interventions such as course redesign or targeted academic support may help uplift performance in underperforming areas.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Focusing resources on low-performing subjects can promote GPA consistency across departments.</a:t>
            </a:r>
          </a:p>
        </p:txBody>
      </p:sp>
      <p:pic>
        <p:nvPicPr>
          <p:cNvPr id="4" name="Picture 3" descr="A graph of a number of blue lines&#10;&#10;AI-generated content may be incorrect.">
            <a:extLst>
              <a:ext uri="{FF2B5EF4-FFF2-40B4-BE49-F238E27FC236}">
                <a16:creationId xmlns:a16="http://schemas.microsoft.com/office/drawing/2014/main" id="{E3A7BAEF-4FC2-D2E0-C62D-CA05F1390378}"/>
              </a:ext>
            </a:extLst>
          </p:cNvPr>
          <p:cNvPicPr>
            <a:picLocks noChangeAspect="1"/>
          </p:cNvPicPr>
          <p:nvPr/>
        </p:nvPicPr>
        <p:blipFill>
          <a:blip r:embed="rId2">
            <a:extLst>
              <a:ext uri="{28A0092B-C50C-407E-A947-70E740481C1C}">
                <a14:useLocalDpi xmlns:a14="http://schemas.microsoft.com/office/drawing/2010/main" val="0"/>
              </a:ext>
            </a:extLst>
          </a:blip>
          <a:srcRect l="5821" r="18009" b="-2"/>
          <a:stretch/>
        </p:blipFill>
        <p:spPr>
          <a:xfrm>
            <a:off x="5958018" y="508090"/>
            <a:ext cx="5709726" cy="5846989"/>
          </a:xfrm>
          <a:prstGeom prst="rect">
            <a:avLst/>
          </a:prstGeom>
        </p:spPr>
      </p:pic>
    </p:spTree>
    <p:extLst>
      <p:ext uri="{BB962C8B-B14F-4D97-AF65-F5344CB8AC3E}">
        <p14:creationId xmlns:p14="http://schemas.microsoft.com/office/powerpoint/2010/main" val="11709362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descr="A graph of a graph&#10;&#10;AI-generated content may be incorrect.">
            <a:extLst>
              <a:ext uri="{FF2B5EF4-FFF2-40B4-BE49-F238E27FC236}">
                <a16:creationId xmlns:a16="http://schemas.microsoft.com/office/drawing/2014/main" id="{0ABC6777-B4E8-4262-A95E-0094153ED9B8}"/>
              </a:ext>
            </a:extLst>
          </p:cNvPr>
          <p:cNvPicPr>
            <a:picLocks noChangeAspect="1"/>
          </p:cNvPicPr>
          <p:nvPr/>
        </p:nvPicPr>
        <p:blipFill>
          <a:blip r:embed="rId2">
            <a:extLst>
              <a:ext uri="{28A0092B-C50C-407E-A947-70E740481C1C}">
                <a14:useLocalDpi xmlns:a14="http://schemas.microsoft.com/office/drawing/2010/main" val="0"/>
              </a:ext>
            </a:extLst>
          </a:blip>
          <a:srcRect t="4901"/>
          <a:stretch>
            <a:fillRect/>
          </a:stretch>
        </p:blipFill>
        <p:spPr>
          <a:xfrm>
            <a:off x="517867" y="1693646"/>
            <a:ext cx="4959823" cy="3466806"/>
          </a:xfrm>
          <a:prstGeom prst="rect">
            <a:avLst/>
          </a:prstGeom>
        </p:spPr>
      </p:pic>
      <p:sp>
        <p:nvSpPr>
          <p:cNvPr id="26" name="Freeform: Shape 22">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58484" y="508090"/>
            <a:ext cx="5513832"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70296FF1-6CAC-E0B7-A53C-3AA300859059}"/>
              </a:ext>
            </a:extLst>
          </p:cNvPr>
          <p:cNvSpPr txBox="1"/>
          <p:nvPr/>
        </p:nvSpPr>
        <p:spPr>
          <a:xfrm>
            <a:off x="6153912" y="1267691"/>
            <a:ext cx="5513832" cy="5078245"/>
          </a:xfrm>
          <a:prstGeom prst="rect">
            <a:avLst/>
          </a:prstGeom>
        </p:spPr>
        <p:txBody>
          <a:bodyPr vert="horz" lIns="91440" tIns="45720" rIns="91440" bIns="45720" rtlCol="0">
            <a:normAutofit/>
          </a:bodyPr>
          <a:lstStyle/>
          <a:p>
            <a:pPr>
              <a:spcAft>
                <a:spcPts val="600"/>
              </a:spcAft>
            </a:pPr>
            <a:r>
              <a:rPr lang="en-US" b="1" dirty="0">
                <a:effectLst/>
                <a:latin typeface="Times New Roman" panose="02020603050405020304" pitchFamily="18" charset="0"/>
                <a:cs typeface="Times New Roman" panose="02020603050405020304" pitchFamily="18" charset="0"/>
              </a:rPr>
              <a:t>Overall Student Academic Performance Dashboard:</a:t>
            </a:r>
            <a:endParaRPr lang="en-US" dirty="0">
              <a:latin typeface="Times New Roman" panose="02020603050405020304" pitchFamily="18" charset="0"/>
              <a:cs typeface="Times New Roman" panose="02020603050405020304" pitchFamily="18" charset="0"/>
            </a:endParaRPr>
          </a:p>
          <a:p>
            <a:pPr indent="-2286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average Term GPA is 2.83, with most students achieving between 3.0 and 3.7.</a:t>
            </a:r>
          </a:p>
          <a:p>
            <a:pPr indent="-2286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distribution curve skews slightly right, reflecting better-than-average academic results.</a:t>
            </a:r>
          </a:p>
          <a:p>
            <a:pPr indent="-2286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significant portion of students perform above the mean, indicating academic success.</a:t>
            </a:r>
          </a:p>
          <a:p>
            <a:pPr indent="-2286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However, a small percentage fall below the average, suggesting a need for targeted support.</a:t>
            </a:r>
          </a:p>
          <a:p>
            <a:pPr indent="-2286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Mentoring programs should focus on uplifting below-average performers to close achievement gaps.</a:t>
            </a:r>
          </a:p>
        </p:txBody>
      </p:sp>
    </p:spTree>
    <p:extLst>
      <p:ext uri="{BB962C8B-B14F-4D97-AF65-F5344CB8AC3E}">
        <p14:creationId xmlns:p14="http://schemas.microsoft.com/office/powerpoint/2010/main" val="35713314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Picture 4">
            <a:extLst>
              <a:ext uri="{FF2B5EF4-FFF2-40B4-BE49-F238E27FC236}">
                <a16:creationId xmlns:a16="http://schemas.microsoft.com/office/drawing/2014/main" id="{94CF8542-A656-4457-A1FC-F8935B134C35}"/>
              </a:ext>
            </a:extLst>
          </p:cNvPr>
          <p:cNvPicPr>
            <a:picLocks noChangeAspect="1"/>
          </p:cNvPicPr>
          <p:nvPr/>
        </p:nvPicPr>
        <p:blipFill>
          <a:blip r:embed="rId2">
            <a:extLst>
              <a:ext uri="{28A0092B-C50C-407E-A947-70E740481C1C}">
                <a14:useLocalDpi xmlns:a14="http://schemas.microsoft.com/office/drawing/2010/main" val="0"/>
              </a:ext>
            </a:extLst>
          </a:blip>
          <a:srcRect t="6060"/>
          <a:stretch>
            <a:fillRect/>
          </a:stretch>
        </p:blipFill>
        <p:spPr>
          <a:xfrm>
            <a:off x="517867" y="2429691"/>
            <a:ext cx="5595908" cy="3916313"/>
          </a:xfrm>
          <a:prstGeom prst="rect">
            <a:avLst/>
          </a:prstGeom>
        </p:spPr>
      </p:pic>
      <p:sp>
        <p:nvSpPr>
          <p:cNvPr id="7" name="TextBox 6">
            <a:extLst>
              <a:ext uri="{FF2B5EF4-FFF2-40B4-BE49-F238E27FC236}">
                <a16:creationId xmlns:a16="http://schemas.microsoft.com/office/drawing/2014/main" id="{35B8DE58-12C8-53D4-1106-55A6CDC73A77}"/>
              </a:ext>
            </a:extLst>
          </p:cNvPr>
          <p:cNvSpPr txBox="1"/>
          <p:nvPr/>
        </p:nvSpPr>
        <p:spPr>
          <a:xfrm>
            <a:off x="7507224" y="1088136"/>
            <a:ext cx="4160520" cy="5257800"/>
          </a:xfrm>
          <a:prstGeom prst="rect">
            <a:avLst/>
          </a:prstGeom>
        </p:spPr>
        <p:txBody>
          <a:bodyPr vert="horz" lIns="91440" tIns="45720" rIns="91440" bIns="45720" rtlCol="0">
            <a:normAutofit/>
          </a:bodyPr>
          <a:lstStyle/>
          <a:p>
            <a:pPr>
              <a:lnSpc>
                <a:spcPct val="110000"/>
              </a:lnSpc>
              <a:spcAft>
                <a:spcPts val="600"/>
              </a:spcAft>
            </a:pPr>
            <a:r>
              <a:rPr lang="en-US" b="1" dirty="0">
                <a:latin typeface="Times New Roman" panose="02020603050405020304" pitchFamily="18" charset="0"/>
                <a:cs typeface="Times New Roman" panose="02020603050405020304" pitchFamily="18" charset="0"/>
              </a:rPr>
              <a:t>Grade Distribution Across All Courses:</a:t>
            </a:r>
            <a:endParaRPr lang="en-US" dirty="0">
              <a:latin typeface="Times New Roman" panose="02020603050405020304" pitchFamily="18" charset="0"/>
              <a:cs typeface="Times New Roman" panose="02020603050405020304" pitchFamily="18" charset="0"/>
            </a:endParaRPr>
          </a:p>
          <a:p>
            <a:pPr indent="-228600">
              <a:lnSpc>
                <a:spcPct val="11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 wide range of grades (A to F) appears across the top 10 courses.</a:t>
            </a:r>
          </a:p>
          <a:p>
            <a:pPr indent="-228600">
              <a:lnSpc>
                <a:spcPct val="11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Courses like “What is an Ethical Life?” and “General Chemistry” show both strong and weak performance.</a:t>
            </a:r>
          </a:p>
          <a:p>
            <a:pPr indent="-228600">
              <a:lnSpc>
                <a:spcPct val="11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disparity hints at inconsistent grading practices or course difficulty levels.</a:t>
            </a:r>
          </a:p>
          <a:p>
            <a:pPr indent="-228600">
              <a:lnSpc>
                <a:spcPct val="11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Students may benefit from more standardized evaluation methods.</a:t>
            </a:r>
          </a:p>
          <a:p>
            <a:pPr indent="-228600">
              <a:lnSpc>
                <a:spcPct val="11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Enhanced academic support is recommended for courses with frequent low scores.</a:t>
            </a:r>
          </a:p>
        </p:txBody>
      </p:sp>
    </p:spTree>
    <p:extLst>
      <p:ext uri="{BB962C8B-B14F-4D97-AF65-F5344CB8AC3E}">
        <p14:creationId xmlns:p14="http://schemas.microsoft.com/office/powerpoint/2010/main" val="27669718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4" name="Picture 3" descr="A graph of purple vertical lines with names&#10;&#10;AI-generated content may be incorrect.">
            <a:extLst>
              <a:ext uri="{FF2B5EF4-FFF2-40B4-BE49-F238E27FC236}">
                <a16:creationId xmlns:a16="http://schemas.microsoft.com/office/drawing/2014/main" id="{1FA09093-04C9-7DD7-1593-D8C9B8DBE0C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67" y="2429691"/>
            <a:ext cx="5256796" cy="3916313"/>
          </a:xfrm>
          <a:prstGeom prst="rect">
            <a:avLst/>
          </a:prstGeom>
        </p:spPr>
      </p:pic>
      <p:sp>
        <p:nvSpPr>
          <p:cNvPr id="6" name="TextBox 5">
            <a:extLst>
              <a:ext uri="{FF2B5EF4-FFF2-40B4-BE49-F238E27FC236}">
                <a16:creationId xmlns:a16="http://schemas.microsoft.com/office/drawing/2014/main" id="{F5F355D7-8F50-CE3B-E52C-28D5100C27CC}"/>
              </a:ext>
            </a:extLst>
          </p:cNvPr>
          <p:cNvSpPr txBox="1"/>
          <p:nvPr/>
        </p:nvSpPr>
        <p:spPr>
          <a:xfrm>
            <a:off x="7507224" y="1088136"/>
            <a:ext cx="4160520" cy="5257800"/>
          </a:xfrm>
          <a:prstGeom prst="rect">
            <a:avLst/>
          </a:prstGeom>
        </p:spPr>
        <p:txBody>
          <a:bodyPr vert="horz" lIns="91440" tIns="45720" rIns="91440" bIns="45720" rtlCol="0">
            <a:normAutofit/>
          </a:bodyPr>
          <a:lstStyle/>
          <a:p>
            <a:pPr>
              <a:lnSpc>
                <a:spcPct val="110000"/>
              </a:lnSpc>
              <a:spcAft>
                <a:spcPts val="600"/>
              </a:spcAft>
            </a:pPr>
            <a:r>
              <a:rPr lang="en-US" b="1" dirty="0">
                <a:latin typeface="Times New Roman" panose="02020603050405020304" pitchFamily="18" charset="0"/>
                <a:cs typeface="Times New Roman" panose="02020603050405020304" pitchFamily="18" charset="0"/>
              </a:rPr>
              <a:t>Top Instructor Impact on Term GPA:</a:t>
            </a:r>
            <a:endParaRPr lang="en-US" dirty="0">
              <a:latin typeface="Times New Roman" panose="02020603050405020304" pitchFamily="18" charset="0"/>
              <a:cs typeface="Times New Roman" panose="02020603050405020304" pitchFamily="18" charset="0"/>
            </a:endParaRPr>
          </a:p>
          <a:p>
            <a:pPr indent="-228600">
              <a:lnSpc>
                <a:spcPct val="11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All instructors displayed in the chart have average term GPAs exceeding 3.7.</a:t>
            </a:r>
          </a:p>
          <a:p>
            <a:pPr indent="-228600">
              <a:lnSpc>
                <a:spcPct val="11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suggests consistent instructional quality and effective student engagement.</a:t>
            </a:r>
          </a:p>
          <a:p>
            <a:pPr indent="-228600">
              <a:lnSpc>
                <a:spcPct val="11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instructor GPAs correlate with strong teaching practices.</a:t>
            </a:r>
          </a:p>
          <a:p>
            <a:pPr indent="-228600">
              <a:lnSpc>
                <a:spcPct val="11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Institutions can learn from these top performers to improve teaching outcomes.</a:t>
            </a:r>
          </a:p>
          <a:p>
            <a:pPr indent="-228600">
              <a:lnSpc>
                <a:spcPct val="11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Peer mentoring programs could help raise standards across other instructors.</a:t>
            </a:r>
          </a:p>
        </p:txBody>
      </p:sp>
    </p:spTree>
    <p:extLst>
      <p:ext uri="{BB962C8B-B14F-4D97-AF65-F5344CB8AC3E}">
        <p14:creationId xmlns:p14="http://schemas.microsoft.com/office/powerpoint/2010/main" val="384446414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AD1BDCCC-E676-2A7E-BE11-2B8C23DB28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Freeform: Shape 12">
            <a:extLst>
              <a:ext uri="{FF2B5EF4-FFF2-40B4-BE49-F238E27FC236}">
                <a16:creationId xmlns:a16="http://schemas.microsoft.com/office/drawing/2014/main" id="{781C97B1-8A09-6383-8C65-A3B7357781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Picture 3" descr="A graph with blue lines and numbers&#10;&#10;AI-generated content may be incorrect.">
            <a:extLst>
              <a:ext uri="{FF2B5EF4-FFF2-40B4-BE49-F238E27FC236}">
                <a16:creationId xmlns:a16="http://schemas.microsoft.com/office/drawing/2014/main" id="{3BE99B3B-BF0D-B9B0-B45A-D9983ED77B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7868" y="2545400"/>
            <a:ext cx="5639091" cy="3580823"/>
          </a:xfrm>
          <a:prstGeom prst="rect">
            <a:avLst/>
          </a:prstGeom>
        </p:spPr>
      </p:pic>
      <p:sp>
        <p:nvSpPr>
          <p:cNvPr id="6" name="TextBox 5">
            <a:extLst>
              <a:ext uri="{FF2B5EF4-FFF2-40B4-BE49-F238E27FC236}">
                <a16:creationId xmlns:a16="http://schemas.microsoft.com/office/drawing/2014/main" id="{9A571430-87A2-E87C-2A47-E4B75AE3CB33}"/>
              </a:ext>
            </a:extLst>
          </p:cNvPr>
          <p:cNvSpPr txBox="1"/>
          <p:nvPr/>
        </p:nvSpPr>
        <p:spPr>
          <a:xfrm>
            <a:off x="6547104" y="2304288"/>
            <a:ext cx="5129784" cy="4050792"/>
          </a:xfrm>
          <a:prstGeom prst="rect">
            <a:avLst/>
          </a:prstGeom>
        </p:spPr>
        <p:txBody>
          <a:bodyPr vert="horz" lIns="91440" tIns="45720" rIns="91440" bIns="45720" rtlCol="0">
            <a:normAutofit/>
          </a:bodyPr>
          <a:lstStyle/>
          <a:p>
            <a:pPr>
              <a:spcAft>
                <a:spcPts val="600"/>
              </a:spcAft>
            </a:pPr>
            <a:r>
              <a:rPr lang="en-US" b="1" dirty="0">
                <a:latin typeface="Times New Roman" panose="02020603050405020304" pitchFamily="18" charset="0"/>
                <a:cs typeface="Times New Roman" panose="02020603050405020304" pitchFamily="18" charset="0"/>
              </a:rPr>
              <a:t>Performance Comparison Between Years/Terms:</a:t>
            </a:r>
            <a:endParaRPr lang="en-US" dirty="0">
              <a:latin typeface="Times New Roman" panose="02020603050405020304" pitchFamily="18" charset="0"/>
              <a:cs typeface="Times New Roman" panose="02020603050405020304" pitchFamily="18" charset="0"/>
            </a:endParaRPr>
          </a:p>
          <a:p>
            <a:pPr indent="-2286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GPA trends were stable from 2012 to 2018 before sharply declining in later summer terms.</a:t>
            </a:r>
          </a:p>
          <a:p>
            <a:pPr indent="-2286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drop aligns with increased academic pressure and likely pandemic disruptions.</a:t>
            </a:r>
          </a:p>
          <a:p>
            <a:pPr indent="-2286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Summer sessions appear more vulnerable to reduced performance.</a:t>
            </a:r>
          </a:p>
          <a:p>
            <a:pPr indent="-2286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Curriculum delivery methods may need adjustments for short or compressed terms.</a:t>
            </a:r>
          </a:p>
          <a:p>
            <a:pPr indent="-228600">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Reinforcement strategies and summer-specific academic support can mitigate these effects.</a:t>
            </a:r>
          </a:p>
        </p:txBody>
      </p:sp>
    </p:spTree>
    <p:extLst>
      <p:ext uri="{BB962C8B-B14F-4D97-AF65-F5344CB8AC3E}">
        <p14:creationId xmlns:p14="http://schemas.microsoft.com/office/powerpoint/2010/main" val="21028854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760EDB-7677-48E4-F2E4-8CCFAADA9001}"/>
              </a:ext>
            </a:extLst>
          </p:cNvPr>
          <p:cNvSpPr>
            <a:spLocks noGrp="1"/>
          </p:cNvSpPr>
          <p:nvPr>
            <p:ph type="title"/>
          </p:nvPr>
        </p:nvSpPr>
        <p:spPr>
          <a:xfrm>
            <a:off x="521208" y="978408"/>
            <a:ext cx="8686800" cy="1463040"/>
          </a:xfrm>
        </p:spPr>
        <p:txBody>
          <a:bodyPr>
            <a:normAutofit/>
          </a:bodyPr>
          <a:lstStyle/>
          <a:p>
            <a:r>
              <a:rPr lang="en-IN" sz="4000" dirty="0">
                <a:latin typeface="Times New Roman" panose="02020603050405020304" pitchFamily="18" charset="0"/>
                <a:cs typeface="Times New Roman" panose="02020603050405020304" pitchFamily="18" charset="0"/>
              </a:rPr>
              <a:t>Stakeholder-Specific Metrics</a:t>
            </a:r>
          </a:p>
        </p:txBody>
      </p:sp>
      <p:sp>
        <p:nvSpPr>
          <p:cNvPr id="12" name="Rectangle 11">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Rectangle 1">
            <a:extLst>
              <a:ext uri="{FF2B5EF4-FFF2-40B4-BE49-F238E27FC236}">
                <a16:creationId xmlns:a16="http://schemas.microsoft.com/office/drawing/2014/main" id="{CD43976B-0EFB-5C20-2A58-A0AB242620EA}"/>
              </a:ext>
            </a:extLst>
          </p:cNvPr>
          <p:cNvGraphicFramePr>
            <a:graphicFrameLocks noGrp="1"/>
          </p:cNvGraphicFramePr>
          <p:nvPr>
            <p:ph idx="1"/>
            <p:extLst>
              <p:ext uri="{D42A27DB-BD31-4B8C-83A1-F6EECF244321}">
                <p14:modId xmlns:p14="http://schemas.microsoft.com/office/powerpoint/2010/main" val="1704985530"/>
              </p:ext>
            </p:extLst>
          </p:nvPr>
        </p:nvGraphicFramePr>
        <p:xfrm>
          <a:off x="520700" y="1963711"/>
          <a:ext cx="9312848" cy="43815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2461674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Freeform: Shape 25">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8" name="Freeform: Shape 27">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0" name="Rectangle 29">
            <a:extLst>
              <a:ext uri="{FF2B5EF4-FFF2-40B4-BE49-F238E27FC236}">
                <a16:creationId xmlns:a16="http://schemas.microsoft.com/office/drawing/2014/main" id="{C7EFAAB5-34A3-C2FC-70BA-7720CC8ADB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32956C4-ECE0-C88B-412E-B047C54B045B}"/>
              </a:ext>
            </a:extLst>
          </p:cNvPr>
          <p:cNvSpPr>
            <a:spLocks noGrp="1"/>
          </p:cNvSpPr>
          <p:nvPr>
            <p:ph type="title"/>
          </p:nvPr>
        </p:nvSpPr>
        <p:spPr>
          <a:xfrm>
            <a:off x="521208" y="657369"/>
            <a:ext cx="7263804" cy="1006539"/>
          </a:xfrm>
        </p:spPr>
        <p:txBody>
          <a:bodyPr vert="horz" lIns="91440" tIns="45720" rIns="91440" bIns="45720" rtlCol="0" anchor="t">
            <a:normAutofit/>
          </a:bodyPr>
          <a:lstStyle/>
          <a:p>
            <a:r>
              <a:rPr lang="en-US" dirty="0"/>
              <a:t>Filter:</a:t>
            </a:r>
          </a:p>
        </p:txBody>
      </p:sp>
      <p:sp>
        <p:nvSpPr>
          <p:cNvPr id="32" name="Freeform: Shape 31">
            <a:extLst>
              <a:ext uri="{FF2B5EF4-FFF2-40B4-BE49-F238E27FC236}">
                <a16:creationId xmlns:a16="http://schemas.microsoft.com/office/drawing/2014/main" id="{FDD57DDC-2075-7CBD-00B4-0A5FF09917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Content Placeholder 3">
            <a:extLst>
              <a:ext uri="{FF2B5EF4-FFF2-40B4-BE49-F238E27FC236}">
                <a16:creationId xmlns:a16="http://schemas.microsoft.com/office/drawing/2014/main" id="{2681BA0C-17DF-17D4-5F72-472B534BE85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b="14470"/>
          <a:stretch/>
        </p:blipFill>
        <p:spPr>
          <a:xfrm>
            <a:off x="517867" y="1663908"/>
            <a:ext cx="11444283" cy="4804290"/>
          </a:xfrm>
          <a:prstGeom prst="rect">
            <a:avLst/>
          </a:prstGeom>
        </p:spPr>
      </p:pic>
    </p:spTree>
    <p:extLst>
      <p:ext uri="{BB962C8B-B14F-4D97-AF65-F5344CB8AC3E}">
        <p14:creationId xmlns:p14="http://schemas.microsoft.com/office/powerpoint/2010/main" val="2400863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C1AF1-A9B0-4FEB-E359-D14E5A77E13F}"/>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Key Recommendations</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graphicFrame>
        <p:nvGraphicFramePr>
          <p:cNvPr id="15" name="Content Placeholder 2">
            <a:extLst>
              <a:ext uri="{FF2B5EF4-FFF2-40B4-BE49-F238E27FC236}">
                <a16:creationId xmlns:a16="http://schemas.microsoft.com/office/drawing/2014/main" id="{4D3BD398-A13D-5168-7843-0BA0AF437CD7}"/>
              </a:ext>
            </a:extLst>
          </p:cNvPr>
          <p:cNvGraphicFramePr>
            <a:graphicFrameLocks noGrp="1"/>
          </p:cNvGraphicFramePr>
          <p:nvPr>
            <p:ph idx="1"/>
            <p:extLst>
              <p:ext uri="{D42A27DB-BD31-4B8C-83A1-F6EECF244321}">
                <p14:modId xmlns:p14="http://schemas.microsoft.com/office/powerpoint/2010/main" val="3668738327"/>
              </p:ext>
            </p:extLst>
          </p:nvPr>
        </p:nvGraphicFramePr>
        <p:xfrm>
          <a:off x="520700" y="2578100"/>
          <a:ext cx="11156950" cy="3767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96920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5D75AE6E-65BA-BBAA-92D8-F8507D69F8F6}"/>
              </a:ext>
            </a:extLst>
          </p:cNvPr>
          <p:cNvSpPr>
            <a:spLocks noGrp="1"/>
          </p:cNvSpPr>
          <p:nvPr>
            <p:ph type="title"/>
          </p:nvPr>
        </p:nvSpPr>
        <p:spPr>
          <a:xfrm>
            <a:off x="950976" y="1709928"/>
            <a:ext cx="4389120" cy="2980944"/>
          </a:xfrm>
        </p:spPr>
        <p:txBody>
          <a:bodyPr>
            <a:normAutofit/>
          </a:bodyPr>
          <a:lstStyle/>
          <a:p>
            <a:r>
              <a:rPr lang="en-IN" sz="4000" b="1" dirty="0">
                <a:latin typeface="Times New Roman" panose="02020603050405020304" pitchFamily="18" charset="0"/>
                <a:cs typeface="Times New Roman" panose="02020603050405020304" pitchFamily="18" charset="0"/>
              </a:rPr>
              <a:t>Conclusion:</a:t>
            </a: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674CFFD-4807-E6A8-1E53-4CA2527D7C8B}"/>
              </a:ext>
            </a:extLst>
          </p:cNvPr>
          <p:cNvSpPr>
            <a:spLocks noGrp="1"/>
          </p:cNvSpPr>
          <p:nvPr>
            <p:ph idx="1"/>
          </p:nvPr>
        </p:nvSpPr>
        <p:spPr>
          <a:xfrm>
            <a:off x="5870448" y="1801368"/>
            <a:ext cx="5486400" cy="4462272"/>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project used Python and data science techniques to analyze student performance trends. It identified key GPA patterns, instructional influence, and departmental disparities. Recommendations aim to boost student success, enhance teaching quality, and guide academic strategy.</a:t>
            </a:r>
          </a:p>
          <a:p>
            <a:pPr marL="0" indent="0">
              <a:buNone/>
            </a:pPr>
            <a:endParaRPr lang="en-IN" dirty="0"/>
          </a:p>
        </p:txBody>
      </p:sp>
    </p:spTree>
    <p:extLst>
      <p:ext uri="{BB962C8B-B14F-4D97-AF65-F5344CB8AC3E}">
        <p14:creationId xmlns:p14="http://schemas.microsoft.com/office/powerpoint/2010/main" val="15075017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C2B785-D725-916B-8533-C8D46019CD04}"/>
              </a:ext>
            </a:extLst>
          </p:cNvPr>
          <p:cNvSpPr>
            <a:spLocks noGrp="1"/>
          </p:cNvSpPr>
          <p:nvPr>
            <p:ph type="title"/>
          </p:nvPr>
        </p:nvSpPr>
        <p:spPr>
          <a:xfrm>
            <a:off x="521208" y="978408"/>
            <a:ext cx="6300216" cy="1325880"/>
          </a:xfrm>
        </p:spPr>
        <p:txBody>
          <a:bodyPr>
            <a:normAutofit/>
          </a:bodyPr>
          <a:lstStyle/>
          <a:p>
            <a:pPr>
              <a:lnSpc>
                <a:spcPct val="90000"/>
              </a:lnSpc>
            </a:pPr>
            <a:r>
              <a:rPr lang="en-IN" b="1" dirty="0">
                <a:latin typeface="Times New Roman" panose="02020603050405020304" pitchFamily="18" charset="0"/>
                <a:cs typeface="Times New Roman" panose="02020603050405020304" pitchFamily="18" charset="0"/>
              </a:rPr>
              <a:t>Acknowledgments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7271C494-8107-3D61-D611-4FBC7C22A2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13612" y="611650"/>
            <a:ext cx="416052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7" name="Graphic 6" descr="Handshake">
            <a:extLst>
              <a:ext uri="{FF2B5EF4-FFF2-40B4-BE49-F238E27FC236}">
                <a16:creationId xmlns:a16="http://schemas.microsoft.com/office/drawing/2014/main" id="{1493E31A-B58B-1B99-4A99-26F66FDC4E4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17867" y="2429691"/>
            <a:ext cx="3916313" cy="3916313"/>
          </a:xfrm>
          <a:prstGeom prst="rect">
            <a:avLst/>
          </a:prstGeom>
        </p:spPr>
      </p:pic>
      <p:sp>
        <p:nvSpPr>
          <p:cNvPr id="3" name="Content Placeholder 2">
            <a:extLst>
              <a:ext uri="{FF2B5EF4-FFF2-40B4-BE49-F238E27FC236}">
                <a16:creationId xmlns:a16="http://schemas.microsoft.com/office/drawing/2014/main" id="{B72161D2-B324-020F-DD1F-75852D3F4D81}"/>
              </a:ext>
            </a:extLst>
          </p:cNvPr>
          <p:cNvSpPr>
            <a:spLocks noGrp="1"/>
          </p:cNvSpPr>
          <p:nvPr>
            <p:ph idx="1"/>
          </p:nvPr>
        </p:nvSpPr>
        <p:spPr>
          <a:xfrm>
            <a:off x="7507224" y="1088136"/>
            <a:ext cx="4160520" cy="5257800"/>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We thank Prof. Arshad Khan for his guidance, Dr. James Hetrick for leading the Data Science program. We’re also grateful to our peers and families for their support throughout this project.</a:t>
            </a:r>
          </a:p>
          <a:p>
            <a:pPr marL="0" indent="0">
              <a:buNone/>
            </a:pPr>
            <a:endParaRPr lang="en-IN" dirty="0"/>
          </a:p>
        </p:txBody>
      </p:sp>
    </p:spTree>
    <p:extLst>
      <p:ext uri="{BB962C8B-B14F-4D97-AF65-F5344CB8AC3E}">
        <p14:creationId xmlns:p14="http://schemas.microsoft.com/office/powerpoint/2010/main" val="16976212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997089E-530C-B163-EB50-F78055E6BA1F}"/>
              </a:ext>
            </a:extLst>
          </p:cNvPr>
          <p:cNvSpPr>
            <a:spLocks noGrp="1"/>
          </p:cNvSpPr>
          <p:nvPr>
            <p:ph type="title"/>
          </p:nvPr>
        </p:nvSpPr>
        <p:spPr>
          <a:xfrm>
            <a:off x="521208" y="978408"/>
            <a:ext cx="8686800" cy="1463040"/>
          </a:xfrm>
        </p:spPr>
        <p:txBody>
          <a:bodyPr>
            <a:normAutofit/>
          </a:bodyPr>
          <a:lstStyle/>
          <a:p>
            <a:r>
              <a:rPr lang="en-IN" sz="4000" b="1" dirty="0">
                <a:latin typeface="Times New Roman" panose="02020603050405020304" pitchFamily="18" charset="0"/>
                <a:cs typeface="Times New Roman" panose="02020603050405020304" pitchFamily="18" charset="0"/>
              </a:rPr>
              <a:t>Agenda</a:t>
            </a:r>
            <a:br>
              <a:rPr lang="en-IN" dirty="0"/>
            </a:br>
            <a:endParaRPr lang="en-IN" dirty="0"/>
          </a:p>
        </p:txBody>
      </p:sp>
      <p:sp>
        <p:nvSpPr>
          <p:cNvPr id="21" name="Rectangle 20">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CCD817FB-A300-46EB-B147-6643A83CEAC9}"/>
              </a:ext>
            </a:extLst>
          </p:cNvPr>
          <p:cNvGraphicFramePr>
            <a:graphicFrameLocks noGrp="1"/>
          </p:cNvGraphicFramePr>
          <p:nvPr>
            <p:ph idx="1"/>
            <p:extLst>
              <p:ext uri="{D42A27DB-BD31-4B8C-83A1-F6EECF244321}">
                <p14:modId xmlns:p14="http://schemas.microsoft.com/office/powerpoint/2010/main" val="62331189"/>
              </p:ext>
            </p:extLst>
          </p:nvPr>
        </p:nvGraphicFramePr>
        <p:xfrm>
          <a:off x="899840" y="2277017"/>
          <a:ext cx="10072959" cy="3767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663310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BDA4769-CA8A-FE8D-31B3-C710CC58F055}"/>
              </a:ext>
            </a:extLst>
          </p:cNvPr>
          <p:cNvSpPr>
            <a:spLocks noGrp="1"/>
          </p:cNvSpPr>
          <p:nvPr>
            <p:ph type="title"/>
          </p:nvPr>
        </p:nvSpPr>
        <p:spPr>
          <a:xfrm>
            <a:off x="521208" y="978408"/>
            <a:ext cx="11155680" cy="1463040"/>
          </a:xfrm>
        </p:spPr>
        <p:txBody>
          <a:bodyPr>
            <a:normAutofit/>
          </a:bodyPr>
          <a:lstStyle/>
          <a:p>
            <a:r>
              <a:rPr lang="en-US" dirty="0"/>
              <a:t> </a:t>
            </a:r>
            <a:endParaRPr lang="en-IN" dirty="0"/>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9D649B5E-617B-6DDE-070E-337E7CDAECD7}"/>
              </a:ext>
            </a:extLst>
          </p:cNvPr>
          <p:cNvGraphicFramePr>
            <a:graphicFrameLocks noGrp="1"/>
          </p:cNvGraphicFramePr>
          <p:nvPr>
            <p:ph idx="1"/>
            <p:extLst>
              <p:ext uri="{D42A27DB-BD31-4B8C-83A1-F6EECF244321}">
                <p14:modId xmlns:p14="http://schemas.microsoft.com/office/powerpoint/2010/main" val="3993064753"/>
              </p:ext>
            </p:extLst>
          </p:nvPr>
        </p:nvGraphicFramePr>
        <p:xfrm>
          <a:off x="520700" y="2578100"/>
          <a:ext cx="11156950" cy="3767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7252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38" name="Rectangle 1037">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E622BB-5A4C-1D46-AC17-946DC157A544}"/>
              </a:ext>
            </a:extLst>
          </p:cNvPr>
          <p:cNvSpPr>
            <a:spLocks noGrp="1"/>
          </p:cNvSpPr>
          <p:nvPr>
            <p:ph type="title"/>
          </p:nvPr>
        </p:nvSpPr>
        <p:spPr>
          <a:xfrm>
            <a:off x="521208" y="978408"/>
            <a:ext cx="6300216" cy="1325880"/>
          </a:xfrm>
        </p:spPr>
        <p:txBody>
          <a:bodyPr>
            <a:normAutofit/>
          </a:bodyPr>
          <a:lstStyle/>
          <a:p>
            <a:pPr>
              <a:lnSpc>
                <a:spcPct val="90000"/>
              </a:lnSpc>
            </a:pPr>
            <a:r>
              <a:rPr lang="en-IN" b="1">
                <a:latin typeface="Times New Roman" panose="02020603050405020304" pitchFamily="18" charset="0"/>
                <a:cs typeface="Times New Roman" panose="02020603050405020304" pitchFamily="18" charset="0"/>
              </a:rPr>
              <a:t>Introduction &amp; Objective</a:t>
            </a:r>
            <a:r>
              <a:rPr lang="en-IN">
                <a:latin typeface="Times New Roman" panose="02020603050405020304" pitchFamily="18" charset="0"/>
                <a:cs typeface="Times New Roman" panose="02020603050405020304" pitchFamily="18" charset="0"/>
              </a:rPr>
              <a:t> </a:t>
            </a:r>
            <a:br>
              <a:rPr lang="en-IN">
                <a:latin typeface="Times New Roman" panose="02020603050405020304" pitchFamily="18" charset="0"/>
                <a:cs typeface="Times New Roman" panose="02020603050405020304" pitchFamily="18" charset="0"/>
              </a:rPr>
            </a:br>
            <a:endParaRPr lang="en-IN">
              <a:latin typeface="Times New Roman" panose="02020603050405020304" pitchFamily="18" charset="0"/>
              <a:cs typeface="Times New Roman" panose="02020603050405020304" pitchFamily="18" charset="0"/>
            </a:endParaRPr>
          </a:p>
        </p:txBody>
      </p:sp>
      <p:sp>
        <p:nvSpPr>
          <p:cNvPr id="1040" name="Rectangle 1039">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A person looking at a calendar&#10;&#10;AI-generated content may be incorrect.">
            <a:extLst>
              <a:ext uri="{FF2B5EF4-FFF2-40B4-BE49-F238E27FC236}">
                <a16:creationId xmlns:a16="http://schemas.microsoft.com/office/drawing/2014/main" id="{7F14C18D-0495-5C01-8FDD-33CC1B2139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r="1" b="6604"/>
          <a:stretch/>
        </p:blipFill>
        <p:spPr bwMode="auto">
          <a:xfrm>
            <a:off x="517866" y="2429691"/>
            <a:ext cx="6281929" cy="3916313"/>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a:extLst>
              <a:ext uri="{FF2B5EF4-FFF2-40B4-BE49-F238E27FC236}">
                <a16:creationId xmlns:a16="http://schemas.microsoft.com/office/drawing/2014/main" id="{1ECFDD6F-9BCA-7E35-D37C-592E24BB8AD2}"/>
              </a:ext>
            </a:extLst>
          </p:cNvPr>
          <p:cNvSpPr>
            <a:spLocks noGrp="1"/>
          </p:cNvSpPr>
          <p:nvPr>
            <p:ph idx="1"/>
          </p:nvPr>
        </p:nvSpPr>
        <p:spPr>
          <a:xfrm>
            <a:off x="7498080" y="1033272"/>
            <a:ext cx="4169664" cy="5312664"/>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This project analyzes academic performance using institutional student data across semesters. The goal is to uncover GPA patterns, department-level effectiveness, and instructor influence, and deliver data-driven recommendations. The results will help improve academic outcomes and inform policy.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176605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D16C4DE-5FF1-8D34-BBA1-FC43F3155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D621D5EE-FD87-0D3F-702C-952AD4E46661}"/>
              </a:ext>
            </a:extLst>
          </p:cNvPr>
          <p:cNvSpPr>
            <a:spLocks noGrp="1"/>
          </p:cNvSpPr>
          <p:nvPr>
            <p:ph type="title"/>
          </p:nvPr>
        </p:nvSpPr>
        <p:spPr>
          <a:xfrm>
            <a:off x="521208" y="978408"/>
            <a:ext cx="4800600" cy="1691640"/>
          </a:xfrm>
        </p:spPr>
        <p:txBody>
          <a:bodyPr>
            <a:normAutofit/>
          </a:bodyPr>
          <a:lstStyle/>
          <a:p>
            <a:r>
              <a:rPr lang="en-US" sz="4000" b="1" dirty="0">
                <a:effectLst/>
                <a:latin typeface="Times New Roman" panose="02020603050405020304" pitchFamily="18" charset="0"/>
                <a:ea typeface="Times New Roman" panose="02020603050405020304" pitchFamily="18" charset="0"/>
              </a:rPr>
              <a:t>Data Processing Flowchart</a:t>
            </a:r>
            <a:endParaRPr lang="en-IN" sz="4000" dirty="0"/>
          </a:p>
        </p:txBody>
      </p:sp>
      <p:sp>
        <p:nvSpPr>
          <p:cNvPr id="13" name="Freeform: Shape 12">
            <a:extLst>
              <a:ext uri="{FF2B5EF4-FFF2-40B4-BE49-F238E27FC236}">
                <a16:creationId xmlns:a16="http://schemas.microsoft.com/office/drawing/2014/main" id="{B6914053-73D7-E377-E88C-94E35AAD48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 name="Content Placeholder 7">
            <a:extLst>
              <a:ext uri="{FF2B5EF4-FFF2-40B4-BE49-F238E27FC236}">
                <a16:creationId xmlns:a16="http://schemas.microsoft.com/office/drawing/2014/main" id="{69994B8B-65B6-0A43-4E94-EE18C6AE2B2B}"/>
              </a:ext>
            </a:extLst>
          </p:cNvPr>
          <p:cNvSpPr>
            <a:spLocks noGrp="1"/>
          </p:cNvSpPr>
          <p:nvPr>
            <p:ph idx="1"/>
          </p:nvPr>
        </p:nvSpPr>
        <p:spPr>
          <a:xfrm>
            <a:off x="5843016" y="1060704"/>
            <a:ext cx="5824728" cy="1627632"/>
          </a:xfrm>
        </p:spPr>
        <p:txBody>
          <a:bodyPr>
            <a:normAutofit/>
          </a:bodyPr>
          <a:lstStyle/>
          <a:p>
            <a:pPr marL="0" indent="0">
              <a:buNone/>
            </a:pPr>
            <a:r>
              <a:rPr lang="en-US" dirty="0"/>
              <a:t> </a:t>
            </a:r>
          </a:p>
        </p:txBody>
      </p:sp>
      <p:pic>
        <p:nvPicPr>
          <p:cNvPr id="4" name="Content Placeholder 3">
            <a:extLst>
              <a:ext uri="{FF2B5EF4-FFF2-40B4-BE49-F238E27FC236}">
                <a16:creationId xmlns:a16="http://schemas.microsoft.com/office/drawing/2014/main" id="{FBC7EF6D-E0DF-F6E4-A8F1-D7AEF7D8ECC6}"/>
              </a:ext>
            </a:extLst>
          </p:cNvPr>
          <p:cNvPicPr>
            <a:picLocks noChangeAspect="1"/>
          </p:cNvPicPr>
          <p:nvPr/>
        </p:nvPicPr>
        <p:blipFill>
          <a:blip r:embed="rId2">
            <a:extLst>
              <a:ext uri="{28A0092B-C50C-407E-A947-70E740481C1C}">
                <a14:useLocalDpi xmlns:a14="http://schemas.microsoft.com/office/drawing/2010/main" val="0"/>
              </a:ext>
            </a:extLst>
          </a:blip>
          <a:srcRect t="19082" r="1" b="34899"/>
          <a:stretch/>
        </p:blipFill>
        <p:spPr>
          <a:xfrm>
            <a:off x="517871" y="2921001"/>
            <a:ext cx="11149534" cy="3424936"/>
          </a:xfrm>
          <a:prstGeom prst="rect">
            <a:avLst/>
          </a:prstGeom>
        </p:spPr>
      </p:pic>
    </p:spTree>
    <p:extLst>
      <p:ext uri="{BB962C8B-B14F-4D97-AF65-F5344CB8AC3E}">
        <p14:creationId xmlns:p14="http://schemas.microsoft.com/office/powerpoint/2010/main" val="2799407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1CA55-6EF7-B845-418E-C6CCB88335CC}"/>
              </a:ext>
            </a:extLst>
          </p:cNvPr>
          <p:cNvSpPr>
            <a:spLocks noGrp="1"/>
          </p:cNvSpPr>
          <p:nvPr>
            <p:ph type="title"/>
          </p:nvPr>
        </p:nvSpPr>
        <p:spPr/>
        <p:txBody>
          <a:bodyPr>
            <a:normAutofit/>
          </a:bodyPr>
          <a:lstStyle/>
          <a:p>
            <a:r>
              <a:rPr lang="en-IN" sz="4000" b="1" dirty="0">
                <a:latin typeface="Times New Roman" panose="02020603050405020304" pitchFamily="18" charset="0"/>
                <a:cs typeface="Times New Roman" panose="02020603050405020304" pitchFamily="18" charset="0"/>
              </a:rPr>
              <a:t>Tech Stack &amp; Tools</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1571B3B-95FE-1AC2-45CB-5F8E4A5D4D66}"/>
              </a:ext>
            </a:extLst>
          </p:cNvPr>
          <p:cNvSpPr>
            <a:spLocks noGrp="1"/>
          </p:cNvSpPr>
          <p:nvPr>
            <p:ph idx="1"/>
          </p:nvPr>
        </p:nvSpPr>
        <p:spPr/>
        <p:txBody>
          <a:bodyPr/>
          <a:lstStyle/>
          <a:p>
            <a:pPr>
              <a:buNone/>
            </a:pPr>
            <a:r>
              <a:rPr lang="en-IN" b="1" dirty="0">
                <a:latin typeface="Times New Roman" panose="02020603050405020304" pitchFamily="18" charset="0"/>
                <a:cs typeface="Times New Roman" panose="02020603050405020304" pitchFamily="18" charset="0"/>
              </a:rPr>
              <a:t>Frontend &amp; Analysis Tools:</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Google </a:t>
            </a:r>
            <a:r>
              <a:rPr lang="en-IN" dirty="0" err="1">
                <a:latin typeface="Times New Roman" panose="02020603050405020304" pitchFamily="18" charset="0"/>
                <a:cs typeface="Times New Roman" panose="02020603050405020304" pitchFamily="18" charset="0"/>
              </a:rPr>
              <a:t>Colab</a:t>
            </a:r>
            <a:r>
              <a:rPr lang="en-IN" dirty="0">
                <a:latin typeface="Times New Roman" panose="02020603050405020304" pitchFamily="18" charset="0"/>
                <a:cs typeface="Times New Roman" panose="02020603050405020304" pitchFamily="18" charset="0"/>
              </a:rPr>
              <a:t> for development and collaboration</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Matplotlib for visualizations</a:t>
            </a:r>
          </a:p>
          <a:p>
            <a:pPr>
              <a:buFont typeface="Arial" panose="020B0604020202020204" pitchFamily="34" charset="0"/>
              <a:buChar char="•"/>
            </a:pPr>
            <a:r>
              <a:rPr lang="en-IN" dirty="0" err="1">
                <a:latin typeface="Times New Roman" panose="02020603050405020304" pitchFamily="18" charset="0"/>
                <a:cs typeface="Times New Roman" panose="02020603050405020304" pitchFamily="18" charset="0"/>
              </a:rPr>
              <a:t>IPyWidgets</a:t>
            </a:r>
            <a:r>
              <a:rPr lang="en-IN" dirty="0">
                <a:latin typeface="Times New Roman" panose="02020603050405020304" pitchFamily="18" charset="0"/>
                <a:cs typeface="Times New Roman" panose="02020603050405020304" pitchFamily="18" charset="0"/>
              </a:rPr>
              <a:t> for interactivity</a:t>
            </a:r>
          </a:p>
          <a:p>
            <a:pPr>
              <a:buNone/>
            </a:pPr>
            <a:r>
              <a:rPr lang="en-IN" b="1" dirty="0">
                <a:latin typeface="Times New Roman" panose="02020603050405020304" pitchFamily="18" charset="0"/>
                <a:cs typeface="Times New Roman" panose="02020603050405020304" pitchFamily="18" charset="0"/>
              </a:rPr>
              <a:t>Backend &amp; Processing:</a:t>
            </a:r>
            <a:endParaRPr lang="en-IN"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Python, Pandas, NumPy for data wrangling and analysis</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CSV files as data source</a:t>
            </a:r>
          </a:p>
          <a:p>
            <a:pPr>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Local and cloud-based storage via Google Drive</a:t>
            </a:r>
          </a:p>
          <a:p>
            <a:endParaRPr lang="en-IN" dirty="0"/>
          </a:p>
        </p:txBody>
      </p:sp>
    </p:spTree>
    <p:extLst>
      <p:ext uri="{BB962C8B-B14F-4D97-AF65-F5344CB8AC3E}">
        <p14:creationId xmlns:p14="http://schemas.microsoft.com/office/powerpoint/2010/main" val="570865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92585-7A99-6108-9663-8C59032742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7098C01-4E64-68C1-9522-4A52D12F1417}"/>
              </a:ext>
            </a:extLst>
          </p:cNvPr>
          <p:cNvSpPr>
            <a:spLocks noGrp="1"/>
          </p:cNvSpPr>
          <p:nvPr>
            <p:ph type="title"/>
          </p:nvPr>
        </p:nvSpPr>
        <p:spPr>
          <a:xfrm>
            <a:off x="521208" y="978408"/>
            <a:ext cx="11155680" cy="1463040"/>
          </a:xfrm>
        </p:spPr>
        <p:txBody>
          <a:bodyPr>
            <a:normAutofit/>
          </a:bodyPr>
          <a:lstStyle/>
          <a:p>
            <a:r>
              <a:rPr lang="en-IN" sz="4000" dirty="0">
                <a:latin typeface="Times New Roman" panose="02020603050405020304" pitchFamily="18" charset="0"/>
                <a:cs typeface="Times New Roman" panose="02020603050405020304" pitchFamily="18" charset="0"/>
              </a:rPr>
              <a:t>Data Collection &amp; Preprocessing</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97EC8F6-54A5-A4AC-98C5-F405357390F5}"/>
              </a:ext>
            </a:extLst>
          </p:cNvPr>
          <p:cNvSpPr>
            <a:spLocks noGrp="1"/>
          </p:cNvSpPr>
          <p:nvPr>
            <p:ph idx="1"/>
          </p:nvPr>
        </p:nvSpPr>
        <p:spPr>
          <a:xfrm>
            <a:off x="521208" y="2578608"/>
            <a:ext cx="11155680" cy="3767328"/>
          </a:xfrm>
        </p:spPr>
        <p:txBody>
          <a:bodyPr>
            <a:normAutofit/>
          </a:bodyPr>
          <a:lstStyle/>
          <a:p>
            <a:pPr>
              <a:buNone/>
            </a:pPr>
            <a:r>
              <a:rPr lang="en-US" dirty="0">
                <a:latin typeface="Times New Roman" panose="02020603050405020304" pitchFamily="18" charset="0"/>
                <a:cs typeface="Times New Roman" panose="02020603050405020304" pitchFamily="18" charset="0"/>
              </a:rPr>
              <a:t>Academic records from 2012 to 2020, covering multiple terms. Fields include GPA, credit hours, course </a:t>
            </a:r>
          </a:p>
          <a:p>
            <a:pPr>
              <a:buNone/>
            </a:pPr>
            <a:r>
              <a:rPr lang="en-US" dirty="0">
                <a:latin typeface="Times New Roman" panose="02020603050405020304" pitchFamily="18" charset="0"/>
                <a:cs typeface="Times New Roman" panose="02020603050405020304" pitchFamily="18" charset="0"/>
              </a:rPr>
              <a:t>codes, and instructor info.</a:t>
            </a:r>
          </a:p>
          <a:p>
            <a:pPr>
              <a:buNone/>
            </a:pPr>
            <a:r>
              <a:rPr lang="en-US" b="1" dirty="0">
                <a:latin typeface="Times New Roman" panose="02020603050405020304" pitchFamily="18" charset="0"/>
                <a:cs typeface="Times New Roman" panose="02020603050405020304" pitchFamily="18" charset="0"/>
              </a:rPr>
              <a:t>Cleaning Process: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Merged files across semesters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Verified no missing/duplicate values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Standardized term labels and column names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Sorted data chronologically for trend analysis</a:t>
            </a:r>
          </a:p>
          <a:p>
            <a:endParaRPr lang="en-IN" dirty="0"/>
          </a:p>
        </p:txBody>
      </p:sp>
      <p:sp>
        <p:nvSpPr>
          <p:cNvPr id="12" name="Freeform: Shape 11">
            <a:extLst>
              <a:ext uri="{FF2B5EF4-FFF2-40B4-BE49-F238E27FC236}">
                <a16:creationId xmlns:a16="http://schemas.microsoft.com/office/drawing/2014/main" id="{C6D5B03A-B780-A698-DFA9-C9932F22DD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9398227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E17AA97-89A7-45C1-B813-BFF6C23D79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3F9F6C9-73D4-E89F-A9D4-8BB591C74D2D}"/>
              </a:ext>
            </a:extLst>
          </p:cNvPr>
          <p:cNvSpPr>
            <a:spLocks noGrp="1"/>
          </p:cNvSpPr>
          <p:nvPr>
            <p:ph type="title"/>
          </p:nvPr>
        </p:nvSpPr>
        <p:spPr>
          <a:xfrm>
            <a:off x="521208" y="978408"/>
            <a:ext cx="4032504" cy="3364992"/>
          </a:xfrm>
        </p:spPr>
        <p:txBody>
          <a:bodyPr>
            <a:normAutofit/>
          </a:bodyPr>
          <a:lstStyle/>
          <a:p>
            <a:r>
              <a:rPr lang="en-IN" sz="4000" b="1" dirty="0">
                <a:latin typeface="Times New Roman" panose="02020603050405020304" pitchFamily="18" charset="0"/>
                <a:cs typeface="Times New Roman" panose="02020603050405020304" pitchFamily="18" charset="0"/>
              </a:rPr>
              <a:t>Student Performance Insights</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33AC4FE1-D370-43A6-96C5-076716BB1E7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403250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4A3D569D-D3A6-49CA-A483-291E95DACA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065776" y="611650"/>
            <a:ext cx="6620256"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8" name="Content Placeholder 2">
            <a:extLst>
              <a:ext uri="{FF2B5EF4-FFF2-40B4-BE49-F238E27FC236}">
                <a16:creationId xmlns:a16="http://schemas.microsoft.com/office/drawing/2014/main" id="{D901B8A5-0C3A-C4BC-1F0E-FDCFF79C3B0A}"/>
              </a:ext>
            </a:extLst>
          </p:cNvPr>
          <p:cNvGraphicFramePr>
            <a:graphicFrameLocks noGrp="1"/>
          </p:cNvGraphicFramePr>
          <p:nvPr>
            <p:ph idx="1"/>
            <p:extLst>
              <p:ext uri="{D42A27DB-BD31-4B8C-83A1-F6EECF244321}">
                <p14:modId xmlns:p14="http://schemas.microsoft.com/office/powerpoint/2010/main" val="2393326939"/>
              </p:ext>
            </p:extLst>
          </p:nvPr>
        </p:nvGraphicFramePr>
        <p:xfrm>
          <a:off x="5065776" y="978408"/>
          <a:ext cx="6620256" cy="537667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465065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9E10BDB4-64F2-477D-A03B-9F8352D5E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Rectangle 33">
            <a:extLst>
              <a:ext uri="{FF2B5EF4-FFF2-40B4-BE49-F238E27FC236}">
                <a16:creationId xmlns:a16="http://schemas.microsoft.com/office/drawing/2014/main" id="{B3367C65-B72C-202E-98A7-9B20F8F2F5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7" y="508090"/>
            <a:ext cx="5020056"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6" name="Rectangle 35">
            <a:extLst>
              <a:ext uri="{FF2B5EF4-FFF2-40B4-BE49-F238E27FC236}">
                <a16:creationId xmlns:a16="http://schemas.microsoft.com/office/drawing/2014/main" id="{AE558C32-DE71-E6B3-A032-D3EA9CB0FC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66463" y="611650"/>
            <a:ext cx="5504688"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6" name="Picture 5">
            <a:extLst>
              <a:ext uri="{FF2B5EF4-FFF2-40B4-BE49-F238E27FC236}">
                <a16:creationId xmlns:a16="http://schemas.microsoft.com/office/drawing/2014/main" id="{6F5AD53B-036C-C705-1D6F-19BF8681685E}"/>
              </a:ext>
            </a:extLst>
          </p:cNvPr>
          <p:cNvPicPr>
            <a:picLocks noChangeAspect="1"/>
          </p:cNvPicPr>
          <p:nvPr/>
        </p:nvPicPr>
        <p:blipFill>
          <a:blip r:embed="rId2">
            <a:extLst>
              <a:ext uri="{28A0092B-C50C-407E-A947-70E740481C1C}">
                <a14:useLocalDpi xmlns:a14="http://schemas.microsoft.com/office/drawing/2010/main" val="0"/>
              </a:ext>
            </a:extLst>
          </a:blip>
          <a:srcRect l="11717" r="2" b="2"/>
          <a:stretch/>
        </p:blipFill>
        <p:spPr>
          <a:xfrm>
            <a:off x="517867" y="1165459"/>
            <a:ext cx="5648596" cy="5180477"/>
          </a:xfrm>
          <a:prstGeom prst="rect">
            <a:avLst/>
          </a:prstGeom>
        </p:spPr>
      </p:pic>
      <p:sp>
        <p:nvSpPr>
          <p:cNvPr id="8" name="TextBox 7">
            <a:extLst>
              <a:ext uri="{FF2B5EF4-FFF2-40B4-BE49-F238E27FC236}">
                <a16:creationId xmlns:a16="http://schemas.microsoft.com/office/drawing/2014/main" id="{D37F5985-0BB5-C15E-7773-A949F1925D64}"/>
              </a:ext>
            </a:extLst>
          </p:cNvPr>
          <p:cNvSpPr txBox="1"/>
          <p:nvPr/>
        </p:nvSpPr>
        <p:spPr>
          <a:xfrm>
            <a:off x="6755642" y="978408"/>
            <a:ext cx="4912102" cy="5367528"/>
          </a:xfrm>
          <a:prstGeom prst="rect">
            <a:avLst/>
          </a:prstGeom>
        </p:spPr>
        <p:txBody>
          <a:bodyPr vert="horz" lIns="91440" tIns="45720" rIns="91440" bIns="45720" rtlCol="0">
            <a:normAutofit/>
          </a:bodyPr>
          <a:lstStyle/>
          <a:p>
            <a:pPr>
              <a:lnSpc>
                <a:spcPct val="110000"/>
              </a:lnSpc>
              <a:spcAft>
                <a:spcPts val="600"/>
              </a:spcAft>
            </a:pPr>
            <a:r>
              <a:rPr lang="en-US" b="1" dirty="0">
                <a:latin typeface="Times New Roman" panose="02020603050405020304" pitchFamily="18" charset="0"/>
                <a:cs typeface="Times New Roman" panose="02020603050405020304" pitchFamily="18" charset="0"/>
              </a:rPr>
              <a:t>GPA Distribution Overview:</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average GPA of students is 2.83, while the median GPA is slightly higher at 3.08.</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indicates a slight right-skewed distribution, suggesting more students score above the average.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Such a trend highlights a positive academic performance trend among the majority.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However, the presence of students below average calls for targeted academic support.</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Customized intervention programs can help bridge this performance gap effectively.</a:t>
            </a:r>
          </a:p>
        </p:txBody>
      </p:sp>
    </p:spTree>
    <p:extLst>
      <p:ext uri="{BB962C8B-B14F-4D97-AF65-F5344CB8AC3E}">
        <p14:creationId xmlns:p14="http://schemas.microsoft.com/office/powerpoint/2010/main" val="2507558021"/>
      </p:ext>
    </p:extLst>
  </p:cSld>
  <p:clrMapOvr>
    <a:masterClrMapping/>
  </p:clrMapOvr>
</p:sld>
</file>

<file path=ppt/theme/theme1.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931</TotalTime>
  <Words>1740</Words>
  <Application>Microsoft Macintosh PowerPoint</Application>
  <PresentationFormat>Widescreen</PresentationFormat>
  <Paragraphs>118</Paragraphs>
  <Slides>30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Aptos</vt:lpstr>
      <vt:lpstr>Arial</vt:lpstr>
      <vt:lpstr>Bierstadt</vt:lpstr>
      <vt:lpstr>Times New Roman</vt:lpstr>
      <vt:lpstr>GestaltVTI</vt:lpstr>
      <vt:lpstr>ACADEMIC PERFORMANCE ANALYSIS REPORT:  University of the Pacific </vt:lpstr>
      <vt:lpstr>PowerPoint Presentation</vt:lpstr>
      <vt:lpstr>Agenda </vt:lpstr>
      <vt:lpstr>Introduction &amp; Objective  </vt:lpstr>
      <vt:lpstr>Data Processing Flowchart</vt:lpstr>
      <vt:lpstr>Tech Stack &amp; Tools </vt:lpstr>
      <vt:lpstr>Data Collection &amp; Preprocessing </vt:lpstr>
      <vt:lpstr>Student Performance Insights </vt:lpstr>
      <vt:lpstr>PowerPoint Presentation</vt:lpstr>
      <vt:lpstr>PowerPoint Presentation</vt:lpstr>
      <vt:lpstr>PowerPoint Presentation</vt:lpstr>
      <vt:lpstr>PowerPoint Presentation</vt:lpstr>
      <vt:lpstr>Student Progression &amp; Retention Highlights: </vt:lpstr>
      <vt:lpstr>PowerPoint Presentation</vt:lpstr>
      <vt:lpstr>PowerPoint Presentation</vt:lpstr>
      <vt:lpstr>PowerPoint Presentation</vt:lpstr>
      <vt:lpstr>PowerPoint Presentation</vt:lpstr>
      <vt:lpstr>Department &amp; Course Insights Findings: </vt:lpstr>
      <vt:lpstr>PowerPoint Presentation</vt:lpstr>
      <vt:lpstr>PowerPoint Presentation</vt:lpstr>
      <vt:lpstr>PowerPoint Presentation</vt:lpstr>
      <vt:lpstr>PowerPoint Presentation</vt:lpstr>
      <vt:lpstr>PowerPoint Presentation</vt:lpstr>
      <vt:lpstr>PowerPoint Presentation</vt:lpstr>
      <vt:lpstr>Stakeholder-Specific Metrics</vt:lpstr>
      <vt:lpstr>Filter:</vt:lpstr>
      <vt:lpstr>Key Recommendations </vt:lpstr>
      <vt:lpstr>Conclusion:</vt:lpstr>
      <vt:lpstr>Acknowledgments </vt:lpstr>
      <vt:lpstr>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Cheruku Nithish</dc:creator>
  <cp:lastModifiedBy>Nadupuri Gouthami</cp:lastModifiedBy>
  <cp:revision>20</cp:revision>
  <dcterms:created xsi:type="dcterms:W3CDTF">2025-05-06T19:35:38Z</dcterms:created>
  <dcterms:modified xsi:type="dcterms:W3CDTF">2025-05-07T19:50:35Z</dcterms:modified>
</cp:coreProperties>
</file>