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20"/>
  </p:notesMasterIdLst>
  <p:sldIdLst>
    <p:sldId id="256" r:id="rId2"/>
    <p:sldId id="257" r:id="rId3"/>
    <p:sldId id="258" r:id="rId4"/>
    <p:sldId id="259" r:id="rId5"/>
    <p:sldId id="260" r:id="rId6"/>
    <p:sldId id="261" r:id="rId7"/>
    <p:sldId id="262" r:id="rId8"/>
    <p:sldId id="268" r:id="rId9"/>
    <p:sldId id="269" r:id="rId10"/>
    <p:sldId id="270" r:id="rId11"/>
    <p:sldId id="271" r:id="rId12"/>
    <p:sldId id="263" r:id="rId13"/>
    <p:sldId id="265" r:id="rId14"/>
    <p:sldId id="266" r:id="rId15"/>
    <p:sldId id="273" r:id="rId16"/>
    <p:sldId id="264" r:id="rId17"/>
    <p:sldId id="272" r:id="rId18"/>
    <p:sldId id="267"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AB6CC25B-0F4F-497D-90B0-1B524A161B99}">
          <p14:sldIdLst>
            <p14:sldId id="256"/>
            <p14:sldId id="257"/>
            <p14:sldId id="258"/>
            <p14:sldId id="259"/>
            <p14:sldId id="260"/>
            <p14:sldId id="261"/>
            <p14:sldId id="262"/>
            <p14:sldId id="268"/>
            <p14:sldId id="269"/>
            <p14:sldId id="270"/>
            <p14:sldId id="271"/>
            <p14:sldId id="263"/>
            <p14:sldId id="265"/>
            <p14:sldId id="266"/>
            <p14:sldId id="273"/>
            <p14:sldId id="264"/>
            <p14:sldId id="272"/>
            <p14:sldId id="267"/>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3" autoAdjust="0"/>
    <p:restoredTop sz="95250" autoAdjust="0"/>
  </p:normalViewPr>
  <p:slideViewPr>
    <p:cSldViewPr>
      <p:cViewPr varScale="1">
        <p:scale>
          <a:sx n="48" d="100"/>
          <a:sy n="48" d="100"/>
        </p:scale>
        <p:origin x="-66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pPr/>
              <a:t>27-02-2023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pPr/>
              <a:t>‹#›</a:t>
            </a:fld>
            <a:endParaRPr lang="en-IN"/>
          </a:p>
        </p:txBody>
      </p:sp>
    </p:spTree>
    <p:extLst>
      <p:ext uri="{BB962C8B-B14F-4D97-AF65-F5344CB8AC3E}">
        <p14:creationId xmlns:p14="http://schemas.microsoft.com/office/powerpoint/2010/main" xmlns=""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pPr/>
              <a:t>1</a:t>
            </a:fld>
            <a:endParaRPr lang="en-IN"/>
          </a:p>
        </p:txBody>
      </p:sp>
    </p:spTree>
    <p:extLst>
      <p:ext uri="{BB962C8B-B14F-4D97-AF65-F5344CB8AC3E}">
        <p14:creationId xmlns:p14="http://schemas.microsoft.com/office/powerpoint/2010/main" xmlns="" val="152158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8288000" cy="10287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p>
            <a:pPr algn="ctr" eaLnBrk="1" latinLnBrk="0" hangingPunct="1"/>
            <a:endParaRPr kumimoji="0" lang="en-US"/>
          </a:p>
        </p:txBody>
      </p:sp>
      <p:sp useBgFill="1">
        <p:nvSpPr>
          <p:cNvPr id="13" name="Rounded Rectangle 12"/>
          <p:cNvSpPr/>
          <p:nvPr/>
        </p:nvSpPr>
        <p:spPr>
          <a:xfrm>
            <a:off x="130626" y="104633"/>
            <a:ext cx="18026744" cy="1003830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9" name="Subtitle 8"/>
          <p:cNvSpPr>
            <a:spLocks noGrp="1"/>
          </p:cNvSpPr>
          <p:nvPr>
            <p:ph type="subTitle" idx="1"/>
          </p:nvPr>
        </p:nvSpPr>
        <p:spPr>
          <a:xfrm>
            <a:off x="2590800" y="4800600"/>
            <a:ext cx="12801600" cy="2400300"/>
          </a:xfrm>
        </p:spPr>
        <p:txBody>
          <a:bodyPr/>
          <a:lstStyle>
            <a:lvl1pPr marL="0" indent="0" algn="ctr">
              <a:buNone/>
              <a:defRPr sz="4600">
                <a:solidFill>
                  <a:schemeClr val="tx2"/>
                </a:solidFill>
              </a:defRPr>
            </a:lvl1pPr>
            <a:lvl2pPr marL="816422" indent="0" algn="ctr">
              <a:buNone/>
            </a:lvl2pPr>
            <a:lvl3pPr marL="1632844" indent="0" algn="ctr">
              <a:buNone/>
            </a:lvl3pPr>
            <a:lvl4pPr marL="2449266" indent="0" algn="ctr">
              <a:buNone/>
            </a:lvl4pPr>
            <a:lvl5pPr marL="3265688" indent="0" algn="ctr">
              <a:buNone/>
            </a:lvl5pPr>
            <a:lvl6pPr marL="4082110" indent="0" algn="ctr">
              <a:buNone/>
            </a:lvl6pPr>
            <a:lvl7pPr marL="4898532" indent="0" algn="ctr">
              <a:buNone/>
            </a:lvl7pPr>
            <a:lvl8pPr marL="5714954" indent="0" algn="ctr">
              <a:buNone/>
            </a:lvl8pPr>
            <a:lvl9pPr marL="6531376"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DDD9993-5ECC-4439-8BFD-48A1A06C2E2D}" type="datetime1">
              <a:rPr lang="en-US" smtClean="0"/>
              <a:pPr/>
              <a:t>2/27/2023</a:t>
            </a:fld>
            <a:endParaRPr lang="en-US"/>
          </a:p>
        </p:txBody>
      </p:sp>
      <p:sp>
        <p:nvSpPr>
          <p:cNvPr id="17" name="Footer Placeholder 16"/>
          <p:cNvSpPr>
            <a:spLocks noGrp="1"/>
          </p:cNvSpPr>
          <p:nvPr>
            <p:ph type="ftr" sz="quarter" idx="11"/>
          </p:nvPr>
        </p:nvSpPr>
        <p:spPr/>
        <p:txBody>
          <a:bodyPr/>
          <a:lstStyle/>
          <a:p>
            <a:r>
              <a:rPr lang="en-IN" smtClean="0"/>
              <a:t>BY PRAVEEN N. SHARMA &amp; SANJUKTA SENGUPTA</a:t>
            </a:r>
            <a:endParaRPr lang="en-IN"/>
          </a:p>
        </p:txBody>
      </p:sp>
      <p:sp>
        <p:nvSpPr>
          <p:cNvPr id="29" name="Slide Number Placeholder 28"/>
          <p:cNvSpPr>
            <a:spLocks noGrp="1"/>
          </p:cNvSpPr>
          <p:nvPr>
            <p:ph type="sldNum" sz="quarter" idx="12"/>
          </p:nvPr>
        </p:nvSpPr>
        <p:spPr/>
        <p:txBody>
          <a:bodyPr lIns="0" tIns="0" rIns="0" bIns="0">
            <a:noAutofit/>
          </a:bodyPr>
          <a:lstStyle>
            <a:lvl1pPr>
              <a:defRPr sz="25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125863" y="2173955"/>
            <a:ext cx="18043074" cy="2291024"/>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0" name="Rectangle 9"/>
          <p:cNvSpPr/>
          <p:nvPr/>
        </p:nvSpPr>
        <p:spPr>
          <a:xfrm>
            <a:off x="125863" y="2095080"/>
            <a:ext cx="18043074" cy="18087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1" name="Rectangle 10"/>
          <p:cNvSpPr/>
          <p:nvPr/>
        </p:nvSpPr>
        <p:spPr>
          <a:xfrm>
            <a:off x="125863" y="4464974"/>
            <a:ext cx="18043074" cy="16579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8" name="Title 7"/>
          <p:cNvSpPr>
            <a:spLocks noGrp="1"/>
          </p:cNvSpPr>
          <p:nvPr>
            <p:ph type="ctrTitle"/>
          </p:nvPr>
        </p:nvSpPr>
        <p:spPr>
          <a:xfrm>
            <a:off x="914400" y="2258896"/>
            <a:ext cx="16459200" cy="2205038"/>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151DBF-26D1-4C8D-8DBF-388DB5F2122B}" type="datetime1">
              <a:rPr lang="en-US" smtClean="0"/>
              <a:pPr/>
              <a:t>2/27/2023</a:t>
            </a:fld>
            <a:endParaRPr lang="en-US"/>
          </a:p>
        </p:txBody>
      </p:sp>
      <p:sp>
        <p:nvSpPr>
          <p:cNvPr id="5" name="Footer Placeholder 4"/>
          <p:cNvSpPr>
            <a:spLocks noGrp="1"/>
          </p:cNvSpPr>
          <p:nvPr>
            <p:ph type="ftr" sz="quarter" idx="11"/>
          </p:nvPr>
        </p:nvSpPr>
        <p:spPr/>
        <p:txBody>
          <a:bodyPr/>
          <a:lstStyle/>
          <a:p>
            <a:r>
              <a:rPr lang="en-IN" smtClean="0"/>
              <a:t>BY PRAVEEN N. SHARMA &amp; SANJUKTA SENGUPTA</a:t>
            </a:r>
            <a:endParaRPr lang="en-IN"/>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62"/>
            <a:ext cx="4023360" cy="8777288"/>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828800" y="411961"/>
            <a:ext cx="11125200" cy="8777288"/>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E151DBF-26D1-4C8D-8DBF-388DB5F2122B}" type="datetime1">
              <a:rPr lang="en-US" smtClean="0"/>
              <a:pPr/>
              <a:t>2/27/2023</a:t>
            </a:fld>
            <a:endParaRPr lang="en-US"/>
          </a:p>
        </p:txBody>
      </p:sp>
      <p:sp>
        <p:nvSpPr>
          <p:cNvPr id="5" name="Footer Placeholder 4"/>
          <p:cNvSpPr>
            <a:spLocks noGrp="1"/>
          </p:cNvSpPr>
          <p:nvPr>
            <p:ph type="ftr" sz="quarter" idx="11"/>
          </p:nvPr>
        </p:nvSpPr>
        <p:spPr/>
        <p:txBody>
          <a:bodyPr/>
          <a:lstStyle/>
          <a:p>
            <a:r>
              <a:rPr lang="en-IN" smtClean="0"/>
              <a:t>BY PRAVEEN N. SHARMA &amp; SANJUKTA SENGUPTA</a:t>
            </a:r>
            <a:endParaRPr lang="en-IN"/>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30B561F-BC38-4E49-A8E3-FFB5EEB69034}" type="datetime1">
              <a:rPr lang="en-US" smtClean="0"/>
              <a:pPr/>
              <a:t>2/27/2023</a:t>
            </a:fld>
            <a:endParaRPr lang="en-US"/>
          </a:p>
        </p:txBody>
      </p:sp>
      <p:sp>
        <p:nvSpPr>
          <p:cNvPr id="5" name="Footer Placeholder 4"/>
          <p:cNvSpPr>
            <a:spLocks noGrp="1"/>
          </p:cNvSpPr>
          <p:nvPr>
            <p:ph type="ftr" sz="quarter" idx="11"/>
          </p:nvPr>
        </p:nvSpPr>
        <p:spPr/>
        <p:txBody>
          <a:bodyPr/>
          <a:lstStyle/>
          <a:p>
            <a:r>
              <a:rPr lang="en-IN" smtClean="0"/>
              <a:t>BY PRAVEEN N. SHARMA &amp; SANJUKTA SENGUPTA</a:t>
            </a:r>
            <a:endParaRPr lang="en-IN"/>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1828800" y="2171700"/>
            <a:ext cx="15544800" cy="6858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8288000" cy="10287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p>
            <a:pPr algn="ctr" eaLnBrk="1" latinLnBrk="0" hangingPunct="1"/>
            <a:endParaRPr kumimoji="0" lang="en-US"/>
          </a:p>
        </p:txBody>
      </p:sp>
      <p:sp useBgFill="1">
        <p:nvSpPr>
          <p:cNvPr id="10" name="Rounded Rectangle 9"/>
          <p:cNvSpPr/>
          <p:nvPr/>
        </p:nvSpPr>
        <p:spPr>
          <a:xfrm>
            <a:off x="130626" y="104633"/>
            <a:ext cx="18026744" cy="1003830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 name="Title 1"/>
          <p:cNvSpPr>
            <a:spLocks noGrp="1"/>
          </p:cNvSpPr>
          <p:nvPr>
            <p:ph type="title"/>
          </p:nvPr>
        </p:nvSpPr>
        <p:spPr>
          <a:xfrm>
            <a:off x="1444626" y="1428751"/>
            <a:ext cx="15544800" cy="2043113"/>
          </a:xfrm>
        </p:spPr>
        <p:txBody>
          <a:bodyPr anchor="b" anchorCtr="0"/>
          <a:lstStyle>
            <a:lvl1pPr algn="l">
              <a:buNone/>
              <a:defRPr sz="71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444626" y="3821907"/>
            <a:ext cx="15544800" cy="2007393"/>
          </a:xfrm>
        </p:spPr>
        <p:txBody>
          <a:bodyPr anchor="t" anchorCtr="0"/>
          <a:lstStyle>
            <a:lvl1pPr marL="0" indent="0">
              <a:buNone/>
              <a:defRPr sz="4300">
                <a:solidFill>
                  <a:schemeClr val="tx1">
                    <a:tint val="75000"/>
                  </a:schemeClr>
                </a:solidFill>
              </a:defRPr>
            </a:lvl1pPr>
            <a:lvl2pPr>
              <a:buNone/>
              <a:defRPr sz="3200">
                <a:solidFill>
                  <a:schemeClr val="tx1">
                    <a:tint val="75000"/>
                  </a:schemeClr>
                </a:solidFill>
              </a:defRPr>
            </a:lvl2pPr>
            <a:lvl3pPr>
              <a:buNone/>
              <a:defRPr sz="2900">
                <a:solidFill>
                  <a:schemeClr val="tx1">
                    <a:tint val="75000"/>
                  </a:schemeClr>
                </a:solidFill>
              </a:defRPr>
            </a:lvl3pPr>
            <a:lvl4pPr>
              <a:buNone/>
              <a:defRPr sz="2500">
                <a:solidFill>
                  <a:schemeClr val="tx1">
                    <a:tint val="75000"/>
                  </a:schemeClr>
                </a:solidFill>
              </a:defRPr>
            </a:lvl4pPr>
            <a:lvl5pPr>
              <a:buNone/>
              <a:defRPr sz="25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151DBF-26D1-4C8D-8DBF-388DB5F2122B}" type="datetime1">
              <a:rPr lang="en-US" smtClean="0"/>
              <a:pPr/>
              <a:t>2/27/2023</a:t>
            </a:fld>
            <a:endParaRPr lang="en-US"/>
          </a:p>
        </p:txBody>
      </p:sp>
      <p:sp>
        <p:nvSpPr>
          <p:cNvPr id="5" name="Footer Placeholder 4"/>
          <p:cNvSpPr>
            <a:spLocks noGrp="1"/>
          </p:cNvSpPr>
          <p:nvPr>
            <p:ph type="ftr" sz="quarter" idx="11"/>
          </p:nvPr>
        </p:nvSpPr>
        <p:spPr>
          <a:xfrm>
            <a:off x="1600200" y="9258300"/>
            <a:ext cx="8001000" cy="685800"/>
          </a:xfrm>
        </p:spPr>
        <p:txBody>
          <a:bodyPr/>
          <a:lstStyle/>
          <a:p>
            <a:r>
              <a:rPr lang="en-IN" smtClean="0"/>
              <a:t>BY PRAVEEN N. SHARMA &amp; SANJUKTA SENGUPTA</a:t>
            </a:r>
            <a:endParaRPr lang="en-IN"/>
          </a:p>
        </p:txBody>
      </p:sp>
      <p:sp>
        <p:nvSpPr>
          <p:cNvPr id="7" name="Rectangle 6"/>
          <p:cNvSpPr/>
          <p:nvPr/>
        </p:nvSpPr>
        <p:spPr>
          <a:xfrm flipV="1">
            <a:off x="138825" y="3565245"/>
            <a:ext cx="18027030" cy="13716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8" name="Rectangle 7"/>
          <p:cNvSpPr/>
          <p:nvPr/>
        </p:nvSpPr>
        <p:spPr>
          <a:xfrm>
            <a:off x="138293" y="3512213"/>
            <a:ext cx="18027562" cy="6857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9" name="Rectangle 8"/>
          <p:cNvSpPr/>
          <p:nvPr/>
        </p:nvSpPr>
        <p:spPr>
          <a:xfrm>
            <a:off x="136613" y="3703320"/>
            <a:ext cx="18029242" cy="6858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6" name="Slide Number Placeholder 5"/>
          <p:cNvSpPr>
            <a:spLocks noGrp="1"/>
          </p:cNvSpPr>
          <p:nvPr>
            <p:ph type="sldNum" sz="quarter" idx="12"/>
          </p:nvPr>
        </p:nvSpPr>
        <p:spPr>
          <a:xfrm>
            <a:off x="292608" y="9313164"/>
            <a:ext cx="914400" cy="6858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2B24691-EC28-47E5-99B6-5E74D8D5FA3F}" type="datetime1">
              <a:rPr lang="en-US" smtClean="0"/>
              <a:pPr/>
              <a:t>2/27/2023</a:t>
            </a:fld>
            <a:endParaRPr lang="en-US"/>
          </a:p>
        </p:txBody>
      </p:sp>
      <p:sp>
        <p:nvSpPr>
          <p:cNvPr id="6" name="Footer Placeholder 5"/>
          <p:cNvSpPr>
            <a:spLocks noGrp="1"/>
          </p:cNvSpPr>
          <p:nvPr>
            <p:ph type="ftr" sz="quarter" idx="11"/>
          </p:nvPr>
        </p:nvSpPr>
        <p:spPr/>
        <p:txBody>
          <a:bodyPr/>
          <a:lstStyle/>
          <a:p>
            <a:r>
              <a:rPr lang="en-IN" smtClean="0"/>
              <a:t>BY PRAVEEN N. SHARMA &amp; SANJUKTA SENGUPTA</a:t>
            </a:r>
            <a:endParaRPr lang="en-IN"/>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1828800" y="2171700"/>
            <a:ext cx="7498080" cy="6858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9867900" y="2171700"/>
            <a:ext cx="7498080" cy="6858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09575"/>
            <a:ext cx="15544800" cy="17145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8800" y="2171700"/>
            <a:ext cx="7467600" cy="1143000"/>
          </a:xfrm>
          <a:noFill/>
          <a:ln w="12700" cap="sq" cmpd="sng" algn="ctr">
            <a:noFill/>
            <a:prstDash val="solid"/>
          </a:ln>
        </p:spPr>
        <p:txBody>
          <a:bodyPr lIns="163284" anchor="b" anchorCtr="0">
            <a:noAutofit/>
          </a:bodyPr>
          <a:lstStyle>
            <a:lvl1pPr marL="0" indent="0">
              <a:buNone/>
              <a:defRPr sz="4300" b="1">
                <a:solidFill>
                  <a:schemeClr val="accent1"/>
                </a:solidFill>
                <a:latin typeface="+mj-lt"/>
                <a:ea typeface="+mj-ea"/>
                <a:cs typeface="+mj-cs"/>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9906000" y="2171700"/>
            <a:ext cx="7467600" cy="1143000"/>
          </a:xfrm>
          <a:noFill/>
          <a:ln w="12700" cap="sq" cmpd="sng" algn="ctr">
            <a:noFill/>
            <a:prstDash val="solid"/>
          </a:ln>
        </p:spPr>
        <p:txBody>
          <a:bodyPr lIns="163284" anchor="b" anchorCtr="0">
            <a:noAutofit/>
          </a:bodyPr>
          <a:lstStyle>
            <a:lvl1pPr marL="0" indent="0">
              <a:buNone/>
              <a:defRPr sz="4300" b="1">
                <a:solidFill>
                  <a:schemeClr val="accent1"/>
                </a:solidFill>
                <a:latin typeface="+mj-lt"/>
                <a:ea typeface="+mj-ea"/>
                <a:cs typeface="+mj-cs"/>
              </a:defRPr>
            </a:lvl1pPr>
            <a:lvl2pPr>
              <a:buNone/>
              <a:defRPr sz="3600" b="1"/>
            </a:lvl2pPr>
            <a:lvl3pPr>
              <a:buNone/>
              <a:defRPr sz="3200" b="1"/>
            </a:lvl3pPr>
            <a:lvl4pPr>
              <a:buNone/>
              <a:defRPr sz="2900" b="1"/>
            </a:lvl4pPr>
            <a:lvl5pPr>
              <a:buNone/>
              <a:defRPr sz="29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E151DBF-26D1-4C8D-8DBF-388DB5F2122B}" type="datetime1">
              <a:rPr lang="en-US" smtClean="0"/>
              <a:pPr/>
              <a:t>2/27/2023</a:t>
            </a:fld>
            <a:endParaRPr lang="en-US"/>
          </a:p>
        </p:txBody>
      </p:sp>
      <p:sp>
        <p:nvSpPr>
          <p:cNvPr id="8" name="Footer Placeholder 7"/>
          <p:cNvSpPr>
            <a:spLocks noGrp="1"/>
          </p:cNvSpPr>
          <p:nvPr>
            <p:ph type="ftr" sz="quarter" idx="11"/>
          </p:nvPr>
        </p:nvSpPr>
        <p:spPr/>
        <p:txBody>
          <a:bodyPr/>
          <a:lstStyle/>
          <a:p>
            <a:r>
              <a:rPr lang="en-IN" smtClean="0"/>
              <a:t>BY PRAVEEN N. SHARMA &amp; SANJUKTA SENGUPTA</a:t>
            </a:r>
            <a:endParaRPr lang="en-IN"/>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1828800" y="3371850"/>
            <a:ext cx="7467600" cy="58293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9906000" y="3371850"/>
            <a:ext cx="7467600" cy="58293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2A243C9-2FBF-4CB8-AFE8-74F6C4DBC837}" type="datetime1">
              <a:rPr lang="en-US" smtClean="0"/>
              <a:pPr/>
              <a:t>2/27/2023</a:t>
            </a:fld>
            <a:endParaRPr lang="en-US"/>
          </a:p>
        </p:txBody>
      </p:sp>
      <p:sp>
        <p:nvSpPr>
          <p:cNvPr id="4" name="Footer Placeholder 3"/>
          <p:cNvSpPr>
            <a:spLocks noGrp="1"/>
          </p:cNvSpPr>
          <p:nvPr>
            <p:ph type="ftr" sz="quarter" idx="11"/>
          </p:nvPr>
        </p:nvSpPr>
        <p:spPr/>
        <p:txBody>
          <a:bodyPr/>
          <a:lstStyle/>
          <a:p>
            <a:r>
              <a:rPr lang="en-IN" smtClean="0"/>
              <a:t>BY PRAVEEN N. SHARMA &amp; SANJUKTA SENGUPTA</a:t>
            </a:r>
            <a:endParaRPr lang="en-IN"/>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68EC2-C05F-4A94-8330-87D7D7043089}" type="datetime1">
              <a:rPr lang="en-US" smtClean="0"/>
              <a:pPr/>
              <a:t>2/27/2023</a:t>
            </a:fld>
            <a:endParaRPr lang="en-US"/>
          </a:p>
        </p:txBody>
      </p:sp>
      <p:sp>
        <p:nvSpPr>
          <p:cNvPr id="3" name="Footer Placeholder 2"/>
          <p:cNvSpPr>
            <a:spLocks noGrp="1"/>
          </p:cNvSpPr>
          <p:nvPr>
            <p:ph type="ftr" sz="quarter" idx="11"/>
          </p:nvPr>
        </p:nvSpPr>
        <p:spPr/>
        <p:txBody>
          <a:bodyPr/>
          <a:lstStyle/>
          <a:p>
            <a:r>
              <a:rPr lang="en-IN" smtClean="0"/>
              <a:t>BY PRAVEEN N. SHARMA &amp; SANJUKTA SENGUPTA</a:t>
            </a:r>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8288000" cy="10287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useBgFill="1">
        <p:nvSpPr>
          <p:cNvPr id="9" name="Rounded Rectangle 8"/>
          <p:cNvSpPr/>
          <p:nvPr/>
        </p:nvSpPr>
        <p:spPr>
          <a:xfrm>
            <a:off x="128016" y="104633"/>
            <a:ext cx="18026744" cy="1004011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 name="Title 1"/>
          <p:cNvSpPr>
            <a:spLocks noGrp="1"/>
          </p:cNvSpPr>
          <p:nvPr>
            <p:ph type="title"/>
          </p:nvPr>
        </p:nvSpPr>
        <p:spPr>
          <a:xfrm>
            <a:off x="1828800" y="409575"/>
            <a:ext cx="15544800" cy="1714500"/>
          </a:xfrm>
        </p:spPr>
        <p:txBody>
          <a:bodyPr anchor="b" anchorCtr="0"/>
          <a:lstStyle>
            <a:lvl1pPr algn="l">
              <a:buNone/>
              <a:defRPr sz="71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828800" y="2400300"/>
            <a:ext cx="3810000" cy="6743700"/>
          </a:xfrm>
        </p:spPr>
        <p:txBody>
          <a:bodyPr/>
          <a:lstStyle>
            <a:lvl1pPr marL="0" indent="0">
              <a:buNone/>
              <a:defRPr sz="3200"/>
            </a:lvl1pPr>
            <a:lvl2pPr>
              <a:buNone/>
              <a:defRPr sz="2100"/>
            </a:lvl2pPr>
            <a:lvl3pPr>
              <a:buNone/>
              <a:defRPr sz="1800"/>
            </a:lvl3pPr>
            <a:lvl4pPr>
              <a:buNone/>
              <a:defRPr sz="1600"/>
            </a:lvl4pPr>
            <a:lvl5pPr>
              <a:buNone/>
              <a:defRPr sz="16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151DBF-26D1-4C8D-8DBF-388DB5F2122B}" type="datetime1">
              <a:rPr lang="en-US" smtClean="0"/>
              <a:pPr/>
              <a:t>2/27/2023</a:t>
            </a:fld>
            <a:endParaRPr lang="en-US"/>
          </a:p>
        </p:txBody>
      </p:sp>
      <p:sp>
        <p:nvSpPr>
          <p:cNvPr id="6" name="Footer Placeholder 5"/>
          <p:cNvSpPr>
            <a:spLocks noGrp="1"/>
          </p:cNvSpPr>
          <p:nvPr>
            <p:ph type="ftr" sz="quarter" idx="11"/>
          </p:nvPr>
        </p:nvSpPr>
        <p:spPr/>
        <p:txBody>
          <a:bodyPr/>
          <a:lstStyle/>
          <a:p>
            <a:r>
              <a:rPr lang="en-IN" smtClean="0"/>
              <a:t>BY PRAVEEN N. SHARMA &amp; SANJUKTA SENGUPTA</a:t>
            </a:r>
            <a:endParaRPr lang="en-IN"/>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5943600" y="2400300"/>
            <a:ext cx="11430000" cy="67437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7350825"/>
            <a:ext cx="14630400" cy="783432"/>
          </a:xfrm>
        </p:spPr>
        <p:txBody>
          <a:bodyPr anchor="ctr">
            <a:noAutofit/>
          </a:bodyPr>
          <a:lstStyle>
            <a:lvl1pPr algn="l">
              <a:buNone/>
              <a:defRPr sz="50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828800" y="8168738"/>
            <a:ext cx="14630400" cy="1028700"/>
          </a:xfrm>
        </p:spPr>
        <p:txBody>
          <a:bodyPr/>
          <a:lstStyle>
            <a:lvl1pPr marL="0" indent="0">
              <a:buFontTx/>
              <a:buNone/>
              <a:defRPr sz="2900"/>
            </a:lvl1pPr>
            <a:lvl2pPr>
              <a:defRPr sz="2100"/>
            </a:lvl2pPr>
            <a:lvl3pPr>
              <a:defRPr sz="1800"/>
            </a:lvl3pPr>
            <a:lvl4pPr>
              <a:defRPr sz="1600"/>
            </a:lvl4pPr>
            <a:lvl5pPr>
              <a:defRPr sz="16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151DBF-26D1-4C8D-8DBF-388DB5F2122B}" type="datetime1">
              <a:rPr lang="en-US" smtClean="0"/>
              <a:pPr/>
              <a:t>2/27/2023</a:t>
            </a:fld>
            <a:endParaRPr lang="en-US"/>
          </a:p>
        </p:txBody>
      </p:sp>
      <p:sp>
        <p:nvSpPr>
          <p:cNvPr id="6" name="Footer Placeholder 5"/>
          <p:cNvSpPr>
            <a:spLocks noGrp="1"/>
          </p:cNvSpPr>
          <p:nvPr>
            <p:ph type="ftr" sz="quarter" idx="11"/>
          </p:nvPr>
        </p:nvSpPr>
        <p:spPr>
          <a:xfrm>
            <a:off x="1828800" y="9258300"/>
            <a:ext cx="7772400" cy="685800"/>
          </a:xfrm>
        </p:spPr>
        <p:txBody>
          <a:bodyPr/>
          <a:lstStyle/>
          <a:p>
            <a:r>
              <a:rPr lang="en-IN" smtClean="0"/>
              <a:t>BY PRAVEEN N. SHARMA &amp; SANJUKTA SENGUPTA</a:t>
            </a:r>
            <a:endParaRPr lang="en-IN"/>
          </a:p>
        </p:txBody>
      </p:sp>
      <p:sp>
        <p:nvSpPr>
          <p:cNvPr id="7" name="Slide Number Placeholder 6"/>
          <p:cNvSpPr>
            <a:spLocks noGrp="1"/>
          </p:cNvSpPr>
          <p:nvPr>
            <p:ph type="sldNum" sz="quarter" idx="12"/>
          </p:nvPr>
        </p:nvSpPr>
        <p:spPr>
          <a:xfrm>
            <a:off x="292608" y="9313164"/>
            <a:ext cx="914400" cy="685800"/>
          </a:xfrm>
        </p:spPr>
        <p:txBody>
          <a:bodyPr/>
          <a:lstStyle/>
          <a:p>
            <a:fld id="{B6F15528-21DE-4FAA-801E-634DDDAF4B2B}" type="slidenum">
              <a:rPr lang="en-US" smtClean="0"/>
              <a:pPr/>
              <a:t>‹#›</a:t>
            </a:fld>
            <a:endParaRPr lang="en-US"/>
          </a:p>
        </p:txBody>
      </p:sp>
      <p:sp>
        <p:nvSpPr>
          <p:cNvPr id="11" name="Rectangle 10"/>
          <p:cNvSpPr/>
          <p:nvPr/>
        </p:nvSpPr>
        <p:spPr>
          <a:xfrm flipV="1">
            <a:off x="136614" y="7025333"/>
            <a:ext cx="18013680" cy="13716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2" name="Rectangle 11"/>
          <p:cNvSpPr/>
          <p:nvPr/>
        </p:nvSpPr>
        <p:spPr>
          <a:xfrm>
            <a:off x="137017" y="6975712"/>
            <a:ext cx="18013278" cy="6857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13" name="Rectangle 12"/>
          <p:cNvSpPr/>
          <p:nvPr/>
        </p:nvSpPr>
        <p:spPr>
          <a:xfrm>
            <a:off x="137021" y="7159837"/>
            <a:ext cx="18013274" cy="73211"/>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3" name="Picture Placeholder 2"/>
          <p:cNvSpPr>
            <a:spLocks noGrp="1"/>
          </p:cNvSpPr>
          <p:nvPr>
            <p:ph type="pic" idx="1"/>
          </p:nvPr>
        </p:nvSpPr>
        <p:spPr>
          <a:xfrm>
            <a:off x="136617" y="100013"/>
            <a:ext cx="18003746" cy="6872288"/>
          </a:xfrm>
          <a:prstGeom prst="round2SameRect">
            <a:avLst>
              <a:gd name="adj1" fmla="val 7101"/>
              <a:gd name="adj2" fmla="val 0"/>
            </a:avLst>
          </a:prstGeom>
          <a:solidFill>
            <a:schemeClr val="bg2"/>
          </a:solidFill>
          <a:ln w="6350">
            <a:solidFill>
              <a:schemeClr val="tx1"/>
            </a:solidFill>
          </a:ln>
        </p:spPr>
        <p:txBody>
          <a:bodyPr/>
          <a:lstStyle>
            <a:lvl1pPr marL="0" indent="0">
              <a:buNone/>
              <a:defRPr sz="5700"/>
            </a:lvl1pPr>
          </a:lstStyle>
          <a:p>
            <a:r>
              <a:rPr kumimoji="0" lang="en-US" smtClean="0"/>
              <a:t>Click icon to add picture</a:t>
            </a:r>
            <a:endParaRPr kumimoji="0" lang="en-US" dirty="0"/>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8288000" cy="10287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63284" tIns="81642" rIns="163284" bIns="81642" rtlCol="0" anchor="ctr"/>
          <a:lstStyle/>
          <a:p>
            <a:pPr algn="ctr" eaLnBrk="1" latinLnBrk="0" hangingPunct="1"/>
            <a:endParaRPr kumimoji="0" lang="en-US"/>
          </a:p>
        </p:txBody>
      </p:sp>
      <p:sp useBgFill="1">
        <p:nvSpPr>
          <p:cNvPr id="8" name="Rounded Rectangle 7"/>
          <p:cNvSpPr/>
          <p:nvPr/>
        </p:nvSpPr>
        <p:spPr>
          <a:xfrm>
            <a:off x="128016" y="104633"/>
            <a:ext cx="18026744" cy="1004011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63284" tIns="81642" rIns="163284" bIns="81642" anchor="ctr"/>
          <a:lstStyle/>
          <a:p>
            <a:pPr algn="ctr" eaLnBrk="1" latinLnBrk="0" hangingPunct="1"/>
            <a:endParaRPr kumimoji="0" lang="en-US"/>
          </a:p>
        </p:txBody>
      </p:sp>
      <p:sp>
        <p:nvSpPr>
          <p:cNvPr id="22" name="Title Placeholder 21"/>
          <p:cNvSpPr>
            <a:spLocks noGrp="1"/>
          </p:cNvSpPr>
          <p:nvPr>
            <p:ph type="title"/>
          </p:nvPr>
        </p:nvSpPr>
        <p:spPr>
          <a:xfrm>
            <a:off x="1828800" y="411957"/>
            <a:ext cx="15544800" cy="1714500"/>
          </a:xfrm>
          <a:prstGeom prst="rect">
            <a:avLst/>
          </a:prstGeom>
        </p:spPr>
        <p:txBody>
          <a:bodyPr lIns="163284" tIns="81642" rIns="163284" bIns="163284"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828800" y="2171700"/>
            <a:ext cx="15544800" cy="6858000"/>
          </a:xfrm>
          <a:prstGeom prst="rect">
            <a:avLst/>
          </a:prstGeom>
        </p:spPr>
        <p:txBody>
          <a:bodyPr lIns="163284" tIns="81642" rIns="163284" bIns="8164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12344400" y="9286875"/>
            <a:ext cx="4953000" cy="714375"/>
          </a:xfrm>
          <a:prstGeom prst="rect">
            <a:avLst/>
          </a:prstGeom>
        </p:spPr>
        <p:txBody>
          <a:bodyPr lIns="163284" tIns="81642" rIns="163284" bIns="81642" anchor="ctr" anchorCtr="0"/>
          <a:lstStyle>
            <a:lvl1pPr algn="r" eaLnBrk="1" latinLnBrk="0" hangingPunct="1">
              <a:defRPr kumimoji="0" sz="2500">
                <a:solidFill>
                  <a:schemeClr val="tx2"/>
                </a:solidFill>
              </a:defRPr>
            </a:lvl1pPr>
          </a:lstStyle>
          <a:p>
            <a:fld id="{CE151DBF-26D1-4C8D-8DBF-388DB5F2122B}" type="datetime1">
              <a:rPr lang="en-US" smtClean="0"/>
              <a:pPr/>
              <a:t>2/27/2023</a:t>
            </a:fld>
            <a:endParaRPr lang="en-US"/>
          </a:p>
        </p:txBody>
      </p:sp>
      <p:sp>
        <p:nvSpPr>
          <p:cNvPr id="3" name="Footer Placeholder 2"/>
          <p:cNvSpPr>
            <a:spLocks noGrp="1"/>
          </p:cNvSpPr>
          <p:nvPr>
            <p:ph type="ftr" sz="quarter" idx="3"/>
          </p:nvPr>
        </p:nvSpPr>
        <p:spPr>
          <a:xfrm>
            <a:off x="1828800" y="9258300"/>
            <a:ext cx="7924800" cy="685800"/>
          </a:xfrm>
          <a:prstGeom prst="rect">
            <a:avLst/>
          </a:prstGeom>
        </p:spPr>
        <p:txBody>
          <a:bodyPr lIns="163284" tIns="81642" rIns="163284" bIns="81642" anchor="ctr" anchorCtr="0"/>
          <a:lstStyle>
            <a:lvl1pPr eaLnBrk="1" latinLnBrk="0" hangingPunct="1">
              <a:defRPr kumimoji="0" sz="2500">
                <a:solidFill>
                  <a:schemeClr val="tx2"/>
                </a:solidFill>
              </a:defRPr>
            </a:lvl1pPr>
          </a:lstStyle>
          <a:p>
            <a:r>
              <a:rPr lang="en-IN" smtClean="0"/>
              <a:t>BY PRAVEEN N. SHARMA &amp; SANJUKTA SENGUPTA</a:t>
            </a:r>
            <a:endParaRPr lang="en-IN"/>
          </a:p>
        </p:txBody>
      </p:sp>
      <p:sp>
        <p:nvSpPr>
          <p:cNvPr id="23" name="Slide Number Placeholder 22"/>
          <p:cNvSpPr>
            <a:spLocks noGrp="1"/>
          </p:cNvSpPr>
          <p:nvPr>
            <p:ph type="sldNum" sz="quarter" idx="4"/>
          </p:nvPr>
        </p:nvSpPr>
        <p:spPr>
          <a:xfrm>
            <a:off x="292608" y="9315450"/>
            <a:ext cx="914400" cy="685800"/>
          </a:xfrm>
          <a:prstGeom prst="ellipse">
            <a:avLst/>
          </a:prstGeom>
          <a:solidFill>
            <a:schemeClr val="accent1"/>
          </a:solidFill>
        </p:spPr>
        <p:txBody>
          <a:bodyPr wrap="none" lIns="0" tIns="0" rIns="0" bIns="0" anchor="ctr" anchorCtr="1">
            <a:noAutofit/>
          </a:bodyPr>
          <a:lstStyle>
            <a:lvl1pPr algn="ctr" eaLnBrk="1" latinLnBrk="0" hangingPunct="1">
              <a:defRPr kumimoji="0" sz="25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dt="0"/>
  <p:txStyles>
    <p:titleStyle>
      <a:lvl1pPr algn="l" rtl="0" eaLnBrk="1" latinLnBrk="0" hangingPunct="1">
        <a:spcBef>
          <a:spcPct val="0"/>
        </a:spcBef>
        <a:buNone/>
        <a:defRPr kumimoji="0" sz="7100" kern="1200">
          <a:solidFill>
            <a:schemeClr val="tx2"/>
          </a:solidFill>
          <a:latin typeface="+mj-lt"/>
          <a:ea typeface="+mj-ea"/>
          <a:cs typeface="+mj-cs"/>
        </a:defRPr>
      </a:lvl1pPr>
    </p:titleStyle>
    <p:bodyStyle>
      <a:lvl1pPr marL="489853" indent="-489853" algn="l" rtl="0" eaLnBrk="1" latinLnBrk="0" hangingPunct="1">
        <a:spcBef>
          <a:spcPts val="1036"/>
        </a:spcBef>
        <a:buClr>
          <a:schemeClr val="accent1"/>
        </a:buClr>
        <a:buSzPct val="85000"/>
        <a:buFont typeface="Wingdings 2"/>
        <a:buChar char=""/>
        <a:defRPr kumimoji="0" sz="4600" kern="1200">
          <a:solidFill>
            <a:schemeClr val="tx1"/>
          </a:solidFill>
          <a:latin typeface="+mn-lt"/>
          <a:ea typeface="+mn-ea"/>
          <a:cs typeface="+mn-cs"/>
        </a:defRPr>
      </a:lvl1pPr>
      <a:lvl2pPr marL="979706" indent="-408211" algn="l" rtl="0" eaLnBrk="1" latinLnBrk="0" hangingPunct="1">
        <a:spcBef>
          <a:spcPts val="661"/>
        </a:spcBef>
        <a:buClr>
          <a:schemeClr val="accent2"/>
        </a:buClr>
        <a:buSzPct val="85000"/>
        <a:buFont typeface="Wingdings 2"/>
        <a:buChar char=""/>
        <a:defRPr kumimoji="0" sz="4300" kern="1200">
          <a:solidFill>
            <a:schemeClr val="tx1"/>
          </a:solidFill>
          <a:latin typeface="+mn-lt"/>
          <a:ea typeface="+mn-ea"/>
          <a:cs typeface="+mn-cs"/>
        </a:defRPr>
      </a:lvl2pPr>
      <a:lvl3pPr marL="1469560" indent="-408211" algn="l" rtl="0" eaLnBrk="1" latinLnBrk="0" hangingPunct="1">
        <a:spcBef>
          <a:spcPts val="661"/>
        </a:spcBef>
        <a:buClr>
          <a:schemeClr val="accent1">
            <a:tint val="60000"/>
          </a:schemeClr>
        </a:buClr>
        <a:buSzPct val="85000"/>
        <a:buFont typeface="Wingdings 2"/>
        <a:buChar char=""/>
        <a:defRPr kumimoji="0" sz="3600" kern="1200">
          <a:solidFill>
            <a:schemeClr val="tx1"/>
          </a:solidFill>
          <a:latin typeface="+mn-lt"/>
          <a:ea typeface="+mn-ea"/>
          <a:cs typeface="+mn-cs"/>
        </a:defRPr>
      </a:lvl3pPr>
      <a:lvl4pPr marL="1959413" indent="-408211" algn="l" rtl="0" eaLnBrk="1" latinLnBrk="0" hangingPunct="1">
        <a:spcBef>
          <a:spcPts val="661"/>
        </a:spcBef>
        <a:buClr>
          <a:schemeClr val="accent3"/>
        </a:buClr>
        <a:buSzPct val="80000"/>
        <a:buFont typeface="Wingdings 2"/>
        <a:buChar char=""/>
        <a:defRPr kumimoji="0" sz="3600" kern="1200">
          <a:solidFill>
            <a:schemeClr val="tx1"/>
          </a:solidFill>
          <a:latin typeface="+mn-lt"/>
          <a:ea typeface="+mn-ea"/>
          <a:cs typeface="+mn-cs"/>
        </a:defRPr>
      </a:lvl4pPr>
      <a:lvl5pPr marL="2449266" indent="-408211" algn="l" rtl="0" eaLnBrk="1" latinLnBrk="0" hangingPunct="1">
        <a:spcBef>
          <a:spcPts val="661"/>
        </a:spcBef>
        <a:buClr>
          <a:schemeClr val="accent3"/>
        </a:buClr>
        <a:buFontTx/>
        <a:buChar char="o"/>
        <a:defRPr kumimoji="0" sz="3600" kern="1200">
          <a:solidFill>
            <a:schemeClr val="tx1"/>
          </a:solidFill>
          <a:latin typeface="+mn-lt"/>
          <a:ea typeface="+mn-ea"/>
          <a:cs typeface="+mn-cs"/>
        </a:defRPr>
      </a:lvl5pPr>
      <a:lvl6pPr marL="2939119" indent="-408211" algn="l" rtl="0" eaLnBrk="1" latinLnBrk="0" hangingPunct="1">
        <a:spcBef>
          <a:spcPts val="661"/>
        </a:spcBef>
        <a:buClr>
          <a:schemeClr val="accent3"/>
        </a:buClr>
        <a:buChar char="•"/>
        <a:defRPr kumimoji="0" sz="3200" kern="1200" baseline="0">
          <a:solidFill>
            <a:schemeClr val="tx1"/>
          </a:solidFill>
          <a:latin typeface="+mn-lt"/>
          <a:ea typeface="+mn-ea"/>
          <a:cs typeface="+mn-cs"/>
        </a:defRPr>
      </a:lvl6pPr>
      <a:lvl7pPr marL="3428973" indent="-408211" algn="l" rtl="0" eaLnBrk="1" latinLnBrk="0" hangingPunct="1">
        <a:spcBef>
          <a:spcPts val="661"/>
        </a:spcBef>
        <a:buClr>
          <a:schemeClr val="accent2"/>
        </a:buClr>
        <a:buChar char="•"/>
        <a:defRPr kumimoji="0" sz="3200" kern="1200">
          <a:solidFill>
            <a:schemeClr val="tx1"/>
          </a:solidFill>
          <a:latin typeface="+mn-lt"/>
          <a:ea typeface="+mn-ea"/>
          <a:cs typeface="+mn-cs"/>
        </a:defRPr>
      </a:lvl7pPr>
      <a:lvl8pPr marL="3918826" indent="-408211" algn="l" rtl="0" eaLnBrk="1" latinLnBrk="0" hangingPunct="1">
        <a:spcBef>
          <a:spcPts val="661"/>
        </a:spcBef>
        <a:buClr>
          <a:schemeClr val="accent1">
            <a:tint val="60000"/>
          </a:schemeClr>
        </a:buClr>
        <a:buChar char="•"/>
        <a:defRPr kumimoji="0" sz="3200" kern="1200">
          <a:solidFill>
            <a:schemeClr val="tx1"/>
          </a:solidFill>
          <a:latin typeface="+mn-lt"/>
          <a:ea typeface="+mn-ea"/>
          <a:cs typeface="+mn-cs"/>
        </a:defRPr>
      </a:lvl8pPr>
      <a:lvl9pPr marL="4408679" indent="-408211" algn="l" rtl="0" eaLnBrk="1" latinLnBrk="0" hangingPunct="1">
        <a:spcBef>
          <a:spcPts val="661"/>
        </a:spcBef>
        <a:buClr>
          <a:schemeClr val="accent2">
            <a:tint val="60000"/>
          </a:schemeClr>
        </a:buClr>
        <a:buChar char="•"/>
        <a:defRPr kumimoji="0" sz="32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816422" algn="l" rtl="0" eaLnBrk="1" latinLnBrk="0" hangingPunct="1">
        <a:defRPr kumimoji="0" kern="1200">
          <a:solidFill>
            <a:schemeClr val="tx1"/>
          </a:solidFill>
          <a:latin typeface="+mn-lt"/>
          <a:ea typeface="+mn-ea"/>
          <a:cs typeface="+mn-cs"/>
        </a:defRPr>
      </a:lvl2pPr>
      <a:lvl3pPr marL="1632844" algn="l" rtl="0" eaLnBrk="1" latinLnBrk="0" hangingPunct="1">
        <a:defRPr kumimoji="0" kern="1200">
          <a:solidFill>
            <a:schemeClr val="tx1"/>
          </a:solidFill>
          <a:latin typeface="+mn-lt"/>
          <a:ea typeface="+mn-ea"/>
          <a:cs typeface="+mn-cs"/>
        </a:defRPr>
      </a:lvl3pPr>
      <a:lvl4pPr marL="2449266" algn="l" rtl="0" eaLnBrk="1" latinLnBrk="0" hangingPunct="1">
        <a:defRPr kumimoji="0" kern="1200">
          <a:solidFill>
            <a:schemeClr val="tx1"/>
          </a:solidFill>
          <a:latin typeface="+mn-lt"/>
          <a:ea typeface="+mn-ea"/>
          <a:cs typeface="+mn-cs"/>
        </a:defRPr>
      </a:lvl4pPr>
      <a:lvl5pPr marL="3265688" algn="l" rtl="0" eaLnBrk="1" latinLnBrk="0" hangingPunct="1">
        <a:defRPr kumimoji="0" kern="1200">
          <a:solidFill>
            <a:schemeClr val="tx1"/>
          </a:solidFill>
          <a:latin typeface="+mn-lt"/>
          <a:ea typeface="+mn-ea"/>
          <a:cs typeface="+mn-cs"/>
        </a:defRPr>
      </a:lvl5pPr>
      <a:lvl6pPr marL="4082110" algn="l" rtl="0" eaLnBrk="1" latinLnBrk="0" hangingPunct="1">
        <a:defRPr kumimoji="0" kern="1200">
          <a:solidFill>
            <a:schemeClr val="tx1"/>
          </a:solidFill>
          <a:latin typeface="+mn-lt"/>
          <a:ea typeface="+mn-ea"/>
          <a:cs typeface="+mn-cs"/>
        </a:defRPr>
      </a:lvl6pPr>
      <a:lvl7pPr marL="4898532" algn="l" rtl="0" eaLnBrk="1" latinLnBrk="0" hangingPunct="1">
        <a:defRPr kumimoji="0" kern="1200">
          <a:solidFill>
            <a:schemeClr val="tx1"/>
          </a:solidFill>
          <a:latin typeface="+mn-lt"/>
          <a:ea typeface="+mn-ea"/>
          <a:cs typeface="+mn-cs"/>
        </a:defRPr>
      </a:lvl7pPr>
      <a:lvl8pPr marL="5714954" algn="l" rtl="0" eaLnBrk="1" latinLnBrk="0" hangingPunct="1">
        <a:defRPr kumimoji="0" kern="1200">
          <a:solidFill>
            <a:schemeClr val="tx1"/>
          </a:solidFill>
          <a:latin typeface="+mn-lt"/>
          <a:ea typeface="+mn-ea"/>
          <a:cs typeface="+mn-cs"/>
        </a:defRPr>
      </a:lvl8pPr>
      <a:lvl9pPr marL="65313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p>
        </p:txBody>
      </p:sp>
      <p:sp>
        <p:nvSpPr>
          <p:cNvPr id="4" name="TextBox 3"/>
          <p:cNvSpPr txBox="1"/>
          <p:nvPr/>
        </p:nvSpPr>
        <p:spPr>
          <a:xfrm>
            <a:off x="3533663" y="4586836"/>
            <a:ext cx="10820400" cy="1200329"/>
          </a:xfrm>
          <a:prstGeom prst="rect">
            <a:avLst/>
          </a:prstGeom>
          <a:noFill/>
        </p:spPr>
        <p:txBody>
          <a:bodyPr wrap="square" rtlCol="0">
            <a:spAutoFit/>
          </a:bodyPr>
          <a:lstStyle/>
          <a:p>
            <a:pPr algn="ctr"/>
            <a:r>
              <a:rPr lang="en-IN" sz="7200" b="1" dirty="0">
                <a:solidFill>
                  <a:schemeClr val="accent1"/>
                </a:solidFill>
              </a:rPr>
              <a:t>Finance and Risk Analytics</a:t>
            </a:r>
          </a:p>
        </p:txBody>
      </p:sp>
      <p:sp>
        <p:nvSpPr>
          <p:cNvPr id="6" name="Slide Number Placeholder 5"/>
          <p:cNvSpPr>
            <a:spLocks noGrp="1"/>
          </p:cNvSpPr>
          <p:nvPr>
            <p:ph type="sldNum" sz="quarter" idx="12"/>
          </p:nvPr>
        </p:nvSpPr>
        <p:spPr/>
        <p:txBody>
          <a:bodyPr/>
          <a:lstStyle/>
          <a:p>
            <a:fld id="{B6F15528-21DE-4FAA-801E-634DDDAF4B2B}"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44F1872-D486-443E-9BAB-2ED79FD1555A}"/>
              </a:ext>
            </a:extLst>
          </p:cNvPr>
          <p:cNvSpPr>
            <a:spLocks noGrp="1"/>
          </p:cNvSpPr>
          <p:nvPr>
            <p:ph type="sldNum" sz="quarter" idx="12"/>
          </p:nvPr>
        </p:nvSpPr>
        <p:spPr/>
        <p:txBody>
          <a:bodyPr/>
          <a:lstStyle/>
          <a:p>
            <a:fld id="{B6F15528-21DE-4FAA-801E-634DDDAF4B2B}" type="slidenum">
              <a:rPr lang="en-IN" smtClean="0"/>
              <a:pPr/>
              <a:t>10</a:t>
            </a:fld>
            <a:endParaRPr lang="en-IN"/>
          </a:p>
        </p:txBody>
      </p:sp>
      <p:sp>
        <p:nvSpPr>
          <p:cNvPr id="11" name="object 7">
            <a:extLst>
              <a:ext uri="{FF2B5EF4-FFF2-40B4-BE49-F238E27FC236}">
                <a16:creationId xmlns:a16="http://schemas.microsoft.com/office/drawing/2014/main" xmlns="" id="{6BBC6E5C-21B1-4E03-99EE-9AD6C3A88FCA}"/>
              </a:ext>
            </a:extLst>
          </p:cNvPr>
          <p:cNvSpPr txBox="1">
            <a:spLocks noGrp="1"/>
          </p:cNvSpPr>
          <p:nvPr>
            <p:ph sz="quarter" idx="1"/>
          </p:nvPr>
        </p:nvSpPr>
        <p:spPr>
          <a:xfrm>
            <a:off x="9828856" y="1911076"/>
            <a:ext cx="8869362"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Technology Sector</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F6F48893-704A-4BA6-B9B5-451E0A22C046}"/>
              </a:ext>
            </a:extLst>
          </p:cNvPr>
          <p:cNvSpPr txBox="1"/>
          <p:nvPr/>
        </p:nvSpPr>
        <p:spPr>
          <a:xfrm>
            <a:off x="10624930" y="3086100"/>
            <a:ext cx="7277214" cy="4401205"/>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chemeClr val="accent1"/>
                </a:solidFill>
              </a:rPr>
              <a:t>Due to Covid Pandemic hit in March 2020 Technology Sector has also faced crisis but the recovery rate shown by this sector is commendable.</a:t>
            </a:r>
          </a:p>
          <a:p>
            <a:pPr marL="457200" indent="-457200">
              <a:buFont typeface="Arial" panose="020B0604020202020204" pitchFamily="34" charset="0"/>
              <a:buChar char="•"/>
            </a:pPr>
            <a:r>
              <a:rPr lang="en-GB" sz="2800" dirty="0">
                <a:solidFill>
                  <a:schemeClr val="accent1"/>
                </a:solidFill>
              </a:rPr>
              <a:t>Microsoft, Amazon, Apple, Facebook &amp; Google have performed well along with Market index.</a:t>
            </a:r>
          </a:p>
          <a:p>
            <a:pPr marL="457200" indent="-457200">
              <a:buFont typeface="Arial" panose="020B0604020202020204" pitchFamily="34" charset="0"/>
              <a:buChar char="•"/>
            </a:pPr>
            <a:r>
              <a:rPr lang="en-GB" sz="2800" dirty="0">
                <a:solidFill>
                  <a:schemeClr val="accent1"/>
                </a:solidFill>
              </a:rPr>
              <a:t>The stock performed very badly over the years when compared to other stocks in the same sector is IBM</a:t>
            </a:r>
          </a:p>
        </p:txBody>
      </p:sp>
      <p:pic>
        <p:nvPicPr>
          <p:cNvPr id="9" name="object 5">
            <a:extLst>
              <a:ext uri="{FF2B5EF4-FFF2-40B4-BE49-F238E27FC236}">
                <a16:creationId xmlns:a16="http://schemas.microsoft.com/office/drawing/2014/main" xmlns="" id="{56FFFE60-4806-439B-86F7-BCB7775D0DE9}"/>
              </a:ext>
            </a:extLst>
          </p:cNvPr>
          <p:cNvPicPr/>
          <p:nvPr/>
        </p:nvPicPr>
        <p:blipFill>
          <a:blip r:embed="rId2">
            <a:extLst>
              <a:ext uri="{28A0092B-C50C-407E-A947-70E740481C1C}">
                <a14:useLocalDpi xmlns:a14="http://schemas.microsoft.com/office/drawing/2010/main" xmlns="" val="0"/>
              </a:ext>
            </a:extLst>
          </a:blip>
          <a:srcRect/>
          <a:stretch/>
        </p:blipFill>
        <p:spPr>
          <a:xfrm>
            <a:off x="532979" y="205740"/>
            <a:ext cx="8580007" cy="8900159"/>
          </a:xfrm>
          <a:prstGeom prst="rect">
            <a:avLst/>
          </a:prstGeom>
        </p:spPr>
      </p:pic>
    </p:spTree>
    <p:extLst>
      <p:ext uri="{BB962C8B-B14F-4D97-AF65-F5344CB8AC3E}">
        <p14:creationId xmlns:p14="http://schemas.microsoft.com/office/powerpoint/2010/main" xmlns="" val="512666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44F1872-D486-443E-9BAB-2ED79FD1555A}"/>
              </a:ext>
            </a:extLst>
          </p:cNvPr>
          <p:cNvSpPr>
            <a:spLocks noGrp="1"/>
          </p:cNvSpPr>
          <p:nvPr>
            <p:ph type="sldNum" sz="quarter" idx="12"/>
          </p:nvPr>
        </p:nvSpPr>
        <p:spPr/>
        <p:txBody>
          <a:bodyPr/>
          <a:lstStyle/>
          <a:p>
            <a:fld id="{B6F15528-21DE-4FAA-801E-634DDDAF4B2B}" type="slidenum">
              <a:rPr lang="en-IN" smtClean="0"/>
              <a:pPr/>
              <a:t>11</a:t>
            </a:fld>
            <a:endParaRPr lang="en-IN"/>
          </a:p>
        </p:txBody>
      </p:sp>
      <p:sp>
        <p:nvSpPr>
          <p:cNvPr id="11" name="object 7">
            <a:extLst>
              <a:ext uri="{FF2B5EF4-FFF2-40B4-BE49-F238E27FC236}">
                <a16:creationId xmlns:a16="http://schemas.microsoft.com/office/drawing/2014/main" xmlns="" id="{6BBC6E5C-21B1-4E03-99EE-9AD6C3A88FCA}"/>
              </a:ext>
            </a:extLst>
          </p:cNvPr>
          <p:cNvSpPr txBox="1">
            <a:spLocks noGrp="1"/>
          </p:cNvSpPr>
          <p:nvPr>
            <p:ph sz="quarter" idx="1"/>
          </p:nvPr>
        </p:nvSpPr>
        <p:spPr>
          <a:xfrm>
            <a:off x="10181581" y="1283349"/>
            <a:ext cx="8869362"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Correlation Among Stocks</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F6F48893-704A-4BA6-B9B5-451E0A22C046}"/>
              </a:ext>
            </a:extLst>
          </p:cNvPr>
          <p:cNvSpPr txBox="1"/>
          <p:nvPr/>
        </p:nvSpPr>
        <p:spPr>
          <a:xfrm>
            <a:off x="10977655" y="2579874"/>
            <a:ext cx="7277214" cy="4832092"/>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chemeClr val="accent1"/>
                </a:solidFill>
              </a:rPr>
              <a:t>Microsoft &amp; Google stocks are highly correlated in the Technology sector Stocks.</a:t>
            </a:r>
          </a:p>
          <a:p>
            <a:pPr marL="457200" indent="-457200">
              <a:buFont typeface="Arial" panose="020B0604020202020204" pitchFamily="34" charset="0"/>
              <a:buChar char="•"/>
            </a:pPr>
            <a:r>
              <a:rPr lang="en-GB" sz="2800" dirty="0">
                <a:solidFill>
                  <a:schemeClr val="accent1"/>
                </a:solidFill>
              </a:rPr>
              <a:t>Goldman Sachs, Morgan Stanley &amp; Wells Fargo are correlated in the Finance sector Stocks.</a:t>
            </a:r>
          </a:p>
          <a:p>
            <a:pPr marL="457200" indent="-457200">
              <a:buFont typeface="Arial" panose="020B0604020202020204" pitchFamily="34" charset="0"/>
              <a:buChar char="•"/>
            </a:pPr>
            <a:r>
              <a:rPr lang="en-GB" sz="2800" dirty="0">
                <a:solidFill>
                  <a:schemeClr val="accent1"/>
                </a:solidFill>
              </a:rPr>
              <a:t>American Airlines &amp; Delta Airlines are more correlated than Alaska Air Group in the Aviation sector stocks.</a:t>
            </a:r>
          </a:p>
          <a:p>
            <a:pPr marL="457200" indent="-457200">
              <a:buFont typeface="Arial" panose="020B0604020202020204" pitchFamily="34" charset="0"/>
              <a:buChar char="•"/>
            </a:pPr>
            <a:r>
              <a:rPr lang="en-GB" sz="2800" dirty="0">
                <a:solidFill>
                  <a:schemeClr val="accent1"/>
                </a:solidFill>
              </a:rPr>
              <a:t>Pharma sector stocks are less correlated when compared to any other sector stocks.</a:t>
            </a:r>
          </a:p>
          <a:p>
            <a:endParaRPr lang="en-GB" sz="2800" dirty="0">
              <a:solidFill>
                <a:schemeClr val="accent1"/>
              </a:solidFill>
            </a:endParaRPr>
          </a:p>
        </p:txBody>
      </p:sp>
      <p:pic>
        <p:nvPicPr>
          <p:cNvPr id="9" name="object 5">
            <a:extLst>
              <a:ext uri="{FF2B5EF4-FFF2-40B4-BE49-F238E27FC236}">
                <a16:creationId xmlns:a16="http://schemas.microsoft.com/office/drawing/2014/main" xmlns="" id="{56FFFE60-4806-439B-86F7-BCB7775D0DE9}"/>
              </a:ext>
            </a:extLst>
          </p:cNvPr>
          <p:cNvPicPr/>
          <p:nvPr/>
        </p:nvPicPr>
        <p:blipFill>
          <a:blip r:embed="rId2">
            <a:extLst>
              <a:ext uri="{28A0092B-C50C-407E-A947-70E740481C1C}">
                <a14:useLocalDpi xmlns:a14="http://schemas.microsoft.com/office/drawing/2010/main" xmlns="" val="0"/>
              </a:ext>
            </a:extLst>
          </a:blip>
          <a:srcRect/>
          <a:stretch/>
        </p:blipFill>
        <p:spPr>
          <a:xfrm>
            <a:off x="1" y="0"/>
            <a:ext cx="10624930" cy="9105900"/>
          </a:xfrm>
          <a:prstGeom prst="rect">
            <a:avLst/>
          </a:prstGeom>
        </p:spPr>
      </p:pic>
    </p:spTree>
    <p:extLst>
      <p:ext uri="{BB962C8B-B14F-4D97-AF65-F5344CB8AC3E}">
        <p14:creationId xmlns:p14="http://schemas.microsoft.com/office/powerpoint/2010/main" xmlns="" val="341174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8840" y="2645951"/>
            <a:ext cx="5131904" cy="6465231"/>
          </a:xfrm>
          <a:prstGeom prst="rect">
            <a:avLst/>
          </a:prstGeom>
        </p:spPr>
        <p:txBody>
          <a:bodyPr vert="horz" wrap="square" lIns="0" tIns="1905" rIns="0" bIns="0" rtlCol="0">
            <a:spAutoFit/>
          </a:bodyPr>
          <a:lstStyle/>
          <a:p>
            <a:pPr marL="457200" indent="-457200">
              <a:buFont typeface="Arial" panose="020B0604020202020204" pitchFamily="34" charset="0"/>
              <a:buChar char="•"/>
            </a:pPr>
            <a:r>
              <a:rPr lang="en-GB" sz="2800" dirty="0">
                <a:solidFill>
                  <a:schemeClr val="accent1"/>
                </a:solidFill>
              </a:rPr>
              <a:t>AMZN gives 40.59% annual returns.</a:t>
            </a:r>
          </a:p>
          <a:p>
            <a:pPr marL="457200" indent="-457200">
              <a:buFont typeface="Arial" panose="020B0604020202020204" pitchFamily="34" charset="0"/>
              <a:buChar char="•"/>
            </a:pPr>
            <a:r>
              <a:rPr lang="en-GB" sz="2800" dirty="0">
                <a:solidFill>
                  <a:schemeClr val="accent1"/>
                </a:solidFill>
              </a:rPr>
              <a:t>MSFT gives 34.95% annual returns.</a:t>
            </a:r>
          </a:p>
          <a:p>
            <a:pPr marL="457200" indent="-457200">
              <a:buFont typeface="Arial" panose="020B0604020202020204" pitchFamily="34" charset="0"/>
              <a:buChar char="•"/>
            </a:pPr>
            <a:r>
              <a:rPr lang="en-GB" sz="2800" dirty="0">
                <a:solidFill>
                  <a:schemeClr val="accent1"/>
                </a:solidFill>
              </a:rPr>
              <a:t>AAPL gives 33.32% annual returns.</a:t>
            </a:r>
          </a:p>
          <a:p>
            <a:pPr marL="457200" indent="-457200">
              <a:buFont typeface="Arial" panose="020B0604020202020204" pitchFamily="34" charset="0"/>
              <a:buChar char="•"/>
            </a:pPr>
            <a:r>
              <a:rPr lang="en-GB" sz="2800" dirty="0">
                <a:solidFill>
                  <a:schemeClr val="accent1"/>
                </a:solidFill>
              </a:rPr>
              <a:t>FB gives 26.45% annual returns.</a:t>
            </a:r>
          </a:p>
          <a:p>
            <a:pPr marL="457200" indent="-457200">
              <a:buFont typeface="Arial" panose="020B0604020202020204" pitchFamily="34" charset="0"/>
              <a:buChar char="•"/>
            </a:pPr>
            <a:r>
              <a:rPr lang="en-GB" sz="2800" dirty="0">
                <a:solidFill>
                  <a:schemeClr val="accent1"/>
                </a:solidFill>
              </a:rPr>
              <a:t>UNH gives 23.72% annual returns.</a:t>
            </a:r>
          </a:p>
          <a:p>
            <a:pPr marL="457200" indent="-457200">
              <a:buFont typeface="Arial" panose="020B0604020202020204" pitchFamily="34" charset="0"/>
              <a:buChar char="•"/>
            </a:pPr>
            <a:r>
              <a:rPr lang="en-GB" sz="2800" dirty="0">
                <a:solidFill>
                  <a:schemeClr val="accent1"/>
                </a:solidFill>
              </a:rPr>
              <a:t>GOOG gives 21.02% annual returns.</a:t>
            </a:r>
          </a:p>
          <a:p>
            <a:pPr marL="457200" indent="-457200">
              <a:buFont typeface="Arial" panose="020B0604020202020204" pitchFamily="34" charset="0"/>
              <a:buChar char="•"/>
            </a:pPr>
            <a:r>
              <a:rPr lang="en-GB" sz="2800" dirty="0">
                <a:solidFill>
                  <a:schemeClr val="accent1"/>
                </a:solidFill>
              </a:rPr>
              <a:t>MS gives 14.55% annual returns.</a:t>
            </a:r>
          </a:p>
          <a:p>
            <a:pPr marL="457200" indent="-457200">
              <a:buFont typeface="Arial" panose="020B0604020202020204" pitchFamily="34" charset="0"/>
              <a:buChar char="•"/>
            </a:pPr>
            <a:r>
              <a:rPr lang="en-GB" sz="2800" dirty="0">
                <a:solidFill>
                  <a:schemeClr val="accent1"/>
                </a:solidFill>
              </a:rPr>
              <a:t>S&amp;P500 gives 13.04% annual returns.</a:t>
            </a:r>
          </a:p>
        </p:txBody>
      </p:sp>
      <p:sp>
        <p:nvSpPr>
          <p:cNvPr id="6" name="TextBox 5"/>
          <p:cNvSpPr txBox="1"/>
          <p:nvPr/>
        </p:nvSpPr>
        <p:spPr>
          <a:xfrm>
            <a:off x="878840" y="129506"/>
            <a:ext cx="4800600" cy="2554545"/>
          </a:xfrm>
          <a:prstGeom prst="rect">
            <a:avLst/>
          </a:prstGeom>
          <a:noFill/>
        </p:spPr>
        <p:txBody>
          <a:bodyPr wrap="square" rtlCol="0">
            <a:spAutoFit/>
          </a:bodyPr>
          <a:lstStyle/>
          <a:p>
            <a:pPr algn="just"/>
            <a:r>
              <a:rPr lang="en-IN" sz="3200" b="1" dirty="0">
                <a:solidFill>
                  <a:schemeClr val="accent6"/>
                </a:solidFill>
                <a:latin typeface="Arial" panose="020B0604020202020204" pitchFamily="34" charset="0"/>
                <a:cs typeface="Arial" panose="020B0604020202020204" pitchFamily="34" charset="0"/>
              </a:rPr>
              <a:t>At the end of 5 years we can see that top 8 stocks having returns greater than 80% are as follows:</a:t>
            </a:r>
          </a:p>
        </p:txBody>
      </p:sp>
      <p:sp>
        <p:nvSpPr>
          <p:cNvPr id="7" name="Slide Number Placeholder 6"/>
          <p:cNvSpPr>
            <a:spLocks noGrp="1"/>
          </p:cNvSpPr>
          <p:nvPr>
            <p:ph type="sldNum" sz="quarter" idx="12"/>
          </p:nvPr>
        </p:nvSpPr>
        <p:spPr/>
        <p:txBody>
          <a:bodyPr/>
          <a:lstStyle/>
          <a:p>
            <a:fld id="{B6F15528-21DE-4FAA-801E-634DDDAF4B2B}" type="slidenum">
              <a:rPr lang="en-IN" smtClean="0"/>
              <a:pPr/>
              <a:t>12</a:t>
            </a:fld>
            <a:endParaRPr lang="en-IN"/>
          </a:p>
        </p:txBody>
      </p:sp>
      <p:graphicFrame>
        <p:nvGraphicFramePr>
          <p:cNvPr id="3" name="Table 3">
            <a:extLst>
              <a:ext uri="{FF2B5EF4-FFF2-40B4-BE49-F238E27FC236}">
                <a16:creationId xmlns:a16="http://schemas.microsoft.com/office/drawing/2014/main" xmlns="" id="{A88CEFAA-CF6A-4736-9375-9E44EDD5EB46}"/>
              </a:ext>
            </a:extLst>
          </p:cNvPr>
          <p:cNvGraphicFramePr>
            <a:graphicFrameLocks noGrp="1"/>
          </p:cNvGraphicFramePr>
          <p:nvPr>
            <p:extLst>
              <p:ext uri="{D42A27DB-BD31-4B8C-83A1-F6EECF244321}">
                <p14:modId xmlns:p14="http://schemas.microsoft.com/office/powerpoint/2010/main" xmlns="" val="3774649752"/>
              </p:ext>
            </p:extLst>
          </p:nvPr>
        </p:nvGraphicFramePr>
        <p:xfrm>
          <a:off x="6096000" y="45526"/>
          <a:ext cx="12192003" cy="9911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xmlns="" val="1169914248"/>
                    </a:ext>
                  </a:extLst>
                </a:gridCol>
                <a:gridCol w="1354667">
                  <a:extLst>
                    <a:ext uri="{9D8B030D-6E8A-4147-A177-3AD203B41FA5}">
                      <a16:colId xmlns:a16="http://schemas.microsoft.com/office/drawing/2014/main" xmlns="" val="35659129"/>
                    </a:ext>
                  </a:extLst>
                </a:gridCol>
                <a:gridCol w="1354667">
                  <a:extLst>
                    <a:ext uri="{9D8B030D-6E8A-4147-A177-3AD203B41FA5}">
                      <a16:colId xmlns:a16="http://schemas.microsoft.com/office/drawing/2014/main" xmlns="" val="2407002139"/>
                    </a:ext>
                  </a:extLst>
                </a:gridCol>
                <a:gridCol w="1354667">
                  <a:extLst>
                    <a:ext uri="{9D8B030D-6E8A-4147-A177-3AD203B41FA5}">
                      <a16:colId xmlns:a16="http://schemas.microsoft.com/office/drawing/2014/main" xmlns="" val="1289943152"/>
                    </a:ext>
                  </a:extLst>
                </a:gridCol>
                <a:gridCol w="1354667">
                  <a:extLst>
                    <a:ext uri="{9D8B030D-6E8A-4147-A177-3AD203B41FA5}">
                      <a16:colId xmlns:a16="http://schemas.microsoft.com/office/drawing/2014/main" xmlns="" val="2181794324"/>
                    </a:ext>
                  </a:extLst>
                </a:gridCol>
                <a:gridCol w="1354667">
                  <a:extLst>
                    <a:ext uri="{9D8B030D-6E8A-4147-A177-3AD203B41FA5}">
                      <a16:colId xmlns:a16="http://schemas.microsoft.com/office/drawing/2014/main" xmlns="" val="2915232382"/>
                    </a:ext>
                  </a:extLst>
                </a:gridCol>
                <a:gridCol w="1354667">
                  <a:extLst>
                    <a:ext uri="{9D8B030D-6E8A-4147-A177-3AD203B41FA5}">
                      <a16:colId xmlns:a16="http://schemas.microsoft.com/office/drawing/2014/main" xmlns="" val="3181418359"/>
                    </a:ext>
                  </a:extLst>
                </a:gridCol>
                <a:gridCol w="1354667">
                  <a:extLst>
                    <a:ext uri="{9D8B030D-6E8A-4147-A177-3AD203B41FA5}">
                      <a16:colId xmlns:a16="http://schemas.microsoft.com/office/drawing/2014/main" xmlns="" val="3014240321"/>
                    </a:ext>
                  </a:extLst>
                </a:gridCol>
                <a:gridCol w="1354667">
                  <a:extLst>
                    <a:ext uri="{9D8B030D-6E8A-4147-A177-3AD203B41FA5}">
                      <a16:colId xmlns:a16="http://schemas.microsoft.com/office/drawing/2014/main" xmlns="" val="3060906185"/>
                    </a:ext>
                  </a:extLst>
                </a:gridCol>
              </a:tblGrid>
              <a:tr h="370840">
                <a:tc>
                  <a:txBody>
                    <a:bodyPr/>
                    <a:lstStyle/>
                    <a:p>
                      <a:pPr algn="r" fontAlgn="ctr"/>
                      <a:r>
                        <a:rPr lang="en-GB" b="1" dirty="0">
                          <a:effectLst/>
                        </a:rPr>
                        <a:t>Stocks</a:t>
                      </a:r>
                      <a:endParaRPr lang="en-IN" b="1" dirty="0">
                        <a:effectLst/>
                      </a:endParaRPr>
                    </a:p>
                  </a:txBody>
                  <a:tcPr anchor="ctr"/>
                </a:tc>
                <a:tc>
                  <a:txBody>
                    <a:bodyPr/>
                    <a:lstStyle/>
                    <a:p>
                      <a:pPr algn="r" fontAlgn="ctr"/>
                      <a:r>
                        <a:rPr lang="en-IN" b="1" dirty="0">
                          <a:effectLst/>
                        </a:rPr>
                        <a:t>Avg Daily Returns</a:t>
                      </a:r>
                    </a:p>
                  </a:txBody>
                  <a:tcPr anchor="ctr"/>
                </a:tc>
                <a:tc>
                  <a:txBody>
                    <a:bodyPr/>
                    <a:lstStyle/>
                    <a:p>
                      <a:pPr algn="r" fontAlgn="ctr"/>
                      <a:r>
                        <a:rPr lang="en-IN" b="1" dirty="0">
                          <a:effectLst/>
                        </a:rPr>
                        <a:t>Risk</a:t>
                      </a:r>
                    </a:p>
                  </a:txBody>
                  <a:tcPr anchor="ctr"/>
                </a:tc>
                <a:tc>
                  <a:txBody>
                    <a:bodyPr/>
                    <a:lstStyle/>
                    <a:p>
                      <a:pPr algn="r" fontAlgn="ctr"/>
                      <a:r>
                        <a:rPr lang="en-IN" b="1">
                          <a:effectLst/>
                        </a:rPr>
                        <a:t>Min</a:t>
                      </a:r>
                    </a:p>
                  </a:txBody>
                  <a:tcPr anchor="ctr"/>
                </a:tc>
                <a:tc>
                  <a:txBody>
                    <a:bodyPr/>
                    <a:lstStyle/>
                    <a:p>
                      <a:pPr algn="r" fontAlgn="ctr"/>
                      <a:r>
                        <a:rPr lang="en-IN" b="1">
                          <a:effectLst/>
                        </a:rPr>
                        <a:t>Max</a:t>
                      </a:r>
                    </a:p>
                  </a:txBody>
                  <a:tcPr anchor="ctr"/>
                </a:tc>
                <a:tc>
                  <a:txBody>
                    <a:bodyPr/>
                    <a:lstStyle/>
                    <a:p>
                      <a:pPr algn="r" fontAlgn="ctr"/>
                      <a:r>
                        <a:rPr lang="en-IN" b="1">
                          <a:effectLst/>
                        </a:rPr>
                        <a:t>Annualized_Returns</a:t>
                      </a:r>
                    </a:p>
                  </a:txBody>
                  <a:tcPr anchor="ctr"/>
                </a:tc>
                <a:tc>
                  <a:txBody>
                    <a:bodyPr/>
                    <a:lstStyle/>
                    <a:p>
                      <a:pPr algn="r" fontAlgn="ctr"/>
                      <a:r>
                        <a:rPr lang="en-IN" b="1">
                          <a:effectLst/>
                        </a:rPr>
                        <a:t>Annualized_Risk</a:t>
                      </a:r>
                    </a:p>
                  </a:txBody>
                  <a:tcPr anchor="ctr"/>
                </a:tc>
                <a:tc>
                  <a:txBody>
                    <a:bodyPr/>
                    <a:lstStyle/>
                    <a:p>
                      <a:pPr algn="r" fontAlgn="ctr"/>
                      <a:r>
                        <a:rPr lang="en-IN" b="1">
                          <a:effectLst/>
                        </a:rPr>
                        <a:t>Sharpe_Ratio</a:t>
                      </a:r>
                    </a:p>
                  </a:txBody>
                  <a:tcPr anchor="ctr"/>
                </a:tc>
                <a:tc>
                  <a:txBody>
                    <a:bodyPr/>
                    <a:lstStyle/>
                    <a:p>
                      <a:pPr algn="r" fontAlgn="ctr"/>
                      <a:r>
                        <a:rPr lang="en-IN" b="1" dirty="0">
                          <a:effectLst/>
                        </a:rPr>
                        <a:t>Cumulative Returns</a:t>
                      </a:r>
                    </a:p>
                  </a:txBody>
                  <a:tcPr anchor="ctr"/>
                </a:tc>
                <a:extLst>
                  <a:ext uri="{0D108BD9-81ED-4DB2-BD59-A6C34878D82A}">
                    <a16:rowId xmlns:a16="http://schemas.microsoft.com/office/drawing/2014/main" xmlns="" val="703035743"/>
                  </a:ext>
                </a:extLst>
              </a:tr>
              <a:tr h="370840">
                <a:tc>
                  <a:txBody>
                    <a:bodyPr/>
                    <a:lstStyle/>
                    <a:p>
                      <a:pPr algn="r" fontAlgn="ctr"/>
                      <a:r>
                        <a:rPr lang="en-IN" b="1">
                          <a:effectLst/>
                        </a:rPr>
                        <a:t>AMZN</a:t>
                      </a:r>
                    </a:p>
                  </a:txBody>
                  <a:tcPr anchor="ctr"/>
                </a:tc>
                <a:tc>
                  <a:txBody>
                    <a:bodyPr/>
                    <a:lstStyle/>
                    <a:p>
                      <a:pPr algn="r" fontAlgn="ctr"/>
                      <a:r>
                        <a:rPr lang="en-IN">
                          <a:effectLst/>
                        </a:rPr>
                        <a:t>0.16</a:t>
                      </a:r>
                    </a:p>
                  </a:txBody>
                  <a:tcPr anchor="ctr"/>
                </a:tc>
                <a:tc>
                  <a:txBody>
                    <a:bodyPr/>
                    <a:lstStyle/>
                    <a:p>
                      <a:pPr algn="r" fontAlgn="ctr"/>
                      <a:r>
                        <a:rPr lang="en-IN" dirty="0">
                          <a:effectLst/>
                        </a:rPr>
                        <a:t>1.90</a:t>
                      </a:r>
                    </a:p>
                  </a:txBody>
                  <a:tcPr anchor="ctr"/>
                </a:tc>
                <a:tc>
                  <a:txBody>
                    <a:bodyPr/>
                    <a:lstStyle/>
                    <a:p>
                      <a:pPr algn="r" fontAlgn="ctr"/>
                      <a:r>
                        <a:rPr lang="en-IN" dirty="0">
                          <a:effectLst/>
                        </a:rPr>
                        <a:t>-7.92</a:t>
                      </a:r>
                    </a:p>
                  </a:txBody>
                  <a:tcPr anchor="ctr"/>
                </a:tc>
                <a:tc>
                  <a:txBody>
                    <a:bodyPr/>
                    <a:lstStyle/>
                    <a:p>
                      <a:pPr algn="r" fontAlgn="ctr"/>
                      <a:r>
                        <a:rPr lang="en-IN" dirty="0">
                          <a:effectLst/>
                        </a:rPr>
                        <a:t>13.22</a:t>
                      </a:r>
                    </a:p>
                  </a:txBody>
                  <a:tcPr anchor="ctr"/>
                </a:tc>
                <a:tc>
                  <a:txBody>
                    <a:bodyPr/>
                    <a:lstStyle/>
                    <a:p>
                      <a:pPr algn="r" fontAlgn="ctr"/>
                      <a:r>
                        <a:rPr lang="en-IN" dirty="0">
                          <a:effectLst/>
                        </a:rPr>
                        <a:t>40.59</a:t>
                      </a:r>
                    </a:p>
                  </a:txBody>
                  <a:tcPr anchor="ctr"/>
                </a:tc>
                <a:tc>
                  <a:txBody>
                    <a:bodyPr/>
                    <a:lstStyle/>
                    <a:p>
                      <a:pPr algn="r" fontAlgn="ctr"/>
                      <a:r>
                        <a:rPr lang="en-IN" dirty="0">
                          <a:effectLst/>
                        </a:rPr>
                        <a:t>30.11</a:t>
                      </a:r>
                    </a:p>
                  </a:txBody>
                  <a:tcPr anchor="ctr"/>
                </a:tc>
                <a:tc>
                  <a:txBody>
                    <a:bodyPr/>
                    <a:lstStyle/>
                    <a:p>
                      <a:pPr algn="r" fontAlgn="ctr"/>
                      <a:r>
                        <a:rPr lang="en-IN" dirty="0">
                          <a:effectLst/>
                        </a:rPr>
                        <a:t>1.32</a:t>
                      </a:r>
                    </a:p>
                  </a:txBody>
                  <a:tcPr anchor="ctr"/>
                </a:tc>
                <a:tc>
                  <a:txBody>
                    <a:bodyPr/>
                    <a:lstStyle/>
                    <a:p>
                      <a:pPr algn="r" fontAlgn="ctr"/>
                      <a:r>
                        <a:rPr lang="en-IN">
                          <a:effectLst/>
                        </a:rPr>
                        <a:t>504.69</a:t>
                      </a:r>
                    </a:p>
                  </a:txBody>
                  <a:tcPr anchor="ctr"/>
                </a:tc>
                <a:extLst>
                  <a:ext uri="{0D108BD9-81ED-4DB2-BD59-A6C34878D82A}">
                    <a16:rowId xmlns:a16="http://schemas.microsoft.com/office/drawing/2014/main" xmlns="" val="2913101466"/>
                  </a:ext>
                </a:extLst>
              </a:tr>
              <a:tr h="370840">
                <a:tc>
                  <a:txBody>
                    <a:bodyPr/>
                    <a:lstStyle/>
                    <a:p>
                      <a:pPr algn="r" fontAlgn="ctr"/>
                      <a:r>
                        <a:rPr lang="en-IN" b="1">
                          <a:effectLst/>
                        </a:rPr>
                        <a:t>MSFT</a:t>
                      </a:r>
                    </a:p>
                  </a:txBody>
                  <a:tcPr anchor="ctr"/>
                </a:tc>
                <a:tc>
                  <a:txBody>
                    <a:bodyPr/>
                    <a:lstStyle/>
                    <a:p>
                      <a:pPr algn="r" fontAlgn="ctr"/>
                      <a:r>
                        <a:rPr lang="en-IN">
                          <a:effectLst/>
                        </a:rPr>
                        <a:t>0.14</a:t>
                      </a:r>
                    </a:p>
                  </a:txBody>
                  <a:tcPr anchor="ctr"/>
                </a:tc>
                <a:tc>
                  <a:txBody>
                    <a:bodyPr/>
                    <a:lstStyle/>
                    <a:p>
                      <a:pPr algn="r" fontAlgn="ctr"/>
                      <a:r>
                        <a:rPr lang="en-IN">
                          <a:effectLst/>
                        </a:rPr>
                        <a:t>1.75</a:t>
                      </a:r>
                    </a:p>
                  </a:txBody>
                  <a:tcPr anchor="ctr"/>
                </a:tc>
                <a:tc>
                  <a:txBody>
                    <a:bodyPr/>
                    <a:lstStyle/>
                    <a:p>
                      <a:pPr algn="r" fontAlgn="ctr"/>
                      <a:r>
                        <a:rPr lang="en-IN">
                          <a:effectLst/>
                        </a:rPr>
                        <a:t>-14.74</a:t>
                      </a:r>
                    </a:p>
                  </a:txBody>
                  <a:tcPr anchor="ctr"/>
                </a:tc>
                <a:tc>
                  <a:txBody>
                    <a:bodyPr/>
                    <a:lstStyle/>
                    <a:p>
                      <a:pPr algn="r" fontAlgn="ctr"/>
                      <a:r>
                        <a:rPr lang="en-IN">
                          <a:effectLst/>
                        </a:rPr>
                        <a:t>14.22</a:t>
                      </a:r>
                    </a:p>
                  </a:txBody>
                  <a:tcPr anchor="ctr"/>
                </a:tc>
                <a:tc>
                  <a:txBody>
                    <a:bodyPr/>
                    <a:lstStyle/>
                    <a:p>
                      <a:pPr algn="r" fontAlgn="ctr"/>
                      <a:r>
                        <a:rPr lang="en-IN">
                          <a:effectLst/>
                        </a:rPr>
                        <a:t>34.95</a:t>
                      </a:r>
                    </a:p>
                  </a:txBody>
                  <a:tcPr anchor="ctr"/>
                </a:tc>
                <a:tc>
                  <a:txBody>
                    <a:bodyPr/>
                    <a:lstStyle/>
                    <a:p>
                      <a:pPr algn="r" fontAlgn="ctr"/>
                      <a:r>
                        <a:rPr lang="en-IN">
                          <a:effectLst/>
                        </a:rPr>
                        <a:t>27.84</a:t>
                      </a:r>
                    </a:p>
                  </a:txBody>
                  <a:tcPr anchor="ctr"/>
                </a:tc>
                <a:tc>
                  <a:txBody>
                    <a:bodyPr/>
                    <a:lstStyle/>
                    <a:p>
                      <a:pPr algn="r" fontAlgn="ctr"/>
                      <a:r>
                        <a:rPr lang="en-IN">
                          <a:effectLst/>
                        </a:rPr>
                        <a:t>1.23</a:t>
                      </a:r>
                    </a:p>
                  </a:txBody>
                  <a:tcPr anchor="ctr"/>
                </a:tc>
                <a:tc>
                  <a:txBody>
                    <a:bodyPr/>
                    <a:lstStyle/>
                    <a:p>
                      <a:pPr algn="r" fontAlgn="ctr"/>
                      <a:r>
                        <a:rPr lang="en-IN">
                          <a:effectLst/>
                        </a:rPr>
                        <a:t>371.49</a:t>
                      </a:r>
                    </a:p>
                  </a:txBody>
                  <a:tcPr anchor="ctr"/>
                </a:tc>
                <a:extLst>
                  <a:ext uri="{0D108BD9-81ED-4DB2-BD59-A6C34878D82A}">
                    <a16:rowId xmlns:a16="http://schemas.microsoft.com/office/drawing/2014/main" xmlns="" val="2325647777"/>
                  </a:ext>
                </a:extLst>
              </a:tr>
              <a:tr h="370840">
                <a:tc>
                  <a:txBody>
                    <a:bodyPr/>
                    <a:lstStyle/>
                    <a:p>
                      <a:pPr algn="r" fontAlgn="ctr"/>
                      <a:r>
                        <a:rPr lang="en-IN" b="1">
                          <a:effectLst/>
                        </a:rPr>
                        <a:t>AAPL</a:t>
                      </a:r>
                    </a:p>
                  </a:txBody>
                  <a:tcPr anchor="ctr"/>
                </a:tc>
                <a:tc>
                  <a:txBody>
                    <a:bodyPr/>
                    <a:lstStyle/>
                    <a:p>
                      <a:pPr algn="r" fontAlgn="ctr"/>
                      <a:r>
                        <a:rPr lang="en-IN">
                          <a:effectLst/>
                        </a:rPr>
                        <a:t>0.13</a:t>
                      </a:r>
                    </a:p>
                  </a:txBody>
                  <a:tcPr anchor="ctr"/>
                </a:tc>
                <a:tc>
                  <a:txBody>
                    <a:bodyPr/>
                    <a:lstStyle/>
                    <a:p>
                      <a:pPr algn="r" fontAlgn="ctr"/>
                      <a:r>
                        <a:rPr lang="en-IN">
                          <a:effectLst/>
                        </a:rPr>
                        <a:t>1.87</a:t>
                      </a:r>
                    </a:p>
                  </a:txBody>
                  <a:tcPr anchor="ctr"/>
                </a:tc>
                <a:tc>
                  <a:txBody>
                    <a:bodyPr/>
                    <a:lstStyle/>
                    <a:p>
                      <a:pPr algn="r" fontAlgn="ctr"/>
                      <a:r>
                        <a:rPr lang="en-IN">
                          <a:effectLst/>
                        </a:rPr>
                        <a:t>-12.86</a:t>
                      </a:r>
                    </a:p>
                  </a:txBody>
                  <a:tcPr anchor="ctr"/>
                </a:tc>
                <a:tc>
                  <a:txBody>
                    <a:bodyPr/>
                    <a:lstStyle/>
                    <a:p>
                      <a:pPr algn="r" fontAlgn="ctr"/>
                      <a:r>
                        <a:rPr lang="en-IN">
                          <a:effectLst/>
                        </a:rPr>
                        <a:t>11.98</a:t>
                      </a:r>
                    </a:p>
                  </a:txBody>
                  <a:tcPr anchor="ctr"/>
                </a:tc>
                <a:tc>
                  <a:txBody>
                    <a:bodyPr/>
                    <a:lstStyle/>
                    <a:p>
                      <a:pPr algn="r" fontAlgn="ctr"/>
                      <a:r>
                        <a:rPr lang="en-IN">
                          <a:effectLst/>
                        </a:rPr>
                        <a:t>33.32</a:t>
                      </a:r>
                    </a:p>
                  </a:txBody>
                  <a:tcPr anchor="ctr"/>
                </a:tc>
                <a:tc>
                  <a:txBody>
                    <a:bodyPr/>
                    <a:lstStyle/>
                    <a:p>
                      <a:pPr algn="r" fontAlgn="ctr"/>
                      <a:r>
                        <a:rPr lang="en-IN">
                          <a:effectLst/>
                        </a:rPr>
                        <a:t>29.73</a:t>
                      </a:r>
                    </a:p>
                  </a:txBody>
                  <a:tcPr anchor="ctr"/>
                </a:tc>
                <a:tc>
                  <a:txBody>
                    <a:bodyPr/>
                    <a:lstStyle/>
                    <a:p>
                      <a:pPr algn="r" fontAlgn="ctr"/>
                      <a:r>
                        <a:rPr lang="en-IN">
                          <a:effectLst/>
                        </a:rPr>
                        <a:t>1.10</a:t>
                      </a:r>
                    </a:p>
                  </a:txBody>
                  <a:tcPr anchor="ctr"/>
                </a:tc>
                <a:tc>
                  <a:txBody>
                    <a:bodyPr/>
                    <a:lstStyle/>
                    <a:p>
                      <a:pPr algn="r" fontAlgn="ctr"/>
                      <a:r>
                        <a:rPr lang="en-IN">
                          <a:effectLst/>
                        </a:rPr>
                        <a:t>322.74</a:t>
                      </a:r>
                    </a:p>
                  </a:txBody>
                  <a:tcPr anchor="ctr"/>
                </a:tc>
                <a:extLst>
                  <a:ext uri="{0D108BD9-81ED-4DB2-BD59-A6C34878D82A}">
                    <a16:rowId xmlns:a16="http://schemas.microsoft.com/office/drawing/2014/main" xmlns="" val="2158589007"/>
                  </a:ext>
                </a:extLst>
              </a:tr>
              <a:tr h="370840">
                <a:tc>
                  <a:txBody>
                    <a:bodyPr/>
                    <a:lstStyle/>
                    <a:p>
                      <a:pPr algn="r" fontAlgn="ctr"/>
                      <a:r>
                        <a:rPr lang="en-IN" b="1">
                          <a:effectLst/>
                        </a:rPr>
                        <a:t>FB</a:t>
                      </a:r>
                    </a:p>
                  </a:txBody>
                  <a:tcPr anchor="ctr"/>
                </a:tc>
                <a:tc>
                  <a:txBody>
                    <a:bodyPr/>
                    <a:lstStyle/>
                    <a:p>
                      <a:pPr algn="r" fontAlgn="ctr"/>
                      <a:r>
                        <a:rPr lang="en-IN">
                          <a:effectLst/>
                        </a:rPr>
                        <a:t>0.10</a:t>
                      </a:r>
                    </a:p>
                  </a:txBody>
                  <a:tcPr anchor="ctr"/>
                </a:tc>
                <a:tc>
                  <a:txBody>
                    <a:bodyPr/>
                    <a:lstStyle/>
                    <a:p>
                      <a:pPr algn="r" fontAlgn="ctr"/>
                      <a:r>
                        <a:rPr lang="en-IN">
                          <a:effectLst/>
                        </a:rPr>
                        <a:t>2.04</a:t>
                      </a:r>
                    </a:p>
                  </a:txBody>
                  <a:tcPr anchor="ctr"/>
                </a:tc>
                <a:tc>
                  <a:txBody>
                    <a:bodyPr/>
                    <a:lstStyle/>
                    <a:p>
                      <a:pPr algn="r" fontAlgn="ctr"/>
                      <a:r>
                        <a:rPr lang="en-IN">
                          <a:effectLst/>
                        </a:rPr>
                        <a:t>-18.96</a:t>
                      </a:r>
                    </a:p>
                  </a:txBody>
                  <a:tcPr anchor="ctr"/>
                </a:tc>
                <a:tc>
                  <a:txBody>
                    <a:bodyPr/>
                    <a:lstStyle/>
                    <a:p>
                      <a:pPr algn="r" fontAlgn="ctr"/>
                      <a:r>
                        <a:rPr lang="en-IN">
                          <a:effectLst/>
                        </a:rPr>
                        <a:t>15.52</a:t>
                      </a:r>
                    </a:p>
                  </a:txBody>
                  <a:tcPr anchor="ctr"/>
                </a:tc>
                <a:tc>
                  <a:txBody>
                    <a:bodyPr/>
                    <a:lstStyle/>
                    <a:p>
                      <a:pPr algn="r" fontAlgn="ctr"/>
                      <a:r>
                        <a:rPr lang="en-IN">
                          <a:effectLst/>
                        </a:rPr>
                        <a:t>26.45</a:t>
                      </a:r>
                    </a:p>
                  </a:txBody>
                  <a:tcPr anchor="ctr"/>
                </a:tc>
                <a:tc>
                  <a:txBody>
                    <a:bodyPr/>
                    <a:lstStyle/>
                    <a:p>
                      <a:pPr algn="r" fontAlgn="ctr"/>
                      <a:r>
                        <a:rPr lang="en-IN">
                          <a:effectLst/>
                        </a:rPr>
                        <a:t>32.31</a:t>
                      </a:r>
                    </a:p>
                  </a:txBody>
                  <a:tcPr anchor="ctr"/>
                </a:tc>
                <a:tc>
                  <a:txBody>
                    <a:bodyPr/>
                    <a:lstStyle/>
                    <a:p>
                      <a:pPr algn="r" fontAlgn="ctr"/>
                      <a:r>
                        <a:rPr lang="en-IN">
                          <a:effectLst/>
                        </a:rPr>
                        <a:t>0.80</a:t>
                      </a:r>
                    </a:p>
                  </a:txBody>
                  <a:tcPr anchor="ctr"/>
                </a:tc>
                <a:tc>
                  <a:txBody>
                    <a:bodyPr/>
                    <a:lstStyle/>
                    <a:p>
                      <a:pPr algn="r" fontAlgn="ctr"/>
                      <a:r>
                        <a:rPr lang="en-IN">
                          <a:effectLst/>
                        </a:rPr>
                        <a:t>187.96</a:t>
                      </a:r>
                    </a:p>
                  </a:txBody>
                  <a:tcPr anchor="ctr"/>
                </a:tc>
                <a:extLst>
                  <a:ext uri="{0D108BD9-81ED-4DB2-BD59-A6C34878D82A}">
                    <a16:rowId xmlns:a16="http://schemas.microsoft.com/office/drawing/2014/main" xmlns="" val="2316855017"/>
                  </a:ext>
                </a:extLst>
              </a:tr>
              <a:tr h="370840">
                <a:tc>
                  <a:txBody>
                    <a:bodyPr/>
                    <a:lstStyle/>
                    <a:p>
                      <a:pPr algn="r" fontAlgn="ctr"/>
                      <a:r>
                        <a:rPr lang="en-IN" b="1">
                          <a:effectLst/>
                        </a:rPr>
                        <a:t>UNH</a:t>
                      </a:r>
                    </a:p>
                  </a:txBody>
                  <a:tcPr anchor="ctr"/>
                </a:tc>
                <a:tc>
                  <a:txBody>
                    <a:bodyPr/>
                    <a:lstStyle/>
                    <a:p>
                      <a:pPr algn="r" fontAlgn="ctr"/>
                      <a:r>
                        <a:rPr lang="en-IN">
                          <a:effectLst/>
                        </a:rPr>
                        <a:t>0.09</a:t>
                      </a:r>
                    </a:p>
                  </a:txBody>
                  <a:tcPr anchor="ctr"/>
                </a:tc>
                <a:tc>
                  <a:txBody>
                    <a:bodyPr/>
                    <a:lstStyle/>
                    <a:p>
                      <a:pPr algn="r" fontAlgn="ctr"/>
                      <a:r>
                        <a:rPr lang="en-IN">
                          <a:effectLst/>
                        </a:rPr>
                        <a:t>1.78</a:t>
                      </a:r>
                    </a:p>
                  </a:txBody>
                  <a:tcPr anchor="ctr"/>
                </a:tc>
                <a:tc>
                  <a:txBody>
                    <a:bodyPr/>
                    <a:lstStyle/>
                    <a:p>
                      <a:pPr algn="r" fontAlgn="ctr"/>
                      <a:r>
                        <a:rPr lang="en-IN">
                          <a:effectLst/>
                        </a:rPr>
                        <a:t>-17.28</a:t>
                      </a:r>
                    </a:p>
                  </a:txBody>
                  <a:tcPr anchor="ctr"/>
                </a:tc>
                <a:tc>
                  <a:txBody>
                    <a:bodyPr/>
                    <a:lstStyle/>
                    <a:p>
                      <a:pPr algn="r" fontAlgn="ctr"/>
                      <a:r>
                        <a:rPr lang="en-IN">
                          <a:effectLst/>
                        </a:rPr>
                        <a:t>12.80</a:t>
                      </a:r>
                    </a:p>
                  </a:txBody>
                  <a:tcPr anchor="ctr"/>
                </a:tc>
                <a:tc>
                  <a:txBody>
                    <a:bodyPr/>
                    <a:lstStyle/>
                    <a:p>
                      <a:pPr algn="r" fontAlgn="ctr"/>
                      <a:r>
                        <a:rPr lang="en-IN">
                          <a:effectLst/>
                        </a:rPr>
                        <a:t>23.72</a:t>
                      </a:r>
                    </a:p>
                  </a:txBody>
                  <a:tcPr anchor="ctr"/>
                </a:tc>
                <a:tc>
                  <a:txBody>
                    <a:bodyPr/>
                    <a:lstStyle/>
                    <a:p>
                      <a:pPr algn="r" fontAlgn="ctr"/>
                      <a:r>
                        <a:rPr lang="en-IN">
                          <a:effectLst/>
                        </a:rPr>
                        <a:t>28.27</a:t>
                      </a:r>
                    </a:p>
                  </a:txBody>
                  <a:tcPr anchor="ctr"/>
                </a:tc>
                <a:tc>
                  <a:txBody>
                    <a:bodyPr/>
                    <a:lstStyle/>
                    <a:p>
                      <a:pPr algn="r" fontAlgn="ctr"/>
                      <a:r>
                        <a:rPr lang="en-IN">
                          <a:effectLst/>
                        </a:rPr>
                        <a:t>0.81</a:t>
                      </a:r>
                    </a:p>
                  </a:txBody>
                  <a:tcPr anchor="ctr"/>
                </a:tc>
                <a:tc>
                  <a:txBody>
                    <a:bodyPr/>
                    <a:lstStyle/>
                    <a:p>
                      <a:pPr algn="r" fontAlgn="ctr"/>
                      <a:r>
                        <a:rPr lang="en-IN">
                          <a:effectLst/>
                        </a:rPr>
                        <a:t>167.36</a:t>
                      </a:r>
                    </a:p>
                  </a:txBody>
                  <a:tcPr anchor="ctr"/>
                </a:tc>
                <a:extLst>
                  <a:ext uri="{0D108BD9-81ED-4DB2-BD59-A6C34878D82A}">
                    <a16:rowId xmlns:a16="http://schemas.microsoft.com/office/drawing/2014/main" xmlns="" val="2320394375"/>
                  </a:ext>
                </a:extLst>
              </a:tr>
              <a:tr h="370840">
                <a:tc>
                  <a:txBody>
                    <a:bodyPr/>
                    <a:lstStyle/>
                    <a:p>
                      <a:pPr algn="r" fontAlgn="ctr"/>
                      <a:r>
                        <a:rPr lang="en-IN" b="1">
                          <a:effectLst/>
                        </a:rPr>
                        <a:t>GOOG</a:t>
                      </a:r>
                    </a:p>
                  </a:txBody>
                  <a:tcPr anchor="ctr"/>
                </a:tc>
                <a:tc>
                  <a:txBody>
                    <a:bodyPr/>
                    <a:lstStyle/>
                    <a:p>
                      <a:pPr algn="r" fontAlgn="ctr"/>
                      <a:r>
                        <a:rPr lang="en-IN">
                          <a:effectLst/>
                        </a:rPr>
                        <a:t>0.08</a:t>
                      </a:r>
                    </a:p>
                  </a:txBody>
                  <a:tcPr anchor="ctr"/>
                </a:tc>
                <a:tc>
                  <a:txBody>
                    <a:bodyPr/>
                    <a:lstStyle/>
                    <a:p>
                      <a:pPr algn="r" fontAlgn="ctr"/>
                      <a:r>
                        <a:rPr lang="en-IN">
                          <a:effectLst/>
                        </a:rPr>
                        <a:t>1.65</a:t>
                      </a:r>
                    </a:p>
                  </a:txBody>
                  <a:tcPr anchor="ctr"/>
                </a:tc>
                <a:tc>
                  <a:txBody>
                    <a:bodyPr/>
                    <a:lstStyle/>
                    <a:p>
                      <a:pPr algn="r" fontAlgn="ctr"/>
                      <a:r>
                        <a:rPr lang="en-IN">
                          <a:effectLst/>
                        </a:rPr>
                        <a:t>-11.10</a:t>
                      </a:r>
                    </a:p>
                  </a:txBody>
                  <a:tcPr anchor="ctr"/>
                </a:tc>
                <a:tc>
                  <a:txBody>
                    <a:bodyPr/>
                    <a:lstStyle/>
                    <a:p>
                      <a:pPr algn="r" fontAlgn="ctr"/>
                      <a:r>
                        <a:rPr lang="en-IN">
                          <a:effectLst/>
                        </a:rPr>
                        <a:t>10.45</a:t>
                      </a:r>
                    </a:p>
                  </a:txBody>
                  <a:tcPr anchor="ctr"/>
                </a:tc>
                <a:tc>
                  <a:txBody>
                    <a:bodyPr/>
                    <a:lstStyle/>
                    <a:p>
                      <a:pPr algn="r" fontAlgn="ctr"/>
                      <a:r>
                        <a:rPr lang="en-IN">
                          <a:effectLst/>
                        </a:rPr>
                        <a:t>21.02</a:t>
                      </a:r>
                    </a:p>
                  </a:txBody>
                  <a:tcPr anchor="ctr"/>
                </a:tc>
                <a:tc>
                  <a:txBody>
                    <a:bodyPr/>
                    <a:lstStyle/>
                    <a:p>
                      <a:pPr algn="r" fontAlgn="ctr"/>
                      <a:r>
                        <a:rPr lang="en-IN">
                          <a:effectLst/>
                        </a:rPr>
                        <a:t>26.23</a:t>
                      </a:r>
                    </a:p>
                  </a:txBody>
                  <a:tcPr anchor="ctr"/>
                </a:tc>
                <a:tc>
                  <a:txBody>
                    <a:bodyPr/>
                    <a:lstStyle/>
                    <a:p>
                      <a:pPr algn="r" fontAlgn="ctr"/>
                      <a:r>
                        <a:rPr lang="en-IN">
                          <a:effectLst/>
                        </a:rPr>
                        <a:t>0.77</a:t>
                      </a:r>
                    </a:p>
                  </a:txBody>
                  <a:tcPr anchor="ctr"/>
                </a:tc>
                <a:tc>
                  <a:txBody>
                    <a:bodyPr/>
                    <a:lstStyle/>
                    <a:p>
                      <a:pPr algn="r" fontAlgn="ctr"/>
                      <a:r>
                        <a:rPr lang="en-IN">
                          <a:effectLst/>
                        </a:rPr>
                        <a:t>140.41</a:t>
                      </a:r>
                    </a:p>
                  </a:txBody>
                  <a:tcPr anchor="ctr"/>
                </a:tc>
                <a:extLst>
                  <a:ext uri="{0D108BD9-81ED-4DB2-BD59-A6C34878D82A}">
                    <a16:rowId xmlns:a16="http://schemas.microsoft.com/office/drawing/2014/main" xmlns="" val="3163215041"/>
                  </a:ext>
                </a:extLst>
              </a:tr>
              <a:tr h="370840">
                <a:tc>
                  <a:txBody>
                    <a:bodyPr/>
                    <a:lstStyle/>
                    <a:p>
                      <a:pPr algn="r" fontAlgn="ctr"/>
                      <a:r>
                        <a:rPr lang="en-IN" b="1">
                          <a:effectLst/>
                        </a:rPr>
                        <a:t>MS</a:t>
                      </a:r>
                    </a:p>
                  </a:txBody>
                  <a:tcPr anchor="ctr"/>
                </a:tc>
                <a:tc>
                  <a:txBody>
                    <a:bodyPr/>
                    <a:lstStyle/>
                    <a:p>
                      <a:pPr algn="r" fontAlgn="ctr"/>
                      <a:r>
                        <a:rPr lang="en-IN">
                          <a:effectLst/>
                        </a:rPr>
                        <a:t>0.06</a:t>
                      </a:r>
                    </a:p>
                  </a:txBody>
                  <a:tcPr anchor="ctr"/>
                </a:tc>
                <a:tc>
                  <a:txBody>
                    <a:bodyPr/>
                    <a:lstStyle/>
                    <a:p>
                      <a:pPr algn="r" fontAlgn="ctr"/>
                      <a:r>
                        <a:rPr lang="en-IN">
                          <a:effectLst/>
                        </a:rPr>
                        <a:t>2.18</a:t>
                      </a:r>
                    </a:p>
                  </a:txBody>
                  <a:tcPr anchor="ctr"/>
                </a:tc>
                <a:tc>
                  <a:txBody>
                    <a:bodyPr/>
                    <a:lstStyle/>
                    <a:p>
                      <a:pPr algn="r" fontAlgn="ctr"/>
                      <a:r>
                        <a:rPr lang="en-IN" dirty="0">
                          <a:effectLst/>
                        </a:rPr>
                        <a:t>-15.60</a:t>
                      </a:r>
                    </a:p>
                  </a:txBody>
                  <a:tcPr anchor="ctr"/>
                </a:tc>
                <a:tc>
                  <a:txBody>
                    <a:bodyPr/>
                    <a:lstStyle/>
                    <a:p>
                      <a:pPr algn="r" fontAlgn="ctr"/>
                      <a:r>
                        <a:rPr lang="en-IN">
                          <a:effectLst/>
                        </a:rPr>
                        <a:t>19.77</a:t>
                      </a:r>
                    </a:p>
                  </a:txBody>
                  <a:tcPr anchor="ctr"/>
                </a:tc>
                <a:tc>
                  <a:txBody>
                    <a:bodyPr/>
                    <a:lstStyle/>
                    <a:p>
                      <a:pPr algn="r" fontAlgn="ctr"/>
                      <a:r>
                        <a:rPr lang="en-IN">
                          <a:effectLst/>
                        </a:rPr>
                        <a:t>14.55</a:t>
                      </a:r>
                    </a:p>
                  </a:txBody>
                  <a:tcPr anchor="ctr"/>
                </a:tc>
                <a:tc>
                  <a:txBody>
                    <a:bodyPr/>
                    <a:lstStyle/>
                    <a:p>
                      <a:pPr algn="r" fontAlgn="ctr"/>
                      <a:r>
                        <a:rPr lang="en-IN">
                          <a:effectLst/>
                        </a:rPr>
                        <a:t>34.62</a:t>
                      </a:r>
                    </a:p>
                  </a:txBody>
                  <a:tcPr anchor="ctr"/>
                </a:tc>
                <a:tc>
                  <a:txBody>
                    <a:bodyPr/>
                    <a:lstStyle/>
                    <a:p>
                      <a:pPr algn="r" fontAlgn="ctr"/>
                      <a:r>
                        <a:rPr lang="en-IN">
                          <a:effectLst/>
                        </a:rPr>
                        <a:t>0.40</a:t>
                      </a:r>
                    </a:p>
                  </a:txBody>
                  <a:tcPr anchor="ctr"/>
                </a:tc>
                <a:tc>
                  <a:txBody>
                    <a:bodyPr/>
                    <a:lstStyle/>
                    <a:p>
                      <a:pPr algn="r" fontAlgn="ctr"/>
                      <a:r>
                        <a:rPr lang="en-IN">
                          <a:effectLst/>
                        </a:rPr>
                        <a:t>53.49</a:t>
                      </a:r>
                    </a:p>
                  </a:txBody>
                  <a:tcPr anchor="ctr"/>
                </a:tc>
                <a:extLst>
                  <a:ext uri="{0D108BD9-81ED-4DB2-BD59-A6C34878D82A}">
                    <a16:rowId xmlns:a16="http://schemas.microsoft.com/office/drawing/2014/main" xmlns="" val="4111021410"/>
                  </a:ext>
                </a:extLst>
              </a:tr>
              <a:tr h="370840">
                <a:tc>
                  <a:txBody>
                    <a:bodyPr/>
                    <a:lstStyle/>
                    <a:p>
                      <a:pPr algn="r" fontAlgn="ctr"/>
                      <a:r>
                        <a:rPr lang="en-IN" b="1">
                          <a:effectLst/>
                        </a:rPr>
                        <a:t>S&amp;P500</a:t>
                      </a:r>
                    </a:p>
                  </a:txBody>
                  <a:tcPr anchor="ctr"/>
                </a:tc>
                <a:tc>
                  <a:txBody>
                    <a:bodyPr/>
                    <a:lstStyle/>
                    <a:p>
                      <a:pPr algn="r" fontAlgn="ctr"/>
                      <a:r>
                        <a:rPr lang="en-IN">
                          <a:effectLst/>
                        </a:rPr>
                        <a:t>0.05</a:t>
                      </a:r>
                    </a:p>
                  </a:txBody>
                  <a:tcPr anchor="ctr"/>
                </a:tc>
                <a:tc>
                  <a:txBody>
                    <a:bodyPr/>
                    <a:lstStyle/>
                    <a:p>
                      <a:pPr algn="r" fontAlgn="ctr"/>
                      <a:r>
                        <a:rPr lang="en-IN">
                          <a:effectLst/>
                        </a:rPr>
                        <a:t>1.21</a:t>
                      </a:r>
                    </a:p>
                  </a:txBody>
                  <a:tcPr anchor="ctr"/>
                </a:tc>
                <a:tc>
                  <a:txBody>
                    <a:bodyPr/>
                    <a:lstStyle/>
                    <a:p>
                      <a:pPr algn="r" fontAlgn="ctr"/>
                      <a:r>
                        <a:rPr lang="en-IN">
                          <a:effectLst/>
                        </a:rPr>
                        <a:t>-11.98</a:t>
                      </a:r>
                    </a:p>
                  </a:txBody>
                  <a:tcPr anchor="ctr"/>
                </a:tc>
                <a:tc>
                  <a:txBody>
                    <a:bodyPr/>
                    <a:lstStyle/>
                    <a:p>
                      <a:pPr algn="r" fontAlgn="ctr"/>
                      <a:r>
                        <a:rPr lang="en-IN">
                          <a:effectLst/>
                        </a:rPr>
                        <a:t>9.38</a:t>
                      </a:r>
                    </a:p>
                  </a:txBody>
                  <a:tcPr anchor="ctr"/>
                </a:tc>
                <a:tc>
                  <a:txBody>
                    <a:bodyPr/>
                    <a:lstStyle/>
                    <a:p>
                      <a:pPr algn="r" fontAlgn="ctr"/>
                      <a:r>
                        <a:rPr lang="en-IN">
                          <a:effectLst/>
                        </a:rPr>
                        <a:t>13.04</a:t>
                      </a:r>
                    </a:p>
                  </a:txBody>
                  <a:tcPr anchor="ctr"/>
                </a:tc>
                <a:tc>
                  <a:txBody>
                    <a:bodyPr/>
                    <a:lstStyle/>
                    <a:p>
                      <a:pPr algn="r" fontAlgn="ctr"/>
                      <a:r>
                        <a:rPr lang="en-IN">
                          <a:effectLst/>
                        </a:rPr>
                        <a:t>19.18</a:t>
                      </a:r>
                    </a:p>
                  </a:txBody>
                  <a:tcPr anchor="ctr"/>
                </a:tc>
                <a:tc>
                  <a:txBody>
                    <a:bodyPr/>
                    <a:lstStyle/>
                    <a:p>
                      <a:pPr algn="r" fontAlgn="ctr"/>
                      <a:r>
                        <a:rPr lang="en-IN">
                          <a:effectLst/>
                        </a:rPr>
                        <a:t>0.64</a:t>
                      </a:r>
                    </a:p>
                  </a:txBody>
                  <a:tcPr anchor="ctr"/>
                </a:tc>
                <a:tc>
                  <a:txBody>
                    <a:bodyPr/>
                    <a:lstStyle/>
                    <a:p>
                      <a:pPr algn="r" fontAlgn="ctr"/>
                      <a:r>
                        <a:rPr lang="en-IN">
                          <a:effectLst/>
                        </a:rPr>
                        <a:t>74.81</a:t>
                      </a:r>
                    </a:p>
                  </a:txBody>
                  <a:tcPr anchor="ctr"/>
                </a:tc>
                <a:extLst>
                  <a:ext uri="{0D108BD9-81ED-4DB2-BD59-A6C34878D82A}">
                    <a16:rowId xmlns:a16="http://schemas.microsoft.com/office/drawing/2014/main" xmlns="" val="2340754610"/>
                  </a:ext>
                </a:extLst>
              </a:tr>
              <a:tr h="370840">
                <a:tc>
                  <a:txBody>
                    <a:bodyPr/>
                    <a:lstStyle/>
                    <a:p>
                      <a:pPr algn="r" fontAlgn="ctr"/>
                      <a:r>
                        <a:rPr lang="en-IN" b="1">
                          <a:effectLst/>
                        </a:rPr>
                        <a:t>MRK</a:t>
                      </a:r>
                    </a:p>
                  </a:txBody>
                  <a:tcPr anchor="ctr"/>
                </a:tc>
                <a:tc>
                  <a:txBody>
                    <a:bodyPr/>
                    <a:lstStyle/>
                    <a:p>
                      <a:pPr algn="r" fontAlgn="ctr"/>
                      <a:r>
                        <a:rPr lang="en-IN">
                          <a:effectLst/>
                        </a:rPr>
                        <a:t>0.05</a:t>
                      </a:r>
                    </a:p>
                  </a:txBody>
                  <a:tcPr anchor="ctr"/>
                </a:tc>
                <a:tc>
                  <a:txBody>
                    <a:bodyPr/>
                    <a:lstStyle/>
                    <a:p>
                      <a:pPr algn="r" fontAlgn="ctr"/>
                      <a:r>
                        <a:rPr lang="en-IN">
                          <a:effectLst/>
                        </a:rPr>
                        <a:t>1.41</a:t>
                      </a:r>
                    </a:p>
                  </a:txBody>
                  <a:tcPr anchor="ctr"/>
                </a:tc>
                <a:tc>
                  <a:txBody>
                    <a:bodyPr/>
                    <a:lstStyle/>
                    <a:p>
                      <a:pPr algn="r" fontAlgn="ctr"/>
                      <a:r>
                        <a:rPr lang="en-IN">
                          <a:effectLst/>
                        </a:rPr>
                        <a:t>-8.90</a:t>
                      </a:r>
                    </a:p>
                  </a:txBody>
                  <a:tcPr anchor="ctr"/>
                </a:tc>
                <a:tc>
                  <a:txBody>
                    <a:bodyPr/>
                    <a:lstStyle/>
                    <a:p>
                      <a:pPr algn="r" fontAlgn="ctr"/>
                      <a:r>
                        <a:rPr lang="en-IN">
                          <a:effectLst/>
                        </a:rPr>
                        <a:t>10.41</a:t>
                      </a:r>
                    </a:p>
                  </a:txBody>
                  <a:tcPr anchor="ctr"/>
                </a:tc>
                <a:tc>
                  <a:txBody>
                    <a:bodyPr/>
                    <a:lstStyle/>
                    <a:p>
                      <a:pPr algn="r" fontAlgn="ctr"/>
                      <a:r>
                        <a:rPr lang="en-IN">
                          <a:effectLst/>
                        </a:rPr>
                        <a:t>12.88</a:t>
                      </a:r>
                    </a:p>
                  </a:txBody>
                  <a:tcPr anchor="ctr"/>
                </a:tc>
                <a:tc>
                  <a:txBody>
                    <a:bodyPr/>
                    <a:lstStyle/>
                    <a:p>
                      <a:pPr algn="r" fontAlgn="ctr"/>
                      <a:r>
                        <a:rPr lang="en-IN">
                          <a:effectLst/>
                        </a:rPr>
                        <a:t>22.33</a:t>
                      </a:r>
                    </a:p>
                  </a:txBody>
                  <a:tcPr anchor="ctr"/>
                </a:tc>
                <a:tc>
                  <a:txBody>
                    <a:bodyPr/>
                    <a:lstStyle/>
                    <a:p>
                      <a:pPr algn="r" fontAlgn="ctr"/>
                      <a:r>
                        <a:rPr lang="en-IN">
                          <a:effectLst/>
                        </a:rPr>
                        <a:t>0.54</a:t>
                      </a:r>
                    </a:p>
                  </a:txBody>
                  <a:tcPr anchor="ctr"/>
                </a:tc>
                <a:tc>
                  <a:txBody>
                    <a:bodyPr/>
                    <a:lstStyle/>
                    <a:p>
                      <a:pPr algn="r" fontAlgn="ctr"/>
                      <a:r>
                        <a:rPr lang="en-IN">
                          <a:effectLst/>
                        </a:rPr>
                        <a:t>68.02</a:t>
                      </a:r>
                    </a:p>
                  </a:txBody>
                  <a:tcPr anchor="ctr"/>
                </a:tc>
                <a:extLst>
                  <a:ext uri="{0D108BD9-81ED-4DB2-BD59-A6C34878D82A}">
                    <a16:rowId xmlns:a16="http://schemas.microsoft.com/office/drawing/2014/main" xmlns="" val="2456875977"/>
                  </a:ext>
                </a:extLst>
              </a:tr>
              <a:tr h="370840">
                <a:tc>
                  <a:txBody>
                    <a:bodyPr/>
                    <a:lstStyle/>
                    <a:p>
                      <a:pPr algn="r" fontAlgn="ctr"/>
                      <a:r>
                        <a:rPr lang="en-IN" b="1">
                          <a:effectLst/>
                        </a:rPr>
                        <a:t>JNJ</a:t>
                      </a:r>
                    </a:p>
                  </a:txBody>
                  <a:tcPr anchor="ctr"/>
                </a:tc>
                <a:tc>
                  <a:txBody>
                    <a:bodyPr/>
                    <a:lstStyle/>
                    <a:p>
                      <a:pPr algn="r" fontAlgn="ctr"/>
                      <a:r>
                        <a:rPr lang="en-IN">
                          <a:effectLst/>
                        </a:rPr>
                        <a:t>0.05</a:t>
                      </a:r>
                    </a:p>
                  </a:txBody>
                  <a:tcPr anchor="ctr"/>
                </a:tc>
                <a:tc>
                  <a:txBody>
                    <a:bodyPr/>
                    <a:lstStyle/>
                    <a:p>
                      <a:pPr algn="r" fontAlgn="ctr"/>
                      <a:r>
                        <a:rPr lang="en-IN">
                          <a:effectLst/>
                        </a:rPr>
                        <a:t>1.25</a:t>
                      </a:r>
                    </a:p>
                  </a:txBody>
                  <a:tcPr anchor="ctr"/>
                </a:tc>
                <a:tc>
                  <a:txBody>
                    <a:bodyPr/>
                    <a:lstStyle/>
                    <a:p>
                      <a:pPr algn="r" fontAlgn="ctr"/>
                      <a:r>
                        <a:rPr lang="en-IN">
                          <a:effectLst/>
                        </a:rPr>
                        <a:t>-10.04</a:t>
                      </a:r>
                    </a:p>
                  </a:txBody>
                  <a:tcPr anchor="ctr"/>
                </a:tc>
                <a:tc>
                  <a:txBody>
                    <a:bodyPr/>
                    <a:lstStyle/>
                    <a:p>
                      <a:pPr algn="r" fontAlgn="ctr"/>
                      <a:r>
                        <a:rPr lang="en-IN">
                          <a:effectLst/>
                        </a:rPr>
                        <a:t>8.00</a:t>
                      </a:r>
                    </a:p>
                  </a:txBody>
                  <a:tcPr anchor="ctr"/>
                </a:tc>
                <a:tc>
                  <a:txBody>
                    <a:bodyPr/>
                    <a:lstStyle/>
                    <a:p>
                      <a:pPr algn="r" fontAlgn="ctr"/>
                      <a:r>
                        <a:rPr lang="en-IN">
                          <a:effectLst/>
                        </a:rPr>
                        <a:t>11.35</a:t>
                      </a:r>
                    </a:p>
                  </a:txBody>
                  <a:tcPr anchor="ctr"/>
                </a:tc>
                <a:tc>
                  <a:txBody>
                    <a:bodyPr/>
                    <a:lstStyle/>
                    <a:p>
                      <a:pPr algn="r" fontAlgn="ctr"/>
                      <a:r>
                        <a:rPr lang="en-IN">
                          <a:effectLst/>
                        </a:rPr>
                        <a:t>19.78</a:t>
                      </a:r>
                    </a:p>
                  </a:txBody>
                  <a:tcPr anchor="ctr"/>
                </a:tc>
                <a:tc>
                  <a:txBody>
                    <a:bodyPr/>
                    <a:lstStyle/>
                    <a:p>
                      <a:pPr algn="r" fontAlgn="ctr"/>
                      <a:r>
                        <a:rPr lang="en-IN">
                          <a:effectLst/>
                        </a:rPr>
                        <a:t>0.54</a:t>
                      </a:r>
                    </a:p>
                  </a:txBody>
                  <a:tcPr anchor="ctr"/>
                </a:tc>
                <a:tc>
                  <a:txBody>
                    <a:bodyPr/>
                    <a:lstStyle/>
                    <a:p>
                      <a:pPr algn="r" fontAlgn="ctr"/>
                      <a:r>
                        <a:rPr lang="en-IN">
                          <a:effectLst/>
                        </a:rPr>
                        <a:t>59.79</a:t>
                      </a:r>
                    </a:p>
                  </a:txBody>
                  <a:tcPr anchor="ctr"/>
                </a:tc>
                <a:extLst>
                  <a:ext uri="{0D108BD9-81ED-4DB2-BD59-A6C34878D82A}">
                    <a16:rowId xmlns:a16="http://schemas.microsoft.com/office/drawing/2014/main" xmlns="" val="2656392834"/>
                  </a:ext>
                </a:extLst>
              </a:tr>
              <a:tr h="370840">
                <a:tc>
                  <a:txBody>
                    <a:bodyPr/>
                    <a:lstStyle/>
                    <a:p>
                      <a:pPr algn="r" fontAlgn="ctr"/>
                      <a:r>
                        <a:rPr lang="en-IN" b="1">
                          <a:effectLst/>
                        </a:rPr>
                        <a:t>GS</a:t>
                      </a:r>
                    </a:p>
                  </a:txBody>
                  <a:tcPr anchor="ctr"/>
                </a:tc>
                <a:tc>
                  <a:txBody>
                    <a:bodyPr/>
                    <a:lstStyle/>
                    <a:p>
                      <a:pPr algn="r" fontAlgn="ctr"/>
                      <a:r>
                        <a:rPr lang="en-IN">
                          <a:effectLst/>
                        </a:rPr>
                        <a:t>0.03</a:t>
                      </a:r>
                    </a:p>
                  </a:txBody>
                  <a:tcPr anchor="ctr"/>
                </a:tc>
                <a:tc>
                  <a:txBody>
                    <a:bodyPr/>
                    <a:lstStyle/>
                    <a:p>
                      <a:pPr algn="r" fontAlgn="ctr"/>
                      <a:r>
                        <a:rPr lang="en-IN">
                          <a:effectLst/>
                        </a:rPr>
                        <a:t>1.99</a:t>
                      </a:r>
                    </a:p>
                  </a:txBody>
                  <a:tcPr anchor="ctr"/>
                </a:tc>
                <a:tc>
                  <a:txBody>
                    <a:bodyPr/>
                    <a:lstStyle/>
                    <a:p>
                      <a:pPr algn="r" fontAlgn="ctr"/>
                      <a:r>
                        <a:rPr lang="en-IN">
                          <a:effectLst/>
                        </a:rPr>
                        <a:t>-12.71</a:t>
                      </a:r>
                    </a:p>
                  </a:txBody>
                  <a:tcPr anchor="ctr"/>
                </a:tc>
                <a:tc>
                  <a:txBody>
                    <a:bodyPr/>
                    <a:lstStyle/>
                    <a:p>
                      <a:pPr algn="r" fontAlgn="ctr"/>
                      <a:r>
                        <a:rPr lang="en-IN">
                          <a:effectLst/>
                        </a:rPr>
                        <a:t>17.58</a:t>
                      </a:r>
                    </a:p>
                  </a:txBody>
                  <a:tcPr anchor="ctr"/>
                </a:tc>
                <a:tc>
                  <a:txBody>
                    <a:bodyPr/>
                    <a:lstStyle/>
                    <a:p>
                      <a:pPr algn="r" fontAlgn="ctr"/>
                      <a:r>
                        <a:rPr lang="en-IN">
                          <a:effectLst/>
                        </a:rPr>
                        <a:t>7.64</a:t>
                      </a:r>
                    </a:p>
                  </a:txBody>
                  <a:tcPr anchor="ctr"/>
                </a:tc>
                <a:tc>
                  <a:txBody>
                    <a:bodyPr/>
                    <a:lstStyle/>
                    <a:p>
                      <a:pPr algn="r" fontAlgn="ctr"/>
                      <a:r>
                        <a:rPr lang="en-IN">
                          <a:effectLst/>
                        </a:rPr>
                        <a:t>31.59</a:t>
                      </a:r>
                    </a:p>
                  </a:txBody>
                  <a:tcPr anchor="ctr"/>
                </a:tc>
                <a:tc>
                  <a:txBody>
                    <a:bodyPr/>
                    <a:lstStyle/>
                    <a:p>
                      <a:pPr algn="r" fontAlgn="ctr"/>
                      <a:r>
                        <a:rPr lang="en-IN">
                          <a:effectLst/>
                        </a:rPr>
                        <a:t>0.22</a:t>
                      </a:r>
                    </a:p>
                  </a:txBody>
                  <a:tcPr anchor="ctr"/>
                </a:tc>
                <a:tc>
                  <a:txBody>
                    <a:bodyPr/>
                    <a:lstStyle/>
                    <a:p>
                      <a:pPr algn="r" fontAlgn="ctr"/>
                      <a:r>
                        <a:rPr lang="en-IN">
                          <a:effectLst/>
                        </a:rPr>
                        <a:t>14.17</a:t>
                      </a:r>
                    </a:p>
                  </a:txBody>
                  <a:tcPr anchor="ctr"/>
                </a:tc>
                <a:extLst>
                  <a:ext uri="{0D108BD9-81ED-4DB2-BD59-A6C34878D82A}">
                    <a16:rowId xmlns:a16="http://schemas.microsoft.com/office/drawing/2014/main" xmlns="" val="1958715033"/>
                  </a:ext>
                </a:extLst>
              </a:tr>
              <a:tr h="370840">
                <a:tc>
                  <a:txBody>
                    <a:bodyPr/>
                    <a:lstStyle/>
                    <a:p>
                      <a:pPr algn="r" fontAlgn="ctr"/>
                      <a:r>
                        <a:rPr lang="en-IN" b="1">
                          <a:effectLst/>
                        </a:rPr>
                        <a:t>RHHBY</a:t>
                      </a:r>
                    </a:p>
                  </a:txBody>
                  <a:tcPr anchor="ctr"/>
                </a:tc>
                <a:tc>
                  <a:txBody>
                    <a:bodyPr/>
                    <a:lstStyle/>
                    <a:p>
                      <a:pPr algn="r" fontAlgn="ctr"/>
                      <a:r>
                        <a:rPr lang="en-IN">
                          <a:effectLst/>
                        </a:rPr>
                        <a:t>0.03</a:t>
                      </a:r>
                    </a:p>
                  </a:txBody>
                  <a:tcPr anchor="ctr"/>
                </a:tc>
                <a:tc>
                  <a:txBody>
                    <a:bodyPr/>
                    <a:lstStyle/>
                    <a:p>
                      <a:pPr algn="r" fontAlgn="ctr"/>
                      <a:r>
                        <a:rPr lang="en-IN">
                          <a:effectLst/>
                        </a:rPr>
                        <a:t>1.35</a:t>
                      </a:r>
                    </a:p>
                  </a:txBody>
                  <a:tcPr anchor="ctr"/>
                </a:tc>
                <a:tc>
                  <a:txBody>
                    <a:bodyPr/>
                    <a:lstStyle/>
                    <a:p>
                      <a:pPr algn="r" fontAlgn="ctr"/>
                      <a:r>
                        <a:rPr lang="en-IN">
                          <a:effectLst/>
                        </a:rPr>
                        <a:t>-8.96</a:t>
                      </a:r>
                    </a:p>
                  </a:txBody>
                  <a:tcPr anchor="ctr"/>
                </a:tc>
                <a:tc>
                  <a:txBody>
                    <a:bodyPr/>
                    <a:lstStyle/>
                    <a:p>
                      <a:pPr algn="r" fontAlgn="ctr"/>
                      <a:r>
                        <a:rPr lang="en-IN">
                          <a:effectLst/>
                        </a:rPr>
                        <a:t>13.01</a:t>
                      </a:r>
                    </a:p>
                  </a:txBody>
                  <a:tcPr anchor="ctr"/>
                </a:tc>
                <a:tc>
                  <a:txBody>
                    <a:bodyPr/>
                    <a:lstStyle/>
                    <a:p>
                      <a:pPr algn="r" fontAlgn="ctr"/>
                      <a:r>
                        <a:rPr lang="en-IN">
                          <a:effectLst/>
                        </a:rPr>
                        <a:t>7.38</a:t>
                      </a:r>
                    </a:p>
                  </a:txBody>
                  <a:tcPr anchor="ctr"/>
                </a:tc>
                <a:tc>
                  <a:txBody>
                    <a:bodyPr/>
                    <a:lstStyle/>
                    <a:p>
                      <a:pPr algn="r" fontAlgn="ctr"/>
                      <a:r>
                        <a:rPr lang="en-IN">
                          <a:effectLst/>
                        </a:rPr>
                        <a:t>21.45</a:t>
                      </a:r>
                    </a:p>
                  </a:txBody>
                  <a:tcPr anchor="ctr"/>
                </a:tc>
                <a:tc>
                  <a:txBody>
                    <a:bodyPr/>
                    <a:lstStyle/>
                    <a:p>
                      <a:pPr algn="r" fontAlgn="ctr"/>
                      <a:r>
                        <a:rPr lang="en-IN">
                          <a:effectLst/>
                        </a:rPr>
                        <a:t>0.31</a:t>
                      </a:r>
                    </a:p>
                  </a:txBody>
                  <a:tcPr anchor="ctr"/>
                </a:tc>
                <a:tc>
                  <a:txBody>
                    <a:bodyPr/>
                    <a:lstStyle/>
                    <a:p>
                      <a:pPr algn="r" fontAlgn="ctr"/>
                      <a:r>
                        <a:rPr lang="en-IN">
                          <a:effectLst/>
                        </a:rPr>
                        <a:t>28.87</a:t>
                      </a:r>
                    </a:p>
                  </a:txBody>
                  <a:tcPr anchor="ctr"/>
                </a:tc>
                <a:extLst>
                  <a:ext uri="{0D108BD9-81ED-4DB2-BD59-A6C34878D82A}">
                    <a16:rowId xmlns:a16="http://schemas.microsoft.com/office/drawing/2014/main" xmlns="" val="935277377"/>
                  </a:ext>
                </a:extLst>
              </a:tr>
              <a:tr h="370840">
                <a:tc>
                  <a:txBody>
                    <a:bodyPr/>
                    <a:lstStyle/>
                    <a:p>
                      <a:pPr algn="r" fontAlgn="ctr"/>
                      <a:r>
                        <a:rPr lang="en-IN" b="1">
                          <a:effectLst/>
                        </a:rPr>
                        <a:t>LUV</a:t>
                      </a:r>
                    </a:p>
                  </a:txBody>
                  <a:tcPr anchor="ctr"/>
                </a:tc>
                <a:tc>
                  <a:txBody>
                    <a:bodyPr/>
                    <a:lstStyle/>
                    <a:p>
                      <a:pPr algn="r" fontAlgn="ctr"/>
                      <a:r>
                        <a:rPr lang="en-IN">
                          <a:effectLst/>
                        </a:rPr>
                        <a:t>0.02</a:t>
                      </a:r>
                    </a:p>
                  </a:txBody>
                  <a:tcPr anchor="ctr"/>
                </a:tc>
                <a:tc>
                  <a:txBody>
                    <a:bodyPr/>
                    <a:lstStyle/>
                    <a:p>
                      <a:pPr algn="r" fontAlgn="ctr"/>
                      <a:r>
                        <a:rPr lang="en-IN">
                          <a:effectLst/>
                        </a:rPr>
                        <a:t>2.29</a:t>
                      </a:r>
                    </a:p>
                  </a:txBody>
                  <a:tcPr anchor="ctr"/>
                </a:tc>
                <a:tc>
                  <a:txBody>
                    <a:bodyPr/>
                    <a:lstStyle/>
                    <a:p>
                      <a:pPr algn="r" fontAlgn="ctr"/>
                      <a:r>
                        <a:rPr lang="en-IN">
                          <a:effectLst/>
                        </a:rPr>
                        <a:t>-15.11</a:t>
                      </a:r>
                    </a:p>
                  </a:txBody>
                  <a:tcPr anchor="ctr"/>
                </a:tc>
                <a:tc>
                  <a:txBody>
                    <a:bodyPr/>
                    <a:lstStyle/>
                    <a:p>
                      <a:pPr algn="r" fontAlgn="ctr"/>
                      <a:r>
                        <a:rPr lang="en-IN">
                          <a:effectLst/>
                        </a:rPr>
                        <a:t>14.44</a:t>
                      </a:r>
                    </a:p>
                  </a:txBody>
                  <a:tcPr anchor="ctr"/>
                </a:tc>
                <a:tc>
                  <a:txBody>
                    <a:bodyPr/>
                    <a:lstStyle/>
                    <a:p>
                      <a:pPr algn="r" fontAlgn="ctr"/>
                      <a:r>
                        <a:rPr lang="en-IN">
                          <a:effectLst/>
                        </a:rPr>
                        <a:t>6.16</a:t>
                      </a:r>
                    </a:p>
                  </a:txBody>
                  <a:tcPr anchor="ctr"/>
                </a:tc>
                <a:tc>
                  <a:txBody>
                    <a:bodyPr/>
                    <a:lstStyle/>
                    <a:p>
                      <a:pPr algn="r" fontAlgn="ctr"/>
                      <a:r>
                        <a:rPr lang="en-IN">
                          <a:effectLst/>
                        </a:rPr>
                        <a:t>36.37</a:t>
                      </a:r>
                    </a:p>
                  </a:txBody>
                  <a:tcPr anchor="ctr"/>
                </a:tc>
                <a:tc>
                  <a:txBody>
                    <a:bodyPr/>
                    <a:lstStyle/>
                    <a:p>
                      <a:pPr algn="r" fontAlgn="ctr"/>
                      <a:r>
                        <a:rPr lang="en-IN">
                          <a:effectLst/>
                        </a:rPr>
                        <a:t>0.15</a:t>
                      </a:r>
                    </a:p>
                  </a:txBody>
                  <a:tcPr anchor="ctr"/>
                </a:tc>
                <a:tc>
                  <a:txBody>
                    <a:bodyPr/>
                    <a:lstStyle/>
                    <a:p>
                      <a:pPr algn="r" fontAlgn="ctr"/>
                      <a:r>
                        <a:rPr lang="en-IN">
                          <a:effectLst/>
                        </a:rPr>
                        <a:t>-2.37</a:t>
                      </a:r>
                    </a:p>
                  </a:txBody>
                  <a:tcPr anchor="ctr"/>
                </a:tc>
                <a:extLst>
                  <a:ext uri="{0D108BD9-81ED-4DB2-BD59-A6C34878D82A}">
                    <a16:rowId xmlns:a16="http://schemas.microsoft.com/office/drawing/2014/main" xmlns="" val="2264841839"/>
                  </a:ext>
                </a:extLst>
              </a:tr>
              <a:tr h="370840">
                <a:tc>
                  <a:txBody>
                    <a:bodyPr/>
                    <a:lstStyle/>
                    <a:p>
                      <a:pPr algn="r" fontAlgn="ctr"/>
                      <a:r>
                        <a:rPr lang="en-IN" b="1">
                          <a:effectLst/>
                        </a:rPr>
                        <a:t>PFE</a:t>
                      </a:r>
                    </a:p>
                  </a:txBody>
                  <a:tcPr anchor="ctr"/>
                </a:tc>
                <a:tc>
                  <a:txBody>
                    <a:bodyPr/>
                    <a:lstStyle/>
                    <a:p>
                      <a:pPr algn="r" fontAlgn="ctr"/>
                      <a:r>
                        <a:rPr lang="en-IN">
                          <a:effectLst/>
                        </a:rPr>
                        <a:t>0.02</a:t>
                      </a:r>
                    </a:p>
                  </a:txBody>
                  <a:tcPr anchor="ctr"/>
                </a:tc>
                <a:tc>
                  <a:txBody>
                    <a:bodyPr/>
                    <a:lstStyle/>
                    <a:p>
                      <a:pPr algn="r" fontAlgn="ctr"/>
                      <a:r>
                        <a:rPr lang="en-IN">
                          <a:effectLst/>
                        </a:rPr>
                        <a:t>1.38</a:t>
                      </a:r>
                    </a:p>
                  </a:txBody>
                  <a:tcPr anchor="ctr"/>
                </a:tc>
                <a:tc>
                  <a:txBody>
                    <a:bodyPr/>
                    <a:lstStyle/>
                    <a:p>
                      <a:pPr algn="r" fontAlgn="ctr"/>
                      <a:r>
                        <a:rPr lang="en-IN">
                          <a:effectLst/>
                        </a:rPr>
                        <a:t>-7.73</a:t>
                      </a:r>
                    </a:p>
                  </a:txBody>
                  <a:tcPr anchor="ctr"/>
                </a:tc>
                <a:tc>
                  <a:txBody>
                    <a:bodyPr/>
                    <a:lstStyle/>
                    <a:p>
                      <a:pPr algn="r" fontAlgn="ctr"/>
                      <a:r>
                        <a:rPr lang="en-IN">
                          <a:effectLst/>
                        </a:rPr>
                        <a:t>8.96</a:t>
                      </a:r>
                    </a:p>
                  </a:txBody>
                  <a:tcPr anchor="ctr"/>
                </a:tc>
                <a:tc>
                  <a:txBody>
                    <a:bodyPr/>
                    <a:lstStyle/>
                    <a:p>
                      <a:pPr algn="r" fontAlgn="ctr"/>
                      <a:r>
                        <a:rPr lang="en-IN">
                          <a:effectLst/>
                        </a:rPr>
                        <a:t>5.25</a:t>
                      </a:r>
                    </a:p>
                  </a:txBody>
                  <a:tcPr anchor="ctr"/>
                </a:tc>
                <a:tc>
                  <a:txBody>
                    <a:bodyPr/>
                    <a:lstStyle/>
                    <a:p>
                      <a:pPr algn="r" fontAlgn="ctr"/>
                      <a:r>
                        <a:rPr lang="en-IN">
                          <a:effectLst/>
                        </a:rPr>
                        <a:t>21.95</a:t>
                      </a:r>
                    </a:p>
                  </a:txBody>
                  <a:tcPr anchor="ctr"/>
                </a:tc>
                <a:tc>
                  <a:txBody>
                    <a:bodyPr/>
                    <a:lstStyle/>
                    <a:p>
                      <a:pPr algn="r" fontAlgn="ctr"/>
                      <a:r>
                        <a:rPr lang="en-IN">
                          <a:effectLst/>
                        </a:rPr>
                        <a:t>0.21</a:t>
                      </a:r>
                    </a:p>
                  </a:txBody>
                  <a:tcPr anchor="ctr"/>
                </a:tc>
                <a:tc>
                  <a:txBody>
                    <a:bodyPr/>
                    <a:lstStyle/>
                    <a:p>
                      <a:pPr algn="r" fontAlgn="ctr"/>
                      <a:r>
                        <a:rPr lang="en-IN">
                          <a:effectLst/>
                        </a:rPr>
                        <a:t>15.26</a:t>
                      </a:r>
                    </a:p>
                  </a:txBody>
                  <a:tcPr anchor="ctr"/>
                </a:tc>
                <a:extLst>
                  <a:ext uri="{0D108BD9-81ED-4DB2-BD59-A6C34878D82A}">
                    <a16:rowId xmlns:a16="http://schemas.microsoft.com/office/drawing/2014/main" xmlns="" val="3257197416"/>
                  </a:ext>
                </a:extLst>
              </a:tr>
              <a:tr h="370840">
                <a:tc>
                  <a:txBody>
                    <a:bodyPr/>
                    <a:lstStyle/>
                    <a:p>
                      <a:pPr algn="r" fontAlgn="ctr"/>
                      <a:r>
                        <a:rPr lang="en-IN" b="1">
                          <a:effectLst/>
                        </a:rPr>
                        <a:t>DAL</a:t>
                      </a:r>
                    </a:p>
                  </a:txBody>
                  <a:tcPr anchor="ctr"/>
                </a:tc>
                <a:tc>
                  <a:txBody>
                    <a:bodyPr/>
                    <a:lstStyle/>
                    <a:p>
                      <a:pPr algn="r" fontAlgn="ctr"/>
                      <a:r>
                        <a:rPr lang="en-IN">
                          <a:effectLst/>
                        </a:rPr>
                        <a:t>0.00</a:t>
                      </a:r>
                    </a:p>
                  </a:txBody>
                  <a:tcPr anchor="ctr"/>
                </a:tc>
                <a:tc>
                  <a:txBody>
                    <a:bodyPr/>
                    <a:lstStyle/>
                    <a:p>
                      <a:pPr algn="r" fontAlgn="ctr"/>
                      <a:r>
                        <a:rPr lang="en-IN">
                          <a:effectLst/>
                        </a:rPr>
                        <a:t>2.65</a:t>
                      </a:r>
                    </a:p>
                  </a:txBody>
                  <a:tcPr anchor="ctr"/>
                </a:tc>
                <a:tc>
                  <a:txBody>
                    <a:bodyPr/>
                    <a:lstStyle/>
                    <a:p>
                      <a:pPr algn="r" fontAlgn="ctr"/>
                      <a:r>
                        <a:rPr lang="en-IN">
                          <a:effectLst/>
                        </a:rPr>
                        <a:t>-25.99</a:t>
                      </a:r>
                    </a:p>
                  </a:txBody>
                  <a:tcPr anchor="ctr"/>
                </a:tc>
                <a:tc>
                  <a:txBody>
                    <a:bodyPr/>
                    <a:lstStyle/>
                    <a:p>
                      <a:pPr algn="r" fontAlgn="ctr"/>
                      <a:r>
                        <a:rPr lang="en-IN">
                          <a:effectLst/>
                        </a:rPr>
                        <a:t>21.02</a:t>
                      </a:r>
                    </a:p>
                  </a:txBody>
                  <a:tcPr anchor="ctr"/>
                </a:tc>
                <a:tc>
                  <a:txBody>
                    <a:bodyPr/>
                    <a:lstStyle/>
                    <a:p>
                      <a:pPr algn="r" fontAlgn="ctr"/>
                      <a:r>
                        <a:rPr lang="en-IN">
                          <a:effectLst/>
                        </a:rPr>
                        <a:t>1.05</a:t>
                      </a:r>
                    </a:p>
                  </a:txBody>
                  <a:tcPr anchor="ctr"/>
                </a:tc>
                <a:tc>
                  <a:txBody>
                    <a:bodyPr/>
                    <a:lstStyle/>
                    <a:p>
                      <a:pPr algn="r" fontAlgn="ctr"/>
                      <a:r>
                        <a:rPr lang="en-IN">
                          <a:effectLst/>
                        </a:rPr>
                        <a:t>42.03</a:t>
                      </a:r>
                    </a:p>
                  </a:txBody>
                  <a:tcPr anchor="ctr"/>
                </a:tc>
                <a:tc>
                  <a:txBody>
                    <a:bodyPr/>
                    <a:lstStyle/>
                    <a:p>
                      <a:pPr algn="r" fontAlgn="ctr"/>
                      <a:r>
                        <a:rPr lang="en-IN">
                          <a:effectLst/>
                        </a:rPr>
                        <a:t>0.01</a:t>
                      </a:r>
                    </a:p>
                  </a:txBody>
                  <a:tcPr anchor="ctr"/>
                </a:tc>
                <a:tc>
                  <a:txBody>
                    <a:bodyPr/>
                    <a:lstStyle/>
                    <a:p>
                      <a:pPr algn="r" fontAlgn="ctr"/>
                      <a:r>
                        <a:rPr lang="en-IN">
                          <a:effectLst/>
                        </a:rPr>
                        <a:t>-32.66</a:t>
                      </a:r>
                    </a:p>
                  </a:txBody>
                  <a:tcPr anchor="ctr"/>
                </a:tc>
                <a:extLst>
                  <a:ext uri="{0D108BD9-81ED-4DB2-BD59-A6C34878D82A}">
                    <a16:rowId xmlns:a16="http://schemas.microsoft.com/office/drawing/2014/main" xmlns="" val="142517399"/>
                  </a:ext>
                </a:extLst>
              </a:tr>
              <a:tr h="370840">
                <a:tc>
                  <a:txBody>
                    <a:bodyPr/>
                    <a:lstStyle/>
                    <a:p>
                      <a:pPr algn="r" fontAlgn="ctr"/>
                      <a:r>
                        <a:rPr lang="en-IN" b="1">
                          <a:effectLst/>
                        </a:rPr>
                        <a:t>HA</a:t>
                      </a:r>
                    </a:p>
                  </a:txBody>
                  <a:tcPr anchor="ctr"/>
                </a:tc>
                <a:tc>
                  <a:txBody>
                    <a:bodyPr/>
                    <a:lstStyle/>
                    <a:p>
                      <a:pPr algn="r" fontAlgn="ctr"/>
                      <a:r>
                        <a:rPr lang="en-IN">
                          <a:effectLst/>
                        </a:rPr>
                        <a:t>0.00</a:t>
                      </a:r>
                    </a:p>
                  </a:txBody>
                  <a:tcPr anchor="ctr"/>
                </a:tc>
                <a:tc>
                  <a:txBody>
                    <a:bodyPr/>
                    <a:lstStyle/>
                    <a:p>
                      <a:pPr algn="r" fontAlgn="ctr"/>
                      <a:r>
                        <a:rPr lang="en-IN">
                          <a:effectLst/>
                        </a:rPr>
                        <a:t>3.31</a:t>
                      </a:r>
                    </a:p>
                  </a:txBody>
                  <a:tcPr anchor="ctr"/>
                </a:tc>
                <a:tc>
                  <a:txBody>
                    <a:bodyPr/>
                    <a:lstStyle/>
                    <a:p>
                      <a:pPr algn="r" fontAlgn="ctr"/>
                      <a:r>
                        <a:rPr lang="en-IN">
                          <a:effectLst/>
                        </a:rPr>
                        <a:t>-26.50</a:t>
                      </a:r>
                    </a:p>
                  </a:txBody>
                  <a:tcPr anchor="ctr"/>
                </a:tc>
                <a:tc>
                  <a:txBody>
                    <a:bodyPr/>
                    <a:lstStyle/>
                    <a:p>
                      <a:pPr algn="r" fontAlgn="ctr"/>
                      <a:r>
                        <a:rPr lang="en-IN">
                          <a:effectLst/>
                        </a:rPr>
                        <a:t>24.58</a:t>
                      </a:r>
                    </a:p>
                  </a:txBody>
                  <a:tcPr anchor="ctr"/>
                </a:tc>
                <a:tc>
                  <a:txBody>
                    <a:bodyPr/>
                    <a:lstStyle/>
                    <a:p>
                      <a:pPr algn="r" fontAlgn="ctr"/>
                      <a:r>
                        <a:rPr lang="en-IN">
                          <a:effectLst/>
                        </a:rPr>
                        <a:t>0.86</a:t>
                      </a:r>
                    </a:p>
                  </a:txBody>
                  <a:tcPr anchor="ctr"/>
                </a:tc>
                <a:tc>
                  <a:txBody>
                    <a:bodyPr/>
                    <a:lstStyle/>
                    <a:p>
                      <a:pPr algn="r" fontAlgn="ctr"/>
                      <a:r>
                        <a:rPr lang="en-IN">
                          <a:effectLst/>
                        </a:rPr>
                        <a:t>52.60</a:t>
                      </a:r>
                    </a:p>
                  </a:txBody>
                  <a:tcPr anchor="ctr"/>
                </a:tc>
                <a:tc>
                  <a:txBody>
                    <a:bodyPr/>
                    <a:lstStyle/>
                    <a:p>
                      <a:pPr algn="r" fontAlgn="ctr"/>
                      <a:r>
                        <a:rPr lang="en-IN">
                          <a:effectLst/>
                        </a:rPr>
                        <a:t>0.00</a:t>
                      </a:r>
                    </a:p>
                  </a:txBody>
                  <a:tcPr anchor="ctr"/>
                </a:tc>
                <a:tc>
                  <a:txBody>
                    <a:bodyPr/>
                    <a:lstStyle/>
                    <a:p>
                      <a:pPr algn="r" fontAlgn="ctr"/>
                      <a:r>
                        <a:rPr lang="en-IN">
                          <a:effectLst/>
                        </a:rPr>
                        <a:t>-47.88</a:t>
                      </a:r>
                    </a:p>
                  </a:txBody>
                  <a:tcPr anchor="ctr"/>
                </a:tc>
                <a:extLst>
                  <a:ext uri="{0D108BD9-81ED-4DB2-BD59-A6C34878D82A}">
                    <a16:rowId xmlns:a16="http://schemas.microsoft.com/office/drawing/2014/main" xmlns="" val="86349583"/>
                  </a:ext>
                </a:extLst>
              </a:tr>
              <a:tr h="370840">
                <a:tc>
                  <a:txBody>
                    <a:bodyPr/>
                    <a:lstStyle/>
                    <a:p>
                      <a:pPr algn="r" fontAlgn="ctr"/>
                      <a:r>
                        <a:rPr lang="en-IN" b="1">
                          <a:effectLst/>
                        </a:rPr>
                        <a:t>IBM</a:t>
                      </a:r>
                    </a:p>
                  </a:txBody>
                  <a:tcPr anchor="ctr"/>
                </a:tc>
                <a:tc>
                  <a:txBody>
                    <a:bodyPr/>
                    <a:lstStyle/>
                    <a:p>
                      <a:pPr algn="r" fontAlgn="ctr"/>
                      <a:r>
                        <a:rPr lang="en-IN">
                          <a:effectLst/>
                        </a:rPr>
                        <a:t>-0.00</a:t>
                      </a:r>
                    </a:p>
                  </a:txBody>
                  <a:tcPr anchor="ctr"/>
                </a:tc>
                <a:tc>
                  <a:txBody>
                    <a:bodyPr/>
                    <a:lstStyle/>
                    <a:p>
                      <a:pPr algn="r" fontAlgn="ctr"/>
                      <a:r>
                        <a:rPr lang="en-IN">
                          <a:effectLst/>
                        </a:rPr>
                        <a:t>1.61</a:t>
                      </a:r>
                    </a:p>
                  </a:txBody>
                  <a:tcPr anchor="ctr"/>
                </a:tc>
                <a:tc>
                  <a:txBody>
                    <a:bodyPr/>
                    <a:lstStyle/>
                    <a:p>
                      <a:pPr algn="r" fontAlgn="ctr"/>
                      <a:r>
                        <a:rPr lang="en-IN">
                          <a:effectLst/>
                        </a:rPr>
                        <a:t>-12.85</a:t>
                      </a:r>
                    </a:p>
                  </a:txBody>
                  <a:tcPr anchor="ctr"/>
                </a:tc>
                <a:tc>
                  <a:txBody>
                    <a:bodyPr/>
                    <a:lstStyle/>
                    <a:p>
                      <a:pPr algn="r" fontAlgn="ctr"/>
                      <a:r>
                        <a:rPr lang="en-IN">
                          <a:effectLst/>
                        </a:rPr>
                        <a:t>11.30</a:t>
                      </a:r>
                    </a:p>
                  </a:txBody>
                  <a:tcPr anchor="ctr"/>
                </a:tc>
                <a:tc>
                  <a:txBody>
                    <a:bodyPr/>
                    <a:lstStyle/>
                    <a:p>
                      <a:pPr algn="r" fontAlgn="ctr"/>
                      <a:r>
                        <a:rPr lang="en-IN">
                          <a:effectLst/>
                        </a:rPr>
                        <a:t>-0.04</a:t>
                      </a:r>
                    </a:p>
                  </a:txBody>
                  <a:tcPr anchor="ctr"/>
                </a:tc>
                <a:tc>
                  <a:txBody>
                    <a:bodyPr/>
                    <a:lstStyle/>
                    <a:p>
                      <a:pPr algn="r" fontAlgn="ctr"/>
                      <a:r>
                        <a:rPr lang="en-IN">
                          <a:effectLst/>
                        </a:rPr>
                        <a:t>25.54</a:t>
                      </a:r>
                    </a:p>
                  </a:txBody>
                  <a:tcPr anchor="ctr"/>
                </a:tc>
                <a:tc>
                  <a:txBody>
                    <a:bodyPr/>
                    <a:lstStyle/>
                    <a:p>
                      <a:pPr algn="r" fontAlgn="ctr"/>
                      <a:r>
                        <a:rPr lang="en-IN">
                          <a:effectLst/>
                        </a:rPr>
                        <a:t>-0.03</a:t>
                      </a:r>
                    </a:p>
                  </a:txBody>
                  <a:tcPr anchor="ctr"/>
                </a:tc>
                <a:tc>
                  <a:txBody>
                    <a:bodyPr/>
                    <a:lstStyle/>
                    <a:p>
                      <a:pPr algn="r" fontAlgn="ctr"/>
                      <a:r>
                        <a:rPr lang="en-IN">
                          <a:effectLst/>
                        </a:rPr>
                        <a:t>-15.27</a:t>
                      </a:r>
                    </a:p>
                  </a:txBody>
                  <a:tcPr anchor="ctr"/>
                </a:tc>
                <a:extLst>
                  <a:ext uri="{0D108BD9-81ED-4DB2-BD59-A6C34878D82A}">
                    <a16:rowId xmlns:a16="http://schemas.microsoft.com/office/drawing/2014/main" xmlns="" val="389667236"/>
                  </a:ext>
                </a:extLst>
              </a:tr>
              <a:tr h="370840">
                <a:tc>
                  <a:txBody>
                    <a:bodyPr/>
                    <a:lstStyle/>
                    <a:p>
                      <a:pPr algn="r" fontAlgn="ctr"/>
                      <a:r>
                        <a:rPr lang="en-IN" b="1">
                          <a:effectLst/>
                        </a:rPr>
                        <a:t>ALGT</a:t>
                      </a:r>
                    </a:p>
                  </a:txBody>
                  <a:tcPr anchor="ctr"/>
                </a:tc>
                <a:tc>
                  <a:txBody>
                    <a:bodyPr/>
                    <a:lstStyle/>
                    <a:p>
                      <a:pPr algn="r" fontAlgn="ctr"/>
                      <a:r>
                        <a:rPr lang="en-IN">
                          <a:effectLst/>
                        </a:rPr>
                        <a:t>-0.00</a:t>
                      </a:r>
                    </a:p>
                  </a:txBody>
                  <a:tcPr anchor="ctr"/>
                </a:tc>
                <a:tc>
                  <a:txBody>
                    <a:bodyPr/>
                    <a:lstStyle/>
                    <a:p>
                      <a:pPr algn="r" fontAlgn="ctr"/>
                      <a:r>
                        <a:rPr lang="en-IN">
                          <a:effectLst/>
                        </a:rPr>
                        <a:t>2.91</a:t>
                      </a:r>
                    </a:p>
                  </a:txBody>
                  <a:tcPr anchor="ctr"/>
                </a:tc>
                <a:tc>
                  <a:txBody>
                    <a:bodyPr/>
                    <a:lstStyle/>
                    <a:p>
                      <a:pPr algn="r" fontAlgn="ctr"/>
                      <a:r>
                        <a:rPr lang="en-IN">
                          <a:effectLst/>
                        </a:rPr>
                        <a:t>-28.33</a:t>
                      </a:r>
                    </a:p>
                  </a:txBody>
                  <a:tcPr anchor="ctr"/>
                </a:tc>
                <a:tc>
                  <a:txBody>
                    <a:bodyPr/>
                    <a:lstStyle/>
                    <a:p>
                      <a:pPr algn="r" fontAlgn="ctr"/>
                      <a:r>
                        <a:rPr lang="en-IN">
                          <a:effectLst/>
                        </a:rPr>
                        <a:t>29.24</a:t>
                      </a:r>
                    </a:p>
                  </a:txBody>
                  <a:tcPr anchor="ctr"/>
                </a:tc>
                <a:tc>
                  <a:txBody>
                    <a:bodyPr/>
                    <a:lstStyle/>
                    <a:p>
                      <a:pPr algn="r" fontAlgn="ctr"/>
                      <a:r>
                        <a:rPr lang="en-IN">
                          <a:effectLst/>
                        </a:rPr>
                        <a:t>-1.19</a:t>
                      </a:r>
                    </a:p>
                  </a:txBody>
                  <a:tcPr anchor="ctr"/>
                </a:tc>
                <a:tc>
                  <a:txBody>
                    <a:bodyPr/>
                    <a:lstStyle/>
                    <a:p>
                      <a:pPr algn="r" fontAlgn="ctr"/>
                      <a:r>
                        <a:rPr lang="en-IN">
                          <a:effectLst/>
                        </a:rPr>
                        <a:t>46.20</a:t>
                      </a:r>
                    </a:p>
                  </a:txBody>
                  <a:tcPr anchor="ctr"/>
                </a:tc>
                <a:tc>
                  <a:txBody>
                    <a:bodyPr/>
                    <a:lstStyle/>
                    <a:p>
                      <a:pPr algn="r" fontAlgn="ctr"/>
                      <a:r>
                        <a:rPr lang="en-IN">
                          <a:effectLst/>
                        </a:rPr>
                        <a:t>-0.04</a:t>
                      </a:r>
                    </a:p>
                  </a:txBody>
                  <a:tcPr anchor="ctr"/>
                </a:tc>
                <a:tc>
                  <a:txBody>
                    <a:bodyPr/>
                    <a:lstStyle/>
                    <a:p>
                      <a:pPr algn="r" fontAlgn="ctr"/>
                      <a:r>
                        <a:rPr lang="en-IN">
                          <a:effectLst/>
                        </a:rPr>
                        <a:t>-45.04</a:t>
                      </a:r>
                    </a:p>
                  </a:txBody>
                  <a:tcPr anchor="ctr"/>
                </a:tc>
                <a:extLst>
                  <a:ext uri="{0D108BD9-81ED-4DB2-BD59-A6C34878D82A}">
                    <a16:rowId xmlns:a16="http://schemas.microsoft.com/office/drawing/2014/main" xmlns="" val="3005197026"/>
                  </a:ext>
                </a:extLst>
              </a:tr>
              <a:tr h="370840">
                <a:tc>
                  <a:txBody>
                    <a:bodyPr/>
                    <a:lstStyle/>
                    <a:p>
                      <a:pPr algn="r" fontAlgn="ctr"/>
                      <a:r>
                        <a:rPr lang="en-IN" b="1">
                          <a:effectLst/>
                        </a:rPr>
                        <a:t>ALk</a:t>
                      </a:r>
                    </a:p>
                  </a:txBody>
                  <a:tcPr anchor="ctr"/>
                </a:tc>
                <a:tc>
                  <a:txBody>
                    <a:bodyPr/>
                    <a:lstStyle/>
                    <a:p>
                      <a:pPr algn="r" fontAlgn="ctr"/>
                      <a:r>
                        <a:rPr lang="en-IN">
                          <a:effectLst/>
                        </a:rPr>
                        <a:t>-0.03</a:t>
                      </a:r>
                    </a:p>
                  </a:txBody>
                  <a:tcPr anchor="ctr"/>
                </a:tc>
                <a:tc>
                  <a:txBody>
                    <a:bodyPr/>
                    <a:lstStyle/>
                    <a:p>
                      <a:pPr algn="r" fontAlgn="ctr"/>
                      <a:r>
                        <a:rPr lang="en-IN">
                          <a:effectLst/>
                        </a:rPr>
                        <a:t>2.69</a:t>
                      </a:r>
                    </a:p>
                  </a:txBody>
                  <a:tcPr anchor="ctr"/>
                </a:tc>
                <a:tc>
                  <a:txBody>
                    <a:bodyPr/>
                    <a:lstStyle/>
                    <a:p>
                      <a:pPr algn="r" fontAlgn="ctr"/>
                      <a:r>
                        <a:rPr lang="en-IN">
                          <a:effectLst/>
                        </a:rPr>
                        <a:t>-23.24</a:t>
                      </a:r>
                    </a:p>
                  </a:txBody>
                  <a:tcPr anchor="ctr"/>
                </a:tc>
                <a:tc>
                  <a:txBody>
                    <a:bodyPr/>
                    <a:lstStyle/>
                    <a:p>
                      <a:pPr algn="r" fontAlgn="ctr"/>
                      <a:r>
                        <a:rPr lang="en-IN">
                          <a:effectLst/>
                        </a:rPr>
                        <a:t>20.31</a:t>
                      </a:r>
                    </a:p>
                  </a:txBody>
                  <a:tcPr anchor="ctr"/>
                </a:tc>
                <a:tc>
                  <a:txBody>
                    <a:bodyPr/>
                    <a:lstStyle/>
                    <a:p>
                      <a:pPr algn="r" fontAlgn="ctr"/>
                      <a:r>
                        <a:rPr lang="en-IN">
                          <a:effectLst/>
                        </a:rPr>
                        <a:t>-6.44</a:t>
                      </a:r>
                    </a:p>
                  </a:txBody>
                  <a:tcPr anchor="ctr"/>
                </a:tc>
                <a:tc>
                  <a:txBody>
                    <a:bodyPr/>
                    <a:lstStyle/>
                    <a:p>
                      <a:pPr algn="r" fontAlgn="ctr"/>
                      <a:r>
                        <a:rPr lang="en-IN">
                          <a:effectLst/>
                        </a:rPr>
                        <a:t>42.71</a:t>
                      </a:r>
                    </a:p>
                  </a:txBody>
                  <a:tcPr anchor="ctr"/>
                </a:tc>
                <a:tc>
                  <a:txBody>
                    <a:bodyPr/>
                    <a:lstStyle/>
                    <a:p>
                      <a:pPr algn="r" fontAlgn="ctr"/>
                      <a:r>
                        <a:rPr lang="en-IN">
                          <a:effectLst/>
                        </a:rPr>
                        <a:t>-0.17</a:t>
                      </a:r>
                    </a:p>
                  </a:txBody>
                  <a:tcPr anchor="ctr"/>
                </a:tc>
                <a:tc>
                  <a:txBody>
                    <a:bodyPr/>
                    <a:lstStyle/>
                    <a:p>
                      <a:pPr algn="r" fontAlgn="ctr"/>
                      <a:r>
                        <a:rPr lang="en-IN">
                          <a:effectLst/>
                        </a:rPr>
                        <a:t>-54.34</a:t>
                      </a:r>
                    </a:p>
                  </a:txBody>
                  <a:tcPr anchor="ctr"/>
                </a:tc>
                <a:extLst>
                  <a:ext uri="{0D108BD9-81ED-4DB2-BD59-A6C34878D82A}">
                    <a16:rowId xmlns:a16="http://schemas.microsoft.com/office/drawing/2014/main" xmlns="" val="294862011"/>
                  </a:ext>
                </a:extLst>
              </a:tr>
              <a:tr h="370840">
                <a:tc>
                  <a:txBody>
                    <a:bodyPr/>
                    <a:lstStyle/>
                    <a:p>
                      <a:pPr algn="r" fontAlgn="ctr"/>
                      <a:r>
                        <a:rPr lang="en-IN" b="1">
                          <a:effectLst/>
                        </a:rPr>
                        <a:t>AAL</a:t>
                      </a:r>
                    </a:p>
                  </a:txBody>
                  <a:tcPr anchor="ctr"/>
                </a:tc>
                <a:tc>
                  <a:txBody>
                    <a:bodyPr/>
                    <a:lstStyle/>
                    <a:p>
                      <a:pPr algn="r" fontAlgn="ctr"/>
                      <a:r>
                        <a:rPr lang="en-IN">
                          <a:effectLst/>
                        </a:rPr>
                        <a:t>-0.03</a:t>
                      </a:r>
                    </a:p>
                  </a:txBody>
                  <a:tcPr anchor="ctr"/>
                </a:tc>
                <a:tc>
                  <a:txBody>
                    <a:bodyPr/>
                    <a:lstStyle/>
                    <a:p>
                      <a:pPr algn="r" fontAlgn="ctr"/>
                      <a:r>
                        <a:rPr lang="en-IN">
                          <a:effectLst/>
                        </a:rPr>
                        <a:t>3.47</a:t>
                      </a:r>
                    </a:p>
                  </a:txBody>
                  <a:tcPr anchor="ctr"/>
                </a:tc>
                <a:tc>
                  <a:txBody>
                    <a:bodyPr/>
                    <a:lstStyle/>
                    <a:p>
                      <a:pPr algn="r" fontAlgn="ctr"/>
                      <a:r>
                        <a:rPr lang="en-IN">
                          <a:effectLst/>
                        </a:rPr>
                        <a:t>-25.22</a:t>
                      </a:r>
                    </a:p>
                  </a:txBody>
                  <a:tcPr anchor="ctr"/>
                </a:tc>
                <a:tc>
                  <a:txBody>
                    <a:bodyPr/>
                    <a:lstStyle/>
                    <a:p>
                      <a:pPr algn="r" fontAlgn="ctr"/>
                      <a:r>
                        <a:rPr lang="en-IN">
                          <a:effectLst/>
                        </a:rPr>
                        <a:t>41.10</a:t>
                      </a:r>
                    </a:p>
                  </a:txBody>
                  <a:tcPr anchor="ctr"/>
                </a:tc>
                <a:tc>
                  <a:txBody>
                    <a:bodyPr/>
                    <a:lstStyle/>
                    <a:p>
                      <a:pPr algn="r" fontAlgn="ctr"/>
                      <a:r>
                        <a:rPr lang="en-IN">
                          <a:effectLst/>
                        </a:rPr>
                        <a:t>-8.47</a:t>
                      </a:r>
                    </a:p>
                  </a:txBody>
                  <a:tcPr anchor="ctr"/>
                </a:tc>
                <a:tc>
                  <a:txBody>
                    <a:bodyPr/>
                    <a:lstStyle/>
                    <a:p>
                      <a:pPr algn="r" fontAlgn="ctr"/>
                      <a:r>
                        <a:rPr lang="en-IN">
                          <a:effectLst/>
                        </a:rPr>
                        <a:t>55.12</a:t>
                      </a:r>
                    </a:p>
                  </a:txBody>
                  <a:tcPr anchor="ctr"/>
                </a:tc>
                <a:tc>
                  <a:txBody>
                    <a:bodyPr/>
                    <a:lstStyle/>
                    <a:p>
                      <a:pPr algn="r" fontAlgn="ctr"/>
                      <a:r>
                        <a:rPr lang="en-IN">
                          <a:effectLst/>
                        </a:rPr>
                        <a:t>-0.17</a:t>
                      </a:r>
                    </a:p>
                  </a:txBody>
                  <a:tcPr anchor="ctr"/>
                </a:tc>
                <a:tc>
                  <a:txBody>
                    <a:bodyPr/>
                    <a:lstStyle/>
                    <a:p>
                      <a:pPr algn="r" fontAlgn="ctr"/>
                      <a:r>
                        <a:rPr lang="en-IN">
                          <a:effectLst/>
                        </a:rPr>
                        <a:t>-68.65</a:t>
                      </a:r>
                    </a:p>
                  </a:txBody>
                  <a:tcPr anchor="ctr"/>
                </a:tc>
                <a:extLst>
                  <a:ext uri="{0D108BD9-81ED-4DB2-BD59-A6C34878D82A}">
                    <a16:rowId xmlns:a16="http://schemas.microsoft.com/office/drawing/2014/main" xmlns="" val="2867234436"/>
                  </a:ext>
                </a:extLst>
              </a:tr>
              <a:tr h="370840">
                <a:tc>
                  <a:txBody>
                    <a:bodyPr/>
                    <a:lstStyle/>
                    <a:p>
                      <a:pPr algn="r" fontAlgn="ctr"/>
                      <a:r>
                        <a:rPr lang="en-IN" b="1">
                          <a:effectLst/>
                        </a:rPr>
                        <a:t>WFC</a:t>
                      </a:r>
                    </a:p>
                  </a:txBody>
                  <a:tcPr anchor="ctr"/>
                </a:tc>
                <a:tc>
                  <a:txBody>
                    <a:bodyPr/>
                    <a:lstStyle/>
                    <a:p>
                      <a:pPr algn="r" fontAlgn="ctr"/>
                      <a:r>
                        <a:rPr lang="en-IN">
                          <a:effectLst/>
                        </a:rPr>
                        <a:t>-0.04</a:t>
                      </a:r>
                    </a:p>
                  </a:txBody>
                  <a:tcPr anchor="ctr"/>
                </a:tc>
                <a:tc>
                  <a:txBody>
                    <a:bodyPr/>
                    <a:lstStyle/>
                    <a:p>
                      <a:pPr algn="r" fontAlgn="ctr"/>
                      <a:r>
                        <a:rPr lang="en-IN">
                          <a:effectLst/>
                        </a:rPr>
                        <a:t>2.03</a:t>
                      </a:r>
                    </a:p>
                  </a:txBody>
                  <a:tcPr anchor="ctr"/>
                </a:tc>
                <a:tc>
                  <a:txBody>
                    <a:bodyPr/>
                    <a:lstStyle/>
                    <a:p>
                      <a:pPr algn="r" fontAlgn="ctr"/>
                      <a:r>
                        <a:rPr lang="en-IN">
                          <a:effectLst/>
                        </a:rPr>
                        <a:t>-15.87</a:t>
                      </a:r>
                    </a:p>
                  </a:txBody>
                  <a:tcPr anchor="ctr"/>
                </a:tc>
                <a:tc>
                  <a:txBody>
                    <a:bodyPr/>
                    <a:lstStyle/>
                    <a:p>
                      <a:pPr algn="r" fontAlgn="ctr"/>
                      <a:r>
                        <a:rPr lang="en-IN">
                          <a:effectLst/>
                        </a:rPr>
                        <a:t>14.53</a:t>
                      </a:r>
                    </a:p>
                  </a:txBody>
                  <a:tcPr anchor="ctr"/>
                </a:tc>
                <a:tc>
                  <a:txBody>
                    <a:bodyPr/>
                    <a:lstStyle/>
                    <a:p>
                      <a:pPr algn="r" fontAlgn="ctr"/>
                      <a:r>
                        <a:rPr lang="en-IN">
                          <a:effectLst/>
                        </a:rPr>
                        <a:t>-10.44</a:t>
                      </a:r>
                    </a:p>
                  </a:txBody>
                  <a:tcPr anchor="ctr"/>
                </a:tc>
                <a:tc>
                  <a:txBody>
                    <a:bodyPr/>
                    <a:lstStyle/>
                    <a:p>
                      <a:pPr algn="r" fontAlgn="ctr"/>
                      <a:r>
                        <a:rPr lang="en-IN">
                          <a:effectLst/>
                        </a:rPr>
                        <a:t>32.30</a:t>
                      </a:r>
                    </a:p>
                  </a:txBody>
                  <a:tcPr anchor="ctr"/>
                </a:tc>
                <a:tc>
                  <a:txBody>
                    <a:bodyPr/>
                    <a:lstStyle/>
                    <a:p>
                      <a:pPr algn="r" fontAlgn="ctr"/>
                      <a:r>
                        <a:rPr lang="en-IN">
                          <a:effectLst/>
                        </a:rPr>
                        <a:t>-0.35</a:t>
                      </a:r>
                    </a:p>
                  </a:txBody>
                  <a:tcPr anchor="ctr"/>
                </a:tc>
                <a:tc>
                  <a:txBody>
                    <a:bodyPr/>
                    <a:lstStyle/>
                    <a:p>
                      <a:pPr algn="r" fontAlgn="ctr"/>
                      <a:r>
                        <a:rPr lang="en-IN">
                          <a:effectLst/>
                        </a:rPr>
                        <a:t>-54.30</a:t>
                      </a:r>
                    </a:p>
                  </a:txBody>
                  <a:tcPr anchor="ctr"/>
                </a:tc>
                <a:extLst>
                  <a:ext uri="{0D108BD9-81ED-4DB2-BD59-A6C34878D82A}">
                    <a16:rowId xmlns:a16="http://schemas.microsoft.com/office/drawing/2014/main" xmlns="" val="2917915270"/>
                  </a:ext>
                </a:extLst>
              </a:tr>
              <a:tr h="370840">
                <a:tc>
                  <a:txBody>
                    <a:bodyPr/>
                    <a:lstStyle/>
                    <a:p>
                      <a:pPr algn="r" fontAlgn="ctr"/>
                      <a:r>
                        <a:rPr lang="en-IN" b="1">
                          <a:effectLst/>
                        </a:rPr>
                        <a:t>CS</a:t>
                      </a:r>
                    </a:p>
                  </a:txBody>
                  <a:tcPr anchor="ctr"/>
                </a:tc>
                <a:tc>
                  <a:txBody>
                    <a:bodyPr/>
                    <a:lstStyle/>
                    <a:p>
                      <a:pPr algn="r" fontAlgn="ctr"/>
                      <a:r>
                        <a:rPr lang="en-IN">
                          <a:effectLst/>
                        </a:rPr>
                        <a:t>-0.04</a:t>
                      </a:r>
                    </a:p>
                  </a:txBody>
                  <a:tcPr anchor="ctr"/>
                </a:tc>
                <a:tc>
                  <a:txBody>
                    <a:bodyPr/>
                    <a:lstStyle/>
                    <a:p>
                      <a:pPr algn="r" fontAlgn="ctr"/>
                      <a:r>
                        <a:rPr lang="en-IN">
                          <a:effectLst/>
                        </a:rPr>
                        <a:t>2.28</a:t>
                      </a:r>
                    </a:p>
                  </a:txBody>
                  <a:tcPr anchor="ctr"/>
                </a:tc>
                <a:tc>
                  <a:txBody>
                    <a:bodyPr/>
                    <a:lstStyle/>
                    <a:p>
                      <a:pPr algn="r" fontAlgn="ctr"/>
                      <a:r>
                        <a:rPr lang="en-IN">
                          <a:effectLst/>
                        </a:rPr>
                        <a:t>-18.26</a:t>
                      </a:r>
                    </a:p>
                  </a:txBody>
                  <a:tcPr anchor="ctr"/>
                </a:tc>
                <a:tc>
                  <a:txBody>
                    <a:bodyPr/>
                    <a:lstStyle/>
                    <a:p>
                      <a:pPr algn="r" fontAlgn="ctr"/>
                      <a:r>
                        <a:rPr lang="en-IN">
                          <a:effectLst/>
                        </a:rPr>
                        <a:t>16.34</a:t>
                      </a:r>
                    </a:p>
                  </a:txBody>
                  <a:tcPr anchor="ctr"/>
                </a:tc>
                <a:tc>
                  <a:txBody>
                    <a:bodyPr/>
                    <a:lstStyle/>
                    <a:p>
                      <a:pPr algn="r" fontAlgn="ctr"/>
                      <a:r>
                        <a:rPr lang="en-IN">
                          <a:effectLst/>
                        </a:rPr>
                        <a:t>-11.01</a:t>
                      </a:r>
                    </a:p>
                  </a:txBody>
                  <a:tcPr anchor="ctr"/>
                </a:tc>
                <a:tc>
                  <a:txBody>
                    <a:bodyPr/>
                    <a:lstStyle/>
                    <a:p>
                      <a:pPr algn="r" fontAlgn="ctr"/>
                      <a:r>
                        <a:rPr lang="en-IN">
                          <a:effectLst/>
                        </a:rPr>
                        <a:t>36.26</a:t>
                      </a:r>
                    </a:p>
                  </a:txBody>
                  <a:tcPr anchor="ctr"/>
                </a:tc>
                <a:tc>
                  <a:txBody>
                    <a:bodyPr/>
                    <a:lstStyle/>
                    <a:p>
                      <a:pPr algn="r" fontAlgn="ctr"/>
                      <a:r>
                        <a:rPr lang="en-IN">
                          <a:effectLst/>
                        </a:rPr>
                        <a:t>-0.32</a:t>
                      </a:r>
                    </a:p>
                  </a:txBody>
                  <a:tcPr anchor="ctr"/>
                </a:tc>
                <a:tc>
                  <a:txBody>
                    <a:bodyPr/>
                    <a:lstStyle/>
                    <a:p>
                      <a:pPr algn="r" fontAlgn="ctr"/>
                      <a:r>
                        <a:rPr lang="en-IN">
                          <a:effectLst/>
                        </a:rPr>
                        <a:t>-58.61</a:t>
                      </a:r>
                    </a:p>
                  </a:txBody>
                  <a:tcPr anchor="ctr"/>
                </a:tc>
                <a:extLst>
                  <a:ext uri="{0D108BD9-81ED-4DB2-BD59-A6C34878D82A}">
                    <a16:rowId xmlns:a16="http://schemas.microsoft.com/office/drawing/2014/main" xmlns="" val="2472133080"/>
                  </a:ext>
                </a:extLst>
              </a:tr>
              <a:tr h="370840">
                <a:tc>
                  <a:txBody>
                    <a:bodyPr/>
                    <a:lstStyle/>
                    <a:p>
                      <a:pPr algn="r" fontAlgn="ctr"/>
                      <a:r>
                        <a:rPr lang="en-IN" b="1">
                          <a:effectLst/>
                        </a:rPr>
                        <a:t>DB</a:t>
                      </a:r>
                    </a:p>
                  </a:txBody>
                  <a:tcPr anchor="ctr"/>
                </a:tc>
                <a:tc>
                  <a:txBody>
                    <a:bodyPr/>
                    <a:lstStyle/>
                    <a:p>
                      <a:pPr algn="r" fontAlgn="ctr"/>
                      <a:r>
                        <a:rPr lang="en-IN">
                          <a:effectLst/>
                        </a:rPr>
                        <a:t>-0.05</a:t>
                      </a:r>
                    </a:p>
                  </a:txBody>
                  <a:tcPr anchor="ctr"/>
                </a:tc>
                <a:tc>
                  <a:txBody>
                    <a:bodyPr/>
                    <a:lstStyle/>
                    <a:p>
                      <a:pPr algn="r" fontAlgn="ctr"/>
                      <a:r>
                        <a:rPr lang="en-IN">
                          <a:effectLst/>
                        </a:rPr>
                        <a:t>2.77</a:t>
                      </a:r>
                    </a:p>
                  </a:txBody>
                  <a:tcPr anchor="ctr"/>
                </a:tc>
                <a:tc>
                  <a:txBody>
                    <a:bodyPr/>
                    <a:lstStyle/>
                    <a:p>
                      <a:pPr algn="r" fontAlgn="ctr"/>
                      <a:r>
                        <a:rPr lang="en-IN">
                          <a:effectLst/>
                        </a:rPr>
                        <a:t>-17.49</a:t>
                      </a:r>
                    </a:p>
                  </a:txBody>
                  <a:tcPr anchor="ctr"/>
                </a:tc>
                <a:tc>
                  <a:txBody>
                    <a:bodyPr/>
                    <a:lstStyle/>
                    <a:p>
                      <a:pPr algn="r" fontAlgn="ctr"/>
                      <a:r>
                        <a:rPr lang="en-IN">
                          <a:effectLst/>
                        </a:rPr>
                        <a:t>14.02</a:t>
                      </a:r>
                    </a:p>
                  </a:txBody>
                  <a:tcPr anchor="ctr"/>
                </a:tc>
                <a:tc>
                  <a:txBody>
                    <a:bodyPr/>
                    <a:lstStyle/>
                    <a:p>
                      <a:pPr algn="r" fontAlgn="ctr"/>
                      <a:r>
                        <a:rPr lang="en-IN">
                          <a:effectLst/>
                        </a:rPr>
                        <a:t>-13.33</a:t>
                      </a:r>
                    </a:p>
                  </a:txBody>
                  <a:tcPr anchor="ctr"/>
                </a:tc>
                <a:tc>
                  <a:txBody>
                    <a:bodyPr/>
                    <a:lstStyle/>
                    <a:p>
                      <a:pPr algn="r" fontAlgn="ctr"/>
                      <a:r>
                        <a:rPr lang="en-IN">
                          <a:effectLst/>
                        </a:rPr>
                        <a:t>44.04</a:t>
                      </a:r>
                    </a:p>
                  </a:txBody>
                  <a:tcPr anchor="ctr"/>
                </a:tc>
                <a:tc>
                  <a:txBody>
                    <a:bodyPr/>
                    <a:lstStyle/>
                    <a:p>
                      <a:pPr algn="r" fontAlgn="ctr"/>
                      <a:r>
                        <a:rPr lang="en-IN">
                          <a:effectLst/>
                        </a:rPr>
                        <a:t>-0.32</a:t>
                      </a:r>
                    </a:p>
                  </a:txBody>
                  <a:tcPr anchor="ctr"/>
                </a:tc>
                <a:tc>
                  <a:txBody>
                    <a:bodyPr/>
                    <a:lstStyle/>
                    <a:p>
                      <a:pPr algn="r" fontAlgn="ctr"/>
                      <a:r>
                        <a:rPr lang="en-IN">
                          <a:effectLst/>
                        </a:rPr>
                        <a:t>-68.33</a:t>
                      </a:r>
                    </a:p>
                  </a:txBody>
                  <a:tcPr anchor="ctr"/>
                </a:tc>
                <a:extLst>
                  <a:ext uri="{0D108BD9-81ED-4DB2-BD59-A6C34878D82A}">
                    <a16:rowId xmlns:a16="http://schemas.microsoft.com/office/drawing/2014/main" xmlns="" val="4234265434"/>
                  </a:ext>
                </a:extLst>
              </a:tr>
              <a:tr h="370840">
                <a:tc>
                  <a:txBody>
                    <a:bodyPr/>
                    <a:lstStyle/>
                    <a:p>
                      <a:pPr algn="r" fontAlgn="ctr"/>
                      <a:r>
                        <a:rPr lang="en-IN" b="1">
                          <a:effectLst/>
                        </a:rPr>
                        <a:t>BCS</a:t>
                      </a:r>
                    </a:p>
                  </a:txBody>
                  <a:tcPr anchor="ctr"/>
                </a:tc>
                <a:tc>
                  <a:txBody>
                    <a:bodyPr/>
                    <a:lstStyle/>
                    <a:p>
                      <a:pPr algn="r" fontAlgn="ctr"/>
                      <a:r>
                        <a:rPr lang="en-IN">
                          <a:effectLst/>
                        </a:rPr>
                        <a:t>-0.05</a:t>
                      </a:r>
                    </a:p>
                  </a:txBody>
                  <a:tcPr anchor="ctr"/>
                </a:tc>
                <a:tc>
                  <a:txBody>
                    <a:bodyPr/>
                    <a:lstStyle/>
                    <a:p>
                      <a:pPr algn="r" fontAlgn="ctr"/>
                      <a:r>
                        <a:rPr lang="en-IN">
                          <a:effectLst/>
                        </a:rPr>
                        <a:t>2.51</a:t>
                      </a:r>
                    </a:p>
                  </a:txBody>
                  <a:tcPr anchor="ctr"/>
                </a:tc>
                <a:tc>
                  <a:txBody>
                    <a:bodyPr/>
                    <a:lstStyle/>
                    <a:p>
                      <a:pPr algn="r" fontAlgn="ctr"/>
                      <a:r>
                        <a:rPr lang="en-IN">
                          <a:effectLst/>
                        </a:rPr>
                        <a:t>-21.85</a:t>
                      </a:r>
                    </a:p>
                  </a:txBody>
                  <a:tcPr anchor="ctr"/>
                </a:tc>
                <a:tc>
                  <a:txBody>
                    <a:bodyPr/>
                    <a:lstStyle/>
                    <a:p>
                      <a:pPr algn="r" fontAlgn="ctr"/>
                      <a:r>
                        <a:rPr lang="en-IN">
                          <a:effectLst/>
                        </a:rPr>
                        <a:t>15.10</a:t>
                      </a:r>
                    </a:p>
                  </a:txBody>
                  <a:tcPr anchor="ctr"/>
                </a:tc>
                <a:tc>
                  <a:txBody>
                    <a:bodyPr/>
                    <a:lstStyle/>
                    <a:p>
                      <a:pPr algn="r" fontAlgn="ctr"/>
                      <a:r>
                        <a:rPr lang="en-IN">
                          <a:effectLst/>
                        </a:rPr>
                        <a:t>-13.82</a:t>
                      </a:r>
                    </a:p>
                  </a:txBody>
                  <a:tcPr anchor="ctr"/>
                </a:tc>
                <a:tc>
                  <a:txBody>
                    <a:bodyPr/>
                    <a:lstStyle/>
                    <a:p>
                      <a:pPr algn="r" fontAlgn="ctr"/>
                      <a:r>
                        <a:rPr lang="en-IN">
                          <a:effectLst/>
                        </a:rPr>
                        <a:t>39.87</a:t>
                      </a:r>
                    </a:p>
                  </a:txBody>
                  <a:tcPr anchor="ctr"/>
                </a:tc>
                <a:tc>
                  <a:txBody>
                    <a:bodyPr/>
                    <a:lstStyle/>
                    <a:p>
                      <a:pPr algn="r" fontAlgn="ctr"/>
                      <a:r>
                        <a:rPr lang="en-IN">
                          <a:effectLst/>
                        </a:rPr>
                        <a:t>-0.37</a:t>
                      </a:r>
                    </a:p>
                  </a:txBody>
                  <a:tcPr anchor="ctr"/>
                </a:tc>
                <a:tc>
                  <a:txBody>
                    <a:bodyPr/>
                    <a:lstStyle/>
                    <a:p>
                      <a:pPr algn="r" fontAlgn="ctr"/>
                      <a:r>
                        <a:rPr lang="en-IN">
                          <a:effectLst/>
                        </a:rPr>
                        <a:t>-66.62</a:t>
                      </a:r>
                    </a:p>
                  </a:txBody>
                  <a:tcPr anchor="ctr"/>
                </a:tc>
                <a:extLst>
                  <a:ext uri="{0D108BD9-81ED-4DB2-BD59-A6C34878D82A}">
                    <a16:rowId xmlns:a16="http://schemas.microsoft.com/office/drawing/2014/main" xmlns="" val="2436225717"/>
                  </a:ext>
                </a:extLst>
              </a:tr>
              <a:tr h="370840">
                <a:tc>
                  <a:txBody>
                    <a:bodyPr/>
                    <a:lstStyle/>
                    <a:p>
                      <a:pPr algn="r" fontAlgn="ctr"/>
                      <a:r>
                        <a:rPr lang="en-IN" b="1" dirty="0">
                          <a:effectLst/>
                        </a:rPr>
                        <a:t>BHC</a:t>
                      </a:r>
                    </a:p>
                  </a:txBody>
                  <a:tcPr anchor="ctr"/>
                </a:tc>
                <a:tc>
                  <a:txBody>
                    <a:bodyPr/>
                    <a:lstStyle/>
                    <a:p>
                      <a:pPr algn="r" fontAlgn="ctr"/>
                      <a:r>
                        <a:rPr lang="en-IN" dirty="0">
                          <a:effectLst/>
                        </a:rPr>
                        <a:t>-0.09</a:t>
                      </a:r>
                    </a:p>
                  </a:txBody>
                  <a:tcPr anchor="ctr"/>
                </a:tc>
                <a:tc>
                  <a:txBody>
                    <a:bodyPr/>
                    <a:lstStyle/>
                    <a:p>
                      <a:pPr algn="r" fontAlgn="ctr"/>
                      <a:r>
                        <a:rPr lang="en-IN">
                          <a:effectLst/>
                        </a:rPr>
                        <a:t>4.46</a:t>
                      </a:r>
                    </a:p>
                  </a:txBody>
                  <a:tcPr anchor="ctr"/>
                </a:tc>
                <a:tc>
                  <a:txBody>
                    <a:bodyPr/>
                    <a:lstStyle/>
                    <a:p>
                      <a:pPr algn="r" fontAlgn="ctr"/>
                      <a:r>
                        <a:rPr lang="en-IN">
                          <a:effectLst/>
                        </a:rPr>
                        <a:t>-51.46</a:t>
                      </a:r>
                    </a:p>
                  </a:txBody>
                  <a:tcPr anchor="ctr"/>
                </a:tc>
                <a:tc>
                  <a:txBody>
                    <a:bodyPr/>
                    <a:lstStyle/>
                    <a:p>
                      <a:pPr algn="r" fontAlgn="ctr"/>
                      <a:r>
                        <a:rPr lang="en-IN">
                          <a:effectLst/>
                        </a:rPr>
                        <a:t>33.74</a:t>
                      </a:r>
                    </a:p>
                  </a:txBody>
                  <a:tcPr anchor="ctr"/>
                </a:tc>
                <a:tc>
                  <a:txBody>
                    <a:bodyPr/>
                    <a:lstStyle/>
                    <a:p>
                      <a:pPr algn="r" fontAlgn="ctr"/>
                      <a:r>
                        <a:rPr lang="en-IN">
                          <a:effectLst/>
                        </a:rPr>
                        <a:t>-22.60</a:t>
                      </a:r>
                    </a:p>
                  </a:txBody>
                  <a:tcPr anchor="ctr"/>
                </a:tc>
                <a:tc>
                  <a:txBody>
                    <a:bodyPr/>
                    <a:lstStyle/>
                    <a:p>
                      <a:pPr algn="r" fontAlgn="ctr"/>
                      <a:r>
                        <a:rPr lang="en-IN">
                          <a:effectLst/>
                        </a:rPr>
                        <a:t>70.72</a:t>
                      </a:r>
                    </a:p>
                  </a:txBody>
                  <a:tcPr anchor="ctr"/>
                </a:tc>
                <a:tc>
                  <a:txBody>
                    <a:bodyPr/>
                    <a:lstStyle/>
                    <a:p>
                      <a:pPr algn="r" fontAlgn="ctr"/>
                      <a:r>
                        <a:rPr lang="en-IN">
                          <a:effectLst/>
                        </a:rPr>
                        <a:t>-0.33</a:t>
                      </a:r>
                    </a:p>
                  </a:txBody>
                  <a:tcPr anchor="ctr"/>
                </a:tc>
                <a:tc>
                  <a:txBody>
                    <a:bodyPr/>
                    <a:lstStyle/>
                    <a:p>
                      <a:pPr algn="r" fontAlgn="ctr"/>
                      <a:r>
                        <a:rPr lang="en-IN" dirty="0">
                          <a:effectLst/>
                        </a:rPr>
                        <a:t>-91.35</a:t>
                      </a:r>
                    </a:p>
                  </a:txBody>
                  <a:tcPr anchor="ctr"/>
                </a:tc>
                <a:extLst>
                  <a:ext uri="{0D108BD9-81ED-4DB2-BD59-A6C34878D82A}">
                    <a16:rowId xmlns:a16="http://schemas.microsoft.com/office/drawing/2014/main" xmlns="" val="335391908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028700" y="7604300"/>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8" name="TextBox 7">
            <a:extLst>
              <a:ext uri="{FF2B5EF4-FFF2-40B4-BE49-F238E27FC236}">
                <a16:creationId xmlns:a16="http://schemas.microsoft.com/office/drawing/2014/main" xmlns="" id="{9F9D2953-2465-41DD-A926-FCB5A7E5E7BE}"/>
              </a:ext>
            </a:extLst>
          </p:cNvPr>
          <p:cNvSpPr txBox="1"/>
          <p:nvPr/>
        </p:nvSpPr>
        <p:spPr>
          <a:xfrm>
            <a:off x="1571572" y="571468"/>
            <a:ext cx="15716360" cy="1323439"/>
          </a:xfrm>
          <a:prstGeom prst="rect">
            <a:avLst/>
          </a:prstGeom>
          <a:noFill/>
        </p:spPr>
        <p:txBody>
          <a:bodyPr wrap="square" rtlCol="0">
            <a:spAutoFit/>
          </a:bodyPr>
          <a:lstStyle/>
          <a:p>
            <a:pPr algn="ctr"/>
            <a:r>
              <a:rPr lang="en-GB" sz="8000" dirty="0">
                <a:solidFill>
                  <a:schemeClr val="accent6">
                    <a:lumMod val="75000"/>
                  </a:schemeClr>
                </a:solidFill>
                <a:latin typeface="Arial" panose="020B0604020202020204" pitchFamily="34" charset="0"/>
                <a:cs typeface="Arial" panose="020B0604020202020204" pitchFamily="34" charset="0"/>
              </a:rPr>
              <a:t>Methodology</a:t>
            </a:r>
            <a:endParaRPr lang="en-IN" sz="9600" dirty="0">
              <a:solidFill>
                <a:schemeClr val="accent6">
                  <a:lumMod val="75000"/>
                </a:schemeClr>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6217920" y="9566910"/>
            <a:ext cx="5852160" cy="276999"/>
          </a:xfrm>
        </p:spPr>
        <p:txBody>
          <a:bodyPr/>
          <a:lstStyle/>
          <a:p>
            <a:r>
              <a:rPr lang="en-IN" dirty="0"/>
              <a:t>BY PRAVEEN N. SHARMA</a:t>
            </a:r>
          </a:p>
        </p:txBody>
      </p:sp>
      <p:sp>
        <p:nvSpPr>
          <p:cNvPr id="2" name="Slide Number Placeholder 1"/>
          <p:cNvSpPr>
            <a:spLocks noGrp="1"/>
          </p:cNvSpPr>
          <p:nvPr>
            <p:ph type="sldNum" sz="quarter" idx="12"/>
          </p:nvPr>
        </p:nvSpPr>
        <p:spPr/>
        <p:txBody>
          <a:bodyPr/>
          <a:lstStyle/>
          <a:p>
            <a:fld id="{B6F15528-21DE-4FAA-801E-634DDDAF4B2B}" type="slidenum">
              <a:rPr lang="en-IN" smtClean="0"/>
              <a:pPr/>
              <a:t>13</a:t>
            </a:fld>
            <a:endParaRPr lang="en-IN"/>
          </a:p>
        </p:txBody>
      </p:sp>
      <p:pic>
        <p:nvPicPr>
          <p:cNvPr id="6" name="Picture 5"/>
          <p:cNvPicPr>
            <a:picLocks noChangeAspect="1"/>
          </p:cNvPicPr>
          <p:nvPr/>
        </p:nvPicPr>
        <p:blipFill rotWithShape="1">
          <a:blip r:embed="rId2" cstate="print">
            <a:extLst>
              <a:ext uri="{BEBA8EAE-BF5A-486C-A8C5-ECC9F3942E4B}">
                <a14:imgProps xmlns:a14="http://schemas.microsoft.com/office/drawing/2010/main" xmlns="">
                  <a14:imgLayer r:embed="rId4">
                    <a14:imgEffect>
                      <a14:backgroundRemoval t="8299" b="74693" l="10000" r="90000"/>
                    </a14:imgEffect>
                  </a14:imgLayer>
                </a14:imgProps>
              </a:ext>
              <a:ext uri="{28A0092B-C50C-407E-A947-70E740481C1C}">
                <a14:useLocalDpi xmlns:a14="http://schemas.microsoft.com/office/drawing/2010/main" xmlns="" val="0"/>
              </a:ext>
            </a:extLst>
          </a:blip>
          <a:srcRect b="17008"/>
          <a:stretch/>
        </p:blipFill>
        <p:spPr>
          <a:xfrm>
            <a:off x="5286348" y="2428856"/>
            <a:ext cx="8625471" cy="55835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1129421" y="2362275"/>
            <a:ext cx="114300" cy="7125334"/>
            <a:chOff x="1129421" y="2362275"/>
            <a:chExt cx="114300" cy="7125334"/>
          </a:xfrm>
        </p:grpSpPr>
        <p:pic>
          <p:nvPicPr>
            <p:cNvPr id="8" name="object 8"/>
            <p:cNvPicPr/>
            <p:nvPr/>
          </p:nvPicPr>
          <p:blipFill>
            <a:blip r:embed="rId2" cstate="print"/>
            <a:stretch>
              <a:fillRect/>
            </a:stretch>
          </p:blipFill>
          <p:spPr>
            <a:xfrm>
              <a:off x="1129421" y="2362275"/>
              <a:ext cx="114305" cy="114305"/>
            </a:xfrm>
            <a:prstGeom prst="rect">
              <a:avLst/>
            </a:prstGeom>
          </p:spPr>
        </p:pic>
        <p:pic>
          <p:nvPicPr>
            <p:cNvPr id="9" name="object 9"/>
            <p:cNvPicPr/>
            <p:nvPr/>
          </p:nvPicPr>
          <p:blipFill>
            <a:blip r:embed="rId2" cstate="print"/>
            <a:stretch>
              <a:fillRect/>
            </a:stretch>
          </p:blipFill>
          <p:spPr>
            <a:xfrm>
              <a:off x="1129421" y="3676793"/>
              <a:ext cx="114305" cy="114305"/>
            </a:xfrm>
            <a:prstGeom prst="rect">
              <a:avLst/>
            </a:prstGeom>
          </p:spPr>
        </p:pic>
        <p:pic>
          <p:nvPicPr>
            <p:cNvPr id="10" name="object 10"/>
            <p:cNvPicPr/>
            <p:nvPr/>
          </p:nvPicPr>
          <p:blipFill>
            <a:blip r:embed="rId2" cstate="print"/>
            <a:stretch>
              <a:fillRect/>
            </a:stretch>
          </p:blipFill>
          <p:spPr>
            <a:xfrm>
              <a:off x="1129421" y="5429482"/>
              <a:ext cx="114305" cy="114305"/>
            </a:xfrm>
            <a:prstGeom prst="rect">
              <a:avLst/>
            </a:prstGeom>
          </p:spPr>
        </p:pic>
        <p:pic>
          <p:nvPicPr>
            <p:cNvPr id="11" name="object 11"/>
            <p:cNvPicPr/>
            <p:nvPr/>
          </p:nvPicPr>
          <p:blipFill>
            <a:blip r:embed="rId2" cstate="print"/>
            <a:stretch>
              <a:fillRect/>
            </a:stretch>
          </p:blipFill>
          <p:spPr>
            <a:xfrm>
              <a:off x="1129421" y="6305828"/>
              <a:ext cx="114305" cy="114305"/>
            </a:xfrm>
            <a:prstGeom prst="rect">
              <a:avLst/>
            </a:prstGeom>
          </p:spPr>
        </p:pic>
        <p:pic>
          <p:nvPicPr>
            <p:cNvPr id="12" name="object 12"/>
            <p:cNvPicPr/>
            <p:nvPr/>
          </p:nvPicPr>
          <p:blipFill>
            <a:blip r:embed="rId2" cstate="print"/>
            <a:stretch>
              <a:fillRect/>
            </a:stretch>
          </p:blipFill>
          <p:spPr>
            <a:xfrm>
              <a:off x="1129421" y="7182172"/>
              <a:ext cx="114305" cy="114305"/>
            </a:xfrm>
            <a:prstGeom prst="rect">
              <a:avLst/>
            </a:prstGeom>
          </p:spPr>
        </p:pic>
        <p:pic>
          <p:nvPicPr>
            <p:cNvPr id="13" name="object 13"/>
            <p:cNvPicPr/>
            <p:nvPr/>
          </p:nvPicPr>
          <p:blipFill>
            <a:blip r:embed="rId2" cstate="print"/>
            <a:stretch>
              <a:fillRect/>
            </a:stretch>
          </p:blipFill>
          <p:spPr>
            <a:xfrm>
              <a:off x="1129421" y="8058517"/>
              <a:ext cx="114305" cy="114305"/>
            </a:xfrm>
            <a:prstGeom prst="rect">
              <a:avLst/>
            </a:prstGeom>
          </p:spPr>
        </p:pic>
        <p:pic>
          <p:nvPicPr>
            <p:cNvPr id="14" name="object 14"/>
            <p:cNvPicPr/>
            <p:nvPr/>
          </p:nvPicPr>
          <p:blipFill>
            <a:blip r:embed="rId2" cstate="print"/>
            <a:stretch>
              <a:fillRect/>
            </a:stretch>
          </p:blipFill>
          <p:spPr>
            <a:xfrm>
              <a:off x="1129421" y="8496690"/>
              <a:ext cx="114305" cy="114305"/>
            </a:xfrm>
            <a:prstGeom prst="rect">
              <a:avLst/>
            </a:prstGeom>
          </p:spPr>
        </p:pic>
        <p:pic>
          <p:nvPicPr>
            <p:cNvPr id="15" name="object 15"/>
            <p:cNvPicPr/>
            <p:nvPr/>
          </p:nvPicPr>
          <p:blipFill>
            <a:blip r:embed="rId3" cstate="print"/>
            <a:stretch>
              <a:fillRect/>
            </a:stretch>
          </p:blipFill>
          <p:spPr>
            <a:xfrm>
              <a:off x="1129421" y="8934862"/>
              <a:ext cx="114305" cy="114305"/>
            </a:xfrm>
            <a:prstGeom prst="rect">
              <a:avLst/>
            </a:prstGeom>
          </p:spPr>
        </p:pic>
        <p:pic>
          <p:nvPicPr>
            <p:cNvPr id="16" name="object 16"/>
            <p:cNvPicPr/>
            <p:nvPr/>
          </p:nvPicPr>
          <p:blipFill>
            <a:blip r:embed="rId2" cstate="print"/>
            <a:stretch>
              <a:fillRect/>
            </a:stretch>
          </p:blipFill>
          <p:spPr>
            <a:xfrm>
              <a:off x="1129421" y="9373035"/>
              <a:ext cx="114305" cy="114305"/>
            </a:xfrm>
            <a:prstGeom prst="rect">
              <a:avLst/>
            </a:prstGeom>
          </p:spPr>
        </p:pic>
      </p:grpSp>
      <p:sp>
        <p:nvSpPr>
          <p:cNvPr id="20" name="object 20"/>
          <p:cNvSpPr txBox="1"/>
          <p:nvPr/>
        </p:nvSpPr>
        <p:spPr>
          <a:xfrm>
            <a:off x="773804" y="827025"/>
            <a:ext cx="15380596" cy="9119163"/>
          </a:xfrm>
          <a:prstGeom prst="rect">
            <a:avLst/>
          </a:prstGeom>
        </p:spPr>
        <p:txBody>
          <a:bodyPr vert="horz" wrap="square" lIns="0" tIns="39370" rIns="0" bIns="0" rtlCol="0">
            <a:spAutoFit/>
          </a:bodyPr>
          <a:lstStyle/>
          <a:p>
            <a:pPr marL="12700" algn="just">
              <a:lnSpc>
                <a:spcPct val="100000"/>
              </a:lnSpc>
              <a:spcBef>
                <a:spcPts val="310"/>
              </a:spcBef>
            </a:pPr>
            <a:r>
              <a:rPr lang="en-IN" sz="3200" b="1" dirty="0">
                <a:solidFill>
                  <a:schemeClr val="accent6"/>
                </a:solidFill>
                <a:latin typeface="Arial" panose="020B0604020202020204" pitchFamily="34" charset="0"/>
                <a:cs typeface="Arial" panose="020B0604020202020204" pitchFamily="34" charset="0"/>
              </a:rPr>
              <a:t>EXPLORATORY DATA ANALYSIS:</a:t>
            </a:r>
          </a:p>
          <a:p>
            <a:pPr marL="355600" indent="-342900" algn="just">
              <a:lnSpc>
                <a:spcPct val="100000"/>
              </a:lnSpc>
              <a:spcBef>
                <a:spcPts val="310"/>
              </a:spcBef>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Checked the Null values in the dataset. It was found that no columns have null values .</a:t>
            </a:r>
          </a:p>
          <a:p>
            <a:pPr marL="355600" indent="-342900" algn="just">
              <a:lnSpc>
                <a:spcPct val="100000"/>
              </a:lnSpc>
              <a:spcBef>
                <a:spcPts val="310"/>
              </a:spcBef>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Checked for the outliers in the dataset.</a:t>
            </a:r>
          </a:p>
          <a:p>
            <a:pPr marL="355600" indent="-342900" algn="just">
              <a:lnSpc>
                <a:spcPct val="100000"/>
              </a:lnSpc>
              <a:spcBef>
                <a:spcPts val="310"/>
              </a:spcBef>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gn="just"/>
            <a:r>
              <a:rPr lang="en-IN" sz="2800" b="1" dirty="0">
                <a:solidFill>
                  <a:schemeClr val="accent6"/>
                </a:solidFill>
                <a:latin typeface="Arial" panose="020B0604020202020204" pitchFamily="34" charset="0"/>
                <a:cs typeface="Arial" panose="020B0604020202020204" pitchFamily="34" charset="0"/>
              </a:rPr>
              <a:t>DATA ANALYSIS:</a:t>
            </a:r>
          </a:p>
          <a:p>
            <a:pPr marL="342900" indent="-342900" algn="just">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Analysed the stock data using different calculation like daily returns, cumulative daily return, Sharpe ratio, Portfolio risk and Return on investment(ROI).</a:t>
            </a:r>
          </a:p>
          <a:p>
            <a:pPr marL="342900" indent="-342900" algn="just">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Found best suitable stocks for all portfolios.</a:t>
            </a:r>
          </a:p>
          <a:p>
            <a:pPr algn="just"/>
            <a:endParaRPr lang="en-IN" sz="2400" dirty="0">
              <a:latin typeface="Arial" panose="020B0604020202020204" pitchFamily="34" charset="0"/>
              <a:cs typeface="Arial" panose="020B0604020202020204" pitchFamily="34" charset="0"/>
            </a:endParaRPr>
          </a:p>
          <a:p>
            <a:pPr algn="just"/>
            <a:r>
              <a:rPr lang="en-IN" sz="3200" b="1" dirty="0">
                <a:solidFill>
                  <a:schemeClr val="accent6"/>
                </a:solidFill>
                <a:latin typeface="Arial" panose="020B0604020202020204" pitchFamily="34" charset="0"/>
                <a:cs typeface="Arial" panose="020B0604020202020204" pitchFamily="34" charset="0"/>
              </a:rPr>
              <a:t>INFERENCES AFTER ANALYSING THE DATA:</a:t>
            </a:r>
            <a:endParaRPr lang="en-IN" sz="3200" dirty="0">
              <a:solidFill>
                <a:schemeClr val="accent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As we found out that there are 8 stocks which gives more than 80% in last five years of stock market.</a:t>
            </a: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The stocks that gives best return among all stocks are </a:t>
            </a:r>
            <a:r>
              <a:rPr lang="en-GB" sz="2800" dirty="0">
                <a:solidFill>
                  <a:schemeClr val="accent1"/>
                </a:solidFill>
              </a:rPr>
              <a:t>AMZN, MSFT, AAPL, FB, UNH, GOOG, MS, S&amp;P500. </a:t>
            </a:r>
          </a:p>
          <a:p>
            <a:pPr marL="342900" indent="-342900">
              <a:buFont typeface="Arial" panose="020B0604020202020204" pitchFamily="34" charset="0"/>
              <a:buChar char="•"/>
            </a:pPr>
            <a:r>
              <a:rPr lang="en-GB" sz="2800" dirty="0">
                <a:solidFill>
                  <a:schemeClr val="accent1"/>
                </a:solidFill>
              </a:rPr>
              <a:t>Each stock has different risk and liability according to its Annualized risk, Sharpe ratio.</a:t>
            </a: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We found out that </a:t>
            </a:r>
            <a:r>
              <a:rPr lang="en-IN" sz="2800" b="1" dirty="0">
                <a:solidFill>
                  <a:schemeClr val="accent1"/>
                </a:solidFill>
                <a:latin typeface="Arial" panose="020B0604020202020204" pitchFamily="34" charset="0"/>
                <a:cs typeface="Arial" panose="020B0604020202020204" pitchFamily="34" charset="0"/>
              </a:rPr>
              <a:t>AMZN</a:t>
            </a:r>
            <a:r>
              <a:rPr lang="en-IN" sz="2800" dirty="0">
                <a:solidFill>
                  <a:schemeClr val="accent1"/>
                </a:solidFill>
                <a:latin typeface="Arial" panose="020B0604020202020204" pitchFamily="34" charset="0"/>
                <a:cs typeface="Arial" panose="020B0604020202020204" pitchFamily="34" charset="0"/>
              </a:rPr>
              <a:t> gives highest return among all stock but has high risk as compared to other stocks.</a:t>
            </a: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We also found that stocks like </a:t>
            </a:r>
            <a:r>
              <a:rPr lang="en-IN" sz="2800" b="1" dirty="0">
                <a:solidFill>
                  <a:schemeClr val="accent1"/>
                </a:solidFill>
                <a:latin typeface="Arial" panose="020B0604020202020204" pitchFamily="34" charset="0"/>
                <a:cs typeface="Arial" panose="020B0604020202020204" pitchFamily="34" charset="0"/>
              </a:rPr>
              <a:t>JNJ, RHHBY, MRK </a:t>
            </a:r>
            <a:r>
              <a:rPr lang="en-IN" sz="2800" dirty="0">
                <a:solidFill>
                  <a:schemeClr val="accent1"/>
                </a:solidFill>
                <a:latin typeface="Arial" panose="020B0604020202020204" pitchFamily="34" charset="0"/>
                <a:cs typeface="Arial" panose="020B0604020202020204" pitchFamily="34" charset="0"/>
              </a:rPr>
              <a:t>and </a:t>
            </a:r>
            <a:r>
              <a:rPr lang="en-IN" sz="2800" b="1" dirty="0">
                <a:solidFill>
                  <a:schemeClr val="accent1"/>
                </a:solidFill>
                <a:latin typeface="Arial" panose="020B0604020202020204" pitchFamily="34" charset="0"/>
                <a:cs typeface="Arial" panose="020B0604020202020204" pitchFamily="34" charset="0"/>
              </a:rPr>
              <a:t>MSFT</a:t>
            </a:r>
            <a:r>
              <a:rPr lang="en-IN" sz="2800" dirty="0">
                <a:solidFill>
                  <a:schemeClr val="accent1"/>
                </a:solidFill>
                <a:latin typeface="Arial" panose="020B0604020202020204" pitchFamily="34" charset="0"/>
                <a:cs typeface="Arial" panose="020B0604020202020204" pitchFamily="34" charset="0"/>
              </a:rPr>
              <a:t> have good returns with less risk.</a:t>
            </a:r>
          </a:p>
          <a:p>
            <a:pPr marL="342900" indent="-342900">
              <a:buFont typeface="Arial" panose="020B0604020202020204" pitchFamily="34" charset="0"/>
              <a:buChar char="•"/>
            </a:pPr>
            <a:r>
              <a:rPr lang="en-IN" sz="2800" dirty="0">
                <a:solidFill>
                  <a:schemeClr val="accent1"/>
                </a:solidFill>
                <a:latin typeface="Arial" panose="020B0604020202020204" pitchFamily="34" charset="0"/>
                <a:cs typeface="Arial" panose="020B0604020202020204" pitchFamily="34" charset="0"/>
              </a:rPr>
              <a:t>So after doing all the analysis we have finalized the portfolio for both the customers.</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12700">
              <a:lnSpc>
                <a:spcPct val="100000"/>
              </a:lnSpc>
              <a:spcBef>
                <a:spcPts val="310"/>
              </a:spcBef>
            </a:pPr>
            <a:endParaRPr sz="24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1085DBFA-1607-4C33-8921-3C88370EC8FE}"/>
              </a:ext>
            </a:extLst>
          </p:cNvPr>
          <p:cNvSpPr>
            <a:spLocks noGrp="1"/>
          </p:cNvSpPr>
          <p:nvPr>
            <p:ph type="sldNum" sz="quarter" idx="12"/>
          </p:nvPr>
        </p:nvSpPr>
        <p:spPr/>
        <p:txBody>
          <a:bodyPr/>
          <a:lstStyle/>
          <a:p>
            <a:fld id="{B6F15528-21DE-4FAA-801E-634DDDAF4B2B}" type="slidenum">
              <a:rPr lang="en-IN" smtClean="0"/>
              <a:pPr/>
              <a:t>15</a:t>
            </a:fld>
            <a:endParaRPr lang="en-IN"/>
          </a:p>
        </p:txBody>
      </p:sp>
      <p:pic>
        <p:nvPicPr>
          <p:cNvPr id="5" name="Picture 4">
            <a:extLst>
              <a:ext uri="{FF2B5EF4-FFF2-40B4-BE49-F238E27FC236}">
                <a16:creationId xmlns:a16="http://schemas.microsoft.com/office/drawing/2014/main" xmlns="" id="{D7944232-074E-4FD8-BF16-4EC93C6AB62D}"/>
              </a:ext>
            </a:extLst>
          </p:cNvPr>
          <p:cNvPicPr>
            <a:picLocks noChangeAspect="1"/>
          </p:cNvPicPr>
          <p:nvPr/>
        </p:nvPicPr>
        <p:blipFill>
          <a:blip r:embed="rId2"/>
          <a:stretch>
            <a:fillRect/>
          </a:stretch>
        </p:blipFill>
        <p:spPr>
          <a:xfrm>
            <a:off x="9144001" y="443091"/>
            <a:ext cx="9067800" cy="8129409"/>
          </a:xfrm>
          <a:prstGeom prst="rect">
            <a:avLst/>
          </a:prstGeom>
        </p:spPr>
      </p:pic>
      <p:sp>
        <p:nvSpPr>
          <p:cNvPr id="6" name="TextBox 5">
            <a:extLst>
              <a:ext uri="{FF2B5EF4-FFF2-40B4-BE49-F238E27FC236}">
                <a16:creationId xmlns:a16="http://schemas.microsoft.com/office/drawing/2014/main" xmlns="" id="{A54810C1-F469-4C3D-82BB-6E9B9C451168}"/>
              </a:ext>
            </a:extLst>
          </p:cNvPr>
          <p:cNvSpPr txBox="1"/>
          <p:nvPr/>
        </p:nvSpPr>
        <p:spPr>
          <a:xfrm>
            <a:off x="304800" y="190500"/>
            <a:ext cx="8534400" cy="9633406"/>
          </a:xfrm>
          <a:prstGeom prst="rect">
            <a:avLst/>
          </a:prstGeom>
          <a:noFill/>
        </p:spPr>
        <p:txBody>
          <a:bodyPr wrap="square" rtlCol="0">
            <a:spAutoFit/>
          </a:bodyPr>
          <a:lstStyle/>
          <a:p>
            <a:r>
              <a:rPr lang="en-GB" sz="3600" dirty="0">
                <a:solidFill>
                  <a:schemeClr val="accent6"/>
                </a:solidFill>
              </a:rPr>
              <a:t>	</a:t>
            </a:r>
          </a:p>
          <a:p>
            <a:r>
              <a:rPr lang="en-GB" sz="3600" dirty="0">
                <a:solidFill>
                  <a:schemeClr val="accent6"/>
                </a:solidFill>
              </a:rPr>
              <a:t>	Annualized Return &amp; Annualized Risk</a:t>
            </a:r>
          </a:p>
          <a:p>
            <a:endParaRPr lang="en-GB" sz="3600" dirty="0">
              <a:solidFill>
                <a:schemeClr val="accent6"/>
              </a:solidFill>
            </a:endParaRPr>
          </a:p>
          <a:p>
            <a:pPr marL="742950" lvl="1" indent="-285750">
              <a:buFont typeface="Arial" panose="020B0604020202020204" pitchFamily="34" charset="0"/>
              <a:buChar char="•"/>
            </a:pPr>
            <a:r>
              <a:rPr lang="en-GB" sz="2800" dirty="0">
                <a:solidFill>
                  <a:schemeClr val="accent1"/>
                </a:solidFill>
              </a:rPr>
              <a:t>Annualized Return of top five stocks are </a:t>
            </a:r>
            <a:r>
              <a:rPr lang="en-GB" sz="2800" b="1" dirty="0">
                <a:solidFill>
                  <a:schemeClr val="accent1"/>
                </a:solidFill>
              </a:rPr>
              <a:t>AMZN, MSFT, AAPL, FB, UNH</a:t>
            </a:r>
            <a:r>
              <a:rPr lang="en-GB" sz="2800" dirty="0">
                <a:solidFill>
                  <a:schemeClr val="accent1"/>
                </a:solidFill>
              </a:rPr>
              <a:t>.</a:t>
            </a:r>
          </a:p>
          <a:p>
            <a:pPr marL="742950" lvl="1" indent="-285750">
              <a:buFont typeface="Arial" panose="020B0604020202020204" pitchFamily="34" charset="0"/>
              <a:buChar char="•"/>
            </a:pPr>
            <a:r>
              <a:rPr lang="en-GB" sz="2800" dirty="0">
                <a:solidFill>
                  <a:schemeClr val="accent1"/>
                </a:solidFill>
              </a:rPr>
              <a:t>All top 5 stocks have annualized return of more than 20.</a:t>
            </a:r>
          </a:p>
          <a:p>
            <a:pPr marL="742950" lvl="1" indent="-285750">
              <a:buFont typeface="Arial" panose="020B0604020202020204" pitchFamily="34" charset="0"/>
              <a:buChar char="•"/>
            </a:pPr>
            <a:r>
              <a:rPr lang="en-IN" sz="2800" dirty="0">
                <a:solidFill>
                  <a:schemeClr val="accent1"/>
                </a:solidFill>
              </a:rPr>
              <a:t>The risk of these five stock is at medium level as comparison with other stocks.</a:t>
            </a:r>
          </a:p>
          <a:p>
            <a:pPr marL="742950" lvl="1" indent="-285750">
              <a:buFont typeface="Arial" panose="020B0604020202020204" pitchFamily="34" charset="0"/>
              <a:buChar char="•"/>
            </a:pPr>
            <a:r>
              <a:rPr lang="en-IN" sz="2800" dirty="0">
                <a:solidFill>
                  <a:schemeClr val="accent1"/>
                </a:solidFill>
              </a:rPr>
              <a:t>The lesser the return the more chances of losing the money and debiting the initial investment.</a:t>
            </a:r>
          </a:p>
          <a:p>
            <a:pPr marL="742950" lvl="1" indent="-285750">
              <a:buFont typeface="Arial" panose="020B0604020202020204" pitchFamily="34" charset="0"/>
              <a:buChar char="•"/>
            </a:pPr>
            <a:r>
              <a:rPr lang="en-IN" sz="2800" dirty="0">
                <a:solidFill>
                  <a:schemeClr val="accent1"/>
                </a:solidFill>
              </a:rPr>
              <a:t>The risk is higher for </a:t>
            </a:r>
            <a:r>
              <a:rPr lang="en-IN" sz="2800" b="1" dirty="0">
                <a:solidFill>
                  <a:schemeClr val="accent1"/>
                </a:solidFill>
              </a:rPr>
              <a:t>BHC, BCS, DB, CS, WFC </a:t>
            </a:r>
            <a:r>
              <a:rPr lang="en-IN" sz="2800" dirty="0">
                <a:solidFill>
                  <a:schemeClr val="accent1"/>
                </a:solidFill>
              </a:rPr>
              <a:t>as they did not even give return on investment as it was at the time of investing.</a:t>
            </a:r>
          </a:p>
          <a:p>
            <a:pPr marL="742950" lvl="1" indent="-285750">
              <a:buFont typeface="Arial" panose="020B0604020202020204" pitchFamily="34" charset="0"/>
              <a:buChar char="•"/>
            </a:pPr>
            <a:r>
              <a:rPr lang="en-IN" sz="2800" dirty="0">
                <a:solidFill>
                  <a:schemeClr val="accent1"/>
                </a:solidFill>
              </a:rPr>
              <a:t>The lesser the ROI the higher the risk in the stocks, instead there are those stocks who does not provide best return but at least give risk free investment opportunity.</a:t>
            </a:r>
          </a:p>
          <a:p>
            <a:pPr marL="742950" lvl="1" indent="-285750">
              <a:buFont typeface="Arial" panose="020B0604020202020204" pitchFamily="34" charset="0"/>
              <a:buChar char="•"/>
            </a:pPr>
            <a:r>
              <a:rPr lang="en-IN" sz="2800" dirty="0">
                <a:solidFill>
                  <a:schemeClr val="accent1"/>
                </a:solidFill>
              </a:rPr>
              <a:t>The stocks with less risk and good return are </a:t>
            </a:r>
            <a:r>
              <a:rPr lang="en-IN" sz="2800" b="1" dirty="0">
                <a:solidFill>
                  <a:schemeClr val="accent1"/>
                </a:solidFill>
              </a:rPr>
              <a:t>JNJ, RHHBY, MRK.</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xmlns="" val="3896483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82136" y="595598"/>
            <a:ext cx="16278860" cy="0"/>
          </a:xfrm>
          <a:custGeom>
            <a:avLst/>
            <a:gdLst/>
            <a:ahLst/>
            <a:cxnLst/>
            <a:rect l="l" t="t" r="r" b="b"/>
            <a:pathLst>
              <a:path w="16278860">
                <a:moveTo>
                  <a:pt x="0" y="0"/>
                </a:moveTo>
                <a:lnTo>
                  <a:pt x="16278353" y="0"/>
                </a:lnTo>
              </a:path>
            </a:pathLst>
          </a:custGeom>
          <a:ln w="19049">
            <a:solidFill>
              <a:srgbClr val="FFFFFF"/>
            </a:solidFill>
          </a:ln>
        </p:spPr>
        <p:txBody>
          <a:bodyPr wrap="square" lIns="0" tIns="0" rIns="0" bIns="0" rtlCol="0"/>
          <a:lstStyle/>
          <a:p>
            <a:endParaRPr/>
          </a:p>
        </p:txBody>
      </p:sp>
      <p:sp>
        <p:nvSpPr>
          <p:cNvPr id="10" name="object 10"/>
          <p:cNvSpPr txBox="1"/>
          <p:nvPr/>
        </p:nvSpPr>
        <p:spPr>
          <a:xfrm>
            <a:off x="1016000" y="4801986"/>
            <a:ext cx="6022340" cy="1195705"/>
          </a:xfrm>
          <a:prstGeom prst="rect">
            <a:avLst/>
          </a:prstGeom>
        </p:spPr>
        <p:txBody>
          <a:bodyPr vert="horz" wrap="square" lIns="0" tIns="0" rIns="0" bIns="0" rtlCol="0">
            <a:spAutoFit/>
          </a:bodyPr>
          <a:lstStyle/>
          <a:p>
            <a:pPr marL="12700" marR="5080">
              <a:lnSpc>
                <a:spcPts val="4730"/>
              </a:lnSpc>
              <a:tabLst>
                <a:tab pos="1115060" algn="l"/>
                <a:tab pos="3256915" algn="l"/>
                <a:tab pos="3962400" algn="l"/>
              </a:tabLst>
            </a:pPr>
            <a:r>
              <a:rPr sz="3700" spc="-40" dirty="0">
                <a:solidFill>
                  <a:srgbClr val="FFFFFF"/>
                </a:solidFill>
                <a:latin typeface="Lucida Sans Unicode"/>
                <a:cs typeface="Lucida Sans Unicode"/>
              </a:rPr>
              <a:t>T</a:t>
            </a:r>
            <a:r>
              <a:rPr sz="3700" spc="-20" dirty="0">
                <a:solidFill>
                  <a:srgbClr val="FFFFFF"/>
                </a:solidFill>
                <a:latin typeface="Lucida Sans Unicode"/>
                <a:cs typeface="Lucida Sans Unicode"/>
              </a:rPr>
              <a:t>h</a:t>
            </a:r>
            <a:r>
              <a:rPr sz="3700" spc="20" dirty="0">
                <a:solidFill>
                  <a:srgbClr val="FFFFFF"/>
                </a:solidFill>
                <a:latin typeface="Lucida Sans Unicode"/>
                <a:cs typeface="Lucida Sans Unicode"/>
              </a:rPr>
              <a:t>e</a:t>
            </a:r>
            <a:r>
              <a:rPr sz="3700" dirty="0">
                <a:solidFill>
                  <a:srgbClr val="FFFFFF"/>
                </a:solidFill>
                <a:latin typeface="Lucida Sans Unicode"/>
                <a:cs typeface="Lucida Sans Unicode"/>
              </a:rPr>
              <a:t>	</a:t>
            </a:r>
            <a:r>
              <a:rPr sz="3700" spc="-60" dirty="0">
                <a:solidFill>
                  <a:srgbClr val="FFFFFF"/>
                </a:solidFill>
                <a:latin typeface="Lucida Sans Unicode"/>
                <a:cs typeface="Lucida Sans Unicode"/>
              </a:rPr>
              <a:t>m</a:t>
            </a:r>
            <a:r>
              <a:rPr sz="3700" spc="20" dirty="0">
                <a:solidFill>
                  <a:srgbClr val="FFFFFF"/>
                </a:solidFill>
                <a:latin typeface="Lucida Sans Unicode"/>
                <a:cs typeface="Lucida Sans Unicode"/>
              </a:rPr>
              <a:t>a</a:t>
            </a:r>
            <a:r>
              <a:rPr sz="3700" spc="-70" dirty="0">
                <a:solidFill>
                  <a:srgbClr val="FFFFFF"/>
                </a:solidFill>
                <a:latin typeface="Lucida Sans Unicode"/>
                <a:cs typeface="Lucida Sans Unicode"/>
              </a:rPr>
              <a:t>j</a:t>
            </a:r>
            <a:r>
              <a:rPr sz="3700" spc="-75" dirty="0">
                <a:solidFill>
                  <a:srgbClr val="FFFFFF"/>
                </a:solidFill>
                <a:latin typeface="Lucida Sans Unicode"/>
                <a:cs typeface="Lucida Sans Unicode"/>
              </a:rPr>
              <a:t>o</a:t>
            </a:r>
            <a:r>
              <a:rPr sz="3650" spc="270" dirty="0">
                <a:solidFill>
                  <a:srgbClr val="FFFFFF"/>
                </a:solidFill>
                <a:latin typeface="Tahoma"/>
                <a:cs typeface="Tahoma"/>
              </a:rPr>
              <a:t>r</a:t>
            </a:r>
            <a:r>
              <a:rPr sz="3700" spc="-35" dirty="0">
                <a:solidFill>
                  <a:srgbClr val="FFFFFF"/>
                </a:solidFill>
                <a:latin typeface="Lucida Sans Unicode"/>
                <a:cs typeface="Lucida Sans Unicode"/>
              </a:rPr>
              <a:t>i</a:t>
            </a:r>
            <a:r>
              <a:rPr sz="3650" spc="245" dirty="0">
                <a:solidFill>
                  <a:srgbClr val="FFFFFF"/>
                </a:solidFill>
                <a:latin typeface="Tahoma"/>
                <a:cs typeface="Tahoma"/>
              </a:rPr>
              <a:t>t</a:t>
            </a:r>
            <a:r>
              <a:rPr sz="3650" spc="195" dirty="0">
                <a:solidFill>
                  <a:srgbClr val="FFFFFF"/>
                </a:solidFill>
                <a:latin typeface="Tahoma"/>
                <a:cs typeface="Tahoma"/>
              </a:rPr>
              <a:t>y</a:t>
            </a:r>
            <a:r>
              <a:rPr sz="3650" dirty="0">
                <a:solidFill>
                  <a:srgbClr val="FFFFFF"/>
                </a:solidFill>
                <a:latin typeface="Tahoma"/>
                <a:cs typeface="Tahoma"/>
              </a:rPr>
              <a:t>	</a:t>
            </a:r>
            <a:r>
              <a:rPr sz="3700" spc="-75" dirty="0">
                <a:solidFill>
                  <a:srgbClr val="FFFFFF"/>
                </a:solidFill>
                <a:latin typeface="Lucida Sans Unicode"/>
                <a:cs typeface="Lucida Sans Unicode"/>
              </a:rPr>
              <a:t>o</a:t>
            </a:r>
            <a:r>
              <a:rPr sz="3700" spc="-20" dirty="0">
                <a:solidFill>
                  <a:srgbClr val="FFFFFF"/>
                </a:solidFill>
                <a:latin typeface="Lucida Sans Unicode"/>
                <a:cs typeface="Lucida Sans Unicode"/>
              </a:rPr>
              <a:t>f</a:t>
            </a:r>
            <a:r>
              <a:rPr sz="3700" dirty="0">
                <a:solidFill>
                  <a:srgbClr val="FFFFFF"/>
                </a:solidFill>
                <a:latin typeface="Lucida Sans Unicode"/>
                <a:cs typeface="Lucida Sans Unicode"/>
              </a:rPr>
              <a:t>	</a:t>
            </a:r>
            <a:r>
              <a:rPr sz="3700" spc="45" dirty="0">
                <a:solidFill>
                  <a:srgbClr val="FFFFFF"/>
                </a:solidFill>
                <a:latin typeface="Lucida Sans Unicode"/>
                <a:cs typeface="Lucida Sans Unicode"/>
              </a:rPr>
              <a:t>l</a:t>
            </a:r>
            <a:r>
              <a:rPr sz="3700" spc="-75" dirty="0">
                <a:solidFill>
                  <a:srgbClr val="FFFFFF"/>
                </a:solidFill>
                <a:latin typeface="Lucida Sans Unicode"/>
                <a:cs typeface="Lucida Sans Unicode"/>
              </a:rPr>
              <a:t>o</a:t>
            </a:r>
            <a:r>
              <a:rPr sz="3700" spc="60" dirty="0">
                <a:solidFill>
                  <a:srgbClr val="FFFFFF"/>
                </a:solidFill>
                <a:latin typeface="Lucida Sans Unicode"/>
                <a:cs typeface="Lucida Sans Unicode"/>
              </a:rPr>
              <a:t>c</a:t>
            </a:r>
            <a:r>
              <a:rPr sz="3700" spc="20" dirty="0">
                <a:solidFill>
                  <a:srgbClr val="FFFFFF"/>
                </a:solidFill>
                <a:latin typeface="Lucida Sans Unicode"/>
                <a:cs typeface="Lucida Sans Unicode"/>
              </a:rPr>
              <a:t>a</a:t>
            </a:r>
            <a:r>
              <a:rPr sz="3650" spc="245" dirty="0">
                <a:solidFill>
                  <a:srgbClr val="FFFFFF"/>
                </a:solidFill>
                <a:latin typeface="Tahoma"/>
                <a:cs typeface="Tahoma"/>
              </a:rPr>
              <a:t>t</a:t>
            </a:r>
            <a:r>
              <a:rPr sz="3700" spc="-35" dirty="0">
                <a:solidFill>
                  <a:srgbClr val="FFFFFF"/>
                </a:solidFill>
                <a:latin typeface="Lucida Sans Unicode"/>
                <a:cs typeface="Lucida Sans Unicode"/>
              </a:rPr>
              <a:t>i</a:t>
            </a:r>
            <a:r>
              <a:rPr sz="3700" spc="-75" dirty="0">
                <a:solidFill>
                  <a:srgbClr val="FFFFFF"/>
                </a:solidFill>
                <a:latin typeface="Lucida Sans Unicode"/>
                <a:cs typeface="Lucida Sans Unicode"/>
              </a:rPr>
              <a:t>o</a:t>
            </a:r>
            <a:r>
              <a:rPr sz="3700" spc="-35" dirty="0">
                <a:solidFill>
                  <a:srgbClr val="FFFFFF"/>
                </a:solidFill>
                <a:latin typeface="Lucida Sans Unicode"/>
                <a:cs typeface="Lucida Sans Unicode"/>
              </a:rPr>
              <a:t>n</a:t>
            </a:r>
            <a:r>
              <a:rPr sz="3650" spc="114" dirty="0">
                <a:solidFill>
                  <a:srgbClr val="FFFFFF"/>
                </a:solidFill>
                <a:latin typeface="Tahoma"/>
                <a:cs typeface="Tahoma"/>
              </a:rPr>
              <a:t>s  </a:t>
            </a:r>
            <a:r>
              <a:rPr sz="3700" spc="105" dirty="0">
                <a:solidFill>
                  <a:srgbClr val="FFFFFF"/>
                </a:solidFill>
                <a:latin typeface="Lucida Sans Unicode"/>
                <a:cs typeface="Lucida Sans Unicode"/>
              </a:rPr>
              <a:t>a</a:t>
            </a:r>
            <a:r>
              <a:rPr sz="3650" spc="105" dirty="0">
                <a:solidFill>
                  <a:srgbClr val="FFFFFF"/>
                </a:solidFill>
                <a:latin typeface="Tahoma"/>
                <a:cs typeface="Tahoma"/>
              </a:rPr>
              <a:t>r</a:t>
            </a:r>
            <a:r>
              <a:rPr sz="3700" spc="105" dirty="0">
                <a:solidFill>
                  <a:srgbClr val="FFFFFF"/>
                </a:solidFill>
                <a:latin typeface="Lucida Sans Unicode"/>
                <a:cs typeface="Lucida Sans Unicode"/>
              </a:rPr>
              <a:t>e</a:t>
            </a:r>
            <a:r>
              <a:rPr sz="3700" spc="-215" dirty="0">
                <a:solidFill>
                  <a:srgbClr val="FFFFFF"/>
                </a:solidFill>
                <a:latin typeface="Lucida Sans Unicode"/>
                <a:cs typeface="Lucida Sans Unicode"/>
              </a:rPr>
              <a:t> </a:t>
            </a:r>
            <a:r>
              <a:rPr sz="3700" spc="-30" dirty="0">
                <a:solidFill>
                  <a:srgbClr val="FFFFFF"/>
                </a:solidFill>
                <a:latin typeface="Lucida Sans Unicode"/>
                <a:cs typeface="Lucida Sans Unicode"/>
              </a:rPr>
              <a:t>in</a:t>
            </a:r>
            <a:r>
              <a:rPr sz="3700" spc="-215" dirty="0">
                <a:solidFill>
                  <a:srgbClr val="FFFFFF"/>
                </a:solidFill>
                <a:latin typeface="Lucida Sans Unicode"/>
                <a:cs typeface="Lucida Sans Unicode"/>
              </a:rPr>
              <a:t> </a:t>
            </a:r>
            <a:r>
              <a:rPr sz="3700" spc="85" dirty="0">
                <a:solidFill>
                  <a:srgbClr val="FFFFFF"/>
                </a:solidFill>
                <a:latin typeface="Lucida Sans Unicode"/>
                <a:cs typeface="Lucida Sans Unicode"/>
              </a:rPr>
              <a:t>Manha</a:t>
            </a:r>
            <a:r>
              <a:rPr sz="3650" spc="85" dirty="0">
                <a:solidFill>
                  <a:srgbClr val="FFFFFF"/>
                </a:solidFill>
                <a:latin typeface="Tahoma"/>
                <a:cs typeface="Tahoma"/>
              </a:rPr>
              <a:t>tt</a:t>
            </a:r>
            <a:r>
              <a:rPr sz="3700" spc="85" dirty="0">
                <a:solidFill>
                  <a:srgbClr val="FFFFFF"/>
                </a:solidFill>
                <a:latin typeface="Lucida Sans Unicode"/>
                <a:cs typeface="Lucida Sans Unicode"/>
              </a:rPr>
              <a:t>an</a:t>
            </a:r>
            <a:r>
              <a:rPr sz="3800" spc="85" dirty="0">
                <a:solidFill>
                  <a:srgbClr val="FFFFFF"/>
                </a:solidFill>
                <a:latin typeface="Lucida Sans Unicode"/>
                <a:cs typeface="Lucida Sans Unicode"/>
              </a:rPr>
              <a:t>.</a:t>
            </a:r>
            <a:endParaRPr sz="3800">
              <a:latin typeface="Lucida Sans Unicode"/>
              <a:cs typeface="Lucida Sans Unicode"/>
            </a:endParaRPr>
          </a:p>
        </p:txBody>
      </p:sp>
      <p:sp>
        <p:nvSpPr>
          <p:cNvPr id="13" name="TextBox 12">
            <a:extLst>
              <a:ext uri="{FF2B5EF4-FFF2-40B4-BE49-F238E27FC236}">
                <a16:creationId xmlns:a16="http://schemas.microsoft.com/office/drawing/2014/main" xmlns="" id="{11000FAB-CC47-47CD-A415-70C597924DA8}"/>
              </a:ext>
            </a:extLst>
          </p:cNvPr>
          <p:cNvSpPr txBox="1"/>
          <p:nvPr/>
        </p:nvSpPr>
        <p:spPr>
          <a:xfrm>
            <a:off x="1029252" y="1542412"/>
            <a:ext cx="6363439" cy="7478970"/>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accent1"/>
                </a:solidFill>
              </a:rPr>
              <a:t>Mr. Patrick Jyengar wants to double his investment in the span on 5 years. He wants to invest in low risk stocks which would fetch him decent returns.</a:t>
            </a:r>
          </a:p>
          <a:p>
            <a:pPr marL="342900" indent="-342900">
              <a:buFont typeface="Arial" panose="020B0604020202020204" pitchFamily="34" charset="0"/>
              <a:buChar char="•"/>
            </a:pPr>
            <a:r>
              <a:rPr lang="en-GB" sz="2400" dirty="0">
                <a:solidFill>
                  <a:schemeClr val="accent1"/>
                </a:solidFill>
              </a:rPr>
              <a:t>As per his profile Low risk stocks like </a:t>
            </a:r>
            <a:r>
              <a:rPr lang="en-GB" sz="2400" b="1" dirty="0">
                <a:solidFill>
                  <a:schemeClr val="accent1"/>
                </a:solidFill>
              </a:rPr>
              <a:t>JNJ,RHHBY </a:t>
            </a:r>
            <a:r>
              <a:rPr lang="en-GB" sz="2400" dirty="0">
                <a:solidFill>
                  <a:schemeClr val="accent1"/>
                </a:solidFill>
              </a:rPr>
              <a:t>and </a:t>
            </a:r>
            <a:r>
              <a:rPr lang="en-GB" sz="2400" b="1" dirty="0">
                <a:solidFill>
                  <a:schemeClr val="accent1"/>
                </a:solidFill>
              </a:rPr>
              <a:t>MRK</a:t>
            </a:r>
            <a:r>
              <a:rPr lang="en-GB" sz="2400" dirty="0">
                <a:solidFill>
                  <a:schemeClr val="accent1"/>
                </a:solidFill>
              </a:rPr>
              <a:t> is suitable to invest on. But overall returns with these three stocks wouldn't reach the target what Mr. Patrick is investing for. So one portion of his wealth can be invested on </a:t>
            </a:r>
            <a:r>
              <a:rPr lang="en-GB" sz="2400" b="1" dirty="0">
                <a:solidFill>
                  <a:schemeClr val="accent1"/>
                </a:solidFill>
              </a:rPr>
              <a:t>MSFT</a:t>
            </a:r>
            <a:r>
              <a:rPr lang="en-GB" sz="2400" dirty="0">
                <a:solidFill>
                  <a:schemeClr val="accent1"/>
                </a:solidFill>
              </a:rPr>
              <a:t> to gain the desired returns.</a:t>
            </a:r>
          </a:p>
          <a:p>
            <a:pPr marL="342900" indent="-342900">
              <a:buFont typeface="Arial" panose="020B0604020202020204" pitchFamily="34" charset="0"/>
              <a:buChar char="•"/>
            </a:pPr>
            <a:r>
              <a:rPr lang="en-GB" sz="2400" dirty="0">
                <a:solidFill>
                  <a:schemeClr val="accent1"/>
                </a:solidFill>
              </a:rPr>
              <a:t>Keeping all the weightage of stocks equal that is </a:t>
            </a:r>
            <a:r>
              <a:rPr lang="en-GB" sz="2400" b="1" dirty="0">
                <a:solidFill>
                  <a:schemeClr val="accent1"/>
                </a:solidFill>
              </a:rPr>
              <a:t>0.25 across all stocks</a:t>
            </a:r>
            <a:r>
              <a:rPr lang="en-GB" sz="2400" dirty="0">
                <a:solidFill>
                  <a:schemeClr val="accent1"/>
                </a:solidFill>
              </a:rPr>
              <a:t>.</a:t>
            </a:r>
          </a:p>
          <a:p>
            <a:pPr marL="342900" indent="-342900">
              <a:buFont typeface="Arial" panose="020B0604020202020204" pitchFamily="34" charset="0"/>
              <a:buChar char="•"/>
            </a:pPr>
            <a:r>
              <a:rPr lang="en-GB" sz="2800" dirty="0">
                <a:solidFill>
                  <a:schemeClr val="accent1"/>
                </a:solidFill>
              </a:rPr>
              <a:t>As Mr. Patrick jyengar invests </a:t>
            </a:r>
            <a:r>
              <a:rPr lang="en-GB" sz="2800" b="1" dirty="0">
                <a:solidFill>
                  <a:schemeClr val="accent1"/>
                </a:solidFill>
              </a:rPr>
              <a:t>500 Thousand Dollar</a:t>
            </a:r>
            <a:r>
              <a:rPr lang="en-GB" sz="2800" dirty="0">
                <a:solidFill>
                  <a:schemeClr val="accent1"/>
                </a:solidFill>
              </a:rPr>
              <a:t> in equities i.e. the above Portfolio. Returns that he would fetch after 5 years is </a:t>
            </a:r>
            <a:r>
              <a:rPr lang="en-GB" sz="2800" b="1" dirty="0">
                <a:solidFill>
                  <a:schemeClr val="accent1"/>
                </a:solidFill>
              </a:rPr>
              <a:t>1.05 Million Dollar </a:t>
            </a:r>
            <a:r>
              <a:rPr lang="en-GB" sz="2800" dirty="0">
                <a:solidFill>
                  <a:schemeClr val="accent1"/>
                </a:solidFill>
              </a:rPr>
              <a:t>with </a:t>
            </a:r>
            <a:r>
              <a:rPr lang="en-GB" sz="2800" b="1" dirty="0">
                <a:solidFill>
                  <a:schemeClr val="accent1"/>
                </a:solidFill>
              </a:rPr>
              <a:t>558.23</a:t>
            </a:r>
            <a:r>
              <a:rPr lang="en-GB" sz="2800" dirty="0">
                <a:solidFill>
                  <a:schemeClr val="accent1"/>
                </a:solidFill>
              </a:rPr>
              <a:t> Thousand dollar of gain on investment.</a:t>
            </a:r>
          </a:p>
        </p:txBody>
      </p:sp>
      <p:sp>
        <p:nvSpPr>
          <p:cNvPr id="2" name="TextBox 1"/>
          <p:cNvSpPr txBox="1"/>
          <p:nvPr/>
        </p:nvSpPr>
        <p:spPr>
          <a:xfrm>
            <a:off x="6629400" y="150703"/>
            <a:ext cx="6409264" cy="584775"/>
          </a:xfrm>
          <a:prstGeom prst="rect">
            <a:avLst/>
          </a:prstGeom>
          <a:noFill/>
        </p:spPr>
        <p:txBody>
          <a:bodyPr wrap="square" rtlCol="0">
            <a:spAutoFit/>
          </a:bodyPr>
          <a:lstStyle/>
          <a:p>
            <a:pPr algn="just"/>
            <a:r>
              <a:rPr lang="en-IN" sz="3200" b="1" dirty="0">
                <a:solidFill>
                  <a:schemeClr val="accent6"/>
                </a:solidFill>
                <a:latin typeface="Arial" panose="020B0604020202020204" pitchFamily="34" charset="0"/>
                <a:cs typeface="Arial" panose="020B0604020202020204" pitchFamily="34" charset="0"/>
              </a:rPr>
              <a:t>Portfolio Analysis</a:t>
            </a:r>
          </a:p>
        </p:txBody>
      </p:sp>
      <p:sp>
        <p:nvSpPr>
          <p:cNvPr id="7" name="Slide Number Placeholder 6"/>
          <p:cNvSpPr>
            <a:spLocks noGrp="1"/>
          </p:cNvSpPr>
          <p:nvPr>
            <p:ph type="sldNum" sz="quarter" idx="12"/>
          </p:nvPr>
        </p:nvSpPr>
        <p:spPr/>
        <p:txBody>
          <a:bodyPr/>
          <a:lstStyle/>
          <a:p>
            <a:fld id="{B6F15528-21DE-4FAA-801E-634DDDAF4B2B}" type="slidenum">
              <a:rPr lang="en-IN" smtClean="0"/>
              <a:pPr/>
              <a:t>16</a:t>
            </a:fld>
            <a:endParaRPr lang="en-IN"/>
          </a:p>
        </p:txBody>
      </p:sp>
      <p:sp>
        <p:nvSpPr>
          <p:cNvPr id="9" name="TextBox 8">
            <a:extLst>
              <a:ext uri="{FF2B5EF4-FFF2-40B4-BE49-F238E27FC236}">
                <a16:creationId xmlns:a16="http://schemas.microsoft.com/office/drawing/2014/main" xmlns="" id="{96C35C16-F036-4715-B519-35AC2CD1F38D}"/>
              </a:ext>
            </a:extLst>
          </p:cNvPr>
          <p:cNvSpPr txBox="1"/>
          <p:nvPr/>
        </p:nvSpPr>
        <p:spPr>
          <a:xfrm>
            <a:off x="1981200" y="876097"/>
            <a:ext cx="6409264" cy="523220"/>
          </a:xfrm>
          <a:prstGeom prst="rect">
            <a:avLst/>
          </a:prstGeom>
          <a:noFill/>
        </p:spPr>
        <p:txBody>
          <a:bodyPr wrap="square" rtlCol="0">
            <a:spAutoFit/>
          </a:bodyPr>
          <a:lstStyle/>
          <a:p>
            <a:r>
              <a:rPr lang="en-IN" sz="2800" b="1" dirty="0">
                <a:solidFill>
                  <a:schemeClr val="accent6"/>
                </a:solidFill>
              </a:rPr>
              <a:t>Patrick Jyengar Portfolio</a:t>
            </a:r>
          </a:p>
        </p:txBody>
      </p:sp>
      <p:pic>
        <p:nvPicPr>
          <p:cNvPr id="2050" name="Picture 2">
            <a:extLst>
              <a:ext uri="{FF2B5EF4-FFF2-40B4-BE49-F238E27FC236}">
                <a16:creationId xmlns:a16="http://schemas.microsoft.com/office/drawing/2014/main" xmlns="" id="{1BE2BC04-2D36-471D-9670-8F937698F07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01000" y="761163"/>
            <a:ext cx="9906000" cy="788753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82136" y="595598"/>
            <a:ext cx="16278860" cy="0"/>
          </a:xfrm>
          <a:custGeom>
            <a:avLst/>
            <a:gdLst/>
            <a:ahLst/>
            <a:cxnLst/>
            <a:rect l="l" t="t" r="r" b="b"/>
            <a:pathLst>
              <a:path w="16278860">
                <a:moveTo>
                  <a:pt x="0" y="0"/>
                </a:moveTo>
                <a:lnTo>
                  <a:pt x="16278353" y="0"/>
                </a:lnTo>
              </a:path>
            </a:pathLst>
          </a:custGeom>
          <a:ln w="19049">
            <a:solidFill>
              <a:srgbClr val="FFFFFF"/>
            </a:solidFill>
          </a:ln>
        </p:spPr>
        <p:txBody>
          <a:bodyPr wrap="square" lIns="0" tIns="0" rIns="0" bIns="0" rtlCol="0"/>
          <a:lstStyle/>
          <a:p>
            <a:endParaRPr/>
          </a:p>
        </p:txBody>
      </p:sp>
      <p:sp>
        <p:nvSpPr>
          <p:cNvPr id="10" name="object 10"/>
          <p:cNvSpPr txBox="1"/>
          <p:nvPr/>
        </p:nvSpPr>
        <p:spPr>
          <a:xfrm>
            <a:off x="1016000" y="4801986"/>
            <a:ext cx="6022340" cy="1195705"/>
          </a:xfrm>
          <a:prstGeom prst="rect">
            <a:avLst/>
          </a:prstGeom>
        </p:spPr>
        <p:txBody>
          <a:bodyPr vert="horz" wrap="square" lIns="0" tIns="0" rIns="0" bIns="0" rtlCol="0">
            <a:spAutoFit/>
          </a:bodyPr>
          <a:lstStyle/>
          <a:p>
            <a:pPr marL="12700" marR="5080">
              <a:lnSpc>
                <a:spcPts val="4730"/>
              </a:lnSpc>
              <a:tabLst>
                <a:tab pos="1115060" algn="l"/>
                <a:tab pos="3256915" algn="l"/>
                <a:tab pos="3962400" algn="l"/>
              </a:tabLst>
            </a:pPr>
            <a:r>
              <a:rPr sz="3700" spc="-40" dirty="0">
                <a:solidFill>
                  <a:srgbClr val="FFFFFF"/>
                </a:solidFill>
                <a:latin typeface="Lucida Sans Unicode"/>
                <a:cs typeface="Lucida Sans Unicode"/>
              </a:rPr>
              <a:t>T</a:t>
            </a:r>
            <a:r>
              <a:rPr sz="3700" spc="-20" dirty="0">
                <a:solidFill>
                  <a:srgbClr val="FFFFFF"/>
                </a:solidFill>
                <a:latin typeface="Lucida Sans Unicode"/>
                <a:cs typeface="Lucida Sans Unicode"/>
              </a:rPr>
              <a:t>h</a:t>
            </a:r>
            <a:r>
              <a:rPr sz="3700" spc="20" dirty="0">
                <a:solidFill>
                  <a:srgbClr val="FFFFFF"/>
                </a:solidFill>
                <a:latin typeface="Lucida Sans Unicode"/>
                <a:cs typeface="Lucida Sans Unicode"/>
              </a:rPr>
              <a:t>e</a:t>
            </a:r>
            <a:r>
              <a:rPr sz="3700" dirty="0">
                <a:solidFill>
                  <a:srgbClr val="FFFFFF"/>
                </a:solidFill>
                <a:latin typeface="Lucida Sans Unicode"/>
                <a:cs typeface="Lucida Sans Unicode"/>
              </a:rPr>
              <a:t>	</a:t>
            </a:r>
            <a:r>
              <a:rPr sz="3700" spc="-60" dirty="0">
                <a:solidFill>
                  <a:srgbClr val="FFFFFF"/>
                </a:solidFill>
                <a:latin typeface="Lucida Sans Unicode"/>
                <a:cs typeface="Lucida Sans Unicode"/>
              </a:rPr>
              <a:t>m</a:t>
            </a:r>
            <a:r>
              <a:rPr sz="3700" spc="20" dirty="0">
                <a:solidFill>
                  <a:srgbClr val="FFFFFF"/>
                </a:solidFill>
                <a:latin typeface="Lucida Sans Unicode"/>
                <a:cs typeface="Lucida Sans Unicode"/>
              </a:rPr>
              <a:t>a</a:t>
            </a:r>
            <a:r>
              <a:rPr sz="3700" spc="-70" dirty="0">
                <a:solidFill>
                  <a:srgbClr val="FFFFFF"/>
                </a:solidFill>
                <a:latin typeface="Lucida Sans Unicode"/>
                <a:cs typeface="Lucida Sans Unicode"/>
              </a:rPr>
              <a:t>j</a:t>
            </a:r>
            <a:r>
              <a:rPr sz="3700" spc="-75" dirty="0">
                <a:solidFill>
                  <a:srgbClr val="FFFFFF"/>
                </a:solidFill>
                <a:latin typeface="Lucida Sans Unicode"/>
                <a:cs typeface="Lucida Sans Unicode"/>
              </a:rPr>
              <a:t>o</a:t>
            </a:r>
            <a:r>
              <a:rPr sz="3650" spc="270" dirty="0">
                <a:solidFill>
                  <a:srgbClr val="FFFFFF"/>
                </a:solidFill>
                <a:latin typeface="Tahoma"/>
                <a:cs typeface="Tahoma"/>
              </a:rPr>
              <a:t>r</a:t>
            </a:r>
            <a:r>
              <a:rPr sz="3700" spc="-35" dirty="0">
                <a:solidFill>
                  <a:srgbClr val="FFFFFF"/>
                </a:solidFill>
                <a:latin typeface="Lucida Sans Unicode"/>
                <a:cs typeface="Lucida Sans Unicode"/>
              </a:rPr>
              <a:t>i</a:t>
            </a:r>
            <a:r>
              <a:rPr sz="3650" spc="245" dirty="0">
                <a:solidFill>
                  <a:srgbClr val="FFFFFF"/>
                </a:solidFill>
                <a:latin typeface="Tahoma"/>
                <a:cs typeface="Tahoma"/>
              </a:rPr>
              <a:t>t</a:t>
            </a:r>
            <a:r>
              <a:rPr sz="3650" spc="195" dirty="0">
                <a:solidFill>
                  <a:srgbClr val="FFFFFF"/>
                </a:solidFill>
                <a:latin typeface="Tahoma"/>
                <a:cs typeface="Tahoma"/>
              </a:rPr>
              <a:t>y</a:t>
            </a:r>
            <a:r>
              <a:rPr sz="3650" dirty="0">
                <a:solidFill>
                  <a:srgbClr val="FFFFFF"/>
                </a:solidFill>
                <a:latin typeface="Tahoma"/>
                <a:cs typeface="Tahoma"/>
              </a:rPr>
              <a:t>	</a:t>
            </a:r>
            <a:r>
              <a:rPr sz="3700" spc="-75" dirty="0">
                <a:solidFill>
                  <a:srgbClr val="FFFFFF"/>
                </a:solidFill>
                <a:latin typeface="Lucida Sans Unicode"/>
                <a:cs typeface="Lucida Sans Unicode"/>
              </a:rPr>
              <a:t>o</a:t>
            </a:r>
            <a:r>
              <a:rPr sz="3700" spc="-20" dirty="0">
                <a:solidFill>
                  <a:srgbClr val="FFFFFF"/>
                </a:solidFill>
                <a:latin typeface="Lucida Sans Unicode"/>
                <a:cs typeface="Lucida Sans Unicode"/>
              </a:rPr>
              <a:t>f</a:t>
            </a:r>
            <a:r>
              <a:rPr sz="3700" dirty="0">
                <a:solidFill>
                  <a:srgbClr val="FFFFFF"/>
                </a:solidFill>
                <a:latin typeface="Lucida Sans Unicode"/>
                <a:cs typeface="Lucida Sans Unicode"/>
              </a:rPr>
              <a:t>	</a:t>
            </a:r>
            <a:r>
              <a:rPr sz="3700" spc="45" dirty="0">
                <a:solidFill>
                  <a:srgbClr val="FFFFFF"/>
                </a:solidFill>
                <a:latin typeface="Lucida Sans Unicode"/>
                <a:cs typeface="Lucida Sans Unicode"/>
              </a:rPr>
              <a:t>l</a:t>
            </a:r>
            <a:r>
              <a:rPr sz="3700" spc="-75" dirty="0">
                <a:solidFill>
                  <a:srgbClr val="FFFFFF"/>
                </a:solidFill>
                <a:latin typeface="Lucida Sans Unicode"/>
                <a:cs typeface="Lucida Sans Unicode"/>
              </a:rPr>
              <a:t>o</a:t>
            </a:r>
            <a:r>
              <a:rPr sz="3700" spc="60" dirty="0">
                <a:solidFill>
                  <a:srgbClr val="FFFFFF"/>
                </a:solidFill>
                <a:latin typeface="Lucida Sans Unicode"/>
                <a:cs typeface="Lucida Sans Unicode"/>
              </a:rPr>
              <a:t>c</a:t>
            </a:r>
            <a:r>
              <a:rPr sz="3700" spc="20" dirty="0">
                <a:solidFill>
                  <a:srgbClr val="FFFFFF"/>
                </a:solidFill>
                <a:latin typeface="Lucida Sans Unicode"/>
                <a:cs typeface="Lucida Sans Unicode"/>
              </a:rPr>
              <a:t>a</a:t>
            </a:r>
            <a:r>
              <a:rPr sz="3650" spc="245" dirty="0">
                <a:solidFill>
                  <a:srgbClr val="FFFFFF"/>
                </a:solidFill>
                <a:latin typeface="Tahoma"/>
                <a:cs typeface="Tahoma"/>
              </a:rPr>
              <a:t>t</a:t>
            </a:r>
            <a:r>
              <a:rPr sz="3700" spc="-35" dirty="0">
                <a:solidFill>
                  <a:srgbClr val="FFFFFF"/>
                </a:solidFill>
                <a:latin typeface="Lucida Sans Unicode"/>
                <a:cs typeface="Lucida Sans Unicode"/>
              </a:rPr>
              <a:t>i</a:t>
            </a:r>
            <a:r>
              <a:rPr sz="3700" spc="-75" dirty="0">
                <a:solidFill>
                  <a:srgbClr val="FFFFFF"/>
                </a:solidFill>
                <a:latin typeface="Lucida Sans Unicode"/>
                <a:cs typeface="Lucida Sans Unicode"/>
              </a:rPr>
              <a:t>o</a:t>
            </a:r>
            <a:r>
              <a:rPr sz="3700" spc="-35" dirty="0">
                <a:solidFill>
                  <a:srgbClr val="FFFFFF"/>
                </a:solidFill>
                <a:latin typeface="Lucida Sans Unicode"/>
                <a:cs typeface="Lucida Sans Unicode"/>
              </a:rPr>
              <a:t>n</a:t>
            </a:r>
            <a:r>
              <a:rPr sz="3650" spc="114" dirty="0">
                <a:solidFill>
                  <a:srgbClr val="FFFFFF"/>
                </a:solidFill>
                <a:latin typeface="Tahoma"/>
                <a:cs typeface="Tahoma"/>
              </a:rPr>
              <a:t>s  </a:t>
            </a:r>
            <a:r>
              <a:rPr sz="3700" spc="105" dirty="0">
                <a:solidFill>
                  <a:srgbClr val="FFFFFF"/>
                </a:solidFill>
                <a:latin typeface="Lucida Sans Unicode"/>
                <a:cs typeface="Lucida Sans Unicode"/>
              </a:rPr>
              <a:t>a</a:t>
            </a:r>
            <a:r>
              <a:rPr sz="3650" spc="105" dirty="0">
                <a:solidFill>
                  <a:srgbClr val="FFFFFF"/>
                </a:solidFill>
                <a:latin typeface="Tahoma"/>
                <a:cs typeface="Tahoma"/>
              </a:rPr>
              <a:t>r</a:t>
            </a:r>
            <a:r>
              <a:rPr sz="3700" spc="105" dirty="0">
                <a:solidFill>
                  <a:srgbClr val="FFFFFF"/>
                </a:solidFill>
                <a:latin typeface="Lucida Sans Unicode"/>
                <a:cs typeface="Lucida Sans Unicode"/>
              </a:rPr>
              <a:t>e</a:t>
            </a:r>
            <a:r>
              <a:rPr sz="3700" spc="-215" dirty="0">
                <a:solidFill>
                  <a:srgbClr val="FFFFFF"/>
                </a:solidFill>
                <a:latin typeface="Lucida Sans Unicode"/>
                <a:cs typeface="Lucida Sans Unicode"/>
              </a:rPr>
              <a:t> </a:t>
            </a:r>
            <a:r>
              <a:rPr sz="3700" spc="-30" dirty="0">
                <a:solidFill>
                  <a:srgbClr val="FFFFFF"/>
                </a:solidFill>
                <a:latin typeface="Lucida Sans Unicode"/>
                <a:cs typeface="Lucida Sans Unicode"/>
              </a:rPr>
              <a:t>in</a:t>
            </a:r>
            <a:r>
              <a:rPr sz="3700" spc="-215" dirty="0">
                <a:solidFill>
                  <a:srgbClr val="FFFFFF"/>
                </a:solidFill>
                <a:latin typeface="Lucida Sans Unicode"/>
                <a:cs typeface="Lucida Sans Unicode"/>
              </a:rPr>
              <a:t> </a:t>
            </a:r>
            <a:r>
              <a:rPr sz="3700" spc="85" dirty="0">
                <a:solidFill>
                  <a:srgbClr val="FFFFFF"/>
                </a:solidFill>
                <a:latin typeface="Lucida Sans Unicode"/>
                <a:cs typeface="Lucida Sans Unicode"/>
              </a:rPr>
              <a:t>Manha</a:t>
            </a:r>
            <a:r>
              <a:rPr sz="3650" spc="85" dirty="0">
                <a:solidFill>
                  <a:srgbClr val="FFFFFF"/>
                </a:solidFill>
                <a:latin typeface="Tahoma"/>
                <a:cs typeface="Tahoma"/>
              </a:rPr>
              <a:t>tt</a:t>
            </a:r>
            <a:r>
              <a:rPr sz="3700" spc="85" dirty="0">
                <a:solidFill>
                  <a:srgbClr val="FFFFFF"/>
                </a:solidFill>
                <a:latin typeface="Lucida Sans Unicode"/>
                <a:cs typeface="Lucida Sans Unicode"/>
              </a:rPr>
              <a:t>an</a:t>
            </a:r>
            <a:r>
              <a:rPr sz="3800" spc="85" dirty="0">
                <a:solidFill>
                  <a:srgbClr val="FFFFFF"/>
                </a:solidFill>
                <a:latin typeface="Lucida Sans Unicode"/>
                <a:cs typeface="Lucida Sans Unicode"/>
              </a:rPr>
              <a:t>.</a:t>
            </a:r>
            <a:endParaRPr sz="3800">
              <a:latin typeface="Lucida Sans Unicode"/>
              <a:cs typeface="Lucida Sans Unicode"/>
            </a:endParaRPr>
          </a:p>
        </p:txBody>
      </p:sp>
      <p:sp>
        <p:nvSpPr>
          <p:cNvPr id="13" name="TextBox 12">
            <a:extLst>
              <a:ext uri="{FF2B5EF4-FFF2-40B4-BE49-F238E27FC236}">
                <a16:creationId xmlns:a16="http://schemas.microsoft.com/office/drawing/2014/main" xmlns="" id="{11000FAB-CC47-47CD-A415-70C597924DA8}"/>
              </a:ext>
            </a:extLst>
          </p:cNvPr>
          <p:cNvSpPr txBox="1"/>
          <p:nvPr/>
        </p:nvSpPr>
        <p:spPr>
          <a:xfrm>
            <a:off x="982136" y="1614186"/>
            <a:ext cx="6363439" cy="7109639"/>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accent1"/>
                </a:solidFill>
              </a:rPr>
              <a:t>Mr. Peter Jyengar on the other hand Consistent with his attitude towards risk, he prefers high-return investments. Believes that he can still bounce back in case of any occasional losses.</a:t>
            </a:r>
          </a:p>
          <a:p>
            <a:pPr marL="342900" indent="-342900">
              <a:buFont typeface="Arial" panose="020B0604020202020204" pitchFamily="34" charset="0"/>
              <a:buChar char="•"/>
            </a:pPr>
            <a:r>
              <a:rPr lang="en-GB" sz="2400" dirty="0">
                <a:solidFill>
                  <a:schemeClr val="accent1"/>
                </a:solidFill>
              </a:rPr>
              <a:t>He Wants to invest $1 million from company's cash and cash equivalents in the most high-margin stacks Expects high returns within 5 years for inorganic expansion of his company.</a:t>
            </a:r>
          </a:p>
          <a:p>
            <a:pPr marL="342900" indent="-342900">
              <a:buFont typeface="Arial" panose="020B0604020202020204" pitchFamily="34" charset="0"/>
              <a:buChar char="•"/>
            </a:pPr>
            <a:r>
              <a:rPr lang="en-GB" sz="2400" dirty="0">
                <a:solidFill>
                  <a:schemeClr val="accent1"/>
                </a:solidFill>
              </a:rPr>
              <a:t>As per his profile High risk/High Returns stocks like </a:t>
            </a:r>
            <a:r>
              <a:rPr lang="en-GB" sz="2400" b="1" dirty="0">
                <a:solidFill>
                  <a:schemeClr val="accent1"/>
                </a:solidFill>
              </a:rPr>
              <a:t>AMZN</a:t>
            </a:r>
            <a:r>
              <a:rPr lang="en-GB" sz="2400" dirty="0">
                <a:solidFill>
                  <a:schemeClr val="accent1"/>
                </a:solidFill>
              </a:rPr>
              <a:t> is suitable to invest on. </a:t>
            </a:r>
          </a:p>
          <a:p>
            <a:pPr marL="342900" indent="-342900">
              <a:buFont typeface="Arial" panose="020B0604020202020204" pitchFamily="34" charset="0"/>
              <a:buChar char="•"/>
            </a:pPr>
            <a:r>
              <a:rPr lang="en-GB" sz="2400" dirty="0">
                <a:solidFill>
                  <a:schemeClr val="accent1"/>
                </a:solidFill>
              </a:rPr>
              <a:t>Overall returns with this stock would fetch him Maximum returns and also cater the Risk. Risk associated with the above mentioned portfolio.</a:t>
            </a:r>
          </a:p>
          <a:p>
            <a:pPr marL="342900" indent="-342900">
              <a:buFont typeface="Arial" panose="020B0604020202020204" pitchFamily="34" charset="0"/>
              <a:buChar char="•"/>
            </a:pPr>
            <a:r>
              <a:rPr lang="en-GB" sz="2400" dirty="0">
                <a:solidFill>
                  <a:schemeClr val="accent1"/>
                </a:solidFill>
              </a:rPr>
              <a:t>As Mr. Peter jyengar invests </a:t>
            </a:r>
            <a:r>
              <a:rPr lang="en-GB" sz="2400" b="1" dirty="0">
                <a:solidFill>
                  <a:schemeClr val="accent1"/>
                </a:solidFill>
              </a:rPr>
              <a:t>1 Million </a:t>
            </a:r>
            <a:r>
              <a:rPr lang="en-GB" sz="2400" dirty="0">
                <a:solidFill>
                  <a:schemeClr val="accent1"/>
                </a:solidFill>
              </a:rPr>
              <a:t>Dollar on equities i.e. the </a:t>
            </a:r>
            <a:r>
              <a:rPr lang="en-GB" sz="2400" b="1" dirty="0">
                <a:solidFill>
                  <a:schemeClr val="accent1"/>
                </a:solidFill>
              </a:rPr>
              <a:t>AMZN stock</a:t>
            </a:r>
            <a:r>
              <a:rPr lang="en-GB" sz="2400" dirty="0">
                <a:solidFill>
                  <a:schemeClr val="accent1"/>
                </a:solidFill>
              </a:rPr>
              <a:t>. Returns that he would fetch after 5 years is more than </a:t>
            </a:r>
            <a:r>
              <a:rPr lang="en-GB" sz="2400" b="1" dirty="0">
                <a:solidFill>
                  <a:schemeClr val="accent1"/>
                </a:solidFill>
              </a:rPr>
              <a:t>6 Million </a:t>
            </a:r>
            <a:r>
              <a:rPr lang="en-GB" sz="2400" dirty="0">
                <a:solidFill>
                  <a:schemeClr val="accent1"/>
                </a:solidFill>
              </a:rPr>
              <a:t>Dollars with </a:t>
            </a:r>
            <a:r>
              <a:rPr lang="en-GB" sz="2400" b="1" dirty="0">
                <a:solidFill>
                  <a:schemeClr val="accent1"/>
                </a:solidFill>
              </a:rPr>
              <a:t>5+ Million </a:t>
            </a:r>
            <a:r>
              <a:rPr lang="en-GB" sz="2400" dirty="0">
                <a:solidFill>
                  <a:schemeClr val="accent1"/>
                </a:solidFill>
              </a:rPr>
              <a:t>dollars of </a:t>
            </a:r>
            <a:r>
              <a:rPr lang="en-GB" sz="2400" b="1" dirty="0">
                <a:solidFill>
                  <a:schemeClr val="accent1"/>
                </a:solidFill>
              </a:rPr>
              <a:t>gain on investment.</a:t>
            </a:r>
          </a:p>
        </p:txBody>
      </p:sp>
      <p:sp>
        <p:nvSpPr>
          <p:cNvPr id="2" name="TextBox 1"/>
          <p:cNvSpPr txBox="1"/>
          <p:nvPr/>
        </p:nvSpPr>
        <p:spPr>
          <a:xfrm>
            <a:off x="6629400" y="150703"/>
            <a:ext cx="6409264" cy="584775"/>
          </a:xfrm>
          <a:prstGeom prst="rect">
            <a:avLst/>
          </a:prstGeom>
          <a:noFill/>
        </p:spPr>
        <p:txBody>
          <a:bodyPr wrap="square" rtlCol="0">
            <a:spAutoFit/>
          </a:bodyPr>
          <a:lstStyle/>
          <a:p>
            <a:pPr algn="just"/>
            <a:r>
              <a:rPr lang="en-IN" sz="3200" b="1" dirty="0">
                <a:solidFill>
                  <a:schemeClr val="accent6"/>
                </a:solidFill>
                <a:latin typeface="Arial" panose="020B0604020202020204" pitchFamily="34" charset="0"/>
                <a:cs typeface="Arial" panose="020B0604020202020204" pitchFamily="34" charset="0"/>
              </a:rPr>
              <a:t>Portfolio Analysis</a:t>
            </a:r>
          </a:p>
        </p:txBody>
      </p:sp>
      <p:sp>
        <p:nvSpPr>
          <p:cNvPr id="7" name="Slide Number Placeholder 6"/>
          <p:cNvSpPr>
            <a:spLocks noGrp="1"/>
          </p:cNvSpPr>
          <p:nvPr>
            <p:ph type="sldNum" sz="quarter" idx="12"/>
          </p:nvPr>
        </p:nvSpPr>
        <p:spPr/>
        <p:txBody>
          <a:bodyPr/>
          <a:lstStyle/>
          <a:p>
            <a:fld id="{B6F15528-21DE-4FAA-801E-634DDDAF4B2B}" type="slidenum">
              <a:rPr lang="en-IN" smtClean="0"/>
              <a:pPr/>
              <a:t>17</a:t>
            </a:fld>
            <a:endParaRPr lang="en-IN"/>
          </a:p>
        </p:txBody>
      </p:sp>
      <p:sp>
        <p:nvSpPr>
          <p:cNvPr id="9" name="TextBox 8">
            <a:extLst>
              <a:ext uri="{FF2B5EF4-FFF2-40B4-BE49-F238E27FC236}">
                <a16:creationId xmlns:a16="http://schemas.microsoft.com/office/drawing/2014/main" xmlns="" id="{96C35C16-F036-4715-B519-35AC2CD1F38D}"/>
              </a:ext>
            </a:extLst>
          </p:cNvPr>
          <p:cNvSpPr txBox="1"/>
          <p:nvPr/>
        </p:nvSpPr>
        <p:spPr>
          <a:xfrm>
            <a:off x="1981200" y="876097"/>
            <a:ext cx="6409264" cy="523220"/>
          </a:xfrm>
          <a:prstGeom prst="rect">
            <a:avLst/>
          </a:prstGeom>
          <a:noFill/>
        </p:spPr>
        <p:txBody>
          <a:bodyPr wrap="square" rtlCol="0">
            <a:spAutoFit/>
          </a:bodyPr>
          <a:lstStyle/>
          <a:p>
            <a:r>
              <a:rPr lang="en-IN" sz="2800" b="1" dirty="0">
                <a:solidFill>
                  <a:schemeClr val="accent6"/>
                </a:solidFill>
              </a:rPr>
              <a:t>Peter Jyengar Portfolio</a:t>
            </a:r>
          </a:p>
        </p:txBody>
      </p:sp>
      <p:pic>
        <p:nvPicPr>
          <p:cNvPr id="3074" name="Picture 2">
            <a:extLst>
              <a:ext uri="{FF2B5EF4-FFF2-40B4-BE49-F238E27FC236}">
                <a16:creationId xmlns:a16="http://schemas.microsoft.com/office/drawing/2014/main" xmlns="" id="{19AB13E1-2024-4256-9220-14D942CEA55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24800" y="876096"/>
            <a:ext cx="10134600" cy="76201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41966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929026" y="3000360"/>
            <a:ext cx="9230116" cy="1977464"/>
          </a:xfrm>
        </p:spPr>
        <p:txBody>
          <a:bodyPr/>
          <a:lstStyle/>
          <a:p>
            <a:pPr algn="ctr"/>
            <a:r>
              <a:rPr lang="en-IN" dirty="0">
                <a:solidFill>
                  <a:schemeClr val="tx2"/>
                </a:solidFill>
                <a:latin typeface="Arial" panose="020B0604020202020204" pitchFamily="34" charset="0"/>
                <a:cs typeface="Arial" panose="020B0604020202020204" pitchFamily="34" charset="0"/>
              </a:rPr>
              <a:t>Thank You</a:t>
            </a:r>
          </a:p>
        </p:txBody>
      </p:sp>
      <p:sp>
        <p:nvSpPr>
          <p:cNvPr id="6" name="Slide Number Placeholder 5"/>
          <p:cNvSpPr>
            <a:spLocks noGrp="1"/>
          </p:cNvSpPr>
          <p:nvPr>
            <p:ph type="sldNum" sz="quarter" idx="12"/>
          </p:nvPr>
        </p:nvSpPr>
        <p:spPr/>
        <p:txBody>
          <a:bodyPr/>
          <a:lstStyle/>
          <a:p>
            <a:fld id="{B6F15528-21DE-4FAA-801E-634DDDAF4B2B}" type="slidenum">
              <a:rPr lang="en-IN" smtClean="0"/>
              <a:pPr/>
              <a:t>18</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E12556FB-BAEA-4814-911E-EA0F547566CE}"/>
              </a:ext>
            </a:extLst>
          </p:cNvPr>
          <p:cNvSpPr txBox="1"/>
          <p:nvPr/>
        </p:nvSpPr>
        <p:spPr>
          <a:xfrm>
            <a:off x="857192" y="285716"/>
            <a:ext cx="15787798" cy="4524315"/>
          </a:xfrm>
          <a:prstGeom prst="rect">
            <a:avLst/>
          </a:prstGeom>
          <a:noFill/>
        </p:spPr>
        <p:txBody>
          <a:bodyPr wrap="square" rtlCol="0">
            <a:spAutoFit/>
          </a:bodyPr>
          <a:lstStyle/>
          <a:p>
            <a:pPr algn="ctr"/>
            <a:r>
              <a:rPr lang="en-GB" sz="4800" b="1" dirty="0">
                <a:solidFill>
                  <a:schemeClr val="accent6">
                    <a:lumMod val="75000"/>
                  </a:schemeClr>
                </a:solidFill>
                <a:latin typeface="Arial" panose="020B0604020202020204" pitchFamily="34" charset="0"/>
                <a:cs typeface="Arial" panose="020B0604020202020204" pitchFamily="34" charset="0"/>
              </a:rPr>
              <a:t>AGENDA</a:t>
            </a:r>
          </a:p>
          <a:p>
            <a:endParaRPr lang="en-GB" sz="4000" b="1" dirty="0">
              <a:solidFill>
                <a:schemeClr val="accent6">
                  <a:lumMod val="75000"/>
                </a:schemeClr>
              </a:solidFill>
              <a:latin typeface="Arial" panose="020B0604020202020204" pitchFamily="34" charset="0"/>
              <a:cs typeface="Arial" panose="020B0604020202020204" pitchFamily="34" charset="0"/>
            </a:endParaRPr>
          </a:p>
          <a:p>
            <a:pPr marL="342900" indent="-144000">
              <a:buAutoNum type="arabicPeriod"/>
            </a:pPr>
            <a:r>
              <a:rPr lang="en-GB" sz="4000" b="1" dirty="0">
                <a:solidFill>
                  <a:schemeClr val="accent1"/>
                </a:solidFill>
                <a:latin typeface="Arial" panose="020B0604020202020204" pitchFamily="34" charset="0"/>
                <a:cs typeface="Arial" panose="020B0604020202020204" pitchFamily="34" charset="0"/>
              </a:rPr>
              <a:t>Objective</a:t>
            </a:r>
          </a:p>
          <a:p>
            <a:pPr marL="342900" indent="-144000">
              <a:buAutoNum type="arabicPeriod"/>
            </a:pPr>
            <a:endParaRPr lang="en-GB" sz="4000" b="1" dirty="0">
              <a:solidFill>
                <a:schemeClr val="accent1"/>
              </a:solidFill>
              <a:latin typeface="Arial" panose="020B0604020202020204" pitchFamily="34" charset="0"/>
              <a:cs typeface="Arial" panose="020B0604020202020204" pitchFamily="34" charset="0"/>
            </a:endParaRPr>
          </a:p>
          <a:p>
            <a:pPr marL="342900" indent="-144000">
              <a:buAutoNum type="arabicPeriod"/>
            </a:pPr>
            <a:r>
              <a:rPr lang="en-GB" sz="4000" b="1" dirty="0">
                <a:solidFill>
                  <a:schemeClr val="accent1"/>
                </a:solidFill>
                <a:latin typeface="Arial" panose="020B0604020202020204" pitchFamily="34" charset="0"/>
                <a:cs typeface="Arial" panose="020B0604020202020204" pitchFamily="34" charset="0"/>
              </a:rPr>
              <a:t>Inferences and Visualization</a:t>
            </a:r>
          </a:p>
          <a:p>
            <a:pPr marL="342900" indent="-144000">
              <a:buAutoNum type="arabicPeriod"/>
            </a:pPr>
            <a:endParaRPr lang="en-GB" sz="4000" b="1" dirty="0">
              <a:solidFill>
                <a:schemeClr val="accent1"/>
              </a:solidFill>
              <a:latin typeface="Arial" panose="020B0604020202020204" pitchFamily="34" charset="0"/>
              <a:cs typeface="Arial" panose="020B0604020202020204" pitchFamily="34" charset="0"/>
            </a:endParaRPr>
          </a:p>
          <a:p>
            <a:pPr marL="342900" indent="-144000">
              <a:buAutoNum type="arabicPeriod"/>
            </a:pPr>
            <a:r>
              <a:rPr lang="en-IN" sz="4000" b="1" dirty="0">
                <a:solidFill>
                  <a:schemeClr val="accent1"/>
                </a:solidFill>
                <a:latin typeface="Arial" panose="020B0604020202020204" pitchFamily="34" charset="0"/>
                <a:cs typeface="Arial" panose="020B0604020202020204" pitchFamily="34" charset="0"/>
              </a:rPr>
              <a:t>Methodology</a:t>
            </a:r>
          </a:p>
        </p:txBody>
      </p:sp>
      <p:sp>
        <p:nvSpPr>
          <p:cNvPr id="4" name="Slide Number Placeholder 3"/>
          <p:cNvSpPr>
            <a:spLocks noGrp="1"/>
          </p:cNvSpPr>
          <p:nvPr>
            <p:ph type="sldNum" sz="quarter" idx="12"/>
          </p:nvPr>
        </p:nvSpPr>
        <p:spPr/>
        <p:txBody>
          <a:bodyPr/>
          <a:lstStyle/>
          <a:p>
            <a:fld id="{B6F15528-21DE-4FAA-801E-634DDDAF4B2B}" type="slidenum">
              <a:rPr lang="en-IN" smtClean="0"/>
              <a:pPr/>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016C8BF7-4973-4258-9971-FE8FDD24DB81}"/>
              </a:ext>
            </a:extLst>
          </p:cNvPr>
          <p:cNvSpPr txBox="1"/>
          <p:nvPr/>
        </p:nvSpPr>
        <p:spPr>
          <a:xfrm>
            <a:off x="285688" y="214278"/>
            <a:ext cx="17287996" cy="1569660"/>
          </a:xfrm>
          <a:prstGeom prst="rect">
            <a:avLst/>
          </a:prstGeom>
          <a:noFill/>
        </p:spPr>
        <p:txBody>
          <a:bodyPr wrap="square" rtlCol="0">
            <a:spAutoFit/>
          </a:bodyPr>
          <a:lstStyle/>
          <a:p>
            <a:pPr algn="ctr"/>
            <a:r>
              <a:rPr lang="en-GB" sz="9600" b="1" dirty="0">
                <a:solidFill>
                  <a:schemeClr val="accent6">
                    <a:lumMod val="75000"/>
                  </a:schemeClr>
                </a:solidFill>
              </a:rPr>
              <a:t>OBJECTIVE</a:t>
            </a:r>
            <a:endParaRPr lang="en-IN" sz="9600" b="1" dirty="0">
              <a:solidFill>
                <a:schemeClr val="accent6">
                  <a:lumMod val="75000"/>
                </a:schemeClr>
              </a:solidFill>
            </a:endParaRPr>
          </a:p>
        </p:txBody>
      </p:sp>
      <p:sp>
        <p:nvSpPr>
          <p:cNvPr id="3" name="TextBox 2"/>
          <p:cNvSpPr txBox="1"/>
          <p:nvPr/>
        </p:nvSpPr>
        <p:spPr>
          <a:xfrm>
            <a:off x="1071506" y="1785914"/>
            <a:ext cx="16073550" cy="4401205"/>
          </a:xfrm>
          <a:prstGeom prst="rect">
            <a:avLst/>
          </a:prstGeom>
          <a:noFill/>
        </p:spPr>
        <p:txBody>
          <a:bodyPr wrap="square" rtlCol="0">
            <a:spAutoFit/>
          </a:bodyPr>
          <a:lstStyle/>
          <a:p>
            <a:r>
              <a:rPr lang="en-GB" sz="2800" dirty="0">
                <a:solidFill>
                  <a:schemeClr val="accent1"/>
                </a:solidFill>
              </a:rPr>
              <a:t> Analyse a portfolio of stocks to provide consultation on investment management based on client’s requirement. My task is to provide consultation to two different investors, Mr Patrick Jyenger and Mr Peter Jyenger based on their requirements and financial objectives.</a:t>
            </a:r>
          </a:p>
          <a:p>
            <a:endParaRPr lang="en-GB" sz="2800" dirty="0">
              <a:solidFill>
                <a:schemeClr val="accent5">
                  <a:lumMod val="75000"/>
                </a:schemeClr>
              </a:solidFill>
              <a:latin typeface="Arial" panose="020B0604020202020204" pitchFamily="34" charset="0"/>
              <a:cs typeface="Arial" panose="020B0604020202020204" pitchFamily="34" charset="0"/>
            </a:endParaRPr>
          </a:p>
          <a:p>
            <a:r>
              <a:rPr lang="en-GB" sz="2800" dirty="0">
                <a:solidFill>
                  <a:schemeClr val="accent1"/>
                </a:solidFill>
              </a:rPr>
              <a:t>Mr Patrick Jyenger wants to invest $500K in equities, he has been conservative investor during his all life and expects doubling his capital with less risk in 5 years time.</a:t>
            </a:r>
          </a:p>
          <a:p>
            <a:endParaRPr lang="en-GB" sz="2800" dirty="0">
              <a:solidFill>
                <a:schemeClr val="accent1"/>
              </a:solidFill>
              <a:latin typeface="Arial" panose="020B0604020202020204" pitchFamily="34" charset="0"/>
              <a:cs typeface="Arial" panose="020B0604020202020204" pitchFamily="34" charset="0"/>
            </a:endParaRPr>
          </a:p>
          <a:p>
            <a:r>
              <a:rPr lang="en-GB" sz="2800" dirty="0">
                <a:solidFill>
                  <a:schemeClr val="accent1"/>
                </a:solidFill>
              </a:rPr>
              <a:t>Mr Peter Jyenger wants to invest $1 million in equities, he has been high risk investor during his all life, prefers high return investment and expects doubling his capital with high risk in 5 years time.</a:t>
            </a:r>
          </a:p>
          <a:p>
            <a:endParaRPr lang="en-IN" sz="2800" dirty="0">
              <a:solidFill>
                <a:schemeClr val="accent5">
                  <a:lumMod val="75000"/>
                </a:schemeClr>
              </a:solidFill>
              <a:latin typeface="Arial" panose="020B0604020202020204" pitchFamily="34" charset="0"/>
              <a:cs typeface="Arial" panose="020B0604020202020204" pitchFamily="34" charset="0"/>
            </a:endParaRPr>
          </a:p>
        </p:txBody>
      </p:sp>
      <p:sp>
        <p:nvSpPr>
          <p:cNvPr id="16" name="Slide Number Placeholder 15"/>
          <p:cNvSpPr>
            <a:spLocks noGrp="1"/>
          </p:cNvSpPr>
          <p:nvPr>
            <p:ph type="sldNum" sz="quarter" idx="12"/>
          </p:nvPr>
        </p:nvSpPr>
        <p:spPr/>
        <p:txBody>
          <a:bodyPr/>
          <a:lstStyle/>
          <a:p>
            <a:fld id="{B6F15528-21DE-4FAA-801E-634DDDAF4B2B}"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028700" y="2924868"/>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5" name="object 5"/>
          <p:cNvSpPr/>
          <p:nvPr/>
        </p:nvSpPr>
        <p:spPr>
          <a:xfrm>
            <a:off x="1028700" y="7604295"/>
            <a:ext cx="9106535" cy="0"/>
          </a:xfrm>
          <a:custGeom>
            <a:avLst/>
            <a:gdLst/>
            <a:ahLst/>
            <a:cxnLst/>
            <a:rect l="l" t="t" r="r" b="b"/>
            <a:pathLst>
              <a:path w="9106535">
                <a:moveTo>
                  <a:pt x="0" y="0"/>
                </a:moveTo>
                <a:lnTo>
                  <a:pt x="9105999" y="0"/>
                </a:lnTo>
              </a:path>
            </a:pathLst>
          </a:custGeom>
          <a:ln w="19049">
            <a:solidFill>
              <a:srgbClr val="FFFFFF"/>
            </a:solidFill>
          </a:ln>
        </p:spPr>
        <p:txBody>
          <a:bodyPr wrap="square" lIns="0" tIns="0" rIns="0" bIns="0" rtlCol="0"/>
          <a:lstStyle/>
          <a:p>
            <a:endParaRPr/>
          </a:p>
        </p:txBody>
      </p:sp>
      <p:sp>
        <p:nvSpPr>
          <p:cNvPr id="8" name="TextBox 7">
            <a:extLst>
              <a:ext uri="{FF2B5EF4-FFF2-40B4-BE49-F238E27FC236}">
                <a16:creationId xmlns:a16="http://schemas.microsoft.com/office/drawing/2014/main" xmlns="" id="{BA493D40-59E5-4B09-9C7D-902BA6B006C4}"/>
              </a:ext>
            </a:extLst>
          </p:cNvPr>
          <p:cNvSpPr txBox="1"/>
          <p:nvPr/>
        </p:nvSpPr>
        <p:spPr>
          <a:xfrm>
            <a:off x="357126" y="428592"/>
            <a:ext cx="16859368" cy="1200329"/>
          </a:xfrm>
          <a:prstGeom prst="rect">
            <a:avLst/>
          </a:prstGeom>
          <a:noFill/>
        </p:spPr>
        <p:txBody>
          <a:bodyPr wrap="square" rtlCol="0">
            <a:spAutoFit/>
          </a:bodyPr>
          <a:lstStyle/>
          <a:p>
            <a:pPr algn="ctr"/>
            <a:r>
              <a:rPr lang="en-GB" sz="7200" dirty="0" smtClean="0">
                <a:solidFill>
                  <a:schemeClr val="accent6">
                    <a:lumMod val="75000"/>
                  </a:schemeClr>
                </a:solidFill>
                <a:latin typeface="Arial" panose="020B0604020202020204" pitchFamily="34" charset="0"/>
                <a:cs typeface="Arial" panose="020B0604020202020204" pitchFamily="34" charset="0"/>
              </a:rPr>
              <a:t>Inference and </a:t>
            </a:r>
            <a:r>
              <a:rPr lang="en-GB" sz="7200" dirty="0">
                <a:solidFill>
                  <a:schemeClr val="accent6">
                    <a:lumMod val="75000"/>
                  </a:schemeClr>
                </a:solidFill>
                <a:latin typeface="Arial" panose="020B0604020202020204" pitchFamily="34" charset="0"/>
                <a:cs typeface="Arial" panose="020B0604020202020204" pitchFamily="34" charset="0"/>
              </a:rPr>
              <a:t>Visualization</a:t>
            </a:r>
            <a:endParaRPr lang="en-IN" sz="7200" dirty="0">
              <a:solidFill>
                <a:schemeClr val="accent6">
                  <a:lumMod val="7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29026" y="1428724"/>
            <a:ext cx="9906000" cy="7924800"/>
          </a:xfrm>
          <a:prstGeom prst="rect">
            <a:avLst/>
          </a:prstGeom>
        </p:spPr>
      </p:pic>
      <p:sp>
        <p:nvSpPr>
          <p:cNvPr id="11" name="Slide Number Placeholder 10"/>
          <p:cNvSpPr>
            <a:spLocks noGrp="1"/>
          </p:cNvSpPr>
          <p:nvPr>
            <p:ph type="sldNum" sz="quarter" idx="12"/>
          </p:nvPr>
        </p:nvSpPr>
        <p:spPr/>
        <p:txBody>
          <a:bodyPr/>
          <a:lstStyle/>
          <a:p>
            <a:fld id="{B6F15528-21DE-4FAA-801E-634DDDAF4B2B}"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a:extLst>
              <a:ext uri="{28A0092B-C50C-407E-A947-70E740481C1C}">
                <a14:useLocalDpi xmlns:a14="http://schemas.microsoft.com/office/drawing/2010/main" xmlns="" val="0"/>
              </a:ext>
            </a:extLst>
          </a:blip>
          <a:srcRect/>
          <a:stretch/>
        </p:blipFill>
        <p:spPr>
          <a:xfrm>
            <a:off x="9262630" y="723900"/>
            <a:ext cx="8110971" cy="8534400"/>
          </a:xfrm>
          <a:prstGeom prst="rect">
            <a:avLst/>
          </a:prstGeom>
        </p:spPr>
      </p:pic>
      <p:sp>
        <p:nvSpPr>
          <p:cNvPr id="8" name="TextBox 7"/>
          <p:cNvSpPr txBox="1"/>
          <p:nvPr/>
        </p:nvSpPr>
        <p:spPr>
          <a:xfrm>
            <a:off x="914399" y="607944"/>
            <a:ext cx="6705601" cy="707886"/>
          </a:xfrm>
          <a:prstGeom prst="rect">
            <a:avLst/>
          </a:prstGeom>
          <a:noFill/>
        </p:spPr>
        <p:txBody>
          <a:bodyPr wrap="square" rtlCol="0">
            <a:spAutoFit/>
          </a:bodyPr>
          <a:lstStyle/>
          <a:p>
            <a:r>
              <a:rPr lang="en-IN" sz="4000" b="1" dirty="0">
                <a:solidFill>
                  <a:schemeClr val="accent6"/>
                </a:solidFill>
                <a:latin typeface="Arial" panose="020B0604020202020204" pitchFamily="34" charset="0"/>
                <a:cs typeface="Arial" panose="020B0604020202020204" pitchFamily="34" charset="0"/>
              </a:rPr>
              <a:t>STOCKS DATA AVAILABLE</a:t>
            </a:r>
          </a:p>
        </p:txBody>
      </p:sp>
      <p:sp>
        <p:nvSpPr>
          <p:cNvPr id="9" name="TextBox 8"/>
          <p:cNvSpPr txBox="1"/>
          <p:nvPr/>
        </p:nvSpPr>
        <p:spPr>
          <a:xfrm>
            <a:off x="1324113" y="1441192"/>
            <a:ext cx="4897120" cy="7971413"/>
          </a:xfrm>
          <a:prstGeom prst="rect">
            <a:avLst/>
          </a:prstGeom>
          <a:noFill/>
        </p:spPr>
        <p:txBody>
          <a:bodyPr wrap="square" rtlCol="0">
            <a:spAutoFit/>
          </a:bodyPr>
          <a:lstStyle/>
          <a:p>
            <a:pPr marL="457200" indent="-457200">
              <a:buFont typeface="Arial" panose="020B0604020202020204" pitchFamily="34" charset="0"/>
              <a:buChar char="•"/>
            </a:pPr>
            <a:r>
              <a:rPr lang="en-IN" sz="3200" dirty="0">
                <a:solidFill>
                  <a:schemeClr val="accent1"/>
                </a:solidFill>
                <a:latin typeface="Arial" panose="020B0604020202020204" pitchFamily="34" charset="0"/>
                <a:cs typeface="Arial" panose="020B0604020202020204" pitchFamily="34" charset="0"/>
              </a:rPr>
              <a:t>There are 24 stocks available from four sectors containing 6 stocks from each sector. </a:t>
            </a:r>
          </a:p>
          <a:p>
            <a:pPr marL="457200" indent="-457200">
              <a:buFont typeface="Arial" panose="020B0604020202020204" pitchFamily="34" charset="0"/>
              <a:buChar char="•"/>
            </a:pPr>
            <a:r>
              <a:rPr lang="en-IN" sz="3200" dirty="0">
                <a:solidFill>
                  <a:schemeClr val="accent1"/>
                </a:solidFill>
                <a:latin typeface="Arial" panose="020B0604020202020204" pitchFamily="34" charset="0"/>
                <a:cs typeface="Arial" panose="020B0604020202020204" pitchFamily="34" charset="0"/>
              </a:rPr>
              <a:t>There is an index available to compare the stocks outcome with. S&amp;P500 is a combinations of top 500 stocks in US stock market.</a:t>
            </a:r>
          </a:p>
          <a:p>
            <a:pPr marL="457200" indent="-457200">
              <a:buFont typeface="Arial" panose="020B0604020202020204" pitchFamily="34" charset="0"/>
              <a:buChar char="•"/>
            </a:pPr>
            <a:r>
              <a:rPr lang="en-IN" sz="3200" dirty="0">
                <a:solidFill>
                  <a:schemeClr val="accent1"/>
                </a:solidFill>
                <a:latin typeface="Arial" panose="020B0604020202020204" pitchFamily="34" charset="0"/>
                <a:cs typeface="Arial" panose="020B0604020202020204" pitchFamily="34" charset="0"/>
              </a:rPr>
              <a:t>This is the list of stocks with there abbreviation and Industry and company name.</a:t>
            </a:r>
          </a:p>
        </p:txBody>
      </p:sp>
      <p:sp>
        <p:nvSpPr>
          <p:cNvPr id="10" name="Slide Number Placeholder 9"/>
          <p:cNvSpPr>
            <a:spLocks noGrp="1"/>
          </p:cNvSpPr>
          <p:nvPr>
            <p:ph type="sldNum" sz="quarter" idx="12"/>
          </p:nvPr>
        </p:nvSpPr>
        <p:spPr/>
        <p:txBody>
          <a:bodyPr/>
          <a:lstStyle/>
          <a:p>
            <a:fld id="{B6F15528-21DE-4FAA-801E-634DDDAF4B2B}"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2238" y="0"/>
            <a:ext cx="17985762" cy="10287000"/>
            <a:chOff x="302238" y="0"/>
            <a:chExt cx="17985762"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EFF4F4"/>
            </a:solidFill>
          </p:spPr>
          <p:txBody>
            <a:bodyPr wrap="square" lIns="0" tIns="0" rIns="0" bIns="0" rtlCol="0"/>
            <a:lstStyle/>
            <a:p>
              <a:endParaRPr/>
            </a:p>
          </p:txBody>
        </p:sp>
        <p:sp>
          <p:nvSpPr>
            <p:cNvPr id="4" name="object 4"/>
            <p:cNvSpPr/>
            <p:nvPr/>
          </p:nvSpPr>
          <p:spPr>
            <a:xfrm>
              <a:off x="10512027" y="5936616"/>
              <a:ext cx="6410325" cy="0"/>
            </a:xfrm>
            <a:custGeom>
              <a:avLst/>
              <a:gdLst/>
              <a:ahLst/>
              <a:cxnLst/>
              <a:rect l="l" t="t" r="r" b="b"/>
              <a:pathLst>
                <a:path w="6410325">
                  <a:moveTo>
                    <a:pt x="0" y="0"/>
                  </a:moveTo>
                  <a:lnTo>
                    <a:pt x="6410324" y="0"/>
                  </a:lnTo>
                </a:path>
              </a:pathLst>
            </a:custGeom>
            <a:ln w="9524">
              <a:solidFill>
                <a:srgbClr val="BDC2C4"/>
              </a:solidFill>
            </a:ln>
          </p:spPr>
          <p:txBody>
            <a:bodyPr wrap="square" lIns="0" tIns="0" rIns="0" bIns="0" rtlCol="0"/>
            <a:lstStyle/>
            <a:p>
              <a:endParaRPr/>
            </a:p>
          </p:txBody>
        </p:sp>
        <p:pic>
          <p:nvPicPr>
            <p:cNvPr id="5" name="object 5"/>
            <p:cNvPicPr/>
            <p:nvPr/>
          </p:nvPicPr>
          <p:blipFill>
            <a:blip r:embed="rId2">
              <a:extLst>
                <a:ext uri="{28A0092B-C50C-407E-A947-70E740481C1C}">
                  <a14:useLocalDpi xmlns:a14="http://schemas.microsoft.com/office/drawing/2010/main" xmlns="" val="0"/>
                </a:ext>
              </a:extLst>
            </a:blip>
            <a:srcRect/>
            <a:stretch/>
          </p:blipFill>
          <p:spPr>
            <a:xfrm>
              <a:off x="302238" y="1573931"/>
              <a:ext cx="8783306" cy="5646411"/>
            </a:xfrm>
            <a:prstGeom prst="rect">
              <a:avLst/>
            </a:prstGeom>
          </p:spPr>
        </p:pic>
      </p:grpSp>
      <p:sp>
        <p:nvSpPr>
          <p:cNvPr id="9" name="object 9"/>
          <p:cNvSpPr txBox="1"/>
          <p:nvPr/>
        </p:nvSpPr>
        <p:spPr>
          <a:xfrm>
            <a:off x="711893" y="6839992"/>
            <a:ext cx="7748148" cy="2303900"/>
          </a:xfrm>
          <a:prstGeom prst="rect">
            <a:avLst/>
          </a:prstGeom>
        </p:spPr>
        <p:txBody>
          <a:bodyPr vert="horz" wrap="square" lIns="0" tIns="11430" rIns="0" bIns="0" rtlCol="0">
            <a:spAutoFit/>
          </a:bodyPr>
          <a:lstStyle/>
          <a:p>
            <a:pPr marL="12700" marR="5080" algn="just">
              <a:lnSpc>
                <a:spcPct val="107500"/>
              </a:lnSpc>
              <a:spcBef>
                <a:spcPts val="90"/>
              </a:spcBef>
              <a:tabLst>
                <a:tab pos="879475" algn="l"/>
                <a:tab pos="1666239" algn="l"/>
                <a:tab pos="2649220" algn="l"/>
                <a:tab pos="3321050" algn="l"/>
                <a:tab pos="3895725" algn="l"/>
                <a:tab pos="4064635" algn="l"/>
                <a:tab pos="4616450" algn="l"/>
                <a:tab pos="5288915" algn="l"/>
                <a:tab pos="5409565" algn="l"/>
                <a:tab pos="6129020" algn="l"/>
              </a:tabLst>
            </a:pPr>
            <a:r>
              <a:rPr lang="en-GB" sz="2800" spc="120" dirty="0">
                <a:solidFill>
                  <a:schemeClr val="accent1"/>
                </a:solidFill>
                <a:latin typeface="Arial" panose="020B0604020202020204" pitchFamily="34" charset="0"/>
                <a:cs typeface="Arial" panose="020B0604020202020204" pitchFamily="34" charset="0"/>
              </a:rPr>
              <a:t>The above graph shows how all stocks have performed over the last 5 years. The graph clearly shows that </a:t>
            </a:r>
            <a:r>
              <a:rPr lang="en-GB" sz="2800" b="1" spc="120" dirty="0">
                <a:solidFill>
                  <a:schemeClr val="accent1"/>
                </a:solidFill>
                <a:latin typeface="Arial" panose="020B0604020202020204" pitchFamily="34" charset="0"/>
                <a:cs typeface="Arial" panose="020B0604020202020204" pitchFamily="34" charset="0"/>
              </a:rPr>
              <a:t>Amazon</a:t>
            </a:r>
            <a:r>
              <a:rPr lang="en-GB" sz="2800" spc="120" dirty="0">
                <a:solidFill>
                  <a:schemeClr val="accent1"/>
                </a:solidFill>
                <a:latin typeface="Arial" panose="020B0604020202020204" pitchFamily="34" charset="0"/>
                <a:cs typeface="Arial" panose="020B0604020202020204" pitchFamily="34" charset="0"/>
              </a:rPr>
              <a:t> and </a:t>
            </a:r>
            <a:r>
              <a:rPr lang="en-GB" sz="2800" b="1" spc="120" dirty="0">
                <a:solidFill>
                  <a:schemeClr val="accent1"/>
                </a:solidFill>
                <a:latin typeface="Arial" panose="020B0604020202020204" pitchFamily="34" charset="0"/>
                <a:cs typeface="Arial" panose="020B0604020202020204" pitchFamily="34" charset="0"/>
              </a:rPr>
              <a:t>Google</a:t>
            </a:r>
            <a:r>
              <a:rPr lang="en-GB" sz="2800" spc="120" dirty="0">
                <a:solidFill>
                  <a:schemeClr val="accent1"/>
                </a:solidFill>
                <a:latin typeface="Arial" panose="020B0604020202020204" pitchFamily="34" charset="0"/>
                <a:cs typeface="Arial" panose="020B0604020202020204" pitchFamily="34" charset="0"/>
              </a:rPr>
              <a:t> are best performing over the last 5 years as comparison with other stocks</a:t>
            </a:r>
            <a:r>
              <a:rPr lang="en-GB" sz="2800" b="1" spc="120" dirty="0">
                <a:solidFill>
                  <a:schemeClr val="accent1"/>
                </a:solidFill>
                <a:latin typeface="Arial" panose="020B0604020202020204" pitchFamily="34" charset="0"/>
                <a:cs typeface="Arial" panose="020B0604020202020204" pitchFamily="34" charset="0"/>
              </a:rPr>
              <a:t>.</a:t>
            </a:r>
            <a:endParaRPr sz="2800" b="1" dirty="0">
              <a:solidFill>
                <a:schemeClr val="accent1"/>
              </a:solidFill>
              <a:latin typeface="Arial" panose="020B0604020202020204" pitchFamily="34" charset="0"/>
              <a:cs typeface="Arial" panose="020B0604020202020204" pitchFamily="34" charset="0"/>
            </a:endParaRPr>
          </a:p>
        </p:txBody>
      </p:sp>
      <p:sp>
        <p:nvSpPr>
          <p:cNvPr id="11" name="object 11"/>
          <p:cNvSpPr txBox="1"/>
          <p:nvPr/>
        </p:nvSpPr>
        <p:spPr>
          <a:xfrm>
            <a:off x="9512322" y="6887883"/>
            <a:ext cx="8473440" cy="1839158"/>
          </a:xfrm>
          <a:prstGeom prst="rect">
            <a:avLst/>
          </a:prstGeom>
        </p:spPr>
        <p:txBody>
          <a:bodyPr vert="horz" wrap="square" lIns="0" tIns="12065" rIns="0" bIns="0" rtlCol="0">
            <a:spAutoFit/>
          </a:bodyPr>
          <a:lstStyle/>
          <a:p>
            <a:pPr marL="12700" marR="5080" algn="just">
              <a:lnSpc>
                <a:spcPct val="108100"/>
              </a:lnSpc>
              <a:spcBef>
                <a:spcPts val="95"/>
              </a:spcBef>
            </a:pPr>
            <a:r>
              <a:rPr lang="en-GB" sz="2800" spc="55" dirty="0">
                <a:solidFill>
                  <a:schemeClr val="accent1"/>
                </a:solidFill>
                <a:latin typeface="Arial" panose="020B0604020202020204" pitchFamily="34" charset="0"/>
                <a:cs typeface="Arial" panose="020B0604020202020204" pitchFamily="34" charset="0"/>
              </a:rPr>
              <a:t>Above graph shows that how all the stocks have performed when compared with S&amp;P500 index. Here we can see that there are 8 stocks having returns of greater than 80% at the end of 5 years.</a:t>
            </a:r>
            <a:endParaRPr sz="2800" dirty="0">
              <a:solidFill>
                <a:schemeClr val="accent1"/>
              </a:solidFill>
              <a:latin typeface="Arial" panose="020B0604020202020204" pitchFamily="34" charset="0"/>
              <a:cs typeface="Arial" panose="020B0604020202020204" pitchFamily="34" charset="0"/>
            </a:endParaRPr>
          </a:p>
        </p:txBody>
      </p:sp>
      <p:sp>
        <p:nvSpPr>
          <p:cNvPr id="7" name="TextBox 6"/>
          <p:cNvSpPr txBox="1"/>
          <p:nvPr/>
        </p:nvSpPr>
        <p:spPr>
          <a:xfrm>
            <a:off x="10690857" y="432581"/>
            <a:ext cx="6019800" cy="1077218"/>
          </a:xfrm>
          <a:prstGeom prst="rect">
            <a:avLst/>
          </a:prstGeom>
          <a:noFill/>
        </p:spPr>
        <p:txBody>
          <a:bodyPr wrap="square" rtlCol="0">
            <a:spAutoFit/>
          </a:bodyPr>
          <a:lstStyle/>
          <a:p>
            <a:pPr algn="ctr"/>
            <a:r>
              <a:rPr lang="en-IN" sz="3200" b="1" dirty="0">
                <a:solidFill>
                  <a:schemeClr val="accent1"/>
                </a:solidFill>
                <a:latin typeface="Arial" panose="020B0604020202020204" pitchFamily="34" charset="0"/>
                <a:cs typeface="Arial" panose="020B0604020202020204" pitchFamily="34" charset="0"/>
              </a:rPr>
              <a:t>Visualizing Normalized Stock Values</a:t>
            </a:r>
          </a:p>
        </p:txBody>
      </p:sp>
      <p:sp>
        <p:nvSpPr>
          <p:cNvPr id="8" name="TextBox 7"/>
          <p:cNvSpPr txBox="1"/>
          <p:nvPr/>
        </p:nvSpPr>
        <p:spPr>
          <a:xfrm>
            <a:off x="1385262" y="496713"/>
            <a:ext cx="6586890" cy="1077218"/>
          </a:xfrm>
          <a:prstGeom prst="rect">
            <a:avLst/>
          </a:prstGeom>
          <a:noFill/>
        </p:spPr>
        <p:txBody>
          <a:bodyPr wrap="square" rtlCol="0">
            <a:spAutoFit/>
          </a:bodyPr>
          <a:lstStyle/>
          <a:p>
            <a:pPr algn="ctr"/>
            <a:r>
              <a:rPr lang="en-IN" sz="3200" b="1" dirty="0">
                <a:solidFill>
                  <a:schemeClr val="accent1"/>
                </a:solidFill>
                <a:latin typeface="Arial" panose="020B0604020202020204" pitchFamily="34" charset="0"/>
                <a:cs typeface="Arial" panose="020B0604020202020204" pitchFamily="34" charset="0"/>
              </a:rPr>
              <a:t>Visualization of Actual stock Values</a:t>
            </a:r>
          </a:p>
        </p:txBody>
      </p:sp>
      <p:pic>
        <p:nvPicPr>
          <p:cNvPr id="13" name="Picture 12"/>
          <p:cNvPicPr>
            <a:picLocks noChangeAspect="1"/>
          </p:cNvPicPr>
          <p:nvPr/>
        </p:nvPicPr>
        <p:blipFill>
          <a:blip r:embed="rId3">
            <a:extLst>
              <a:ext uri="{28A0092B-C50C-407E-A947-70E740481C1C}">
                <a14:useLocalDpi xmlns:a14="http://schemas.microsoft.com/office/drawing/2010/main" xmlns="" val="0"/>
              </a:ext>
            </a:extLst>
          </a:blip>
          <a:srcRect/>
          <a:stretch/>
        </p:blipFill>
        <p:spPr>
          <a:xfrm>
            <a:off x="9713303" y="1554989"/>
            <a:ext cx="7974907" cy="5126725"/>
          </a:xfrm>
          <a:prstGeom prst="rect">
            <a:avLst/>
          </a:prstGeom>
        </p:spPr>
      </p:pic>
      <p:sp>
        <p:nvSpPr>
          <p:cNvPr id="14" name="Slide Number Placeholder 13"/>
          <p:cNvSpPr>
            <a:spLocks noGrp="1"/>
          </p:cNvSpPr>
          <p:nvPr>
            <p:ph type="sldNum" sz="quarter" idx="12"/>
          </p:nvPr>
        </p:nvSpPr>
        <p:spPr/>
        <p:txBody>
          <a:bodyPr/>
          <a:lstStyle/>
          <a:p>
            <a:fld id="{B6F15528-21DE-4FAA-801E-634DDDAF4B2B}"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0" y="481790"/>
            <a:ext cx="18288000" cy="8852710"/>
            <a:chOff x="0" y="0"/>
            <a:chExt cx="18288000" cy="10287000"/>
          </a:xfrm>
        </p:grpSpPr>
        <p:sp>
          <p:nvSpPr>
            <p:cNvPr id="4" name="object 4"/>
            <p:cNvSpPr/>
            <p:nvPr/>
          </p:nvSpPr>
          <p:spPr>
            <a:xfrm>
              <a:off x="0" y="0"/>
              <a:ext cx="9584690" cy="10287000"/>
            </a:xfrm>
            <a:custGeom>
              <a:avLst/>
              <a:gdLst/>
              <a:ahLst/>
              <a:cxnLst/>
              <a:rect l="l" t="t" r="r" b="b"/>
              <a:pathLst>
                <a:path w="9584690" h="10287000">
                  <a:moveTo>
                    <a:pt x="0" y="10286999"/>
                  </a:moveTo>
                  <a:lnTo>
                    <a:pt x="0" y="0"/>
                  </a:lnTo>
                  <a:lnTo>
                    <a:pt x="9584530" y="0"/>
                  </a:lnTo>
                  <a:lnTo>
                    <a:pt x="9584530" y="10286999"/>
                  </a:lnTo>
                  <a:lnTo>
                    <a:pt x="0" y="10286999"/>
                  </a:lnTo>
                  <a:close/>
                </a:path>
              </a:pathLst>
            </a:custGeom>
            <a:solidFill>
              <a:srgbClr val="FFFFFF"/>
            </a:solidFill>
          </p:spPr>
          <p:txBody>
            <a:bodyPr wrap="square" lIns="0" tIns="0" rIns="0" bIns="0" rtlCol="0"/>
            <a:lstStyle/>
            <a:p>
              <a:endParaRPr/>
            </a:p>
          </p:txBody>
        </p:sp>
        <p:pic>
          <p:nvPicPr>
            <p:cNvPr id="5" name="object 5"/>
            <p:cNvPicPr/>
            <p:nvPr/>
          </p:nvPicPr>
          <p:blipFill>
            <a:blip r:embed="rId2">
              <a:extLst>
                <a:ext uri="{28A0092B-C50C-407E-A947-70E740481C1C}">
                  <a14:useLocalDpi xmlns:a14="http://schemas.microsoft.com/office/drawing/2010/main" xmlns="" val="0"/>
                </a:ext>
              </a:extLst>
            </a:blip>
            <a:srcRect/>
            <a:stretch/>
          </p:blipFill>
          <p:spPr>
            <a:xfrm>
              <a:off x="275757" y="369882"/>
              <a:ext cx="8875181" cy="9385844"/>
            </a:xfrm>
            <a:prstGeom prst="rect">
              <a:avLst/>
            </a:prstGeom>
          </p:spPr>
        </p:pic>
        <p:pic>
          <p:nvPicPr>
            <p:cNvPr id="6" name="object 6"/>
            <p:cNvPicPr/>
            <p:nvPr/>
          </p:nvPicPr>
          <p:blipFill>
            <a:blip r:embed="rId3" cstate="print"/>
            <a:stretch>
              <a:fillRect/>
            </a:stretch>
          </p:blipFill>
          <p:spPr>
            <a:xfrm>
              <a:off x="20772" y="7728950"/>
              <a:ext cx="18267228" cy="2558048"/>
            </a:xfrm>
            <a:prstGeom prst="rect">
              <a:avLst/>
            </a:prstGeom>
          </p:spPr>
        </p:pic>
      </p:grpSp>
      <p:sp>
        <p:nvSpPr>
          <p:cNvPr id="7" name="object 7"/>
          <p:cNvSpPr txBox="1">
            <a:spLocks noGrp="1"/>
          </p:cNvSpPr>
          <p:nvPr>
            <p:ph type="title"/>
          </p:nvPr>
        </p:nvSpPr>
        <p:spPr>
          <a:xfrm>
            <a:off x="5615453" y="288671"/>
            <a:ext cx="7057094"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Sector Wise Analysis</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IN" smtClean="0"/>
              <a:pPr/>
              <a:t>7</a:t>
            </a:fld>
            <a:endParaRPr lang="en-IN"/>
          </a:p>
        </p:txBody>
      </p:sp>
      <p:sp>
        <p:nvSpPr>
          <p:cNvPr id="8" name="object 8"/>
          <p:cNvSpPr txBox="1"/>
          <p:nvPr/>
        </p:nvSpPr>
        <p:spPr>
          <a:xfrm>
            <a:off x="10439401" y="4105709"/>
            <a:ext cx="6624150" cy="2992614"/>
          </a:xfrm>
          <a:prstGeom prst="rect">
            <a:avLst/>
          </a:prstGeom>
        </p:spPr>
        <p:txBody>
          <a:bodyPr vert="horz" wrap="square" lIns="0" tIns="12065" rIns="0" bIns="0" rtlCol="0">
            <a:spAutoFit/>
          </a:bodyPr>
          <a:lstStyle/>
          <a:p>
            <a:pPr marL="12700" marR="5080" algn="just">
              <a:lnSpc>
                <a:spcPct val="116799"/>
              </a:lnSpc>
              <a:spcBef>
                <a:spcPts val="95"/>
              </a:spcBef>
            </a:pPr>
            <a:r>
              <a:rPr lang="en-GB" sz="2800" spc="55" dirty="0">
                <a:solidFill>
                  <a:schemeClr val="accent1"/>
                </a:solidFill>
                <a:latin typeface="Arial" panose="020B0604020202020204" pitchFamily="34" charset="0"/>
                <a:cs typeface="Arial" panose="020B0604020202020204" pitchFamily="34" charset="0"/>
              </a:rPr>
              <a:t>The stocks were constantly making side ways but due to Corona Pandemic hit in March 2020 Aviation sector has faced a major crisis and the sector has not recovered there after even thought market index has hone up.</a:t>
            </a:r>
            <a:endParaRPr sz="2800" dirty="0">
              <a:solidFill>
                <a:schemeClr val="accent1"/>
              </a:solidFill>
              <a:latin typeface="Arial" panose="020B0604020202020204" pitchFamily="34" charset="0"/>
              <a:cs typeface="Arial" panose="020B0604020202020204" pitchFamily="34" charset="0"/>
            </a:endParaRPr>
          </a:p>
        </p:txBody>
      </p:sp>
      <p:sp>
        <p:nvSpPr>
          <p:cNvPr id="10" name="object 7">
            <a:extLst>
              <a:ext uri="{FF2B5EF4-FFF2-40B4-BE49-F238E27FC236}">
                <a16:creationId xmlns:a16="http://schemas.microsoft.com/office/drawing/2014/main" xmlns="" id="{ADC7CC37-C411-4649-84B1-AA2EDA76EC64}"/>
              </a:ext>
            </a:extLst>
          </p:cNvPr>
          <p:cNvSpPr txBox="1">
            <a:spLocks/>
          </p:cNvSpPr>
          <p:nvPr/>
        </p:nvSpPr>
        <p:spPr>
          <a:xfrm>
            <a:off x="10316507" y="2660951"/>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accent6">
                    <a:lumMod val="75000"/>
                  </a:schemeClr>
                </a:solidFill>
                <a:latin typeface="Arial" panose="020B0604020202020204" pitchFamily="34" charset="0"/>
                <a:cs typeface="Arial" panose="020B0604020202020204" pitchFamily="34" charset="0"/>
              </a:rPr>
              <a:t>Aviation Sector</a:t>
            </a:r>
            <a:endParaRPr lang="en-IN" sz="3600" b="1" kern="0" dirty="0">
              <a:solidFill>
                <a:schemeClr val="accent6">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44F1872-D486-443E-9BAB-2ED79FD1555A}"/>
              </a:ext>
            </a:extLst>
          </p:cNvPr>
          <p:cNvSpPr>
            <a:spLocks noGrp="1"/>
          </p:cNvSpPr>
          <p:nvPr>
            <p:ph type="sldNum" sz="quarter" idx="12"/>
          </p:nvPr>
        </p:nvSpPr>
        <p:spPr/>
        <p:txBody>
          <a:bodyPr/>
          <a:lstStyle/>
          <a:p>
            <a:fld id="{B6F15528-21DE-4FAA-801E-634DDDAF4B2B}" type="slidenum">
              <a:rPr lang="en-IN" smtClean="0"/>
              <a:pPr/>
              <a:t>8</a:t>
            </a:fld>
            <a:endParaRPr lang="en-IN"/>
          </a:p>
        </p:txBody>
      </p:sp>
      <p:sp>
        <p:nvSpPr>
          <p:cNvPr id="11" name="object 7">
            <a:extLst>
              <a:ext uri="{FF2B5EF4-FFF2-40B4-BE49-F238E27FC236}">
                <a16:creationId xmlns:a16="http://schemas.microsoft.com/office/drawing/2014/main" xmlns="" id="{6BBC6E5C-21B1-4E03-99EE-9AD6C3A88FCA}"/>
              </a:ext>
            </a:extLst>
          </p:cNvPr>
          <p:cNvSpPr txBox="1">
            <a:spLocks noGrp="1"/>
          </p:cNvSpPr>
          <p:nvPr>
            <p:ph sz="quarter" idx="1"/>
          </p:nvPr>
        </p:nvSpPr>
        <p:spPr>
          <a:xfrm>
            <a:off x="9799039" y="2400300"/>
            <a:ext cx="8869362"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Finance Sector</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F6F48893-704A-4BA6-B9B5-451E0A22C046}"/>
              </a:ext>
            </a:extLst>
          </p:cNvPr>
          <p:cNvSpPr txBox="1"/>
          <p:nvPr/>
        </p:nvSpPr>
        <p:spPr>
          <a:xfrm>
            <a:off x="10624930" y="3695700"/>
            <a:ext cx="7277214" cy="3539430"/>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chemeClr val="accent1"/>
                </a:solidFill>
              </a:rPr>
              <a:t>Due to Corona Pandemic hit in March 2020 Finance sector has also faced a major crisis and the sector has recovered a bit although majority of stocks has been hit.</a:t>
            </a:r>
          </a:p>
          <a:p>
            <a:pPr marL="457200" indent="-457200">
              <a:buFont typeface="Arial" panose="020B0604020202020204" pitchFamily="34" charset="0"/>
              <a:buChar char="•"/>
            </a:pPr>
            <a:r>
              <a:rPr lang="en-GB" sz="2800" dirty="0">
                <a:solidFill>
                  <a:schemeClr val="accent1"/>
                </a:solidFill>
              </a:rPr>
              <a:t>Morgan Stanley &amp; Goldman Sachs have performed well when compared to other stocks.</a:t>
            </a:r>
          </a:p>
          <a:p>
            <a:endParaRPr lang="en-IN" sz="2800" dirty="0">
              <a:solidFill>
                <a:schemeClr val="accent1"/>
              </a:solidFill>
            </a:endParaRPr>
          </a:p>
        </p:txBody>
      </p:sp>
      <p:pic>
        <p:nvPicPr>
          <p:cNvPr id="13" name="object 5">
            <a:extLst>
              <a:ext uri="{FF2B5EF4-FFF2-40B4-BE49-F238E27FC236}">
                <a16:creationId xmlns:a16="http://schemas.microsoft.com/office/drawing/2014/main" xmlns="" id="{0EB9E2EE-E9F7-4D1D-A86E-2B3D6AD7602A}"/>
              </a:ext>
            </a:extLst>
          </p:cNvPr>
          <p:cNvPicPr/>
          <p:nvPr/>
        </p:nvPicPr>
        <p:blipFill>
          <a:blip r:embed="rId2">
            <a:extLst>
              <a:ext uri="{28A0092B-C50C-407E-A947-70E740481C1C}">
                <a14:useLocalDpi xmlns:a14="http://schemas.microsoft.com/office/drawing/2010/main" xmlns="" val="0"/>
              </a:ext>
            </a:extLst>
          </a:blip>
          <a:srcRect/>
          <a:stretch/>
        </p:blipFill>
        <p:spPr>
          <a:xfrm>
            <a:off x="418986" y="205740"/>
            <a:ext cx="8580008" cy="8671559"/>
          </a:xfrm>
          <a:prstGeom prst="rect">
            <a:avLst/>
          </a:prstGeom>
        </p:spPr>
      </p:pic>
    </p:spTree>
    <p:extLst>
      <p:ext uri="{BB962C8B-B14F-4D97-AF65-F5344CB8AC3E}">
        <p14:creationId xmlns:p14="http://schemas.microsoft.com/office/powerpoint/2010/main" xmlns="" val="367340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44F1872-D486-443E-9BAB-2ED79FD1555A}"/>
              </a:ext>
            </a:extLst>
          </p:cNvPr>
          <p:cNvSpPr>
            <a:spLocks noGrp="1"/>
          </p:cNvSpPr>
          <p:nvPr>
            <p:ph type="sldNum" sz="quarter" idx="12"/>
          </p:nvPr>
        </p:nvSpPr>
        <p:spPr/>
        <p:txBody>
          <a:bodyPr/>
          <a:lstStyle/>
          <a:p>
            <a:fld id="{B6F15528-21DE-4FAA-801E-634DDDAF4B2B}" type="slidenum">
              <a:rPr lang="en-IN" smtClean="0"/>
              <a:pPr/>
              <a:t>9</a:t>
            </a:fld>
            <a:endParaRPr lang="en-IN"/>
          </a:p>
        </p:txBody>
      </p:sp>
      <p:sp>
        <p:nvSpPr>
          <p:cNvPr id="11" name="object 7">
            <a:extLst>
              <a:ext uri="{FF2B5EF4-FFF2-40B4-BE49-F238E27FC236}">
                <a16:creationId xmlns:a16="http://schemas.microsoft.com/office/drawing/2014/main" xmlns="" id="{6BBC6E5C-21B1-4E03-99EE-9AD6C3A88FCA}"/>
              </a:ext>
            </a:extLst>
          </p:cNvPr>
          <p:cNvSpPr txBox="1">
            <a:spLocks noGrp="1"/>
          </p:cNvSpPr>
          <p:nvPr>
            <p:ph sz="quarter" idx="1"/>
          </p:nvPr>
        </p:nvSpPr>
        <p:spPr>
          <a:xfrm>
            <a:off x="9799039" y="2400300"/>
            <a:ext cx="8869362" cy="558038"/>
          </a:xfrm>
          <a:prstGeom prst="rect">
            <a:avLst/>
          </a:prstGeom>
        </p:spPr>
        <p:txBody>
          <a:bodyPr vert="horz" wrap="square" lIns="0" tIns="8255" rIns="0" bIns="0" rtlCol="0">
            <a:spAutoFit/>
          </a:bodyPr>
          <a:lstStyle/>
          <a:p>
            <a:pPr marL="12700" marR="5080" algn="ctr">
              <a:lnSpc>
                <a:spcPct val="107200"/>
              </a:lnSpc>
              <a:spcBef>
                <a:spcPts val="65"/>
              </a:spcBef>
            </a:pPr>
            <a:r>
              <a:rPr lang="en-IN" sz="3600" b="1" spc="190" dirty="0">
                <a:solidFill>
                  <a:schemeClr val="accent6">
                    <a:lumMod val="75000"/>
                  </a:schemeClr>
                </a:solidFill>
                <a:latin typeface="Arial" panose="020B0604020202020204" pitchFamily="34" charset="0"/>
                <a:cs typeface="Arial" panose="020B0604020202020204" pitchFamily="34" charset="0"/>
              </a:rPr>
              <a:t>Pharma and Healthcare Sector</a:t>
            </a:r>
            <a:endParaRPr lang="en-IN" sz="3600" b="1" dirty="0">
              <a:solidFill>
                <a:schemeClr val="accent6">
                  <a:lumMod val="75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xmlns="" id="{F6F48893-704A-4BA6-B9B5-451E0A22C046}"/>
              </a:ext>
            </a:extLst>
          </p:cNvPr>
          <p:cNvSpPr txBox="1"/>
          <p:nvPr/>
        </p:nvSpPr>
        <p:spPr>
          <a:xfrm>
            <a:off x="10624930" y="3695700"/>
            <a:ext cx="7277214" cy="4832092"/>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chemeClr val="accent1"/>
                </a:solidFill>
              </a:rPr>
              <a:t>Due to Corona Pandemic hit in March 2020 Pharma &amp; Health care sector has also faced a major crisis and the recovery rate shown by this sector is commendable.</a:t>
            </a:r>
          </a:p>
          <a:p>
            <a:pPr marL="457200" indent="-457200">
              <a:buFont typeface="Arial" panose="020B0604020202020204" pitchFamily="34" charset="0"/>
              <a:buChar char="•"/>
            </a:pPr>
            <a:r>
              <a:rPr lang="en-GB" sz="2800" dirty="0">
                <a:solidFill>
                  <a:schemeClr val="accent1"/>
                </a:solidFill>
              </a:rPr>
              <a:t>United Health, Johnson &amp; Johnson have performed well when compared to S&amp;P Index.</a:t>
            </a:r>
          </a:p>
          <a:p>
            <a:pPr marL="457200" indent="-457200">
              <a:buFont typeface="Arial" panose="020B0604020202020204" pitchFamily="34" charset="0"/>
              <a:buChar char="•"/>
            </a:pPr>
            <a:r>
              <a:rPr lang="en-GB" sz="2800" dirty="0">
                <a:solidFill>
                  <a:schemeClr val="accent1"/>
                </a:solidFill>
              </a:rPr>
              <a:t>Bausch Health is consistently performed very badly over the years when compared to other stocks in the same sector.</a:t>
            </a:r>
          </a:p>
          <a:p>
            <a:endParaRPr lang="en-IN" sz="2800" dirty="0">
              <a:solidFill>
                <a:schemeClr val="accent1"/>
              </a:solidFill>
            </a:endParaRPr>
          </a:p>
        </p:txBody>
      </p:sp>
      <p:pic>
        <p:nvPicPr>
          <p:cNvPr id="9" name="object 5">
            <a:extLst>
              <a:ext uri="{FF2B5EF4-FFF2-40B4-BE49-F238E27FC236}">
                <a16:creationId xmlns:a16="http://schemas.microsoft.com/office/drawing/2014/main" xmlns="" id="{56FFFE60-4806-439B-86F7-BCB7775D0DE9}"/>
              </a:ext>
            </a:extLst>
          </p:cNvPr>
          <p:cNvPicPr/>
          <p:nvPr/>
        </p:nvPicPr>
        <p:blipFill>
          <a:blip r:embed="rId2">
            <a:extLst>
              <a:ext uri="{28A0092B-C50C-407E-A947-70E740481C1C}">
                <a14:useLocalDpi xmlns:a14="http://schemas.microsoft.com/office/drawing/2010/main" xmlns="" val="0"/>
              </a:ext>
            </a:extLst>
          </a:blip>
          <a:srcRect/>
          <a:stretch/>
        </p:blipFill>
        <p:spPr>
          <a:xfrm>
            <a:off x="532979" y="205740"/>
            <a:ext cx="8580007" cy="8322052"/>
          </a:xfrm>
          <a:prstGeom prst="rect">
            <a:avLst/>
          </a:prstGeom>
        </p:spPr>
      </p:pic>
    </p:spTree>
    <p:extLst>
      <p:ext uri="{BB962C8B-B14F-4D97-AF65-F5344CB8AC3E}">
        <p14:creationId xmlns:p14="http://schemas.microsoft.com/office/powerpoint/2010/main" xmlns="" val="3975906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459</TotalTime>
  <Words>1339</Words>
  <Application>Microsoft Office PowerPoint</Application>
  <PresentationFormat>Custom</PresentationFormat>
  <Paragraphs>347</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Slide 1</vt:lpstr>
      <vt:lpstr>Slide 2</vt:lpstr>
      <vt:lpstr>Slide 3</vt:lpstr>
      <vt:lpstr>Slide 4</vt:lpstr>
      <vt:lpstr>Slide 5</vt:lpstr>
      <vt:lpstr>Slide 6</vt:lpstr>
      <vt:lpstr>Sector Wise Analysis</vt:lpstr>
      <vt:lpstr>Slide 8</vt:lpstr>
      <vt:lpstr>Slide 9</vt:lpstr>
      <vt:lpstr>Slide 10</vt:lpstr>
      <vt:lpstr>Slide 11</vt:lpstr>
      <vt:lpstr>Slide 12</vt:lpstr>
      <vt:lpstr>Slide 13</vt:lpstr>
      <vt:lpstr>Slide 14</vt:lpstr>
      <vt:lpstr>Slide 15</vt:lpstr>
      <vt:lpstr>Slide 16</vt:lpstr>
      <vt:lpstr>Slide 17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Admin</cp:lastModifiedBy>
  <cp:revision>24</cp:revision>
  <dcterms:created xsi:type="dcterms:W3CDTF">2022-05-04T02:01:36Z</dcterms:created>
  <dcterms:modified xsi:type="dcterms:W3CDTF">2023-02-27T17:20:03Z</dcterms:modified>
</cp:coreProperties>
</file>