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8" r:id="rId3"/>
    <p:sldId id="259" r:id="rId4"/>
    <p:sldId id="264" r:id="rId5"/>
    <p:sldId id="260" r:id="rId6"/>
    <p:sldId id="261" r:id="rId7"/>
    <p:sldId id="262" r:id="rId8"/>
    <p:sldId id="265"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67" d="100"/>
          <a:sy n="67" d="100"/>
        </p:scale>
        <p:origin x="1296" y="2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166232C7-393C-4B84-8C56-1AAFB34EFB65}" type="datetimeFigureOut">
              <a:rPr lang="en-IN" smtClean="0"/>
              <a:t>04-09-2024</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78A3AE3E-0C4F-4791-AA16-E60EC845F987}"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663602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66232C7-393C-4B84-8C56-1AAFB34EFB65}" type="datetimeFigureOut">
              <a:rPr lang="en-IN" smtClean="0"/>
              <a:t>04-09-2024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8A3AE3E-0C4F-4791-AA16-E60EC845F987}" type="slidenum">
              <a:rPr lang="en-IN" smtClean="0"/>
              <a:t>‹#›</a:t>
            </a:fld>
            <a:endParaRPr lang="en-IN"/>
          </a:p>
        </p:txBody>
      </p:sp>
    </p:spTree>
    <p:extLst>
      <p:ext uri="{BB962C8B-B14F-4D97-AF65-F5344CB8AC3E}">
        <p14:creationId xmlns:p14="http://schemas.microsoft.com/office/powerpoint/2010/main" val="37033817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6232C7-393C-4B84-8C56-1AAFB34EFB65}" type="datetimeFigureOut">
              <a:rPr lang="en-IN" smtClean="0"/>
              <a:t>04-09-2024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A3AE3E-0C4F-4791-AA16-E60EC845F987}"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225917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6232C7-393C-4B84-8C56-1AAFB34EFB65}" type="datetimeFigureOut">
              <a:rPr lang="en-IN" smtClean="0"/>
              <a:t>04-09-2024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A3AE3E-0C4F-4791-AA16-E60EC845F987}"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067290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6232C7-393C-4B84-8C56-1AAFB34EFB65}" type="datetimeFigureOut">
              <a:rPr lang="en-IN" smtClean="0"/>
              <a:t>04-09-2024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A3AE3E-0C4F-4791-AA16-E60EC845F987}" type="slidenum">
              <a:rPr lang="en-IN" smtClean="0"/>
              <a:t>‹#›</a:t>
            </a:fld>
            <a:endParaRPr lang="en-IN"/>
          </a:p>
        </p:txBody>
      </p:sp>
    </p:spTree>
    <p:extLst>
      <p:ext uri="{BB962C8B-B14F-4D97-AF65-F5344CB8AC3E}">
        <p14:creationId xmlns:p14="http://schemas.microsoft.com/office/powerpoint/2010/main" val="16867043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6232C7-393C-4B84-8C56-1AAFB34EFB65}" type="datetimeFigureOut">
              <a:rPr lang="en-IN" smtClean="0"/>
              <a:t>04-09-2024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A3AE3E-0C4F-4791-AA16-E60EC845F987}"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251028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6232C7-393C-4B84-8C56-1AAFB34EFB65}" type="datetimeFigureOut">
              <a:rPr lang="en-IN" smtClean="0"/>
              <a:t>04-09-2024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A3AE3E-0C4F-4791-AA16-E60EC845F987}"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237955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6232C7-393C-4B84-8C56-1AAFB34EFB65}" type="datetimeFigureOut">
              <a:rPr lang="en-IN" smtClean="0"/>
              <a:t>04-09-2024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A3AE3E-0C4F-4791-AA16-E60EC845F987}"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429332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6232C7-393C-4B84-8C56-1AAFB34EFB65}" type="datetimeFigureOut">
              <a:rPr lang="en-IN" smtClean="0"/>
              <a:t>04-09-2024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A3AE3E-0C4F-4791-AA16-E60EC845F987}"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92815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6232C7-393C-4B84-8C56-1AAFB34EFB65}" type="datetimeFigureOut">
              <a:rPr lang="en-IN" smtClean="0"/>
              <a:t>04-09-2024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A3AE3E-0C4F-4791-AA16-E60EC845F987}" type="slidenum">
              <a:rPr lang="en-IN" smtClean="0"/>
              <a:t>‹#›</a:t>
            </a:fld>
            <a:endParaRPr lang="en-IN"/>
          </a:p>
        </p:txBody>
      </p:sp>
    </p:spTree>
    <p:extLst>
      <p:ext uri="{BB962C8B-B14F-4D97-AF65-F5344CB8AC3E}">
        <p14:creationId xmlns:p14="http://schemas.microsoft.com/office/powerpoint/2010/main" val="11717727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6232C7-393C-4B84-8C56-1AAFB34EFB65}" type="datetimeFigureOut">
              <a:rPr lang="en-IN" smtClean="0"/>
              <a:t>04-09-2024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A3AE3E-0C4F-4791-AA16-E60EC845F987}"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028525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66232C7-393C-4B84-8C56-1AAFB34EFB65}" type="datetimeFigureOut">
              <a:rPr lang="en-IN" smtClean="0"/>
              <a:t>04-09-2024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8A3AE3E-0C4F-4791-AA16-E60EC845F987}" type="slidenum">
              <a:rPr lang="en-IN" smtClean="0"/>
              <a:t>‹#›</a:t>
            </a:fld>
            <a:endParaRPr lang="en-IN"/>
          </a:p>
        </p:txBody>
      </p:sp>
    </p:spTree>
    <p:extLst>
      <p:ext uri="{BB962C8B-B14F-4D97-AF65-F5344CB8AC3E}">
        <p14:creationId xmlns:p14="http://schemas.microsoft.com/office/powerpoint/2010/main" val="14865873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66232C7-393C-4B84-8C56-1AAFB34EFB65}" type="datetimeFigureOut">
              <a:rPr lang="en-IN" smtClean="0"/>
              <a:t>04-09-2024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8A3AE3E-0C4F-4791-AA16-E60EC845F987}"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55792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66232C7-393C-4B84-8C56-1AAFB34EFB65}" type="datetimeFigureOut">
              <a:rPr lang="en-IN" smtClean="0"/>
              <a:t>04-09-2024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8A3AE3E-0C4F-4791-AA16-E60EC845F987}"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13171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6232C7-393C-4B84-8C56-1AAFB34EFB65}" type="datetimeFigureOut">
              <a:rPr lang="en-IN" smtClean="0"/>
              <a:t>04-09-2024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8A3AE3E-0C4F-4791-AA16-E60EC845F987}" type="slidenum">
              <a:rPr lang="en-IN" smtClean="0"/>
              <a:t>‹#›</a:t>
            </a:fld>
            <a:endParaRPr lang="en-IN"/>
          </a:p>
        </p:txBody>
      </p:sp>
    </p:spTree>
    <p:extLst>
      <p:ext uri="{BB962C8B-B14F-4D97-AF65-F5344CB8AC3E}">
        <p14:creationId xmlns:p14="http://schemas.microsoft.com/office/powerpoint/2010/main" val="37450079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66232C7-393C-4B84-8C56-1AAFB34EFB65}" type="datetimeFigureOut">
              <a:rPr lang="en-IN" smtClean="0"/>
              <a:t>04-09-2024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8A3AE3E-0C4F-4791-AA16-E60EC845F987}"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643272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66232C7-393C-4B84-8C56-1AAFB34EFB65}" type="datetimeFigureOut">
              <a:rPr lang="en-IN" smtClean="0"/>
              <a:t>04-09-2024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8A3AE3E-0C4F-4791-AA16-E60EC845F987}" type="slidenum">
              <a:rPr lang="en-IN" smtClean="0"/>
              <a:t>‹#›</a:t>
            </a:fld>
            <a:endParaRPr lang="en-IN"/>
          </a:p>
        </p:txBody>
      </p:sp>
    </p:spTree>
    <p:extLst>
      <p:ext uri="{BB962C8B-B14F-4D97-AF65-F5344CB8AC3E}">
        <p14:creationId xmlns:p14="http://schemas.microsoft.com/office/powerpoint/2010/main" val="11105582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66232C7-393C-4B84-8C56-1AAFB34EFB65}" type="datetimeFigureOut">
              <a:rPr lang="en-IN" smtClean="0"/>
              <a:t>04-09-2024</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8A3AE3E-0C4F-4791-AA16-E60EC845F987}" type="slidenum">
              <a:rPr lang="en-IN" smtClean="0"/>
              <a:t>‹#›</a:t>
            </a:fld>
            <a:endParaRPr lang="en-IN"/>
          </a:p>
        </p:txBody>
      </p:sp>
    </p:spTree>
    <p:extLst>
      <p:ext uri="{BB962C8B-B14F-4D97-AF65-F5344CB8AC3E}">
        <p14:creationId xmlns:p14="http://schemas.microsoft.com/office/powerpoint/2010/main" val="1102707429"/>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CDB4A-28CE-8583-7AC9-887BFA3F5037}"/>
              </a:ext>
            </a:extLst>
          </p:cNvPr>
          <p:cNvSpPr>
            <a:spLocks noGrp="1"/>
          </p:cNvSpPr>
          <p:nvPr>
            <p:ph type="ctrTitle"/>
          </p:nvPr>
        </p:nvSpPr>
        <p:spPr/>
        <p:txBody>
          <a:bodyPr>
            <a:normAutofit fontScale="90000"/>
          </a:bodyPr>
          <a:lstStyle/>
          <a:p>
            <a:r>
              <a:rPr lang="en-US" dirty="0"/>
              <a:t>The Communication Culture of the Middle East</a:t>
            </a:r>
            <a:endParaRPr lang="en-IN" dirty="0"/>
          </a:p>
        </p:txBody>
      </p:sp>
      <p:sp>
        <p:nvSpPr>
          <p:cNvPr id="3" name="Subtitle 2">
            <a:extLst>
              <a:ext uri="{FF2B5EF4-FFF2-40B4-BE49-F238E27FC236}">
                <a16:creationId xmlns:a16="http://schemas.microsoft.com/office/drawing/2014/main" id="{F71AECCC-E594-9C74-A33B-173B65B04F3B}"/>
              </a:ext>
            </a:extLst>
          </p:cNvPr>
          <p:cNvSpPr>
            <a:spLocks noGrp="1"/>
          </p:cNvSpPr>
          <p:nvPr>
            <p:ph type="subTitle" idx="1"/>
          </p:nvPr>
        </p:nvSpPr>
        <p:spPr/>
        <p:txBody>
          <a:bodyPr/>
          <a:lstStyle/>
          <a:p>
            <a:r>
              <a:rPr lang="en-US" dirty="0"/>
              <a:t>Insights</a:t>
            </a:r>
            <a:endParaRPr lang="en-IN" dirty="0"/>
          </a:p>
        </p:txBody>
      </p:sp>
    </p:spTree>
    <p:extLst>
      <p:ext uri="{BB962C8B-B14F-4D97-AF65-F5344CB8AC3E}">
        <p14:creationId xmlns:p14="http://schemas.microsoft.com/office/powerpoint/2010/main" val="41796388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CA5B2-120B-7163-8642-FC861DE898D0}"/>
              </a:ext>
            </a:extLst>
          </p:cNvPr>
          <p:cNvSpPr>
            <a:spLocks noGrp="1"/>
          </p:cNvSpPr>
          <p:nvPr>
            <p:ph type="title"/>
          </p:nvPr>
        </p:nvSpPr>
        <p:spPr/>
        <p:txBody>
          <a:bodyPr/>
          <a:lstStyle/>
          <a:p>
            <a:r>
              <a:rPr lang="en-US" dirty="0"/>
              <a:t>Introduction to Communication Culture</a:t>
            </a:r>
            <a:endParaRPr lang="en-IN" dirty="0"/>
          </a:p>
        </p:txBody>
      </p:sp>
      <p:sp>
        <p:nvSpPr>
          <p:cNvPr id="3" name="Content Placeholder 2">
            <a:extLst>
              <a:ext uri="{FF2B5EF4-FFF2-40B4-BE49-F238E27FC236}">
                <a16:creationId xmlns:a16="http://schemas.microsoft.com/office/drawing/2014/main" id="{485150F9-862A-A356-ABF4-D0A45EF7F6B0}"/>
              </a:ext>
            </a:extLst>
          </p:cNvPr>
          <p:cNvSpPr>
            <a:spLocks noGrp="1"/>
          </p:cNvSpPr>
          <p:nvPr>
            <p:ph idx="1"/>
          </p:nvPr>
        </p:nvSpPr>
        <p:spPr/>
        <p:txBody>
          <a:bodyPr>
            <a:normAutofit/>
          </a:bodyPr>
          <a:lstStyle/>
          <a:p>
            <a:r>
              <a:rPr lang="en-US" dirty="0"/>
              <a:t>Middle Eastern communication culture is a dynamic blend of tradition, religion, and heritage rooted in its rich history and diverse population. Grasping this culture is crucial for successful interactions in personal and professional settings. This presentation explores interactions in both verbal and non-verbal form, including haptics, kinesics, proxemics and the other forms of communication, while having a brief overview about the cultural and religious impacts on communicational traits, offering insights for both locals and expatriates in Middle Eastern society.</a:t>
            </a:r>
            <a:endParaRPr lang="en-IN" dirty="0"/>
          </a:p>
        </p:txBody>
      </p:sp>
    </p:spTree>
    <p:extLst>
      <p:ext uri="{BB962C8B-B14F-4D97-AF65-F5344CB8AC3E}">
        <p14:creationId xmlns:p14="http://schemas.microsoft.com/office/powerpoint/2010/main" val="7988959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E2984-02AE-981F-B5B2-2A4485F19480}"/>
              </a:ext>
            </a:extLst>
          </p:cNvPr>
          <p:cNvSpPr>
            <a:spLocks noGrp="1"/>
          </p:cNvSpPr>
          <p:nvPr>
            <p:ph type="title"/>
          </p:nvPr>
        </p:nvSpPr>
        <p:spPr/>
        <p:txBody>
          <a:bodyPr/>
          <a:lstStyle/>
          <a:p>
            <a:r>
              <a:rPr lang="en-US" dirty="0"/>
              <a:t>Cultural Influences on Communication</a:t>
            </a:r>
            <a:endParaRPr lang="en-IN" dirty="0"/>
          </a:p>
        </p:txBody>
      </p:sp>
      <p:sp>
        <p:nvSpPr>
          <p:cNvPr id="3" name="Content Placeholder 2">
            <a:extLst>
              <a:ext uri="{FF2B5EF4-FFF2-40B4-BE49-F238E27FC236}">
                <a16:creationId xmlns:a16="http://schemas.microsoft.com/office/drawing/2014/main" id="{85B7D6D1-F728-944E-23A0-C9EF260DAB3F}"/>
              </a:ext>
            </a:extLst>
          </p:cNvPr>
          <p:cNvSpPr>
            <a:spLocks noGrp="1"/>
          </p:cNvSpPr>
          <p:nvPr>
            <p:ph idx="1"/>
          </p:nvPr>
        </p:nvSpPr>
        <p:spPr/>
        <p:txBody>
          <a:bodyPr>
            <a:normAutofit lnSpcReduction="10000"/>
          </a:bodyPr>
          <a:lstStyle/>
          <a:p>
            <a:pPr marL="0" indent="0">
              <a:buNone/>
            </a:pPr>
            <a:r>
              <a:rPr lang="en-US" dirty="0"/>
              <a:t>Middle Eastern communication is significantly shaped by Islamic traditions and Bedouin customs.  These elements dictate both verbal and non-verbal interactions, prioritizing respect, hospitality, and direct communication to uphold social harmony. Selfishness is a characteristic which is seldom seen in the community. Unlike the rest of the world, an individual is required to be loyal to one’s extended family and society over their individual needs and goals. Communication is rare at an interpersonal level, and usually occur in large groups. Additionally, interactions between opposite genders is generally frowned upon in the community. </a:t>
            </a:r>
            <a:endParaRPr lang="en-IN" dirty="0"/>
          </a:p>
        </p:txBody>
      </p:sp>
    </p:spTree>
    <p:extLst>
      <p:ext uri="{BB962C8B-B14F-4D97-AF65-F5344CB8AC3E}">
        <p14:creationId xmlns:p14="http://schemas.microsoft.com/office/powerpoint/2010/main" val="21825432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D6052-7FBB-B084-6995-9F7F228B85ED}"/>
              </a:ext>
            </a:extLst>
          </p:cNvPr>
          <p:cNvSpPr>
            <a:spLocks noGrp="1"/>
          </p:cNvSpPr>
          <p:nvPr>
            <p:ph type="title"/>
          </p:nvPr>
        </p:nvSpPr>
        <p:spPr/>
        <p:txBody>
          <a:bodyPr>
            <a:normAutofit fontScale="90000"/>
          </a:bodyPr>
          <a:lstStyle/>
          <a:p>
            <a:r>
              <a:rPr lang="en-US" dirty="0"/>
              <a:t>Religious Influences on Verbal Communication</a:t>
            </a:r>
            <a:endParaRPr lang="en-IN" dirty="0"/>
          </a:p>
        </p:txBody>
      </p:sp>
      <p:sp>
        <p:nvSpPr>
          <p:cNvPr id="3" name="Content Placeholder 2">
            <a:extLst>
              <a:ext uri="{FF2B5EF4-FFF2-40B4-BE49-F238E27FC236}">
                <a16:creationId xmlns:a16="http://schemas.microsoft.com/office/drawing/2014/main" id="{5A3FA367-3571-4957-EFA1-F70A4E0F1F65}"/>
              </a:ext>
            </a:extLst>
          </p:cNvPr>
          <p:cNvSpPr>
            <a:spLocks noGrp="1"/>
          </p:cNvSpPr>
          <p:nvPr>
            <p:ph idx="1"/>
          </p:nvPr>
        </p:nvSpPr>
        <p:spPr/>
        <p:txBody>
          <a:bodyPr>
            <a:noAutofit/>
          </a:bodyPr>
          <a:lstStyle/>
          <a:p>
            <a:pPr marL="0" marR="0" lvl="0" indent="0" algn="l" defTabSz="457200" rtl="0" eaLnBrk="1" fontAlgn="auto" latinLnBrk="0" hangingPunct="1">
              <a:lnSpc>
                <a:spcPct val="100000"/>
              </a:lnSpc>
              <a:spcBef>
                <a:spcPts val="0"/>
              </a:spcBef>
              <a:spcAft>
                <a:spcPts val="1200"/>
              </a:spcAft>
              <a:buClr>
                <a:srgbClr val="83992A"/>
              </a:buClr>
              <a:buSzPct val="115000"/>
              <a:buFont typeface="Arial"/>
              <a:buNone/>
              <a:tabLst/>
              <a:defRPr/>
            </a:pPr>
            <a:r>
              <a:rPr kumimoji="0" lang="en-US" b="0" i="0" u="none" strike="noStrike" kern="1200" cap="none" spc="0" normalizeH="0" noProof="0" dirty="0">
                <a:ln>
                  <a:noFill/>
                </a:ln>
                <a:solidFill>
                  <a:schemeClr val="tx1"/>
                </a:solidFill>
                <a:effectLst/>
                <a:uLnTx/>
                <a:uFillTx/>
                <a:ea typeface="+mn-ea"/>
                <a:cs typeface="+mn-cs"/>
              </a:rPr>
              <a:t>Just like the majority of cultures around the globe, no communication would be complete without the impact of their religion, with it being highly prominent in the middle east. Words and phrases such as </a:t>
            </a:r>
            <a:r>
              <a:rPr kumimoji="0" lang="en-US" b="0" i="0" u="none" strike="noStrike" kern="1200" cap="none" spc="0" normalizeH="0" noProof="0" dirty="0" err="1">
                <a:ln>
                  <a:noFill/>
                </a:ln>
                <a:solidFill>
                  <a:schemeClr val="tx1"/>
                </a:solidFill>
                <a:effectLst/>
                <a:uLnTx/>
                <a:uFillTx/>
                <a:ea typeface="+mn-ea"/>
                <a:cs typeface="+mn-cs"/>
              </a:rPr>
              <a:t>subanallah</a:t>
            </a:r>
            <a:r>
              <a:rPr kumimoji="0" lang="en-US" b="0" i="0" u="none" strike="noStrike" kern="1200" cap="none" spc="0" normalizeH="0" noProof="0" dirty="0">
                <a:ln>
                  <a:noFill/>
                </a:ln>
                <a:solidFill>
                  <a:schemeClr val="tx1"/>
                </a:solidFill>
                <a:effectLst/>
                <a:uLnTx/>
                <a:uFillTx/>
                <a:ea typeface="+mn-ea"/>
                <a:cs typeface="+mn-cs"/>
              </a:rPr>
              <a:t>, inshallah, </a:t>
            </a:r>
            <a:r>
              <a:rPr kumimoji="0" lang="en-US" b="0" i="0" u="none" strike="noStrike" kern="1200" cap="none" spc="0" normalizeH="0" noProof="0" dirty="0" err="1">
                <a:ln>
                  <a:noFill/>
                </a:ln>
                <a:solidFill>
                  <a:schemeClr val="tx1"/>
                </a:solidFill>
                <a:effectLst/>
                <a:uLnTx/>
                <a:uFillTx/>
                <a:ea typeface="+mn-ea"/>
                <a:cs typeface="+mn-cs"/>
              </a:rPr>
              <a:t>astaghfirullah</a:t>
            </a:r>
            <a:r>
              <a:rPr kumimoji="0" lang="en-US" b="0" i="0" u="none" strike="noStrike" kern="1200" cap="none" spc="0" normalizeH="0" noProof="0" dirty="0">
                <a:ln>
                  <a:noFill/>
                </a:ln>
                <a:solidFill>
                  <a:schemeClr val="tx1"/>
                </a:solidFill>
                <a:effectLst/>
                <a:uLnTx/>
                <a:uFillTx/>
                <a:ea typeface="+mn-ea"/>
                <a:cs typeface="+mn-cs"/>
              </a:rPr>
              <a:t> and mashallah being quite common in everyday vocabulary in all scenarios . Most of these frequently used pious phrases have a meaning directly linked with Allah. For example inshallah: if Allah wills, mashallah: Allah has willed, </a:t>
            </a:r>
            <a:r>
              <a:rPr kumimoji="0" lang="en-US" b="0" i="0" u="none" strike="noStrike" kern="1200" cap="none" spc="0" normalizeH="0" noProof="0" dirty="0" err="1">
                <a:ln>
                  <a:noFill/>
                </a:ln>
                <a:solidFill>
                  <a:schemeClr val="tx1"/>
                </a:solidFill>
                <a:effectLst/>
                <a:uLnTx/>
                <a:uFillTx/>
                <a:ea typeface="+mn-ea"/>
                <a:cs typeface="+mn-cs"/>
              </a:rPr>
              <a:t>subanallah</a:t>
            </a:r>
            <a:r>
              <a:rPr kumimoji="0" lang="en-US" b="0" i="0" u="none" strike="noStrike" kern="1200" cap="none" spc="0" normalizeH="0" noProof="0" dirty="0">
                <a:ln>
                  <a:noFill/>
                </a:ln>
                <a:solidFill>
                  <a:schemeClr val="tx1"/>
                </a:solidFill>
                <a:effectLst/>
                <a:uLnTx/>
                <a:uFillTx/>
                <a:ea typeface="+mn-ea"/>
                <a:cs typeface="+mn-cs"/>
              </a:rPr>
              <a:t>: glory to Allah and so on. The start of every conversation is marked with “</a:t>
            </a:r>
            <a:r>
              <a:rPr kumimoji="0" lang="en-US" b="0" i="0" u="none" strike="noStrike" kern="1200" cap="none" spc="0" normalizeH="0" noProof="0" dirty="0" err="1">
                <a:ln>
                  <a:noFill/>
                </a:ln>
                <a:solidFill>
                  <a:schemeClr val="tx1"/>
                </a:solidFill>
                <a:effectLst/>
                <a:uLnTx/>
                <a:uFillTx/>
                <a:ea typeface="+mn-ea"/>
                <a:cs typeface="+mn-cs"/>
              </a:rPr>
              <a:t>Assalamu</a:t>
            </a:r>
            <a:r>
              <a:rPr kumimoji="0" lang="en-US" b="0" i="0" u="none" strike="noStrike" kern="1200" cap="none" spc="0" normalizeH="0" noProof="0" dirty="0">
                <a:ln>
                  <a:noFill/>
                </a:ln>
                <a:solidFill>
                  <a:schemeClr val="tx1"/>
                </a:solidFill>
                <a:effectLst/>
                <a:uLnTx/>
                <a:uFillTx/>
                <a:ea typeface="+mn-ea"/>
                <a:cs typeface="+mn-cs"/>
              </a:rPr>
              <a:t> </a:t>
            </a:r>
            <a:r>
              <a:rPr kumimoji="0" lang="en-US" b="0" i="0" u="none" strike="noStrike" kern="1200" cap="none" spc="0" normalizeH="0" noProof="0" dirty="0" err="1">
                <a:ln>
                  <a:noFill/>
                </a:ln>
                <a:solidFill>
                  <a:schemeClr val="tx1"/>
                </a:solidFill>
                <a:effectLst/>
                <a:uLnTx/>
                <a:uFillTx/>
                <a:ea typeface="+mn-ea"/>
                <a:cs typeface="+mn-cs"/>
              </a:rPr>
              <a:t>Allaikum</a:t>
            </a:r>
            <a:r>
              <a:rPr kumimoji="0" lang="en-US" b="0" i="0" u="none" strike="noStrike" kern="1200" cap="none" spc="0" normalizeH="0" noProof="0" dirty="0">
                <a:ln>
                  <a:noFill/>
                </a:ln>
                <a:solidFill>
                  <a:schemeClr val="tx1"/>
                </a:solidFill>
                <a:effectLst/>
                <a:uLnTx/>
                <a:uFillTx/>
                <a:ea typeface="+mn-ea"/>
                <a:cs typeface="+mn-cs"/>
              </a:rPr>
              <a:t>”, translating to “wishing peace be upon each other”. Such direct religious connections are rare in other languages. </a:t>
            </a:r>
          </a:p>
          <a:p>
            <a:pPr marL="0" indent="0" rtl="0">
              <a:spcBef>
                <a:spcPts val="0"/>
              </a:spcBef>
              <a:spcAft>
                <a:spcPts val="1200"/>
              </a:spcAft>
              <a:buNone/>
            </a:pPr>
            <a:endParaRPr lang="en-US" b="0" i="0" u="none" strike="noStrike" dirty="0">
              <a:solidFill>
                <a:schemeClr val="tx1"/>
              </a:solidFill>
              <a:effectLst/>
            </a:endParaRPr>
          </a:p>
        </p:txBody>
      </p:sp>
    </p:spTree>
    <p:extLst>
      <p:ext uri="{BB962C8B-B14F-4D97-AF65-F5344CB8AC3E}">
        <p14:creationId xmlns:p14="http://schemas.microsoft.com/office/powerpoint/2010/main" val="24744812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A3B2D-7C60-581C-6FB1-817876FF2C32}"/>
              </a:ext>
            </a:extLst>
          </p:cNvPr>
          <p:cNvSpPr>
            <a:spLocks noGrp="1"/>
          </p:cNvSpPr>
          <p:nvPr>
            <p:ph type="title"/>
          </p:nvPr>
        </p:nvSpPr>
        <p:spPr/>
        <p:txBody>
          <a:bodyPr>
            <a:normAutofit fontScale="90000"/>
          </a:bodyPr>
          <a:lstStyle/>
          <a:p>
            <a:r>
              <a:rPr lang="en-US" dirty="0"/>
              <a:t>Arabic as a Societal Language in Arabian Culture</a:t>
            </a:r>
            <a:endParaRPr lang="en-IN" dirty="0"/>
          </a:p>
        </p:txBody>
      </p:sp>
      <p:sp>
        <p:nvSpPr>
          <p:cNvPr id="3" name="Content Placeholder 2">
            <a:extLst>
              <a:ext uri="{FF2B5EF4-FFF2-40B4-BE49-F238E27FC236}">
                <a16:creationId xmlns:a16="http://schemas.microsoft.com/office/drawing/2014/main" id="{C84AEC7C-74BC-962E-3774-1E02057D8F48}"/>
              </a:ext>
            </a:extLst>
          </p:cNvPr>
          <p:cNvSpPr>
            <a:spLocks noGrp="1"/>
          </p:cNvSpPr>
          <p:nvPr>
            <p:ph idx="1"/>
          </p:nvPr>
        </p:nvSpPr>
        <p:spPr/>
        <p:txBody>
          <a:bodyPr>
            <a:normAutofit/>
          </a:bodyPr>
          <a:lstStyle/>
          <a:p>
            <a:r>
              <a:rPr lang="en-US" dirty="0"/>
              <a:t>Arabic is a rich and varied language spoken across numerous Middle Eastern and North African nations. As a testimony to the impact the language has had on the world, it is one of the 6 official languages recognized by the United Nations. Arabic speakers commend communicative styles which include repetition, indirectness, elaborateness and effectiveness.</a:t>
            </a:r>
            <a:r>
              <a:rPr lang="en-IN" dirty="0"/>
              <a:t> They have a tendency to use rich and effective language in an exaggerated manner to convey their opinions and thoughts. </a:t>
            </a:r>
            <a:endParaRPr lang="en-US" dirty="0"/>
          </a:p>
        </p:txBody>
      </p:sp>
    </p:spTree>
    <p:extLst>
      <p:ext uri="{BB962C8B-B14F-4D97-AF65-F5344CB8AC3E}">
        <p14:creationId xmlns:p14="http://schemas.microsoft.com/office/powerpoint/2010/main" val="35245990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94FB4-E940-E184-5B49-36366BB04E58}"/>
              </a:ext>
            </a:extLst>
          </p:cNvPr>
          <p:cNvSpPr>
            <a:spLocks noGrp="1"/>
          </p:cNvSpPr>
          <p:nvPr>
            <p:ph type="title"/>
          </p:nvPr>
        </p:nvSpPr>
        <p:spPr/>
        <p:txBody>
          <a:bodyPr/>
          <a:lstStyle/>
          <a:p>
            <a:r>
              <a:rPr lang="en-US" dirty="0"/>
              <a:t>Non-Verbal Communication</a:t>
            </a:r>
            <a:endParaRPr lang="en-IN" dirty="0"/>
          </a:p>
        </p:txBody>
      </p:sp>
      <p:sp>
        <p:nvSpPr>
          <p:cNvPr id="3" name="Content Placeholder 2">
            <a:extLst>
              <a:ext uri="{FF2B5EF4-FFF2-40B4-BE49-F238E27FC236}">
                <a16:creationId xmlns:a16="http://schemas.microsoft.com/office/drawing/2014/main" id="{6FF59ECC-1D99-C3CB-7216-518C48FD2FC6}"/>
              </a:ext>
            </a:extLst>
          </p:cNvPr>
          <p:cNvSpPr>
            <a:spLocks noGrp="1"/>
          </p:cNvSpPr>
          <p:nvPr>
            <p:ph idx="1"/>
          </p:nvPr>
        </p:nvSpPr>
        <p:spPr/>
        <p:txBody>
          <a:bodyPr>
            <a:normAutofit fontScale="92500"/>
          </a:bodyPr>
          <a:lstStyle/>
          <a:p>
            <a:pPr marL="0" indent="0" rtl="0">
              <a:spcBef>
                <a:spcPts val="0"/>
              </a:spcBef>
              <a:spcAft>
                <a:spcPts val="1200"/>
              </a:spcAft>
              <a:buNone/>
            </a:pPr>
            <a:r>
              <a:rPr lang="en-US" dirty="0"/>
              <a:t>Non-verbal cues—gestures, eye contact, posture and proximity—are crucial in Middle Eastern communication. Over 247 separate gestures have been identified, which are used to accompany speech. Most of these gestures have the same general movement while having subtle changes in them, showing the attention the listeners would show towards each individual speaker. Direct eye contact is also something which is observed often by the speaker. Lowering of eye contact would indicate a sign of submission. However, eye contact is not something that would be generally observed if the conversation is between opposite genders. </a:t>
            </a:r>
            <a:br>
              <a:rPr lang="en-US" dirty="0"/>
            </a:br>
            <a:endParaRPr lang="en-IN" dirty="0"/>
          </a:p>
        </p:txBody>
      </p:sp>
    </p:spTree>
    <p:extLst>
      <p:ext uri="{BB962C8B-B14F-4D97-AF65-F5344CB8AC3E}">
        <p14:creationId xmlns:p14="http://schemas.microsoft.com/office/powerpoint/2010/main" val="5970394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1C8CC-FFD2-4C2E-1BD1-CBF03D8FB397}"/>
              </a:ext>
            </a:extLst>
          </p:cNvPr>
          <p:cNvSpPr>
            <a:spLocks noGrp="1"/>
          </p:cNvSpPr>
          <p:nvPr>
            <p:ph type="title"/>
          </p:nvPr>
        </p:nvSpPr>
        <p:spPr/>
        <p:txBody>
          <a:bodyPr/>
          <a:lstStyle/>
          <a:p>
            <a:r>
              <a:rPr lang="en-US" dirty="0"/>
              <a:t>Non-Verbal Communication</a:t>
            </a:r>
            <a:endParaRPr lang="en-IN" dirty="0"/>
          </a:p>
        </p:txBody>
      </p:sp>
      <p:sp>
        <p:nvSpPr>
          <p:cNvPr id="3" name="Content Placeholder 2">
            <a:extLst>
              <a:ext uri="{FF2B5EF4-FFF2-40B4-BE49-F238E27FC236}">
                <a16:creationId xmlns:a16="http://schemas.microsoft.com/office/drawing/2014/main" id="{3F9C9075-6E7A-896A-1DA0-B2313F5E29D7}"/>
              </a:ext>
            </a:extLst>
          </p:cNvPr>
          <p:cNvSpPr>
            <a:spLocks noGrp="1"/>
          </p:cNvSpPr>
          <p:nvPr>
            <p:ph idx="1"/>
          </p:nvPr>
        </p:nvSpPr>
        <p:spPr/>
        <p:txBody>
          <a:bodyPr>
            <a:normAutofit/>
          </a:bodyPr>
          <a:lstStyle/>
          <a:p>
            <a:pPr marL="0" indent="0">
              <a:buNone/>
            </a:pPr>
            <a:r>
              <a:rPr lang="en-US" dirty="0"/>
              <a:t>Touching is a very important form of non-verbal communication in Arabian culture, where handshakes and hugs would often replace other form of indirect haptic communication such as bowing, waving, etc. A firm handshake and tight hugs would be very common for any sort of conversation. However, just like eye contact, these forms of communication are much less direct when interacting with the opposite gender. </a:t>
            </a:r>
            <a:endParaRPr lang="en-IN" dirty="0"/>
          </a:p>
        </p:txBody>
      </p:sp>
    </p:spTree>
    <p:extLst>
      <p:ext uri="{BB962C8B-B14F-4D97-AF65-F5344CB8AC3E}">
        <p14:creationId xmlns:p14="http://schemas.microsoft.com/office/powerpoint/2010/main" val="27107324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F318B-39FF-5EA0-9557-B4C83069B441}"/>
              </a:ext>
            </a:extLst>
          </p:cNvPr>
          <p:cNvSpPr>
            <a:spLocks noGrp="1"/>
          </p:cNvSpPr>
          <p:nvPr>
            <p:ph type="title"/>
          </p:nvPr>
        </p:nvSpPr>
        <p:spPr/>
        <p:txBody>
          <a:bodyPr/>
          <a:lstStyle/>
          <a:p>
            <a:r>
              <a:rPr lang="en-US" dirty="0"/>
              <a:t>Non-Verbal Communication</a:t>
            </a:r>
            <a:endParaRPr lang="en-IN" dirty="0"/>
          </a:p>
        </p:txBody>
      </p:sp>
      <p:sp>
        <p:nvSpPr>
          <p:cNvPr id="3" name="Content Placeholder 2">
            <a:extLst>
              <a:ext uri="{FF2B5EF4-FFF2-40B4-BE49-F238E27FC236}">
                <a16:creationId xmlns:a16="http://schemas.microsoft.com/office/drawing/2014/main" id="{D3F2CD1B-57AC-6AA8-11DC-C0275F6D119A}"/>
              </a:ext>
            </a:extLst>
          </p:cNvPr>
          <p:cNvSpPr>
            <a:spLocks noGrp="1"/>
          </p:cNvSpPr>
          <p:nvPr>
            <p:ph idx="1"/>
          </p:nvPr>
        </p:nvSpPr>
        <p:spPr/>
        <p:txBody>
          <a:bodyPr>
            <a:normAutofit fontScale="92500" lnSpcReduction="10000"/>
          </a:bodyPr>
          <a:lstStyle/>
          <a:p>
            <a:pPr marL="0" indent="0">
              <a:buNone/>
            </a:pPr>
            <a:r>
              <a:rPr lang="en-US" dirty="0"/>
              <a:t>The research of proxemics in Arabian culture has demonstrated that the ideology of personal space is found to be non-existent within the minds of the locals. Crowding, tight embraces, linking arms, and other forms of direct contact is seen very commonly, even between strangers. The distance of personal space was found to be a bit less than 2 feet for most Arabians, while personal space usually begins at around 4 feet for the rest of the world. While looking at the subject of chronemics in the Middle Eastern culture, we can see that time serves to be merely a reference point on when a conversation may have begun. They tend to perform other activities with the individual while the conversation continues, and lack a sense of time being lost while they communicate with their peers.</a:t>
            </a:r>
            <a:endParaRPr lang="en-IN" dirty="0"/>
          </a:p>
        </p:txBody>
      </p:sp>
    </p:spTree>
    <p:extLst>
      <p:ext uri="{BB962C8B-B14F-4D97-AF65-F5344CB8AC3E}">
        <p14:creationId xmlns:p14="http://schemas.microsoft.com/office/powerpoint/2010/main" val="24611726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85F34-C08D-21E7-F4C7-8132A813FFE2}"/>
              </a:ext>
            </a:extLst>
          </p:cNvPr>
          <p:cNvSpPr>
            <a:spLocks noGrp="1"/>
          </p:cNvSpPr>
          <p:nvPr>
            <p:ph type="title"/>
          </p:nvPr>
        </p:nvSpPr>
        <p:spPr/>
        <p:txBody>
          <a:bodyPr/>
          <a:lstStyle/>
          <a:p>
            <a:r>
              <a:rPr lang="en-US" dirty="0"/>
              <a:t>Conclusion and Insights</a:t>
            </a:r>
            <a:endParaRPr lang="en-IN" dirty="0"/>
          </a:p>
        </p:txBody>
      </p:sp>
      <p:sp>
        <p:nvSpPr>
          <p:cNvPr id="3" name="Content Placeholder 2">
            <a:extLst>
              <a:ext uri="{FF2B5EF4-FFF2-40B4-BE49-F238E27FC236}">
                <a16:creationId xmlns:a16="http://schemas.microsoft.com/office/drawing/2014/main" id="{56F1BDC0-DDFF-D4CA-7F2D-E610EC5BFCEF}"/>
              </a:ext>
            </a:extLst>
          </p:cNvPr>
          <p:cNvSpPr>
            <a:spLocks noGrp="1"/>
          </p:cNvSpPr>
          <p:nvPr>
            <p:ph idx="1"/>
          </p:nvPr>
        </p:nvSpPr>
        <p:spPr/>
        <p:txBody>
          <a:bodyPr/>
          <a:lstStyle/>
          <a:p>
            <a:r>
              <a:rPr lang="en-US" dirty="0"/>
              <a:t>The Middle Easts’ communication culture highlights the significance of context, respect, and tradition. It prioritizes indirect communication, where non-verbal cues and relationships are essential. Recognizing these elements empowers individuals and organizations to build stronger relationships, improve effectiveness, and navigate personal and professional interactions with heightened sensitivity and understanding</a:t>
            </a:r>
            <a:endParaRPr lang="en-IN" dirty="0"/>
          </a:p>
        </p:txBody>
      </p:sp>
    </p:spTree>
    <p:extLst>
      <p:ext uri="{BB962C8B-B14F-4D97-AF65-F5344CB8AC3E}">
        <p14:creationId xmlns:p14="http://schemas.microsoft.com/office/powerpoint/2010/main" val="191437557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TM02900743[[fn=Organic]]</Template>
  <TotalTime>168</TotalTime>
  <Words>818</Words>
  <Application>Microsoft Office PowerPoint</Application>
  <PresentationFormat>Widescreen</PresentationFormat>
  <Paragraphs>18</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Garamond</vt:lpstr>
      <vt:lpstr>Organic</vt:lpstr>
      <vt:lpstr>The Communication Culture of the Middle East</vt:lpstr>
      <vt:lpstr>Introduction to Communication Culture</vt:lpstr>
      <vt:lpstr>Cultural Influences on Communication</vt:lpstr>
      <vt:lpstr>Religious Influences on Verbal Communication</vt:lpstr>
      <vt:lpstr>Arabic as a Societal Language in Arabian Culture</vt:lpstr>
      <vt:lpstr>Non-Verbal Communication</vt:lpstr>
      <vt:lpstr>Non-Verbal Communication</vt:lpstr>
      <vt:lpstr>Non-Verbal Communication</vt:lpstr>
      <vt:lpstr>Conclusion and Insights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Kaminari | .</dc:creator>
  <cp:lastModifiedBy>Dharani Raj</cp:lastModifiedBy>
  <cp:revision>5</cp:revision>
  <dcterms:created xsi:type="dcterms:W3CDTF">2024-09-04T11:25:53Z</dcterms:created>
  <dcterms:modified xsi:type="dcterms:W3CDTF">2024-09-04T14:14:14Z</dcterms:modified>
</cp:coreProperties>
</file>