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1878197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3756395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5634594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7512797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9390995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1269196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3147394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5025592" algn="l" defTabSz="37563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A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AD7"/>
          </a:solidFill>
        </a:fill>
      </a:tcStyle>
    </a:wholeTbl>
    <a:band2H>
      <a:tcTxStyle b="def" i="def"/>
      <a:tcStyle>
        <a:tcBdr/>
        <a:fill>
          <a:solidFill>
            <a:srgbClr val="EFE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E"/>
          </a:solidFill>
        </a:fill>
      </a:tcStyle>
    </a:wholeTbl>
    <a:band2H>
      <a:tcTxStyle b="def" i="def"/>
      <a:tcStyle>
        <a:tcBdr/>
        <a:fill>
          <a:solidFill>
            <a:srgbClr val="E6E7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New picture" descr="New pictur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New shape"/>
          <p:cNvSpPr txBox="1"/>
          <p:nvPr/>
        </p:nvSpPr>
        <p:spPr>
          <a:xfrm>
            <a:off x="6998969" y="34289697"/>
            <a:ext cx="21854162" cy="68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808080"/>
                </a:solidFill>
              </a:defRPr>
            </a:lvl1pPr>
          </a:lstStyle>
          <a:p>
            <a:pPr/>
            <a:r>
              <a:t>Template ID: inquisitalanchor  Size: 48x36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-37432" y="235743"/>
            <a:ext cx="43928631" cy="291465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100"/>
              </a:spcBef>
              <a:buSzTx/>
              <a:buFontTx/>
              <a:buNone/>
              <a:defRPr sz="4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410407" algn="ctr">
              <a:spcBef>
                <a:spcPts val="1100"/>
              </a:spcBef>
              <a:buSzTx/>
              <a:buFontTx/>
              <a:buNone/>
              <a:defRPr sz="4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820815" algn="ctr">
              <a:spcBef>
                <a:spcPts val="1100"/>
              </a:spcBef>
              <a:buSzTx/>
              <a:buFontTx/>
              <a:buNone/>
              <a:defRPr sz="4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231221" algn="ctr">
              <a:spcBef>
                <a:spcPts val="1100"/>
              </a:spcBef>
              <a:buSzTx/>
              <a:buFontTx/>
              <a:buNone/>
              <a:defRPr sz="4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5641628" algn="ctr">
              <a:spcBef>
                <a:spcPts val="1100"/>
              </a:spcBef>
              <a:buSzTx/>
              <a:buFontTx/>
              <a:buNone/>
              <a:defRPr sz="4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This is a Scientific Poster Template created by Graphicsland &amp; MakeSigns.com. Your poster title would go on these lines.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Text Placeholder 5"/>
          <p:cNvSpPr/>
          <p:nvPr>
            <p:ph type="body" sz="quarter" idx="21" hasCustomPrompt="1"/>
          </p:nvPr>
        </p:nvSpPr>
        <p:spPr>
          <a:xfrm>
            <a:off x="-37430" y="2662519"/>
            <a:ext cx="43928628" cy="1694330"/>
          </a:xfrm>
          <a:prstGeom prst="rect">
            <a:avLst/>
          </a:prstGeom>
        </p:spPr>
        <p:txBody>
          <a:bodyPr/>
          <a:lstStyle>
            <a:lvl1pPr marL="0" indent="0" algn="ctr" defTabSz="2707982">
              <a:spcBef>
                <a:spcPts val="500"/>
              </a:spcBef>
              <a:buSzTx/>
              <a:buFontTx/>
              <a:buNone/>
              <a:defRPr b="1" sz="4320">
                <a:solidFill>
                  <a:srgbClr val="333333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Author’s Name Here University Name Here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21214080" y="29634178"/>
            <a:ext cx="10241281" cy="175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3467101" y="21153127"/>
            <a:ext cx="37307520" cy="6537961"/>
          </a:xfrm>
          <a:prstGeom prst="rect">
            <a:avLst/>
          </a:prstGeom>
        </p:spPr>
        <p:txBody>
          <a:bodyPr anchor="t"/>
          <a:lstStyle>
            <a:lvl1pPr algn="l">
              <a:defRPr b="1" cap="all" sz="123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3467101" y="13952224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400"/>
              </a:spcBef>
              <a:buSzTx/>
              <a:buFontTx/>
              <a:buNone/>
              <a:defRPr sz="6100">
                <a:solidFill>
                  <a:srgbClr val="888888"/>
                </a:solidFill>
              </a:defRPr>
            </a:lvl1pPr>
            <a:lvl2pPr marL="0" indent="1410407">
              <a:spcBef>
                <a:spcPts val="1400"/>
              </a:spcBef>
              <a:buSzTx/>
              <a:buFontTx/>
              <a:buNone/>
              <a:defRPr sz="6100">
                <a:solidFill>
                  <a:srgbClr val="888888"/>
                </a:solidFill>
              </a:defRPr>
            </a:lvl2pPr>
            <a:lvl3pPr marL="0" indent="2820815">
              <a:spcBef>
                <a:spcPts val="1400"/>
              </a:spcBef>
              <a:buSzTx/>
              <a:buFontTx/>
              <a:buNone/>
              <a:defRPr sz="6100">
                <a:solidFill>
                  <a:srgbClr val="888888"/>
                </a:solidFill>
              </a:defRPr>
            </a:lvl3pPr>
            <a:lvl4pPr marL="0" indent="4231223">
              <a:spcBef>
                <a:spcPts val="1400"/>
              </a:spcBef>
              <a:buSzTx/>
              <a:buFontTx/>
              <a:buNone/>
              <a:defRPr sz="6100">
                <a:solidFill>
                  <a:srgbClr val="888888"/>
                </a:solidFill>
              </a:defRPr>
            </a:lvl4pPr>
            <a:lvl5pPr marL="0" indent="5641630">
              <a:spcBef>
                <a:spcPts val="1400"/>
              </a:spcBef>
              <a:buSzTx/>
              <a:buFontTx/>
              <a:buNone/>
              <a:defRPr sz="6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2194561" y="7680962"/>
            <a:ext cx="19385281" cy="2172462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 sz="8600"/>
            </a:lvl1pPr>
            <a:lvl2pPr marL="2434859" indent="-1024452">
              <a:spcBef>
                <a:spcPts val="2000"/>
              </a:spcBef>
              <a:defRPr sz="8600"/>
            </a:lvl2pPr>
            <a:lvl3pPr marL="3815036" indent="-994222">
              <a:spcBef>
                <a:spcPts val="2000"/>
              </a:spcBef>
              <a:defRPr sz="8600"/>
            </a:lvl3pPr>
            <a:lvl4pPr marL="5333904" indent="-1102682">
              <a:spcBef>
                <a:spcPts val="2000"/>
              </a:spcBef>
              <a:defRPr sz="8600"/>
            </a:lvl4pPr>
            <a:lvl5pPr marL="6744311" indent="-1102682">
              <a:spcBef>
                <a:spcPts val="2000"/>
              </a:spcBef>
              <a:defRPr sz="8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2194567" y="7368543"/>
            <a:ext cx="19392904" cy="3070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700"/>
              </a:spcBef>
              <a:buSzTx/>
              <a:buFontTx/>
              <a:buNone/>
              <a:defRPr b="1" sz="7400"/>
            </a:lvl1pPr>
            <a:lvl2pPr marL="0" indent="1410407">
              <a:spcBef>
                <a:spcPts val="1700"/>
              </a:spcBef>
              <a:buSzTx/>
              <a:buFontTx/>
              <a:buNone/>
              <a:defRPr b="1" sz="7400"/>
            </a:lvl2pPr>
            <a:lvl3pPr marL="0" indent="2820815">
              <a:spcBef>
                <a:spcPts val="1700"/>
              </a:spcBef>
              <a:buSzTx/>
              <a:buFontTx/>
              <a:buNone/>
              <a:defRPr b="1" sz="7400"/>
            </a:lvl3pPr>
            <a:lvl4pPr marL="0" indent="4231223">
              <a:spcBef>
                <a:spcPts val="1700"/>
              </a:spcBef>
              <a:buSzTx/>
              <a:buFontTx/>
              <a:buNone/>
              <a:defRPr b="1" sz="7400"/>
            </a:lvl4pPr>
            <a:lvl5pPr marL="0" indent="5641630">
              <a:spcBef>
                <a:spcPts val="1700"/>
              </a:spcBef>
              <a:buSzTx/>
              <a:buFontTx/>
              <a:buNone/>
              <a:defRPr b="1" sz="7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/>
          <p:nvPr>
            <p:ph type="body" sz="quarter" idx="21"/>
          </p:nvPr>
        </p:nvSpPr>
        <p:spPr>
          <a:xfrm>
            <a:off x="22296121" y="7368543"/>
            <a:ext cx="19400520" cy="3070858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700"/>
              </a:spcBef>
              <a:buSzTx/>
              <a:buFontTx/>
              <a:buNone/>
              <a:defRPr b="1" sz="74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2194571" y="1310639"/>
            <a:ext cx="14439904" cy="5577842"/>
          </a:xfrm>
          <a:prstGeom prst="rect">
            <a:avLst/>
          </a:prstGeom>
        </p:spPr>
        <p:txBody>
          <a:bodyPr anchor="b"/>
          <a:lstStyle>
            <a:lvl1pPr algn="l">
              <a:defRPr b="1" sz="61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idx="1"/>
          </p:nvPr>
        </p:nvSpPr>
        <p:spPr>
          <a:xfrm>
            <a:off x="17160239" y="1310641"/>
            <a:ext cx="24536401" cy="280949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/>
          <p:nvPr>
            <p:ph type="body" sz="half" idx="21"/>
          </p:nvPr>
        </p:nvSpPr>
        <p:spPr>
          <a:xfrm>
            <a:off x="2194571" y="6888481"/>
            <a:ext cx="14439904" cy="225171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FontTx/>
              <a:buNone/>
              <a:defRPr sz="4300"/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8602982" y="23042878"/>
            <a:ext cx="26334719" cy="2720344"/>
          </a:xfrm>
          <a:prstGeom prst="rect">
            <a:avLst/>
          </a:prstGeom>
        </p:spPr>
        <p:txBody>
          <a:bodyPr anchor="b"/>
          <a:lstStyle>
            <a:lvl1pPr algn="l">
              <a:defRPr b="1" sz="61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Picture Placeholder 2"/>
          <p:cNvSpPr/>
          <p:nvPr>
            <p:ph type="pic" sz="half" idx="21"/>
          </p:nvPr>
        </p:nvSpPr>
        <p:spPr>
          <a:xfrm>
            <a:off x="8602982" y="2941320"/>
            <a:ext cx="26334719" cy="19751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8602982" y="25763222"/>
            <a:ext cx="26334719" cy="38633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4300"/>
            </a:lvl1pPr>
            <a:lvl2pPr marL="0" indent="1410407">
              <a:spcBef>
                <a:spcPts val="1000"/>
              </a:spcBef>
              <a:buSzTx/>
              <a:buFontTx/>
              <a:buNone/>
              <a:defRPr sz="4300"/>
            </a:lvl2pPr>
            <a:lvl3pPr marL="0" indent="2820815">
              <a:spcBef>
                <a:spcPts val="1000"/>
              </a:spcBef>
              <a:buSzTx/>
              <a:buFontTx/>
              <a:buNone/>
              <a:defRPr sz="4300"/>
            </a:lvl3pPr>
            <a:lvl4pPr marL="0" indent="4231223">
              <a:spcBef>
                <a:spcPts val="1000"/>
              </a:spcBef>
              <a:buSzTx/>
              <a:buFontTx/>
              <a:buNone/>
              <a:defRPr sz="4300"/>
            </a:lvl4pPr>
            <a:lvl5pPr marL="0" indent="5641630">
              <a:spcBef>
                <a:spcPts val="1000"/>
              </a:spcBef>
              <a:buSzTx/>
              <a:buFontTx/>
              <a:buNone/>
              <a:defRPr sz="4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New picture" descr="New pictur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ew shape"/>
          <p:cNvSpPr txBox="1"/>
          <p:nvPr/>
        </p:nvSpPr>
        <p:spPr>
          <a:xfrm>
            <a:off x="6998969" y="34289697"/>
            <a:ext cx="21854162" cy="68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808080"/>
                </a:solidFill>
              </a:defRPr>
            </a:lvl1pPr>
          </a:lstStyle>
          <a:p>
            <a:pPr/>
            <a:r>
              <a:t>Template ID: inquisitalanchor  Size: 48x36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194561" y="1318263"/>
            <a:ext cx="39502082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8055" tIns="188055" rIns="188055" bIns="18805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194561" y="7680962"/>
            <a:ext cx="39502082" cy="2172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8055" tIns="188055" rIns="188055" bIns="18805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0844379" y="30969784"/>
            <a:ext cx="852264" cy="834008"/>
          </a:xfrm>
          <a:prstGeom prst="rect">
            <a:avLst/>
          </a:prstGeom>
          <a:ln w="12700">
            <a:miter lim="400000"/>
          </a:ln>
        </p:spPr>
        <p:txBody>
          <a:bodyPr wrap="none" lIns="188055" tIns="188055" rIns="188055" bIns="188055" anchor="ctr">
            <a:spAutoFit/>
          </a:bodyPr>
          <a:lstStyle>
            <a:lvl1pPr algn="r">
              <a:defRPr sz="3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2820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5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057804" marR="0" indent="-1057804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425163" marR="0" indent="-1014756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764263" marR="0" indent="-943448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375733" marR="0" indent="-1144511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786140" marR="0" indent="-1144511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196548" marR="0" indent="-1144511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606955" marR="0" indent="-1144511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017363" marR="0" indent="-1144511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427770" marR="0" indent="-1144511" algn="l" defTabSz="2820815" rtl="0" latinLnBrk="0">
        <a:lnSpc>
          <a:spcPct val="100000"/>
        </a:lnSpc>
        <a:spcBef>
          <a:spcPts val="2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99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1878197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3756395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5634594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7512797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9390995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1269196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147394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5025592" algn="r" defTabSz="37563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creenshot 2023-11-23 at 10.22.17 PM.png" descr="Screenshot 2023-11-23 at 10.22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39198" y="6372647"/>
            <a:ext cx="8146795" cy="772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8634931"/>
            <a:ext cx="43891200" cy="42834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04" name="Picture 36" descr="Picture 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9353036"/>
            <a:ext cx="43891200" cy="356536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 Placeholder 5"/>
          <p:cNvSpPr txBox="1"/>
          <p:nvPr/>
        </p:nvSpPr>
        <p:spPr>
          <a:xfrm>
            <a:off x="5223012" y="530618"/>
            <a:ext cx="36576001" cy="462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457200">
              <a:spcBef>
                <a:spcPts val="1200"/>
              </a:spcBef>
              <a:defRPr b="1" sz="10000">
                <a:solidFill>
                  <a:srgbClr val="95261C"/>
                </a:solidFill>
              </a:defRPr>
            </a:pPr>
            <a:r>
              <a:t>SOEN 6611- SOFTWARE MEASUREMENT</a:t>
            </a:r>
            <a:br/>
            <a:r>
              <a:t>POSTERATION</a:t>
            </a:r>
            <a:endParaRPr b="0"/>
          </a:p>
        </p:txBody>
      </p:sp>
      <p:sp>
        <p:nvSpPr>
          <p:cNvPr id="106" name="Text Placeholder 5"/>
          <p:cNvSpPr txBox="1"/>
          <p:nvPr/>
        </p:nvSpPr>
        <p:spPr>
          <a:xfrm>
            <a:off x="5223012" y="3377836"/>
            <a:ext cx="36576001" cy="157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3761085">
              <a:spcBef>
                <a:spcPts val="1300"/>
              </a:spcBef>
              <a:defRPr sz="5600"/>
            </a:pPr>
            <a:r>
              <a:rPr b="1"/>
              <a:t>Team Q (Quasar Knights) </a:t>
            </a:r>
            <a:r>
              <a:t>-. Goutham Susarla, Vishwassingh Tomar, Bharath Ummaneni</a:t>
            </a:r>
            <a:br/>
            <a:r>
              <a:t>Ashish Upadhyay, Hema Deepthi Vangipurapu, Saryu Vasishat</a:t>
            </a:r>
          </a:p>
        </p:txBody>
      </p:sp>
      <p:sp>
        <p:nvSpPr>
          <p:cNvPr id="107" name="TextBox 19"/>
          <p:cNvSpPr txBox="1"/>
          <p:nvPr/>
        </p:nvSpPr>
        <p:spPr>
          <a:xfrm>
            <a:off x="861787" y="6442086"/>
            <a:ext cx="9509784" cy="707082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defTabSz="2820815">
              <a:spcBef>
                <a:spcPts val="1000"/>
              </a:spcBef>
              <a:defRPr sz="2900"/>
            </a:pPr>
            <a:r>
              <a:t>METRICSTICS is a project aiming to develop a descriptive statistics measurement system. It calculates key statistics like minimum, maximum, mode, arithmetic mean, mean absolute deviation, and standard deviation. The project comprises three deliverables:</a:t>
            </a: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1. Deliverable 1:</a:t>
            </a:r>
            <a:r>
              <a:t> Establishing METRICSTICS goals using the Goal-Question-Metric (GQM) approach and defining related questions.</a:t>
            </a: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2. Deliverable 2:</a:t>
            </a:r>
            <a:r>
              <a:t> Creating a use case model, estimating project effort through use case points (UCP) and Basic COCOMO 81, and implementing METRICSTICS in Python using object-oriented programming.</a:t>
            </a: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3. Deliverable 3:</a:t>
            </a:r>
            <a:r>
              <a:t> Presenting a poster that defends critical decisions, shares project insights, and addresses audience questions regarding the project's journey.</a:t>
            </a:r>
          </a:p>
        </p:txBody>
      </p:sp>
      <p:grpSp>
        <p:nvGrpSpPr>
          <p:cNvPr id="110" name="TextBox 19"/>
          <p:cNvGrpSpPr/>
          <p:nvPr/>
        </p:nvGrpSpPr>
        <p:grpSpPr>
          <a:xfrm>
            <a:off x="816078" y="5357609"/>
            <a:ext cx="9601201" cy="822961"/>
            <a:chOff x="0" y="0"/>
            <a:chExt cx="9601200" cy="822960"/>
          </a:xfrm>
        </p:grpSpPr>
        <p:sp>
          <p:nvSpPr>
            <p:cNvPr id="108" name="Shape"/>
            <p:cNvSpPr/>
            <p:nvPr/>
          </p:nvSpPr>
          <p:spPr>
            <a:xfrm>
              <a:off x="0" y="-1"/>
              <a:ext cx="9601200" cy="82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09" name="Introduction:"/>
            <p:cNvSpPr txBox="1"/>
            <p:nvPr/>
          </p:nvSpPr>
          <p:spPr>
            <a:xfrm>
              <a:off x="166237" y="120517"/>
              <a:ext cx="926872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Introduction:</a:t>
              </a:r>
            </a:p>
          </p:txBody>
        </p:sp>
      </p:grpSp>
      <p:grpSp>
        <p:nvGrpSpPr>
          <p:cNvPr id="113" name="TextBox 24"/>
          <p:cNvGrpSpPr/>
          <p:nvPr/>
        </p:nvGrpSpPr>
        <p:grpSpPr>
          <a:xfrm>
            <a:off x="446944" y="20838196"/>
            <a:ext cx="9601201" cy="822961"/>
            <a:chOff x="0" y="0"/>
            <a:chExt cx="9601200" cy="822960"/>
          </a:xfrm>
        </p:grpSpPr>
        <p:sp>
          <p:nvSpPr>
            <p:cNvPr id="111" name="Shape"/>
            <p:cNvSpPr/>
            <p:nvPr/>
          </p:nvSpPr>
          <p:spPr>
            <a:xfrm>
              <a:off x="0" y="-1"/>
              <a:ext cx="9601200" cy="82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12" name="Challenges:"/>
            <p:cNvSpPr txBox="1"/>
            <p:nvPr/>
          </p:nvSpPr>
          <p:spPr>
            <a:xfrm>
              <a:off x="166237" y="120517"/>
              <a:ext cx="926872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Challenges:</a:t>
              </a:r>
            </a:p>
          </p:txBody>
        </p:sp>
      </p:grpSp>
      <p:grpSp>
        <p:nvGrpSpPr>
          <p:cNvPr id="116" name="TextBox 25"/>
          <p:cNvGrpSpPr/>
          <p:nvPr/>
        </p:nvGrpSpPr>
        <p:grpSpPr>
          <a:xfrm>
            <a:off x="11370572" y="20803889"/>
            <a:ext cx="9926539" cy="850848"/>
            <a:chOff x="0" y="0"/>
            <a:chExt cx="9926537" cy="850846"/>
          </a:xfrm>
        </p:grpSpPr>
        <p:sp>
          <p:nvSpPr>
            <p:cNvPr id="114" name="Shape"/>
            <p:cNvSpPr/>
            <p:nvPr/>
          </p:nvSpPr>
          <p:spPr>
            <a:xfrm>
              <a:off x="0" y="-1"/>
              <a:ext cx="9926538" cy="85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15" name="Testing:"/>
            <p:cNvSpPr txBox="1"/>
            <p:nvPr/>
          </p:nvSpPr>
          <p:spPr>
            <a:xfrm>
              <a:off x="171870" y="124601"/>
              <a:ext cx="9582798" cy="659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Testing:</a:t>
              </a:r>
            </a:p>
          </p:txBody>
        </p:sp>
      </p:grpSp>
      <p:pic>
        <p:nvPicPr>
          <p:cNvPr id="117" name="Screenshot 2023-10-15 at 7.49.38 PM.png" descr="Screenshot 2023-10-15 at 7.49.3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5070" y="1175629"/>
            <a:ext cx="7383218" cy="291493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19"/>
          <p:cNvSpPr txBox="1"/>
          <p:nvPr/>
        </p:nvSpPr>
        <p:spPr>
          <a:xfrm>
            <a:off x="22619538" y="15518680"/>
            <a:ext cx="9601201" cy="820872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>
              <a:defRPr sz="3100"/>
            </a:pPr>
            <a:r>
              <a:t>We covered key aspects in our software project journey:</a:t>
            </a: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  <a:r>
              <a:rPr b="1"/>
              <a:t>Requirement Gathering:</a:t>
            </a:r>
            <a:r>
              <a:t> Mastered the art of gathering and analyzing software project requirements.</a:t>
            </a: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  <a:r>
              <a:rPr b="1"/>
              <a:t>Use Case Model Construction:</a:t>
            </a:r>
            <a:r>
              <a:t> Learned the process of creating a use case model, defining actors, use cases, and describing scenarios.</a:t>
            </a: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  <a:r>
              <a:rPr b="1"/>
              <a:t>Quality Constraints:</a:t>
            </a:r>
            <a:r>
              <a:t> Understood the significance of programming and documentation quality, emphasizing modularity, readability, maintainability, adherence to programming styles, and the use of version control systems.</a:t>
            </a: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</a:p>
          <a:p>
            <a:pPr marL="567878" indent="-428178">
              <a:buSzPct val="100000"/>
              <a:buFont typeface="Times Roman"/>
              <a:buChar char="•"/>
              <a:defRPr sz="3100"/>
            </a:pPr>
            <a:r>
              <a:rPr b="1"/>
              <a:t>Documentation and Knowledge Sharing: </a:t>
            </a:r>
            <a:r>
              <a:t>Acquired skills in comprehensive documentation using LaTeX.</a:t>
            </a:r>
          </a:p>
        </p:txBody>
      </p:sp>
      <p:sp>
        <p:nvSpPr>
          <p:cNvPr id="119" name="TextBox 19"/>
          <p:cNvSpPr txBox="1"/>
          <p:nvPr/>
        </p:nvSpPr>
        <p:spPr>
          <a:xfrm>
            <a:off x="457840" y="21991598"/>
            <a:ext cx="10317678" cy="631289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rPr b="1"/>
              <a:t>Quality Constraints:</a:t>
            </a:r>
            <a:r>
              <a:t> Ensuring the quality of programming and documentation, including modularity, readability, maintainability, and adherence to an established Python programming style for the source code.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t>Ensuring the program’s calculations are correct and accurate for a wider range of input values, including large and small values.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rPr b="1"/>
              <a:t>Metrics Calculation and Analysis: </a:t>
            </a:r>
            <a:r>
              <a:t>Calculating the cyclomatic number, object-oriented metrics (WMC, CF, and LCOM*), Physical SLOC, and Logical SLOC for METRICSTICS. Analyzing the correlation among them was a bit tricky part.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t>To minimize any unnecessary computational overhead.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t>From coding side of view, regularly testing to ensure the correctness and accuracy of the project.</a:t>
            </a:r>
          </a:p>
        </p:txBody>
      </p:sp>
      <p:grpSp>
        <p:nvGrpSpPr>
          <p:cNvPr id="122" name="TextBox 19"/>
          <p:cNvGrpSpPr/>
          <p:nvPr/>
        </p:nvGrpSpPr>
        <p:grpSpPr>
          <a:xfrm>
            <a:off x="20649325" y="5269656"/>
            <a:ext cx="9926539" cy="850847"/>
            <a:chOff x="0" y="0"/>
            <a:chExt cx="9926537" cy="850846"/>
          </a:xfrm>
        </p:grpSpPr>
        <p:sp>
          <p:nvSpPr>
            <p:cNvPr id="120" name="Shape"/>
            <p:cNvSpPr/>
            <p:nvPr/>
          </p:nvSpPr>
          <p:spPr>
            <a:xfrm>
              <a:off x="0" y="-1"/>
              <a:ext cx="9926538" cy="85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21" name="Implementation:"/>
            <p:cNvSpPr txBox="1"/>
            <p:nvPr/>
          </p:nvSpPr>
          <p:spPr>
            <a:xfrm>
              <a:off x="171870" y="124601"/>
              <a:ext cx="9582798" cy="659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Implementation:</a:t>
              </a:r>
            </a:p>
          </p:txBody>
        </p:sp>
      </p:grpSp>
      <p:sp>
        <p:nvSpPr>
          <p:cNvPr id="123" name="Rectangle"/>
          <p:cNvSpPr/>
          <p:nvPr/>
        </p:nvSpPr>
        <p:spPr>
          <a:xfrm>
            <a:off x="22756499" y="12234440"/>
            <a:ext cx="7777661" cy="3172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4" name="A screenshot of a calculatorDescription automatically generated" descr="A screenshot of a calculatorDescription automatically generate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880439" y="14310007"/>
            <a:ext cx="9926539" cy="8265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shot 2023-11-23 at 10.34.26 PM.png" descr="Screenshot 2023-11-23 at 10.34.26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366738" y="29105181"/>
            <a:ext cx="2954017" cy="291497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19"/>
          <p:cNvSpPr txBox="1"/>
          <p:nvPr/>
        </p:nvSpPr>
        <p:spPr>
          <a:xfrm>
            <a:off x="11211269" y="15443671"/>
            <a:ext cx="10356714" cy="458619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marL="431131" indent="-431131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t>The overarching aim of the project is the development of a system named METRICSTICS, designed with the capability to perform comprehensive measurements. METRICSTICS is engineered to provide a quantitative portrayal of datasets. This system is able to calculate the minimum, maximum, mode, arithmetic mean, mean absolute deviation, and standard deviation within a given dataset. </a:t>
            </a:r>
          </a:p>
          <a:p>
            <a:pPr marL="431131" indent="-431131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t>In addition, Bby encompassing the intricacies of both real and artificial data, METRICSTICS stands as a robust and adaptable tool.</a:t>
            </a:r>
          </a:p>
        </p:txBody>
      </p:sp>
      <p:grpSp>
        <p:nvGrpSpPr>
          <p:cNvPr id="129" name="TextBox 24"/>
          <p:cNvGrpSpPr/>
          <p:nvPr/>
        </p:nvGrpSpPr>
        <p:grpSpPr>
          <a:xfrm>
            <a:off x="11615863" y="14253036"/>
            <a:ext cx="9601201" cy="822962"/>
            <a:chOff x="0" y="0"/>
            <a:chExt cx="9601200" cy="822960"/>
          </a:xfrm>
        </p:grpSpPr>
        <p:sp>
          <p:nvSpPr>
            <p:cNvPr id="127" name="Shape"/>
            <p:cNvSpPr/>
            <p:nvPr/>
          </p:nvSpPr>
          <p:spPr>
            <a:xfrm>
              <a:off x="0" y="-1"/>
              <a:ext cx="9601200" cy="82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28" name="Project Goal:"/>
            <p:cNvSpPr txBox="1"/>
            <p:nvPr/>
          </p:nvSpPr>
          <p:spPr>
            <a:xfrm>
              <a:off x="166237" y="120517"/>
              <a:ext cx="926872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Project Goal:</a:t>
              </a:r>
            </a:p>
          </p:txBody>
        </p:sp>
      </p:grpSp>
      <p:sp>
        <p:nvSpPr>
          <p:cNvPr id="130" name="TextBox 19"/>
          <p:cNvSpPr txBox="1"/>
          <p:nvPr/>
        </p:nvSpPr>
        <p:spPr>
          <a:xfrm>
            <a:off x="10985608" y="6442086"/>
            <a:ext cx="11691849" cy="706335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defTabSz="2820815">
              <a:spcBef>
                <a:spcPts val="1000"/>
              </a:spcBef>
              <a:defRPr sz="2900"/>
            </a:pPr>
            <a:r>
              <a:t>Deliverable 1 of the project involves using the Goal-Question-Metric (GQM) approach to establish a SMART goal for METRICSTICS and articulate 2N questions related to that goal, where N is the team size. To achieve this, we: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1. Familiarized ourselves with the GQM approach: </a:t>
            </a:r>
            <a:r>
              <a:t>Understanding its concept and methodology.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2. Defined a SMART goal for METRICSTICS: </a:t>
            </a:r>
            <a:r>
              <a:t>Identifying a specific, measurable, achievable, relevant, and time-bound objective.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3. Articulated 2N questions:</a:t>
            </a:r>
            <a:r>
              <a:t> Generated a set of questions linked to the goal, tailored to the team size for clarity.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4. Documented the deliverable:</a:t>
            </a:r>
            <a:r>
              <a:t> Prepared a comprehensive report or presentation, outlining the goal, questions, and metrics for achieving the goal.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TextBox 19"/>
          <p:cNvSpPr txBox="1"/>
          <p:nvPr/>
        </p:nvSpPr>
        <p:spPr>
          <a:xfrm>
            <a:off x="29056691" y="6442086"/>
            <a:ext cx="13912629" cy="719441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defTabSz="2820815">
              <a:spcBef>
                <a:spcPts val="1000"/>
              </a:spcBef>
              <a:defRPr sz="2900"/>
            </a:pPr>
            <a:r>
              <a:t>For Deliverable 2, we addressed the following problems: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1. Effort Estimation:</a:t>
            </a:r>
            <a:r>
              <a:t> Used UCP and Basic COCOMO 81 to estimate project effort, comparing the results with actual effort.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2. Implementation: </a:t>
            </a:r>
            <a:r>
              <a:t>Built METRICSTICS from scratch in Python, testing with 1000 randomly distributed values.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3. Cyclomatic Complexity: </a:t>
            </a:r>
            <a:r>
              <a:t>Calculated and interpreted cyclomatic complexity for software quality and maintainability.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4. Code Metrics:</a:t>
            </a:r>
            <a:r>
              <a:t> Computed WMC, coupling factor (CF), and LCOM for each class, comparing values with established thresholds for quality and maintainability assessment.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5. Code Size and Complexity: </a:t>
            </a:r>
            <a:r>
              <a:t>Calculated Physical and Logical SLOC for METRICSTICS, comparing values with thresholds to assess code size and complexity.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820815">
              <a:spcBef>
                <a:spcPts val="1000"/>
              </a:spcBef>
              <a:defRPr sz="2900"/>
            </a:pPr>
            <a:r>
              <a:rPr b="1"/>
              <a:t>6. Correlation Analysis: </a:t>
            </a:r>
            <a:r>
              <a:t>Investigated correlations between Logical SLOC and WMC using Scatter Plot and correlation coefficient.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TextBox 24"/>
          <p:cNvGrpSpPr/>
          <p:nvPr/>
        </p:nvGrpSpPr>
        <p:grpSpPr>
          <a:xfrm>
            <a:off x="22619538" y="14253036"/>
            <a:ext cx="9601201" cy="822962"/>
            <a:chOff x="0" y="0"/>
            <a:chExt cx="9601200" cy="822960"/>
          </a:xfrm>
        </p:grpSpPr>
        <p:sp>
          <p:nvSpPr>
            <p:cNvPr id="132" name="Shape"/>
            <p:cNvSpPr/>
            <p:nvPr/>
          </p:nvSpPr>
          <p:spPr>
            <a:xfrm>
              <a:off x="0" y="-1"/>
              <a:ext cx="9601200" cy="82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33" name="Lessons Learned:"/>
            <p:cNvSpPr txBox="1"/>
            <p:nvPr/>
          </p:nvSpPr>
          <p:spPr>
            <a:xfrm>
              <a:off x="166237" y="120517"/>
              <a:ext cx="926872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Lessons Learned:</a:t>
              </a:r>
            </a:p>
          </p:txBody>
        </p:sp>
      </p:grpSp>
      <p:pic>
        <p:nvPicPr>
          <p:cNvPr id="135" name="Screenshot 2023-11-23 at 11.28.00 PM.png" descr="Screenshot 2023-11-23 at 11.28.00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25658" y="21978205"/>
            <a:ext cx="10581612" cy="454598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19"/>
          <p:cNvSpPr txBox="1"/>
          <p:nvPr/>
        </p:nvSpPr>
        <p:spPr>
          <a:xfrm>
            <a:off x="11125657" y="24380962"/>
            <a:ext cx="10581612" cy="542389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defTabSz="2820815">
              <a:spcBef>
                <a:spcPts val="1000"/>
              </a:spcBef>
              <a:defRPr sz="2900"/>
            </a:pPr>
            <a:r>
              <a:t>Our team did different types of testing the project. These testings include: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rPr b="1"/>
              <a:t>Unit Testing: </a:t>
            </a:r>
            <a:r>
              <a:t>This involves testing individual components or functions of the system to ensure they work as expected.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rPr b="1"/>
              <a:t>Integration Testing: </a:t>
            </a:r>
            <a:r>
              <a:t>This tests the interaction between different components to ensure they work together as intended.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rPr b="1"/>
              <a:t>System Testing: </a:t>
            </a:r>
            <a:r>
              <a:t>This tests the entire system as a whole to ensure it meets the specified requirements.</a:t>
            </a:r>
          </a:p>
          <a:p>
            <a:pPr marL="290763" indent="-290763" defTabSz="2820815">
              <a:spcBef>
                <a:spcPts val="1000"/>
              </a:spcBef>
              <a:buSzPct val="100000"/>
              <a:buChar char="•"/>
              <a:defRPr sz="2900"/>
            </a:pPr>
            <a:r>
              <a:rPr b="1"/>
              <a:t>Acceptance Testing:</a:t>
            </a:r>
            <a:r>
              <a:t> This involves testing the system with real data to ensure it meets the user's requirements and is ready for deployment.</a:t>
            </a:r>
          </a:p>
        </p:txBody>
      </p:sp>
      <p:pic>
        <p:nvPicPr>
          <p:cNvPr id="137" name="12.png" descr="1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90679" y="14359720"/>
            <a:ext cx="9725235" cy="5835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11.png" descr="1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338388" y="24945379"/>
            <a:ext cx="9725235" cy="48626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TextBox 24"/>
          <p:cNvGrpSpPr/>
          <p:nvPr/>
        </p:nvGrpSpPr>
        <p:grpSpPr>
          <a:xfrm>
            <a:off x="22400404" y="24005145"/>
            <a:ext cx="9601201" cy="822961"/>
            <a:chOff x="0" y="0"/>
            <a:chExt cx="9601200" cy="822960"/>
          </a:xfrm>
        </p:grpSpPr>
        <p:sp>
          <p:nvSpPr>
            <p:cNvPr id="139" name="Shape"/>
            <p:cNvSpPr/>
            <p:nvPr/>
          </p:nvSpPr>
          <p:spPr>
            <a:xfrm>
              <a:off x="0" y="-1"/>
              <a:ext cx="9601200" cy="82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86" y="21600"/>
                    <a:pt x="20674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414" y="0"/>
                    <a:pt x="926" y="0"/>
                  </a:cubicBezTo>
                  <a:close/>
                </a:path>
              </a:pathLst>
            </a:custGeom>
            <a:solidFill>
              <a:srgbClr val="B4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702588"/>
            </a:p>
          </p:txBody>
        </p:sp>
        <p:sp>
          <p:nvSpPr>
            <p:cNvPr id="140" name="Future Work:"/>
            <p:cNvSpPr txBox="1"/>
            <p:nvPr/>
          </p:nvSpPr>
          <p:spPr>
            <a:xfrm>
              <a:off x="166237" y="120517"/>
              <a:ext cx="926872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702588">
                <a:defRPr b="1" sz="36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Future Work:</a:t>
              </a:r>
            </a:p>
          </p:txBody>
        </p:sp>
      </p:grpSp>
      <p:sp>
        <p:nvSpPr>
          <p:cNvPr id="142" name="TextBox 19"/>
          <p:cNvSpPr txBox="1"/>
          <p:nvPr/>
        </p:nvSpPr>
        <p:spPr>
          <a:xfrm>
            <a:off x="22338388" y="27133246"/>
            <a:ext cx="9725235" cy="434792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9" tIns="45709" rIns="45709" bIns="45709">
            <a:spAutoFit/>
          </a:bodyPr>
          <a:lstStyle/>
          <a:p>
            <a:pPr marL="567878" indent="-428178">
              <a:buSzPct val="100000"/>
              <a:buFont typeface="Times Roman"/>
              <a:buChar char="•"/>
              <a:defRPr sz="3100"/>
            </a:pPr>
            <a:r>
              <a:rPr b="1"/>
              <a:t>Refinement of Use Case Model:</a:t>
            </a:r>
            <a:r>
              <a:t> Further refining the use case model for METRICSTICS by adding more detailed descriptions of use case scenarios and considering additional use cases.</a:t>
            </a:r>
          </a:p>
          <a:p>
            <a:pPr>
              <a:defRPr sz="3100"/>
            </a:pPr>
          </a:p>
          <a:p>
            <a:pPr marL="567878" indent="-428178">
              <a:buSzPct val="100000"/>
              <a:buFont typeface="Times Roman"/>
              <a:buChar char="•"/>
              <a:defRPr b="1" sz="3100"/>
            </a:pPr>
            <a:r>
              <a:t>Reactive Programming: </a:t>
            </a:r>
            <a:r>
              <a:rPr b="0"/>
              <a:t>This trend helps developers handle more requests at a time without wasting threads. It also indirectly enables developers to be more creative and innovative in their software.</a:t>
            </a:r>
          </a:p>
        </p:txBody>
      </p:sp>
      <p:pic>
        <p:nvPicPr>
          <p:cNvPr id="143" name="Screenshot 2023-11-24 at 7.03.10 AM.png" descr="Screenshot 2023-11-24 at 7.03.10 A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696962" y="22934465"/>
            <a:ext cx="10356714" cy="6059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37563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37563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37563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37563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