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311" r:id="rId3"/>
    <p:sldId id="322" r:id="rId4"/>
    <p:sldId id="316" r:id="rId5"/>
    <p:sldId id="318" r:id="rId6"/>
    <p:sldId id="320" r:id="rId7"/>
    <p:sldId id="321" r:id="rId8"/>
    <p:sldId id="280" r:id="rId9"/>
    <p:sldId id="272" r:id="rId10"/>
    <p:sldId id="325" r:id="rId11"/>
    <p:sldId id="326" r:id="rId12"/>
    <p:sldId id="327" r:id="rId13"/>
    <p:sldId id="259" r:id="rId14"/>
    <p:sldId id="32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F55C7-29C9-4981-ABA5-A059B003A39D}">
  <a:tblStyle styleId="{0D8F55C7-29C9-4981-ABA5-A059B003A3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2885C8-663A-4073-9D9E-F9F3E67B2C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335" autoAdjust="0"/>
  </p:normalViewPr>
  <p:slideViewPr>
    <p:cSldViewPr snapToGrid="0">
      <p:cViewPr varScale="1">
        <p:scale>
          <a:sx n="150" d="100"/>
          <a:sy n="150" d="100"/>
        </p:scale>
        <p:origin x="206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776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880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005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28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20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55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23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19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19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59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8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61" r:id="rId4"/>
    <p:sldLayoutId id="2147483662" r:id="rId5"/>
    <p:sldLayoutId id="2147483663" r:id="rId6"/>
    <p:sldLayoutId id="2147483668" r:id="rId7"/>
    <p:sldLayoutId id="2147483672" r:id="rId8"/>
    <p:sldLayoutId id="2147483673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plprojectworkspace.slack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markdownguide.org/tools/slack/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iramisutes.github.io/2019/08/29/go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 </a:t>
            </a:r>
            <a:r>
              <a:rPr lang="en" dirty="0">
                <a:solidFill>
                  <a:schemeClr val="accent4"/>
                </a:solidFill>
              </a:rPr>
              <a:t>Chat Assistant</a:t>
            </a:r>
            <a:endParaRPr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with </a:t>
            </a:r>
            <a:r>
              <a:rPr lang="en" dirty="0">
                <a:solidFill>
                  <a:schemeClr val="accent4"/>
                </a:solidFill>
              </a:rPr>
              <a:t>GoLang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1463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Sai Goutham Karanam &gt;</a:t>
            </a:r>
          </a:p>
          <a:p>
            <a:pPr marL="0" indent="0"/>
            <a:r>
              <a:rPr lang="en" sz="1400" dirty="0"/>
              <a:t>&lt; </a:t>
            </a:r>
            <a:r>
              <a:rPr lang="en-US" sz="1400" dirty="0" err="1"/>
              <a:t>GiriKamal</a:t>
            </a:r>
            <a:r>
              <a:rPr lang="en-US" sz="1400" dirty="0"/>
              <a:t> Tej </a:t>
            </a:r>
            <a:r>
              <a:rPr lang="en-US" sz="1400" dirty="0" err="1"/>
              <a:t>Murahari</a:t>
            </a:r>
            <a:r>
              <a:rPr lang="en" sz="1400" dirty="0"/>
              <a:t> &gt;</a:t>
            </a:r>
          </a:p>
          <a:p>
            <a:pPr marL="0" indent="0"/>
            <a:r>
              <a:rPr lang="en" sz="1400" dirty="0"/>
              <a:t>&lt; Reshma Shaik &gt;</a:t>
            </a:r>
          </a:p>
          <a:p>
            <a:pPr marL="0" indent="0"/>
            <a:r>
              <a:rPr lang="en" sz="1400" dirty="0"/>
              <a:t>&lt; Sai Krishna Prasad Banjara &gt;</a:t>
            </a:r>
          </a:p>
          <a:p>
            <a:pPr marL="0" indent="0"/>
            <a:r>
              <a:rPr lang="en" sz="1400" dirty="0"/>
              <a:t>&lt; Jagadeshwar Reddy Panta 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1676486" y="5006987"/>
            <a:ext cx="1447500" cy="28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7"/>
          <p:cNvSpPr txBox="1">
            <a:spLocks noGrp="1"/>
          </p:cNvSpPr>
          <p:nvPr>
            <p:ph type="title"/>
          </p:nvPr>
        </p:nvSpPr>
        <p:spPr>
          <a:xfrm>
            <a:off x="720000" y="43501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Automation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8A2E8D-5F75-CF2F-3596-8E8D50294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91" y="207911"/>
            <a:ext cx="7704000" cy="393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7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7"/>
          <p:cNvSpPr txBox="1">
            <a:spLocks noGrp="1"/>
          </p:cNvSpPr>
          <p:nvPr>
            <p:ph type="title"/>
          </p:nvPr>
        </p:nvSpPr>
        <p:spPr>
          <a:xfrm>
            <a:off x="720000" y="43501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Analytics 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859F88-EEB9-6CAC-B100-C93DBA85E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9" y="185964"/>
            <a:ext cx="7766302" cy="408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6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7"/>
          <p:cNvSpPr txBox="1">
            <a:spLocks noGrp="1"/>
          </p:cNvSpPr>
          <p:nvPr>
            <p:ph type="title"/>
          </p:nvPr>
        </p:nvSpPr>
        <p:spPr>
          <a:xfrm>
            <a:off x="720000" y="43501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Onboarding &amp; FAQ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6B3DD1-F107-B923-C326-081A02AC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20685"/>
            <a:ext cx="7652438" cy="402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5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7911475" y="1933200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Google Shape;3693;p73">
            <a:extLst>
              <a:ext uri="{FF2B5EF4-FFF2-40B4-BE49-F238E27FC236}">
                <a16:creationId xmlns:a16="http://schemas.microsoft.com/office/drawing/2014/main" id="{1A8913E7-4A59-7BE5-6E49-1EBACEBED102}"/>
              </a:ext>
            </a:extLst>
          </p:cNvPr>
          <p:cNvSpPr/>
          <p:nvPr/>
        </p:nvSpPr>
        <p:spPr>
          <a:xfrm flipH="1">
            <a:off x="6035913" y="1880935"/>
            <a:ext cx="731117" cy="100032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noFill/>
          <a:ln w="2857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hlinkClick r:id="rId3"/>
            <a:extLst>
              <a:ext uri="{FF2B5EF4-FFF2-40B4-BE49-F238E27FC236}">
                <a16:creationId xmlns:a16="http://schemas.microsoft.com/office/drawing/2014/main" id="{73268D96-A4D4-6EA0-75B6-FA5870C7A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72522" y="3015913"/>
            <a:ext cx="992840" cy="1000329"/>
          </a:xfrm>
          <a:prstGeom prst="rect">
            <a:avLst/>
          </a:prstGeom>
        </p:spPr>
      </p:pic>
      <p:sp>
        <p:nvSpPr>
          <p:cNvPr id="28" name="Google Shape;640;p42">
            <a:extLst>
              <a:ext uri="{FF2B5EF4-FFF2-40B4-BE49-F238E27FC236}">
                <a16:creationId xmlns:a16="http://schemas.microsoft.com/office/drawing/2014/main" id="{1633C56E-4517-8D2A-56F6-8926BD3353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3503" y="1206400"/>
            <a:ext cx="274661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Into the </a:t>
            </a:r>
            <a:r>
              <a:rPr lang="en" sz="2400" dirty="0">
                <a:solidFill>
                  <a:schemeClr val="accent4"/>
                </a:solidFill>
              </a:rPr>
              <a:t>Slack</a:t>
            </a:r>
            <a:endParaRPr sz="2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66E3A4-A1C4-CEE2-B74C-38ED11C63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2"/>
            <a:ext cx="9144000" cy="514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9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2"/>
          <p:cNvSpPr txBox="1">
            <a:spLocks noGrp="1"/>
          </p:cNvSpPr>
          <p:nvPr>
            <p:ph type="subTitle" idx="2"/>
          </p:nvPr>
        </p:nvSpPr>
        <p:spPr>
          <a:xfrm>
            <a:off x="3582900" y="1780565"/>
            <a:ext cx="2412363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Requires explicit variable type declaration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Compile-time type checks for safety</a:t>
            </a:r>
          </a:p>
        </p:txBody>
      </p:sp>
      <p:sp>
        <p:nvSpPr>
          <p:cNvPr id="639" name="Google Shape;639;p42"/>
          <p:cNvSpPr txBox="1">
            <a:spLocks noGrp="1"/>
          </p:cNvSpPr>
          <p:nvPr>
            <p:ph type="subTitle" idx="5"/>
          </p:nvPr>
        </p:nvSpPr>
        <p:spPr>
          <a:xfrm>
            <a:off x="6489878" y="1757400"/>
            <a:ext cx="2323488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Explicit return values for clean error management</a:t>
            </a:r>
            <a:endParaRPr sz="1100" dirty="0"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 Language </a:t>
            </a:r>
            <a:r>
              <a:rPr lang="en" dirty="0">
                <a:solidFill>
                  <a:schemeClr val="accent4"/>
                </a:solidFill>
              </a:rPr>
              <a:t>Paradigm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1" name="Google Shape;641;p42"/>
          <p:cNvSpPr txBox="1">
            <a:spLocks noGrp="1"/>
          </p:cNvSpPr>
          <p:nvPr>
            <p:ph type="subTitle" idx="1"/>
          </p:nvPr>
        </p:nvSpPr>
        <p:spPr>
          <a:xfrm>
            <a:off x="319025" y="1861390"/>
            <a:ext cx="2941010" cy="718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Emphasizes simplicity and efficiency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Minimalist syntax for readability</a:t>
            </a:r>
          </a:p>
        </p:txBody>
      </p:sp>
      <p:sp>
        <p:nvSpPr>
          <p:cNvPr id="642" name="Google Shape;642;p42"/>
          <p:cNvSpPr txBox="1">
            <a:spLocks noGrp="1"/>
          </p:cNvSpPr>
          <p:nvPr>
            <p:ph type="subTitle" idx="3"/>
          </p:nvPr>
        </p:nvSpPr>
        <p:spPr>
          <a:xfrm>
            <a:off x="431874" y="3273000"/>
            <a:ext cx="2497151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Built-in support with goroutines and channels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Simplifies concurrent programming</a:t>
            </a:r>
            <a:endParaRPr lang="e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643" name="Google Shape;643;p42"/>
          <p:cNvSpPr txBox="1">
            <a:spLocks noGrp="1"/>
          </p:cNvSpPr>
          <p:nvPr>
            <p:ph type="subTitle" idx="4"/>
          </p:nvPr>
        </p:nvSpPr>
        <p:spPr>
          <a:xfrm>
            <a:off x="3744306" y="3214207"/>
            <a:ext cx="2113625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Pragmatic object-oriented programming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Efficient code organization</a:t>
            </a:r>
          </a:p>
        </p:txBody>
      </p:sp>
      <p:sp>
        <p:nvSpPr>
          <p:cNvPr id="644" name="Google Shape;644;p42"/>
          <p:cNvSpPr txBox="1">
            <a:spLocks noGrp="1"/>
          </p:cNvSpPr>
          <p:nvPr>
            <p:ph type="subTitle" idx="6"/>
          </p:nvPr>
        </p:nvSpPr>
        <p:spPr>
          <a:xfrm>
            <a:off x="6610424" y="3275799"/>
            <a:ext cx="2265755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Balances simplicity and efficiency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Versatile for various applications</a:t>
            </a:r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7"/>
          </p:nvPr>
        </p:nvSpPr>
        <p:spPr>
          <a:xfrm>
            <a:off x="163444" y="1188460"/>
            <a:ext cx="2888974" cy="6871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Simplicity, Efficiency, Readability:</a:t>
            </a:r>
            <a:endParaRPr sz="1500" dirty="0"/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8"/>
          </p:nvPr>
        </p:nvSpPr>
        <p:spPr>
          <a:xfrm>
            <a:off x="3429242" y="1125850"/>
            <a:ext cx="2301065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Statically Typed</a:t>
            </a:r>
            <a:endParaRPr sz="1500" dirty="0"/>
          </a:p>
        </p:txBody>
      </p:sp>
      <p:sp>
        <p:nvSpPr>
          <p:cNvPr id="647" name="Google Shape;647;p42"/>
          <p:cNvSpPr txBox="1">
            <a:spLocks noGrp="1"/>
          </p:cNvSpPr>
          <p:nvPr>
            <p:ph type="subTitle" idx="9"/>
          </p:nvPr>
        </p:nvSpPr>
        <p:spPr>
          <a:xfrm>
            <a:off x="6250336" y="11586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Error Handling:</a:t>
            </a:r>
            <a:endParaRPr sz="1500" dirty="0"/>
          </a:p>
        </p:txBody>
      </p:sp>
      <p:sp>
        <p:nvSpPr>
          <p:cNvPr id="648" name="Google Shape;648;p42"/>
          <p:cNvSpPr txBox="1">
            <a:spLocks noGrp="1"/>
          </p:cNvSpPr>
          <p:nvPr>
            <p:ph type="subTitle" idx="13"/>
          </p:nvPr>
        </p:nvSpPr>
        <p:spPr>
          <a:xfrm>
            <a:off x="226313" y="2775317"/>
            <a:ext cx="2420862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Concurrency</a:t>
            </a:r>
            <a:endParaRPr sz="1500" dirty="0"/>
          </a:p>
        </p:txBody>
      </p:sp>
      <p:sp>
        <p:nvSpPr>
          <p:cNvPr id="649" name="Google Shape;649;p42"/>
          <p:cNvSpPr txBox="1">
            <a:spLocks noGrp="1"/>
          </p:cNvSpPr>
          <p:nvPr>
            <p:ph type="subTitle" idx="14"/>
          </p:nvPr>
        </p:nvSpPr>
        <p:spPr>
          <a:xfrm>
            <a:off x="3429242" y="2722560"/>
            <a:ext cx="2556884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Structs and Methods</a:t>
            </a:r>
            <a:endParaRPr sz="1500" dirty="0"/>
          </a:p>
        </p:txBody>
      </p:sp>
      <p:sp>
        <p:nvSpPr>
          <p:cNvPr id="650" name="Google Shape;650;p42"/>
          <p:cNvSpPr txBox="1">
            <a:spLocks noGrp="1"/>
          </p:cNvSpPr>
          <p:nvPr>
            <p:ph type="subTitle" idx="15"/>
          </p:nvPr>
        </p:nvSpPr>
        <p:spPr>
          <a:xfrm>
            <a:off x="6287885" y="2689950"/>
            <a:ext cx="2462667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Pragmatic Approach</a:t>
            </a:r>
          </a:p>
        </p:txBody>
      </p:sp>
      <p:sp>
        <p:nvSpPr>
          <p:cNvPr id="651" name="Google Shape;651;p42"/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/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8727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8"/>
          <p:cNvSpPr txBox="1">
            <a:spLocks noGrp="1"/>
          </p:cNvSpPr>
          <p:nvPr>
            <p:ph type="title"/>
          </p:nvPr>
        </p:nvSpPr>
        <p:spPr>
          <a:xfrm>
            <a:off x="308112" y="1150541"/>
            <a:ext cx="3165900" cy="27925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Go’s year of genesis was 2007 at Google, and it was publicly launched in 2009 with a fully open-source BSD-style license released for the Linux and Mac OS platforms. The first Windows-port was announced on November 22 of the same year. </a:t>
            </a:r>
            <a:r>
              <a:rPr lang="en-US" sz="1200" b="1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Go 1.0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(the first production-ready version) was released in March 2012. Since 2012, Go has grown from version </a:t>
            </a:r>
            <a:r>
              <a:rPr lang="en-US" sz="1200" b="1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1.1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to </a:t>
            </a:r>
            <a:r>
              <a:rPr lang="en-US" sz="1200" b="1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1.12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(March 2019), and work for Go </a:t>
            </a:r>
            <a:r>
              <a:rPr lang="en-US" sz="1200" b="1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2.0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is underway</a:t>
            </a:r>
            <a:endParaRPr sz="1200" dirty="0">
              <a:solidFill>
                <a:srgbClr val="FFFFF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53" name="Google Shape;853;p48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56112-2ED4-3540-2AC5-95FFE1447F52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41B5D-CDB8-FD36-6ADA-1B9C29860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" t="1125"/>
          <a:stretch/>
        </p:blipFill>
        <p:spPr>
          <a:xfrm>
            <a:off x="3626114" y="23148"/>
            <a:ext cx="5517885" cy="5047300"/>
          </a:xfrm>
          <a:prstGeom prst="rect">
            <a:avLst/>
          </a:prstGeom>
        </p:spPr>
      </p:pic>
      <p:sp>
        <p:nvSpPr>
          <p:cNvPr id="6" name="Google Shape;851;p48">
            <a:extLst>
              <a:ext uri="{FF2B5EF4-FFF2-40B4-BE49-F238E27FC236}">
                <a16:creationId xmlns:a16="http://schemas.microsoft.com/office/drawing/2014/main" id="{CA68414F-272F-EBA1-FAE9-00863069E61C}"/>
              </a:ext>
            </a:extLst>
          </p:cNvPr>
          <p:cNvSpPr txBox="1">
            <a:spLocks/>
          </p:cNvSpPr>
          <p:nvPr/>
        </p:nvSpPr>
        <p:spPr>
          <a:xfrm>
            <a:off x="290751" y="514702"/>
            <a:ext cx="3165900" cy="54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b="1" dirty="0"/>
              <a:t>Historic Evolution of </a:t>
            </a:r>
          </a:p>
          <a:p>
            <a:r>
              <a:rPr lang="en-US" sz="1800" b="1" dirty="0">
                <a:solidFill>
                  <a:schemeClr val="accent4"/>
                </a:solidFill>
              </a:rPr>
              <a:t>Go Programming</a:t>
            </a:r>
          </a:p>
        </p:txBody>
      </p:sp>
    </p:spTree>
    <p:extLst>
      <p:ext uri="{BB962C8B-B14F-4D97-AF65-F5344CB8AC3E}">
        <p14:creationId xmlns:p14="http://schemas.microsoft.com/office/powerpoint/2010/main" val="230735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7"/>
          <p:cNvSpPr txBox="1">
            <a:spLocks noGrp="1"/>
          </p:cNvSpPr>
          <p:nvPr>
            <p:ph type="title"/>
          </p:nvPr>
        </p:nvSpPr>
        <p:spPr>
          <a:xfrm>
            <a:off x="720000" y="41734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found </a:t>
            </a:r>
            <a:r>
              <a:rPr lang="en" dirty="0">
                <a:solidFill>
                  <a:schemeClr val="accent4"/>
                </a:solidFill>
              </a:rPr>
              <a:t>helpful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4" name="Google Shape;8171;p74">
            <a:extLst>
              <a:ext uri="{FF2B5EF4-FFF2-40B4-BE49-F238E27FC236}">
                <a16:creationId xmlns:a16="http://schemas.microsoft.com/office/drawing/2014/main" id="{BC4310D3-3F3B-962A-23DC-D02A8CA40311}"/>
              </a:ext>
            </a:extLst>
          </p:cNvPr>
          <p:cNvGrpSpPr/>
          <p:nvPr/>
        </p:nvGrpSpPr>
        <p:grpSpPr>
          <a:xfrm>
            <a:off x="707730" y="183018"/>
            <a:ext cx="8170020" cy="3787259"/>
            <a:chOff x="834100" y="3642869"/>
            <a:chExt cx="1318457" cy="628426"/>
          </a:xfrm>
        </p:grpSpPr>
        <p:sp>
          <p:nvSpPr>
            <p:cNvPr id="5" name="Google Shape;8172;p74">
              <a:extLst>
                <a:ext uri="{FF2B5EF4-FFF2-40B4-BE49-F238E27FC236}">
                  <a16:creationId xmlns:a16="http://schemas.microsoft.com/office/drawing/2014/main" id="{0AE5104F-9A9B-A6CA-A585-EF3E00B372D8}"/>
                </a:ext>
              </a:extLst>
            </p:cNvPr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lgDashDot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173;p74">
              <a:extLst>
                <a:ext uri="{FF2B5EF4-FFF2-40B4-BE49-F238E27FC236}">
                  <a16:creationId xmlns:a16="http://schemas.microsoft.com/office/drawing/2014/main" id="{8DF7117C-C31E-41D6-2C80-4E67B5C949A2}"/>
                </a:ext>
              </a:extLst>
            </p:cNvPr>
            <p:cNvSpPr/>
            <p:nvPr/>
          </p:nvSpPr>
          <p:spPr>
            <a:xfrm>
              <a:off x="1847875" y="4224937"/>
              <a:ext cx="161119" cy="4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lgDashDot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174;p74">
              <a:extLst>
                <a:ext uri="{FF2B5EF4-FFF2-40B4-BE49-F238E27FC236}">
                  <a16:creationId xmlns:a16="http://schemas.microsoft.com/office/drawing/2014/main" id="{A24AA6CC-29A6-5C76-04E8-93EE627F4CB9}"/>
                </a:ext>
              </a:extLst>
            </p:cNvPr>
            <p:cNvSpPr/>
            <p:nvPr/>
          </p:nvSpPr>
          <p:spPr>
            <a:xfrm>
              <a:off x="1684189" y="4176763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b="1" i="0" dirty="0">
                  <a:solidFill>
                    <a:srgbClr val="92D050"/>
                  </a:solidFill>
                  <a:effectLst/>
                  <a:latin typeface="Source Code Pro" panose="020B0509030403020204" pitchFamily="49" charset="0"/>
                  <a:ea typeface="Source Code Pro" panose="020B0509030403020204" pitchFamily="49" charset="0"/>
                </a:rPr>
                <a:t>Testing Support</a:t>
              </a:r>
            </a:p>
          </p:txBody>
        </p:sp>
        <p:sp>
          <p:nvSpPr>
            <p:cNvPr id="8" name="Google Shape;8175;p74">
              <a:extLst>
                <a:ext uri="{FF2B5EF4-FFF2-40B4-BE49-F238E27FC236}">
                  <a16:creationId xmlns:a16="http://schemas.microsoft.com/office/drawing/2014/main" id="{48D01F63-DDA0-9187-E5C1-1FCC0E5AEF95}"/>
                </a:ext>
              </a:extLst>
            </p:cNvPr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lgDashDot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176;p74">
              <a:extLst>
                <a:ext uri="{FF2B5EF4-FFF2-40B4-BE49-F238E27FC236}">
                  <a16:creationId xmlns:a16="http://schemas.microsoft.com/office/drawing/2014/main" id="{1EABD828-5BFE-0840-E5E3-1E37002EDBCB}"/>
                </a:ext>
              </a:extLst>
            </p:cNvPr>
            <p:cNvSpPr/>
            <p:nvPr/>
          </p:nvSpPr>
          <p:spPr>
            <a:xfrm>
              <a:off x="854078" y="3861292"/>
              <a:ext cx="135221" cy="7586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lgDashDot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177;p74">
              <a:extLst>
                <a:ext uri="{FF2B5EF4-FFF2-40B4-BE49-F238E27FC236}">
                  <a16:creationId xmlns:a16="http://schemas.microsoft.com/office/drawing/2014/main" id="{7D9D0F6E-1C9E-030C-CB65-CA0605EC60F8}"/>
                </a:ext>
              </a:extLst>
            </p:cNvPr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lgDashDot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178;p74">
              <a:extLst>
                <a:ext uri="{FF2B5EF4-FFF2-40B4-BE49-F238E27FC236}">
                  <a16:creationId xmlns:a16="http://schemas.microsoft.com/office/drawing/2014/main" id="{49FFAF8F-3D47-B89B-45AB-516D8671E19C}"/>
                </a:ext>
              </a:extLst>
            </p:cNvPr>
            <p:cNvSpPr/>
            <p:nvPr/>
          </p:nvSpPr>
          <p:spPr>
            <a:xfrm>
              <a:off x="854078" y="4061097"/>
              <a:ext cx="146866" cy="4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lgDashDot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179;p74">
              <a:extLst>
                <a:ext uri="{FF2B5EF4-FFF2-40B4-BE49-F238E27FC236}">
                  <a16:creationId xmlns:a16="http://schemas.microsoft.com/office/drawing/2014/main" id="{70DF5931-E9A1-816B-5B21-68CA87F1D39A}"/>
                </a:ext>
              </a:extLst>
            </p:cNvPr>
            <p:cNvSpPr/>
            <p:nvPr/>
          </p:nvSpPr>
          <p:spPr>
            <a:xfrm>
              <a:off x="1000939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lgDashDotDot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C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Error Handling</a:t>
              </a:r>
              <a:endParaRPr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4" name="Google Shape;8180;p74">
              <a:extLst>
                <a:ext uri="{FF2B5EF4-FFF2-40B4-BE49-F238E27FC236}">
                  <a16:creationId xmlns:a16="http://schemas.microsoft.com/office/drawing/2014/main" id="{E3394614-D062-E429-1FA9-50796377A885}"/>
                </a:ext>
              </a:extLst>
            </p:cNvPr>
            <p:cNvSpPr/>
            <p:nvPr/>
          </p:nvSpPr>
          <p:spPr>
            <a:xfrm>
              <a:off x="989299" y="3822418"/>
              <a:ext cx="182893" cy="94528"/>
            </a:xfrm>
            <a:custGeom>
              <a:avLst/>
              <a:gdLst/>
              <a:ahLst/>
              <a:cxnLst/>
              <a:rect l="l" t="t" r="r" b="b"/>
              <a:pathLst>
                <a:path w="37118" h="21447" extrusionOk="0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lgDashDotDot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Implicit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Interfaces</a:t>
              </a:r>
            </a:p>
          </p:txBody>
        </p:sp>
        <p:sp>
          <p:nvSpPr>
            <p:cNvPr id="15" name="Google Shape;8181;p74">
              <a:extLst>
                <a:ext uri="{FF2B5EF4-FFF2-40B4-BE49-F238E27FC236}">
                  <a16:creationId xmlns:a16="http://schemas.microsoft.com/office/drawing/2014/main" id="{3524990D-B9EF-2828-D1C6-CD6FE8C17DD8}"/>
                </a:ext>
              </a:extLst>
            </p:cNvPr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lgDashDot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182;p74">
              <a:extLst>
                <a:ext uri="{FF2B5EF4-FFF2-40B4-BE49-F238E27FC236}">
                  <a16:creationId xmlns:a16="http://schemas.microsoft.com/office/drawing/2014/main" id="{24023228-9A6C-220E-73FF-4B981253BAE7}"/>
                </a:ext>
              </a:extLst>
            </p:cNvPr>
            <p:cNvSpPr/>
            <p:nvPr/>
          </p:nvSpPr>
          <p:spPr>
            <a:xfrm>
              <a:off x="2071508" y="3853710"/>
              <a:ext cx="62824" cy="7586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lgDashDot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183;p74">
              <a:extLst>
                <a:ext uri="{FF2B5EF4-FFF2-40B4-BE49-F238E27FC236}">
                  <a16:creationId xmlns:a16="http://schemas.microsoft.com/office/drawing/2014/main" id="{FEE40546-EFD8-9F9C-F18B-9FEB721A34CA}"/>
                </a:ext>
              </a:extLst>
            </p:cNvPr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lgDashDot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84;p74">
              <a:extLst>
                <a:ext uri="{FF2B5EF4-FFF2-40B4-BE49-F238E27FC236}">
                  <a16:creationId xmlns:a16="http://schemas.microsoft.com/office/drawing/2014/main" id="{D59C46DA-6D2C-BF26-E678-9CA080230BCC}"/>
                </a:ext>
              </a:extLst>
            </p:cNvPr>
            <p:cNvSpPr/>
            <p:nvPr/>
          </p:nvSpPr>
          <p:spPr>
            <a:xfrm>
              <a:off x="1988431" y="4053515"/>
              <a:ext cx="82453" cy="7586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lgDashDot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85;p74">
              <a:extLst>
                <a:ext uri="{FF2B5EF4-FFF2-40B4-BE49-F238E27FC236}">
                  <a16:creationId xmlns:a16="http://schemas.microsoft.com/office/drawing/2014/main" id="{898DEFB4-25ED-FA17-4CB6-9329A17FF3EC}"/>
                </a:ext>
              </a:extLst>
            </p:cNvPr>
            <p:cNvSpPr/>
            <p:nvPr/>
          </p:nvSpPr>
          <p:spPr>
            <a:xfrm>
              <a:off x="1762436" y="3822418"/>
              <a:ext cx="308448" cy="94528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1100" b="1" i="0" dirty="0">
                  <a:solidFill>
                    <a:srgbClr val="FFC000"/>
                  </a:solidFill>
                  <a:effectLst/>
                  <a:latin typeface="Source Code Pro" panose="020B0509030403020204" pitchFamily="49" charset="0"/>
                  <a:ea typeface="Source Code Pro" panose="020B0509030403020204" pitchFamily="49" charset="0"/>
                </a:rPr>
                <a:t>Functional Programming Features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b="1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0" name="Google Shape;8186;p74">
              <a:extLst>
                <a:ext uri="{FF2B5EF4-FFF2-40B4-BE49-F238E27FC236}">
                  <a16:creationId xmlns:a16="http://schemas.microsoft.com/office/drawing/2014/main" id="{BABA83F6-F270-6159-3AC8-61734FECA01B}"/>
                </a:ext>
              </a:extLst>
            </p:cNvPr>
            <p:cNvSpPr/>
            <p:nvPr/>
          </p:nvSpPr>
          <p:spPr>
            <a:xfrm>
              <a:off x="1762886" y="4005884"/>
              <a:ext cx="22554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b="1" i="0" dirty="0">
                  <a:solidFill>
                    <a:srgbClr val="FFFF00"/>
                  </a:solidFill>
                  <a:effectLst/>
                  <a:latin typeface="Source Code Pro" panose="020B0509030403020204" pitchFamily="49" charset="0"/>
                  <a:ea typeface="Source Code Pro" panose="020B0509030403020204" pitchFamily="49" charset="0"/>
                </a:rPr>
                <a:t>Call-by-Value</a:t>
              </a:r>
            </a:p>
          </p:txBody>
        </p:sp>
        <p:sp>
          <p:nvSpPr>
            <p:cNvPr id="21" name="Google Shape;8187;p74">
              <a:extLst>
                <a:ext uri="{FF2B5EF4-FFF2-40B4-BE49-F238E27FC236}">
                  <a16:creationId xmlns:a16="http://schemas.microsoft.com/office/drawing/2014/main" id="{6FA1BDB8-0243-545F-1237-504A0B8B2F9E}"/>
                </a:ext>
              </a:extLst>
            </p:cNvPr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lgDashDotDot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188;p74">
              <a:extLst>
                <a:ext uri="{FF2B5EF4-FFF2-40B4-BE49-F238E27FC236}">
                  <a16:creationId xmlns:a16="http://schemas.microsoft.com/office/drawing/2014/main" id="{490F557A-D1A8-F4D7-58DD-1EB9AF1970AD}"/>
                </a:ext>
              </a:extLst>
            </p:cNvPr>
            <p:cNvSpPr/>
            <p:nvPr/>
          </p:nvSpPr>
          <p:spPr>
            <a:xfrm>
              <a:off x="1235816" y="3689223"/>
              <a:ext cx="134752" cy="171223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lgDashDot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89;p74">
              <a:extLst>
                <a:ext uri="{FF2B5EF4-FFF2-40B4-BE49-F238E27FC236}">
                  <a16:creationId xmlns:a16="http://schemas.microsoft.com/office/drawing/2014/main" id="{0C09343B-52B0-7182-4934-CEE2828906D4}"/>
                </a:ext>
              </a:extLst>
            </p:cNvPr>
            <p:cNvSpPr/>
            <p:nvPr/>
          </p:nvSpPr>
          <p:spPr>
            <a:xfrm>
              <a:off x="902630" y="3681637"/>
              <a:ext cx="105527" cy="7586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lgDashDot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8190;p74">
              <a:extLst>
                <a:ext uri="{FF2B5EF4-FFF2-40B4-BE49-F238E27FC236}">
                  <a16:creationId xmlns:a16="http://schemas.microsoft.com/office/drawing/2014/main" id="{8A4F65A8-8823-B6E8-DD6D-B2D32B61E1B1}"/>
                </a:ext>
              </a:extLst>
            </p:cNvPr>
            <p:cNvSpPr/>
            <p:nvPr/>
          </p:nvSpPr>
          <p:spPr>
            <a:xfrm>
              <a:off x="1008502" y="3642869"/>
              <a:ext cx="227320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lgDashDotDot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Concurrency</a:t>
              </a:r>
              <a:endParaRPr b="1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" name="Google Shape;8191;p74">
              <a:extLst>
                <a:ext uri="{FF2B5EF4-FFF2-40B4-BE49-F238E27FC236}">
                  <a16:creationId xmlns:a16="http://schemas.microsoft.com/office/drawing/2014/main" id="{28678FAC-836C-EE12-DFCB-25E1459B36F8}"/>
                </a:ext>
              </a:extLst>
            </p:cNvPr>
            <p:cNvSpPr/>
            <p:nvPr/>
          </p:nvSpPr>
          <p:spPr>
            <a:xfrm>
              <a:off x="1235913" y="4073301"/>
              <a:ext cx="134655" cy="151640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lgDashDot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192;p74">
              <a:extLst>
                <a:ext uri="{FF2B5EF4-FFF2-40B4-BE49-F238E27FC236}">
                  <a16:creationId xmlns:a16="http://schemas.microsoft.com/office/drawing/2014/main" id="{B5EFBE8B-722C-9AD9-3604-AC4F805073D5}"/>
                </a:ext>
              </a:extLst>
            </p:cNvPr>
            <p:cNvSpPr/>
            <p:nvPr/>
          </p:nvSpPr>
          <p:spPr>
            <a:xfrm>
              <a:off x="910512" y="4224937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lgDashDot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193;p74">
              <a:extLst>
                <a:ext uri="{FF2B5EF4-FFF2-40B4-BE49-F238E27FC236}">
                  <a16:creationId xmlns:a16="http://schemas.microsoft.com/office/drawing/2014/main" id="{3E4DF395-8613-DB8F-19B3-CCD0F3E32665}"/>
                </a:ext>
              </a:extLst>
            </p:cNvPr>
            <p:cNvSpPr/>
            <p:nvPr/>
          </p:nvSpPr>
          <p:spPr>
            <a:xfrm>
              <a:off x="1072126" y="4176763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lgDashDotDot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00B0F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Binaries</a:t>
              </a:r>
              <a:endParaRPr sz="1200" b="1" dirty="0">
                <a:solidFill>
                  <a:srgbClr val="00B0F0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" name="Google Shape;8194;p74">
              <a:extLst>
                <a:ext uri="{FF2B5EF4-FFF2-40B4-BE49-F238E27FC236}">
                  <a16:creationId xmlns:a16="http://schemas.microsoft.com/office/drawing/2014/main" id="{07A38913-548E-438B-5D03-329B2BD3B0F8}"/>
                </a:ext>
              </a:extLst>
            </p:cNvPr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lgDashDot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95;p74">
              <a:extLst>
                <a:ext uri="{FF2B5EF4-FFF2-40B4-BE49-F238E27FC236}">
                  <a16:creationId xmlns:a16="http://schemas.microsoft.com/office/drawing/2014/main" id="{CA4B3CA5-C014-EE81-DB1F-8F8B2CFD267D}"/>
                </a:ext>
              </a:extLst>
            </p:cNvPr>
            <p:cNvSpPr/>
            <p:nvPr/>
          </p:nvSpPr>
          <p:spPr>
            <a:xfrm>
              <a:off x="1854826" y="3689223"/>
              <a:ext cx="154169" cy="4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lgDashDot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196;p74">
              <a:extLst>
                <a:ext uri="{FF2B5EF4-FFF2-40B4-BE49-F238E27FC236}">
                  <a16:creationId xmlns:a16="http://schemas.microsoft.com/office/drawing/2014/main" id="{B6CBD094-2B59-4AA9-17C5-DCF4B85EBCA4}"/>
                </a:ext>
              </a:extLst>
            </p:cNvPr>
            <p:cNvSpPr/>
            <p:nvPr/>
          </p:nvSpPr>
          <p:spPr>
            <a:xfrm>
              <a:off x="1691140" y="3642869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00B0F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Defer Keyword</a:t>
              </a:r>
              <a:endParaRPr sz="1200" b="1" dirty="0">
                <a:solidFill>
                  <a:srgbClr val="00B0F0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" name="Google Shape;8218;p74">
              <a:extLst>
                <a:ext uri="{FF2B5EF4-FFF2-40B4-BE49-F238E27FC236}">
                  <a16:creationId xmlns:a16="http://schemas.microsoft.com/office/drawing/2014/main" id="{6E1F093E-AB3D-D30E-2170-CE130CF162D7}"/>
                </a:ext>
              </a:extLst>
            </p:cNvPr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19;p74">
              <a:extLst>
                <a:ext uri="{FF2B5EF4-FFF2-40B4-BE49-F238E27FC236}">
                  <a16:creationId xmlns:a16="http://schemas.microsoft.com/office/drawing/2014/main" id="{F7BEE2DB-A44A-51D7-A258-884F34A0289D}"/>
                </a:ext>
              </a:extLst>
            </p:cNvPr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20;p74">
              <a:extLst>
                <a:ext uri="{FF2B5EF4-FFF2-40B4-BE49-F238E27FC236}">
                  <a16:creationId xmlns:a16="http://schemas.microsoft.com/office/drawing/2014/main" id="{74114B29-4353-D6AA-0381-D24C27E71FC1}"/>
                </a:ext>
              </a:extLst>
            </p:cNvPr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21;p74">
              <a:extLst>
                <a:ext uri="{FF2B5EF4-FFF2-40B4-BE49-F238E27FC236}">
                  <a16:creationId xmlns:a16="http://schemas.microsoft.com/office/drawing/2014/main" id="{0CC03B0F-5BA0-269B-B8DF-042DD17FADB1}"/>
                </a:ext>
              </a:extLst>
            </p:cNvPr>
            <p:cNvSpPr/>
            <p:nvPr/>
          </p:nvSpPr>
          <p:spPr>
            <a:xfrm>
              <a:off x="834100" y="40467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22;p74">
              <a:extLst>
                <a:ext uri="{FF2B5EF4-FFF2-40B4-BE49-F238E27FC236}">
                  <a16:creationId xmlns:a16="http://schemas.microsoft.com/office/drawing/2014/main" id="{6A70101C-F74F-EE60-59A3-BADCA3E775BE}"/>
                </a:ext>
              </a:extLst>
            </p:cNvPr>
            <p:cNvSpPr/>
            <p:nvPr/>
          </p:nvSpPr>
          <p:spPr>
            <a:xfrm>
              <a:off x="834100" y="384965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223;p74">
              <a:extLst>
                <a:ext uri="{FF2B5EF4-FFF2-40B4-BE49-F238E27FC236}">
                  <a16:creationId xmlns:a16="http://schemas.microsoft.com/office/drawing/2014/main" id="{DDD49559-0B3F-9585-6CD5-41D155E1C0D3}"/>
                </a:ext>
              </a:extLst>
            </p:cNvPr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24;p74">
              <a:extLst>
                <a:ext uri="{FF2B5EF4-FFF2-40B4-BE49-F238E27FC236}">
                  <a16:creationId xmlns:a16="http://schemas.microsoft.com/office/drawing/2014/main" id="{7C150BBA-51C6-54CA-F934-174618F7BAA2}"/>
                </a:ext>
              </a:extLst>
            </p:cNvPr>
            <p:cNvSpPr/>
            <p:nvPr/>
          </p:nvSpPr>
          <p:spPr>
            <a:xfrm>
              <a:off x="889649" y="3678195"/>
              <a:ext cx="23589" cy="23576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25;p74">
              <a:extLst>
                <a:ext uri="{FF2B5EF4-FFF2-40B4-BE49-F238E27FC236}">
                  <a16:creationId xmlns:a16="http://schemas.microsoft.com/office/drawing/2014/main" id="{8C5931A3-6577-F1D7-A68C-8826B643F728}"/>
                </a:ext>
              </a:extLst>
            </p:cNvPr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26;p74">
              <a:extLst>
                <a:ext uri="{FF2B5EF4-FFF2-40B4-BE49-F238E27FC236}">
                  <a16:creationId xmlns:a16="http://schemas.microsoft.com/office/drawing/2014/main" id="{D155384F-8870-3416-5F9E-8408B382D3AD}"/>
                </a:ext>
              </a:extLst>
            </p:cNvPr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27;p74">
              <a:extLst>
                <a:ext uri="{FF2B5EF4-FFF2-40B4-BE49-F238E27FC236}">
                  <a16:creationId xmlns:a16="http://schemas.microsoft.com/office/drawing/2014/main" id="{56548116-3469-8D46-15AF-ECCD8C833C72}"/>
                </a:ext>
              </a:extLst>
            </p:cNvPr>
            <p:cNvSpPr/>
            <p:nvPr/>
          </p:nvSpPr>
          <p:spPr>
            <a:xfrm>
              <a:off x="889649" y="4212384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28;p74">
              <a:extLst>
                <a:ext uri="{FF2B5EF4-FFF2-40B4-BE49-F238E27FC236}">
                  <a16:creationId xmlns:a16="http://schemas.microsoft.com/office/drawing/2014/main" id="{3C0AD91A-5EEC-B365-F1EF-8466FA5D41BE}"/>
                </a:ext>
              </a:extLst>
            </p:cNvPr>
            <p:cNvSpPr/>
            <p:nvPr/>
          </p:nvSpPr>
          <p:spPr>
            <a:xfrm>
              <a:off x="2008060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29;p74">
              <a:extLst>
                <a:ext uri="{FF2B5EF4-FFF2-40B4-BE49-F238E27FC236}">
                  <a16:creationId xmlns:a16="http://schemas.microsoft.com/office/drawing/2014/main" id="{31C57A8C-3801-6937-70BF-F4439009A5FA}"/>
                </a:ext>
              </a:extLst>
            </p:cNvPr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30;p74">
              <a:extLst>
                <a:ext uri="{FF2B5EF4-FFF2-40B4-BE49-F238E27FC236}">
                  <a16:creationId xmlns:a16="http://schemas.microsoft.com/office/drawing/2014/main" id="{15FA50C7-E20E-D5D2-D66E-5DDEEAEB181F}"/>
                </a:ext>
              </a:extLst>
            </p:cNvPr>
            <p:cNvSpPr/>
            <p:nvPr/>
          </p:nvSpPr>
          <p:spPr>
            <a:xfrm>
              <a:off x="2128037" y="3847835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8231;p74">
              <a:extLst>
                <a:ext uri="{FF2B5EF4-FFF2-40B4-BE49-F238E27FC236}">
                  <a16:creationId xmlns:a16="http://schemas.microsoft.com/office/drawing/2014/main" id="{95B3CD9B-71B2-4CCB-6645-799A3ED0CAB9}"/>
                </a:ext>
              </a:extLst>
            </p:cNvPr>
            <p:cNvSpPr/>
            <p:nvPr/>
          </p:nvSpPr>
          <p:spPr>
            <a:xfrm>
              <a:off x="2069063" y="404687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BE30F4-BE36-A1A4-DF58-E372F7112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4" r="31342"/>
          <a:stretch/>
        </p:blipFill>
        <p:spPr bwMode="auto">
          <a:xfrm>
            <a:off x="4173604" y="1312108"/>
            <a:ext cx="953077" cy="14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6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7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</a:t>
            </a:r>
            <a:r>
              <a:rPr lang="en" dirty="0">
                <a:solidFill>
                  <a:schemeClr val="accent4"/>
                </a:solidFill>
              </a:rPr>
              <a:t>thousand words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F3A5DB-848E-CA2A-3999-DB259514B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2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8"/>
          <p:cNvSpPr txBox="1">
            <a:spLocks noGrp="1"/>
          </p:cNvSpPr>
          <p:nvPr>
            <p:ph type="title"/>
          </p:nvPr>
        </p:nvSpPr>
        <p:spPr>
          <a:xfrm>
            <a:off x="713225" y="1024359"/>
            <a:ext cx="3165900" cy="27925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Popular Companies Using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Go Programming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853" name="Google Shape;853;p48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56112-2ED4-3540-2AC5-95FFE1447F52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Golang programming ">
            <a:extLst>
              <a:ext uri="{FF2B5EF4-FFF2-40B4-BE49-F238E27FC236}">
                <a16:creationId xmlns:a16="http://schemas.microsoft.com/office/drawing/2014/main" id="{C3B8D218-3545-3D62-E2E7-8CBF19218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2"/>
          <a:stretch/>
        </p:blipFill>
        <p:spPr bwMode="auto">
          <a:xfrm>
            <a:off x="4242122" y="12168"/>
            <a:ext cx="4901878" cy="513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21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8"/>
          <p:cNvSpPr txBox="1">
            <a:spLocks noGrp="1"/>
          </p:cNvSpPr>
          <p:nvPr>
            <p:ph type="title"/>
          </p:nvPr>
        </p:nvSpPr>
        <p:spPr>
          <a:xfrm>
            <a:off x="562756" y="1603094"/>
            <a:ext cx="3165900" cy="13109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Pros of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Go Language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853" name="Google Shape;853;p48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7E97B-6AA4-59EE-ED03-053F40E3A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80" y="0"/>
            <a:ext cx="5116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2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oogle Shape;1073;p55"/>
          <p:cNvGrpSpPr/>
          <p:nvPr/>
        </p:nvGrpSpPr>
        <p:grpSpPr>
          <a:xfrm>
            <a:off x="1225151" y="735610"/>
            <a:ext cx="2697276" cy="3672287"/>
            <a:chOff x="1655550" y="790900"/>
            <a:chExt cx="2510262" cy="3417671"/>
          </a:xfrm>
        </p:grpSpPr>
        <p:sp>
          <p:nvSpPr>
            <p:cNvPr id="1074" name="Google Shape;1074;p55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5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7" name="Google Shape;1077;p55"/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USE CASES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1079" name="Google Shape;1079;p55"/>
          <p:cNvGrpSpPr/>
          <p:nvPr/>
        </p:nvGrpSpPr>
        <p:grpSpPr>
          <a:xfrm>
            <a:off x="713237" y="251356"/>
            <a:ext cx="486393" cy="125690"/>
            <a:chOff x="-890300" y="1406550"/>
            <a:chExt cx="806088" cy="208200"/>
          </a:xfrm>
        </p:grpSpPr>
        <p:sp>
          <p:nvSpPr>
            <p:cNvPr id="1080" name="Google Shape;1080;p5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55"/>
          <p:cNvSpPr txBox="1"/>
          <p:nvPr/>
        </p:nvSpPr>
        <p:spPr>
          <a:xfrm>
            <a:off x="5322200" y="15012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4" name="Google Shape;1084;p55"/>
          <p:cNvSpPr txBox="1"/>
          <p:nvPr/>
        </p:nvSpPr>
        <p:spPr>
          <a:xfrm>
            <a:off x="8483450" y="23712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CEBDA-0764-61DE-9076-8392EFB1B8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69306"/>
          <a:stretch/>
        </p:blipFill>
        <p:spPr>
          <a:xfrm>
            <a:off x="1310842" y="956982"/>
            <a:ext cx="2525859" cy="32611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7"/>
          <p:cNvSpPr txBox="1">
            <a:spLocks noGrp="1"/>
          </p:cNvSpPr>
          <p:nvPr>
            <p:ph type="title"/>
          </p:nvPr>
        </p:nvSpPr>
        <p:spPr>
          <a:xfrm>
            <a:off x="720000" y="43501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Assistance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C8048-12B5-C541-CEB6-856CAC8F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79" y="173649"/>
            <a:ext cx="7587443" cy="40106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245</Words>
  <Application>Microsoft Office PowerPoint</Application>
  <PresentationFormat>On-screen Show (16:9)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Bebas Neue</vt:lpstr>
      <vt:lpstr>Comfortaa</vt:lpstr>
      <vt:lpstr>Fira Code</vt:lpstr>
      <vt:lpstr>Source Code Pro</vt:lpstr>
      <vt:lpstr>Source Code Pro Medium</vt:lpstr>
      <vt:lpstr>Introduction to Java Programming for High School by Slidesgo</vt:lpstr>
      <vt:lpstr>AI Chat Assistant Development with GoLang</vt:lpstr>
      <vt:lpstr>Go Language Paradigm</vt:lpstr>
      <vt:lpstr>Go’s year of genesis was 2007 at Google, and it was publicly launched in 2009 with a fully open-source BSD-style license released for the Linux and Mac OS platforms. The first Windows-port was announced on November 22 of the same year. Go 1.0 (the first production-ready version) was released in March 2012. Since 2012, Go has grown from version 1.1 to 1.12 (March 2019), and work for Go 2.0 is underway</vt:lpstr>
      <vt:lpstr>Features found helpful</vt:lpstr>
      <vt:lpstr>A picture is worth a thousand words</vt:lpstr>
      <vt:lpstr>Popular Companies Using Go Programming</vt:lpstr>
      <vt:lpstr>Pros of Go Language</vt:lpstr>
      <vt:lpstr>USE CASES</vt:lpstr>
      <vt:lpstr>User Assistance</vt:lpstr>
      <vt:lpstr>Task Automation</vt:lpstr>
      <vt:lpstr>Analytics </vt:lpstr>
      <vt:lpstr>Onboarding &amp; FAQ</vt:lpstr>
      <vt:lpstr>Into the Slack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Chat Assistant Development with GoLang</dc:title>
  <dc:creator>SAI GOUTHAM</dc:creator>
  <cp:lastModifiedBy>sai goutham</cp:lastModifiedBy>
  <cp:revision>4</cp:revision>
  <dcterms:modified xsi:type="dcterms:W3CDTF">2023-11-28T04:50:22Z</dcterms:modified>
</cp:coreProperties>
</file>