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321" r:id="rId2"/>
    <p:sldId id="383" r:id="rId3"/>
    <p:sldId id="320" r:id="rId4"/>
    <p:sldId id="363" r:id="rId5"/>
    <p:sldId id="373" r:id="rId6"/>
    <p:sldId id="374" r:id="rId7"/>
    <p:sldId id="375" r:id="rId8"/>
    <p:sldId id="350" r:id="rId9"/>
    <p:sldId id="362" r:id="rId10"/>
    <p:sldId id="351" r:id="rId11"/>
    <p:sldId id="367" r:id="rId12"/>
    <p:sldId id="352" r:id="rId13"/>
    <p:sldId id="359" r:id="rId14"/>
    <p:sldId id="381" r:id="rId15"/>
    <p:sldId id="382" r:id="rId16"/>
    <p:sldId id="378" r:id="rId17"/>
    <p:sldId id="379" r:id="rId18"/>
    <p:sldId id="376" r:id="rId19"/>
    <p:sldId id="360" r:id="rId20"/>
    <p:sldId id="312" r:id="rId21"/>
    <p:sldId id="328" r:id="rId22"/>
    <p:sldId id="327" r:id="rId23"/>
  </p:sldIdLst>
  <p:sldSz cx="9144000" cy="6858000" type="screen4x3"/>
  <p:notesSz cx="7099300" cy="10234613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4FF"/>
    <a:srgbClr val="CCFFFF"/>
    <a:srgbClr val="CCECFF"/>
    <a:srgbClr val="99CCFF"/>
    <a:srgbClr val="000066"/>
    <a:srgbClr val="000099"/>
    <a:srgbClr val="009900"/>
    <a:srgbClr val="FFCCCC"/>
    <a:srgbClr val="99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8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-2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07FA023-1C1A-4932-831B-007E68B122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60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42BACD0-BE96-4BCF-8B04-C40FA8CB39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104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 userDrawn="1"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39995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大学计算机与人工智能学院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7977808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b"/>
          <a:lstStyle>
            <a:lvl1pPr>
              <a:defRPr/>
            </a:lvl1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6E18FAC9-112F-4F97-BD56-9ADF18D9DD67}" type="slidenum">
              <a:rPr kumimoji="0" lang="zh-CN" altLang="en-US" sz="1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zh-CN" sz="18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íṥļíḋè"/>
          <p:cNvSpPr>
            <a:spLocks noChangeAspect="1"/>
          </p:cNvSpPr>
          <p:nvPr userDrawn="1"/>
        </p:nvSpPr>
        <p:spPr bwMode="auto">
          <a:xfrm>
            <a:off x="426945" y="6553269"/>
            <a:ext cx="284027" cy="324000"/>
          </a:xfrm>
          <a:custGeom>
            <a:avLst/>
            <a:gdLst>
              <a:gd name="T0" fmla="*/ 72 w 151"/>
              <a:gd name="T1" fmla="*/ 92 h 171"/>
              <a:gd name="T2" fmla="*/ 83 w 151"/>
              <a:gd name="T3" fmla="*/ 96 h 171"/>
              <a:gd name="T4" fmla="*/ 77 w 151"/>
              <a:gd name="T5" fmla="*/ 92 h 171"/>
              <a:gd name="T6" fmla="*/ 80 w 151"/>
              <a:gd name="T7" fmla="*/ 115 h 171"/>
              <a:gd name="T8" fmla="*/ 72 w 151"/>
              <a:gd name="T9" fmla="*/ 115 h 171"/>
              <a:gd name="T10" fmla="*/ 74 w 151"/>
              <a:gd name="T11" fmla="*/ 97 h 171"/>
              <a:gd name="T12" fmla="*/ 69 w 151"/>
              <a:gd name="T13" fmla="*/ 137 h 171"/>
              <a:gd name="T14" fmla="*/ 77 w 151"/>
              <a:gd name="T15" fmla="*/ 121 h 171"/>
              <a:gd name="T16" fmla="*/ 77 w 151"/>
              <a:gd name="T17" fmla="*/ 127 h 171"/>
              <a:gd name="T18" fmla="*/ 80 w 151"/>
              <a:gd name="T19" fmla="*/ 145 h 171"/>
              <a:gd name="T20" fmla="*/ 71 w 151"/>
              <a:gd name="T21" fmla="*/ 144 h 171"/>
              <a:gd name="T22" fmla="*/ 107 w 151"/>
              <a:gd name="T23" fmla="*/ 13 h 171"/>
              <a:gd name="T24" fmla="*/ 106 w 151"/>
              <a:gd name="T25" fmla="*/ 11 h 171"/>
              <a:gd name="T26" fmla="*/ 113 w 151"/>
              <a:gd name="T27" fmla="*/ 10 h 171"/>
              <a:gd name="T28" fmla="*/ 111 w 151"/>
              <a:gd name="T29" fmla="*/ 15 h 171"/>
              <a:gd name="T30" fmla="*/ 115 w 151"/>
              <a:gd name="T31" fmla="*/ 26 h 171"/>
              <a:gd name="T32" fmla="*/ 114 w 151"/>
              <a:gd name="T33" fmla="*/ 30 h 171"/>
              <a:gd name="T34" fmla="*/ 112 w 151"/>
              <a:gd name="T35" fmla="*/ 22 h 171"/>
              <a:gd name="T36" fmla="*/ 108 w 151"/>
              <a:gd name="T37" fmla="*/ 27 h 171"/>
              <a:gd name="T38" fmla="*/ 107 w 151"/>
              <a:gd name="T39" fmla="*/ 27 h 171"/>
              <a:gd name="T40" fmla="*/ 108 w 151"/>
              <a:gd name="T41" fmla="*/ 22 h 171"/>
              <a:gd name="T42" fmla="*/ 106 w 151"/>
              <a:gd name="T43" fmla="*/ 28 h 171"/>
              <a:gd name="T44" fmla="*/ 105 w 151"/>
              <a:gd name="T45" fmla="*/ 30 h 171"/>
              <a:gd name="T46" fmla="*/ 107 w 151"/>
              <a:gd name="T47" fmla="*/ 16 h 171"/>
              <a:gd name="T48" fmla="*/ 107 w 151"/>
              <a:gd name="T49" fmla="*/ 18 h 171"/>
              <a:gd name="T50" fmla="*/ 108 w 151"/>
              <a:gd name="T51" fmla="*/ 25 h 171"/>
              <a:gd name="T52" fmla="*/ 36 w 151"/>
              <a:gd name="T53" fmla="*/ 65 h 171"/>
              <a:gd name="T54" fmla="*/ 28 w 151"/>
              <a:gd name="T55" fmla="*/ 69 h 171"/>
              <a:gd name="T56" fmla="*/ 30 w 151"/>
              <a:gd name="T57" fmla="*/ 63 h 171"/>
              <a:gd name="T58" fmla="*/ 39 w 151"/>
              <a:gd name="T59" fmla="*/ 65 h 171"/>
              <a:gd name="T60" fmla="*/ 47 w 151"/>
              <a:gd name="T61" fmla="*/ 69 h 171"/>
              <a:gd name="T62" fmla="*/ 49 w 151"/>
              <a:gd name="T63" fmla="*/ 65 h 171"/>
              <a:gd name="T64" fmla="*/ 57 w 151"/>
              <a:gd name="T65" fmla="*/ 66 h 171"/>
              <a:gd name="T66" fmla="*/ 87 w 151"/>
              <a:gd name="T67" fmla="*/ 71 h 171"/>
              <a:gd name="T68" fmla="*/ 91 w 151"/>
              <a:gd name="T69" fmla="*/ 72 h 171"/>
              <a:gd name="T70" fmla="*/ 90 w 151"/>
              <a:gd name="T71" fmla="*/ 57 h 171"/>
              <a:gd name="T72" fmla="*/ 69 w 151"/>
              <a:gd name="T73" fmla="*/ 67 h 171"/>
              <a:gd name="T74" fmla="*/ 104 w 151"/>
              <a:gd name="T75" fmla="*/ 59 h 171"/>
              <a:gd name="T76" fmla="*/ 102 w 151"/>
              <a:gd name="T77" fmla="*/ 94 h 171"/>
              <a:gd name="T78" fmla="*/ 112 w 151"/>
              <a:gd name="T79" fmla="*/ 20 h 171"/>
              <a:gd name="T80" fmla="*/ 113 w 151"/>
              <a:gd name="T81" fmla="*/ 18 h 171"/>
              <a:gd name="T82" fmla="*/ 113 w 151"/>
              <a:gd name="T83" fmla="*/ 18 h 171"/>
              <a:gd name="T84" fmla="*/ 88 w 151"/>
              <a:gd name="T85" fmla="*/ 29 h 171"/>
              <a:gd name="T86" fmla="*/ 88 w 151"/>
              <a:gd name="T87" fmla="*/ 29 h 171"/>
              <a:gd name="T88" fmla="*/ 86 w 151"/>
              <a:gd name="T89" fmla="*/ 17 h 171"/>
              <a:gd name="T90" fmla="*/ 91 w 151"/>
              <a:gd name="T91" fmla="*/ 25 h 171"/>
              <a:gd name="T92" fmla="*/ 93 w 151"/>
              <a:gd name="T93" fmla="*/ 22 h 171"/>
              <a:gd name="T94" fmla="*/ 97 w 151"/>
              <a:gd name="T95" fmla="*/ 14 h 171"/>
              <a:gd name="T96" fmla="*/ 92 w 151"/>
              <a:gd name="T97" fmla="*/ 25 h 171"/>
              <a:gd name="T98" fmla="*/ 20 w 151"/>
              <a:gd name="T99" fmla="*/ 110 h 171"/>
              <a:gd name="T100" fmla="*/ 54 w 151"/>
              <a:gd name="T101" fmla="*/ 88 h 171"/>
              <a:gd name="T102" fmla="*/ 58 w 151"/>
              <a:gd name="T103" fmla="*/ 120 h 171"/>
              <a:gd name="T104" fmla="*/ 125 w 151"/>
              <a:gd name="T105" fmla="*/ 4 h 171"/>
              <a:gd name="T106" fmla="*/ 20 w 151"/>
              <a:gd name="T107" fmla="*/ 119 h 171"/>
              <a:gd name="T108" fmla="*/ 43 w 151"/>
              <a:gd name="T109" fmla="*/ 129 h 171"/>
              <a:gd name="T110" fmla="*/ 125 w 151"/>
              <a:gd name="T111" fmla="*/ 134 h 171"/>
              <a:gd name="T112" fmla="*/ 119 w 151"/>
              <a:gd name="T113" fmla="*/ 67 h 171"/>
              <a:gd name="T114" fmla="*/ 121 w 151"/>
              <a:gd name="T115" fmla="*/ 68 h 171"/>
              <a:gd name="T116" fmla="*/ 116 w 151"/>
              <a:gd name="T117" fmla="*/ 66 h 171"/>
              <a:gd name="T118" fmla="*/ 122 w 151"/>
              <a:gd name="T119" fmla="*/ 62 h 171"/>
              <a:gd name="T120" fmla="*/ 106 w 151"/>
              <a:gd name="T121" fmla="*/ 39 h 171"/>
              <a:gd name="T122" fmla="*/ 119 w 151"/>
              <a:gd name="T123" fmla="*/ 46 h 171"/>
              <a:gd name="T124" fmla="*/ 126 w 151"/>
              <a:gd name="T125" fmla="*/ 4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" h="171">
                <a:moveTo>
                  <a:pt x="151" y="92"/>
                </a:moveTo>
                <a:cubicBezTo>
                  <a:pt x="151" y="22"/>
                  <a:pt x="151" y="22"/>
                  <a:pt x="151" y="22"/>
                </a:cubicBezTo>
                <a:cubicBezTo>
                  <a:pt x="144" y="19"/>
                  <a:pt x="130" y="8"/>
                  <a:pt x="12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8"/>
                  <a:pt x="6" y="19"/>
                  <a:pt x="0" y="2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0" y="100"/>
                  <a:pt x="1" y="105"/>
                </a:cubicBezTo>
                <a:cubicBezTo>
                  <a:pt x="9" y="137"/>
                  <a:pt x="39" y="165"/>
                  <a:pt x="76" y="171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114" y="164"/>
                  <a:pt x="142" y="139"/>
                  <a:pt x="150" y="109"/>
                </a:cubicBezTo>
                <a:cubicBezTo>
                  <a:pt x="151" y="103"/>
                  <a:pt x="151" y="98"/>
                  <a:pt x="151" y="92"/>
                </a:cubicBezTo>
                <a:close/>
                <a:moveTo>
                  <a:pt x="75" y="94"/>
                </a:moveTo>
                <a:cubicBezTo>
                  <a:pt x="75" y="92"/>
                  <a:pt x="75" y="92"/>
                  <a:pt x="75" y="92"/>
                </a:cubicBezTo>
                <a:cubicBezTo>
                  <a:pt x="75" y="92"/>
                  <a:pt x="74" y="92"/>
                  <a:pt x="74" y="92"/>
                </a:cubicBezTo>
                <a:cubicBezTo>
                  <a:pt x="73" y="93"/>
                  <a:pt x="73" y="93"/>
                  <a:pt x="73" y="93"/>
                </a:cubicBezTo>
                <a:cubicBezTo>
                  <a:pt x="73" y="93"/>
                  <a:pt x="72" y="94"/>
                  <a:pt x="72" y="94"/>
                </a:cubicBezTo>
                <a:cubicBezTo>
                  <a:pt x="72" y="94"/>
                  <a:pt x="72" y="95"/>
                  <a:pt x="7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5"/>
                  <a:pt x="71" y="96"/>
                  <a:pt x="71" y="96"/>
                </a:cubicBezTo>
                <a:cubicBezTo>
                  <a:pt x="70" y="96"/>
                  <a:pt x="70" y="96"/>
                  <a:pt x="70" y="97"/>
                </a:cubicBezTo>
                <a:cubicBezTo>
                  <a:pt x="70" y="97"/>
                  <a:pt x="70" y="97"/>
                  <a:pt x="70" y="97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98"/>
                  <a:pt x="69" y="98"/>
                  <a:pt x="68" y="97"/>
                </a:cubicBezTo>
                <a:cubicBezTo>
                  <a:pt x="68" y="97"/>
                  <a:pt x="68" y="97"/>
                  <a:pt x="68" y="97"/>
                </a:cubicBezTo>
                <a:cubicBezTo>
                  <a:pt x="68" y="97"/>
                  <a:pt x="68" y="97"/>
                  <a:pt x="69" y="97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94"/>
                  <a:pt x="70" y="93"/>
                  <a:pt x="71" y="93"/>
                </a:cubicBezTo>
                <a:cubicBezTo>
                  <a:pt x="71" y="93"/>
                  <a:pt x="71" y="93"/>
                  <a:pt x="72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2"/>
                  <a:pt x="72" y="92"/>
                  <a:pt x="73" y="91"/>
                </a:cubicBezTo>
                <a:cubicBezTo>
                  <a:pt x="73" y="91"/>
                  <a:pt x="73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90"/>
                </a:cubicBezTo>
                <a:cubicBezTo>
                  <a:pt x="75" y="90"/>
                  <a:pt x="75" y="90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8"/>
                  <a:pt x="75" y="88"/>
                  <a:pt x="75" y="87"/>
                </a:cubicBezTo>
                <a:cubicBezTo>
                  <a:pt x="75" y="87"/>
                  <a:pt x="75" y="87"/>
                  <a:pt x="75" y="87"/>
                </a:cubicBezTo>
                <a:cubicBezTo>
                  <a:pt x="75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7"/>
                  <a:pt x="76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7"/>
                  <a:pt x="77" y="87"/>
                  <a:pt x="77" y="88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7" y="90"/>
                  <a:pt x="77" y="90"/>
                </a:cubicBezTo>
                <a:cubicBezTo>
                  <a:pt x="77" y="90"/>
                  <a:pt x="77" y="90"/>
                  <a:pt x="77" y="91"/>
                </a:cubicBezTo>
                <a:cubicBezTo>
                  <a:pt x="77" y="91"/>
                  <a:pt x="77" y="91"/>
                  <a:pt x="77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9" y="91"/>
                  <a:pt x="79" y="91"/>
                </a:cubicBezTo>
                <a:cubicBezTo>
                  <a:pt x="79" y="91"/>
                  <a:pt x="80" y="91"/>
                  <a:pt x="80" y="92"/>
                </a:cubicBezTo>
                <a:cubicBezTo>
                  <a:pt x="80" y="92"/>
                  <a:pt x="81" y="92"/>
                  <a:pt x="81" y="92"/>
                </a:cubicBezTo>
                <a:cubicBezTo>
                  <a:pt x="81" y="92"/>
                  <a:pt x="81" y="93"/>
                  <a:pt x="81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4"/>
                  <a:pt x="82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95"/>
                  <a:pt x="83" y="95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4" y="96"/>
                  <a:pt x="84" y="96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3" y="98"/>
                  <a:pt x="83" y="98"/>
                  <a:pt x="83" y="98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6"/>
                  <a:pt x="82" y="96"/>
                  <a:pt x="81" y="96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81" y="95"/>
                  <a:pt x="81" y="94"/>
                  <a:pt x="81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4"/>
                  <a:pt x="80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2"/>
                  <a:pt x="78" y="92"/>
                  <a:pt x="78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78" y="92"/>
                  <a:pt x="77" y="92"/>
                  <a:pt x="77" y="92"/>
                </a:cubicBezTo>
                <a:cubicBezTo>
                  <a:pt x="77" y="94"/>
                  <a:pt x="77" y="94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78" y="94"/>
                  <a:pt x="78" y="94"/>
                  <a:pt x="78" y="95"/>
                </a:cubicBezTo>
                <a:cubicBezTo>
                  <a:pt x="78" y="95"/>
                  <a:pt x="78" y="95"/>
                  <a:pt x="78" y="95"/>
                </a:cubicBezTo>
                <a:cubicBezTo>
                  <a:pt x="79" y="95"/>
                  <a:pt x="79" y="95"/>
                  <a:pt x="79" y="96"/>
                </a:cubicBezTo>
                <a:cubicBezTo>
                  <a:pt x="79" y="96"/>
                  <a:pt x="79" y="96"/>
                  <a:pt x="79" y="97"/>
                </a:cubicBezTo>
                <a:cubicBezTo>
                  <a:pt x="80" y="97"/>
                  <a:pt x="80" y="97"/>
                  <a:pt x="80" y="98"/>
                </a:cubicBezTo>
                <a:cubicBezTo>
                  <a:pt x="80" y="98"/>
                  <a:pt x="80" y="99"/>
                  <a:pt x="80" y="99"/>
                </a:cubicBezTo>
                <a:cubicBezTo>
                  <a:pt x="79" y="99"/>
                  <a:pt x="79" y="100"/>
                  <a:pt x="79" y="100"/>
                </a:cubicBezTo>
                <a:cubicBezTo>
                  <a:pt x="79" y="100"/>
                  <a:pt x="79" y="101"/>
                  <a:pt x="79" y="101"/>
                </a:cubicBezTo>
                <a:cubicBezTo>
                  <a:pt x="78" y="101"/>
                  <a:pt x="78" y="101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5"/>
                </a:cubicBezTo>
                <a:cubicBezTo>
                  <a:pt x="79" y="105"/>
                  <a:pt x="80" y="106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106"/>
                  <a:pt x="80" y="107"/>
                  <a:pt x="80" y="107"/>
                </a:cubicBezTo>
                <a:cubicBezTo>
                  <a:pt x="80" y="108"/>
                  <a:pt x="80" y="108"/>
                  <a:pt x="80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09"/>
                  <a:pt x="81" y="110"/>
                  <a:pt x="81" y="110"/>
                </a:cubicBezTo>
                <a:cubicBezTo>
                  <a:pt x="81" y="111"/>
                  <a:pt x="81" y="111"/>
                  <a:pt x="81" y="112"/>
                </a:cubicBezTo>
                <a:cubicBezTo>
                  <a:pt x="81" y="112"/>
                  <a:pt x="81" y="112"/>
                  <a:pt x="81" y="112"/>
                </a:cubicBezTo>
                <a:cubicBezTo>
                  <a:pt x="81" y="112"/>
                  <a:pt x="81" y="113"/>
                  <a:pt x="81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81" y="113"/>
                  <a:pt x="81" y="114"/>
                  <a:pt x="81" y="114"/>
                </a:cubicBezTo>
                <a:cubicBezTo>
                  <a:pt x="81" y="114"/>
                  <a:pt x="81" y="114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1" y="115"/>
                  <a:pt x="81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4"/>
                  <a:pt x="80" y="114"/>
                  <a:pt x="79" y="114"/>
                </a:cubicBezTo>
                <a:cubicBezTo>
                  <a:pt x="79" y="114"/>
                  <a:pt x="79" y="114"/>
                  <a:pt x="79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9" y="113"/>
                  <a:pt x="79" y="113"/>
                  <a:pt x="79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79" y="112"/>
                  <a:pt x="79" y="111"/>
                  <a:pt x="79" y="110"/>
                </a:cubicBezTo>
                <a:cubicBezTo>
                  <a:pt x="79" y="110"/>
                  <a:pt x="79" y="109"/>
                  <a:pt x="79" y="109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8" y="107"/>
                  <a:pt x="78" y="106"/>
                  <a:pt x="78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6"/>
                  <a:pt x="78" y="105"/>
                  <a:pt x="78" y="105"/>
                </a:cubicBezTo>
                <a:cubicBezTo>
                  <a:pt x="78" y="105"/>
                  <a:pt x="78" y="105"/>
                  <a:pt x="77" y="104"/>
                </a:cubicBezTo>
                <a:cubicBezTo>
                  <a:pt x="77" y="104"/>
                  <a:pt x="77" y="104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3"/>
                  <a:pt x="75" y="103"/>
                  <a:pt x="75" y="103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4" y="104"/>
                  <a:pt x="74" y="104"/>
                  <a:pt x="74" y="105"/>
                </a:cubicBezTo>
                <a:cubicBezTo>
                  <a:pt x="74" y="105"/>
                  <a:pt x="74" y="105"/>
                  <a:pt x="74" y="106"/>
                </a:cubicBezTo>
                <a:cubicBezTo>
                  <a:pt x="74" y="106"/>
                  <a:pt x="74" y="106"/>
                  <a:pt x="73" y="107"/>
                </a:cubicBezTo>
                <a:cubicBezTo>
                  <a:pt x="73" y="107"/>
                  <a:pt x="73" y="107"/>
                  <a:pt x="73" y="108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3" y="110"/>
                  <a:pt x="73" y="110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4"/>
                  <a:pt x="73" y="114"/>
                </a:cubicBezTo>
                <a:cubicBezTo>
                  <a:pt x="73" y="114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5"/>
                  <a:pt x="71" y="115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3"/>
                  <a:pt x="71" y="113"/>
                </a:cubicBezTo>
                <a:cubicBezTo>
                  <a:pt x="71" y="112"/>
                  <a:pt x="71" y="111"/>
                  <a:pt x="71" y="110"/>
                </a:cubicBezTo>
                <a:cubicBezTo>
                  <a:pt x="71" y="110"/>
                  <a:pt x="71" y="109"/>
                  <a:pt x="71" y="109"/>
                </a:cubicBezTo>
                <a:cubicBezTo>
                  <a:pt x="71" y="108"/>
                  <a:pt x="72" y="107"/>
                  <a:pt x="72" y="107"/>
                </a:cubicBezTo>
                <a:cubicBezTo>
                  <a:pt x="72" y="106"/>
                  <a:pt x="72" y="106"/>
                  <a:pt x="72" y="105"/>
                </a:cubicBezTo>
                <a:cubicBezTo>
                  <a:pt x="72" y="105"/>
                  <a:pt x="73" y="104"/>
                  <a:pt x="73" y="104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4"/>
                  <a:pt x="73" y="103"/>
                  <a:pt x="73" y="103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2"/>
                  <a:pt x="74" y="102"/>
                  <a:pt x="74" y="101"/>
                </a:cubicBezTo>
                <a:cubicBezTo>
                  <a:pt x="74" y="101"/>
                  <a:pt x="74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0"/>
                  <a:pt x="73" y="100"/>
                </a:cubicBezTo>
                <a:cubicBezTo>
                  <a:pt x="72" y="100"/>
                  <a:pt x="72" y="100"/>
                  <a:pt x="72" y="99"/>
                </a:cubicBezTo>
                <a:cubicBezTo>
                  <a:pt x="72" y="99"/>
                  <a:pt x="72" y="99"/>
                  <a:pt x="72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98"/>
                  <a:pt x="72" y="97"/>
                  <a:pt x="72" y="97"/>
                </a:cubicBezTo>
                <a:cubicBezTo>
                  <a:pt x="72" y="97"/>
                  <a:pt x="73" y="96"/>
                  <a:pt x="73" y="96"/>
                </a:cubicBezTo>
                <a:cubicBezTo>
                  <a:pt x="73" y="96"/>
                  <a:pt x="73" y="95"/>
                  <a:pt x="74" y="95"/>
                </a:cubicBezTo>
                <a:cubicBezTo>
                  <a:pt x="74" y="95"/>
                  <a:pt x="75" y="94"/>
                  <a:pt x="75" y="94"/>
                </a:cubicBezTo>
                <a:close/>
                <a:moveTo>
                  <a:pt x="76" y="101"/>
                </a:move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5" y="100"/>
                  <a:pt x="75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8"/>
                  <a:pt x="74" y="98"/>
                  <a:pt x="74" y="98"/>
                </a:cubicBezTo>
                <a:cubicBezTo>
                  <a:pt x="74" y="98"/>
                  <a:pt x="74" y="98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97"/>
                  <a:pt x="74" y="97"/>
                  <a:pt x="74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5" y="96"/>
                </a:cubicBezTo>
                <a:cubicBezTo>
                  <a:pt x="75" y="96"/>
                  <a:pt x="75" y="96"/>
                  <a:pt x="76" y="96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5"/>
                  <a:pt x="76" y="95"/>
                  <a:pt x="76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8" y="96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78" y="97"/>
                  <a:pt x="78" y="98"/>
                  <a:pt x="78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98"/>
                  <a:pt x="78" y="99"/>
                  <a:pt x="78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100"/>
                  <a:pt x="77" y="100"/>
                  <a:pt x="77" y="100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0"/>
                  <a:pt x="77" y="100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6" y="101"/>
                  <a:pt x="76" y="101"/>
                  <a:pt x="76" y="101"/>
                </a:cubicBezTo>
                <a:close/>
                <a:moveTo>
                  <a:pt x="75" y="127"/>
                </a:moveTo>
                <a:cubicBezTo>
                  <a:pt x="75" y="127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3" y="128"/>
                  <a:pt x="73" y="128"/>
                </a:cubicBezTo>
                <a:cubicBezTo>
                  <a:pt x="73" y="129"/>
                  <a:pt x="72" y="129"/>
                  <a:pt x="72" y="129"/>
                </a:cubicBezTo>
                <a:cubicBezTo>
                  <a:pt x="72" y="130"/>
                  <a:pt x="72" y="130"/>
                  <a:pt x="71" y="130"/>
                </a:cubicBezTo>
                <a:cubicBezTo>
                  <a:pt x="71" y="131"/>
                  <a:pt x="71" y="131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2"/>
                  <a:pt x="71" y="132"/>
                  <a:pt x="71" y="132"/>
                </a:cubicBezTo>
                <a:cubicBezTo>
                  <a:pt x="71" y="133"/>
                  <a:pt x="71" y="133"/>
                  <a:pt x="70" y="133"/>
                </a:cubicBezTo>
                <a:cubicBezTo>
                  <a:pt x="70" y="134"/>
                  <a:pt x="70" y="134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5"/>
                  <a:pt x="70" y="135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0" y="137"/>
                  <a:pt x="70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7"/>
                  <a:pt x="69" y="137"/>
                </a:cubicBezTo>
                <a:cubicBezTo>
                  <a:pt x="69" y="137"/>
                  <a:pt x="69" y="136"/>
                  <a:pt x="69" y="136"/>
                </a:cubicBezTo>
                <a:cubicBezTo>
                  <a:pt x="69" y="136"/>
                  <a:pt x="69" y="136"/>
                  <a:pt x="69" y="136"/>
                </a:cubicBezTo>
                <a:cubicBezTo>
                  <a:pt x="69" y="136"/>
                  <a:pt x="69" y="136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9" y="133"/>
                  <a:pt x="69" y="133"/>
                </a:cubicBezTo>
                <a:cubicBezTo>
                  <a:pt x="69" y="132"/>
                  <a:pt x="69" y="132"/>
                  <a:pt x="69" y="131"/>
                </a:cubicBezTo>
                <a:cubicBezTo>
                  <a:pt x="70" y="131"/>
                  <a:pt x="70" y="130"/>
                  <a:pt x="70" y="130"/>
                </a:cubicBezTo>
                <a:cubicBezTo>
                  <a:pt x="70" y="129"/>
                  <a:pt x="70" y="129"/>
                  <a:pt x="71" y="128"/>
                </a:cubicBezTo>
                <a:cubicBezTo>
                  <a:pt x="71" y="128"/>
                  <a:pt x="71" y="128"/>
                  <a:pt x="72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7"/>
                  <a:pt x="72" y="127"/>
                  <a:pt x="73" y="127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73" y="126"/>
                  <a:pt x="73" y="126"/>
                  <a:pt x="74" y="126"/>
                </a:cubicBezTo>
                <a:cubicBezTo>
                  <a:pt x="74" y="126"/>
                  <a:pt x="75" y="126"/>
                  <a:pt x="75" y="126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3"/>
                  <a:pt x="75" y="123"/>
                  <a:pt x="75" y="123"/>
                </a:cubicBezTo>
                <a:cubicBezTo>
                  <a:pt x="75" y="122"/>
                  <a:pt x="75" y="122"/>
                  <a:pt x="75" y="121"/>
                </a:cubicBezTo>
                <a:cubicBezTo>
                  <a:pt x="75" y="121"/>
                  <a:pt x="75" y="121"/>
                  <a:pt x="7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8" y="126"/>
                  <a:pt x="78" y="126"/>
                  <a:pt x="79" y="126"/>
                </a:cubicBezTo>
                <a:cubicBezTo>
                  <a:pt x="80" y="127"/>
                  <a:pt x="80" y="127"/>
                  <a:pt x="81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8"/>
                  <a:pt x="82" y="128"/>
                  <a:pt x="82" y="129"/>
                </a:cubicBezTo>
                <a:cubicBezTo>
                  <a:pt x="82" y="130"/>
                  <a:pt x="83" y="130"/>
                  <a:pt x="83" y="131"/>
                </a:cubicBezTo>
                <a:cubicBezTo>
                  <a:pt x="83" y="132"/>
                  <a:pt x="83" y="133"/>
                  <a:pt x="83" y="133"/>
                </a:cubicBezTo>
                <a:cubicBezTo>
                  <a:pt x="84" y="134"/>
                  <a:pt x="84" y="134"/>
                  <a:pt x="84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6"/>
                  <a:pt x="84" y="136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137"/>
                  <a:pt x="83" y="138"/>
                  <a:pt x="83" y="138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3" y="138"/>
                  <a:pt x="83" y="137"/>
                  <a:pt x="83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82" y="136"/>
                  <a:pt x="82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4"/>
                  <a:pt x="82" y="134"/>
                  <a:pt x="82" y="133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2" y="132"/>
                  <a:pt x="82" y="132"/>
                  <a:pt x="81" y="131"/>
                </a:cubicBezTo>
                <a:cubicBezTo>
                  <a:pt x="81" y="131"/>
                  <a:pt x="81" y="130"/>
                  <a:pt x="81" y="130"/>
                </a:cubicBezTo>
                <a:cubicBezTo>
                  <a:pt x="81" y="129"/>
                  <a:pt x="80" y="129"/>
                  <a:pt x="80" y="129"/>
                </a:cubicBezTo>
                <a:cubicBezTo>
                  <a:pt x="80" y="128"/>
                  <a:pt x="80" y="128"/>
                  <a:pt x="79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9" y="128"/>
                  <a:pt x="79" y="128"/>
                  <a:pt x="78" y="128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77" y="127"/>
                  <a:pt x="77" y="128"/>
                  <a:pt x="77" y="128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30"/>
                  <a:pt x="77" y="130"/>
                  <a:pt x="77" y="131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7" y="132"/>
                  <a:pt x="77" y="132"/>
                  <a:pt x="77" y="133"/>
                </a:cubicBezTo>
                <a:cubicBezTo>
                  <a:pt x="77" y="133"/>
                  <a:pt x="77" y="133"/>
                  <a:pt x="77" y="134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77" y="134"/>
                  <a:pt x="77" y="134"/>
                  <a:pt x="77" y="135"/>
                </a:cubicBezTo>
                <a:cubicBezTo>
                  <a:pt x="77" y="135"/>
                  <a:pt x="78" y="136"/>
                  <a:pt x="78" y="136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8" y="137"/>
                  <a:pt x="78" y="137"/>
                  <a:pt x="78" y="138"/>
                </a:cubicBezTo>
                <a:cubicBezTo>
                  <a:pt x="78" y="138"/>
                  <a:pt x="79" y="139"/>
                  <a:pt x="79" y="139"/>
                </a:cubicBezTo>
                <a:cubicBezTo>
                  <a:pt x="79" y="140"/>
                  <a:pt x="79" y="140"/>
                  <a:pt x="79" y="141"/>
                </a:cubicBezTo>
                <a:cubicBezTo>
                  <a:pt x="80" y="141"/>
                  <a:pt x="80" y="142"/>
                  <a:pt x="80" y="142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2"/>
                  <a:pt x="80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4"/>
                  <a:pt x="82" y="144"/>
                  <a:pt x="82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82" y="146"/>
                  <a:pt x="82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6"/>
                  <a:pt x="83" y="146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3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2" y="147"/>
                  <a:pt x="82" y="147"/>
                </a:cubicBezTo>
                <a:cubicBezTo>
                  <a:pt x="82" y="147"/>
                  <a:pt x="81" y="147"/>
                  <a:pt x="81" y="146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46"/>
                  <a:pt x="80" y="145"/>
                  <a:pt x="80" y="145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9" y="144"/>
                  <a:pt x="79" y="143"/>
                  <a:pt x="79" y="143"/>
                </a:cubicBezTo>
                <a:cubicBezTo>
                  <a:pt x="78" y="142"/>
                  <a:pt x="78" y="141"/>
                  <a:pt x="78" y="140"/>
                </a:cubicBezTo>
                <a:cubicBezTo>
                  <a:pt x="77" y="140"/>
                  <a:pt x="77" y="139"/>
                  <a:pt x="77" y="139"/>
                </a:cubicBezTo>
                <a:cubicBezTo>
                  <a:pt x="77" y="138"/>
                  <a:pt x="76" y="138"/>
                  <a:pt x="76" y="137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7"/>
                  <a:pt x="76" y="137"/>
                  <a:pt x="76" y="138"/>
                </a:cubicBezTo>
                <a:cubicBezTo>
                  <a:pt x="76" y="138"/>
                  <a:pt x="75" y="139"/>
                  <a:pt x="75" y="139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5" y="139"/>
                  <a:pt x="75" y="139"/>
                  <a:pt x="75" y="140"/>
                </a:cubicBezTo>
                <a:cubicBezTo>
                  <a:pt x="75" y="140"/>
                  <a:pt x="75" y="141"/>
                  <a:pt x="74" y="141"/>
                </a:cubicBezTo>
                <a:cubicBezTo>
                  <a:pt x="74" y="141"/>
                  <a:pt x="74" y="142"/>
                  <a:pt x="74" y="142"/>
                </a:cubicBezTo>
                <a:cubicBezTo>
                  <a:pt x="74" y="142"/>
                  <a:pt x="73" y="143"/>
                  <a:pt x="7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43"/>
                  <a:pt x="73" y="144"/>
                  <a:pt x="73" y="144"/>
                </a:cubicBezTo>
                <a:cubicBezTo>
                  <a:pt x="73" y="144"/>
                  <a:pt x="72" y="144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1" y="146"/>
                  <a:pt x="71" y="146"/>
                  <a:pt x="71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69" y="147"/>
                  <a:pt x="69" y="147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69" y="146"/>
                </a:cubicBezTo>
                <a:cubicBezTo>
                  <a:pt x="69" y="146"/>
                  <a:pt x="69" y="146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0" y="145"/>
                  <a:pt x="70" y="144"/>
                  <a:pt x="71" y="144"/>
                </a:cubicBezTo>
                <a:cubicBezTo>
                  <a:pt x="71" y="144"/>
                  <a:pt x="71" y="144"/>
                  <a:pt x="71" y="143"/>
                </a:cubicBezTo>
                <a:cubicBezTo>
                  <a:pt x="71" y="143"/>
                  <a:pt x="71" y="143"/>
                  <a:pt x="71" y="143"/>
                </a:cubicBezTo>
                <a:cubicBezTo>
                  <a:pt x="72" y="143"/>
                  <a:pt x="72" y="142"/>
                  <a:pt x="72" y="142"/>
                </a:cubicBezTo>
                <a:cubicBezTo>
                  <a:pt x="72" y="142"/>
                  <a:pt x="72" y="141"/>
                  <a:pt x="73" y="141"/>
                </a:cubicBezTo>
                <a:cubicBezTo>
                  <a:pt x="73" y="141"/>
                  <a:pt x="73" y="140"/>
                  <a:pt x="73" y="140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3" y="139"/>
                  <a:pt x="74" y="139"/>
                  <a:pt x="74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4" y="138"/>
                  <a:pt x="74" y="138"/>
                  <a:pt x="74" y="137"/>
                </a:cubicBezTo>
                <a:cubicBezTo>
                  <a:pt x="74" y="137"/>
                  <a:pt x="75" y="137"/>
                  <a:pt x="75" y="136"/>
                </a:cubicBezTo>
                <a:cubicBezTo>
                  <a:pt x="75" y="136"/>
                  <a:pt x="75" y="135"/>
                  <a:pt x="75" y="135"/>
                </a:cubicBezTo>
                <a:cubicBezTo>
                  <a:pt x="75" y="135"/>
                  <a:pt x="75" y="134"/>
                  <a:pt x="75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33"/>
                  <a:pt x="75" y="133"/>
                  <a:pt x="75" y="132"/>
                </a:cubicBezTo>
                <a:cubicBezTo>
                  <a:pt x="75" y="132"/>
                  <a:pt x="75" y="131"/>
                  <a:pt x="75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5" y="130"/>
                  <a:pt x="75" y="130"/>
                  <a:pt x="75" y="129"/>
                </a:cubicBezTo>
                <a:cubicBezTo>
                  <a:pt x="75" y="129"/>
                  <a:pt x="75" y="128"/>
                  <a:pt x="75" y="128"/>
                </a:cubicBezTo>
                <a:cubicBezTo>
                  <a:pt x="75" y="127"/>
                  <a:pt x="75" y="127"/>
                  <a:pt x="75" y="127"/>
                </a:cubicBezTo>
                <a:close/>
                <a:moveTo>
                  <a:pt x="107" y="13"/>
                </a:move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7" y="12"/>
                  <a:pt x="106" y="12"/>
                  <a:pt x="106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2"/>
                  <a:pt x="106" y="12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6" y="11"/>
                  <a:pt x="106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108" y="11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2"/>
                  <a:pt x="109" y="12"/>
                  <a:pt x="109" y="12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11" y="12"/>
                  <a:pt x="111" y="12"/>
                </a:cubicBezTo>
                <a:cubicBezTo>
                  <a:pt x="111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12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2" y="11"/>
                  <a:pt x="112" y="11"/>
                  <a:pt x="112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4" y="10"/>
                </a:cubicBezTo>
                <a:cubicBezTo>
                  <a:pt x="114" y="10"/>
                  <a:pt x="114" y="10"/>
                  <a:pt x="114" y="11"/>
                </a:cubicBezTo>
                <a:cubicBezTo>
                  <a:pt x="114" y="11"/>
                  <a:pt x="114" y="11"/>
                  <a:pt x="114" y="11"/>
                </a:cubicBezTo>
                <a:cubicBezTo>
                  <a:pt x="114" y="11"/>
                  <a:pt x="114" y="11"/>
                  <a:pt x="114" y="12"/>
                </a:cubicBezTo>
                <a:cubicBezTo>
                  <a:pt x="114" y="12"/>
                  <a:pt x="113" y="12"/>
                  <a:pt x="113" y="12"/>
                </a:cubicBezTo>
                <a:cubicBezTo>
                  <a:pt x="113" y="12"/>
                  <a:pt x="113" y="12"/>
                  <a:pt x="113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13" y="13"/>
                  <a:pt x="113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4"/>
                  <a:pt x="112" y="14"/>
                  <a:pt x="112" y="14"/>
                </a:cubicBezTo>
                <a:cubicBezTo>
                  <a:pt x="113" y="14"/>
                  <a:pt x="114" y="14"/>
                  <a:pt x="114" y="14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5" y="14"/>
                  <a:pt x="115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14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5"/>
                  <a:pt x="115" y="15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15"/>
                  <a:pt x="114" y="15"/>
                  <a:pt x="113" y="15"/>
                </a:cubicBezTo>
                <a:cubicBezTo>
                  <a:pt x="113" y="15"/>
                  <a:pt x="112" y="15"/>
                  <a:pt x="112" y="15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07" y="13"/>
                  <a:pt x="107" y="13"/>
                  <a:pt x="107" y="13"/>
                </a:cubicBezTo>
                <a:close/>
                <a:moveTo>
                  <a:pt x="111" y="16"/>
                </a:move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3" y="16"/>
                  <a:pt x="113" y="16"/>
                  <a:pt x="113" y="17"/>
                </a:cubicBezTo>
                <a:cubicBezTo>
                  <a:pt x="113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14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5" y="18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19"/>
                  <a:pt x="115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3"/>
                  <a:pt x="115" y="24"/>
                  <a:pt x="115" y="24"/>
                </a:cubicBezTo>
                <a:cubicBezTo>
                  <a:pt x="115" y="24"/>
                  <a:pt x="115" y="24"/>
                  <a:pt x="115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5"/>
                  <a:pt x="115" y="25"/>
                  <a:pt x="115" y="26"/>
                </a:cubicBezTo>
                <a:cubicBezTo>
                  <a:pt x="115" y="26"/>
                  <a:pt x="115" y="26"/>
                  <a:pt x="115" y="26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28"/>
                  <a:pt x="115" y="29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5" y="30"/>
                  <a:pt x="115" y="30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5" y="31"/>
                </a:cubicBezTo>
                <a:cubicBezTo>
                  <a:pt x="115" y="31"/>
                  <a:pt x="115" y="31"/>
                  <a:pt x="114" y="31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29"/>
                  <a:pt x="114" y="28"/>
                  <a:pt x="114" y="28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26"/>
                  <a:pt x="114" y="25"/>
                  <a:pt x="114" y="25"/>
                </a:cubicBezTo>
                <a:cubicBezTo>
                  <a:pt x="114" y="24"/>
                  <a:pt x="114" y="24"/>
                  <a:pt x="114" y="24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4" y="23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3" y="22"/>
                  <a:pt x="113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2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2"/>
                  <a:pt x="113" y="23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3" y="25"/>
                  <a:pt x="113" y="25"/>
                  <a:pt x="113" y="25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7"/>
                  <a:pt x="113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0" y="28"/>
                  <a:pt x="110" y="28"/>
                  <a:pt x="110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8" y="28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7" y="27"/>
                  <a:pt x="107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7" y="26"/>
                  <a:pt x="107" y="26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25"/>
                  <a:pt x="107" y="25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24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7" y="23"/>
                  <a:pt x="107" y="23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24"/>
                  <a:pt x="109" y="23"/>
                  <a:pt x="109" y="23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8" y="22"/>
                  <a:pt x="108" y="22"/>
                </a:cubicBezTo>
                <a:cubicBezTo>
                  <a:pt x="108" y="22"/>
                  <a:pt x="107" y="22"/>
                  <a:pt x="107" y="22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22"/>
                  <a:pt x="106" y="22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6" y="23"/>
                  <a:pt x="106" y="23"/>
                  <a:pt x="106" y="24"/>
                </a:cubicBezTo>
                <a:cubicBezTo>
                  <a:pt x="106" y="24"/>
                  <a:pt x="106" y="24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6" y="27"/>
                  <a:pt x="106" y="27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30"/>
                  <a:pt x="106" y="30"/>
                  <a:pt x="105" y="30"/>
                </a:cubicBezTo>
                <a:cubicBezTo>
                  <a:pt x="105" y="30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0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5" y="26"/>
                  <a:pt x="105" y="25"/>
                  <a:pt x="105" y="25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105" y="25"/>
                  <a:pt x="105" y="25"/>
                  <a:pt x="105" y="24"/>
                </a:cubicBezTo>
                <a:cubicBezTo>
                  <a:pt x="105" y="24"/>
                  <a:pt x="105" y="24"/>
                  <a:pt x="105" y="23"/>
                </a:cubicBezTo>
                <a:cubicBezTo>
                  <a:pt x="105" y="23"/>
                  <a:pt x="105" y="23"/>
                  <a:pt x="105" y="23"/>
                </a:cubicBezTo>
                <a:cubicBezTo>
                  <a:pt x="105" y="23"/>
                  <a:pt x="105" y="23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2"/>
                  <a:pt x="105" y="22"/>
                </a:cubicBezTo>
                <a:cubicBezTo>
                  <a:pt x="105" y="22"/>
                  <a:pt x="105" y="21"/>
                  <a:pt x="105" y="21"/>
                </a:cubicBezTo>
                <a:cubicBezTo>
                  <a:pt x="105" y="21"/>
                  <a:pt x="106" y="21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6" y="18"/>
                  <a:pt x="106" y="18"/>
                  <a:pt x="106" y="17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6" y="17"/>
                  <a:pt x="106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6"/>
                  <a:pt x="108" y="16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0" y="15"/>
                  <a:pt x="110" y="15"/>
                  <a:pt x="110" y="15"/>
                </a:cubicBezTo>
                <a:cubicBezTo>
                  <a:pt x="108" y="15"/>
                  <a:pt x="108" y="16"/>
                  <a:pt x="107" y="16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4" y="15"/>
                  <a:pt x="104" y="15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09" y="13"/>
                  <a:pt x="108" y="13"/>
                  <a:pt x="108" y="13"/>
                </a:cubicBezTo>
                <a:cubicBezTo>
                  <a:pt x="108" y="13"/>
                  <a:pt x="107" y="13"/>
                  <a:pt x="107" y="13"/>
                </a:cubicBezTo>
                <a:cubicBezTo>
                  <a:pt x="107" y="13"/>
                  <a:pt x="107" y="13"/>
                  <a:pt x="107" y="13"/>
                </a:cubicBezTo>
                <a:cubicBezTo>
                  <a:pt x="111" y="16"/>
                  <a:pt x="111" y="16"/>
                  <a:pt x="111" y="16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7" y="18"/>
                  <a:pt x="107" y="18"/>
                  <a:pt x="108" y="18"/>
                </a:cubicBezTo>
                <a:cubicBezTo>
                  <a:pt x="108" y="18"/>
                  <a:pt x="109" y="17"/>
                  <a:pt x="109" y="17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08" y="18"/>
                  <a:pt x="108" y="18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ubicBezTo>
                  <a:pt x="107" y="19"/>
                  <a:pt x="107" y="19"/>
                  <a:pt x="107" y="19"/>
                </a:cubicBezTo>
                <a:close/>
                <a:moveTo>
                  <a:pt x="109" y="19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9" y="19"/>
                  <a:pt x="109" y="19"/>
                  <a:pt x="109" y="19"/>
                </a:cubicBezTo>
                <a:close/>
                <a:moveTo>
                  <a:pt x="112" y="25"/>
                </a:move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12" y="25"/>
                  <a:pt x="112" y="26"/>
                  <a:pt x="112" y="26"/>
                </a:cubicBezTo>
                <a:cubicBezTo>
                  <a:pt x="112" y="26"/>
                  <a:pt x="112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1" y="27"/>
                  <a:pt x="110" y="27"/>
                  <a:pt x="110" y="27"/>
                </a:cubicBezTo>
                <a:cubicBezTo>
                  <a:pt x="109" y="27"/>
                  <a:pt x="109" y="27"/>
                  <a:pt x="109" y="26"/>
                </a:cubicBezTo>
                <a:cubicBezTo>
                  <a:pt x="109" y="26"/>
                  <a:pt x="109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9" y="25"/>
                  <a:pt x="109" y="25"/>
                  <a:pt x="110" y="25"/>
                </a:cubicBezTo>
                <a:cubicBezTo>
                  <a:pt x="110" y="25"/>
                  <a:pt x="110" y="24"/>
                  <a:pt x="111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24"/>
                  <a:pt x="111" y="24"/>
                  <a:pt x="111" y="25"/>
                </a:cubicBezTo>
                <a:cubicBezTo>
                  <a:pt x="111" y="25"/>
                  <a:pt x="112" y="25"/>
                  <a:pt x="112" y="25"/>
                </a:cubicBezTo>
                <a:close/>
                <a:moveTo>
                  <a:pt x="32" y="72"/>
                </a:move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3"/>
                  <a:pt x="29" y="73"/>
                  <a:pt x="29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0" y="71"/>
                  <a:pt x="31" y="71"/>
                  <a:pt x="31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3" y="71"/>
                  <a:pt x="34" y="71"/>
                  <a:pt x="34" y="71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70"/>
                  <a:pt x="34" y="69"/>
                  <a:pt x="34" y="69"/>
                </a:cubicBezTo>
                <a:cubicBezTo>
                  <a:pt x="34" y="69"/>
                  <a:pt x="34" y="68"/>
                  <a:pt x="35" y="68"/>
                </a:cubicBezTo>
                <a:cubicBezTo>
                  <a:pt x="35" y="68"/>
                  <a:pt x="35" y="68"/>
                  <a:pt x="35" y="67"/>
                </a:cubicBezTo>
                <a:cubicBezTo>
                  <a:pt x="35" y="67"/>
                  <a:pt x="35" y="67"/>
                  <a:pt x="35" y="66"/>
                </a:cubicBezTo>
                <a:cubicBezTo>
                  <a:pt x="35" y="66"/>
                  <a:pt x="36" y="66"/>
                  <a:pt x="36" y="66"/>
                </a:cubicBezTo>
                <a:cubicBezTo>
                  <a:pt x="36" y="66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5"/>
                  <a:pt x="36" y="64"/>
                </a:cubicBezTo>
                <a:cubicBezTo>
                  <a:pt x="36" y="64"/>
                  <a:pt x="36" y="65"/>
                  <a:pt x="36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5" y="65"/>
                  <a:pt x="35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4" y="65"/>
                  <a:pt x="34" y="66"/>
                  <a:pt x="34" y="66"/>
                </a:cubicBezTo>
                <a:cubicBezTo>
                  <a:pt x="34" y="66"/>
                  <a:pt x="33" y="66"/>
                  <a:pt x="33" y="66"/>
                </a:cubicBezTo>
                <a:cubicBezTo>
                  <a:pt x="33" y="66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8"/>
                  <a:pt x="32" y="68"/>
                  <a:pt x="32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8"/>
                  <a:pt x="32" y="68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29" y="69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1"/>
                </a:cubicBezTo>
                <a:cubicBezTo>
                  <a:pt x="28" y="71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70"/>
                  <a:pt x="27" y="70"/>
                </a:cubicBezTo>
                <a:cubicBezTo>
                  <a:pt x="27" y="70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3" y="72"/>
                  <a:pt x="23" y="72"/>
                </a:cubicBezTo>
                <a:cubicBezTo>
                  <a:pt x="23" y="72"/>
                  <a:pt x="23" y="72"/>
                  <a:pt x="23" y="71"/>
                </a:cubicBezTo>
                <a:cubicBezTo>
                  <a:pt x="23" y="72"/>
                  <a:pt x="24" y="71"/>
                  <a:pt x="24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6" y="70"/>
                  <a:pt x="26" y="70"/>
                </a:cubicBezTo>
                <a:cubicBezTo>
                  <a:pt x="26" y="70"/>
                  <a:pt x="26" y="69"/>
                  <a:pt x="26" y="69"/>
                </a:cubicBezTo>
                <a:cubicBezTo>
                  <a:pt x="27" y="69"/>
                  <a:pt x="27" y="68"/>
                  <a:pt x="27" y="68"/>
                </a:cubicBezTo>
                <a:cubicBezTo>
                  <a:pt x="27" y="68"/>
                  <a:pt x="27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5"/>
                  <a:pt x="29" y="65"/>
                  <a:pt x="29" y="65"/>
                </a:cubicBezTo>
                <a:cubicBezTo>
                  <a:pt x="29" y="65"/>
                  <a:pt x="29" y="65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4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2"/>
                  <a:pt x="29" y="62"/>
                  <a:pt x="29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61"/>
                  <a:pt x="30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1"/>
                  <a:pt x="33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0"/>
                  <a:pt x="34" y="59"/>
                  <a:pt x="35" y="59"/>
                </a:cubicBezTo>
                <a:cubicBezTo>
                  <a:pt x="35" y="59"/>
                  <a:pt x="35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8"/>
                  <a:pt x="36" y="58"/>
                  <a:pt x="36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7" y="60"/>
                  <a:pt x="37" y="60"/>
                </a:cubicBezTo>
                <a:cubicBezTo>
                  <a:pt x="37" y="60"/>
                  <a:pt x="37" y="60"/>
                  <a:pt x="36" y="60"/>
                </a:cubicBezTo>
                <a:cubicBezTo>
                  <a:pt x="36" y="60"/>
                  <a:pt x="36" y="60"/>
                  <a:pt x="36" y="61"/>
                </a:cubicBezTo>
                <a:cubicBezTo>
                  <a:pt x="35" y="61"/>
                  <a:pt x="34" y="61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3"/>
                </a:cubicBezTo>
                <a:cubicBezTo>
                  <a:pt x="34" y="63"/>
                  <a:pt x="34" y="63"/>
                  <a:pt x="34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4"/>
                  <a:pt x="36" y="64"/>
                  <a:pt x="36" y="63"/>
                </a:cubicBezTo>
                <a:cubicBezTo>
                  <a:pt x="36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8" y="63"/>
                  <a:pt x="38" y="63"/>
                </a:cubicBezTo>
                <a:cubicBezTo>
                  <a:pt x="38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5"/>
                  <a:pt x="38" y="66"/>
                  <a:pt x="38" y="66"/>
                </a:cubicBezTo>
                <a:cubicBezTo>
                  <a:pt x="38" y="66"/>
                  <a:pt x="38" y="66"/>
                  <a:pt x="38" y="66"/>
                </a:cubicBezTo>
                <a:cubicBezTo>
                  <a:pt x="37" y="67"/>
                  <a:pt x="37" y="67"/>
                  <a:pt x="37" y="67"/>
                </a:cubicBezTo>
                <a:cubicBezTo>
                  <a:pt x="37" y="67"/>
                  <a:pt x="37" y="68"/>
                  <a:pt x="37" y="68"/>
                </a:cubicBezTo>
                <a:cubicBezTo>
                  <a:pt x="37" y="68"/>
                  <a:pt x="36" y="69"/>
                  <a:pt x="36" y="69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6" y="71"/>
                  <a:pt x="36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3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2" y="71"/>
                  <a:pt x="32" y="71"/>
                </a:cubicBezTo>
                <a:cubicBezTo>
                  <a:pt x="32" y="71"/>
                  <a:pt x="32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0" y="64"/>
                </a:moveTo>
                <a:cubicBezTo>
                  <a:pt x="30" y="64"/>
                  <a:pt x="30" y="64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63"/>
                  <a:pt x="32" y="63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63"/>
                  <a:pt x="33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2" y="65"/>
                  <a:pt x="32" y="65"/>
                </a:cubicBezTo>
                <a:cubicBezTo>
                  <a:pt x="31" y="65"/>
                  <a:pt x="31" y="66"/>
                  <a:pt x="31" y="66"/>
                </a:cubicBezTo>
                <a:cubicBezTo>
                  <a:pt x="31" y="66"/>
                  <a:pt x="31" y="66"/>
                  <a:pt x="31" y="66"/>
                </a:cubicBezTo>
                <a:cubicBezTo>
                  <a:pt x="31" y="66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lose/>
                <a:moveTo>
                  <a:pt x="47" y="72"/>
                </a:moveTo>
                <a:cubicBezTo>
                  <a:pt x="47" y="72"/>
                  <a:pt x="47" y="71"/>
                  <a:pt x="47" y="70"/>
                </a:cubicBezTo>
                <a:cubicBezTo>
                  <a:pt x="47" y="70"/>
                  <a:pt x="47" y="69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7" y="69"/>
                  <a:pt x="48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69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1"/>
                  <a:pt x="49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3"/>
                  <a:pt x="48" y="73"/>
                  <a:pt x="48" y="73"/>
                </a:cubicBezTo>
                <a:cubicBezTo>
                  <a:pt x="48" y="73"/>
                  <a:pt x="48" y="73"/>
                  <a:pt x="48" y="73"/>
                </a:cubicBezTo>
                <a:cubicBezTo>
                  <a:pt x="48" y="73"/>
                  <a:pt x="47" y="72"/>
                  <a:pt x="47" y="72"/>
                </a:cubicBezTo>
                <a:close/>
                <a:moveTo>
                  <a:pt x="55" y="69"/>
                </a:moveTo>
                <a:cubicBezTo>
                  <a:pt x="55" y="69"/>
                  <a:pt x="55" y="69"/>
                  <a:pt x="55" y="68"/>
                </a:cubicBezTo>
                <a:cubicBezTo>
                  <a:pt x="55" y="68"/>
                  <a:pt x="55" y="67"/>
                  <a:pt x="55" y="67"/>
                </a:cubicBezTo>
                <a:cubicBezTo>
                  <a:pt x="55" y="67"/>
                  <a:pt x="55" y="66"/>
                  <a:pt x="55" y="66"/>
                </a:cubicBezTo>
                <a:cubicBezTo>
                  <a:pt x="55" y="66"/>
                  <a:pt x="56" y="65"/>
                  <a:pt x="56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6"/>
                  <a:pt x="53" y="66"/>
                </a:cubicBezTo>
                <a:cubicBezTo>
                  <a:pt x="53" y="66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2" y="67"/>
                  <a:pt x="52" y="68"/>
                </a:cubicBezTo>
                <a:cubicBezTo>
                  <a:pt x="51" y="68"/>
                  <a:pt x="51" y="68"/>
                  <a:pt x="51" y="69"/>
                </a:cubicBezTo>
                <a:cubicBezTo>
                  <a:pt x="50" y="69"/>
                  <a:pt x="49" y="69"/>
                  <a:pt x="49" y="69"/>
                </a:cubicBezTo>
                <a:cubicBezTo>
                  <a:pt x="49" y="69"/>
                  <a:pt x="49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8"/>
                  <a:pt x="48" y="67"/>
                  <a:pt x="48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49" y="67"/>
                  <a:pt x="50" y="67"/>
                </a:cubicBezTo>
                <a:cubicBezTo>
                  <a:pt x="50" y="67"/>
                  <a:pt x="50" y="67"/>
                  <a:pt x="51" y="67"/>
                </a:cubicBezTo>
                <a:cubicBezTo>
                  <a:pt x="51" y="67"/>
                  <a:pt x="51" y="66"/>
                  <a:pt x="51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1" y="66"/>
                  <a:pt x="51" y="66"/>
                  <a:pt x="51" y="65"/>
                </a:cubicBezTo>
                <a:cubicBezTo>
                  <a:pt x="50" y="65"/>
                  <a:pt x="50" y="66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49" y="66"/>
                  <a:pt x="49" y="66"/>
                  <a:pt x="49" y="65"/>
                </a:cubicBezTo>
                <a:cubicBezTo>
                  <a:pt x="49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65"/>
                  <a:pt x="48" y="65"/>
                  <a:pt x="48" y="64"/>
                </a:cubicBezTo>
                <a:cubicBezTo>
                  <a:pt x="49" y="64"/>
                  <a:pt x="48" y="64"/>
                  <a:pt x="49" y="64"/>
                </a:cubicBezTo>
                <a:cubicBezTo>
                  <a:pt x="49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1" y="64"/>
                </a:cubicBezTo>
                <a:cubicBezTo>
                  <a:pt x="51" y="64"/>
                  <a:pt x="52" y="64"/>
                  <a:pt x="52" y="63"/>
                </a:cubicBezTo>
                <a:cubicBezTo>
                  <a:pt x="52" y="63"/>
                  <a:pt x="52" y="63"/>
                  <a:pt x="52" y="62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9"/>
                  <a:pt x="53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1"/>
                  <a:pt x="55" y="62"/>
                </a:cubicBezTo>
                <a:cubicBezTo>
                  <a:pt x="54" y="62"/>
                  <a:pt x="55" y="62"/>
                  <a:pt x="55" y="62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2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0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2"/>
                  <a:pt x="57" y="62"/>
                  <a:pt x="56" y="62"/>
                </a:cubicBezTo>
                <a:cubicBezTo>
                  <a:pt x="55" y="63"/>
                  <a:pt x="54" y="63"/>
                  <a:pt x="54" y="63"/>
                </a:cubicBezTo>
                <a:cubicBezTo>
                  <a:pt x="53" y="63"/>
                  <a:pt x="53" y="64"/>
                  <a:pt x="53" y="64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6"/>
                  <a:pt x="52" y="66"/>
                </a:cubicBezTo>
                <a:cubicBezTo>
                  <a:pt x="53" y="66"/>
                  <a:pt x="53" y="65"/>
                  <a:pt x="54" y="65"/>
                </a:cubicBezTo>
                <a:cubicBezTo>
                  <a:pt x="54" y="65"/>
                  <a:pt x="54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6" y="64"/>
                  <a:pt x="56" y="64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7" y="63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5"/>
                  <a:pt x="57" y="65"/>
                  <a:pt x="57" y="66"/>
                </a:cubicBezTo>
                <a:cubicBezTo>
                  <a:pt x="57" y="66"/>
                  <a:pt x="57" y="67"/>
                  <a:pt x="56" y="67"/>
                </a:cubicBezTo>
                <a:cubicBezTo>
                  <a:pt x="56" y="69"/>
                  <a:pt x="56" y="71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2"/>
                  <a:pt x="54" y="72"/>
                </a:cubicBezTo>
                <a:cubicBezTo>
                  <a:pt x="54" y="72"/>
                  <a:pt x="54" y="71"/>
                  <a:pt x="5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2" y="71"/>
                </a:cubicBezTo>
                <a:cubicBezTo>
                  <a:pt x="52" y="71"/>
                  <a:pt x="52" y="71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1" y="72"/>
                  <a:pt x="51" y="72"/>
                  <a:pt x="51" y="71"/>
                </a:cubicBezTo>
                <a:cubicBezTo>
                  <a:pt x="51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0"/>
                  <a:pt x="50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0" y="70"/>
                </a:cubicBezTo>
                <a:cubicBezTo>
                  <a:pt x="50" y="70"/>
                  <a:pt x="50" y="69"/>
                  <a:pt x="50" y="69"/>
                </a:cubicBezTo>
                <a:cubicBezTo>
                  <a:pt x="51" y="69"/>
                  <a:pt x="51" y="69"/>
                  <a:pt x="51" y="69"/>
                </a:cubicBezTo>
                <a:cubicBezTo>
                  <a:pt x="52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4" y="71"/>
                  <a:pt x="54" y="70"/>
                  <a:pt x="55" y="70"/>
                </a:cubicBezTo>
                <a:cubicBezTo>
                  <a:pt x="55" y="70"/>
                  <a:pt x="55" y="70"/>
                  <a:pt x="55" y="69"/>
                </a:cubicBezTo>
                <a:close/>
                <a:moveTo>
                  <a:pt x="84" y="65"/>
                </a:moveTo>
                <a:cubicBezTo>
                  <a:pt x="84" y="65"/>
                  <a:pt x="84" y="66"/>
                  <a:pt x="84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5" y="66"/>
                  <a:pt x="85" y="65"/>
                  <a:pt x="85" y="65"/>
                </a:cubicBezTo>
                <a:cubicBezTo>
                  <a:pt x="86" y="64"/>
                  <a:pt x="87" y="63"/>
                  <a:pt x="87" y="63"/>
                </a:cubicBezTo>
                <a:cubicBezTo>
                  <a:pt x="88" y="63"/>
                  <a:pt x="89" y="62"/>
                  <a:pt x="89" y="63"/>
                </a:cubicBezTo>
                <a:cubicBezTo>
                  <a:pt x="90" y="63"/>
                  <a:pt x="89" y="64"/>
                  <a:pt x="88" y="66"/>
                </a:cubicBezTo>
                <a:cubicBezTo>
                  <a:pt x="88" y="66"/>
                  <a:pt x="88" y="67"/>
                  <a:pt x="88" y="67"/>
                </a:cubicBezTo>
                <a:cubicBezTo>
                  <a:pt x="88" y="68"/>
                  <a:pt x="88" y="68"/>
                  <a:pt x="88" y="69"/>
                </a:cubicBezTo>
                <a:cubicBezTo>
                  <a:pt x="88" y="70"/>
                  <a:pt x="88" y="71"/>
                  <a:pt x="87" y="71"/>
                </a:cubicBezTo>
                <a:cubicBezTo>
                  <a:pt x="87" y="71"/>
                  <a:pt x="87" y="71"/>
                  <a:pt x="87" y="71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70"/>
                  <a:pt x="86" y="70"/>
                  <a:pt x="85" y="70"/>
                </a:cubicBezTo>
                <a:cubicBezTo>
                  <a:pt x="85" y="70"/>
                  <a:pt x="85" y="70"/>
                  <a:pt x="85" y="70"/>
                </a:cubicBezTo>
                <a:cubicBezTo>
                  <a:pt x="86" y="70"/>
                  <a:pt x="86" y="69"/>
                  <a:pt x="86" y="68"/>
                </a:cubicBezTo>
                <a:cubicBezTo>
                  <a:pt x="86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68"/>
                  <a:pt x="86" y="66"/>
                  <a:pt x="86" y="66"/>
                </a:cubicBezTo>
                <a:cubicBezTo>
                  <a:pt x="85" y="66"/>
                  <a:pt x="85" y="66"/>
                  <a:pt x="86" y="66"/>
                </a:cubicBezTo>
                <a:cubicBezTo>
                  <a:pt x="86" y="66"/>
                  <a:pt x="86" y="65"/>
                  <a:pt x="8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5" y="66"/>
                  <a:pt x="85" y="67"/>
                  <a:pt x="84" y="68"/>
                </a:cubicBezTo>
                <a:cubicBezTo>
                  <a:pt x="84" y="68"/>
                  <a:pt x="85" y="69"/>
                  <a:pt x="84" y="69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9"/>
                  <a:pt x="83" y="69"/>
                  <a:pt x="83" y="69"/>
                </a:cubicBezTo>
                <a:cubicBezTo>
                  <a:pt x="83" y="68"/>
                  <a:pt x="83" y="67"/>
                  <a:pt x="84" y="66"/>
                </a:cubicBezTo>
                <a:cubicBezTo>
                  <a:pt x="84" y="66"/>
                  <a:pt x="84" y="65"/>
                  <a:pt x="84" y="65"/>
                </a:cubicBezTo>
                <a:close/>
                <a:moveTo>
                  <a:pt x="88" y="63"/>
                </a:move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8" y="64"/>
                  <a:pt x="88" y="64"/>
                </a:cubicBezTo>
                <a:cubicBezTo>
                  <a:pt x="88" y="65"/>
                  <a:pt x="88" y="66"/>
                  <a:pt x="87" y="67"/>
                </a:cubicBezTo>
                <a:cubicBezTo>
                  <a:pt x="87" y="66"/>
                  <a:pt x="87" y="66"/>
                  <a:pt x="87" y="66"/>
                </a:cubicBezTo>
                <a:cubicBezTo>
                  <a:pt x="87" y="66"/>
                  <a:pt x="87" y="65"/>
                  <a:pt x="86" y="65"/>
                </a:cubicBezTo>
                <a:cubicBezTo>
                  <a:pt x="86" y="64"/>
                  <a:pt x="86" y="64"/>
                  <a:pt x="86" y="64"/>
                </a:cubicBezTo>
                <a:cubicBezTo>
                  <a:pt x="87" y="64"/>
                  <a:pt x="87" y="64"/>
                  <a:pt x="87" y="63"/>
                </a:cubicBezTo>
                <a:cubicBezTo>
                  <a:pt x="88" y="63"/>
                  <a:pt x="88" y="63"/>
                  <a:pt x="88" y="63"/>
                </a:cubicBezTo>
                <a:close/>
                <a:moveTo>
                  <a:pt x="87" y="67"/>
                </a:moveTo>
                <a:cubicBezTo>
                  <a:pt x="87" y="67"/>
                  <a:pt x="87" y="69"/>
                  <a:pt x="87" y="69"/>
                </a:cubicBezTo>
                <a:cubicBezTo>
                  <a:pt x="87" y="69"/>
                  <a:pt x="87" y="70"/>
                  <a:pt x="87" y="70"/>
                </a:cubicBezTo>
                <a:cubicBezTo>
                  <a:pt x="87" y="70"/>
                  <a:pt x="87" y="70"/>
                  <a:pt x="86" y="70"/>
                </a:cubicBezTo>
                <a:cubicBezTo>
                  <a:pt x="86" y="69"/>
                  <a:pt x="87" y="68"/>
                  <a:pt x="87" y="68"/>
                </a:cubicBezTo>
                <a:cubicBezTo>
                  <a:pt x="87" y="68"/>
                  <a:pt x="87" y="67"/>
                  <a:pt x="87" y="67"/>
                </a:cubicBezTo>
                <a:close/>
                <a:moveTo>
                  <a:pt x="80" y="70"/>
                </a:moveTo>
                <a:cubicBezTo>
                  <a:pt x="80" y="70"/>
                  <a:pt x="81" y="70"/>
                  <a:pt x="82" y="71"/>
                </a:cubicBezTo>
                <a:cubicBezTo>
                  <a:pt x="82" y="71"/>
                  <a:pt x="83" y="71"/>
                  <a:pt x="83" y="71"/>
                </a:cubicBezTo>
                <a:cubicBezTo>
                  <a:pt x="85" y="72"/>
                  <a:pt x="86" y="72"/>
                  <a:pt x="88" y="72"/>
                </a:cubicBezTo>
                <a:cubicBezTo>
                  <a:pt x="88" y="73"/>
                  <a:pt x="90" y="72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91" y="72"/>
                  <a:pt x="91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3"/>
                  <a:pt x="88" y="74"/>
                  <a:pt x="88" y="74"/>
                </a:cubicBezTo>
                <a:cubicBezTo>
                  <a:pt x="86" y="74"/>
                  <a:pt x="86" y="74"/>
                  <a:pt x="85" y="73"/>
                </a:cubicBezTo>
                <a:cubicBezTo>
                  <a:pt x="84" y="72"/>
                  <a:pt x="83" y="72"/>
                  <a:pt x="82" y="71"/>
                </a:cubicBezTo>
                <a:cubicBezTo>
                  <a:pt x="81" y="71"/>
                  <a:pt x="80" y="71"/>
                  <a:pt x="80" y="70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3" y="70"/>
                  <a:pt x="83" y="70"/>
                </a:cubicBezTo>
                <a:cubicBezTo>
                  <a:pt x="83" y="70"/>
                  <a:pt x="83" y="70"/>
                  <a:pt x="83" y="71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0"/>
                  <a:pt x="82" y="70"/>
                  <a:pt x="82" y="70"/>
                </a:cubicBezTo>
                <a:cubicBezTo>
                  <a:pt x="82" y="70"/>
                  <a:pt x="82" y="69"/>
                  <a:pt x="82" y="69"/>
                </a:cubicBezTo>
                <a:close/>
                <a:moveTo>
                  <a:pt x="81" y="66"/>
                </a:moveTo>
                <a:cubicBezTo>
                  <a:pt x="82" y="66"/>
                  <a:pt x="83" y="67"/>
                  <a:pt x="83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1" y="68"/>
                </a:cubicBezTo>
                <a:cubicBezTo>
                  <a:pt x="81" y="68"/>
                  <a:pt x="81" y="67"/>
                  <a:pt x="81" y="67"/>
                </a:cubicBezTo>
                <a:cubicBezTo>
                  <a:pt x="81" y="67"/>
                  <a:pt x="81" y="66"/>
                  <a:pt x="81" y="66"/>
                </a:cubicBezTo>
                <a:close/>
                <a:moveTo>
                  <a:pt x="86" y="63"/>
                </a:moveTo>
                <a:cubicBezTo>
                  <a:pt x="86" y="63"/>
                  <a:pt x="86" y="63"/>
                  <a:pt x="86" y="63"/>
                </a:cubicBezTo>
                <a:cubicBezTo>
                  <a:pt x="87" y="62"/>
                  <a:pt x="87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59"/>
                  <a:pt x="88" y="59"/>
                  <a:pt x="87" y="60"/>
                </a:cubicBezTo>
                <a:cubicBezTo>
                  <a:pt x="87" y="60"/>
                  <a:pt x="86" y="61"/>
                  <a:pt x="86" y="61"/>
                </a:cubicBezTo>
                <a:cubicBezTo>
                  <a:pt x="85" y="61"/>
                  <a:pt x="85" y="62"/>
                  <a:pt x="85" y="62"/>
                </a:cubicBezTo>
                <a:cubicBezTo>
                  <a:pt x="84" y="62"/>
                  <a:pt x="82" y="62"/>
                  <a:pt x="82" y="62"/>
                </a:cubicBezTo>
                <a:cubicBezTo>
                  <a:pt x="83" y="62"/>
                  <a:pt x="84" y="61"/>
                  <a:pt x="85" y="60"/>
                </a:cubicBezTo>
                <a:cubicBezTo>
                  <a:pt x="85" y="60"/>
                  <a:pt x="86" y="59"/>
                  <a:pt x="87" y="58"/>
                </a:cubicBezTo>
                <a:cubicBezTo>
                  <a:pt x="87" y="58"/>
                  <a:pt x="88" y="58"/>
                  <a:pt x="88" y="58"/>
                </a:cubicBezTo>
                <a:cubicBezTo>
                  <a:pt x="88" y="58"/>
                  <a:pt x="88" y="58"/>
                  <a:pt x="89" y="58"/>
                </a:cubicBezTo>
                <a:cubicBezTo>
                  <a:pt x="89" y="58"/>
                  <a:pt x="89" y="57"/>
                  <a:pt x="89" y="57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0" y="57"/>
                  <a:pt x="90" y="57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58"/>
                  <a:pt x="90" y="59"/>
                  <a:pt x="90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8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1"/>
                  <a:pt x="89" y="61"/>
                  <a:pt x="89" y="61"/>
                </a:cubicBezTo>
                <a:cubicBezTo>
                  <a:pt x="89" y="61"/>
                  <a:pt x="89" y="61"/>
                  <a:pt x="89" y="62"/>
                </a:cubicBezTo>
                <a:cubicBezTo>
                  <a:pt x="88" y="62"/>
                  <a:pt x="87" y="63"/>
                  <a:pt x="86" y="63"/>
                </a:cubicBezTo>
                <a:close/>
                <a:moveTo>
                  <a:pt x="70" y="65"/>
                </a:moveTo>
                <a:cubicBezTo>
                  <a:pt x="70" y="65"/>
                  <a:pt x="70" y="65"/>
                  <a:pt x="70" y="65"/>
                </a:cubicBezTo>
                <a:cubicBezTo>
                  <a:pt x="70" y="66"/>
                  <a:pt x="70" y="66"/>
                  <a:pt x="71" y="66"/>
                </a:cubicBezTo>
                <a:cubicBezTo>
                  <a:pt x="71" y="66"/>
                  <a:pt x="71" y="66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71" y="68"/>
                  <a:pt x="70" y="68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1" y="70"/>
                  <a:pt x="72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4" y="72"/>
                  <a:pt x="75" y="72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4" y="73"/>
                  <a:pt x="74" y="73"/>
                </a:cubicBezTo>
                <a:cubicBezTo>
                  <a:pt x="74" y="73"/>
                  <a:pt x="73" y="73"/>
                  <a:pt x="73" y="73"/>
                </a:cubicBezTo>
                <a:cubicBezTo>
                  <a:pt x="73" y="74"/>
                  <a:pt x="72" y="73"/>
                  <a:pt x="72" y="73"/>
                </a:cubicBezTo>
                <a:cubicBezTo>
                  <a:pt x="71" y="72"/>
                  <a:pt x="71" y="72"/>
                  <a:pt x="70" y="71"/>
                </a:cubicBezTo>
                <a:cubicBezTo>
                  <a:pt x="70" y="71"/>
                  <a:pt x="70" y="70"/>
                  <a:pt x="6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8" y="71"/>
                  <a:pt x="67" y="71"/>
                  <a:pt x="66" y="72"/>
                </a:cubicBezTo>
                <a:cubicBezTo>
                  <a:pt x="65" y="73"/>
                  <a:pt x="64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73"/>
                  <a:pt x="64" y="73"/>
                  <a:pt x="64" y="73"/>
                </a:cubicBezTo>
                <a:cubicBezTo>
                  <a:pt x="64" y="73"/>
                  <a:pt x="65" y="72"/>
                  <a:pt x="65" y="72"/>
                </a:cubicBezTo>
                <a:cubicBezTo>
                  <a:pt x="66" y="72"/>
                  <a:pt x="66" y="71"/>
                  <a:pt x="66" y="71"/>
                </a:cubicBezTo>
                <a:cubicBezTo>
                  <a:pt x="67" y="70"/>
                  <a:pt x="67" y="70"/>
                  <a:pt x="67" y="70"/>
                </a:cubicBezTo>
                <a:cubicBezTo>
                  <a:pt x="68" y="69"/>
                  <a:pt x="68" y="68"/>
                  <a:pt x="68" y="68"/>
                </a:cubicBezTo>
                <a:cubicBezTo>
                  <a:pt x="68" y="67"/>
                  <a:pt x="67" y="66"/>
                  <a:pt x="67" y="66"/>
                </a:cubicBezTo>
                <a:cubicBezTo>
                  <a:pt x="68" y="66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70" y="66"/>
                  <a:pt x="70" y="65"/>
                </a:cubicBezTo>
                <a:close/>
                <a:moveTo>
                  <a:pt x="71" y="64"/>
                </a:moveTo>
                <a:cubicBezTo>
                  <a:pt x="71" y="64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0" y="63"/>
                  <a:pt x="70" y="64"/>
                  <a:pt x="69" y="64"/>
                </a:cubicBezTo>
                <a:cubicBezTo>
                  <a:pt x="69" y="65"/>
                  <a:pt x="68" y="65"/>
                  <a:pt x="67" y="65"/>
                </a:cubicBezTo>
                <a:cubicBezTo>
                  <a:pt x="67" y="65"/>
                  <a:pt x="66" y="66"/>
                  <a:pt x="66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6" y="64"/>
                  <a:pt x="67" y="64"/>
                  <a:pt x="67" y="64"/>
                </a:cubicBezTo>
                <a:cubicBezTo>
                  <a:pt x="67" y="64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2"/>
                  <a:pt x="72" y="62"/>
                </a:cubicBezTo>
                <a:cubicBezTo>
                  <a:pt x="72" y="62"/>
                  <a:pt x="72" y="63"/>
                  <a:pt x="72" y="63"/>
                </a:cubicBezTo>
                <a:cubicBezTo>
                  <a:pt x="72" y="63"/>
                  <a:pt x="72" y="63"/>
                  <a:pt x="73" y="63"/>
                </a:cubicBezTo>
                <a:cubicBezTo>
                  <a:pt x="73" y="63"/>
                  <a:pt x="72" y="64"/>
                  <a:pt x="72" y="64"/>
                </a:cubicBezTo>
                <a:cubicBezTo>
                  <a:pt x="72" y="64"/>
                  <a:pt x="71" y="64"/>
                  <a:pt x="71" y="64"/>
                </a:cubicBezTo>
                <a:close/>
                <a:moveTo>
                  <a:pt x="69" y="58"/>
                </a:moveTo>
                <a:cubicBezTo>
                  <a:pt x="69" y="58"/>
                  <a:pt x="71" y="58"/>
                  <a:pt x="71" y="59"/>
                </a:cubicBezTo>
                <a:cubicBezTo>
                  <a:pt x="71" y="59"/>
                  <a:pt x="71" y="59"/>
                  <a:pt x="71" y="60"/>
                </a:cubicBezTo>
                <a:cubicBezTo>
                  <a:pt x="71" y="60"/>
                  <a:pt x="72" y="60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9"/>
                  <a:pt x="74" y="59"/>
                  <a:pt x="74" y="59"/>
                </a:cubicBezTo>
                <a:cubicBezTo>
                  <a:pt x="74" y="59"/>
                  <a:pt x="74" y="59"/>
                  <a:pt x="74" y="60"/>
                </a:cubicBezTo>
                <a:cubicBezTo>
                  <a:pt x="74" y="60"/>
                  <a:pt x="74" y="60"/>
                  <a:pt x="74" y="60"/>
                </a:cubicBezTo>
                <a:cubicBezTo>
                  <a:pt x="73" y="60"/>
                  <a:pt x="72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0" y="61"/>
                  <a:pt x="70" y="61"/>
                </a:cubicBezTo>
                <a:cubicBezTo>
                  <a:pt x="69" y="61"/>
                  <a:pt x="68" y="62"/>
                  <a:pt x="67" y="62"/>
                </a:cubicBezTo>
                <a:cubicBezTo>
                  <a:pt x="67" y="61"/>
                  <a:pt x="67" y="61"/>
                  <a:pt x="67" y="61"/>
                </a:cubicBezTo>
                <a:cubicBezTo>
                  <a:pt x="68" y="61"/>
                  <a:pt x="69" y="60"/>
                  <a:pt x="69" y="59"/>
                </a:cubicBezTo>
                <a:cubicBezTo>
                  <a:pt x="69" y="59"/>
                  <a:pt x="69" y="58"/>
                  <a:pt x="69" y="58"/>
                </a:cubicBezTo>
                <a:close/>
                <a:moveTo>
                  <a:pt x="104" y="59"/>
                </a:moveTo>
                <a:cubicBezTo>
                  <a:pt x="105" y="59"/>
                  <a:pt x="105" y="59"/>
                  <a:pt x="105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1"/>
                  <a:pt x="104" y="62"/>
                  <a:pt x="104" y="62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63"/>
                  <a:pt x="104" y="63"/>
                  <a:pt x="105" y="63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5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5" y="64"/>
                  <a:pt x="105" y="65"/>
                </a:cubicBezTo>
                <a:cubicBezTo>
                  <a:pt x="104" y="65"/>
                  <a:pt x="104" y="65"/>
                  <a:pt x="103" y="65"/>
                </a:cubicBezTo>
                <a:cubicBezTo>
                  <a:pt x="103" y="65"/>
                  <a:pt x="102" y="67"/>
                  <a:pt x="102" y="68"/>
                </a:cubicBezTo>
                <a:cubicBezTo>
                  <a:pt x="103" y="68"/>
                  <a:pt x="103" y="69"/>
                  <a:pt x="105" y="70"/>
                </a:cubicBezTo>
                <a:cubicBezTo>
                  <a:pt x="105" y="70"/>
                  <a:pt x="106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71"/>
                  <a:pt x="106" y="71"/>
                  <a:pt x="106" y="71"/>
                </a:cubicBezTo>
                <a:cubicBezTo>
                  <a:pt x="106" y="71"/>
                  <a:pt x="106" y="71"/>
                  <a:pt x="106" y="72"/>
                </a:cubicBezTo>
                <a:cubicBezTo>
                  <a:pt x="105" y="72"/>
                  <a:pt x="105" y="72"/>
                  <a:pt x="104" y="72"/>
                </a:cubicBezTo>
                <a:cubicBezTo>
                  <a:pt x="104" y="71"/>
                  <a:pt x="103" y="71"/>
                  <a:pt x="103" y="71"/>
                </a:cubicBezTo>
                <a:cubicBezTo>
                  <a:pt x="103" y="71"/>
                  <a:pt x="103" y="70"/>
                  <a:pt x="102" y="69"/>
                </a:cubicBezTo>
                <a:cubicBezTo>
                  <a:pt x="102" y="69"/>
                  <a:pt x="102" y="69"/>
                  <a:pt x="102" y="69"/>
                </a:cubicBezTo>
                <a:cubicBezTo>
                  <a:pt x="102" y="68"/>
                  <a:pt x="101" y="68"/>
                  <a:pt x="101" y="68"/>
                </a:cubicBezTo>
                <a:cubicBezTo>
                  <a:pt x="101" y="69"/>
                  <a:pt x="100" y="69"/>
                  <a:pt x="100" y="70"/>
                </a:cubicBezTo>
                <a:cubicBezTo>
                  <a:pt x="99" y="71"/>
                  <a:pt x="98" y="71"/>
                  <a:pt x="96" y="72"/>
                </a:cubicBezTo>
                <a:cubicBezTo>
                  <a:pt x="96" y="73"/>
                  <a:pt x="95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73"/>
                  <a:pt x="95" y="72"/>
                  <a:pt x="95" y="72"/>
                </a:cubicBezTo>
                <a:cubicBezTo>
                  <a:pt x="97" y="71"/>
                  <a:pt x="98" y="69"/>
                  <a:pt x="99" y="68"/>
                </a:cubicBezTo>
                <a:cubicBezTo>
                  <a:pt x="100" y="67"/>
                  <a:pt x="100" y="66"/>
                  <a:pt x="100" y="65"/>
                </a:cubicBezTo>
                <a:cubicBezTo>
                  <a:pt x="100" y="65"/>
                  <a:pt x="99" y="64"/>
                  <a:pt x="99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100" y="64"/>
                  <a:pt x="101" y="64"/>
                  <a:pt x="102" y="64"/>
                </a:cubicBezTo>
                <a:cubicBezTo>
                  <a:pt x="102" y="63"/>
                  <a:pt x="102" y="63"/>
                  <a:pt x="103" y="62"/>
                </a:cubicBezTo>
                <a:cubicBezTo>
                  <a:pt x="103" y="62"/>
                  <a:pt x="103" y="61"/>
                  <a:pt x="103" y="61"/>
                </a:cubicBezTo>
                <a:cubicBezTo>
                  <a:pt x="103" y="60"/>
                  <a:pt x="104" y="60"/>
                  <a:pt x="104" y="59"/>
                </a:cubicBezTo>
                <a:close/>
                <a:moveTo>
                  <a:pt x="102" y="94"/>
                </a:moveTo>
                <a:cubicBezTo>
                  <a:pt x="102" y="89"/>
                  <a:pt x="102" y="89"/>
                  <a:pt x="102" y="89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02" y="94"/>
                  <a:pt x="102" y="94"/>
                  <a:pt x="102" y="94"/>
                </a:cubicBezTo>
                <a:close/>
                <a:moveTo>
                  <a:pt x="112" y="102"/>
                </a:moveTo>
                <a:cubicBezTo>
                  <a:pt x="112" y="98"/>
                  <a:pt x="112" y="98"/>
                  <a:pt x="112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2" y="102"/>
                  <a:pt x="112" y="102"/>
                  <a:pt x="112" y="102"/>
                </a:cubicBezTo>
                <a:close/>
                <a:moveTo>
                  <a:pt x="113" y="20"/>
                </a:moveTo>
                <a:cubicBezTo>
                  <a:pt x="113" y="20"/>
                  <a:pt x="113" y="20"/>
                  <a:pt x="113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11" y="19"/>
                  <a:pt x="111" y="19"/>
                  <a:pt x="111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lose/>
                <a:moveTo>
                  <a:pt x="113" y="18"/>
                </a:move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3" y="19"/>
                  <a:pt x="113" y="19"/>
                </a:cubicBezTo>
                <a:cubicBezTo>
                  <a:pt x="113" y="19"/>
                  <a:pt x="112" y="19"/>
                  <a:pt x="112" y="19"/>
                </a:cubicBezTo>
                <a:cubicBezTo>
                  <a:pt x="112" y="18"/>
                  <a:pt x="112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8"/>
                  <a:pt x="111" y="18"/>
                  <a:pt x="111" y="18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1" y="17"/>
                  <a:pt x="112" y="17"/>
                  <a:pt x="112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13" y="18"/>
                  <a:pt x="113" y="18"/>
                  <a:pt x="113" y="18"/>
                </a:cubicBezTo>
                <a:close/>
                <a:moveTo>
                  <a:pt x="92" y="11"/>
                </a:move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lose/>
                <a:moveTo>
                  <a:pt x="88" y="29"/>
                </a:move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7"/>
                  <a:pt x="87" y="27"/>
                </a:cubicBezTo>
                <a:cubicBezTo>
                  <a:pt x="87" y="27"/>
                  <a:pt x="87" y="26"/>
                  <a:pt x="87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6" y="23"/>
                  <a:pt x="86" y="23"/>
                  <a:pt x="86" y="22"/>
                </a:cubicBezTo>
                <a:cubicBezTo>
                  <a:pt x="86" y="22"/>
                  <a:pt x="86" y="21"/>
                  <a:pt x="86" y="21"/>
                </a:cubicBezTo>
                <a:cubicBezTo>
                  <a:pt x="86" y="18"/>
                  <a:pt x="86" y="18"/>
                  <a:pt x="86" y="18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3"/>
                  <a:pt x="87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14"/>
                  <a:pt x="88" y="15"/>
                  <a:pt x="88" y="16"/>
                </a:cubicBezTo>
                <a:cubicBezTo>
                  <a:pt x="88" y="16"/>
                  <a:pt x="88" y="17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1"/>
                  <a:pt x="88" y="21"/>
                  <a:pt x="88" y="22"/>
                </a:cubicBezTo>
                <a:cubicBezTo>
                  <a:pt x="88" y="23"/>
                  <a:pt x="88" y="23"/>
                  <a:pt x="88" y="24"/>
                </a:cubicBezTo>
                <a:cubicBezTo>
                  <a:pt x="88" y="24"/>
                  <a:pt x="88" y="24"/>
                  <a:pt x="88" y="25"/>
                </a:cubicBezTo>
                <a:cubicBezTo>
                  <a:pt x="88" y="25"/>
                  <a:pt x="88" y="26"/>
                  <a:pt x="88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8" y="26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9" y="27"/>
                  <a:pt x="90" y="27"/>
                  <a:pt x="90" y="26"/>
                </a:cubicBezTo>
                <a:cubicBezTo>
                  <a:pt x="90" y="26"/>
                  <a:pt x="90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3"/>
                  <a:pt x="91" y="23"/>
                  <a:pt x="91" y="23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5"/>
                  <a:pt x="91" y="15"/>
                  <a:pt x="91" y="15"/>
                </a:cubicBezTo>
                <a:cubicBezTo>
                  <a:pt x="91" y="14"/>
                  <a:pt x="91" y="14"/>
                  <a:pt x="91" y="13"/>
                </a:cubicBezTo>
                <a:cubicBezTo>
                  <a:pt x="91" y="13"/>
                  <a:pt x="91" y="13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12"/>
                  <a:pt x="91" y="11"/>
                  <a:pt x="91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11"/>
                  <a:pt x="93" y="11"/>
                  <a:pt x="93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1"/>
                  <a:pt x="93" y="12"/>
                  <a:pt x="93" y="12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2"/>
                  <a:pt x="93" y="13"/>
                  <a:pt x="93" y="13"/>
                </a:cubicBezTo>
                <a:cubicBezTo>
                  <a:pt x="93" y="13"/>
                  <a:pt x="93" y="13"/>
                  <a:pt x="93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1"/>
                  <a:pt x="93" y="21"/>
                  <a:pt x="93" y="21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5"/>
                  <a:pt x="94" y="25"/>
                  <a:pt x="94" y="25"/>
                </a:cubicBezTo>
                <a:cubicBezTo>
                  <a:pt x="94" y="25"/>
                  <a:pt x="94" y="26"/>
                  <a:pt x="94" y="26"/>
                </a:cubicBezTo>
                <a:cubicBezTo>
                  <a:pt x="94" y="26"/>
                  <a:pt x="94" y="26"/>
                  <a:pt x="95" y="27"/>
                </a:cubicBezTo>
                <a:cubicBezTo>
                  <a:pt x="95" y="27"/>
                  <a:pt x="95" y="27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7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7"/>
                  <a:pt x="96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6"/>
                  <a:pt x="96" y="26"/>
                  <a:pt x="96" y="25"/>
                </a:cubicBezTo>
                <a:cubicBezTo>
                  <a:pt x="96" y="25"/>
                  <a:pt x="96" y="24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3"/>
                  <a:pt x="96" y="13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3"/>
                  <a:pt x="96" y="13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7"/>
                </a:cubicBezTo>
                <a:cubicBezTo>
                  <a:pt x="97" y="17"/>
                  <a:pt x="97" y="17"/>
                  <a:pt x="97" y="18"/>
                </a:cubicBezTo>
                <a:cubicBezTo>
                  <a:pt x="97" y="19"/>
                  <a:pt x="97" y="19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22"/>
                  <a:pt x="97" y="23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7" y="24"/>
                  <a:pt x="97" y="24"/>
                  <a:pt x="97" y="25"/>
                </a:cubicBezTo>
                <a:cubicBezTo>
                  <a:pt x="97" y="25"/>
                  <a:pt x="97" y="26"/>
                  <a:pt x="97" y="26"/>
                </a:cubicBezTo>
                <a:cubicBezTo>
                  <a:pt x="97" y="27"/>
                  <a:pt x="97" y="27"/>
                  <a:pt x="97" y="28"/>
                </a:cubicBezTo>
                <a:cubicBezTo>
                  <a:pt x="97" y="28"/>
                  <a:pt x="96" y="29"/>
                  <a:pt x="96" y="29"/>
                </a:cubicBezTo>
                <a:cubicBezTo>
                  <a:pt x="96" y="29"/>
                  <a:pt x="95" y="30"/>
                  <a:pt x="94" y="30"/>
                </a:cubicBezTo>
                <a:cubicBezTo>
                  <a:pt x="94" y="30"/>
                  <a:pt x="93" y="30"/>
                  <a:pt x="92" y="30"/>
                </a:cubicBezTo>
                <a:cubicBezTo>
                  <a:pt x="91" y="30"/>
                  <a:pt x="91" y="30"/>
                  <a:pt x="90" y="30"/>
                </a:cubicBezTo>
                <a:cubicBezTo>
                  <a:pt x="90" y="30"/>
                  <a:pt x="90" y="30"/>
                  <a:pt x="90" y="30"/>
                </a:cubicBezTo>
                <a:cubicBezTo>
                  <a:pt x="90" y="30"/>
                  <a:pt x="89" y="30"/>
                  <a:pt x="89" y="30"/>
                </a:cubicBezTo>
                <a:cubicBezTo>
                  <a:pt x="89" y="30"/>
                  <a:pt x="89" y="30"/>
                  <a:pt x="89" y="30"/>
                </a:cubicBezTo>
                <a:cubicBezTo>
                  <a:pt x="89" y="30"/>
                  <a:pt x="89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29"/>
                  <a:pt x="88" y="29"/>
                  <a:pt x="88" y="29"/>
                </a:cubicBezTo>
                <a:close/>
                <a:moveTo>
                  <a:pt x="94" y="28"/>
                </a:moveTo>
                <a:cubicBezTo>
                  <a:pt x="94" y="29"/>
                  <a:pt x="94" y="29"/>
                  <a:pt x="93" y="29"/>
                </a:cubicBezTo>
                <a:cubicBezTo>
                  <a:pt x="93" y="29"/>
                  <a:pt x="92" y="29"/>
                  <a:pt x="92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0" y="29"/>
                </a:cubicBezTo>
                <a:cubicBezTo>
                  <a:pt x="90" y="28"/>
                  <a:pt x="90" y="27"/>
                  <a:pt x="91" y="27"/>
                </a:cubicBezTo>
                <a:cubicBezTo>
                  <a:pt x="91" y="27"/>
                  <a:pt x="91" y="26"/>
                  <a:pt x="91" y="26"/>
                </a:cubicBezTo>
                <a:cubicBezTo>
                  <a:pt x="92" y="26"/>
                  <a:pt x="92" y="26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7"/>
                  <a:pt x="93" y="27"/>
                  <a:pt x="94" y="27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8"/>
                  <a:pt x="94" y="28"/>
                  <a:pt x="94" y="28"/>
                </a:cubicBezTo>
                <a:close/>
                <a:moveTo>
                  <a:pt x="17" y="113"/>
                </a:moveTo>
                <a:cubicBezTo>
                  <a:pt x="15" y="112"/>
                  <a:pt x="17" y="108"/>
                  <a:pt x="20" y="108"/>
                </a:cubicBezTo>
                <a:cubicBezTo>
                  <a:pt x="21" y="108"/>
                  <a:pt x="21" y="108"/>
                  <a:pt x="22" y="108"/>
                </a:cubicBezTo>
                <a:cubicBezTo>
                  <a:pt x="22" y="107"/>
                  <a:pt x="22" y="106"/>
                  <a:pt x="21" y="106"/>
                </a:cubicBezTo>
                <a:cubicBezTo>
                  <a:pt x="15" y="105"/>
                  <a:pt x="16" y="90"/>
                  <a:pt x="23" y="89"/>
                </a:cubicBezTo>
                <a:cubicBezTo>
                  <a:pt x="25" y="89"/>
                  <a:pt x="26" y="89"/>
                  <a:pt x="27" y="90"/>
                </a:cubicBezTo>
                <a:cubicBezTo>
                  <a:pt x="28" y="91"/>
                  <a:pt x="27" y="92"/>
                  <a:pt x="26" y="91"/>
                </a:cubicBezTo>
                <a:cubicBezTo>
                  <a:pt x="25" y="90"/>
                  <a:pt x="25" y="90"/>
                  <a:pt x="24" y="90"/>
                </a:cubicBezTo>
                <a:cubicBezTo>
                  <a:pt x="23" y="91"/>
                  <a:pt x="22" y="91"/>
                  <a:pt x="21" y="92"/>
                </a:cubicBezTo>
                <a:cubicBezTo>
                  <a:pt x="21" y="92"/>
                  <a:pt x="20" y="94"/>
                  <a:pt x="20" y="94"/>
                </a:cubicBezTo>
                <a:cubicBezTo>
                  <a:pt x="20" y="95"/>
                  <a:pt x="20" y="95"/>
                  <a:pt x="21" y="96"/>
                </a:cubicBezTo>
                <a:cubicBezTo>
                  <a:pt x="23" y="97"/>
                  <a:pt x="27" y="96"/>
                  <a:pt x="26" y="98"/>
                </a:cubicBezTo>
                <a:cubicBezTo>
                  <a:pt x="26" y="99"/>
                  <a:pt x="24" y="99"/>
                  <a:pt x="23" y="98"/>
                </a:cubicBezTo>
                <a:cubicBezTo>
                  <a:pt x="21" y="97"/>
                  <a:pt x="20" y="98"/>
                  <a:pt x="19" y="100"/>
                </a:cubicBezTo>
                <a:cubicBezTo>
                  <a:pt x="19" y="102"/>
                  <a:pt x="20" y="102"/>
                  <a:pt x="20" y="102"/>
                </a:cubicBezTo>
                <a:cubicBezTo>
                  <a:pt x="21" y="102"/>
                  <a:pt x="21" y="102"/>
                  <a:pt x="22" y="102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1"/>
                  <a:pt x="25" y="101"/>
                  <a:pt x="24" y="102"/>
                </a:cubicBezTo>
                <a:cubicBezTo>
                  <a:pt x="24" y="103"/>
                  <a:pt x="24" y="104"/>
                  <a:pt x="27" y="105"/>
                </a:cubicBezTo>
                <a:cubicBezTo>
                  <a:pt x="27" y="105"/>
                  <a:pt x="27" y="105"/>
                  <a:pt x="27" y="106"/>
                </a:cubicBezTo>
                <a:cubicBezTo>
                  <a:pt x="27" y="107"/>
                  <a:pt x="26" y="107"/>
                  <a:pt x="25" y="107"/>
                </a:cubicBezTo>
                <a:cubicBezTo>
                  <a:pt x="26" y="110"/>
                  <a:pt x="22" y="111"/>
                  <a:pt x="20" y="110"/>
                </a:cubicBezTo>
                <a:cubicBezTo>
                  <a:pt x="18" y="110"/>
                  <a:pt x="18" y="112"/>
                  <a:pt x="17" y="113"/>
                </a:cubicBezTo>
                <a:close/>
                <a:moveTo>
                  <a:pt x="45" y="108"/>
                </a:moveTo>
                <a:cubicBezTo>
                  <a:pt x="46" y="107"/>
                  <a:pt x="50" y="109"/>
                  <a:pt x="51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0" y="112"/>
                  <a:pt x="47" y="109"/>
                  <a:pt x="46" y="109"/>
                </a:cubicBezTo>
                <a:cubicBezTo>
                  <a:pt x="45" y="110"/>
                  <a:pt x="44" y="109"/>
                  <a:pt x="45" y="108"/>
                </a:cubicBezTo>
                <a:close/>
                <a:moveTo>
                  <a:pt x="25" y="127"/>
                </a:moveTo>
                <a:cubicBezTo>
                  <a:pt x="24" y="128"/>
                  <a:pt x="24" y="128"/>
                  <a:pt x="24" y="128"/>
                </a:cubicBezTo>
                <a:cubicBezTo>
                  <a:pt x="20" y="129"/>
                  <a:pt x="18" y="126"/>
                  <a:pt x="17" y="125"/>
                </a:cubicBezTo>
                <a:cubicBezTo>
                  <a:pt x="16" y="123"/>
                  <a:pt x="18" y="123"/>
                  <a:pt x="17" y="122"/>
                </a:cubicBezTo>
                <a:cubicBezTo>
                  <a:pt x="15" y="120"/>
                  <a:pt x="12" y="116"/>
                  <a:pt x="16" y="114"/>
                </a:cubicBezTo>
                <a:cubicBezTo>
                  <a:pt x="16" y="114"/>
                  <a:pt x="17" y="115"/>
                  <a:pt x="17" y="116"/>
                </a:cubicBezTo>
                <a:cubicBezTo>
                  <a:pt x="17" y="116"/>
                  <a:pt x="16" y="118"/>
                  <a:pt x="17" y="119"/>
                </a:cubicBezTo>
                <a:cubicBezTo>
                  <a:pt x="18" y="119"/>
                  <a:pt x="19" y="120"/>
                  <a:pt x="20" y="121"/>
                </a:cubicBezTo>
                <a:cubicBezTo>
                  <a:pt x="22" y="122"/>
                  <a:pt x="21" y="123"/>
                  <a:pt x="21" y="124"/>
                </a:cubicBezTo>
                <a:cubicBezTo>
                  <a:pt x="22" y="126"/>
                  <a:pt x="23" y="126"/>
                  <a:pt x="25" y="126"/>
                </a:cubicBezTo>
                <a:cubicBezTo>
                  <a:pt x="26" y="126"/>
                  <a:pt x="26" y="127"/>
                  <a:pt x="25" y="127"/>
                </a:cubicBezTo>
                <a:close/>
                <a:moveTo>
                  <a:pt x="41" y="96"/>
                </a:moveTo>
                <a:cubicBezTo>
                  <a:pt x="41" y="95"/>
                  <a:pt x="42" y="95"/>
                  <a:pt x="41" y="94"/>
                </a:cubicBezTo>
                <a:cubicBezTo>
                  <a:pt x="38" y="88"/>
                  <a:pt x="42" y="89"/>
                  <a:pt x="42" y="86"/>
                </a:cubicBezTo>
                <a:cubicBezTo>
                  <a:pt x="42" y="85"/>
                  <a:pt x="42" y="85"/>
                  <a:pt x="41" y="85"/>
                </a:cubicBezTo>
                <a:cubicBezTo>
                  <a:pt x="40" y="84"/>
                  <a:pt x="39" y="85"/>
                  <a:pt x="38" y="85"/>
                </a:cubicBezTo>
                <a:cubicBezTo>
                  <a:pt x="37" y="85"/>
                  <a:pt x="37" y="83"/>
                  <a:pt x="36" y="83"/>
                </a:cubicBezTo>
                <a:cubicBezTo>
                  <a:pt x="35" y="83"/>
                  <a:pt x="34" y="84"/>
                  <a:pt x="33" y="83"/>
                </a:cubicBezTo>
                <a:cubicBezTo>
                  <a:pt x="31" y="82"/>
                  <a:pt x="32" y="83"/>
                  <a:pt x="29" y="83"/>
                </a:cubicBezTo>
                <a:cubicBezTo>
                  <a:pt x="27" y="83"/>
                  <a:pt x="26" y="84"/>
                  <a:pt x="25" y="87"/>
                </a:cubicBezTo>
                <a:cubicBezTo>
                  <a:pt x="25" y="88"/>
                  <a:pt x="24" y="88"/>
                  <a:pt x="24" y="88"/>
                </a:cubicBezTo>
                <a:cubicBezTo>
                  <a:pt x="24" y="87"/>
                  <a:pt x="23" y="85"/>
                  <a:pt x="25" y="83"/>
                </a:cubicBezTo>
                <a:cubicBezTo>
                  <a:pt x="26" y="82"/>
                  <a:pt x="28" y="82"/>
                  <a:pt x="29" y="81"/>
                </a:cubicBezTo>
                <a:cubicBezTo>
                  <a:pt x="31" y="80"/>
                  <a:pt x="33" y="80"/>
                  <a:pt x="35" y="81"/>
                </a:cubicBezTo>
                <a:cubicBezTo>
                  <a:pt x="37" y="81"/>
                  <a:pt x="38" y="82"/>
                  <a:pt x="39" y="84"/>
                </a:cubicBezTo>
                <a:cubicBezTo>
                  <a:pt x="39" y="85"/>
                  <a:pt x="41" y="83"/>
                  <a:pt x="42" y="84"/>
                </a:cubicBezTo>
                <a:cubicBezTo>
                  <a:pt x="43" y="84"/>
                  <a:pt x="44" y="84"/>
                  <a:pt x="44" y="86"/>
                </a:cubicBezTo>
                <a:cubicBezTo>
                  <a:pt x="45" y="87"/>
                  <a:pt x="44" y="89"/>
                  <a:pt x="43" y="90"/>
                </a:cubicBezTo>
                <a:cubicBezTo>
                  <a:pt x="43" y="91"/>
                  <a:pt x="43" y="91"/>
                  <a:pt x="43" y="91"/>
                </a:cubicBezTo>
                <a:cubicBezTo>
                  <a:pt x="44" y="93"/>
                  <a:pt x="46" y="90"/>
                  <a:pt x="48" y="88"/>
                </a:cubicBezTo>
                <a:cubicBezTo>
                  <a:pt x="49" y="86"/>
                  <a:pt x="50" y="86"/>
                  <a:pt x="51" y="86"/>
                </a:cubicBezTo>
                <a:cubicBezTo>
                  <a:pt x="52" y="86"/>
                  <a:pt x="53" y="87"/>
                  <a:pt x="54" y="88"/>
                </a:cubicBezTo>
                <a:cubicBezTo>
                  <a:pt x="55" y="89"/>
                  <a:pt x="55" y="90"/>
                  <a:pt x="54" y="90"/>
                </a:cubicBezTo>
                <a:cubicBezTo>
                  <a:pt x="52" y="90"/>
                  <a:pt x="51" y="90"/>
                  <a:pt x="49" y="88"/>
                </a:cubicBezTo>
                <a:cubicBezTo>
                  <a:pt x="48" y="88"/>
                  <a:pt x="48" y="90"/>
                  <a:pt x="47" y="91"/>
                </a:cubicBezTo>
                <a:cubicBezTo>
                  <a:pt x="47" y="94"/>
                  <a:pt x="43" y="94"/>
                  <a:pt x="42" y="98"/>
                </a:cubicBezTo>
                <a:cubicBezTo>
                  <a:pt x="42" y="98"/>
                  <a:pt x="42" y="98"/>
                  <a:pt x="41" y="99"/>
                </a:cubicBezTo>
                <a:cubicBezTo>
                  <a:pt x="41" y="100"/>
                  <a:pt x="40" y="100"/>
                  <a:pt x="41" y="99"/>
                </a:cubicBezTo>
                <a:cubicBezTo>
                  <a:pt x="41" y="97"/>
                  <a:pt x="41" y="98"/>
                  <a:pt x="41" y="97"/>
                </a:cubicBezTo>
                <a:cubicBezTo>
                  <a:pt x="41" y="97"/>
                  <a:pt x="41" y="96"/>
                  <a:pt x="41" y="96"/>
                </a:cubicBezTo>
                <a:close/>
                <a:moveTo>
                  <a:pt x="39" y="111"/>
                </a:moveTo>
                <a:cubicBezTo>
                  <a:pt x="38" y="111"/>
                  <a:pt x="36" y="110"/>
                  <a:pt x="35" y="109"/>
                </a:cubicBezTo>
                <a:cubicBezTo>
                  <a:pt x="35" y="108"/>
                  <a:pt x="34" y="107"/>
                  <a:pt x="34" y="106"/>
                </a:cubicBezTo>
                <a:cubicBezTo>
                  <a:pt x="29" y="105"/>
                  <a:pt x="27" y="102"/>
                  <a:pt x="27" y="101"/>
                </a:cubicBezTo>
                <a:cubicBezTo>
                  <a:pt x="27" y="101"/>
                  <a:pt x="28" y="101"/>
                  <a:pt x="29" y="102"/>
                </a:cubicBezTo>
                <a:cubicBezTo>
                  <a:pt x="30" y="104"/>
                  <a:pt x="34" y="104"/>
                  <a:pt x="34" y="104"/>
                </a:cubicBezTo>
                <a:cubicBezTo>
                  <a:pt x="33" y="103"/>
                  <a:pt x="33" y="101"/>
                  <a:pt x="34" y="100"/>
                </a:cubicBezTo>
                <a:cubicBezTo>
                  <a:pt x="34" y="99"/>
                  <a:pt x="34" y="99"/>
                  <a:pt x="33" y="99"/>
                </a:cubicBezTo>
                <a:cubicBezTo>
                  <a:pt x="31" y="97"/>
                  <a:pt x="29" y="98"/>
                  <a:pt x="28" y="97"/>
                </a:cubicBezTo>
                <a:cubicBezTo>
                  <a:pt x="27" y="96"/>
                  <a:pt x="28" y="94"/>
                  <a:pt x="30" y="95"/>
                </a:cubicBezTo>
                <a:cubicBezTo>
                  <a:pt x="30" y="95"/>
                  <a:pt x="31" y="96"/>
                  <a:pt x="32" y="96"/>
                </a:cubicBezTo>
                <a:cubicBezTo>
                  <a:pt x="33" y="97"/>
                  <a:pt x="33" y="96"/>
                  <a:pt x="33" y="95"/>
                </a:cubicBezTo>
                <a:cubicBezTo>
                  <a:pt x="33" y="93"/>
                  <a:pt x="34" y="89"/>
                  <a:pt x="34" y="88"/>
                </a:cubicBezTo>
                <a:cubicBezTo>
                  <a:pt x="34" y="87"/>
                  <a:pt x="34" y="87"/>
                  <a:pt x="35" y="87"/>
                </a:cubicBezTo>
                <a:cubicBezTo>
                  <a:pt x="36" y="87"/>
                  <a:pt x="37" y="88"/>
                  <a:pt x="38" y="89"/>
                </a:cubicBezTo>
                <a:cubicBezTo>
                  <a:pt x="38" y="89"/>
                  <a:pt x="38" y="90"/>
                  <a:pt x="38" y="90"/>
                </a:cubicBezTo>
                <a:cubicBezTo>
                  <a:pt x="36" y="93"/>
                  <a:pt x="35" y="94"/>
                  <a:pt x="36" y="96"/>
                </a:cubicBezTo>
                <a:cubicBezTo>
                  <a:pt x="36" y="96"/>
                  <a:pt x="36" y="98"/>
                  <a:pt x="36" y="99"/>
                </a:cubicBezTo>
                <a:cubicBezTo>
                  <a:pt x="37" y="99"/>
                  <a:pt x="38" y="99"/>
                  <a:pt x="39" y="98"/>
                </a:cubicBezTo>
                <a:cubicBezTo>
                  <a:pt x="39" y="97"/>
                  <a:pt x="40" y="98"/>
                  <a:pt x="39" y="99"/>
                </a:cubicBezTo>
                <a:cubicBezTo>
                  <a:pt x="39" y="100"/>
                  <a:pt x="37" y="101"/>
                  <a:pt x="37" y="101"/>
                </a:cubicBezTo>
                <a:cubicBezTo>
                  <a:pt x="36" y="103"/>
                  <a:pt x="37" y="109"/>
                  <a:pt x="38" y="107"/>
                </a:cubicBezTo>
                <a:cubicBezTo>
                  <a:pt x="40" y="105"/>
                  <a:pt x="41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3" y="104"/>
                  <a:pt x="39" y="106"/>
                  <a:pt x="40" y="108"/>
                </a:cubicBezTo>
                <a:cubicBezTo>
                  <a:pt x="40" y="109"/>
                  <a:pt x="41" y="109"/>
                  <a:pt x="41" y="110"/>
                </a:cubicBezTo>
                <a:cubicBezTo>
                  <a:pt x="40" y="111"/>
                  <a:pt x="40" y="112"/>
                  <a:pt x="39" y="111"/>
                </a:cubicBezTo>
                <a:close/>
                <a:moveTo>
                  <a:pt x="55" y="122"/>
                </a:moveTo>
                <a:cubicBezTo>
                  <a:pt x="54" y="121"/>
                  <a:pt x="54" y="121"/>
                  <a:pt x="55" y="120"/>
                </a:cubicBezTo>
                <a:cubicBezTo>
                  <a:pt x="55" y="119"/>
                  <a:pt x="57" y="120"/>
                  <a:pt x="58" y="120"/>
                </a:cubicBezTo>
                <a:cubicBezTo>
                  <a:pt x="61" y="120"/>
                  <a:pt x="60" y="117"/>
                  <a:pt x="61" y="117"/>
                </a:cubicBezTo>
                <a:cubicBezTo>
                  <a:pt x="63" y="114"/>
                  <a:pt x="61" y="125"/>
                  <a:pt x="55" y="122"/>
                </a:cubicBezTo>
                <a:close/>
                <a:moveTo>
                  <a:pt x="58" y="115"/>
                </a:moveTo>
                <a:cubicBezTo>
                  <a:pt x="59" y="113"/>
                  <a:pt x="61" y="110"/>
                  <a:pt x="59" y="108"/>
                </a:cubicBezTo>
                <a:cubicBezTo>
                  <a:pt x="58" y="108"/>
                  <a:pt x="58" y="106"/>
                  <a:pt x="59" y="106"/>
                </a:cubicBezTo>
                <a:cubicBezTo>
                  <a:pt x="61" y="106"/>
                  <a:pt x="64" y="107"/>
                  <a:pt x="64" y="109"/>
                </a:cubicBezTo>
                <a:cubicBezTo>
                  <a:pt x="64" y="113"/>
                  <a:pt x="60" y="114"/>
                  <a:pt x="60" y="115"/>
                </a:cubicBezTo>
                <a:cubicBezTo>
                  <a:pt x="60" y="116"/>
                  <a:pt x="59" y="116"/>
                  <a:pt x="58" y="116"/>
                </a:cubicBezTo>
                <a:cubicBezTo>
                  <a:pt x="57" y="115"/>
                  <a:pt x="57" y="115"/>
                  <a:pt x="58" y="115"/>
                </a:cubicBezTo>
                <a:close/>
                <a:moveTo>
                  <a:pt x="52" y="111"/>
                </a:moveTo>
                <a:cubicBezTo>
                  <a:pt x="54" y="106"/>
                  <a:pt x="48" y="101"/>
                  <a:pt x="47" y="101"/>
                </a:cubicBezTo>
                <a:cubicBezTo>
                  <a:pt x="46" y="101"/>
                  <a:pt x="47" y="100"/>
                  <a:pt x="47" y="100"/>
                </a:cubicBezTo>
                <a:cubicBezTo>
                  <a:pt x="53" y="103"/>
                  <a:pt x="51" y="101"/>
                  <a:pt x="51" y="97"/>
                </a:cubicBezTo>
                <a:cubicBezTo>
                  <a:pt x="51" y="95"/>
                  <a:pt x="51" y="92"/>
                  <a:pt x="52" y="92"/>
                </a:cubicBezTo>
                <a:cubicBezTo>
                  <a:pt x="52" y="92"/>
                  <a:pt x="51" y="97"/>
                  <a:pt x="53" y="98"/>
                </a:cubicBezTo>
                <a:cubicBezTo>
                  <a:pt x="53" y="99"/>
                  <a:pt x="54" y="96"/>
                  <a:pt x="54" y="96"/>
                </a:cubicBezTo>
                <a:cubicBezTo>
                  <a:pt x="55" y="95"/>
                  <a:pt x="55" y="96"/>
                  <a:pt x="55" y="97"/>
                </a:cubicBezTo>
                <a:cubicBezTo>
                  <a:pt x="54" y="101"/>
                  <a:pt x="56" y="109"/>
                  <a:pt x="54" y="113"/>
                </a:cubicBezTo>
                <a:cubicBezTo>
                  <a:pt x="53" y="114"/>
                  <a:pt x="51" y="114"/>
                  <a:pt x="52" y="111"/>
                </a:cubicBezTo>
                <a:close/>
                <a:moveTo>
                  <a:pt x="56" y="107"/>
                </a:moveTo>
                <a:cubicBezTo>
                  <a:pt x="55" y="107"/>
                  <a:pt x="55" y="106"/>
                  <a:pt x="55" y="106"/>
                </a:cubicBezTo>
                <a:cubicBezTo>
                  <a:pt x="56" y="105"/>
                  <a:pt x="58" y="104"/>
                  <a:pt x="58" y="104"/>
                </a:cubicBezTo>
                <a:cubicBezTo>
                  <a:pt x="59" y="103"/>
                  <a:pt x="58" y="103"/>
                  <a:pt x="58" y="102"/>
                </a:cubicBezTo>
                <a:cubicBezTo>
                  <a:pt x="58" y="102"/>
                  <a:pt x="57" y="102"/>
                  <a:pt x="57" y="101"/>
                </a:cubicBezTo>
                <a:cubicBezTo>
                  <a:pt x="57" y="100"/>
                  <a:pt x="59" y="100"/>
                  <a:pt x="59" y="99"/>
                </a:cubicBezTo>
                <a:cubicBezTo>
                  <a:pt x="59" y="96"/>
                  <a:pt x="58" y="97"/>
                  <a:pt x="58" y="95"/>
                </a:cubicBezTo>
                <a:cubicBezTo>
                  <a:pt x="58" y="93"/>
                  <a:pt x="56" y="92"/>
                  <a:pt x="56" y="92"/>
                </a:cubicBezTo>
                <a:cubicBezTo>
                  <a:pt x="55" y="91"/>
                  <a:pt x="56" y="90"/>
                  <a:pt x="57" y="91"/>
                </a:cubicBezTo>
                <a:cubicBezTo>
                  <a:pt x="62" y="92"/>
                  <a:pt x="63" y="96"/>
                  <a:pt x="60" y="99"/>
                </a:cubicBezTo>
                <a:cubicBezTo>
                  <a:pt x="62" y="102"/>
                  <a:pt x="59" y="106"/>
                  <a:pt x="56" y="107"/>
                </a:cubicBezTo>
                <a:close/>
                <a:moveTo>
                  <a:pt x="76" y="8"/>
                </a:move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4"/>
                  <a:pt x="4" y="24"/>
                  <a:pt x="4" y="24"/>
                </a:cubicBezTo>
                <a:cubicBezTo>
                  <a:pt x="11" y="20"/>
                  <a:pt x="22" y="12"/>
                  <a:pt x="2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30" y="12"/>
                  <a:pt x="140" y="21"/>
                  <a:pt x="147" y="24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46"/>
                  <a:pt x="86" y="46"/>
                  <a:pt x="86" y="46"/>
                </a:cubicBezTo>
                <a:cubicBezTo>
                  <a:pt x="102" y="46"/>
                  <a:pt x="102" y="46"/>
                  <a:pt x="102" y="46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3"/>
                  <a:pt x="86" y="33"/>
                  <a:pt x="8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36" y="30"/>
                  <a:pt x="122" y="20"/>
                  <a:pt x="118" y="8"/>
                </a:cubicBezTo>
                <a:cubicBezTo>
                  <a:pt x="76" y="8"/>
                  <a:pt x="76" y="8"/>
                  <a:pt x="76" y="8"/>
                </a:cubicBezTo>
                <a:close/>
                <a:moveTo>
                  <a:pt x="49" y="141"/>
                </a:moveTo>
                <a:cubicBezTo>
                  <a:pt x="48" y="142"/>
                  <a:pt x="50" y="143"/>
                  <a:pt x="51" y="143"/>
                </a:cubicBezTo>
                <a:cubicBezTo>
                  <a:pt x="54" y="142"/>
                  <a:pt x="60" y="144"/>
                  <a:pt x="59" y="142"/>
                </a:cubicBezTo>
                <a:cubicBezTo>
                  <a:pt x="54" y="141"/>
                  <a:pt x="52" y="133"/>
                  <a:pt x="54" y="130"/>
                </a:cubicBezTo>
                <a:cubicBezTo>
                  <a:pt x="55" y="127"/>
                  <a:pt x="61" y="127"/>
                  <a:pt x="62" y="123"/>
                </a:cubicBezTo>
                <a:cubicBezTo>
                  <a:pt x="62" y="123"/>
                  <a:pt x="62" y="122"/>
                  <a:pt x="61" y="123"/>
                </a:cubicBezTo>
                <a:cubicBezTo>
                  <a:pt x="59" y="123"/>
                  <a:pt x="57" y="125"/>
                  <a:pt x="56" y="125"/>
                </a:cubicBezTo>
                <a:cubicBezTo>
                  <a:pt x="53" y="125"/>
                  <a:pt x="54" y="122"/>
                  <a:pt x="55" y="118"/>
                </a:cubicBezTo>
                <a:cubicBezTo>
                  <a:pt x="55" y="117"/>
                  <a:pt x="56" y="114"/>
                  <a:pt x="56" y="114"/>
                </a:cubicBezTo>
                <a:cubicBezTo>
                  <a:pt x="55" y="112"/>
                  <a:pt x="54" y="112"/>
                  <a:pt x="54" y="114"/>
                </a:cubicBezTo>
                <a:cubicBezTo>
                  <a:pt x="54" y="115"/>
                  <a:pt x="52" y="120"/>
                  <a:pt x="50" y="119"/>
                </a:cubicBezTo>
                <a:cubicBezTo>
                  <a:pt x="47" y="118"/>
                  <a:pt x="47" y="118"/>
                  <a:pt x="47" y="117"/>
                </a:cubicBezTo>
                <a:cubicBezTo>
                  <a:pt x="45" y="114"/>
                  <a:pt x="44" y="114"/>
                  <a:pt x="44" y="114"/>
                </a:cubicBezTo>
                <a:cubicBezTo>
                  <a:pt x="42" y="114"/>
                  <a:pt x="44" y="116"/>
                  <a:pt x="44" y="117"/>
                </a:cubicBezTo>
                <a:cubicBezTo>
                  <a:pt x="44" y="118"/>
                  <a:pt x="42" y="119"/>
                  <a:pt x="41" y="118"/>
                </a:cubicBezTo>
                <a:cubicBezTo>
                  <a:pt x="40" y="117"/>
                  <a:pt x="39" y="116"/>
                  <a:pt x="39" y="113"/>
                </a:cubicBezTo>
                <a:cubicBezTo>
                  <a:pt x="37" y="111"/>
                  <a:pt x="37" y="111"/>
                  <a:pt x="35" y="112"/>
                </a:cubicBezTo>
                <a:cubicBezTo>
                  <a:pt x="33" y="109"/>
                  <a:pt x="29" y="114"/>
                  <a:pt x="30" y="114"/>
                </a:cubicBezTo>
                <a:cubicBezTo>
                  <a:pt x="29" y="114"/>
                  <a:pt x="27" y="112"/>
                  <a:pt x="27" y="113"/>
                </a:cubicBezTo>
                <a:cubicBezTo>
                  <a:pt x="26" y="113"/>
                  <a:pt x="25" y="113"/>
                  <a:pt x="24" y="11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3" y="112"/>
                  <a:pt x="24" y="113"/>
                  <a:pt x="24" y="113"/>
                </a:cubicBezTo>
                <a:cubicBezTo>
                  <a:pt x="21" y="114"/>
                  <a:pt x="18" y="115"/>
                  <a:pt x="20" y="119"/>
                </a:cubicBezTo>
                <a:cubicBezTo>
                  <a:pt x="24" y="121"/>
                  <a:pt x="24" y="117"/>
                  <a:pt x="24" y="116"/>
                </a:cubicBezTo>
                <a:cubicBezTo>
                  <a:pt x="27" y="111"/>
                  <a:pt x="28" y="118"/>
                  <a:pt x="31" y="116"/>
                </a:cubicBezTo>
                <a:cubicBezTo>
                  <a:pt x="31" y="116"/>
                  <a:pt x="31" y="116"/>
                  <a:pt x="31" y="115"/>
                </a:cubicBezTo>
                <a:cubicBezTo>
                  <a:pt x="30" y="114"/>
                  <a:pt x="33" y="112"/>
                  <a:pt x="34" y="113"/>
                </a:cubicBezTo>
                <a:cubicBezTo>
                  <a:pt x="36" y="114"/>
                  <a:pt x="36" y="118"/>
                  <a:pt x="36" y="120"/>
                </a:cubicBezTo>
                <a:cubicBezTo>
                  <a:pt x="36" y="121"/>
                  <a:pt x="32" y="120"/>
                  <a:pt x="31" y="118"/>
                </a:cubicBezTo>
                <a:cubicBezTo>
                  <a:pt x="30" y="117"/>
                  <a:pt x="31" y="118"/>
                  <a:pt x="31" y="120"/>
                </a:cubicBezTo>
                <a:cubicBezTo>
                  <a:pt x="32" y="120"/>
                  <a:pt x="31" y="120"/>
                  <a:pt x="27" y="119"/>
                </a:cubicBezTo>
                <a:cubicBezTo>
                  <a:pt x="26" y="119"/>
                  <a:pt x="26" y="120"/>
                  <a:pt x="26" y="120"/>
                </a:cubicBezTo>
                <a:cubicBezTo>
                  <a:pt x="28" y="122"/>
                  <a:pt x="33" y="121"/>
                  <a:pt x="33" y="121"/>
                </a:cubicBezTo>
                <a:cubicBezTo>
                  <a:pt x="34" y="121"/>
                  <a:pt x="34" y="122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5" y="126"/>
                  <a:pt x="34" y="126"/>
                  <a:pt x="34" y="125"/>
                </a:cubicBezTo>
                <a:cubicBezTo>
                  <a:pt x="33" y="124"/>
                  <a:pt x="33" y="124"/>
                  <a:pt x="31" y="124"/>
                </a:cubicBezTo>
                <a:cubicBezTo>
                  <a:pt x="30" y="124"/>
                  <a:pt x="28" y="124"/>
                  <a:pt x="27" y="125"/>
                </a:cubicBezTo>
                <a:cubicBezTo>
                  <a:pt x="25" y="126"/>
                  <a:pt x="26" y="129"/>
                  <a:pt x="27" y="128"/>
                </a:cubicBezTo>
                <a:cubicBezTo>
                  <a:pt x="29" y="126"/>
                  <a:pt x="30" y="128"/>
                  <a:pt x="34" y="128"/>
                </a:cubicBezTo>
                <a:cubicBezTo>
                  <a:pt x="35" y="128"/>
                  <a:pt x="36" y="132"/>
                  <a:pt x="35" y="137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3" y="139"/>
                  <a:pt x="32" y="139"/>
                </a:cubicBezTo>
                <a:cubicBezTo>
                  <a:pt x="30" y="140"/>
                  <a:pt x="29" y="142"/>
                  <a:pt x="27" y="141"/>
                </a:cubicBezTo>
                <a:cubicBezTo>
                  <a:pt x="17" y="131"/>
                  <a:pt x="8" y="117"/>
                  <a:pt x="5" y="103"/>
                </a:cubicBezTo>
                <a:cubicBezTo>
                  <a:pt x="4" y="100"/>
                  <a:pt x="4" y="97"/>
                  <a:pt x="4" y="93"/>
                </a:cubicBezTo>
                <a:cubicBezTo>
                  <a:pt x="4" y="76"/>
                  <a:pt x="4" y="76"/>
                  <a:pt x="4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55" y="162"/>
                  <a:pt x="42" y="155"/>
                  <a:pt x="31" y="144"/>
                </a:cubicBezTo>
                <a:cubicBezTo>
                  <a:pt x="30" y="144"/>
                  <a:pt x="29" y="143"/>
                  <a:pt x="29" y="143"/>
                </a:cubicBezTo>
                <a:cubicBezTo>
                  <a:pt x="32" y="140"/>
                  <a:pt x="31" y="143"/>
                  <a:pt x="34" y="142"/>
                </a:cubicBezTo>
                <a:cubicBezTo>
                  <a:pt x="35" y="142"/>
                  <a:pt x="35" y="142"/>
                  <a:pt x="36" y="143"/>
                </a:cubicBezTo>
                <a:cubicBezTo>
                  <a:pt x="36" y="143"/>
                  <a:pt x="38" y="144"/>
                  <a:pt x="38" y="143"/>
                </a:cubicBezTo>
                <a:cubicBezTo>
                  <a:pt x="38" y="142"/>
                  <a:pt x="39" y="142"/>
                  <a:pt x="39" y="142"/>
                </a:cubicBezTo>
                <a:cubicBezTo>
                  <a:pt x="43" y="144"/>
                  <a:pt x="43" y="140"/>
                  <a:pt x="46" y="141"/>
                </a:cubicBezTo>
                <a:cubicBezTo>
                  <a:pt x="48" y="141"/>
                  <a:pt x="50" y="141"/>
                  <a:pt x="48" y="140"/>
                </a:cubicBezTo>
                <a:cubicBezTo>
                  <a:pt x="46" y="139"/>
                  <a:pt x="45" y="138"/>
                  <a:pt x="44" y="138"/>
                </a:cubicBezTo>
                <a:cubicBezTo>
                  <a:pt x="42" y="138"/>
                  <a:pt x="41" y="139"/>
                  <a:pt x="40" y="136"/>
                </a:cubicBezTo>
                <a:cubicBezTo>
                  <a:pt x="40" y="135"/>
                  <a:pt x="40" y="132"/>
                  <a:pt x="40" y="131"/>
                </a:cubicBezTo>
                <a:cubicBezTo>
                  <a:pt x="40" y="128"/>
                  <a:pt x="41" y="129"/>
                  <a:pt x="43" y="129"/>
                </a:cubicBezTo>
                <a:cubicBezTo>
                  <a:pt x="46" y="129"/>
                  <a:pt x="46" y="129"/>
                  <a:pt x="49" y="128"/>
                </a:cubicBezTo>
                <a:cubicBezTo>
                  <a:pt x="49" y="128"/>
                  <a:pt x="49" y="128"/>
                  <a:pt x="50" y="128"/>
                </a:cubicBezTo>
                <a:cubicBezTo>
                  <a:pt x="50" y="130"/>
                  <a:pt x="50" y="139"/>
                  <a:pt x="49" y="141"/>
                </a:cubicBezTo>
                <a:close/>
                <a:moveTo>
                  <a:pt x="46" y="127"/>
                </a:moveTo>
                <a:cubicBezTo>
                  <a:pt x="43" y="127"/>
                  <a:pt x="44" y="124"/>
                  <a:pt x="44" y="124"/>
                </a:cubicBezTo>
                <a:cubicBezTo>
                  <a:pt x="43" y="123"/>
                  <a:pt x="42" y="125"/>
                  <a:pt x="41" y="124"/>
                </a:cubicBezTo>
                <a:cubicBezTo>
                  <a:pt x="39" y="124"/>
                  <a:pt x="40" y="123"/>
                  <a:pt x="40" y="122"/>
                </a:cubicBezTo>
                <a:cubicBezTo>
                  <a:pt x="39" y="120"/>
                  <a:pt x="39" y="120"/>
                  <a:pt x="41" y="121"/>
                </a:cubicBezTo>
                <a:cubicBezTo>
                  <a:pt x="42" y="121"/>
                  <a:pt x="43" y="120"/>
                  <a:pt x="44" y="119"/>
                </a:cubicBezTo>
                <a:cubicBezTo>
                  <a:pt x="45" y="118"/>
                  <a:pt x="47" y="119"/>
                  <a:pt x="48" y="121"/>
                </a:cubicBezTo>
                <a:cubicBezTo>
                  <a:pt x="49" y="123"/>
                  <a:pt x="48" y="123"/>
                  <a:pt x="47" y="123"/>
                </a:cubicBezTo>
                <a:cubicBezTo>
                  <a:pt x="47" y="123"/>
                  <a:pt x="47" y="124"/>
                  <a:pt x="48" y="124"/>
                </a:cubicBezTo>
                <a:cubicBezTo>
                  <a:pt x="48" y="124"/>
                  <a:pt x="49" y="124"/>
                  <a:pt x="50" y="125"/>
                </a:cubicBezTo>
                <a:cubicBezTo>
                  <a:pt x="50" y="126"/>
                  <a:pt x="49" y="126"/>
                  <a:pt x="49" y="126"/>
                </a:cubicBezTo>
                <a:cubicBezTo>
                  <a:pt x="48" y="127"/>
                  <a:pt x="47" y="127"/>
                  <a:pt x="46" y="127"/>
                </a:cubicBezTo>
                <a:close/>
                <a:moveTo>
                  <a:pt x="118" y="143"/>
                </a:moveTo>
                <a:cubicBezTo>
                  <a:pt x="117" y="143"/>
                  <a:pt x="117" y="143"/>
                  <a:pt x="117" y="143"/>
                </a:cubicBezTo>
                <a:cubicBezTo>
                  <a:pt x="113" y="109"/>
                  <a:pt x="113" y="109"/>
                  <a:pt x="113" y="109"/>
                </a:cubicBezTo>
                <a:cubicBezTo>
                  <a:pt x="101" y="138"/>
                  <a:pt x="101" y="138"/>
                  <a:pt x="101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11" y="105"/>
                  <a:pt x="111" y="105"/>
                  <a:pt x="111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89"/>
                  <a:pt x="98" y="89"/>
                  <a:pt x="98" y="89"/>
                </a:cubicBezTo>
                <a:cubicBezTo>
                  <a:pt x="92" y="89"/>
                  <a:pt x="92" y="89"/>
                  <a:pt x="92" y="89"/>
                </a:cubicBezTo>
                <a:cubicBezTo>
                  <a:pt x="92" y="85"/>
                  <a:pt x="92" y="85"/>
                  <a:pt x="92" y="85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43"/>
                  <a:pt x="118" y="143"/>
                  <a:pt x="118" y="143"/>
                </a:cubicBezTo>
                <a:close/>
                <a:moveTo>
                  <a:pt x="86" y="164"/>
                </a:moveTo>
                <a:cubicBezTo>
                  <a:pt x="86" y="76"/>
                  <a:pt x="86" y="76"/>
                  <a:pt x="86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2"/>
                  <a:pt x="147" y="104"/>
                  <a:pt x="146" y="109"/>
                </a:cubicBezTo>
                <a:cubicBezTo>
                  <a:pt x="139" y="135"/>
                  <a:pt x="112" y="158"/>
                  <a:pt x="86" y="164"/>
                </a:cubicBezTo>
                <a:close/>
                <a:moveTo>
                  <a:pt x="11" y="53"/>
                </a:moveTo>
                <a:cubicBezTo>
                  <a:pt x="10" y="52"/>
                  <a:pt x="9" y="50"/>
                  <a:pt x="9" y="49"/>
                </a:cubicBezTo>
                <a:cubicBezTo>
                  <a:pt x="9" y="48"/>
                  <a:pt x="9" y="47"/>
                  <a:pt x="9" y="47"/>
                </a:cubicBezTo>
                <a:cubicBezTo>
                  <a:pt x="17" y="43"/>
                  <a:pt x="31" y="34"/>
                  <a:pt x="39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2" y="27"/>
                  <a:pt x="52" y="21"/>
                  <a:pt x="52" y="20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6" y="10"/>
                  <a:pt x="46" y="10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8" y="15"/>
                  <a:pt x="58" y="15"/>
                  <a:pt x="58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4" y="22"/>
                  <a:pt x="64" y="23"/>
                </a:cubicBezTo>
                <a:cubicBezTo>
                  <a:pt x="66" y="27"/>
                  <a:pt x="69" y="33"/>
                  <a:pt x="70" y="38"/>
                </a:cubicBezTo>
                <a:cubicBezTo>
                  <a:pt x="70" y="40"/>
                  <a:pt x="69" y="48"/>
                  <a:pt x="66" y="50"/>
                </a:cubicBezTo>
                <a:cubicBezTo>
                  <a:pt x="66" y="50"/>
                  <a:pt x="65" y="50"/>
                  <a:pt x="65" y="49"/>
                </a:cubicBezTo>
                <a:cubicBezTo>
                  <a:pt x="65" y="42"/>
                  <a:pt x="63" y="35"/>
                  <a:pt x="57" y="27"/>
                </a:cubicBezTo>
                <a:cubicBezTo>
                  <a:pt x="56" y="27"/>
                  <a:pt x="35" y="39"/>
                  <a:pt x="34" y="40"/>
                </a:cubicBezTo>
                <a:cubicBezTo>
                  <a:pt x="27" y="44"/>
                  <a:pt x="20" y="47"/>
                  <a:pt x="15" y="51"/>
                </a:cubicBezTo>
                <a:cubicBezTo>
                  <a:pt x="13" y="52"/>
                  <a:pt x="12" y="52"/>
                  <a:pt x="11" y="53"/>
                </a:cubicBezTo>
                <a:close/>
                <a:moveTo>
                  <a:pt x="114" y="61"/>
                </a:moveTo>
                <a:cubicBezTo>
                  <a:pt x="114" y="61"/>
                  <a:pt x="115" y="61"/>
                  <a:pt x="115" y="61"/>
                </a:cubicBezTo>
                <a:cubicBezTo>
                  <a:pt x="115" y="62"/>
                  <a:pt x="116" y="62"/>
                  <a:pt x="116" y="62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3"/>
                  <a:pt x="114" y="62"/>
                  <a:pt x="114" y="61"/>
                </a:cubicBezTo>
                <a:close/>
                <a:moveTo>
                  <a:pt x="117" y="67"/>
                </a:moveTo>
                <a:cubicBezTo>
                  <a:pt x="118" y="67"/>
                  <a:pt x="118" y="67"/>
                  <a:pt x="119" y="67"/>
                </a:cubicBezTo>
                <a:cubicBezTo>
                  <a:pt x="119" y="67"/>
                  <a:pt x="119" y="67"/>
                  <a:pt x="120" y="66"/>
                </a:cubicBezTo>
                <a:cubicBezTo>
                  <a:pt x="120" y="66"/>
                  <a:pt x="120" y="67"/>
                  <a:pt x="120" y="67"/>
                </a:cubicBezTo>
                <a:cubicBezTo>
                  <a:pt x="120" y="67"/>
                  <a:pt x="121" y="67"/>
                  <a:pt x="120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0" y="68"/>
                  <a:pt x="120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8" y="68"/>
                  <a:pt x="117" y="68"/>
                  <a:pt x="117" y="67"/>
                </a:cubicBezTo>
                <a:close/>
                <a:moveTo>
                  <a:pt x="120" y="69"/>
                </a:move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1" y="69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70"/>
                  <a:pt x="120" y="70"/>
                </a:cubicBezTo>
                <a:cubicBezTo>
                  <a:pt x="120" y="71"/>
                  <a:pt x="120" y="72"/>
                  <a:pt x="120" y="73"/>
                </a:cubicBezTo>
                <a:cubicBezTo>
                  <a:pt x="120" y="73"/>
                  <a:pt x="120" y="74"/>
                  <a:pt x="120" y="75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0" y="75"/>
                  <a:pt x="119" y="75"/>
                  <a:pt x="119" y="75"/>
                </a:cubicBezTo>
                <a:cubicBezTo>
                  <a:pt x="119" y="75"/>
                  <a:pt x="119" y="75"/>
                  <a:pt x="118" y="74"/>
                </a:cubicBezTo>
                <a:cubicBezTo>
                  <a:pt x="117" y="74"/>
                  <a:pt x="116" y="73"/>
                  <a:pt x="116" y="73"/>
                </a:cubicBezTo>
                <a:cubicBezTo>
                  <a:pt x="115" y="73"/>
                  <a:pt x="115" y="73"/>
                  <a:pt x="115" y="72"/>
                </a:cubicBezTo>
                <a:cubicBezTo>
                  <a:pt x="115" y="72"/>
                  <a:pt x="116" y="73"/>
                  <a:pt x="116" y="73"/>
                </a:cubicBezTo>
                <a:cubicBezTo>
                  <a:pt x="117" y="73"/>
                  <a:pt x="117" y="73"/>
                  <a:pt x="118" y="73"/>
                </a:cubicBezTo>
                <a:cubicBezTo>
                  <a:pt x="118" y="73"/>
                  <a:pt x="119" y="73"/>
                  <a:pt x="119" y="73"/>
                </a:cubicBezTo>
                <a:cubicBezTo>
                  <a:pt x="119" y="73"/>
                  <a:pt x="119" y="72"/>
                  <a:pt x="119" y="72"/>
                </a:cubicBezTo>
                <a:cubicBezTo>
                  <a:pt x="119" y="71"/>
                  <a:pt x="119" y="70"/>
                  <a:pt x="119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119" y="70"/>
                  <a:pt x="118" y="70"/>
                </a:cubicBezTo>
                <a:cubicBezTo>
                  <a:pt x="118" y="70"/>
                  <a:pt x="117" y="71"/>
                  <a:pt x="116" y="71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70"/>
                  <a:pt x="117" y="69"/>
                  <a:pt x="117" y="69"/>
                </a:cubicBezTo>
                <a:cubicBezTo>
                  <a:pt x="118" y="69"/>
                  <a:pt x="118" y="69"/>
                  <a:pt x="119" y="69"/>
                </a:cubicBezTo>
                <a:cubicBezTo>
                  <a:pt x="119" y="68"/>
                  <a:pt x="120" y="68"/>
                  <a:pt x="121" y="68"/>
                </a:cubicBezTo>
                <a:cubicBezTo>
                  <a:pt x="121" y="68"/>
                  <a:pt x="121" y="68"/>
                  <a:pt x="122" y="68"/>
                </a:cubicBezTo>
                <a:cubicBezTo>
                  <a:pt x="122" y="68"/>
                  <a:pt x="122" y="68"/>
                  <a:pt x="123" y="68"/>
                </a:cubicBezTo>
                <a:cubicBezTo>
                  <a:pt x="123" y="68"/>
                  <a:pt x="123" y="68"/>
                  <a:pt x="123" y="68"/>
                </a:cubicBezTo>
                <a:cubicBezTo>
                  <a:pt x="123" y="68"/>
                  <a:pt x="123" y="69"/>
                  <a:pt x="123" y="69"/>
                </a:cubicBezTo>
                <a:cubicBezTo>
                  <a:pt x="122" y="69"/>
                  <a:pt x="121" y="69"/>
                  <a:pt x="120" y="69"/>
                </a:cubicBezTo>
                <a:close/>
                <a:moveTo>
                  <a:pt x="120" y="56"/>
                </a:moveTo>
                <a:cubicBezTo>
                  <a:pt x="121" y="56"/>
                  <a:pt x="122" y="56"/>
                  <a:pt x="122" y="57"/>
                </a:cubicBezTo>
                <a:cubicBezTo>
                  <a:pt x="122" y="57"/>
                  <a:pt x="122" y="58"/>
                  <a:pt x="121" y="58"/>
                </a:cubicBezTo>
                <a:cubicBezTo>
                  <a:pt x="121" y="58"/>
                  <a:pt x="120" y="58"/>
                  <a:pt x="120" y="59"/>
                </a:cubicBezTo>
                <a:cubicBezTo>
                  <a:pt x="120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2" y="58"/>
                  <a:pt x="122" y="58"/>
                  <a:pt x="124" y="58"/>
                </a:cubicBezTo>
                <a:cubicBezTo>
                  <a:pt x="124" y="58"/>
                  <a:pt x="125" y="57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9"/>
                  <a:pt x="125" y="59"/>
                  <a:pt x="124" y="60"/>
                </a:cubicBezTo>
                <a:cubicBezTo>
                  <a:pt x="124" y="60"/>
                  <a:pt x="123" y="61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2" y="63"/>
                  <a:pt x="124" y="63"/>
                  <a:pt x="124" y="63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6" y="64"/>
                  <a:pt x="125" y="64"/>
                  <a:pt x="124" y="65"/>
                </a:cubicBezTo>
                <a:cubicBezTo>
                  <a:pt x="124" y="65"/>
                  <a:pt x="123" y="65"/>
                  <a:pt x="122" y="65"/>
                </a:cubicBezTo>
                <a:cubicBezTo>
                  <a:pt x="122" y="65"/>
                  <a:pt x="122" y="66"/>
                  <a:pt x="121" y="66"/>
                </a:cubicBezTo>
                <a:cubicBezTo>
                  <a:pt x="120" y="66"/>
                  <a:pt x="120" y="66"/>
                  <a:pt x="119" y="66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9" y="66"/>
                  <a:pt x="120" y="66"/>
                </a:cubicBezTo>
                <a:cubicBezTo>
                  <a:pt x="121" y="65"/>
                  <a:pt x="122" y="65"/>
                  <a:pt x="123" y="64"/>
                </a:cubicBezTo>
                <a:cubicBezTo>
                  <a:pt x="123" y="64"/>
                  <a:pt x="124" y="64"/>
                  <a:pt x="12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4"/>
                  <a:pt x="124" y="64"/>
                  <a:pt x="123" y="64"/>
                </a:cubicBezTo>
                <a:cubicBezTo>
                  <a:pt x="123" y="64"/>
                  <a:pt x="122" y="64"/>
                  <a:pt x="122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1" y="65"/>
                  <a:pt x="121" y="65"/>
                  <a:pt x="120" y="65"/>
                </a:cubicBezTo>
                <a:cubicBezTo>
                  <a:pt x="120" y="65"/>
                  <a:pt x="120" y="65"/>
                  <a:pt x="119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8" y="65"/>
                  <a:pt x="117" y="66"/>
                  <a:pt x="116" y="66"/>
                </a:cubicBezTo>
                <a:cubicBezTo>
                  <a:pt x="115" y="67"/>
                  <a:pt x="115" y="69"/>
                  <a:pt x="113" y="69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9"/>
                  <a:pt x="113" y="68"/>
                  <a:pt x="113" y="68"/>
                </a:cubicBezTo>
                <a:cubicBezTo>
                  <a:pt x="114" y="67"/>
                  <a:pt x="114" y="67"/>
                  <a:pt x="115" y="66"/>
                </a:cubicBezTo>
                <a:cubicBezTo>
                  <a:pt x="115" y="66"/>
                  <a:pt x="115" y="65"/>
                  <a:pt x="115" y="65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4" y="67"/>
                  <a:pt x="114" y="67"/>
                  <a:pt x="114" y="68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4" y="68"/>
                  <a:pt x="114" y="68"/>
                  <a:pt x="115" y="67"/>
                </a:cubicBezTo>
                <a:cubicBezTo>
                  <a:pt x="115" y="67"/>
                  <a:pt x="115" y="67"/>
                  <a:pt x="116" y="66"/>
                </a:cubicBezTo>
                <a:cubicBezTo>
                  <a:pt x="116" y="66"/>
                  <a:pt x="117" y="65"/>
                  <a:pt x="117" y="65"/>
                </a:cubicBezTo>
                <a:cubicBezTo>
                  <a:pt x="118" y="65"/>
                  <a:pt x="118" y="65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8" y="63"/>
                  <a:pt x="118" y="63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63"/>
                  <a:pt x="117" y="64"/>
                  <a:pt x="116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7" y="64"/>
                  <a:pt x="117" y="63"/>
                  <a:pt x="117" y="62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2"/>
                  <a:pt x="116" y="63"/>
                  <a:pt x="116" y="62"/>
                </a:cubicBezTo>
                <a:cubicBezTo>
                  <a:pt x="117" y="62"/>
                  <a:pt x="116" y="61"/>
                  <a:pt x="116" y="61"/>
                </a:cubicBezTo>
                <a:cubicBezTo>
                  <a:pt x="116" y="61"/>
                  <a:pt x="116" y="60"/>
                  <a:pt x="116" y="60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116" y="59"/>
                  <a:pt x="117" y="60"/>
                  <a:pt x="117" y="60"/>
                </a:cubicBezTo>
                <a:cubicBezTo>
                  <a:pt x="117" y="61"/>
                  <a:pt x="117" y="61"/>
                  <a:pt x="118" y="62"/>
                </a:cubicBezTo>
                <a:cubicBezTo>
                  <a:pt x="118" y="62"/>
                  <a:pt x="118" y="62"/>
                  <a:pt x="118" y="62"/>
                </a:cubicBezTo>
                <a:cubicBezTo>
                  <a:pt x="118" y="61"/>
                  <a:pt x="118" y="61"/>
                  <a:pt x="119" y="60"/>
                </a:cubicBezTo>
                <a:cubicBezTo>
                  <a:pt x="118" y="60"/>
                  <a:pt x="118" y="60"/>
                  <a:pt x="118" y="59"/>
                </a:cubicBezTo>
                <a:cubicBezTo>
                  <a:pt x="118" y="59"/>
                  <a:pt x="118" y="59"/>
                  <a:pt x="119" y="59"/>
                </a:cubicBezTo>
                <a:cubicBezTo>
                  <a:pt x="119" y="58"/>
                  <a:pt x="120" y="57"/>
                  <a:pt x="121" y="56"/>
                </a:cubicBezTo>
                <a:cubicBezTo>
                  <a:pt x="120" y="56"/>
                  <a:pt x="120" y="56"/>
                  <a:pt x="120" y="56"/>
                </a:cubicBezTo>
                <a:close/>
                <a:moveTo>
                  <a:pt x="124" y="58"/>
                </a:moveTo>
                <a:cubicBezTo>
                  <a:pt x="124" y="59"/>
                  <a:pt x="124" y="59"/>
                  <a:pt x="124" y="59"/>
                </a:cubicBezTo>
                <a:cubicBezTo>
                  <a:pt x="123" y="60"/>
                  <a:pt x="123" y="60"/>
                  <a:pt x="122" y="61"/>
                </a:cubicBezTo>
                <a:cubicBezTo>
                  <a:pt x="122" y="61"/>
                  <a:pt x="122" y="61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0"/>
                  <a:pt x="121" y="60"/>
                  <a:pt x="121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2" y="59"/>
                  <a:pt x="122" y="59"/>
                </a:cubicBezTo>
                <a:cubicBezTo>
                  <a:pt x="123" y="59"/>
                  <a:pt x="123" y="58"/>
                  <a:pt x="124" y="58"/>
                </a:cubicBezTo>
                <a:close/>
                <a:moveTo>
                  <a:pt x="122" y="62"/>
                </a:moveTo>
                <a:cubicBezTo>
                  <a:pt x="122" y="62"/>
                  <a:pt x="122" y="62"/>
                  <a:pt x="122" y="62"/>
                </a:cubicBezTo>
                <a:cubicBezTo>
                  <a:pt x="121" y="63"/>
                  <a:pt x="120" y="63"/>
                  <a:pt x="120" y="64"/>
                </a:cubicBezTo>
                <a:cubicBezTo>
                  <a:pt x="120" y="64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2"/>
                  <a:pt x="122" y="62"/>
                  <a:pt x="122" y="62"/>
                </a:cubicBezTo>
                <a:close/>
                <a:moveTo>
                  <a:pt x="119" y="62"/>
                </a:move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20" y="61"/>
                  <a:pt x="120" y="61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1" y="60"/>
                  <a:pt x="121" y="60"/>
                </a:cubicBezTo>
                <a:cubicBezTo>
                  <a:pt x="121" y="60"/>
                  <a:pt x="121" y="61"/>
                  <a:pt x="121" y="61"/>
                </a:cubicBezTo>
                <a:cubicBezTo>
                  <a:pt x="121" y="62"/>
                  <a:pt x="120" y="62"/>
                  <a:pt x="120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19" y="62"/>
                  <a:pt x="119" y="62"/>
                  <a:pt x="119" y="62"/>
                </a:cubicBezTo>
                <a:close/>
                <a:moveTo>
                  <a:pt x="108" y="46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5" y="46"/>
                  <a:pt x="105" y="46"/>
                  <a:pt x="105" y="45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5" y="39"/>
                  <a:pt x="105" y="39"/>
                  <a:pt x="106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5"/>
                  <a:pt x="107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6"/>
                  <a:pt x="108" y="46"/>
                  <a:pt x="108" y="46"/>
                </a:cubicBezTo>
                <a:close/>
                <a:moveTo>
                  <a:pt x="115" y="44"/>
                </a:moveTo>
                <a:cubicBezTo>
                  <a:pt x="115" y="45"/>
                  <a:pt x="115" y="45"/>
                  <a:pt x="114" y="46"/>
                </a:cubicBezTo>
                <a:cubicBezTo>
                  <a:pt x="114" y="46"/>
                  <a:pt x="113" y="46"/>
                  <a:pt x="112" y="46"/>
                </a:cubicBezTo>
                <a:cubicBezTo>
                  <a:pt x="112" y="46"/>
                  <a:pt x="111" y="46"/>
                  <a:pt x="111" y="46"/>
                </a:cubicBezTo>
                <a:cubicBezTo>
                  <a:pt x="110" y="46"/>
                  <a:pt x="110" y="45"/>
                  <a:pt x="110" y="45"/>
                </a:cubicBezTo>
                <a:cubicBezTo>
                  <a:pt x="110" y="44"/>
                  <a:pt x="110" y="43"/>
                  <a:pt x="111" y="43"/>
                </a:cubicBezTo>
                <a:cubicBezTo>
                  <a:pt x="110" y="42"/>
                  <a:pt x="110" y="41"/>
                  <a:pt x="110" y="41"/>
                </a:cubicBezTo>
                <a:cubicBezTo>
                  <a:pt x="110" y="40"/>
                  <a:pt x="110" y="40"/>
                  <a:pt x="111" y="39"/>
                </a:cubicBezTo>
                <a:cubicBezTo>
                  <a:pt x="111" y="39"/>
                  <a:pt x="112" y="39"/>
                  <a:pt x="112" y="39"/>
                </a:cubicBezTo>
                <a:cubicBezTo>
                  <a:pt x="113" y="39"/>
                  <a:pt x="114" y="39"/>
                  <a:pt x="114" y="39"/>
                </a:cubicBezTo>
                <a:cubicBezTo>
                  <a:pt x="115" y="39"/>
                  <a:pt x="115" y="40"/>
                  <a:pt x="115" y="40"/>
                </a:cubicBezTo>
                <a:cubicBezTo>
                  <a:pt x="115" y="41"/>
                  <a:pt x="114" y="42"/>
                  <a:pt x="114" y="42"/>
                </a:cubicBezTo>
                <a:cubicBezTo>
                  <a:pt x="115" y="43"/>
                  <a:pt x="115" y="44"/>
                  <a:pt x="115" y="44"/>
                </a:cubicBezTo>
                <a:close/>
                <a:moveTo>
                  <a:pt x="113" y="40"/>
                </a:moveTo>
                <a:cubicBezTo>
                  <a:pt x="113" y="41"/>
                  <a:pt x="113" y="41"/>
                  <a:pt x="113" y="42"/>
                </a:cubicBezTo>
                <a:cubicBezTo>
                  <a:pt x="113" y="41"/>
                  <a:pt x="112" y="41"/>
                  <a:pt x="112" y="41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40"/>
                  <a:pt x="112" y="39"/>
                  <a:pt x="112" y="39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3" y="39"/>
                  <a:pt x="113" y="39"/>
                  <a:pt x="113" y="40"/>
                </a:cubicBezTo>
                <a:close/>
                <a:moveTo>
                  <a:pt x="113" y="45"/>
                </a:moveTo>
                <a:cubicBezTo>
                  <a:pt x="113" y="45"/>
                  <a:pt x="113" y="46"/>
                  <a:pt x="113" y="46"/>
                </a:cubicBezTo>
                <a:cubicBezTo>
                  <a:pt x="113" y="46"/>
                  <a:pt x="113" y="46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4"/>
                  <a:pt x="112" y="43"/>
                  <a:pt x="112" y="43"/>
                </a:cubicBezTo>
                <a:cubicBezTo>
                  <a:pt x="112" y="43"/>
                  <a:pt x="113" y="44"/>
                  <a:pt x="113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5"/>
                  <a:pt x="113" y="45"/>
                  <a:pt x="113" y="45"/>
                </a:cubicBezTo>
                <a:close/>
                <a:moveTo>
                  <a:pt x="122" y="42"/>
                </a:moveTo>
                <a:cubicBezTo>
                  <a:pt x="122" y="44"/>
                  <a:pt x="122" y="45"/>
                  <a:pt x="121" y="45"/>
                </a:cubicBezTo>
                <a:cubicBezTo>
                  <a:pt x="121" y="46"/>
                  <a:pt x="120" y="46"/>
                  <a:pt x="119" y="46"/>
                </a:cubicBezTo>
                <a:cubicBezTo>
                  <a:pt x="118" y="46"/>
                  <a:pt x="118" y="46"/>
                  <a:pt x="117" y="46"/>
                </a:cubicBezTo>
                <a:cubicBezTo>
                  <a:pt x="117" y="46"/>
                  <a:pt x="117" y="45"/>
                  <a:pt x="117" y="45"/>
                </a:cubicBezTo>
                <a:cubicBezTo>
                  <a:pt x="117" y="45"/>
                  <a:pt x="117" y="44"/>
                  <a:pt x="117" y="44"/>
                </a:cubicBezTo>
                <a:cubicBezTo>
                  <a:pt x="117" y="44"/>
                  <a:pt x="118" y="44"/>
                  <a:pt x="118" y="44"/>
                </a:cubicBezTo>
                <a:cubicBezTo>
                  <a:pt x="118" y="44"/>
                  <a:pt x="118" y="44"/>
                  <a:pt x="119" y="44"/>
                </a:cubicBezTo>
                <a:cubicBezTo>
                  <a:pt x="119" y="44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6"/>
                  <a:pt x="118" y="46"/>
                  <a:pt x="118" y="46"/>
                </a:cubicBezTo>
                <a:cubicBezTo>
                  <a:pt x="118" y="46"/>
                  <a:pt x="118" y="46"/>
                  <a:pt x="119" y="46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20" y="46"/>
                  <a:pt x="120" y="44"/>
                  <a:pt x="120" y="43"/>
                </a:cubicBezTo>
                <a:cubicBezTo>
                  <a:pt x="120" y="43"/>
                  <a:pt x="119" y="43"/>
                  <a:pt x="119" y="43"/>
                </a:cubicBezTo>
                <a:cubicBezTo>
                  <a:pt x="118" y="43"/>
                  <a:pt x="118" y="43"/>
                  <a:pt x="117" y="43"/>
                </a:cubicBezTo>
                <a:cubicBezTo>
                  <a:pt x="117" y="42"/>
                  <a:pt x="117" y="42"/>
                  <a:pt x="117" y="41"/>
                </a:cubicBezTo>
                <a:cubicBezTo>
                  <a:pt x="117" y="40"/>
                  <a:pt x="117" y="40"/>
                  <a:pt x="117" y="39"/>
                </a:cubicBezTo>
                <a:cubicBezTo>
                  <a:pt x="118" y="39"/>
                  <a:pt x="119" y="39"/>
                  <a:pt x="119" y="39"/>
                </a:cubicBezTo>
                <a:cubicBezTo>
                  <a:pt x="120" y="39"/>
                  <a:pt x="121" y="39"/>
                  <a:pt x="121" y="40"/>
                </a:cubicBezTo>
                <a:cubicBezTo>
                  <a:pt x="122" y="40"/>
                  <a:pt x="122" y="41"/>
                  <a:pt x="122" y="42"/>
                </a:cubicBezTo>
                <a:close/>
                <a:moveTo>
                  <a:pt x="120" y="43"/>
                </a:moveTo>
                <a:cubicBezTo>
                  <a:pt x="120" y="43"/>
                  <a:pt x="120" y="43"/>
                  <a:pt x="119" y="43"/>
                </a:cubicBezTo>
                <a:cubicBezTo>
                  <a:pt x="119" y="43"/>
                  <a:pt x="119" y="43"/>
                  <a:pt x="119" y="41"/>
                </a:cubicBezTo>
                <a:cubicBezTo>
                  <a:pt x="119" y="41"/>
                  <a:pt x="119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20" y="39"/>
                  <a:pt x="120" y="40"/>
                  <a:pt x="120" y="41"/>
                </a:cubicBezTo>
                <a:cubicBezTo>
                  <a:pt x="120" y="42"/>
                  <a:pt x="120" y="42"/>
                  <a:pt x="120" y="43"/>
                </a:cubicBezTo>
                <a:close/>
                <a:moveTo>
                  <a:pt x="129" y="44"/>
                </a:moveTo>
                <a:cubicBezTo>
                  <a:pt x="129" y="45"/>
                  <a:pt x="128" y="45"/>
                  <a:pt x="128" y="46"/>
                </a:cubicBezTo>
                <a:cubicBezTo>
                  <a:pt x="128" y="46"/>
                  <a:pt x="127" y="46"/>
                  <a:pt x="126" y="46"/>
                </a:cubicBezTo>
                <a:cubicBezTo>
                  <a:pt x="125" y="46"/>
                  <a:pt x="125" y="46"/>
                  <a:pt x="124" y="45"/>
                </a:cubicBezTo>
                <a:cubicBezTo>
                  <a:pt x="124" y="45"/>
                  <a:pt x="124" y="44"/>
                  <a:pt x="124" y="43"/>
                </a:cubicBezTo>
                <a:cubicBezTo>
                  <a:pt x="124" y="41"/>
                  <a:pt x="124" y="41"/>
                  <a:pt x="124" y="40"/>
                </a:cubicBezTo>
                <a:cubicBezTo>
                  <a:pt x="125" y="39"/>
                  <a:pt x="126" y="39"/>
                  <a:pt x="127" y="39"/>
                </a:cubicBezTo>
                <a:cubicBezTo>
                  <a:pt x="127" y="39"/>
                  <a:pt x="128" y="39"/>
                  <a:pt x="128" y="39"/>
                </a:cubicBezTo>
                <a:cubicBezTo>
                  <a:pt x="128" y="39"/>
                  <a:pt x="129" y="40"/>
                  <a:pt x="129" y="40"/>
                </a:cubicBezTo>
                <a:cubicBezTo>
                  <a:pt x="129" y="40"/>
                  <a:pt x="128" y="41"/>
                  <a:pt x="128" y="41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7" y="41"/>
                  <a:pt x="127" y="41"/>
                  <a:pt x="127" y="41"/>
                </a:cubicBezTo>
                <a:cubicBezTo>
                  <a:pt x="127" y="41"/>
                  <a:pt x="126" y="40"/>
                  <a:pt x="126" y="40"/>
                </a:cubicBezTo>
                <a:cubicBezTo>
                  <a:pt x="126" y="40"/>
                  <a:pt x="127" y="40"/>
                  <a:pt x="127" y="40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7" y="39"/>
                  <a:pt x="127" y="39"/>
                  <a:pt x="127" y="39"/>
                </a:cubicBezTo>
                <a:cubicBezTo>
                  <a:pt x="126" y="39"/>
                  <a:pt x="125" y="40"/>
                  <a:pt x="125" y="42"/>
                </a:cubicBezTo>
                <a:cubicBezTo>
                  <a:pt x="126" y="42"/>
                  <a:pt x="126" y="42"/>
                  <a:pt x="127" y="42"/>
                </a:cubicBezTo>
                <a:cubicBezTo>
                  <a:pt x="127" y="42"/>
                  <a:pt x="128" y="42"/>
                  <a:pt x="128" y="42"/>
                </a:cubicBezTo>
                <a:cubicBezTo>
                  <a:pt x="128" y="43"/>
                  <a:pt x="129" y="43"/>
                  <a:pt x="129" y="44"/>
                </a:cubicBezTo>
                <a:close/>
                <a:moveTo>
                  <a:pt x="127" y="44"/>
                </a:moveTo>
                <a:cubicBezTo>
                  <a:pt x="127" y="44"/>
                  <a:pt x="127" y="45"/>
                  <a:pt x="127" y="45"/>
                </a:cubicBezTo>
                <a:cubicBezTo>
                  <a:pt x="127" y="46"/>
                  <a:pt x="127" y="46"/>
                  <a:pt x="126" y="46"/>
                </a:cubicBezTo>
                <a:cubicBezTo>
                  <a:pt x="126" y="46"/>
                  <a:pt x="125" y="45"/>
                  <a:pt x="125" y="44"/>
                </a:cubicBezTo>
                <a:cubicBezTo>
                  <a:pt x="125" y="44"/>
                  <a:pt x="125" y="43"/>
                  <a:pt x="125" y="43"/>
                </a:cubicBezTo>
                <a:cubicBezTo>
                  <a:pt x="125" y="43"/>
                  <a:pt x="125" y="42"/>
                  <a:pt x="125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7" y="42"/>
                  <a:pt x="127" y="43"/>
                  <a:pt x="127" y="44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7048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2438400" y="911225"/>
            <a:ext cx="4203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计算机组成原理</a:t>
            </a:r>
            <a:r>
              <a:rPr lang="en-US" altLang="zh-CN" sz="1100">
                <a:latin typeface="Arial" charset="0"/>
              </a:rPr>
              <a:t> 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895600" y="2441575"/>
            <a:ext cx="33988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西 南 交 通 大 学</a:t>
            </a:r>
          </a:p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计算机与人工智能学院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943225" y="4603750"/>
            <a:ext cx="33988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23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月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85800" y="1464690"/>
            <a:ext cx="68373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教学的深广度</a:t>
            </a: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8439" name="Rectangle 63"/>
          <p:cNvSpPr>
            <a:spLocks noChangeArrowheads="1"/>
          </p:cNvSpPr>
          <p:nvPr/>
        </p:nvSpPr>
        <p:spPr bwMode="auto">
          <a:xfrm>
            <a:off x="750888" y="1966913"/>
            <a:ext cx="83931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主要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讨论计算机组成中</a:t>
            </a: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具有共性的问题。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学习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中要处理好</a:t>
            </a: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抽象概念与具体实例的关系。</a:t>
            </a:r>
          </a:p>
        </p:txBody>
      </p:sp>
      <p:sp>
        <p:nvSpPr>
          <p:cNvPr id="18440" name="Rectangle 64"/>
          <p:cNvSpPr>
            <a:spLocks noChangeArrowheads="1"/>
          </p:cNvSpPr>
          <p:nvPr/>
        </p:nvSpPr>
        <p:spPr bwMode="auto">
          <a:xfrm>
            <a:off x="685800" y="2965450"/>
            <a:ext cx="8105775" cy="85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对于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微机内部结构、智能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手机系统的组成结构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等具体问题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，不是本课程的教学内容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8441" name="Picture 65" descr="t1-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917950"/>
            <a:ext cx="4005262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3987800"/>
            <a:ext cx="38528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知识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层面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课程的预期目标</a:t>
            </a:r>
            <a:endParaRPr kumimoji="0" lang="zh-CN" altLang="en-US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66091" y="2128744"/>
            <a:ext cx="7116303" cy="331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2438" indent="-452438"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理解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掌握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计算机硬件系统的基本组成结构、各部件内部的运行机制和逻辑实现；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（知识层面）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2438" indent="-452438"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掌握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硬件系统分析与设计的基本方法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；   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（素质和能力）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452438" indent="-452438" algn="just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542925" algn="l"/>
              </a:tabLst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了解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硬件设计要素对应用软件的开发和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运行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效率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影响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（软硬件知识的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联系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534988" indent="-534988"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542925" algn="l"/>
              </a:tabLst>
            </a:pPr>
            <a:endParaRPr lang="zh-CN" altLang="en-US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46507" y="1576200"/>
            <a:ext cx="8001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通过本课程的学习，应能够：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0742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874713" y="1609534"/>
            <a:ext cx="54737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教学形式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1235075" y="2181225"/>
            <a:ext cx="7061200" cy="335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4500" indent="-444500" algn="l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162050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课堂授课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面授或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线上教学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、少部分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内容自学</a:t>
            </a:r>
          </a:p>
          <a:p>
            <a:pPr marL="444500" indent="-444500" algn="l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162050" algn="l"/>
              </a:tabLst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课堂练习及互动（很重要）</a:t>
            </a:r>
          </a:p>
          <a:p>
            <a:pPr marL="444500" indent="-444500" algn="l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162050" algn="l"/>
              </a:tabLst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课间答疑、课外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答疑、线上答疑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4500" indent="-444500" algn="l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162050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习题（含上机作业）和思考题、习题讲评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4500" indent="-444500" algn="l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162050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课外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学习（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课外学习材料、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互联网资源）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4500" indent="-444500" algn="l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tabLst>
                <a:tab pos="1162050" algn="l"/>
              </a:tabLst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：学习指导、练习自测和在线练习等</a:t>
            </a:r>
          </a:p>
        </p:txBody>
      </p:sp>
    </p:spTree>
    <p:extLst>
      <p:ext uri="{BB962C8B-B14F-4D97-AF65-F5344CB8AC3E}">
        <p14:creationId xmlns:p14="http://schemas.microsoft.com/office/powerpoint/2010/main" val="8883318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869950" y="1475373"/>
            <a:ext cx="66643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教材及主要参考书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761179" y="208450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61179" y="254932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761178" y="3021133"/>
            <a:ext cx="287338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761179" y="5404410"/>
            <a:ext cx="287337" cy="2873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761179" y="418381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1124935" y="2003105"/>
            <a:ext cx="7710455" cy="447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蒋本珊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.《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版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清华大学出版社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2019.8</a:t>
            </a:r>
            <a:endParaRPr lang="en-US" altLang="zh-CN" sz="18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马永强等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.《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计算机组成原理讲义</a:t>
            </a:r>
            <a:r>
              <a:rPr lang="en-US" altLang="zh-CN" sz="1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2019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修订版</a:t>
            </a:r>
            <a:r>
              <a:rPr lang="en-US" altLang="zh-CN" sz="1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，胶印，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2019.8</a:t>
            </a:r>
            <a:endParaRPr lang="en-US" altLang="zh-CN" sz="18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)Randal 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E. Bryant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等著，龚奕利等译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深入理解计算机系统</a:t>
            </a:r>
            <a:r>
              <a:rPr lang="zh-CN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（原书第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版）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北京</a:t>
            </a:r>
            <a:r>
              <a: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：机械工业出版社，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2016</a:t>
            </a: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)David A. Patterson, John L. Hennessy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著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，王党辉等译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机组成与设计 硬件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软件接口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（原书第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版</a:t>
            </a:r>
            <a:r>
              <a:rPr lang="zh-CN" altLang="en-US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），</a:t>
            </a:r>
            <a:endParaRPr lang="en-US" altLang="zh-CN" sz="18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北京</a:t>
            </a:r>
            <a:r>
              <a: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机械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工业出版社，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2015.6</a:t>
            </a: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)William Stallings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《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Computer Organization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and Architecture》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16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10th </a:t>
            </a:r>
            <a:r>
              <a:rPr lang="en-US" altLang="zh-CN" sz="16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Edition</a:t>
            </a:r>
            <a:r>
              <a:rPr lang="zh-CN" altLang="en-US" sz="16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 </a:t>
            </a:r>
            <a:endParaRPr lang="en-US" altLang="zh-CN" sz="16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高等教育出版社（影印版），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2361617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869950" y="1475373"/>
            <a:ext cx="66643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教材及主要参考书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761179" y="208450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61179" y="254932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761178" y="3021133"/>
            <a:ext cx="287338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761179" y="5404410"/>
            <a:ext cx="287337" cy="2873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761179" y="418381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1124935" y="2003105"/>
            <a:ext cx="7710455" cy="447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蒋本珊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.《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版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清华大学出版社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2019.8</a:t>
            </a:r>
            <a:endParaRPr lang="en-US" altLang="zh-CN" sz="18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马永强等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.《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计算机组成原理讲义</a:t>
            </a:r>
            <a:r>
              <a:rPr lang="en-US" altLang="zh-CN" sz="1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2019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修订版</a:t>
            </a:r>
            <a:r>
              <a:rPr lang="en-US" altLang="zh-CN" sz="1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，胶印，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2019.8</a:t>
            </a:r>
            <a:endParaRPr lang="en-US" altLang="zh-CN" sz="18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)Randal 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E. Bryant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等著，龚奕利等译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深入理解计算机系统</a:t>
            </a:r>
            <a:r>
              <a:rPr lang="zh-CN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（原书第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版）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北京</a:t>
            </a:r>
            <a:r>
              <a: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：机械工业出版社，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2016</a:t>
            </a: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)David A. Patterson, John L. Hennessy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著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，王党辉等译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机组成与设计 硬件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软件接口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（原书第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版</a:t>
            </a:r>
            <a:r>
              <a:rPr lang="zh-CN" altLang="en-US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），</a:t>
            </a:r>
            <a:endParaRPr lang="en-US" altLang="zh-CN" sz="18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北京</a:t>
            </a:r>
            <a:r>
              <a: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机械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工业出版社，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2015.6</a:t>
            </a: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)William Stallings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《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Computer Organization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and Architecture》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16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10th </a:t>
            </a:r>
            <a:r>
              <a:rPr lang="en-US" altLang="zh-CN" sz="16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Edition</a:t>
            </a:r>
            <a:r>
              <a:rPr lang="zh-CN" altLang="en-US" sz="16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 </a:t>
            </a:r>
            <a:endParaRPr lang="en-US" altLang="zh-CN" sz="16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高等教育出版社（影印版），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2015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89" y="1241303"/>
            <a:ext cx="3704983" cy="51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31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869950" y="1475373"/>
            <a:ext cx="66643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教材及主要参考书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761179" y="208450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61179" y="254932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761178" y="3021133"/>
            <a:ext cx="287338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761179" y="5404410"/>
            <a:ext cx="287337" cy="2873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761179" y="4183818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00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1124935" y="2003105"/>
            <a:ext cx="7710455" cy="447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蒋本珊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.《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版</a:t>
            </a:r>
            <a:r>
              <a:rPr lang="en-US" altLang="zh-CN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清华大学出版社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2019.8</a:t>
            </a:r>
            <a:endParaRPr lang="en-US" altLang="zh-CN" sz="18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马永强等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.《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计算机组成原理讲义</a:t>
            </a:r>
            <a:r>
              <a:rPr lang="en-US" altLang="zh-CN" sz="1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2019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修订版</a:t>
            </a:r>
            <a:r>
              <a:rPr lang="en-US" altLang="zh-CN" sz="1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，胶印，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2019.8</a:t>
            </a:r>
            <a:endParaRPr lang="en-US" altLang="zh-CN" sz="18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)Randal 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E. Bryant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等著，龚奕利等译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深入理解计算机系统</a:t>
            </a:r>
            <a:r>
              <a:rPr lang="zh-CN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（原书第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版）</a:t>
            </a:r>
            <a:r>
              <a:rPr lang="zh-CN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北京</a:t>
            </a:r>
            <a:r>
              <a: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：机械工业出版社，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2016</a:t>
            </a: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)David A. Patterson, John L. Hennessy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著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，王党辉等译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机组成与设计 硬件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软件接口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（原书第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版</a:t>
            </a:r>
            <a:r>
              <a:rPr lang="zh-CN" altLang="en-US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），</a:t>
            </a:r>
            <a:endParaRPr lang="en-US" altLang="zh-CN" sz="18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北京</a:t>
            </a:r>
            <a:r>
              <a: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机械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工业出版社，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2015.6</a:t>
            </a: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美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)William Stallings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《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Computer Organization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and Architecture》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16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10th </a:t>
            </a:r>
            <a:r>
              <a:rPr lang="en-US" altLang="zh-CN" sz="16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Edition</a:t>
            </a:r>
            <a:r>
              <a:rPr lang="zh-CN" altLang="en-US" sz="16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 </a:t>
            </a:r>
            <a:endParaRPr lang="en-US" altLang="zh-CN" sz="16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446088" indent="-446088" algn="just" ea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高等教育出版社（影印版），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2015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02" y="1258643"/>
            <a:ext cx="3819154" cy="523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5790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869950" y="1475373"/>
            <a:ext cx="66643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其它学习资源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904846" y="1911665"/>
            <a:ext cx="8239154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中国大学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MOOC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（国家精品课程在线学习平台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https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://www.icourse163.org/ 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1219200" y="2971586"/>
            <a:ext cx="79248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计算机组成原理”，电子科技大学，纪禄平等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https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://www.icourse163.org/course/UESTC-1001543002 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PPT</a:t>
            </a:r>
            <a:r>
              <a:rPr lang="zh-CN" altLang="en-US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下载</a:t>
            </a:r>
            <a:r>
              <a:rPr lang="en-US" altLang="zh-CN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https://pan.baidu.com/s/1oKL3yX9gT53Sim3vQBSgVg 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8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提取</a:t>
            </a:r>
            <a:r>
              <a:rPr lang="zh-CN" altLang="en-US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码：</a:t>
            </a:r>
            <a:r>
              <a:rPr lang="en-US" altLang="zh-CN" sz="18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aqe8</a:t>
            </a: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1219200" y="4414904"/>
            <a:ext cx="7924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“计算机组成”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，北京大学，陆俊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林 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有自学模式）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https://www.icourse163.org/course/PKU-1205809805 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64"/>
          <p:cNvSpPr>
            <a:spLocks noChangeArrowheads="1"/>
          </p:cNvSpPr>
          <p:nvPr/>
        </p:nvSpPr>
        <p:spPr bwMode="auto">
          <a:xfrm>
            <a:off x="1219200" y="5374128"/>
            <a:ext cx="7924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“计算机组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成原理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”，华中科技大学，秦磊华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</a:t>
            </a:r>
            <a:endParaRPr lang="zh-CN" altLang="en-US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https://www.icourse163.org/course/HUST-1003159001 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8421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869950" y="1475373"/>
            <a:ext cx="66643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其它学习资源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Rectangle 64"/>
          <p:cNvSpPr>
            <a:spLocks noChangeArrowheads="1"/>
          </p:cNvSpPr>
          <p:nvPr/>
        </p:nvSpPr>
        <p:spPr bwMode="auto">
          <a:xfrm>
            <a:off x="904846" y="1911665"/>
            <a:ext cx="8239154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本校网络教学平台（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超星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endParaRPr lang="en-US" altLang="zh-CN" sz="22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1219200" y="2509675"/>
            <a:ext cx="7924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计算机组成原理”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，南京大学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袁春风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http://mooc1.chaoxing.com/course/200231542.html 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64"/>
          <p:cNvSpPr>
            <a:spLocks noChangeArrowheads="1"/>
          </p:cNvSpPr>
          <p:nvPr/>
        </p:nvSpPr>
        <p:spPr bwMode="auto">
          <a:xfrm>
            <a:off x="869950" y="3320743"/>
            <a:ext cx="8239154" cy="54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国外相关课程参考网站</a:t>
            </a:r>
            <a:r>
              <a:rPr lang="en-US" altLang="zh-CN" sz="22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1219199" y="3920379"/>
            <a:ext cx="78899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https</a:t>
            </a: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://inst.eecs.berkeley.edu/~cs61c/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(UC </a:t>
            </a: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Berkeley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-- Machine </a:t>
            </a: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Structure)</a:t>
            </a:r>
          </a:p>
          <a:p>
            <a:pPr marL="342900" indent="-342900" algn="just" eaLnBrk="0" hangingPunct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https</a:t>
            </a: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://inst.eecs.berkeley.edu/~cs152/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(UC </a:t>
            </a: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Berkeley 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-- Computer </a:t>
            </a:r>
            <a:r>
              <a:rPr lang="en-US" altLang="zh-CN" sz="2000" dirty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Architecture and Engineering</a:t>
            </a:r>
            <a:r>
              <a:rPr lang="en-US" altLang="zh-CN" sz="20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rgbClr val="00008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……</a:t>
            </a:r>
            <a:endParaRPr lang="en-US" altLang="zh-CN" sz="2800" dirty="0">
              <a:solidFill>
                <a:srgbClr val="00008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952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874713" y="1609534"/>
            <a:ext cx="54737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章节的教学顺序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74713" y="2074479"/>
            <a:ext cx="7557294" cy="42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1077913" lvl="1" indent="-446088" algn="l">
              <a:lnSpc>
                <a:spcPct val="114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章 概论</a:t>
            </a:r>
          </a:p>
          <a:p>
            <a:pPr marL="1077913" lvl="1" indent="-446088" algn="l">
              <a:lnSpc>
                <a:spcPct val="114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章 数据的机器层次表示</a:t>
            </a:r>
          </a:p>
          <a:p>
            <a:pPr marL="1077913" lvl="1" indent="-446088" algn="l">
              <a:lnSpc>
                <a:spcPct val="114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章 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数值的机器运算</a:t>
            </a:r>
          </a:p>
          <a:p>
            <a:pPr marL="1077913" lvl="1" indent="-446088" algn="l">
              <a:lnSpc>
                <a:spcPct val="114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章 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存储系统的结构</a:t>
            </a:r>
          </a:p>
          <a:p>
            <a:pPr marL="1077913" lvl="1" indent="-446088" algn="l">
              <a:lnSpc>
                <a:spcPct val="114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章 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指令系统</a:t>
            </a:r>
          </a:p>
          <a:p>
            <a:pPr marL="1077913" lvl="1" indent="-446088" algn="l">
              <a:lnSpc>
                <a:spcPct val="114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章 中央处理器</a:t>
            </a:r>
          </a:p>
          <a:p>
            <a:pPr marL="1077913" lvl="1" indent="-446088" algn="l">
              <a:lnSpc>
                <a:spcPct val="114000"/>
              </a:lnSpc>
              <a:spcBef>
                <a:spcPts val="600"/>
              </a:spcBef>
            </a:pP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章 输入输出系统和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总线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marL="1077913" lvl="1" indent="-1077913" algn="l">
              <a:lnSpc>
                <a:spcPct val="175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实验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课单列，配合本理论课的教学。</a:t>
            </a:r>
            <a:endParaRPr lang="zh-CN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5069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教学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形式和考核方式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874713" y="1587500"/>
            <a:ext cx="54737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考核方式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lang="zh-CN" alt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3" name="Rectangle 67"/>
          <p:cNvSpPr>
            <a:spLocks noChangeArrowheads="1"/>
          </p:cNvSpPr>
          <p:nvPr/>
        </p:nvSpPr>
        <p:spPr bwMode="auto">
          <a:xfrm>
            <a:off x="1054100" y="2174875"/>
            <a:ext cx="7693025" cy="303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课后作业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15%    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按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交的</a:t>
            </a:r>
            <a:r>
              <a:rPr lang="zh-CN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次数</a:t>
            </a:r>
            <a:r>
              <a: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和每次作业的质量评定</a:t>
            </a:r>
            <a:endParaRPr lang="zh-CN" altLang="en-US" sz="20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）期中考试  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15%    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闭卷 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）平时表现  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10%    </a:t>
            </a:r>
            <a:r>
              <a:rPr lang="zh-CN" altLang="en-US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按出勤、课堂互动和测验等评定 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期末考试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60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%   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闭卷 </a:t>
            </a:r>
            <a:endParaRPr lang="en-US" altLang="zh-CN" sz="20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endParaRPr lang="en-US" altLang="zh-CN" sz="20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含有上机实验的作业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，提交纸质版。    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1325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2438400" y="911225"/>
            <a:ext cx="4203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计算机组成原理</a:t>
            </a:r>
            <a:r>
              <a:rPr lang="en-US" altLang="zh-CN" sz="1100">
                <a:latin typeface="Arial" charset="0"/>
              </a:rPr>
              <a:t> 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895600" y="2441575"/>
            <a:ext cx="33988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西 南 交 通 大 学</a:t>
            </a:r>
          </a:p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计算机与人工智能学院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943225" y="4603750"/>
            <a:ext cx="33988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23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月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72" y="1868307"/>
            <a:ext cx="4671155" cy="49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275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1430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学习方法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和要求</a:t>
            </a:r>
            <a:endParaRPr kumimoji="0" lang="en-US" altLang="zh-CN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1" name="Object 6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32"/>
          <p:cNvSpPr txBox="1">
            <a:spLocks noChangeArrowheads="1"/>
          </p:cNvSpPr>
          <p:nvPr/>
        </p:nvSpPr>
        <p:spPr bwMode="auto">
          <a:xfrm>
            <a:off x="685800" y="1557338"/>
            <a:ext cx="68373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计算机组成原理”怎么学？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48645" name="Rectangle 133"/>
          <p:cNvSpPr>
            <a:spLocks noChangeArrowheads="1"/>
          </p:cNvSpPr>
          <p:nvPr/>
        </p:nvSpPr>
        <p:spPr bwMode="auto">
          <a:xfrm>
            <a:off x="1262063" y="2447925"/>
            <a:ext cx="6700837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lang="zh-CN" altLang="en-US" sz="9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整体</a:t>
            </a:r>
            <a:r>
              <a:rPr lang="zh-CN" altLang="en-US" sz="2900" dirty="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 ──  </a:t>
            </a:r>
            <a:r>
              <a:rPr lang="zh-CN" altLang="en-US" sz="4400" dirty="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细节</a:t>
            </a:r>
            <a:r>
              <a:rPr lang="zh-CN" altLang="en-US" sz="4000" dirty="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900" dirty="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──  </a:t>
            </a:r>
            <a:r>
              <a:rPr lang="zh-CN" altLang="en-US" sz="2400" dirty="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整体</a:t>
            </a:r>
          </a:p>
          <a:p>
            <a:pPr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</a:pPr>
            <a:endParaRPr lang="zh-CN" altLang="en-US" sz="2900" dirty="0">
              <a:solidFill>
                <a:srgbClr val="00808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3328988" y="2274888"/>
            <a:ext cx="2660650" cy="2944812"/>
            <a:chOff x="2032" y="1261"/>
            <a:chExt cx="1484" cy="1466"/>
          </a:xfrm>
        </p:grpSpPr>
        <p:grpSp>
          <p:nvGrpSpPr>
            <p:cNvPr id="19466" name="Group 135"/>
            <p:cNvGrpSpPr>
              <a:grpSpLocks/>
            </p:cNvGrpSpPr>
            <p:nvPr/>
          </p:nvGrpSpPr>
          <p:grpSpPr bwMode="auto">
            <a:xfrm flipH="1">
              <a:off x="2032" y="1855"/>
              <a:ext cx="1484" cy="872"/>
              <a:chOff x="685" y="2067"/>
              <a:chExt cx="2357" cy="1614"/>
            </a:xfrm>
          </p:grpSpPr>
          <p:sp>
            <p:nvSpPr>
              <p:cNvPr id="19468" name="Freeform 136"/>
              <p:cNvSpPr>
                <a:spLocks/>
              </p:cNvSpPr>
              <p:nvPr/>
            </p:nvSpPr>
            <p:spPr bwMode="auto">
              <a:xfrm>
                <a:off x="2878" y="2580"/>
                <a:ext cx="164" cy="417"/>
              </a:xfrm>
              <a:custGeom>
                <a:avLst/>
                <a:gdLst>
                  <a:gd name="T0" fmla="*/ 4 w 300"/>
                  <a:gd name="T1" fmla="*/ 101 h 288"/>
                  <a:gd name="T2" fmla="*/ 262 w 300"/>
                  <a:gd name="T3" fmla="*/ 30 h 288"/>
                  <a:gd name="T4" fmla="*/ 262 w 300"/>
                  <a:gd name="T5" fmla="*/ 0 h 288"/>
                  <a:gd name="T6" fmla="*/ 0 w 300"/>
                  <a:gd name="T7" fmla="*/ 68 h 288"/>
                  <a:gd name="T8" fmla="*/ 4 w 300"/>
                  <a:gd name="T9" fmla="*/ 101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0"/>
                  <a:gd name="T16" fmla="*/ 0 h 288"/>
                  <a:gd name="T17" fmla="*/ 300 w 30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0" h="288">
                    <a:moveTo>
                      <a:pt x="8" y="288"/>
                    </a:moveTo>
                    <a:lnTo>
                      <a:pt x="300" y="88"/>
                    </a:lnTo>
                    <a:lnTo>
                      <a:pt x="300" y="0"/>
                    </a:lnTo>
                    <a:lnTo>
                      <a:pt x="0" y="192"/>
                    </a:lnTo>
                    <a:lnTo>
                      <a:pt x="8" y="288"/>
                    </a:lnTo>
                    <a:close/>
                  </a:path>
                </a:pathLst>
              </a:custGeom>
              <a:solidFill>
                <a:srgbClr val="7A7A5A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69" name="Freeform 137"/>
              <p:cNvSpPr>
                <a:spLocks/>
              </p:cNvSpPr>
              <p:nvPr/>
            </p:nvSpPr>
            <p:spPr bwMode="auto">
              <a:xfrm>
                <a:off x="1911" y="2585"/>
                <a:ext cx="164" cy="417"/>
              </a:xfrm>
              <a:custGeom>
                <a:avLst/>
                <a:gdLst>
                  <a:gd name="T0" fmla="*/ 0 w 626"/>
                  <a:gd name="T1" fmla="*/ 255175 h 99"/>
                  <a:gd name="T2" fmla="*/ 96661014 w 626"/>
                  <a:gd name="T3" fmla="*/ 0 h 99"/>
                  <a:gd name="T4" fmla="*/ 562599550 w 626"/>
                  <a:gd name="T5" fmla="*/ 0 h 99"/>
                  <a:gd name="T6" fmla="*/ 562599550 w 626"/>
                  <a:gd name="T7" fmla="*/ 255175 h 99"/>
                  <a:gd name="T8" fmla="*/ 0 w 626"/>
                  <a:gd name="T9" fmla="*/ 255175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6"/>
                  <a:gd name="T16" fmla="*/ 0 h 99"/>
                  <a:gd name="T17" fmla="*/ 626 w 626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6" h="99">
                    <a:moveTo>
                      <a:pt x="0" y="99"/>
                    </a:moveTo>
                    <a:lnTo>
                      <a:pt x="79" y="0"/>
                    </a:lnTo>
                    <a:lnTo>
                      <a:pt x="626" y="0"/>
                    </a:lnTo>
                    <a:lnTo>
                      <a:pt x="547" y="99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C9C9B6"/>
              </a:solidFill>
              <a:ln w="6350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0" name="Rectangle 138"/>
              <p:cNvSpPr>
                <a:spLocks noChangeArrowheads="1"/>
              </p:cNvSpPr>
              <p:nvPr/>
            </p:nvSpPr>
            <p:spPr bwMode="auto">
              <a:xfrm>
                <a:off x="1770" y="2750"/>
                <a:ext cx="164" cy="417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9471" name="Rectangle 139"/>
              <p:cNvSpPr>
                <a:spLocks noChangeArrowheads="1"/>
              </p:cNvSpPr>
              <p:nvPr/>
            </p:nvSpPr>
            <p:spPr bwMode="auto">
              <a:xfrm>
                <a:off x="1778" y="2757"/>
                <a:ext cx="164" cy="417"/>
              </a:xfrm>
              <a:prstGeom prst="rect">
                <a:avLst/>
              </a:prstGeom>
              <a:solidFill>
                <a:srgbClr val="B7B79D"/>
              </a:solidFill>
              <a:ln w="6350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9472" name="Freeform 140"/>
              <p:cNvSpPr>
                <a:spLocks/>
              </p:cNvSpPr>
              <p:nvPr/>
            </p:nvSpPr>
            <p:spPr bwMode="auto">
              <a:xfrm>
                <a:off x="2135" y="3148"/>
                <a:ext cx="164" cy="417"/>
              </a:xfrm>
              <a:custGeom>
                <a:avLst/>
                <a:gdLst>
                  <a:gd name="T0" fmla="*/ 98 w 492"/>
                  <a:gd name="T1" fmla="*/ 0 h 401"/>
                  <a:gd name="T2" fmla="*/ 101 w 492"/>
                  <a:gd name="T3" fmla="*/ 116 h 401"/>
                  <a:gd name="T4" fmla="*/ 157 w 492"/>
                  <a:gd name="T5" fmla="*/ 48 h 401"/>
                  <a:gd name="T6" fmla="*/ 162 w 492"/>
                  <a:gd name="T7" fmla="*/ 55 h 401"/>
                  <a:gd name="T8" fmla="*/ 164 w 492"/>
                  <a:gd name="T9" fmla="*/ 103 h 401"/>
                  <a:gd name="T10" fmla="*/ 160 w 492"/>
                  <a:gd name="T11" fmla="*/ 103 h 401"/>
                  <a:gd name="T12" fmla="*/ 160 w 492"/>
                  <a:gd name="T13" fmla="*/ 123 h 401"/>
                  <a:gd name="T14" fmla="*/ 157 w 492"/>
                  <a:gd name="T15" fmla="*/ 137 h 401"/>
                  <a:gd name="T16" fmla="*/ 155 w 492"/>
                  <a:gd name="T17" fmla="*/ 137 h 401"/>
                  <a:gd name="T18" fmla="*/ 151 w 492"/>
                  <a:gd name="T19" fmla="*/ 130 h 401"/>
                  <a:gd name="T20" fmla="*/ 149 w 492"/>
                  <a:gd name="T21" fmla="*/ 116 h 401"/>
                  <a:gd name="T22" fmla="*/ 149 w 492"/>
                  <a:gd name="T23" fmla="*/ 103 h 401"/>
                  <a:gd name="T24" fmla="*/ 105 w 492"/>
                  <a:gd name="T25" fmla="*/ 157 h 401"/>
                  <a:gd name="T26" fmla="*/ 144 w 492"/>
                  <a:gd name="T27" fmla="*/ 294 h 401"/>
                  <a:gd name="T28" fmla="*/ 147 w 492"/>
                  <a:gd name="T29" fmla="*/ 349 h 401"/>
                  <a:gd name="T30" fmla="*/ 144 w 492"/>
                  <a:gd name="T31" fmla="*/ 369 h 401"/>
                  <a:gd name="T32" fmla="*/ 144 w 492"/>
                  <a:gd name="T33" fmla="*/ 384 h 401"/>
                  <a:gd name="T34" fmla="*/ 142 w 492"/>
                  <a:gd name="T35" fmla="*/ 403 h 401"/>
                  <a:gd name="T36" fmla="*/ 140 w 492"/>
                  <a:gd name="T37" fmla="*/ 411 h 401"/>
                  <a:gd name="T38" fmla="*/ 138 w 492"/>
                  <a:gd name="T39" fmla="*/ 411 h 401"/>
                  <a:gd name="T40" fmla="*/ 133 w 492"/>
                  <a:gd name="T41" fmla="*/ 417 h 401"/>
                  <a:gd name="T42" fmla="*/ 131 w 492"/>
                  <a:gd name="T43" fmla="*/ 411 h 401"/>
                  <a:gd name="T44" fmla="*/ 129 w 492"/>
                  <a:gd name="T45" fmla="*/ 390 h 401"/>
                  <a:gd name="T46" fmla="*/ 127 w 492"/>
                  <a:gd name="T47" fmla="*/ 384 h 401"/>
                  <a:gd name="T48" fmla="*/ 131 w 492"/>
                  <a:gd name="T49" fmla="*/ 369 h 401"/>
                  <a:gd name="T50" fmla="*/ 133 w 492"/>
                  <a:gd name="T51" fmla="*/ 363 h 401"/>
                  <a:gd name="T52" fmla="*/ 133 w 492"/>
                  <a:gd name="T53" fmla="*/ 349 h 401"/>
                  <a:gd name="T54" fmla="*/ 136 w 492"/>
                  <a:gd name="T55" fmla="*/ 349 h 401"/>
                  <a:gd name="T56" fmla="*/ 138 w 492"/>
                  <a:gd name="T57" fmla="*/ 335 h 401"/>
                  <a:gd name="T58" fmla="*/ 92 w 492"/>
                  <a:gd name="T59" fmla="*/ 171 h 401"/>
                  <a:gd name="T60" fmla="*/ 15 w 492"/>
                  <a:gd name="T61" fmla="*/ 308 h 401"/>
                  <a:gd name="T62" fmla="*/ 15 w 492"/>
                  <a:gd name="T63" fmla="*/ 329 h 401"/>
                  <a:gd name="T64" fmla="*/ 13 w 492"/>
                  <a:gd name="T65" fmla="*/ 335 h 401"/>
                  <a:gd name="T66" fmla="*/ 13 w 492"/>
                  <a:gd name="T67" fmla="*/ 369 h 401"/>
                  <a:gd name="T68" fmla="*/ 11 w 492"/>
                  <a:gd name="T69" fmla="*/ 376 h 401"/>
                  <a:gd name="T70" fmla="*/ 9 w 492"/>
                  <a:gd name="T71" fmla="*/ 384 h 401"/>
                  <a:gd name="T72" fmla="*/ 4 w 492"/>
                  <a:gd name="T73" fmla="*/ 384 h 401"/>
                  <a:gd name="T74" fmla="*/ 0 w 492"/>
                  <a:gd name="T75" fmla="*/ 369 h 401"/>
                  <a:gd name="T76" fmla="*/ 4 w 492"/>
                  <a:gd name="T77" fmla="*/ 335 h 401"/>
                  <a:gd name="T78" fmla="*/ 4 w 492"/>
                  <a:gd name="T79" fmla="*/ 321 h 401"/>
                  <a:gd name="T80" fmla="*/ 9 w 492"/>
                  <a:gd name="T81" fmla="*/ 302 h 401"/>
                  <a:gd name="T82" fmla="*/ 7 w 492"/>
                  <a:gd name="T83" fmla="*/ 260 h 401"/>
                  <a:gd name="T84" fmla="*/ 79 w 492"/>
                  <a:gd name="T85" fmla="*/ 144 h 401"/>
                  <a:gd name="T86" fmla="*/ 55 w 492"/>
                  <a:gd name="T87" fmla="*/ 75 h 401"/>
                  <a:gd name="T88" fmla="*/ 50 w 492"/>
                  <a:gd name="T89" fmla="*/ 88 h 401"/>
                  <a:gd name="T90" fmla="*/ 48 w 492"/>
                  <a:gd name="T91" fmla="*/ 103 h 401"/>
                  <a:gd name="T92" fmla="*/ 44 w 492"/>
                  <a:gd name="T93" fmla="*/ 116 h 401"/>
                  <a:gd name="T94" fmla="*/ 35 w 492"/>
                  <a:gd name="T95" fmla="*/ 96 h 401"/>
                  <a:gd name="T96" fmla="*/ 35 w 492"/>
                  <a:gd name="T97" fmla="*/ 88 h 401"/>
                  <a:gd name="T98" fmla="*/ 37 w 492"/>
                  <a:gd name="T99" fmla="*/ 75 h 401"/>
                  <a:gd name="T100" fmla="*/ 44 w 492"/>
                  <a:gd name="T101" fmla="*/ 69 h 401"/>
                  <a:gd name="T102" fmla="*/ 46 w 492"/>
                  <a:gd name="T103" fmla="*/ 48 h 401"/>
                  <a:gd name="T104" fmla="*/ 57 w 492"/>
                  <a:gd name="T105" fmla="*/ 21 h 401"/>
                  <a:gd name="T106" fmla="*/ 83 w 492"/>
                  <a:gd name="T107" fmla="*/ 96 h 401"/>
                  <a:gd name="T108" fmla="*/ 83 w 492"/>
                  <a:gd name="T109" fmla="*/ 14 h 401"/>
                  <a:gd name="T110" fmla="*/ 98 w 492"/>
                  <a:gd name="T111" fmla="*/ 0 h 40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2"/>
                  <a:gd name="T169" fmla="*/ 0 h 401"/>
                  <a:gd name="T170" fmla="*/ 492 w 492"/>
                  <a:gd name="T171" fmla="*/ 401 h 40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2" h="401">
                    <a:moveTo>
                      <a:pt x="295" y="0"/>
                    </a:moveTo>
                    <a:lnTo>
                      <a:pt x="302" y="112"/>
                    </a:lnTo>
                    <a:lnTo>
                      <a:pt x="472" y="46"/>
                    </a:lnTo>
                    <a:lnTo>
                      <a:pt x="486" y="53"/>
                    </a:lnTo>
                    <a:lnTo>
                      <a:pt x="492" y="99"/>
                    </a:lnTo>
                    <a:lnTo>
                      <a:pt x="479" y="99"/>
                    </a:lnTo>
                    <a:lnTo>
                      <a:pt x="479" y="118"/>
                    </a:lnTo>
                    <a:lnTo>
                      <a:pt x="472" y="132"/>
                    </a:lnTo>
                    <a:lnTo>
                      <a:pt x="466" y="132"/>
                    </a:lnTo>
                    <a:lnTo>
                      <a:pt x="453" y="125"/>
                    </a:lnTo>
                    <a:lnTo>
                      <a:pt x="446" y="112"/>
                    </a:lnTo>
                    <a:lnTo>
                      <a:pt x="446" y="99"/>
                    </a:lnTo>
                    <a:lnTo>
                      <a:pt x="315" y="151"/>
                    </a:lnTo>
                    <a:lnTo>
                      <a:pt x="433" y="283"/>
                    </a:lnTo>
                    <a:lnTo>
                      <a:pt x="440" y="336"/>
                    </a:lnTo>
                    <a:lnTo>
                      <a:pt x="433" y="355"/>
                    </a:lnTo>
                    <a:lnTo>
                      <a:pt x="433" y="369"/>
                    </a:lnTo>
                    <a:lnTo>
                      <a:pt x="427" y="388"/>
                    </a:lnTo>
                    <a:lnTo>
                      <a:pt x="420" y="395"/>
                    </a:lnTo>
                    <a:lnTo>
                      <a:pt x="413" y="395"/>
                    </a:lnTo>
                    <a:lnTo>
                      <a:pt x="400" y="401"/>
                    </a:lnTo>
                    <a:lnTo>
                      <a:pt x="394" y="395"/>
                    </a:lnTo>
                    <a:lnTo>
                      <a:pt x="387" y="375"/>
                    </a:lnTo>
                    <a:lnTo>
                      <a:pt x="381" y="369"/>
                    </a:lnTo>
                    <a:lnTo>
                      <a:pt x="394" y="355"/>
                    </a:lnTo>
                    <a:lnTo>
                      <a:pt x="400" y="349"/>
                    </a:lnTo>
                    <a:lnTo>
                      <a:pt x="400" y="336"/>
                    </a:lnTo>
                    <a:lnTo>
                      <a:pt x="407" y="336"/>
                    </a:lnTo>
                    <a:lnTo>
                      <a:pt x="413" y="322"/>
                    </a:lnTo>
                    <a:lnTo>
                      <a:pt x="276" y="164"/>
                    </a:lnTo>
                    <a:lnTo>
                      <a:pt x="46" y="296"/>
                    </a:lnTo>
                    <a:lnTo>
                      <a:pt x="46" y="316"/>
                    </a:lnTo>
                    <a:lnTo>
                      <a:pt x="40" y="322"/>
                    </a:lnTo>
                    <a:lnTo>
                      <a:pt x="40" y="355"/>
                    </a:lnTo>
                    <a:lnTo>
                      <a:pt x="33" y="362"/>
                    </a:lnTo>
                    <a:lnTo>
                      <a:pt x="26" y="369"/>
                    </a:lnTo>
                    <a:lnTo>
                      <a:pt x="13" y="369"/>
                    </a:lnTo>
                    <a:lnTo>
                      <a:pt x="0" y="355"/>
                    </a:lnTo>
                    <a:lnTo>
                      <a:pt x="13" y="322"/>
                    </a:lnTo>
                    <a:lnTo>
                      <a:pt x="13" y="309"/>
                    </a:lnTo>
                    <a:lnTo>
                      <a:pt x="26" y="290"/>
                    </a:lnTo>
                    <a:lnTo>
                      <a:pt x="20" y="250"/>
                    </a:lnTo>
                    <a:lnTo>
                      <a:pt x="236" y="138"/>
                    </a:lnTo>
                    <a:lnTo>
                      <a:pt x="164" y="72"/>
                    </a:lnTo>
                    <a:lnTo>
                      <a:pt x="151" y="85"/>
                    </a:lnTo>
                    <a:lnTo>
                      <a:pt x="145" y="99"/>
                    </a:lnTo>
                    <a:lnTo>
                      <a:pt x="131" y="112"/>
                    </a:lnTo>
                    <a:lnTo>
                      <a:pt x="105" y="92"/>
                    </a:lnTo>
                    <a:lnTo>
                      <a:pt x="105" y="85"/>
                    </a:lnTo>
                    <a:lnTo>
                      <a:pt x="112" y="72"/>
                    </a:lnTo>
                    <a:lnTo>
                      <a:pt x="131" y="66"/>
                    </a:lnTo>
                    <a:lnTo>
                      <a:pt x="138" y="46"/>
                    </a:lnTo>
                    <a:lnTo>
                      <a:pt x="171" y="20"/>
                    </a:lnTo>
                    <a:lnTo>
                      <a:pt x="249" y="92"/>
                    </a:lnTo>
                    <a:lnTo>
                      <a:pt x="249" y="13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AAAAAA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3" name="Freeform 141"/>
              <p:cNvSpPr>
                <a:spLocks/>
              </p:cNvSpPr>
              <p:nvPr/>
            </p:nvSpPr>
            <p:spPr bwMode="auto">
              <a:xfrm>
                <a:off x="1112" y="2534"/>
                <a:ext cx="164" cy="417"/>
              </a:xfrm>
              <a:custGeom>
                <a:avLst/>
                <a:gdLst>
                  <a:gd name="T0" fmla="*/ 0 w 177"/>
                  <a:gd name="T1" fmla="*/ 174 h 79"/>
                  <a:gd name="T2" fmla="*/ 48 w 177"/>
                  <a:gd name="T3" fmla="*/ 174 h 79"/>
                  <a:gd name="T4" fmla="*/ 85 w 177"/>
                  <a:gd name="T5" fmla="*/ 0 h 79"/>
                  <a:gd name="T6" fmla="*/ 133 w 177"/>
                  <a:gd name="T7" fmla="*/ 106 h 79"/>
                  <a:gd name="T8" fmla="*/ 152 w 177"/>
                  <a:gd name="T9" fmla="*/ 137 h 79"/>
                  <a:gd name="T10" fmla="*/ 164 w 177"/>
                  <a:gd name="T11" fmla="*/ 206 h 79"/>
                  <a:gd name="T12" fmla="*/ 158 w 177"/>
                  <a:gd name="T13" fmla="*/ 348 h 79"/>
                  <a:gd name="T14" fmla="*/ 152 w 177"/>
                  <a:gd name="T15" fmla="*/ 348 h 79"/>
                  <a:gd name="T16" fmla="*/ 140 w 177"/>
                  <a:gd name="T17" fmla="*/ 243 h 79"/>
                  <a:gd name="T18" fmla="*/ 133 w 177"/>
                  <a:gd name="T19" fmla="*/ 206 h 79"/>
                  <a:gd name="T20" fmla="*/ 109 w 177"/>
                  <a:gd name="T21" fmla="*/ 243 h 79"/>
                  <a:gd name="T22" fmla="*/ 127 w 177"/>
                  <a:gd name="T23" fmla="*/ 280 h 79"/>
                  <a:gd name="T24" fmla="*/ 133 w 177"/>
                  <a:gd name="T25" fmla="*/ 280 h 79"/>
                  <a:gd name="T26" fmla="*/ 133 w 177"/>
                  <a:gd name="T27" fmla="*/ 348 h 79"/>
                  <a:gd name="T28" fmla="*/ 79 w 177"/>
                  <a:gd name="T29" fmla="*/ 417 h 79"/>
                  <a:gd name="T30" fmla="*/ 43 w 177"/>
                  <a:gd name="T31" fmla="*/ 348 h 79"/>
                  <a:gd name="T32" fmla="*/ 6 w 177"/>
                  <a:gd name="T33" fmla="*/ 348 h 79"/>
                  <a:gd name="T34" fmla="*/ 0 w 177"/>
                  <a:gd name="T35" fmla="*/ 174 h 7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7"/>
                  <a:gd name="T55" fmla="*/ 0 h 79"/>
                  <a:gd name="T56" fmla="*/ 177 w 177"/>
                  <a:gd name="T57" fmla="*/ 79 h 7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7" h="79">
                    <a:moveTo>
                      <a:pt x="0" y="33"/>
                    </a:moveTo>
                    <a:lnTo>
                      <a:pt x="52" y="33"/>
                    </a:lnTo>
                    <a:lnTo>
                      <a:pt x="92" y="0"/>
                    </a:lnTo>
                    <a:lnTo>
                      <a:pt x="144" y="20"/>
                    </a:lnTo>
                    <a:lnTo>
                      <a:pt x="164" y="26"/>
                    </a:lnTo>
                    <a:lnTo>
                      <a:pt x="177" y="39"/>
                    </a:lnTo>
                    <a:lnTo>
                      <a:pt x="170" y="66"/>
                    </a:lnTo>
                    <a:lnTo>
                      <a:pt x="164" y="66"/>
                    </a:lnTo>
                    <a:lnTo>
                      <a:pt x="151" y="46"/>
                    </a:lnTo>
                    <a:lnTo>
                      <a:pt x="144" y="39"/>
                    </a:lnTo>
                    <a:lnTo>
                      <a:pt x="118" y="46"/>
                    </a:lnTo>
                    <a:lnTo>
                      <a:pt x="137" y="53"/>
                    </a:lnTo>
                    <a:lnTo>
                      <a:pt x="144" y="53"/>
                    </a:lnTo>
                    <a:lnTo>
                      <a:pt x="144" y="66"/>
                    </a:lnTo>
                    <a:lnTo>
                      <a:pt x="85" y="79"/>
                    </a:lnTo>
                    <a:lnTo>
                      <a:pt x="46" y="66"/>
                    </a:lnTo>
                    <a:lnTo>
                      <a:pt x="6" y="6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4" name="Freeform 142"/>
              <p:cNvSpPr>
                <a:spLocks/>
              </p:cNvSpPr>
              <p:nvPr/>
            </p:nvSpPr>
            <p:spPr bwMode="auto">
              <a:xfrm>
                <a:off x="1112" y="2534"/>
                <a:ext cx="164" cy="417"/>
              </a:xfrm>
              <a:custGeom>
                <a:avLst/>
                <a:gdLst>
                  <a:gd name="T0" fmla="*/ 0 w 177"/>
                  <a:gd name="T1" fmla="*/ 174 h 79"/>
                  <a:gd name="T2" fmla="*/ 48 w 177"/>
                  <a:gd name="T3" fmla="*/ 174 h 79"/>
                  <a:gd name="T4" fmla="*/ 85 w 177"/>
                  <a:gd name="T5" fmla="*/ 0 h 79"/>
                  <a:gd name="T6" fmla="*/ 133 w 177"/>
                  <a:gd name="T7" fmla="*/ 106 h 79"/>
                  <a:gd name="T8" fmla="*/ 152 w 177"/>
                  <a:gd name="T9" fmla="*/ 137 h 79"/>
                  <a:gd name="T10" fmla="*/ 164 w 177"/>
                  <a:gd name="T11" fmla="*/ 206 h 79"/>
                  <a:gd name="T12" fmla="*/ 158 w 177"/>
                  <a:gd name="T13" fmla="*/ 348 h 79"/>
                  <a:gd name="T14" fmla="*/ 152 w 177"/>
                  <a:gd name="T15" fmla="*/ 348 h 79"/>
                  <a:gd name="T16" fmla="*/ 140 w 177"/>
                  <a:gd name="T17" fmla="*/ 243 h 79"/>
                  <a:gd name="T18" fmla="*/ 133 w 177"/>
                  <a:gd name="T19" fmla="*/ 206 h 79"/>
                  <a:gd name="T20" fmla="*/ 109 w 177"/>
                  <a:gd name="T21" fmla="*/ 243 h 79"/>
                  <a:gd name="T22" fmla="*/ 127 w 177"/>
                  <a:gd name="T23" fmla="*/ 280 h 79"/>
                  <a:gd name="T24" fmla="*/ 133 w 177"/>
                  <a:gd name="T25" fmla="*/ 280 h 79"/>
                  <a:gd name="T26" fmla="*/ 133 w 177"/>
                  <a:gd name="T27" fmla="*/ 348 h 79"/>
                  <a:gd name="T28" fmla="*/ 79 w 177"/>
                  <a:gd name="T29" fmla="*/ 417 h 79"/>
                  <a:gd name="T30" fmla="*/ 43 w 177"/>
                  <a:gd name="T31" fmla="*/ 348 h 79"/>
                  <a:gd name="T32" fmla="*/ 6 w 177"/>
                  <a:gd name="T33" fmla="*/ 348 h 79"/>
                  <a:gd name="T34" fmla="*/ 0 w 177"/>
                  <a:gd name="T35" fmla="*/ 174 h 7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7"/>
                  <a:gd name="T55" fmla="*/ 0 h 79"/>
                  <a:gd name="T56" fmla="*/ 177 w 177"/>
                  <a:gd name="T57" fmla="*/ 79 h 7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7" h="79">
                    <a:moveTo>
                      <a:pt x="0" y="33"/>
                    </a:moveTo>
                    <a:lnTo>
                      <a:pt x="52" y="33"/>
                    </a:lnTo>
                    <a:lnTo>
                      <a:pt x="92" y="0"/>
                    </a:lnTo>
                    <a:lnTo>
                      <a:pt x="144" y="20"/>
                    </a:lnTo>
                    <a:lnTo>
                      <a:pt x="164" y="26"/>
                    </a:lnTo>
                    <a:lnTo>
                      <a:pt x="177" y="39"/>
                    </a:lnTo>
                    <a:lnTo>
                      <a:pt x="170" y="66"/>
                    </a:lnTo>
                    <a:lnTo>
                      <a:pt x="164" y="66"/>
                    </a:lnTo>
                    <a:lnTo>
                      <a:pt x="151" y="46"/>
                    </a:lnTo>
                    <a:lnTo>
                      <a:pt x="144" y="39"/>
                    </a:lnTo>
                    <a:lnTo>
                      <a:pt x="118" y="46"/>
                    </a:lnTo>
                    <a:lnTo>
                      <a:pt x="137" y="53"/>
                    </a:lnTo>
                    <a:lnTo>
                      <a:pt x="144" y="53"/>
                    </a:lnTo>
                    <a:lnTo>
                      <a:pt x="144" y="66"/>
                    </a:lnTo>
                    <a:lnTo>
                      <a:pt x="85" y="79"/>
                    </a:lnTo>
                    <a:lnTo>
                      <a:pt x="46" y="66"/>
                    </a:lnTo>
                    <a:lnTo>
                      <a:pt x="6" y="6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A38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5" name="Freeform 143"/>
              <p:cNvSpPr>
                <a:spLocks/>
              </p:cNvSpPr>
              <p:nvPr/>
            </p:nvSpPr>
            <p:spPr bwMode="auto">
              <a:xfrm>
                <a:off x="931" y="2554"/>
                <a:ext cx="164" cy="417"/>
              </a:xfrm>
              <a:custGeom>
                <a:avLst/>
                <a:gdLst>
                  <a:gd name="T0" fmla="*/ 0 w 223"/>
                  <a:gd name="T1" fmla="*/ 0 h 98"/>
                  <a:gd name="T2" fmla="*/ 154 w 223"/>
                  <a:gd name="T3" fmla="*/ 26 h 98"/>
                  <a:gd name="T4" fmla="*/ 164 w 223"/>
                  <a:gd name="T5" fmla="*/ 111 h 98"/>
                  <a:gd name="T6" fmla="*/ 164 w 223"/>
                  <a:gd name="T7" fmla="*/ 277 h 98"/>
                  <a:gd name="T8" fmla="*/ 43 w 223"/>
                  <a:gd name="T9" fmla="*/ 417 h 98"/>
                  <a:gd name="T10" fmla="*/ 0 w 223"/>
                  <a:gd name="T11" fmla="*/ 0 h 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3"/>
                  <a:gd name="T19" fmla="*/ 0 h 98"/>
                  <a:gd name="T20" fmla="*/ 223 w 223"/>
                  <a:gd name="T21" fmla="*/ 98 h 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3" h="98">
                    <a:moveTo>
                      <a:pt x="0" y="0"/>
                    </a:moveTo>
                    <a:lnTo>
                      <a:pt x="210" y="6"/>
                    </a:lnTo>
                    <a:lnTo>
                      <a:pt x="223" y="26"/>
                    </a:lnTo>
                    <a:lnTo>
                      <a:pt x="223" y="65"/>
                    </a:lnTo>
                    <a:lnTo>
                      <a:pt x="59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6" name="Freeform 144"/>
              <p:cNvSpPr>
                <a:spLocks/>
              </p:cNvSpPr>
              <p:nvPr/>
            </p:nvSpPr>
            <p:spPr bwMode="auto">
              <a:xfrm>
                <a:off x="931" y="2554"/>
                <a:ext cx="164" cy="417"/>
              </a:xfrm>
              <a:custGeom>
                <a:avLst/>
                <a:gdLst>
                  <a:gd name="T0" fmla="*/ 0 w 223"/>
                  <a:gd name="T1" fmla="*/ 0 h 98"/>
                  <a:gd name="T2" fmla="*/ 154 w 223"/>
                  <a:gd name="T3" fmla="*/ 26 h 98"/>
                  <a:gd name="T4" fmla="*/ 164 w 223"/>
                  <a:gd name="T5" fmla="*/ 111 h 98"/>
                  <a:gd name="T6" fmla="*/ 164 w 223"/>
                  <a:gd name="T7" fmla="*/ 277 h 98"/>
                  <a:gd name="T8" fmla="*/ 43 w 223"/>
                  <a:gd name="T9" fmla="*/ 417 h 98"/>
                  <a:gd name="T10" fmla="*/ 0 w 223"/>
                  <a:gd name="T11" fmla="*/ 0 h 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3"/>
                  <a:gd name="T19" fmla="*/ 0 h 98"/>
                  <a:gd name="T20" fmla="*/ 223 w 223"/>
                  <a:gd name="T21" fmla="*/ 98 h 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3" h="98">
                    <a:moveTo>
                      <a:pt x="0" y="0"/>
                    </a:moveTo>
                    <a:lnTo>
                      <a:pt x="210" y="6"/>
                    </a:lnTo>
                    <a:lnTo>
                      <a:pt x="223" y="26"/>
                    </a:lnTo>
                    <a:lnTo>
                      <a:pt x="223" y="65"/>
                    </a:lnTo>
                    <a:lnTo>
                      <a:pt x="59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6248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7" name="Freeform 145"/>
              <p:cNvSpPr>
                <a:spLocks/>
              </p:cNvSpPr>
              <p:nvPr/>
            </p:nvSpPr>
            <p:spPr bwMode="auto">
              <a:xfrm>
                <a:off x="1170" y="3041"/>
                <a:ext cx="164" cy="417"/>
              </a:xfrm>
              <a:custGeom>
                <a:avLst/>
                <a:gdLst>
                  <a:gd name="T0" fmla="*/ 92 w 164"/>
                  <a:gd name="T1" fmla="*/ 0 h 204"/>
                  <a:gd name="T2" fmla="*/ 99 w 164"/>
                  <a:gd name="T3" fmla="*/ 188 h 204"/>
                  <a:gd name="T4" fmla="*/ 112 w 164"/>
                  <a:gd name="T5" fmla="*/ 200 h 204"/>
                  <a:gd name="T6" fmla="*/ 158 w 164"/>
                  <a:gd name="T7" fmla="*/ 268 h 204"/>
                  <a:gd name="T8" fmla="*/ 164 w 164"/>
                  <a:gd name="T9" fmla="*/ 376 h 204"/>
                  <a:gd name="T10" fmla="*/ 118 w 164"/>
                  <a:gd name="T11" fmla="*/ 376 h 204"/>
                  <a:gd name="T12" fmla="*/ 86 w 164"/>
                  <a:gd name="T13" fmla="*/ 376 h 204"/>
                  <a:gd name="T14" fmla="*/ 86 w 164"/>
                  <a:gd name="T15" fmla="*/ 403 h 204"/>
                  <a:gd name="T16" fmla="*/ 33 w 164"/>
                  <a:gd name="T17" fmla="*/ 417 h 204"/>
                  <a:gd name="T18" fmla="*/ 13 w 164"/>
                  <a:gd name="T19" fmla="*/ 417 h 204"/>
                  <a:gd name="T20" fmla="*/ 0 w 164"/>
                  <a:gd name="T21" fmla="*/ 417 h 204"/>
                  <a:gd name="T22" fmla="*/ 0 w 164"/>
                  <a:gd name="T23" fmla="*/ 323 h 204"/>
                  <a:gd name="T24" fmla="*/ 7 w 164"/>
                  <a:gd name="T25" fmla="*/ 296 h 204"/>
                  <a:gd name="T26" fmla="*/ 20 w 164"/>
                  <a:gd name="T27" fmla="*/ 229 h 204"/>
                  <a:gd name="T28" fmla="*/ 13 w 164"/>
                  <a:gd name="T29" fmla="*/ 39 h 204"/>
                  <a:gd name="T30" fmla="*/ 92 w 164"/>
                  <a:gd name="T31" fmla="*/ 0 h 2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4"/>
                  <a:gd name="T49" fmla="*/ 0 h 204"/>
                  <a:gd name="T50" fmla="*/ 164 w 164"/>
                  <a:gd name="T51" fmla="*/ 204 h 2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4" h="204">
                    <a:moveTo>
                      <a:pt x="92" y="0"/>
                    </a:moveTo>
                    <a:lnTo>
                      <a:pt x="99" y="92"/>
                    </a:lnTo>
                    <a:lnTo>
                      <a:pt x="112" y="98"/>
                    </a:lnTo>
                    <a:lnTo>
                      <a:pt x="158" y="131"/>
                    </a:lnTo>
                    <a:lnTo>
                      <a:pt x="164" y="184"/>
                    </a:lnTo>
                    <a:lnTo>
                      <a:pt x="118" y="184"/>
                    </a:lnTo>
                    <a:lnTo>
                      <a:pt x="86" y="184"/>
                    </a:lnTo>
                    <a:lnTo>
                      <a:pt x="86" y="197"/>
                    </a:lnTo>
                    <a:lnTo>
                      <a:pt x="33" y="204"/>
                    </a:lnTo>
                    <a:lnTo>
                      <a:pt x="13" y="204"/>
                    </a:lnTo>
                    <a:lnTo>
                      <a:pt x="0" y="204"/>
                    </a:lnTo>
                    <a:lnTo>
                      <a:pt x="0" y="158"/>
                    </a:lnTo>
                    <a:lnTo>
                      <a:pt x="7" y="145"/>
                    </a:lnTo>
                    <a:lnTo>
                      <a:pt x="20" y="112"/>
                    </a:lnTo>
                    <a:lnTo>
                      <a:pt x="13" y="1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8" name="Freeform 146"/>
              <p:cNvSpPr>
                <a:spLocks/>
              </p:cNvSpPr>
              <p:nvPr/>
            </p:nvSpPr>
            <p:spPr bwMode="auto">
              <a:xfrm>
                <a:off x="1170" y="3041"/>
                <a:ext cx="164" cy="417"/>
              </a:xfrm>
              <a:custGeom>
                <a:avLst/>
                <a:gdLst>
                  <a:gd name="T0" fmla="*/ 92 w 164"/>
                  <a:gd name="T1" fmla="*/ 0 h 204"/>
                  <a:gd name="T2" fmla="*/ 99 w 164"/>
                  <a:gd name="T3" fmla="*/ 188 h 204"/>
                  <a:gd name="T4" fmla="*/ 112 w 164"/>
                  <a:gd name="T5" fmla="*/ 200 h 204"/>
                  <a:gd name="T6" fmla="*/ 158 w 164"/>
                  <a:gd name="T7" fmla="*/ 268 h 204"/>
                  <a:gd name="T8" fmla="*/ 164 w 164"/>
                  <a:gd name="T9" fmla="*/ 376 h 204"/>
                  <a:gd name="T10" fmla="*/ 118 w 164"/>
                  <a:gd name="T11" fmla="*/ 376 h 204"/>
                  <a:gd name="T12" fmla="*/ 86 w 164"/>
                  <a:gd name="T13" fmla="*/ 376 h 204"/>
                  <a:gd name="T14" fmla="*/ 86 w 164"/>
                  <a:gd name="T15" fmla="*/ 403 h 204"/>
                  <a:gd name="T16" fmla="*/ 33 w 164"/>
                  <a:gd name="T17" fmla="*/ 417 h 204"/>
                  <a:gd name="T18" fmla="*/ 13 w 164"/>
                  <a:gd name="T19" fmla="*/ 417 h 204"/>
                  <a:gd name="T20" fmla="*/ 0 w 164"/>
                  <a:gd name="T21" fmla="*/ 417 h 204"/>
                  <a:gd name="T22" fmla="*/ 0 w 164"/>
                  <a:gd name="T23" fmla="*/ 323 h 204"/>
                  <a:gd name="T24" fmla="*/ 7 w 164"/>
                  <a:gd name="T25" fmla="*/ 296 h 204"/>
                  <a:gd name="T26" fmla="*/ 20 w 164"/>
                  <a:gd name="T27" fmla="*/ 229 h 204"/>
                  <a:gd name="T28" fmla="*/ 13 w 164"/>
                  <a:gd name="T29" fmla="*/ 39 h 204"/>
                  <a:gd name="T30" fmla="*/ 92 w 164"/>
                  <a:gd name="T31" fmla="*/ 0 h 2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4"/>
                  <a:gd name="T49" fmla="*/ 0 h 204"/>
                  <a:gd name="T50" fmla="*/ 164 w 164"/>
                  <a:gd name="T51" fmla="*/ 204 h 2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4" h="204">
                    <a:moveTo>
                      <a:pt x="92" y="0"/>
                    </a:moveTo>
                    <a:lnTo>
                      <a:pt x="99" y="92"/>
                    </a:lnTo>
                    <a:lnTo>
                      <a:pt x="112" y="98"/>
                    </a:lnTo>
                    <a:lnTo>
                      <a:pt x="158" y="131"/>
                    </a:lnTo>
                    <a:lnTo>
                      <a:pt x="164" y="184"/>
                    </a:lnTo>
                    <a:lnTo>
                      <a:pt x="118" y="184"/>
                    </a:lnTo>
                    <a:lnTo>
                      <a:pt x="86" y="184"/>
                    </a:lnTo>
                    <a:lnTo>
                      <a:pt x="86" y="197"/>
                    </a:lnTo>
                    <a:lnTo>
                      <a:pt x="33" y="204"/>
                    </a:lnTo>
                    <a:lnTo>
                      <a:pt x="13" y="204"/>
                    </a:lnTo>
                    <a:lnTo>
                      <a:pt x="0" y="204"/>
                    </a:lnTo>
                    <a:lnTo>
                      <a:pt x="0" y="158"/>
                    </a:lnTo>
                    <a:lnTo>
                      <a:pt x="7" y="145"/>
                    </a:lnTo>
                    <a:lnTo>
                      <a:pt x="20" y="112"/>
                    </a:lnTo>
                    <a:lnTo>
                      <a:pt x="13" y="1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22222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9" name="Freeform 147"/>
              <p:cNvSpPr>
                <a:spLocks/>
              </p:cNvSpPr>
              <p:nvPr/>
            </p:nvSpPr>
            <p:spPr bwMode="auto">
              <a:xfrm>
                <a:off x="1325" y="3166"/>
                <a:ext cx="164" cy="417"/>
              </a:xfrm>
              <a:custGeom>
                <a:avLst/>
                <a:gdLst>
                  <a:gd name="T0" fmla="*/ 82 w 249"/>
                  <a:gd name="T1" fmla="*/ 0 h 204"/>
                  <a:gd name="T2" fmla="*/ 73 w 249"/>
                  <a:gd name="T3" fmla="*/ 135 h 204"/>
                  <a:gd name="T4" fmla="*/ 86 w 249"/>
                  <a:gd name="T5" fmla="*/ 135 h 204"/>
                  <a:gd name="T6" fmla="*/ 112 w 249"/>
                  <a:gd name="T7" fmla="*/ 188 h 204"/>
                  <a:gd name="T8" fmla="*/ 147 w 249"/>
                  <a:gd name="T9" fmla="*/ 188 h 204"/>
                  <a:gd name="T10" fmla="*/ 159 w 249"/>
                  <a:gd name="T11" fmla="*/ 200 h 204"/>
                  <a:gd name="T12" fmla="*/ 164 w 249"/>
                  <a:gd name="T13" fmla="*/ 241 h 204"/>
                  <a:gd name="T14" fmla="*/ 159 w 249"/>
                  <a:gd name="T15" fmla="*/ 282 h 204"/>
                  <a:gd name="T16" fmla="*/ 125 w 249"/>
                  <a:gd name="T17" fmla="*/ 350 h 204"/>
                  <a:gd name="T18" fmla="*/ 112 w 249"/>
                  <a:gd name="T19" fmla="*/ 362 h 204"/>
                  <a:gd name="T20" fmla="*/ 91 w 249"/>
                  <a:gd name="T21" fmla="*/ 362 h 204"/>
                  <a:gd name="T22" fmla="*/ 56 w 249"/>
                  <a:gd name="T23" fmla="*/ 376 h 204"/>
                  <a:gd name="T24" fmla="*/ 56 w 249"/>
                  <a:gd name="T25" fmla="*/ 417 h 204"/>
                  <a:gd name="T26" fmla="*/ 43 w 249"/>
                  <a:gd name="T27" fmla="*/ 417 h 204"/>
                  <a:gd name="T28" fmla="*/ 26 w 249"/>
                  <a:gd name="T29" fmla="*/ 417 h 204"/>
                  <a:gd name="T30" fmla="*/ 13 w 249"/>
                  <a:gd name="T31" fmla="*/ 403 h 204"/>
                  <a:gd name="T32" fmla="*/ 0 w 249"/>
                  <a:gd name="T33" fmla="*/ 376 h 204"/>
                  <a:gd name="T34" fmla="*/ 0 w 249"/>
                  <a:gd name="T35" fmla="*/ 309 h 204"/>
                  <a:gd name="T36" fmla="*/ 9 w 249"/>
                  <a:gd name="T37" fmla="*/ 241 h 204"/>
                  <a:gd name="T38" fmla="*/ 13 w 249"/>
                  <a:gd name="T39" fmla="*/ 200 h 204"/>
                  <a:gd name="T40" fmla="*/ 22 w 249"/>
                  <a:gd name="T41" fmla="*/ 161 h 204"/>
                  <a:gd name="T42" fmla="*/ 30 w 249"/>
                  <a:gd name="T43" fmla="*/ 27 h 204"/>
                  <a:gd name="T44" fmla="*/ 82 w 249"/>
                  <a:gd name="T45" fmla="*/ 0 h 2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9"/>
                  <a:gd name="T70" fmla="*/ 0 h 204"/>
                  <a:gd name="T71" fmla="*/ 249 w 249"/>
                  <a:gd name="T72" fmla="*/ 204 h 2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9" h="204">
                    <a:moveTo>
                      <a:pt x="124" y="0"/>
                    </a:moveTo>
                    <a:lnTo>
                      <a:pt x="111" y="66"/>
                    </a:lnTo>
                    <a:lnTo>
                      <a:pt x="131" y="66"/>
                    </a:lnTo>
                    <a:lnTo>
                      <a:pt x="170" y="92"/>
                    </a:lnTo>
                    <a:lnTo>
                      <a:pt x="223" y="92"/>
                    </a:lnTo>
                    <a:lnTo>
                      <a:pt x="242" y="98"/>
                    </a:lnTo>
                    <a:lnTo>
                      <a:pt x="249" y="118"/>
                    </a:lnTo>
                    <a:lnTo>
                      <a:pt x="242" y="138"/>
                    </a:lnTo>
                    <a:lnTo>
                      <a:pt x="190" y="171"/>
                    </a:lnTo>
                    <a:lnTo>
                      <a:pt x="170" y="177"/>
                    </a:lnTo>
                    <a:lnTo>
                      <a:pt x="138" y="177"/>
                    </a:lnTo>
                    <a:lnTo>
                      <a:pt x="85" y="184"/>
                    </a:lnTo>
                    <a:lnTo>
                      <a:pt x="85" y="204"/>
                    </a:lnTo>
                    <a:lnTo>
                      <a:pt x="65" y="204"/>
                    </a:lnTo>
                    <a:lnTo>
                      <a:pt x="39" y="204"/>
                    </a:lnTo>
                    <a:lnTo>
                      <a:pt x="20" y="197"/>
                    </a:lnTo>
                    <a:lnTo>
                      <a:pt x="0" y="184"/>
                    </a:lnTo>
                    <a:lnTo>
                      <a:pt x="0" y="151"/>
                    </a:lnTo>
                    <a:lnTo>
                      <a:pt x="13" y="118"/>
                    </a:lnTo>
                    <a:lnTo>
                      <a:pt x="20" y="98"/>
                    </a:lnTo>
                    <a:lnTo>
                      <a:pt x="33" y="79"/>
                    </a:lnTo>
                    <a:lnTo>
                      <a:pt x="46" y="1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0" name="Freeform 148"/>
              <p:cNvSpPr>
                <a:spLocks/>
              </p:cNvSpPr>
              <p:nvPr/>
            </p:nvSpPr>
            <p:spPr bwMode="auto">
              <a:xfrm>
                <a:off x="1325" y="3166"/>
                <a:ext cx="164" cy="417"/>
              </a:xfrm>
              <a:custGeom>
                <a:avLst/>
                <a:gdLst>
                  <a:gd name="T0" fmla="*/ 82 w 249"/>
                  <a:gd name="T1" fmla="*/ 0 h 204"/>
                  <a:gd name="T2" fmla="*/ 73 w 249"/>
                  <a:gd name="T3" fmla="*/ 135 h 204"/>
                  <a:gd name="T4" fmla="*/ 86 w 249"/>
                  <a:gd name="T5" fmla="*/ 135 h 204"/>
                  <a:gd name="T6" fmla="*/ 112 w 249"/>
                  <a:gd name="T7" fmla="*/ 188 h 204"/>
                  <a:gd name="T8" fmla="*/ 147 w 249"/>
                  <a:gd name="T9" fmla="*/ 188 h 204"/>
                  <a:gd name="T10" fmla="*/ 159 w 249"/>
                  <a:gd name="T11" fmla="*/ 200 h 204"/>
                  <a:gd name="T12" fmla="*/ 164 w 249"/>
                  <a:gd name="T13" fmla="*/ 241 h 204"/>
                  <a:gd name="T14" fmla="*/ 159 w 249"/>
                  <a:gd name="T15" fmla="*/ 282 h 204"/>
                  <a:gd name="T16" fmla="*/ 125 w 249"/>
                  <a:gd name="T17" fmla="*/ 350 h 204"/>
                  <a:gd name="T18" fmla="*/ 112 w 249"/>
                  <a:gd name="T19" fmla="*/ 362 h 204"/>
                  <a:gd name="T20" fmla="*/ 91 w 249"/>
                  <a:gd name="T21" fmla="*/ 362 h 204"/>
                  <a:gd name="T22" fmla="*/ 56 w 249"/>
                  <a:gd name="T23" fmla="*/ 376 h 204"/>
                  <a:gd name="T24" fmla="*/ 56 w 249"/>
                  <a:gd name="T25" fmla="*/ 417 h 204"/>
                  <a:gd name="T26" fmla="*/ 43 w 249"/>
                  <a:gd name="T27" fmla="*/ 417 h 204"/>
                  <a:gd name="T28" fmla="*/ 26 w 249"/>
                  <a:gd name="T29" fmla="*/ 417 h 204"/>
                  <a:gd name="T30" fmla="*/ 13 w 249"/>
                  <a:gd name="T31" fmla="*/ 403 h 204"/>
                  <a:gd name="T32" fmla="*/ 0 w 249"/>
                  <a:gd name="T33" fmla="*/ 376 h 204"/>
                  <a:gd name="T34" fmla="*/ 0 w 249"/>
                  <a:gd name="T35" fmla="*/ 309 h 204"/>
                  <a:gd name="T36" fmla="*/ 9 w 249"/>
                  <a:gd name="T37" fmla="*/ 241 h 204"/>
                  <a:gd name="T38" fmla="*/ 13 w 249"/>
                  <a:gd name="T39" fmla="*/ 200 h 204"/>
                  <a:gd name="T40" fmla="*/ 22 w 249"/>
                  <a:gd name="T41" fmla="*/ 161 h 204"/>
                  <a:gd name="T42" fmla="*/ 30 w 249"/>
                  <a:gd name="T43" fmla="*/ 27 h 204"/>
                  <a:gd name="T44" fmla="*/ 82 w 249"/>
                  <a:gd name="T45" fmla="*/ 0 h 2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9"/>
                  <a:gd name="T70" fmla="*/ 0 h 204"/>
                  <a:gd name="T71" fmla="*/ 249 w 249"/>
                  <a:gd name="T72" fmla="*/ 204 h 2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9" h="204">
                    <a:moveTo>
                      <a:pt x="124" y="0"/>
                    </a:moveTo>
                    <a:lnTo>
                      <a:pt x="111" y="66"/>
                    </a:lnTo>
                    <a:lnTo>
                      <a:pt x="131" y="66"/>
                    </a:lnTo>
                    <a:lnTo>
                      <a:pt x="170" y="92"/>
                    </a:lnTo>
                    <a:lnTo>
                      <a:pt x="223" y="92"/>
                    </a:lnTo>
                    <a:lnTo>
                      <a:pt x="242" y="98"/>
                    </a:lnTo>
                    <a:lnTo>
                      <a:pt x="249" y="118"/>
                    </a:lnTo>
                    <a:lnTo>
                      <a:pt x="242" y="138"/>
                    </a:lnTo>
                    <a:lnTo>
                      <a:pt x="190" y="171"/>
                    </a:lnTo>
                    <a:lnTo>
                      <a:pt x="170" y="177"/>
                    </a:lnTo>
                    <a:lnTo>
                      <a:pt x="138" y="177"/>
                    </a:lnTo>
                    <a:lnTo>
                      <a:pt x="85" y="184"/>
                    </a:lnTo>
                    <a:lnTo>
                      <a:pt x="85" y="204"/>
                    </a:lnTo>
                    <a:lnTo>
                      <a:pt x="65" y="204"/>
                    </a:lnTo>
                    <a:lnTo>
                      <a:pt x="39" y="204"/>
                    </a:lnTo>
                    <a:lnTo>
                      <a:pt x="20" y="197"/>
                    </a:lnTo>
                    <a:lnTo>
                      <a:pt x="0" y="184"/>
                    </a:lnTo>
                    <a:lnTo>
                      <a:pt x="0" y="151"/>
                    </a:lnTo>
                    <a:lnTo>
                      <a:pt x="13" y="118"/>
                    </a:lnTo>
                    <a:lnTo>
                      <a:pt x="20" y="98"/>
                    </a:lnTo>
                    <a:lnTo>
                      <a:pt x="33" y="79"/>
                    </a:lnTo>
                    <a:lnTo>
                      <a:pt x="46" y="1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222222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1" name="Freeform 149"/>
              <p:cNvSpPr>
                <a:spLocks/>
              </p:cNvSpPr>
              <p:nvPr/>
            </p:nvSpPr>
            <p:spPr bwMode="auto">
              <a:xfrm>
                <a:off x="1118" y="3001"/>
                <a:ext cx="164" cy="417"/>
              </a:xfrm>
              <a:custGeom>
                <a:avLst/>
                <a:gdLst>
                  <a:gd name="T0" fmla="*/ 0 w 190"/>
                  <a:gd name="T1" fmla="*/ 246 h 112"/>
                  <a:gd name="T2" fmla="*/ 158 w 190"/>
                  <a:gd name="T3" fmla="*/ 0 h 112"/>
                  <a:gd name="T4" fmla="*/ 164 w 190"/>
                  <a:gd name="T5" fmla="*/ 48 h 112"/>
                  <a:gd name="T6" fmla="*/ 164 w 190"/>
                  <a:gd name="T7" fmla="*/ 123 h 112"/>
                  <a:gd name="T8" fmla="*/ 158 w 190"/>
                  <a:gd name="T9" fmla="*/ 171 h 112"/>
                  <a:gd name="T10" fmla="*/ 11 w 190"/>
                  <a:gd name="T11" fmla="*/ 417 h 112"/>
                  <a:gd name="T12" fmla="*/ 0 w 190"/>
                  <a:gd name="T13" fmla="*/ 246 h 1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12"/>
                  <a:gd name="T23" fmla="*/ 190 w 190"/>
                  <a:gd name="T24" fmla="*/ 112 h 1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12">
                    <a:moveTo>
                      <a:pt x="0" y="66"/>
                    </a:moveTo>
                    <a:lnTo>
                      <a:pt x="183" y="0"/>
                    </a:lnTo>
                    <a:lnTo>
                      <a:pt x="190" y="13"/>
                    </a:lnTo>
                    <a:lnTo>
                      <a:pt x="190" y="33"/>
                    </a:lnTo>
                    <a:lnTo>
                      <a:pt x="183" y="46"/>
                    </a:lnTo>
                    <a:lnTo>
                      <a:pt x="13" y="112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4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2" name="Freeform 150"/>
              <p:cNvSpPr>
                <a:spLocks/>
              </p:cNvSpPr>
              <p:nvPr/>
            </p:nvSpPr>
            <p:spPr bwMode="auto">
              <a:xfrm>
                <a:off x="1118" y="3001"/>
                <a:ext cx="164" cy="417"/>
              </a:xfrm>
              <a:custGeom>
                <a:avLst/>
                <a:gdLst>
                  <a:gd name="T0" fmla="*/ 0 w 190"/>
                  <a:gd name="T1" fmla="*/ 246 h 112"/>
                  <a:gd name="T2" fmla="*/ 158 w 190"/>
                  <a:gd name="T3" fmla="*/ 0 h 112"/>
                  <a:gd name="T4" fmla="*/ 164 w 190"/>
                  <a:gd name="T5" fmla="*/ 48 h 112"/>
                  <a:gd name="T6" fmla="*/ 164 w 190"/>
                  <a:gd name="T7" fmla="*/ 123 h 112"/>
                  <a:gd name="T8" fmla="*/ 158 w 190"/>
                  <a:gd name="T9" fmla="*/ 171 h 112"/>
                  <a:gd name="T10" fmla="*/ 11 w 190"/>
                  <a:gd name="T11" fmla="*/ 417 h 112"/>
                  <a:gd name="T12" fmla="*/ 0 w 190"/>
                  <a:gd name="T13" fmla="*/ 246 h 1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12"/>
                  <a:gd name="T23" fmla="*/ 190 w 190"/>
                  <a:gd name="T24" fmla="*/ 112 h 1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12">
                    <a:moveTo>
                      <a:pt x="0" y="66"/>
                    </a:moveTo>
                    <a:lnTo>
                      <a:pt x="183" y="0"/>
                    </a:lnTo>
                    <a:lnTo>
                      <a:pt x="190" y="13"/>
                    </a:lnTo>
                    <a:lnTo>
                      <a:pt x="190" y="33"/>
                    </a:lnTo>
                    <a:lnTo>
                      <a:pt x="183" y="46"/>
                    </a:lnTo>
                    <a:lnTo>
                      <a:pt x="13" y="112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4E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3" name="Freeform 151"/>
              <p:cNvSpPr>
                <a:spLocks/>
              </p:cNvSpPr>
              <p:nvPr/>
            </p:nvSpPr>
            <p:spPr bwMode="auto">
              <a:xfrm>
                <a:off x="1200" y="2804"/>
                <a:ext cx="164" cy="417"/>
              </a:xfrm>
              <a:custGeom>
                <a:avLst/>
                <a:gdLst>
                  <a:gd name="T0" fmla="*/ 6 w 354"/>
                  <a:gd name="T1" fmla="*/ 0 h 395"/>
                  <a:gd name="T2" fmla="*/ 43 w 354"/>
                  <a:gd name="T3" fmla="*/ 55 h 395"/>
                  <a:gd name="T4" fmla="*/ 79 w 354"/>
                  <a:gd name="T5" fmla="*/ 55 h 395"/>
                  <a:gd name="T6" fmla="*/ 152 w 354"/>
                  <a:gd name="T7" fmla="*/ 70 h 395"/>
                  <a:gd name="T8" fmla="*/ 164 w 354"/>
                  <a:gd name="T9" fmla="*/ 132 h 395"/>
                  <a:gd name="T10" fmla="*/ 161 w 354"/>
                  <a:gd name="T11" fmla="*/ 320 h 395"/>
                  <a:gd name="T12" fmla="*/ 161 w 354"/>
                  <a:gd name="T13" fmla="*/ 388 h 395"/>
                  <a:gd name="T14" fmla="*/ 127 w 354"/>
                  <a:gd name="T15" fmla="*/ 417 h 395"/>
                  <a:gd name="T16" fmla="*/ 94 w 354"/>
                  <a:gd name="T17" fmla="*/ 410 h 395"/>
                  <a:gd name="T18" fmla="*/ 103 w 354"/>
                  <a:gd name="T19" fmla="*/ 208 h 395"/>
                  <a:gd name="T20" fmla="*/ 85 w 354"/>
                  <a:gd name="T21" fmla="*/ 208 h 395"/>
                  <a:gd name="T22" fmla="*/ 0 w 354"/>
                  <a:gd name="T23" fmla="*/ 278 h 395"/>
                  <a:gd name="T24" fmla="*/ 6 w 354"/>
                  <a:gd name="T25" fmla="*/ 0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4"/>
                  <a:gd name="T40" fmla="*/ 0 h 395"/>
                  <a:gd name="T41" fmla="*/ 354 w 354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4" h="395">
                    <a:moveTo>
                      <a:pt x="13" y="0"/>
                    </a:moveTo>
                    <a:lnTo>
                      <a:pt x="92" y="52"/>
                    </a:lnTo>
                    <a:lnTo>
                      <a:pt x="170" y="52"/>
                    </a:lnTo>
                    <a:lnTo>
                      <a:pt x="328" y="66"/>
                    </a:lnTo>
                    <a:lnTo>
                      <a:pt x="354" y="125"/>
                    </a:lnTo>
                    <a:lnTo>
                      <a:pt x="347" y="303"/>
                    </a:lnTo>
                    <a:lnTo>
                      <a:pt x="347" y="368"/>
                    </a:lnTo>
                    <a:lnTo>
                      <a:pt x="275" y="395"/>
                    </a:lnTo>
                    <a:lnTo>
                      <a:pt x="203" y="388"/>
                    </a:lnTo>
                    <a:lnTo>
                      <a:pt x="223" y="197"/>
                    </a:lnTo>
                    <a:lnTo>
                      <a:pt x="183" y="197"/>
                    </a:lnTo>
                    <a:lnTo>
                      <a:pt x="0" y="26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4" name="Freeform 152"/>
              <p:cNvSpPr>
                <a:spLocks/>
              </p:cNvSpPr>
              <p:nvPr/>
            </p:nvSpPr>
            <p:spPr bwMode="auto">
              <a:xfrm>
                <a:off x="1200" y="2804"/>
                <a:ext cx="164" cy="417"/>
              </a:xfrm>
              <a:custGeom>
                <a:avLst/>
                <a:gdLst>
                  <a:gd name="T0" fmla="*/ 6 w 354"/>
                  <a:gd name="T1" fmla="*/ 0 h 395"/>
                  <a:gd name="T2" fmla="*/ 43 w 354"/>
                  <a:gd name="T3" fmla="*/ 55 h 395"/>
                  <a:gd name="T4" fmla="*/ 79 w 354"/>
                  <a:gd name="T5" fmla="*/ 55 h 395"/>
                  <a:gd name="T6" fmla="*/ 152 w 354"/>
                  <a:gd name="T7" fmla="*/ 70 h 395"/>
                  <a:gd name="T8" fmla="*/ 164 w 354"/>
                  <a:gd name="T9" fmla="*/ 132 h 395"/>
                  <a:gd name="T10" fmla="*/ 161 w 354"/>
                  <a:gd name="T11" fmla="*/ 320 h 395"/>
                  <a:gd name="T12" fmla="*/ 161 w 354"/>
                  <a:gd name="T13" fmla="*/ 388 h 395"/>
                  <a:gd name="T14" fmla="*/ 127 w 354"/>
                  <a:gd name="T15" fmla="*/ 417 h 395"/>
                  <a:gd name="T16" fmla="*/ 94 w 354"/>
                  <a:gd name="T17" fmla="*/ 410 h 395"/>
                  <a:gd name="T18" fmla="*/ 103 w 354"/>
                  <a:gd name="T19" fmla="*/ 208 h 395"/>
                  <a:gd name="T20" fmla="*/ 85 w 354"/>
                  <a:gd name="T21" fmla="*/ 208 h 395"/>
                  <a:gd name="T22" fmla="*/ 0 w 354"/>
                  <a:gd name="T23" fmla="*/ 278 h 395"/>
                  <a:gd name="T24" fmla="*/ 6 w 354"/>
                  <a:gd name="T25" fmla="*/ 0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4"/>
                  <a:gd name="T40" fmla="*/ 0 h 395"/>
                  <a:gd name="T41" fmla="*/ 354 w 354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4" h="395">
                    <a:moveTo>
                      <a:pt x="13" y="0"/>
                    </a:moveTo>
                    <a:lnTo>
                      <a:pt x="92" y="52"/>
                    </a:lnTo>
                    <a:lnTo>
                      <a:pt x="170" y="52"/>
                    </a:lnTo>
                    <a:lnTo>
                      <a:pt x="328" y="66"/>
                    </a:lnTo>
                    <a:lnTo>
                      <a:pt x="354" y="125"/>
                    </a:lnTo>
                    <a:lnTo>
                      <a:pt x="347" y="303"/>
                    </a:lnTo>
                    <a:lnTo>
                      <a:pt x="347" y="368"/>
                    </a:lnTo>
                    <a:lnTo>
                      <a:pt x="275" y="395"/>
                    </a:lnTo>
                    <a:lnTo>
                      <a:pt x="203" y="388"/>
                    </a:lnTo>
                    <a:lnTo>
                      <a:pt x="223" y="197"/>
                    </a:lnTo>
                    <a:lnTo>
                      <a:pt x="183" y="197"/>
                    </a:lnTo>
                    <a:lnTo>
                      <a:pt x="0" y="26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26248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5" name="Freeform 153"/>
              <p:cNvSpPr>
                <a:spLocks/>
              </p:cNvSpPr>
              <p:nvPr/>
            </p:nvSpPr>
            <p:spPr bwMode="auto">
              <a:xfrm>
                <a:off x="875" y="3179"/>
                <a:ext cx="164" cy="417"/>
              </a:xfrm>
              <a:custGeom>
                <a:avLst/>
                <a:gdLst>
                  <a:gd name="T0" fmla="*/ 98 w 492"/>
                  <a:gd name="T1" fmla="*/ 0 h 401"/>
                  <a:gd name="T2" fmla="*/ 101 w 492"/>
                  <a:gd name="T3" fmla="*/ 116 h 401"/>
                  <a:gd name="T4" fmla="*/ 157 w 492"/>
                  <a:gd name="T5" fmla="*/ 48 h 401"/>
                  <a:gd name="T6" fmla="*/ 162 w 492"/>
                  <a:gd name="T7" fmla="*/ 55 h 401"/>
                  <a:gd name="T8" fmla="*/ 164 w 492"/>
                  <a:gd name="T9" fmla="*/ 103 h 401"/>
                  <a:gd name="T10" fmla="*/ 160 w 492"/>
                  <a:gd name="T11" fmla="*/ 103 h 401"/>
                  <a:gd name="T12" fmla="*/ 160 w 492"/>
                  <a:gd name="T13" fmla="*/ 123 h 401"/>
                  <a:gd name="T14" fmla="*/ 157 w 492"/>
                  <a:gd name="T15" fmla="*/ 137 h 401"/>
                  <a:gd name="T16" fmla="*/ 155 w 492"/>
                  <a:gd name="T17" fmla="*/ 137 h 401"/>
                  <a:gd name="T18" fmla="*/ 151 w 492"/>
                  <a:gd name="T19" fmla="*/ 130 h 401"/>
                  <a:gd name="T20" fmla="*/ 149 w 492"/>
                  <a:gd name="T21" fmla="*/ 116 h 401"/>
                  <a:gd name="T22" fmla="*/ 149 w 492"/>
                  <a:gd name="T23" fmla="*/ 103 h 401"/>
                  <a:gd name="T24" fmla="*/ 105 w 492"/>
                  <a:gd name="T25" fmla="*/ 157 h 401"/>
                  <a:gd name="T26" fmla="*/ 144 w 492"/>
                  <a:gd name="T27" fmla="*/ 294 h 401"/>
                  <a:gd name="T28" fmla="*/ 147 w 492"/>
                  <a:gd name="T29" fmla="*/ 349 h 401"/>
                  <a:gd name="T30" fmla="*/ 144 w 492"/>
                  <a:gd name="T31" fmla="*/ 369 h 401"/>
                  <a:gd name="T32" fmla="*/ 144 w 492"/>
                  <a:gd name="T33" fmla="*/ 384 h 401"/>
                  <a:gd name="T34" fmla="*/ 142 w 492"/>
                  <a:gd name="T35" fmla="*/ 403 h 401"/>
                  <a:gd name="T36" fmla="*/ 140 w 492"/>
                  <a:gd name="T37" fmla="*/ 411 h 401"/>
                  <a:gd name="T38" fmla="*/ 138 w 492"/>
                  <a:gd name="T39" fmla="*/ 411 h 401"/>
                  <a:gd name="T40" fmla="*/ 133 w 492"/>
                  <a:gd name="T41" fmla="*/ 417 h 401"/>
                  <a:gd name="T42" fmla="*/ 131 w 492"/>
                  <a:gd name="T43" fmla="*/ 411 h 401"/>
                  <a:gd name="T44" fmla="*/ 129 w 492"/>
                  <a:gd name="T45" fmla="*/ 390 h 401"/>
                  <a:gd name="T46" fmla="*/ 127 w 492"/>
                  <a:gd name="T47" fmla="*/ 384 h 401"/>
                  <a:gd name="T48" fmla="*/ 131 w 492"/>
                  <a:gd name="T49" fmla="*/ 369 h 401"/>
                  <a:gd name="T50" fmla="*/ 133 w 492"/>
                  <a:gd name="T51" fmla="*/ 363 h 401"/>
                  <a:gd name="T52" fmla="*/ 133 w 492"/>
                  <a:gd name="T53" fmla="*/ 349 h 401"/>
                  <a:gd name="T54" fmla="*/ 136 w 492"/>
                  <a:gd name="T55" fmla="*/ 349 h 401"/>
                  <a:gd name="T56" fmla="*/ 138 w 492"/>
                  <a:gd name="T57" fmla="*/ 335 h 401"/>
                  <a:gd name="T58" fmla="*/ 92 w 492"/>
                  <a:gd name="T59" fmla="*/ 171 h 401"/>
                  <a:gd name="T60" fmla="*/ 15 w 492"/>
                  <a:gd name="T61" fmla="*/ 308 h 401"/>
                  <a:gd name="T62" fmla="*/ 15 w 492"/>
                  <a:gd name="T63" fmla="*/ 329 h 401"/>
                  <a:gd name="T64" fmla="*/ 13 w 492"/>
                  <a:gd name="T65" fmla="*/ 335 h 401"/>
                  <a:gd name="T66" fmla="*/ 13 w 492"/>
                  <a:gd name="T67" fmla="*/ 369 h 401"/>
                  <a:gd name="T68" fmla="*/ 11 w 492"/>
                  <a:gd name="T69" fmla="*/ 376 h 401"/>
                  <a:gd name="T70" fmla="*/ 9 w 492"/>
                  <a:gd name="T71" fmla="*/ 384 h 401"/>
                  <a:gd name="T72" fmla="*/ 4 w 492"/>
                  <a:gd name="T73" fmla="*/ 384 h 401"/>
                  <a:gd name="T74" fmla="*/ 0 w 492"/>
                  <a:gd name="T75" fmla="*/ 369 h 401"/>
                  <a:gd name="T76" fmla="*/ 4 w 492"/>
                  <a:gd name="T77" fmla="*/ 335 h 401"/>
                  <a:gd name="T78" fmla="*/ 4 w 492"/>
                  <a:gd name="T79" fmla="*/ 321 h 401"/>
                  <a:gd name="T80" fmla="*/ 9 w 492"/>
                  <a:gd name="T81" fmla="*/ 302 h 401"/>
                  <a:gd name="T82" fmla="*/ 7 w 492"/>
                  <a:gd name="T83" fmla="*/ 260 h 401"/>
                  <a:gd name="T84" fmla="*/ 79 w 492"/>
                  <a:gd name="T85" fmla="*/ 144 h 401"/>
                  <a:gd name="T86" fmla="*/ 55 w 492"/>
                  <a:gd name="T87" fmla="*/ 75 h 401"/>
                  <a:gd name="T88" fmla="*/ 50 w 492"/>
                  <a:gd name="T89" fmla="*/ 88 h 401"/>
                  <a:gd name="T90" fmla="*/ 48 w 492"/>
                  <a:gd name="T91" fmla="*/ 103 h 401"/>
                  <a:gd name="T92" fmla="*/ 44 w 492"/>
                  <a:gd name="T93" fmla="*/ 116 h 401"/>
                  <a:gd name="T94" fmla="*/ 35 w 492"/>
                  <a:gd name="T95" fmla="*/ 96 h 401"/>
                  <a:gd name="T96" fmla="*/ 35 w 492"/>
                  <a:gd name="T97" fmla="*/ 88 h 401"/>
                  <a:gd name="T98" fmla="*/ 37 w 492"/>
                  <a:gd name="T99" fmla="*/ 75 h 401"/>
                  <a:gd name="T100" fmla="*/ 44 w 492"/>
                  <a:gd name="T101" fmla="*/ 69 h 401"/>
                  <a:gd name="T102" fmla="*/ 46 w 492"/>
                  <a:gd name="T103" fmla="*/ 48 h 401"/>
                  <a:gd name="T104" fmla="*/ 57 w 492"/>
                  <a:gd name="T105" fmla="*/ 21 h 401"/>
                  <a:gd name="T106" fmla="*/ 83 w 492"/>
                  <a:gd name="T107" fmla="*/ 96 h 401"/>
                  <a:gd name="T108" fmla="*/ 83 w 492"/>
                  <a:gd name="T109" fmla="*/ 14 h 401"/>
                  <a:gd name="T110" fmla="*/ 98 w 492"/>
                  <a:gd name="T111" fmla="*/ 0 h 40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2"/>
                  <a:gd name="T169" fmla="*/ 0 h 401"/>
                  <a:gd name="T170" fmla="*/ 492 w 492"/>
                  <a:gd name="T171" fmla="*/ 401 h 40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2" h="401">
                    <a:moveTo>
                      <a:pt x="295" y="0"/>
                    </a:moveTo>
                    <a:lnTo>
                      <a:pt x="302" y="112"/>
                    </a:lnTo>
                    <a:lnTo>
                      <a:pt x="472" y="46"/>
                    </a:lnTo>
                    <a:lnTo>
                      <a:pt x="486" y="53"/>
                    </a:lnTo>
                    <a:lnTo>
                      <a:pt x="492" y="99"/>
                    </a:lnTo>
                    <a:lnTo>
                      <a:pt x="479" y="99"/>
                    </a:lnTo>
                    <a:lnTo>
                      <a:pt x="479" y="118"/>
                    </a:lnTo>
                    <a:lnTo>
                      <a:pt x="472" y="132"/>
                    </a:lnTo>
                    <a:lnTo>
                      <a:pt x="466" y="132"/>
                    </a:lnTo>
                    <a:lnTo>
                      <a:pt x="453" y="125"/>
                    </a:lnTo>
                    <a:lnTo>
                      <a:pt x="446" y="112"/>
                    </a:lnTo>
                    <a:lnTo>
                      <a:pt x="446" y="99"/>
                    </a:lnTo>
                    <a:lnTo>
                      <a:pt x="315" y="151"/>
                    </a:lnTo>
                    <a:lnTo>
                      <a:pt x="433" y="283"/>
                    </a:lnTo>
                    <a:lnTo>
                      <a:pt x="440" y="336"/>
                    </a:lnTo>
                    <a:lnTo>
                      <a:pt x="433" y="355"/>
                    </a:lnTo>
                    <a:lnTo>
                      <a:pt x="433" y="369"/>
                    </a:lnTo>
                    <a:lnTo>
                      <a:pt x="427" y="388"/>
                    </a:lnTo>
                    <a:lnTo>
                      <a:pt x="420" y="395"/>
                    </a:lnTo>
                    <a:lnTo>
                      <a:pt x="413" y="395"/>
                    </a:lnTo>
                    <a:lnTo>
                      <a:pt x="400" y="401"/>
                    </a:lnTo>
                    <a:lnTo>
                      <a:pt x="394" y="395"/>
                    </a:lnTo>
                    <a:lnTo>
                      <a:pt x="387" y="375"/>
                    </a:lnTo>
                    <a:lnTo>
                      <a:pt x="381" y="369"/>
                    </a:lnTo>
                    <a:lnTo>
                      <a:pt x="394" y="355"/>
                    </a:lnTo>
                    <a:lnTo>
                      <a:pt x="400" y="349"/>
                    </a:lnTo>
                    <a:lnTo>
                      <a:pt x="400" y="336"/>
                    </a:lnTo>
                    <a:lnTo>
                      <a:pt x="407" y="336"/>
                    </a:lnTo>
                    <a:lnTo>
                      <a:pt x="413" y="322"/>
                    </a:lnTo>
                    <a:lnTo>
                      <a:pt x="276" y="164"/>
                    </a:lnTo>
                    <a:lnTo>
                      <a:pt x="46" y="296"/>
                    </a:lnTo>
                    <a:lnTo>
                      <a:pt x="46" y="316"/>
                    </a:lnTo>
                    <a:lnTo>
                      <a:pt x="40" y="322"/>
                    </a:lnTo>
                    <a:lnTo>
                      <a:pt x="40" y="355"/>
                    </a:lnTo>
                    <a:lnTo>
                      <a:pt x="33" y="362"/>
                    </a:lnTo>
                    <a:lnTo>
                      <a:pt x="26" y="369"/>
                    </a:lnTo>
                    <a:lnTo>
                      <a:pt x="13" y="369"/>
                    </a:lnTo>
                    <a:lnTo>
                      <a:pt x="0" y="355"/>
                    </a:lnTo>
                    <a:lnTo>
                      <a:pt x="13" y="322"/>
                    </a:lnTo>
                    <a:lnTo>
                      <a:pt x="13" y="309"/>
                    </a:lnTo>
                    <a:lnTo>
                      <a:pt x="26" y="290"/>
                    </a:lnTo>
                    <a:lnTo>
                      <a:pt x="20" y="250"/>
                    </a:lnTo>
                    <a:lnTo>
                      <a:pt x="236" y="138"/>
                    </a:lnTo>
                    <a:lnTo>
                      <a:pt x="164" y="72"/>
                    </a:lnTo>
                    <a:lnTo>
                      <a:pt x="151" y="85"/>
                    </a:lnTo>
                    <a:lnTo>
                      <a:pt x="145" y="99"/>
                    </a:lnTo>
                    <a:lnTo>
                      <a:pt x="131" y="112"/>
                    </a:lnTo>
                    <a:lnTo>
                      <a:pt x="105" y="92"/>
                    </a:lnTo>
                    <a:lnTo>
                      <a:pt x="105" y="85"/>
                    </a:lnTo>
                    <a:lnTo>
                      <a:pt x="112" y="72"/>
                    </a:lnTo>
                    <a:lnTo>
                      <a:pt x="131" y="66"/>
                    </a:lnTo>
                    <a:lnTo>
                      <a:pt x="138" y="46"/>
                    </a:lnTo>
                    <a:lnTo>
                      <a:pt x="171" y="20"/>
                    </a:lnTo>
                    <a:lnTo>
                      <a:pt x="249" y="92"/>
                    </a:lnTo>
                    <a:lnTo>
                      <a:pt x="249" y="13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6" name="Freeform 154"/>
              <p:cNvSpPr>
                <a:spLocks/>
              </p:cNvSpPr>
              <p:nvPr/>
            </p:nvSpPr>
            <p:spPr bwMode="auto">
              <a:xfrm>
                <a:off x="875" y="3179"/>
                <a:ext cx="164" cy="417"/>
              </a:xfrm>
              <a:custGeom>
                <a:avLst/>
                <a:gdLst>
                  <a:gd name="T0" fmla="*/ 98 w 492"/>
                  <a:gd name="T1" fmla="*/ 0 h 401"/>
                  <a:gd name="T2" fmla="*/ 101 w 492"/>
                  <a:gd name="T3" fmla="*/ 116 h 401"/>
                  <a:gd name="T4" fmla="*/ 157 w 492"/>
                  <a:gd name="T5" fmla="*/ 48 h 401"/>
                  <a:gd name="T6" fmla="*/ 162 w 492"/>
                  <a:gd name="T7" fmla="*/ 55 h 401"/>
                  <a:gd name="T8" fmla="*/ 164 w 492"/>
                  <a:gd name="T9" fmla="*/ 103 h 401"/>
                  <a:gd name="T10" fmla="*/ 160 w 492"/>
                  <a:gd name="T11" fmla="*/ 103 h 401"/>
                  <a:gd name="T12" fmla="*/ 160 w 492"/>
                  <a:gd name="T13" fmla="*/ 123 h 401"/>
                  <a:gd name="T14" fmla="*/ 157 w 492"/>
                  <a:gd name="T15" fmla="*/ 137 h 401"/>
                  <a:gd name="T16" fmla="*/ 155 w 492"/>
                  <a:gd name="T17" fmla="*/ 137 h 401"/>
                  <a:gd name="T18" fmla="*/ 151 w 492"/>
                  <a:gd name="T19" fmla="*/ 130 h 401"/>
                  <a:gd name="T20" fmla="*/ 149 w 492"/>
                  <a:gd name="T21" fmla="*/ 116 h 401"/>
                  <a:gd name="T22" fmla="*/ 149 w 492"/>
                  <a:gd name="T23" fmla="*/ 103 h 401"/>
                  <a:gd name="T24" fmla="*/ 105 w 492"/>
                  <a:gd name="T25" fmla="*/ 157 h 401"/>
                  <a:gd name="T26" fmla="*/ 144 w 492"/>
                  <a:gd name="T27" fmla="*/ 294 h 401"/>
                  <a:gd name="T28" fmla="*/ 147 w 492"/>
                  <a:gd name="T29" fmla="*/ 349 h 401"/>
                  <a:gd name="T30" fmla="*/ 144 w 492"/>
                  <a:gd name="T31" fmla="*/ 369 h 401"/>
                  <a:gd name="T32" fmla="*/ 144 w 492"/>
                  <a:gd name="T33" fmla="*/ 384 h 401"/>
                  <a:gd name="T34" fmla="*/ 142 w 492"/>
                  <a:gd name="T35" fmla="*/ 403 h 401"/>
                  <a:gd name="T36" fmla="*/ 140 w 492"/>
                  <a:gd name="T37" fmla="*/ 411 h 401"/>
                  <a:gd name="T38" fmla="*/ 138 w 492"/>
                  <a:gd name="T39" fmla="*/ 411 h 401"/>
                  <a:gd name="T40" fmla="*/ 133 w 492"/>
                  <a:gd name="T41" fmla="*/ 417 h 401"/>
                  <a:gd name="T42" fmla="*/ 131 w 492"/>
                  <a:gd name="T43" fmla="*/ 411 h 401"/>
                  <a:gd name="T44" fmla="*/ 129 w 492"/>
                  <a:gd name="T45" fmla="*/ 390 h 401"/>
                  <a:gd name="T46" fmla="*/ 127 w 492"/>
                  <a:gd name="T47" fmla="*/ 384 h 401"/>
                  <a:gd name="T48" fmla="*/ 131 w 492"/>
                  <a:gd name="T49" fmla="*/ 369 h 401"/>
                  <a:gd name="T50" fmla="*/ 133 w 492"/>
                  <a:gd name="T51" fmla="*/ 363 h 401"/>
                  <a:gd name="T52" fmla="*/ 133 w 492"/>
                  <a:gd name="T53" fmla="*/ 349 h 401"/>
                  <a:gd name="T54" fmla="*/ 136 w 492"/>
                  <a:gd name="T55" fmla="*/ 349 h 401"/>
                  <a:gd name="T56" fmla="*/ 138 w 492"/>
                  <a:gd name="T57" fmla="*/ 335 h 401"/>
                  <a:gd name="T58" fmla="*/ 92 w 492"/>
                  <a:gd name="T59" fmla="*/ 171 h 401"/>
                  <a:gd name="T60" fmla="*/ 15 w 492"/>
                  <a:gd name="T61" fmla="*/ 308 h 401"/>
                  <a:gd name="T62" fmla="*/ 15 w 492"/>
                  <a:gd name="T63" fmla="*/ 329 h 401"/>
                  <a:gd name="T64" fmla="*/ 13 w 492"/>
                  <a:gd name="T65" fmla="*/ 335 h 401"/>
                  <a:gd name="T66" fmla="*/ 13 w 492"/>
                  <a:gd name="T67" fmla="*/ 369 h 401"/>
                  <a:gd name="T68" fmla="*/ 11 w 492"/>
                  <a:gd name="T69" fmla="*/ 376 h 401"/>
                  <a:gd name="T70" fmla="*/ 9 w 492"/>
                  <a:gd name="T71" fmla="*/ 384 h 401"/>
                  <a:gd name="T72" fmla="*/ 4 w 492"/>
                  <a:gd name="T73" fmla="*/ 384 h 401"/>
                  <a:gd name="T74" fmla="*/ 0 w 492"/>
                  <a:gd name="T75" fmla="*/ 369 h 401"/>
                  <a:gd name="T76" fmla="*/ 4 w 492"/>
                  <a:gd name="T77" fmla="*/ 335 h 401"/>
                  <a:gd name="T78" fmla="*/ 4 w 492"/>
                  <a:gd name="T79" fmla="*/ 321 h 401"/>
                  <a:gd name="T80" fmla="*/ 9 w 492"/>
                  <a:gd name="T81" fmla="*/ 302 h 401"/>
                  <a:gd name="T82" fmla="*/ 7 w 492"/>
                  <a:gd name="T83" fmla="*/ 260 h 401"/>
                  <a:gd name="T84" fmla="*/ 79 w 492"/>
                  <a:gd name="T85" fmla="*/ 144 h 401"/>
                  <a:gd name="T86" fmla="*/ 55 w 492"/>
                  <a:gd name="T87" fmla="*/ 75 h 401"/>
                  <a:gd name="T88" fmla="*/ 50 w 492"/>
                  <a:gd name="T89" fmla="*/ 88 h 401"/>
                  <a:gd name="T90" fmla="*/ 48 w 492"/>
                  <a:gd name="T91" fmla="*/ 103 h 401"/>
                  <a:gd name="T92" fmla="*/ 44 w 492"/>
                  <a:gd name="T93" fmla="*/ 116 h 401"/>
                  <a:gd name="T94" fmla="*/ 35 w 492"/>
                  <a:gd name="T95" fmla="*/ 96 h 401"/>
                  <a:gd name="T96" fmla="*/ 35 w 492"/>
                  <a:gd name="T97" fmla="*/ 88 h 401"/>
                  <a:gd name="T98" fmla="*/ 37 w 492"/>
                  <a:gd name="T99" fmla="*/ 75 h 401"/>
                  <a:gd name="T100" fmla="*/ 44 w 492"/>
                  <a:gd name="T101" fmla="*/ 69 h 401"/>
                  <a:gd name="T102" fmla="*/ 46 w 492"/>
                  <a:gd name="T103" fmla="*/ 48 h 401"/>
                  <a:gd name="T104" fmla="*/ 57 w 492"/>
                  <a:gd name="T105" fmla="*/ 21 h 401"/>
                  <a:gd name="T106" fmla="*/ 83 w 492"/>
                  <a:gd name="T107" fmla="*/ 96 h 401"/>
                  <a:gd name="T108" fmla="*/ 83 w 492"/>
                  <a:gd name="T109" fmla="*/ 14 h 401"/>
                  <a:gd name="T110" fmla="*/ 98 w 492"/>
                  <a:gd name="T111" fmla="*/ 0 h 40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92"/>
                  <a:gd name="T169" fmla="*/ 0 h 401"/>
                  <a:gd name="T170" fmla="*/ 492 w 492"/>
                  <a:gd name="T171" fmla="*/ 401 h 40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92" h="401">
                    <a:moveTo>
                      <a:pt x="295" y="0"/>
                    </a:moveTo>
                    <a:lnTo>
                      <a:pt x="302" y="112"/>
                    </a:lnTo>
                    <a:lnTo>
                      <a:pt x="472" y="46"/>
                    </a:lnTo>
                    <a:lnTo>
                      <a:pt x="486" y="53"/>
                    </a:lnTo>
                    <a:lnTo>
                      <a:pt x="492" y="99"/>
                    </a:lnTo>
                    <a:lnTo>
                      <a:pt x="479" y="99"/>
                    </a:lnTo>
                    <a:lnTo>
                      <a:pt x="479" y="118"/>
                    </a:lnTo>
                    <a:lnTo>
                      <a:pt x="472" y="132"/>
                    </a:lnTo>
                    <a:lnTo>
                      <a:pt x="466" y="132"/>
                    </a:lnTo>
                    <a:lnTo>
                      <a:pt x="453" y="125"/>
                    </a:lnTo>
                    <a:lnTo>
                      <a:pt x="446" y="112"/>
                    </a:lnTo>
                    <a:lnTo>
                      <a:pt x="446" y="99"/>
                    </a:lnTo>
                    <a:lnTo>
                      <a:pt x="315" y="151"/>
                    </a:lnTo>
                    <a:lnTo>
                      <a:pt x="433" y="283"/>
                    </a:lnTo>
                    <a:lnTo>
                      <a:pt x="440" y="336"/>
                    </a:lnTo>
                    <a:lnTo>
                      <a:pt x="433" y="355"/>
                    </a:lnTo>
                    <a:lnTo>
                      <a:pt x="433" y="369"/>
                    </a:lnTo>
                    <a:lnTo>
                      <a:pt x="427" y="388"/>
                    </a:lnTo>
                    <a:lnTo>
                      <a:pt x="420" y="395"/>
                    </a:lnTo>
                    <a:lnTo>
                      <a:pt x="413" y="395"/>
                    </a:lnTo>
                    <a:lnTo>
                      <a:pt x="400" y="401"/>
                    </a:lnTo>
                    <a:lnTo>
                      <a:pt x="394" y="395"/>
                    </a:lnTo>
                    <a:lnTo>
                      <a:pt x="387" y="375"/>
                    </a:lnTo>
                    <a:lnTo>
                      <a:pt x="381" y="369"/>
                    </a:lnTo>
                    <a:lnTo>
                      <a:pt x="394" y="355"/>
                    </a:lnTo>
                    <a:lnTo>
                      <a:pt x="400" y="349"/>
                    </a:lnTo>
                    <a:lnTo>
                      <a:pt x="400" y="336"/>
                    </a:lnTo>
                    <a:lnTo>
                      <a:pt x="407" y="336"/>
                    </a:lnTo>
                    <a:lnTo>
                      <a:pt x="413" y="322"/>
                    </a:lnTo>
                    <a:lnTo>
                      <a:pt x="276" y="164"/>
                    </a:lnTo>
                    <a:lnTo>
                      <a:pt x="46" y="296"/>
                    </a:lnTo>
                    <a:lnTo>
                      <a:pt x="46" y="316"/>
                    </a:lnTo>
                    <a:lnTo>
                      <a:pt x="40" y="322"/>
                    </a:lnTo>
                    <a:lnTo>
                      <a:pt x="40" y="355"/>
                    </a:lnTo>
                    <a:lnTo>
                      <a:pt x="33" y="362"/>
                    </a:lnTo>
                    <a:lnTo>
                      <a:pt x="26" y="369"/>
                    </a:lnTo>
                    <a:lnTo>
                      <a:pt x="13" y="369"/>
                    </a:lnTo>
                    <a:lnTo>
                      <a:pt x="0" y="355"/>
                    </a:lnTo>
                    <a:lnTo>
                      <a:pt x="13" y="322"/>
                    </a:lnTo>
                    <a:lnTo>
                      <a:pt x="13" y="309"/>
                    </a:lnTo>
                    <a:lnTo>
                      <a:pt x="26" y="290"/>
                    </a:lnTo>
                    <a:lnTo>
                      <a:pt x="20" y="250"/>
                    </a:lnTo>
                    <a:lnTo>
                      <a:pt x="236" y="138"/>
                    </a:lnTo>
                    <a:lnTo>
                      <a:pt x="164" y="72"/>
                    </a:lnTo>
                    <a:lnTo>
                      <a:pt x="151" y="85"/>
                    </a:lnTo>
                    <a:lnTo>
                      <a:pt x="145" y="99"/>
                    </a:lnTo>
                    <a:lnTo>
                      <a:pt x="131" y="112"/>
                    </a:lnTo>
                    <a:lnTo>
                      <a:pt x="105" y="92"/>
                    </a:lnTo>
                    <a:lnTo>
                      <a:pt x="105" y="85"/>
                    </a:lnTo>
                    <a:lnTo>
                      <a:pt x="112" y="72"/>
                    </a:lnTo>
                    <a:lnTo>
                      <a:pt x="131" y="66"/>
                    </a:lnTo>
                    <a:lnTo>
                      <a:pt x="138" y="46"/>
                    </a:lnTo>
                    <a:lnTo>
                      <a:pt x="171" y="20"/>
                    </a:lnTo>
                    <a:lnTo>
                      <a:pt x="249" y="92"/>
                    </a:lnTo>
                    <a:lnTo>
                      <a:pt x="249" y="13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AAAAAA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7" name="Freeform 155"/>
              <p:cNvSpPr>
                <a:spLocks/>
              </p:cNvSpPr>
              <p:nvPr/>
            </p:nvSpPr>
            <p:spPr bwMode="auto">
              <a:xfrm>
                <a:off x="1305" y="2613"/>
                <a:ext cx="164" cy="417"/>
              </a:xfrm>
              <a:custGeom>
                <a:avLst/>
                <a:gdLst>
                  <a:gd name="T0" fmla="*/ 0 w 144"/>
                  <a:gd name="T1" fmla="*/ 268 h 112"/>
                  <a:gd name="T2" fmla="*/ 44 w 144"/>
                  <a:gd name="T3" fmla="*/ 171 h 112"/>
                  <a:gd name="T4" fmla="*/ 44 w 144"/>
                  <a:gd name="T5" fmla="*/ 48 h 112"/>
                  <a:gd name="T6" fmla="*/ 82 w 144"/>
                  <a:gd name="T7" fmla="*/ 0 h 112"/>
                  <a:gd name="T8" fmla="*/ 89 w 144"/>
                  <a:gd name="T9" fmla="*/ 0 h 112"/>
                  <a:gd name="T10" fmla="*/ 89 w 144"/>
                  <a:gd name="T11" fmla="*/ 48 h 112"/>
                  <a:gd name="T12" fmla="*/ 120 w 144"/>
                  <a:gd name="T13" fmla="*/ 22 h 112"/>
                  <a:gd name="T14" fmla="*/ 149 w 144"/>
                  <a:gd name="T15" fmla="*/ 0 h 112"/>
                  <a:gd name="T16" fmla="*/ 164 w 144"/>
                  <a:gd name="T17" fmla="*/ 48 h 112"/>
                  <a:gd name="T18" fmla="*/ 149 w 144"/>
                  <a:gd name="T19" fmla="*/ 74 h 112"/>
                  <a:gd name="T20" fmla="*/ 149 w 144"/>
                  <a:gd name="T21" fmla="*/ 294 h 112"/>
                  <a:gd name="T22" fmla="*/ 97 w 144"/>
                  <a:gd name="T23" fmla="*/ 391 h 112"/>
                  <a:gd name="T24" fmla="*/ 82 w 144"/>
                  <a:gd name="T25" fmla="*/ 391 h 112"/>
                  <a:gd name="T26" fmla="*/ 59 w 144"/>
                  <a:gd name="T27" fmla="*/ 417 h 112"/>
                  <a:gd name="T28" fmla="*/ 0 w 144"/>
                  <a:gd name="T29" fmla="*/ 268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4"/>
                  <a:gd name="T46" fmla="*/ 0 h 112"/>
                  <a:gd name="T47" fmla="*/ 144 w 144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4" h="112">
                    <a:moveTo>
                      <a:pt x="0" y="72"/>
                    </a:moveTo>
                    <a:lnTo>
                      <a:pt x="39" y="46"/>
                    </a:lnTo>
                    <a:lnTo>
                      <a:pt x="39" y="13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78" y="13"/>
                    </a:lnTo>
                    <a:lnTo>
                      <a:pt x="105" y="6"/>
                    </a:lnTo>
                    <a:lnTo>
                      <a:pt x="131" y="0"/>
                    </a:lnTo>
                    <a:lnTo>
                      <a:pt x="144" y="13"/>
                    </a:lnTo>
                    <a:lnTo>
                      <a:pt x="131" y="20"/>
                    </a:lnTo>
                    <a:lnTo>
                      <a:pt x="131" y="79"/>
                    </a:lnTo>
                    <a:lnTo>
                      <a:pt x="85" y="105"/>
                    </a:lnTo>
                    <a:lnTo>
                      <a:pt x="72" y="105"/>
                    </a:lnTo>
                    <a:lnTo>
                      <a:pt x="52" y="11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8" name="Freeform 156"/>
              <p:cNvSpPr>
                <a:spLocks/>
              </p:cNvSpPr>
              <p:nvPr/>
            </p:nvSpPr>
            <p:spPr bwMode="auto">
              <a:xfrm>
                <a:off x="1305" y="2613"/>
                <a:ext cx="164" cy="417"/>
              </a:xfrm>
              <a:custGeom>
                <a:avLst/>
                <a:gdLst>
                  <a:gd name="T0" fmla="*/ 0 w 144"/>
                  <a:gd name="T1" fmla="*/ 268 h 112"/>
                  <a:gd name="T2" fmla="*/ 44 w 144"/>
                  <a:gd name="T3" fmla="*/ 171 h 112"/>
                  <a:gd name="T4" fmla="*/ 44 w 144"/>
                  <a:gd name="T5" fmla="*/ 48 h 112"/>
                  <a:gd name="T6" fmla="*/ 82 w 144"/>
                  <a:gd name="T7" fmla="*/ 0 h 112"/>
                  <a:gd name="T8" fmla="*/ 89 w 144"/>
                  <a:gd name="T9" fmla="*/ 0 h 112"/>
                  <a:gd name="T10" fmla="*/ 89 w 144"/>
                  <a:gd name="T11" fmla="*/ 48 h 112"/>
                  <a:gd name="T12" fmla="*/ 120 w 144"/>
                  <a:gd name="T13" fmla="*/ 22 h 112"/>
                  <a:gd name="T14" fmla="*/ 149 w 144"/>
                  <a:gd name="T15" fmla="*/ 0 h 112"/>
                  <a:gd name="T16" fmla="*/ 164 w 144"/>
                  <a:gd name="T17" fmla="*/ 48 h 112"/>
                  <a:gd name="T18" fmla="*/ 149 w 144"/>
                  <a:gd name="T19" fmla="*/ 74 h 112"/>
                  <a:gd name="T20" fmla="*/ 149 w 144"/>
                  <a:gd name="T21" fmla="*/ 294 h 112"/>
                  <a:gd name="T22" fmla="*/ 97 w 144"/>
                  <a:gd name="T23" fmla="*/ 391 h 112"/>
                  <a:gd name="T24" fmla="*/ 82 w 144"/>
                  <a:gd name="T25" fmla="*/ 391 h 112"/>
                  <a:gd name="T26" fmla="*/ 59 w 144"/>
                  <a:gd name="T27" fmla="*/ 417 h 112"/>
                  <a:gd name="T28" fmla="*/ 0 w 144"/>
                  <a:gd name="T29" fmla="*/ 268 h 1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4"/>
                  <a:gd name="T46" fmla="*/ 0 h 112"/>
                  <a:gd name="T47" fmla="*/ 144 w 144"/>
                  <a:gd name="T48" fmla="*/ 112 h 1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4" h="112">
                    <a:moveTo>
                      <a:pt x="0" y="72"/>
                    </a:moveTo>
                    <a:lnTo>
                      <a:pt x="39" y="46"/>
                    </a:lnTo>
                    <a:lnTo>
                      <a:pt x="39" y="13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78" y="13"/>
                    </a:lnTo>
                    <a:lnTo>
                      <a:pt x="105" y="6"/>
                    </a:lnTo>
                    <a:lnTo>
                      <a:pt x="131" y="0"/>
                    </a:lnTo>
                    <a:lnTo>
                      <a:pt x="144" y="13"/>
                    </a:lnTo>
                    <a:lnTo>
                      <a:pt x="131" y="20"/>
                    </a:lnTo>
                    <a:lnTo>
                      <a:pt x="131" y="79"/>
                    </a:lnTo>
                    <a:lnTo>
                      <a:pt x="85" y="105"/>
                    </a:lnTo>
                    <a:lnTo>
                      <a:pt x="72" y="105"/>
                    </a:lnTo>
                    <a:lnTo>
                      <a:pt x="52" y="11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FFA38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89" name="Freeform 157"/>
              <p:cNvSpPr>
                <a:spLocks/>
              </p:cNvSpPr>
              <p:nvPr/>
            </p:nvSpPr>
            <p:spPr bwMode="auto">
              <a:xfrm>
                <a:off x="889" y="2113"/>
                <a:ext cx="164" cy="417"/>
              </a:xfrm>
              <a:custGeom>
                <a:avLst/>
                <a:gdLst>
                  <a:gd name="T0" fmla="*/ 150 w 229"/>
                  <a:gd name="T1" fmla="*/ 35 h 309"/>
                  <a:gd name="T2" fmla="*/ 150 w 229"/>
                  <a:gd name="T3" fmla="*/ 115 h 309"/>
                  <a:gd name="T4" fmla="*/ 150 w 229"/>
                  <a:gd name="T5" fmla="*/ 132 h 309"/>
                  <a:gd name="T6" fmla="*/ 164 w 229"/>
                  <a:gd name="T7" fmla="*/ 194 h 309"/>
                  <a:gd name="T8" fmla="*/ 160 w 229"/>
                  <a:gd name="T9" fmla="*/ 213 h 309"/>
                  <a:gd name="T10" fmla="*/ 150 w 229"/>
                  <a:gd name="T11" fmla="*/ 213 h 309"/>
                  <a:gd name="T12" fmla="*/ 150 w 229"/>
                  <a:gd name="T13" fmla="*/ 248 h 309"/>
                  <a:gd name="T14" fmla="*/ 140 w 229"/>
                  <a:gd name="T15" fmla="*/ 248 h 309"/>
                  <a:gd name="T16" fmla="*/ 145 w 229"/>
                  <a:gd name="T17" fmla="*/ 258 h 309"/>
                  <a:gd name="T18" fmla="*/ 145 w 229"/>
                  <a:gd name="T19" fmla="*/ 258 h 309"/>
                  <a:gd name="T20" fmla="*/ 140 w 229"/>
                  <a:gd name="T21" fmla="*/ 293 h 309"/>
                  <a:gd name="T22" fmla="*/ 136 w 229"/>
                  <a:gd name="T23" fmla="*/ 320 h 309"/>
                  <a:gd name="T24" fmla="*/ 127 w 229"/>
                  <a:gd name="T25" fmla="*/ 328 h 309"/>
                  <a:gd name="T26" fmla="*/ 112 w 229"/>
                  <a:gd name="T27" fmla="*/ 328 h 309"/>
                  <a:gd name="T28" fmla="*/ 94 w 229"/>
                  <a:gd name="T29" fmla="*/ 355 h 309"/>
                  <a:gd name="T30" fmla="*/ 74 w 229"/>
                  <a:gd name="T31" fmla="*/ 417 h 309"/>
                  <a:gd name="T32" fmla="*/ 0 w 229"/>
                  <a:gd name="T33" fmla="*/ 293 h 309"/>
                  <a:gd name="T34" fmla="*/ 37 w 229"/>
                  <a:gd name="T35" fmla="*/ 0 h 309"/>
                  <a:gd name="T36" fmla="*/ 150 w 229"/>
                  <a:gd name="T37" fmla="*/ 35 h 30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9"/>
                  <a:gd name="T58" fmla="*/ 0 h 309"/>
                  <a:gd name="T59" fmla="*/ 229 w 229"/>
                  <a:gd name="T60" fmla="*/ 309 h 30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9" h="309">
                    <a:moveTo>
                      <a:pt x="209" y="26"/>
                    </a:moveTo>
                    <a:lnTo>
                      <a:pt x="209" y="85"/>
                    </a:lnTo>
                    <a:lnTo>
                      <a:pt x="209" y="98"/>
                    </a:lnTo>
                    <a:lnTo>
                      <a:pt x="229" y="144"/>
                    </a:lnTo>
                    <a:lnTo>
                      <a:pt x="223" y="158"/>
                    </a:lnTo>
                    <a:lnTo>
                      <a:pt x="209" y="158"/>
                    </a:lnTo>
                    <a:lnTo>
                      <a:pt x="209" y="184"/>
                    </a:lnTo>
                    <a:lnTo>
                      <a:pt x="196" y="184"/>
                    </a:lnTo>
                    <a:lnTo>
                      <a:pt x="203" y="191"/>
                    </a:lnTo>
                    <a:lnTo>
                      <a:pt x="196" y="217"/>
                    </a:lnTo>
                    <a:lnTo>
                      <a:pt x="190" y="237"/>
                    </a:lnTo>
                    <a:lnTo>
                      <a:pt x="177" y="243"/>
                    </a:lnTo>
                    <a:lnTo>
                      <a:pt x="157" y="243"/>
                    </a:lnTo>
                    <a:lnTo>
                      <a:pt x="131" y="263"/>
                    </a:lnTo>
                    <a:lnTo>
                      <a:pt x="104" y="309"/>
                    </a:lnTo>
                    <a:lnTo>
                      <a:pt x="0" y="217"/>
                    </a:lnTo>
                    <a:lnTo>
                      <a:pt x="52" y="0"/>
                    </a:lnTo>
                    <a:lnTo>
                      <a:pt x="209" y="26"/>
                    </a:lnTo>
                    <a:close/>
                  </a:path>
                </a:pathLst>
              </a:custGeom>
              <a:solidFill>
                <a:srgbClr val="FFA3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0" name="Freeform 158"/>
              <p:cNvSpPr>
                <a:spLocks/>
              </p:cNvSpPr>
              <p:nvPr/>
            </p:nvSpPr>
            <p:spPr bwMode="auto">
              <a:xfrm>
                <a:off x="889" y="2113"/>
                <a:ext cx="164" cy="417"/>
              </a:xfrm>
              <a:custGeom>
                <a:avLst/>
                <a:gdLst>
                  <a:gd name="T0" fmla="*/ 150 w 229"/>
                  <a:gd name="T1" fmla="*/ 35 h 309"/>
                  <a:gd name="T2" fmla="*/ 150 w 229"/>
                  <a:gd name="T3" fmla="*/ 115 h 309"/>
                  <a:gd name="T4" fmla="*/ 150 w 229"/>
                  <a:gd name="T5" fmla="*/ 132 h 309"/>
                  <a:gd name="T6" fmla="*/ 164 w 229"/>
                  <a:gd name="T7" fmla="*/ 194 h 309"/>
                  <a:gd name="T8" fmla="*/ 160 w 229"/>
                  <a:gd name="T9" fmla="*/ 213 h 309"/>
                  <a:gd name="T10" fmla="*/ 150 w 229"/>
                  <a:gd name="T11" fmla="*/ 213 h 309"/>
                  <a:gd name="T12" fmla="*/ 150 w 229"/>
                  <a:gd name="T13" fmla="*/ 248 h 309"/>
                  <a:gd name="T14" fmla="*/ 140 w 229"/>
                  <a:gd name="T15" fmla="*/ 248 h 309"/>
                  <a:gd name="T16" fmla="*/ 145 w 229"/>
                  <a:gd name="T17" fmla="*/ 258 h 309"/>
                  <a:gd name="T18" fmla="*/ 140 w 229"/>
                  <a:gd name="T19" fmla="*/ 293 h 309"/>
                  <a:gd name="T20" fmla="*/ 136 w 229"/>
                  <a:gd name="T21" fmla="*/ 320 h 309"/>
                  <a:gd name="T22" fmla="*/ 127 w 229"/>
                  <a:gd name="T23" fmla="*/ 328 h 309"/>
                  <a:gd name="T24" fmla="*/ 112 w 229"/>
                  <a:gd name="T25" fmla="*/ 328 h 309"/>
                  <a:gd name="T26" fmla="*/ 94 w 229"/>
                  <a:gd name="T27" fmla="*/ 355 h 309"/>
                  <a:gd name="T28" fmla="*/ 74 w 229"/>
                  <a:gd name="T29" fmla="*/ 417 h 309"/>
                  <a:gd name="T30" fmla="*/ 0 w 229"/>
                  <a:gd name="T31" fmla="*/ 293 h 309"/>
                  <a:gd name="T32" fmla="*/ 37 w 229"/>
                  <a:gd name="T33" fmla="*/ 0 h 309"/>
                  <a:gd name="T34" fmla="*/ 150 w 229"/>
                  <a:gd name="T35" fmla="*/ 35 h 3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9"/>
                  <a:gd name="T55" fmla="*/ 0 h 309"/>
                  <a:gd name="T56" fmla="*/ 229 w 229"/>
                  <a:gd name="T57" fmla="*/ 309 h 30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9" h="309">
                    <a:moveTo>
                      <a:pt x="209" y="26"/>
                    </a:moveTo>
                    <a:lnTo>
                      <a:pt x="209" y="85"/>
                    </a:lnTo>
                    <a:lnTo>
                      <a:pt x="209" y="98"/>
                    </a:lnTo>
                    <a:lnTo>
                      <a:pt x="229" y="144"/>
                    </a:lnTo>
                    <a:lnTo>
                      <a:pt x="223" y="158"/>
                    </a:lnTo>
                    <a:lnTo>
                      <a:pt x="209" y="158"/>
                    </a:lnTo>
                    <a:lnTo>
                      <a:pt x="209" y="184"/>
                    </a:lnTo>
                    <a:lnTo>
                      <a:pt x="196" y="184"/>
                    </a:lnTo>
                    <a:lnTo>
                      <a:pt x="203" y="191"/>
                    </a:lnTo>
                    <a:lnTo>
                      <a:pt x="196" y="217"/>
                    </a:lnTo>
                    <a:lnTo>
                      <a:pt x="190" y="237"/>
                    </a:lnTo>
                    <a:lnTo>
                      <a:pt x="177" y="243"/>
                    </a:lnTo>
                    <a:lnTo>
                      <a:pt x="157" y="243"/>
                    </a:lnTo>
                    <a:lnTo>
                      <a:pt x="131" y="263"/>
                    </a:lnTo>
                    <a:lnTo>
                      <a:pt x="104" y="309"/>
                    </a:lnTo>
                    <a:lnTo>
                      <a:pt x="0" y="217"/>
                    </a:lnTo>
                    <a:lnTo>
                      <a:pt x="52" y="0"/>
                    </a:lnTo>
                    <a:lnTo>
                      <a:pt x="209" y="26"/>
                    </a:lnTo>
                    <a:close/>
                  </a:path>
                </a:pathLst>
              </a:custGeom>
              <a:solidFill>
                <a:srgbClr val="FFA38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1" name="Freeform 159"/>
              <p:cNvSpPr>
                <a:spLocks/>
              </p:cNvSpPr>
              <p:nvPr/>
            </p:nvSpPr>
            <p:spPr bwMode="auto">
              <a:xfrm>
                <a:off x="866" y="2067"/>
                <a:ext cx="164" cy="417"/>
              </a:xfrm>
              <a:custGeom>
                <a:avLst/>
                <a:gdLst>
                  <a:gd name="T0" fmla="*/ 94 w 275"/>
                  <a:gd name="T1" fmla="*/ 288 h 256"/>
                  <a:gd name="T2" fmla="*/ 82 w 275"/>
                  <a:gd name="T3" fmla="*/ 321 h 256"/>
                  <a:gd name="T4" fmla="*/ 70 w 275"/>
                  <a:gd name="T5" fmla="*/ 407 h 256"/>
                  <a:gd name="T6" fmla="*/ 35 w 275"/>
                  <a:gd name="T7" fmla="*/ 417 h 256"/>
                  <a:gd name="T8" fmla="*/ 19 w 275"/>
                  <a:gd name="T9" fmla="*/ 407 h 256"/>
                  <a:gd name="T10" fmla="*/ 0 w 275"/>
                  <a:gd name="T11" fmla="*/ 213 h 256"/>
                  <a:gd name="T12" fmla="*/ 0 w 275"/>
                  <a:gd name="T13" fmla="*/ 150 h 256"/>
                  <a:gd name="T14" fmla="*/ 19 w 275"/>
                  <a:gd name="T15" fmla="*/ 52 h 256"/>
                  <a:gd name="T16" fmla="*/ 47 w 275"/>
                  <a:gd name="T17" fmla="*/ 0 h 256"/>
                  <a:gd name="T18" fmla="*/ 89 w 275"/>
                  <a:gd name="T19" fmla="*/ 0 h 256"/>
                  <a:gd name="T20" fmla="*/ 133 w 275"/>
                  <a:gd name="T21" fmla="*/ 31 h 256"/>
                  <a:gd name="T22" fmla="*/ 137 w 275"/>
                  <a:gd name="T23" fmla="*/ 64 h 256"/>
                  <a:gd name="T24" fmla="*/ 164 w 275"/>
                  <a:gd name="T25" fmla="*/ 106 h 256"/>
                  <a:gd name="T26" fmla="*/ 164 w 275"/>
                  <a:gd name="T27" fmla="*/ 138 h 256"/>
                  <a:gd name="T28" fmla="*/ 148 w 275"/>
                  <a:gd name="T29" fmla="*/ 171 h 256"/>
                  <a:gd name="T30" fmla="*/ 133 w 275"/>
                  <a:gd name="T31" fmla="*/ 181 h 256"/>
                  <a:gd name="T32" fmla="*/ 121 w 275"/>
                  <a:gd name="T33" fmla="*/ 213 h 256"/>
                  <a:gd name="T34" fmla="*/ 121 w 275"/>
                  <a:gd name="T35" fmla="*/ 288 h 256"/>
                  <a:gd name="T36" fmla="*/ 106 w 275"/>
                  <a:gd name="T37" fmla="*/ 309 h 256"/>
                  <a:gd name="T38" fmla="*/ 94 w 275"/>
                  <a:gd name="T39" fmla="*/ 288 h 25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75"/>
                  <a:gd name="T61" fmla="*/ 0 h 256"/>
                  <a:gd name="T62" fmla="*/ 275 w 275"/>
                  <a:gd name="T63" fmla="*/ 256 h 25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75" h="256">
                    <a:moveTo>
                      <a:pt x="157" y="177"/>
                    </a:moveTo>
                    <a:lnTo>
                      <a:pt x="137" y="197"/>
                    </a:lnTo>
                    <a:lnTo>
                      <a:pt x="118" y="250"/>
                    </a:lnTo>
                    <a:lnTo>
                      <a:pt x="59" y="256"/>
                    </a:lnTo>
                    <a:lnTo>
                      <a:pt x="32" y="250"/>
                    </a:lnTo>
                    <a:lnTo>
                      <a:pt x="0" y="131"/>
                    </a:lnTo>
                    <a:lnTo>
                      <a:pt x="0" y="92"/>
                    </a:lnTo>
                    <a:lnTo>
                      <a:pt x="32" y="32"/>
                    </a:lnTo>
                    <a:lnTo>
                      <a:pt x="78" y="0"/>
                    </a:lnTo>
                    <a:lnTo>
                      <a:pt x="150" y="0"/>
                    </a:lnTo>
                    <a:lnTo>
                      <a:pt x="223" y="19"/>
                    </a:lnTo>
                    <a:lnTo>
                      <a:pt x="229" y="39"/>
                    </a:lnTo>
                    <a:lnTo>
                      <a:pt x="275" y="65"/>
                    </a:lnTo>
                    <a:lnTo>
                      <a:pt x="275" y="85"/>
                    </a:lnTo>
                    <a:lnTo>
                      <a:pt x="249" y="105"/>
                    </a:lnTo>
                    <a:lnTo>
                      <a:pt x="223" y="111"/>
                    </a:lnTo>
                    <a:lnTo>
                      <a:pt x="203" y="131"/>
                    </a:lnTo>
                    <a:lnTo>
                      <a:pt x="203" y="177"/>
                    </a:lnTo>
                    <a:lnTo>
                      <a:pt x="177" y="190"/>
                    </a:lnTo>
                    <a:lnTo>
                      <a:pt x="157" y="177"/>
                    </a:lnTo>
                    <a:close/>
                  </a:path>
                </a:pathLst>
              </a:custGeom>
              <a:solidFill>
                <a:srgbClr val="8F5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2" name="Freeform 160"/>
              <p:cNvSpPr>
                <a:spLocks/>
              </p:cNvSpPr>
              <p:nvPr/>
            </p:nvSpPr>
            <p:spPr bwMode="auto">
              <a:xfrm>
                <a:off x="866" y="2067"/>
                <a:ext cx="164" cy="417"/>
              </a:xfrm>
              <a:custGeom>
                <a:avLst/>
                <a:gdLst>
                  <a:gd name="T0" fmla="*/ 94 w 275"/>
                  <a:gd name="T1" fmla="*/ 288 h 256"/>
                  <a:gd name="T2" fmla="*/ 82 w 275"/>
                  <a:gd name="T3" fmla="*/ 321 h 256"/>
                  <a:gd name="T4" fmla="*/ 70 w 275"/>
                  <a:gd name="T5" fmla="*/ 407 h 256"/>
                  <a:gd name="T6" fmla="*/ 35 w 275"/>
                  <a:gd name="T7" fmla="*/ 417 h 256"/>
                  <a:gd name="T8" fmla="*/ 19 w 275"/>
                  <a:gd name="T9" fmla="*/ 407 h 256"/>
                  <a:gd name="T10" fmla="*/ 0 w 275"/>
                  <a:gd name="T11" fmla="*/ 213 h 256"/>
                  <a:gd name="T12" fmla="*/ 0 w 275"/>
                  <a:gd name="T13" fmla="*/ 150 h 256"/>
                  <a:gd name="T14" fmla="*/ 19 w 275"/>
                  <a:gd name="T15" fmla="*/ 52 h 256"/>
                  <a:gd name="T16" fmla="*/ 47 w 275"/>
                  <a:gd name="T17" fmla="*/ 0 h 256"/>
                  <a:gd name="T18" fmla="*/ 89 w 275"/>
                  <a:gd name="T19" fmla="*/ 0 h 256"/>
                  <a:gd name="T20" fmla="*/ 133 w 275"/>
                  <a:gd name="T21" fmla="*/ 31 h 256"/>
                  <a:gd name="T22" fmla="*/ 137 w 275"/>
                  <a:gd name="T23" fmla="*/ 64 h 256"/>
                  <a:gd name="T24" fmla="*/ 164 w 275"/>
                  <a:gd name="T25" fmla="*/ 106 h 256"/>
                  <a:gd name="T26" fmla="*/ 164 w 275"/>
                  <a:gd name="T27" fmla="*/ 138 h 256"/>
                  <a:gd name="T28" fmla="*/ 148 w 275"/>
                  <a:gd name="T29" fmla="*/ 171 h 256"/>
                  <a:gd name="T30" fmla="*/ 133 w 275"/>
                  <a:gd name="T31" fmla="*/ 181 h 256"/>
                  <a:gd name="T32" fmla="*/ 121 w 275"/>
                  <a:gd name="T33" fmla="*/ 213 h 256"/>
                  <a:gd name="T34" fmla="*/ 121 w 275"/>
                  <a:gd name="T35" fmla="*/ 288 h 256"/>
                  <a:gd name="T36" fmla="*/ 106 w 275"/>
                  <a:gd name="T37" fmla="*/ 309 h 256"/>
                  <a:gd name="T38" fmla="*/ 94 w 275"/>
                  <a:gd name="T39" fmla="*/ 288 h 25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75"/>
                  <a:gd name="T61" fmla="*/ 0 h 256"/>
                  <a:gd name="T62" fmla="*/ 275 w 275"/>
                  <a:gd name="T63" fmla="*/ 256 h 25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75" h="256">
                    <a:moveTo>
                      <a:pt x="157" y="177"/>
                    </a:moveTo>
                    <a:lnTo>
                      <a:pt x="137" y="197"/>
                    </a:lnTo>
                    <a:lnTo>
                      <a:pt x="118" y="250"/>
                    </a:lnTo>
                    <a:lnTo>
                      <a:pt x="59" y="256"/>
                    </a:lnTo>
                    <a:lnTo>
                      <a:pt x="32" y="250"/>
                    </a:lnTo>
                    <a:lnTo>
                      <a:pt x="0" y="131"/>
                    </a:lnTo>
                    <a:lnTo>
                      <a:pt x="0" y="92"/>
                    </a:lnTo>
                    <a:lnTo>
                      <a:pt x="32" y="32"/>
                    </a:lnTo>
                    <a:lnTo>
                      <a:pt x="78" y="0"/>
                    </a:lnTo>
                    <a:lnTo>
                      <a:pt x="150" y="0"/>
                    </a:lnTo>
                    <a:lnTo>
                      <a:pt x="223" y="19"/>
                    </a:lnTo>
                    <a:lnTo>
                      <a:pt x="229" y="39"/>
                    </a:lnTo>
                    <a:lnTo>
                      <a:pt x="275" y="65"/>
                    </a:lnTo>
                    <a:lnTo>
                      <a:pt x="275" y="85"/>
                    </a:lnTo>
                    <a:lnTo>
                      <a:pt x="249" y="105"/>
                    </a:lnTo>
                    <a:lnTo>
                      <a:pt x="223" y="111"/>
                    </a:lnTo>
                    <a:lnTo>
                      <a:pt x="203" y="131"/>
                    </a:lnTo>
                    <a:lnTo>
                      <a:pt x="203" y="177"/>
                    </a:lnTo>
                    <a:lnTo>
                      <a:pt x="177" y="190"/>
                    </a:lnTo>
                    <a:lnTo>
                      <a:pt x="157" y="177"/>
                    </a:lnTo>
                    <a:close/>
                  </a:path>
                </a:pathLst>
              </a:custGeom>
              <a:solidFill>
                <a:srgbClr val="8F5B1A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3" name="Freeform 161"/>
              <p:cNvSpPr>
                <a:spLocks/>
              </p:cNvSpPr>
              <p:nvPr/>
            </p:nvSpPr>
            <p:spPr bwMode="auto">
              <a:xfrm>
                <a:off x="951" y="2310"/>
                <a:ext cx="164" cy="417"/>
              </a:xfrm>
              <a:custGeom>
                <a:avLst/>
                <a:gdLst>
                  <a:gd name="T0" fmla="*/ 35 w 682"/>
                  <a:gd name="T1" fmla="*/ 0 h 928"/>
                  <a:gd name="T2" fmla="*/ 44 w 682"/>
                  <a:gd name="T3" fmla="*/ 6 h 928"/>
                  <a:gd name="T4" fmla="*/ 50 w 682"/>
                  <a:gd name="T5" fmla="*/ 15 h 928"/>
                  <a:gd name="T6" fmla="*/ 69 w 682"/>
                  <a:gd name="T7" fmla="*/ 62 h 928"/>
                  <a:gd name="T8" fmla="*/ 76 w 682"/>
                  <a:gd name="T9" fmla="*/ 68 h 928"/>
                  <a:gd name="T10" fmla="*/ 79 w 682"/>
                  <a:gd name="T11" fmla="*/ 83 h 928"/>
                  <a:gd name="T12" fmla="*/ 82 w 682"/>
                  <a:gd name="T13" fmla="*/ 103 h 928"/>
                  <a:gd name="T14" fmla="*/ 106 w 682"/>
                  <a:gd name="T15" fmla="*/ 174 h 928"/>
                  <a:gd name="T16" fmla="*/ 109 w 682"/>
                  <a:gd name="T17" fmla="*/ 174 h 928"/>
                  <a:gd name="T18" fmla="*/ 112 w 682"/>
                  <a:gd name="T19" fmla="*/ 174 h 928"/>
                  <a:gd name="T20" fmla="*/ 117 w 682"/>
                  <a:gd name="T21" fmla="*/ 183 h 928"/>
                  <a:gd name="T22" fmla="*/ 148 w 682"/>
                  <a:gd name="T23" fmla="*/ 166 h 928"/>
                  <a:gd name="T24" fmla="*/ 159 w 682"/>
                  <a:gd name="T25" fmla="*/ 183 h 928"/>
                  <a:gd name="T26" fmla="*/ 164 w 682"/>
                  <a:gd name="T27" fmla="*/ 195 h 928"/>
                  <a:gd name="T28" fmla="*/ 132 w 682"/>
                  <a:gd name="T29" fmla="*/ 231 h 928"/>
                  <a:gd name="T30" fmla="*/ 120 w 682"/>
                  <a:gd name="T31" fmla="*/ 240 h 928"/>
                  <a:gd name="T32" fmla="*/ 107 w 682"/>
                  <a:gd name="T33" fmla="*/ 237 h 928"/>
                  <a:gd name="T34" fmla="*/ 109 w 682"/>
                  <a:gd name="T35" fmla="*/ 287 h 928"/>
                  <a:gd name="T36" fmla="*/ 102 w 682"/>
                  <a:gd name="T37" fmla="*/ 334 h 928"/>
                  <a:gd name="T38" fmla="*/ 96 w 682"/>
                  <a:gd name="T39" fmla="*/ 385 h 928"/>
                  <a:gd name="T40" fmla="*/ 85 w 682"/>
                  <a:gd name="T41" fmla="*/ 408 h 928"/>
                  <a:gd name="T42" fmla="*/ 66 w 682"/>
                  <a:gd name="T43" fmla="*/ 417 h 928"/>
                  <a:gd name="T44" fmla="*/ 36 w 682"/>
                  <a:gd name="T45" fmla="*/ 396 h 928"/>
                  <a:gd name="T46" fmla="*/ 36 w 682"/>
                  <a:gd name="T47" fmla="*/ 284 h 928"/>
                  <a:gd name="T48" fmla="*/ 16 w 682"/>
                  <a:gd name="T49" fmla="*/ 328 h 928"/>
                  <a:gd name="T50" fmla="*/ 6 w 682"/>
                  <a:gd name="T51" fmla="*/ 275 h 928"/>
                  <a:gd name="T52" fmla="*/ 1 w 682"/>
                  <a:gd name="T53" fmla="*/ 210 h 928"/>
                  <a:gd name="T54" fmla="*/ 0 w 682"/>
                  <a:gd name="T55" fmla="*/ 148 h 928"/>
                  <a:gd name="T56" fmla="*/ 0 w 682"/>
                  <a:gd name="T57" fmla="*/ 139 h 928"/>
                  <a:gd name="T58" fmla="*/ 1 w 682"/>
                  <a:gd name="T59" fmla="*/ 74 h 928"/>
                  <a:gd name="T60" fmla="*/ 8 w 682"/>
                  <a:gd name="T61" fmla="*/ 35 h 928"/>
                  <a:gd name="T62" fmla="*/ 19 w 682"/>
                  <a:gd name="T63" fmla="*/ 15 h 928"/>
                  <a:gd name="T64" fmla="*/ 28 w 682"/>
                  <a:gd name="T65" fmla="*/ 12 h 928"/>
                  <a:gd name="T66" fmla="*/ 35 w 682"/>
                  <a:gd name="T67" fmla="*/ 0 h 9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82"/>
                  <a:gd name="T103" fmla="*/ 0 h 928"/>
                  <a:gd name="T104" fmla="*/ 682 w 682"/>
                  <a:gd name="T105" fmla="*/ 928 h 9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82" h="928">
                    <a:moveTo>
                      <a:pt x="144" y="0"/>
                    </a:moveTo>
                    <a:lnTo>
                      <a:pt x="183" y="13"/>
                    </a:lnTo>
                    <a:lnTo>
                      <a:pt x="209" y="33"/>
                    </a:lnTo>
                    <a:lnTo>
                      <a:pt x="288" y="138"/>
                    </a:lnTo>
                    <a:lnTo>
                      <a:pt x="314" y="151"/>
                    </a:lnTo>
                    <a:lnTo>
                      <a:pt x="327" y="184"/>
                    </a:lnTo>
                    <a:lnTo>
                      <a:pt x="341" y="230"/>
                    </a:lnTo>
                    <a:lnTo>
                      <a:pt x="439" y="388"/>
                    </a:lnTo>
                    <a:lnTo>
                      <a:pt x="452" y="388"/>
                    </a:lnTo>
                    <a:lnTo>
                      <a:pt x="465" y="388"/>
                    </a:lnTo>
                    <a:lnTo>
                      <a:pt x="485" y="408"/>
                    </a:lnTo>
                    <a:lnTo>
                      <a:pt x="616" y="369"/>
                    </a:lnTo>
                    <a:lnTo>
                      <a:pt x="662" y="408"/>
                    </a:lnTo>
                    <a:lnTo>
                      <a:pt x="682" y="435"/>
                    </a:lnTo>
                    <a:lnTo>
                      <a:pt x="550" y="514"/>
                    </a:lnTo>
                    <a:lnTo>
                      <a:pt x="498" y="533"/>
                    </a:lnTo>
                    <a:lnTo>
                      <a:pt x="446" y="527"/>
                    </a:lnTo>
                    <a:lnTo>
                      <a:pt x="452" y="639"/>
                    </a:lnTo>
                    <a:lnTo>
                      <a:pt x="426" y="744"/>
                    </a:lnTo>
                    <a:lnTo>
                      <a:pt x="400" y="856"/>
                    </a:lnTo>
                    <a:lnTo>
                      <a:pt x="354" y="908"/>
                    </a:lnTo>
                    <a:lnTo>
                      <a:pt x="275" y="928"/>
                    </a:lnTo>
                    <a:lnTo>
                      <a:pt x="150" y="882"/>
                    </a:lnTo>
                    <a:lnTo>
                      <a:pt x="150" y="632"/>
                    </a:lnTo>
                    <a:lnTo>
                      <a:pt x="65" y="731"/>
                    </a:lnTo>
                    <a:lnTo>
                      <a:pt x="26" y="612"/>
                    </a:lnTo>
                    <a:lnTo>
                      <a:pt x="6" y="467"/>
                    </a:lnTo>
                    <a:lnTo>
                      <a:pt x="0" y="329"/>
                    </a:lnTo>
                    <a:lnTo>
                      <a:pt x="0" y="309"/>
                    </a:lnTo>
                    <a:lnTo>
                      <a:pt x="6" y="165"/>
                    </a:lnTo>
                    <a:lnTo>
                      <a:pt x="32" y="79"/>
                    </a:lnTo>
                    <a:lnTo>
                      <a:pt x="78" y="33"/>
                    </a:lnTo>
                    <a:lnTo>
                      <a:pt x="118" y="26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6262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4" name="Freeform 162"/>
              <p:cNvSpPr>
                <a:spLocks/>
              </p:cNvSpPr>
              <p:nvPr/>
            </p:nvSpPr>
            <p:spPr bwMode="auto">
              <a:xfrm>
                <a:off x="951" y="2310"/>
                <a:ext cx="164" cy="417"/>
              </a:xfrm>
              <a:custGeom>
                <a:avLst/>
                <a:gdLst>
                  <a:gd name="T0" fmla="*/ 35 w 682"/>
                  <a:gd name="T1" fmla="*/ 0 h 928"/>
                  <a:gd name="T2" fmla="*/ 44 w 682"/>
                  <a:gd name="T3" fmla="*/ 6 h 928"/>
                  <a:gd name="T4" fmla="*/ 50 w 682"/>
                  <a:gd name="T5" fmla="*/ 15 h 928"/>
                  <a:gd name="T6" fmla="*/ 69 w 682"/>
                  <a:gd name="T7" fmla="*/ 62 h 928"/>
                  <a:gd name="T8" fmla="*/ 76 w 682"/>
                  <a:gd name="T9" fmla="*/ 68 h 928"/>
                  <a:gd name="T10" fmla="*/ 79 w 682"/>
                  <a:gd name="T11" fmla="*/ 83 h 928"/>
                  <a:gd name="T12" fmla="*/ 82 w 682"/>
                  <a:gd name="T13" fmla="*/ 103 h 928"/>
                  <a:gd name="T14" fmla="*/ 106 w 682"/>
                  <a:gd name="T15" fmla="*/ 174 h 928"/>
                  <a:gd name="T16" fmla="*/ 109 w 682"/>
                  <a:gd name="T17" fmla="*/ 174 h 928"/>
                  <a:gd name="T18" fmla="*/ 112 w 682"/>
                  <a:gd name="T19" fmla="*/ 174 h 928"/>
                  <a:gd name="T20" fmla="*/ 117 w 682"/>
                  <a:gd name="T21" fmla="*/ 183 h 928"/>
                  <a:gd name="T22" fmla="*/ 148 w 682"/>
                  <a:gd name="T23" fmla="*/ 166 h 928"/>
                  <a:gd name="T24" fmla="*/ 159 w 682"/>
                  <a:gd name="T25" fmla="*/ 183 h 928"/>
                  <a:gd name="T26" fmla="*/ 164 w 682"/>
                  <a:gd name="T27" fmla="*/ 195 h 928"/>
                  <a:gd name="T28" fmla="*/ 132 w 682"/>
                  <a:gd name="T29" fmla="*/ 231 h 928"/>
                  <a:gd name="T30" fmla="*/ 120 w 682"/>
                  <a:gd name="T31" fmla="*/ 240 h 928"/>
                  <a:gd name="T32" fmla="*/ 107 w 682"/>
                  <a:gd name="T33" fmla="*/ 237 h 928"/>
                  <a:gd name="T34" fmla="*/ 109 w 682"/>
                  <a:gd name="T35" fmla="*/ 287 h 928"/>
                  <a:gd name="T36" fmla="*/ 102 w 682"/>
                  <a:gd name="T37" fmla="*/ 334 h 928"/>
                  <a:gd name="T38" fmla="*/ 96 w 682"/>
                  <a:gd name="T39" fmla="*/ 385 h 928"/>
                  <a:gd name="T40" fmla="*/ 85 w 682"/>
                  <a:gd name="T41" fmla="*/ 408 h 928"/>
                  <a:gd name="T42" fmla="*/ 66 w 682"/>
                  <a:gd name="T43" fmla="*/ 417 h 928"/>
                  <a:gd name="T44" fmla="*/ 36 w 682"/>
                  <a:gd name="T45" fmla="*/ 396 h 928"/>
                  <a:gd name="T46" fmla="*/ 36 w 682"/>
                  <a:gd name="T47" fmla="*/ 284 h 928"/>
                  <a:gd name="T48" fmla="*/ 16 w 682"/>
                  <a:gd name="T49" fmla="*/ 328 h 928"/>
                  <a:gd name="T50" fmla="*/ 6 w 682"/>
                  <a:gd name="T51" fmla="*/ 275 h 928"/>
                  <a:gd name="T52" fmla="*/ 1 w 682"/>
                  <a:gd name="T53" fmla="*/ 210 h 928"/>
                  <a:gd name="T54" fmla="*/ 0 w 682"/>
                  <a:gd name="T55" fmla="*/ 148 h 928"/>
                  <a:gd name="T56" fmla="*/ 0 w 682"/>
                  <a:gd name="T57" fmla="*/ 139 h 928"/>
                  <a:gd name="T58" fmla="*/ 1 w 682"/>
                  <a:gd name="T59" fmla="*/ 74 h 928"/>
                  <a:gd name="T60" fmla="*/ 8 w 682"/>
                  <a:gd name="T61" fmla="*/ 35 h 928"/>
                  <a:gd name="T62" fmla="*/ 19 w 682"/>
                  <a:gd name="T63" fmla="*/ 15 h 928"/>
                  <a:gd name="T64" fmla="*/ 28 w 682"/>
                  <a:gd name="T65" fmla="*/ 12 h 928"/>
                  <a:gd name="T66" fmla="*/ 35 w 682"/>
                  <a:gd name="T67" fmla="*/ 0 h 9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82"/>
                  <a:gd name="T103" fmla="*/ 0 h 928"/>
                  <a:gd name="T104" fmla="*/ 682 w 682"/>
                  <a:gd name="T105" fmla="*/ 928 h 9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82" h="928">
                    <a:moveTo>
                      <a:pt x="144" y="0"/>
                    </a:moveTo>
                    <a:lnTo>
                      <a:pt x="183" y="13"/>
                    </a:lnTo>
                    <a:lnTo>
                      <a:pt x="209" y="33"/>
                    </a:lnTo>
                    <a:lnTo>
                      <a:pt x="288" y="138"/>
                    </a:lnTo>
                    <a:lnTo>
                      <a:pt x="314" y="151"/>
                    </a:lnTo>
                    <a:lnTo>
                      <a:pt x="327" y="184"/>
                    </a:lnTo>
                    <a:lnTo>
                      <a:pt x="341" y="230"/>
                    </a:lnTo>
                    <a:lnTo>
                      <a:pt x="439" y="388"/>
                    </a:lnTo>
                    <a:lnTo>
                      <a:pt x="452" y="388"/>
                    </a:lnTo>
                    <a:lnTo>
                      <a:pt x="465" y="388"/>
                    </a:lnTo>
                    <a:lnTo>
                      <a:pt x="485" y="408"/>
                    </a:lnTo>
                    <a:lnTo>
                      <a:pt x="616" y="369"/>
                    </a:lnTo>
                    <a:lnTo>
                      <a:pt x="662" y="408"/>
                    </a:lnTo>
                    <a:lnTo>
                      <a:pt x="682" y="435"/>
                    </a:lnTo>
                    <a:lnTo>
                      <a:pt x="550" y="514"/>
                    </a:lnTo>
                    <a:lnTo>
                      <a:pt x="498" y="533"/>
                    </a:lnTo>
                    <a:lnTo>
                      <a:pt x="446" y="527"/>
                    </a:lnTo>
                    <a:lnTo>
                      <a:pt x="452" y="639"/>
                    </a:lnTo>
                    <a:lnTo>
                      <a:pt x="426" y="744"/>
                    </a:lnTo>
                    <a:lnTo>
                      <a:pt x="400" y="856"/>
                    </a:lnTo>
                    <a:lnTo>
                      <a:pt x="354" y="908"/>
                    </a:lnTo>
                    <a:lnTo>
                      <a:pt x="275" y="928"/>
                    </a:lnTo>
                    <a:lnTo>
                      <a:pt x="150" y="882"/>
                    </a:lnTo>
                    <a:lnTo>
                      <a:pt x="150" y="632"/>
                    </a:lnTo>
                    <a:lnTo>
                      <a:pt x="65" y="731"/>
                    </a:lnTo>
                    <a:lnTo>
                      <a:pt x="26" y="612"/>
                    </a:lnTo>
                    <a:lnTo>
                      <a:pt x="6" y="467"/>
                    </a:lnTo>
                    <a:lnTo>
                      <a:pt x="0" y="329"/>
                    </a:lnTo>
                    <a:lnTo>
                      <a:pt x="0" y="309"/>
                    </a:lnTo>
                    <a:lnTo>
                      <a:pt x="6" y="165"/>
                    </a:lnTo>
                    <a:lnTo>
                      <a:pt x="32" y="79"/>
                    </a:lnTo>
                    <a:lnTo>
                      <a:pt x="78" y="33"/>
                    </a:lnTo>
                    <a:lnTo>
                      <a:pt x="118" y="26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626248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5" name="Freeform 163"/>
              <p:cNvSpPr>
                <a:spLocks/>
              </p:cNvSpPr>
              <p:nvPr/>
            </p:nvSpPr>
            <p:spPr bwMode="auto">
              <a:xfrm>
                <a:off x="685" y="2725"/>
                <a:ext cx="164" cy="417"/>
              </a:xfrm>
              <a:custGeom>
                <a:avLst/>
                <a:gdLst>
                  <a:gd name="T0" fmla="*/ 126 w 282"/>
                  <a:gd name="T1" fmla="*/ 178 h 507"/>
                  <a:gd name="T2" fmla="*/ 107 w 282"/>
                  <a:gd name="T3" fmla="*/ 114 h 507"/>
                  <a:gd name="T4" fmla="*/ 95 w 282"/>
                  <a:gd name="T5" fmla="*/ 76 h 507"/>
                  <a:gd name="T6" fmla="*/ 42 w 282"/>
                  <a:gd name="T7" fmla="*/ 32 h 507"/>
                  <a:gd name="T8" fmla="*/ 19 w 282"/>
                  <a:gd name="T9" fmla="*/ 0 h 507"/>
                  <a:gd name="T10" fmla="*/ 4 w 282"/>
                  <a:gd name="T11" fmla="*/ 5 h 507"/>
                  <a:gd name="T12" fmla="*/ 0 w 282"/>
                  <a:gd name="T13" fmla="*/ 11 h 507"/>
                  <a:gd name="T14" fmla="*/ 27 w 282"/>
                  <a:gd name="T15" fmla="*/ 108 h 507"/>
                  <a:gd name="T16" fmla="*/ 91 w 282"/>
                  <a:gd name="T17" fmla="*/ 373 h 507"/>
                  <a:gd name="T18" fmla="*/ 164 w 282"/>
                  <a:gd name="T19" fmla="*/ 417 h 507"/>
                  <a:gd name="T20" fmla="*/ 160 w 282"/>
                  <a:gd name="T21" fmla="*/ 298 h 507"/>
                  <a:gd name="T22" fmla="*/ 126 w 282"/>
                  <a:gd name="T23" fmla="*/ 178 h 5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2"/>
                  <a:gd name="T37" fmla="*/ 0 h 507"/>
                  <a:gd name="T38" fmla="*/ 282 w 282"/>
                  <a:gd name="T39" fmla="*/ 507 h 5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2" h="507">
                    <a:moveTo>
                      <a:pt x="216" y="217"/>
                    </a:moveTo>
                    <a:lnTo>
                      <a:pt x="184" y="138"/>
                    </a:lnTo>
                    <a:lnTo>
                      <a:pt x="164" y="92"/>
                    </a:lnTo>
                    <a:lnTo>
                      <a:pt x="72" y="39"/>
                    </a:lnTo>
                    <a:lnTo>
                      <a:pt x="33" y="0"/>
                    </a:lnTo>
                    <a:lnTo>
                      <a:pt x="7" y="6"/>
                    </a:lnTo>
                    <a:lnTo>
                      <a:pt x="0" y="13"/>
                    </a:lnTo>
                    <a:lnTo>
                      <a:pt x="46" y="131"/>
                    </a:lnTo>
                    <a:lnTo>
                      <a:pt x="157" y="454"/>
                    </a:lnTo>
                    <a:lnTo>
                      <a:pt x="282" y="507"/>
                    </a:lnTo>
                    <a:lnTo>
                      <a:pt x="275" y="362"/>
                    </a:lnTo>
                    <a:lnTo>
                      <a:pt x="216" y="217"/>
                    </a:lnTo>
                    <a:close/>
                  </a:path>
                </a:pathLst>
              </a:custGeom>
              <a:solidFill>
                <a:srgbClr val="004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6" name="Freeform 164"/>
              <p:cNvSpPr>
                <a:spLocks/>
              </p:cNvSpPr>
              <p:nvPr/>
            </p:nvSpPr>
            <p:spPr bwMode="auto">
              <a:xfrm>
                <a:off x="685" y="2725"/>
                <a:ext cx="164" cy="417"/>
              </a:xfrm>
              <a:custGeom>
                <a:avLst/>
                <a:gdLst>
                  <a:gd name="T0" fmla="*/ 126 w 282"/>
                  <a:gd name="T1" fmla="*/ 178 h 507"/>
                  <a:gd name="T2" fmla="*/ 107 w 282"/>
                  <a:gd name="T3" fmla="*/ 114 h 507"/>
                  <a:gd name="T4" fmla="*/ 95 w 282"/>
                  <a:gd name="T5" fmla="*/ 76 h 507"/>
                  <a:gd name="T6" fmla="*/ 42 w 282"/>
                  <a:gd name="T7" fmla="*/ 32 h 507"/>
                  <a:gd name="T8" fmla="*/ 19 w 282"/>
                  <a:gd name="T9" fmla="*/ 0 h 507"/>
                  <a:gd name="T10" fmla="*/ 4 w 282"/>
                  <a:gd name="T11" fmla="*/ 5 h 507"/>
                  <a:gd name="T12" fmla="*/ 0 w 282"/>
                  <a:gd name="T13" fmla="*/ 11 h 507"/>
                  <a:gd name="T14" fmla="*/ 27 w 282"/>
                  <a:gd name="T15" fmla="*/ 108 h 507"/>
                  <a:gd name="T16" fmla="*/ 91 w 282"/>
                  <a:gd name="T17" fmla="*/ 373 h 507"/>
                  <a:gd name="T18" fmla="*/ 164 w 282"/>
                  <a:gd name="T19" fmla="*/ 417 h 507"/>
                  <a:gd name="T20" fmla="*/ 160 w 282"/>
                  <a:gd name="T21" fmla="*/ 298 h 507"/>
                  <a:gd name="T22" fmla="*/ 126 w 282"/>
                  <a:gd name="T23" fmla="*/ 178 h 5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2"/>
                  <a:gd name="T37" fmla="*/ 0 h 507"/>
                  <a:gd name="T38" fmla="*/ 282 w 282"/>
                  <a:gd name="T39" fmla="*/ 507 h 5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2" h="507">
                    <a:moveTo>
                      <a:pt x="216" y="217"/>
                    </a:moveTo>
                    <a:lnTo>
                      <a:pt x="184" y="138"/>
                    </a:lnTo>
                    <a:lnTo>
                      <a:pt x="164" y="92"/>
                    </a:lnTo>
                    <a:lnTo>
                      <a:pt x="72" y="39"/>
                    </a:lnTo>
                    <a:lnTo>
                      <a:pt x="33" y="0"/>
                    </a:lnTo>
                    <a:lnTo>
                      <a:pt x="7" y="6"/>
                    </a:lnTo>
                    <a:lnTo>
                      <a:pt x="0" y="13"/>
                    </a:lnTo>
                    <a:lnTo>
                      <a:pt x="46" y="131"/>
                    </a:lnTo>
                    <a:lnTo>
                      <a:pt x="157" y="454"/>
                    </a:lnTo>
                    <a:lnTo>
                      <a:pt x="282" y="507"/>
                    </a:lnTo>
                    <a:lnTo>
                      <a:pt x="275" y="362"/>
                    </a:lnTo>
                    <a:lnTo>
                      <a:pt x="216" y="217"/>
                    </a:lnTo>
                    <a:close/>
                  </a:path>
                </a:pathLst>
              </a:custGeom>
              <a:solidFill>
                <a:srgbClr val="004E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7" name="Freeform 165"/>
              <p:cNvSpPr>
                <a:spLocks/>
              </p:cNvSpPr>
              <p:nvPr/>
            </p:nvSpPr>
            <p:spPr bwMode="auto">
              <a:xfrm>
                <a:off x="2320" y="2932"/>
                <a:ext cx="164" cy="417"/>
              </a:xfrm>
              <a:custGeom>
                <a:avLst/>
                <a:gdLst>
                  <a:gd name="T0" fmla="*/ 103 w 124"/>
                  <a:gd name="T1" fmla="*/ 70 h 298"/>
                  <a:gd name="T2" fmla="*/ 132 w 124"/>
                  <a:gd name="T3" fmla="*/ 62 h 298"/>
                  <a:gd name="T4" fmla="*/ 107 w 124"/>
                  <a:gd name="T5" fmla="*/ 136 h 298"/>
                  <a:gd name="T6" fmla="*/ 103 w 124"/>
                  <a:gd name="T7" fmla="*/ 202 h 298"/>
                  <a:gd name="T8" fmla="*/ 115 w 124"/>
                  <a:gd name="T9" fmla="*/ 306 h 298"/>
                  <a:gd name="T10" fmla="*/ 164 w 124"/>
                  <a:gd name="T11" fmla="*/ 386 h 298"/>
                  <a:gd name="T12" fmla="*/ 152 w 124"/>
                  <a:gd name="T13" fmla="*/ 417 h 298"/>
                  <a:gd name="T14" fmla="*/ 49 w 124"/>
                  <a:gd name="T15" fmla="*/ 374 h 298"/>
                  <a:gd name="T16" fmla="*/ 20 w 124"/>
                  <a:gd name="T17" fmla="*/ 306 h 298"/>
                  <a:gd name="T18" fmla="*/ 20 w 124"/>
                  <a:gd name="T19" fmla="*/ 250 h 298"/>
                  <a:gd name="T20" fmla="*/ 0 w 124"/>
                  <a:gd name="T21" fmla="*/ 197 h 298"/>
                  <a:gd name="T22" fmla="*/ 16 w 124"/>
                  <a:gd name="T23" fmla="*/ 74 h 298"/>
                  <a:gd name="T24" fmla="*/ 33 w 124"/>
                  <a:gd name="T25" fmla="*/ 0 h 298"/>
                  <a:gd name="T26" fmla="*/ 103 w 124"/>
                  <a:gd name="T27" fmla="*/ 70 h 2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4"/>
                  <a:gd name="T43" fmla="*/ 0 h 298"/>
                  <a:gd name="T44" fmla="*/ 124 w 124"/>
                  <a:gd name="T45" fmla="*/ 298 h 2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4" h="298">
                    <a:moveTo>
                      <a:pt x="78" y="50"/>
                    </a:moveTo>
                    <a:lnTo>
                      <a:pt x="100" y="44"/>
                    </a:lnTo>
                    <a:lnTo>
                      <a:pt x="81" y="97"/>
                    </a:lnTo>
                    <a:lnTo>
                      <a:pt x="78" y="144"/>
                    </a:lnTo>
                    <a:lnTo>
                      <a:pt x="87" y="219"/>
                    </a:lnTo>
                    <a:lnTo>
                      <a:pt x="124" y="276"/>
                    </a:lnTo>
                    <a:lnTo>
                      <a:pt x="115" y="298"/>
                    </a:lnTo>
                    <a:lnTo>
                      <a:pt x="37" y="267"/>
                    </a:lnTo>
                    <a:lnTo>
                      <a:pt x="15" y="219"/>
                    </a:lnTo>
                    <a:lnTo>
                      <a:pt x="15" y="179"/>
                    </a:lnTo>
                    <a:lnTo>
                      <a:pt x="0" y="141"/>
                    </a:lnTo>
                    <a:lnTo>
                      <a:pt x="12" y="53"/>
                    </a:lnTo>
                    <a:lnTo>
                      <a:pt x="25" y="0"/>
                    </a:lnTo>
                    <a:lnTo>
                      <a:pt x="78" y="50"/>
                    </a:lnTo>
                    <a:close/>
                  </a:path>
                </a:pathLst>
              </a:custGeom>
              <a:solidFill>
                <a:srgbClr val="FF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8" name="Freeform 166"/>
              <p:cNvSpPr>
                <a:spLocks/>
              </p:cNvSpPr>
              <p:nvPr/>
            </p:nvSpPr>
            <p:spPr bwMode="auto">
              <a:xfrm>
                <a:off x="2320" y="2932"/>
                <a:ext cx="164" cy="417"/>
              </a:xfrm>
              <a:custGeom>
                <a:avLst/>
                <a:gdLst>
                  <a:gd name="T0" fmla="*/ 103 w 124"/>
                  <a:gd name="T1" fmla="*/ 70 h 298"/>
                  <a:gd name="T2" fmla="*/ 132 w 124"/>
                  <a:gd name="T3" fmla="*/ 62 h 298"/>
                  <a:gd name="T4" fmla="*/ 107 w 124"/>
                  <a:gd name="T5" fmla="*/ 136 h 298"/>
                  <a:gd name="T6" fmla="*/ 103 w 124"/>
                  <a:gd name="T7" fmla="*/ 202 h 298"/>
                  <a:gd name="T8" fmla="*/ 115 w 124"/>
                  <a:gd name="T9" fmla="*/ 306 h 298"/>
                  <a:gd name="T10" fmla="*/ 164 w 124"/>
                  <a:gd name="T11" fmla="*/ 386 h 298"/>
                  <a:gd name="T12" fmla="*/ 152 w 124"/>
                  <a:gd name="T13" fmla="*/ 417 h 298"/>
                  <a:gd name="T14" fmla="*/ 49 w 124"/>
                  <a:gd name="T15" fmla="*/ 374 h 298"/>
                  <a:gd name="T16" fmla="*/ 20 w 124"/>
                  <a:gd name="T17" fmla="*/ 306 h 298"/>
                  <a:gd name="T18" fmla="*/ 20 w 124"/>
                  <a:gd name="T19" fmla="*/ 250 h 298"/>
                  <a:gd name="T20" fmla="*/ 0 w 124"/>
                  <a:gd name="T21" fmla="*/ 197 h 298"/>
                  <a:gd name="T22" fmla="*/ 16 w 124"/>
                  <a:gd name="T23" fmla="*/ 74 h 298"/>
                  <a:gd name="T24" fmla="*/ 33 w 124"/>
                  <a:gd name="T25" fmla="*/ 0 h 298"/>
                  <a:gd name="T26" fmla="*/ 103 w 124"/>
                  <a:gd name="T27" fmla="*/ 70 h 2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4"/>
                  <a:gd name="T43" fmla="*/ 0 h 298"/>
                  <a:gd name="T44" fmla="*/ 124 w 124"/>
                  <a:gd name="T45" fmla="*/ 298 h 2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4" h="298">
                    <a:moveTo>
                      <a:pt x="78" y="50"/>
                    </a:moveTo>
                    <a:lnTo>
                      <a:pt x="100" y="44"/>
                    </a:lnTo>
                    <a:lnTo>
                      <a:pt x="81" y="97"/>
                    </a:lnTo>
                    <a:lnTo>
                      <a:pt x="78" y="144"/>
                    </a:lnTo>
                    <a:lnTo>
                      <a:pt x="87" y="219"/>
                    </a:lnTo>
                    <a:lnTo>
                      <a:pt x="124" y="276"/>
                    </a:lnTo>
                    <a:lnTo>
                      <a:pt x="115" y="298"/>
                    </a:lnTo>
                    <a:lnTo>
                      <a:pt x="37" y="267"/>
                    </a:lnTo>
                    <a:lnTo>
                      <a:pt x="15" y="219"/>
                    </a:lnTo>
                    <a:lnTo>
                      <a:pt x="15" y="179"/>
                    </a:lnTo>
                    <a:lnTo>
                      <a:pt x="0" y="141"/>
                    </a:lnTo>
                    <a:lnTo>
                      <a:pt x="12" y="53"/>
                    </a:lnTo>
                    <a:lnTo>
                      <a:pt x="25" y="0"/>
                    </a:lnTo>
                    <a:lnTo>
                      <a:pt x="78" y="50"/>
                    </a:lnTo>
                    <a:close/>
                  </a:path>
                </a:pathLst>
              </a:custGeom>
              <a:solidFill>
                <a:srgbClr val="FF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9" name="Freeform 167"/>
              <p:cNvSpPr>
                <a:spLocks/>
              </p:cNvSpPr>
              <p:nvPr/>
            </p:nvSpPr>
            <p:spPr bwMode="auto">
              <a:xfrm>
                <a:off x="2320" y="2932"/>
                <a:ext cx="164" cy="417"/>
              </a:xfrm>
              <a:custGeom>
                <a:avLst/>
                <a:gdLst>
                  <a:gd name="T0" fmla="*/ 103 w 124"/>
                  <a:gd name="T1" fmla="*/ 70 h 298"/>
                  <a:gd name="T2" fmla="*/ 132 w 124"/>
                  <a:gd name="T3" fmla="*/ 62 h 298"/>
                  <a:gd name="T4" fmla="*/ 107 w 124"/>
                  <a:gd name="T5" fmla="*/ 136 h 298"/>
                  <a:gd name="T6" fmla="*/ 103 w 124"/>
                  <a:gd name="T7" fmla="*/ 202 h 298"/>
                  <a:gd name="T8" fmla="*/ 115 w 124"/>
                  <a:gd name="T9" fmla="*/ 306 h 298"/>
                  <a:gd name="T10" fmla="*/ 164 w 124"/>
                  <a:gd name="T11" fmla="*/ 386 h 298"/>
                  <a:gd name="T12" fmla="*/ 152 w 124"/>
                  <a:gd name="T13" fmla="*/ 417 h 298"/>
                  <a:gd name="T14" fmla="*/ 49 w 124"/>
                  <a:gd name="T15" fmla="*/ 374 h 298"/>
                  <a:gd name="T16" fmla="*/ 20 w 124"/>
                  <a:gd name="T17" fmla="*/ 306 h 298"/>
                  <a:gd name="T18" fmla="*/ 20 w 124"/>
                  <a:gd name="T19" fmla="*/ 250 h 298"/>
                  <a:gd name="T20" fmla="*/ 0 w 124"/>
                  <a:gd name="T21" fmla="*/ 197 h 298"/>
                  <a:gd name="T22" fmla="*/ 16 w 124"/>
                  <a:gd name="T23" fmla="*/ 74 h 298"/>
                  <a:gd name="T24" fmla="*/ 33 w 124"/>
                  <a:gd name="T25" fmla="*/ 0 h 29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4"/>
                  <a:gd name="T40" fmla="*/ 0 h 298"/>
                  <a:gd name="T41" fmla="*/ 124 w 124"/>
                  <a:gd name="T42" fmla="*/ 298 h 29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4" h="298">
                    <a:moveTo>
                      <a:pt x="78" y="50"/>
                    </a:moveTo>
                    <a:lnTo>
                      <a:pt x="100" y="44"/>
                    </a:lnTo>
                    <a:lnTo>
                      <a:pt x="81" y="97"/>
                    </a:lnTo>
                    <a:lnTo>
                      <a:pt x="78" y="144"/>
                    </a:lnTo>
                    <a:lnTo>
                      <a:pt x="87" y="219"/>
                    </a:lnTo>
                    <a:lnTo>
                      <a:pt x="124" y="276"/>
                    </a:lnTo>
                    <a:lnTo>
                      <a:pt x="115" y="298"/>
                    </a:lnTo>
                    <a:lnTo>
                      <a:pt x="37" y="267"/>
                    </a:lnTo>
                    <a:lnTo>
                      <a:pt x="15" y="219"/>
                    </a:lnTo>
                    <a:lnTo>
                      <a:pt x="15" y="179"/>
                    </a:lnTo>
                    <a:lnTo>
                      <a:pt x="0" y="141"/>
                    </a:lnTo>
                    <a:lnTo>
                      <a:pt x="12" y="53"/>
                    </a:lnTo>
                    <a:lnTo>
                      <a:pt x="25" y="0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0" name="Freeform 168"/>
              <p:cNvSpPr>
                <a:spLocks/>
              </p:cNvSpPr>
              <p:nvPr/>
            </p:nvSpPr>
            <p:spPr bwMode="auto">
              <a:xfrm>
                <a:off x="2336" y="3136"/>
                <a:ext cx="164" cy="417"/>
              </a:xfrm>
              <a:custGeom>
                <a:avLst/>
                <a:gdLst>
                  <a:gd name="T0" fmla="*/ 15 w 175"/>
                  <a:gd name="T1" fmla="*/ 0 h 103"/>
                  <a:gd name="T2" fmla="*/ 33 w 175"/>
                  <a:gd name="T3" fmla="*/ 0 h 103"/>
                  <a:gd name="T4" fmla="*/ 56 w 175"/>
                  <a:gd name="T5" fmla="*/ 89 h 103"/>
                  <a:gd name="T6" fmla="*/ 76 w 175"/>
                  <a:gd name="T7" fmla="*/ 178 h 103"/>
                  <a:gd name="T8" fmla="*/ 99 w 175"/>
                  <a:gd name="T9" fmla="*/ 227 h 103"/>
                  <a:gd name="T10" fmla="*/ 114 w 175"/>
                  <a:gd name="T11" fmla="*/ 178 h 103"/>
                  <a:gd name="T12" fmla="*/ 135 w 175"/>
                  <a:gd name="T13" fmla="*/ 267 h 103"/>
                  <a:gd name="T14" fmla="*/ 164 w 175"/>
                  <a:gd name="T15" fmla="*/ 316 h 103"/>
                  <a:gd name="T16" fmla="*/ 158 w 175"/>
                  <a:gd name="T17" fmla="*/ 393 h 103"/>
                  <a:gd name="T18" fmla="*/ 126 w 175"/>
                  <a:gd name="T19" fmla="*/ 405 h 103"/>
                  <a:gd name="T20" fmla="*/ 91 w 175"/>
                  <a:gd name="T21" fmla="*/ 405 h 103"/>
                  <a:gd name="T22" fmla="*/ 62 w 175"/>
                  <a:gd name="T23" fmla="*/ 368 h 103"/>
                  <a:gd name="T24" fmla="*/ 47 w 175"/>
                  <a:gd name="T25" fmla="*/ 304 h 103"/>
                  <a:gd name="T26" fmla="*/ 38 w 175"/>
                  <a:gd name="T27" fmla="*/ 239 h 103"/>
                  <a:gd name="T28" fmla="*/ 30 w 175"/>
                  <a:gd name="T29" fmla="*/ 368 h 103"/>
                  <a:gd name="T30" fmla="*/ 23 w 175"/>
                  <a:gd name="T31" fmla="*/ 417 h 103"/>
                  <a:gd name="T32" fmla="*/ 15 w 175"/>
                  <a:gd name="T33" fmla="*/ 417 h 103"/>
                  <a:gd name="T34" fmla="*/ 7 w 175"/>
                  <a:gd name="T35" fmla="*/ 279 h 103"/>
                  <a:gd name="T36" fmla="*/ 0 w 175"/>
                  <a:gd name="T37" fmla="*/ 150 h 103"/>
                  <a:gd name="T38" fmla="*/ 0 w 175"/>
                  <a:gd name="T39" fmla="*/ 49 h 103"/>
                  <a:gd name="T40" fmla="*/ 15 w 175"/>
                  <a:gd name="T41" fmla="*/ 0 h 10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5"/>
                  <a:gd name="T64" fmla="*/ 0 h 103"/>
                  <a:gd name="T65" fmla="*/ 175 w 175"/>
                  <a:gd name="T66" fmla="*/ 103 h 10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5" h="103">
                    <a:moveTo>
                      <a:pt x="16" y="0"/>
                    </a:moveTo>
                    <a:lnTo>
                      <a:pt x="35" y="0"/>
                    </a:lnTo>
                    <a:lnTo>
                      <a:pt x="60" y="22"/>
                    </a:lnTo>
                    <a:lnTo>
                      <a:pt x="81" y="44"/>
                    </a:lnTo>
                    <a:lnTo>
                      <a:pt x="106" y="56"/>
                    </a:lnTo>
                    <a:lnTo>
                      <a:pt x="122" y="44"/>
                    </a:lnTo>
                    <a:lnTo>
                      <a:pt x="144" y="66"/>
                    </a:lnTo>
                    <a:lnTo>
                      <a:pt x="175" y="78"/>
                    </a:lnTo>
                    <a:lnTo>
                      <a:pt x="169" y="97"/>
                    </a:lnTo>
                    <a:lnTo>
                      <a:pt x="134" y="100"/>
                    </a:lnTo>
                    <a:lnTo>
                      <a:pt x="97" y="100"/>
                    </a:lnTo>
                    <a:lnTo>
                      <a:pt x="66" y="91"/>
                    </a:lnTo>
                    <a:lnTo>
                      <a:pt x="50" y="75"/>
                    </a:lnTo>
                    <a:lnTo>
                      <a:pt x="41" y="59"/>
                    </a:lnTo>
                    <a:lnTo>
                      <a:pt x="32" y="91"/>
                    </a:lnTo>
                    <a:lnTo>
                      <a:pt x="25" y="103"/>
                    </a:lnTo>
                    <a:lnTo>
                      <a:pt x="16" y="103"/>
                    </a:lnTo>
                    <a:lnTo>
                      <a:pt x="7" y="69"/>
                    </a:lnTo>
                    <a:lnTo>
                      <a:pt x="0" y="37"/>
                    </a:lnTo>
                    <a:lnTo>
                      <a:pt x="0" y="1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1" name="Freeform 169"/>
              <p:cNvSpPr>
                <a:spLocks/>
              </p:cNvSpPr>
              <p:nvPr/>
            </p:nvSpPr>
            <p:spPr bwMode="auto">
              <a:xfrm>
                <a:off x="2336" y="3136"/>
                <a:ext cx="164" cy="417"/>
              </a:xfrm>
              <a:custGeom>
                <a:avLst/>
                <a:gdLst>
                  <a:gd name="T0" fmla="*/ 15 w 175"/>
                  <a:gd name="T1" fmla="*/ 0 h 103"/>
                  <a:gd name="T2" fmla="*/ 33 w 175"/>
                  <a:gd name="T3" fmla="*/ 0 h 103"/>
                  <a:gd name="T4" fmla="*/ 56 w 175"/>
                  <a:gd name="T5" fmla="*/ 89 h 103"/>
                  <a:gd name="T6" fmla="*/ 76 w 175"/>
                  <a:gd name="T7" fmla="*/ 178 h 103"/>
                  <a:gd name="T8" fmla="*/ 99 w 175"/>
                  <a:gd name="T9" fmla="*/ 227 h 103"/>
                  <a:gd name="T10" fmla="*/ 114 w 175"/>
                  <a:gd name="T11" fmla="*/ 178 h 103"/>
                  <a:gd name="T12" fmla="*/ 135 w 175"/>
                  <a:gd name="T13" fmla="*/ 267 h 103"/>
                  <a:gd name="T14" fmla="*/ 164 w 175"/>
                  <a:gd name="T15" fmla="*/ 316 h 103"/>
                  <a:gd name="T16" fmla="*/ 158 w 175"/>
                  <a:gd name="T17" fmla="*/ 393 h 103"/>
                  <a:gd name="T18" fmla="*/ 126 w 175"/>
                  <a:gd name="T19" fmla="*/ 405 h 103"/>
                  <a:gd name="T20" fmla="*/ 91 w 175"/>
                  <a:gd name="T21" fmla="*/ 405 h 103"/>
                  <a:gd name="T22" fmla="*/ 62 w 175"/>
                  <a:gd name="T23" fmla="*/ 368 h 103"/>
                  <a:gd name="T24" fmla="*/ 47 w 175"/>
                  <a:gd name="T25" fmla="*/ 304 h 103"/>
                  <a:gd name="T26" fmla="*/ 38 w 175"/>
                  <a:gd name="T27" fmla="*/ 239 h 103"/>
                  <a:gd name="T28" fmla="*/ 30 w 175"/>
                  <a:gd name="T29" fmla="*/ 368 h 103"/>
                  <a:gd name="T30" fmla="*/ 23 w 175"/>
                  <a:gd name="T31" fmla="*/ 417 h 103"/>
                  <a:gd name="T32" fmla="*/ 15 w 175"/>
                  <a:gd name="T33" fmla="*/ 417 h 103"/>
                  <a:gd name="T34" fmla="*/ 7 w 175"/>
                  <a:gd name="T35" fmla="*/ 279 h 103"/>
                  <a:gd name="T36" fmla="*/ 0 w 175"/>
                  <a:gd name="T37" fmla="*/ 150 h 103"/>
                  <a:gd name="T38" fmla="*/ 0 w 175"/>
                  <a:gd name="T39" fmla="*/ 49 h 103"/>
                  <a:gd name="T40" fmla="*/ 15 w 175"/>
                  <a:gd name="T41" fmla="*/ 0 h 10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5"/>
                  <a:gd name="T64" fmla="*/ 0 h 103"/>
                  <a:gd name="T65" fmla="*/ 175 w 175"/>
                  <a:gd name="T66" fmla="*/ 103 h 10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5" h="103">
                    <a:moveTo>
                      <a:pt x="16" y="0"/>
                    </a:moveTo>
                    <a:lnTo>
                      <a:pt x="35" y="0"/>
                    </a:lnTo>
                    <a:lnTo>
                      <a:pt x="60" y="22"/>
                    </a:lnTo>
                    <a:lnTo>
                      <a:pt x="81" y="44"/>
                    </a:lnTo>
                    <a:lnTo>
                      <a:pt x="106" y="56"/>
                    </a:lnTo>
                    <a:lnTo>
                      <a:pt x="122" y="44"/>
                    </a:lnTo>
                    <a:lnTo>
                      <a:pt x="144" y="66"/>
                    </a:lnTo>
                    <a:lnTo>
                      <a:pt x="175" y="78"/>
                    </a:lnTo>
                    <a:lnTo>
                      <a:pt x="169" y="97"/>
                    </a:lnTo>
                    <a:lnTo>
                      <a:pt x="134" y="100"/>
                    </a:lnTo>
                    <a:lnTo>
                      <a:pt x="97" y="100"/>
                    </a:lnTo>
                    <a:lnTo>
                      <a:pt x="66" y="91"/>
                    </a:lnTo>
                    <a:lnTo>
                      <a:pt x="50" y="75"/>
                    </a:lnTo>
                    <a:lnTo>
                      <a:pt x="41" y="59"/>
                    </a:lnTo>
                    <a:lnTo>
                      <a:pt x="32" y="91"/>
                    </a:lnTo>
                    <a:lnTo>
                      <a:pt x="25" y="103"/>
                    </a:lnTo>
                    <a:lnTo>
                      <a:pt x="16" y="103"/>
                    </a:lnTo>
                    <a:lnTo>
                      <a:pt x="7" y="69"/>
                    </a:lnTo>
                    <a:lnTo>
                      <a:pt x="0" y="37"/>
                    </a:lnTo>
                    <a:lnTo>
                      <a:pt x="0" y="1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77777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2" name="Freeform 170"/>
              <p:cNvSpPr>
                <a:spLocks/>
              </p:cNvSpPr>
              <p:nvPr/>
            </p:nvSpPr>
            <p:spPr bwMode="auto">
              <a:xfrm>
                <a:off x="2433" y="2929"/>
                <a:ext cx="169" cy="417"/>
              </a:xfrm>
              <a:custGeom>
                <a:avLst/>
                <a:gdLst>
                  <a:gd name="T0" fmla="*/ 125 w 169"/>
                  <a:gd name="T1" fmla="*/ 0 h 417"/>
                  <a:gd name="T2" fmla="*/ 119 w 169"/>
                  <a:gd name="T3" fmla="*/ 103 h 417"/>
                  <a:gd name="T4" fmla="*/ 113 w 169"/>
                  <a:gd name="T5" fmla="*/ 185 h 417"/>
                  <a:gd name="T6" fmla="*/ 113 w 169"/>
                  <a:gd name="T7" fmla="*/ 266 h 417"/>
                  <a:gd name="T8" fmla="*/ 125 w 169"/>
                  <a:gd name="T9" fmla="*/ 329 h 417"/>
                  <a:gd name="T10" fmla="*/ 169 w 169"/>
                  <a:gd name="T11" fmla="*/ 392 h 417"/>
                  <a:gd name="T12" fmla="*/ 156 w 169"/>
                  <a:gd name="T13" fmla="*/ 417 h 417"/>
                  <a:gd name="T14" fmla="*/ 53 w 169"/>
                  <a:gd name="T15" fmla="*/ 367 h 417"/>
                  <a:gd name="T16" fmla="*/ 38 w 169"/>
                  <a:gd name="T17" fmla="*/ 364 h 417"/>
                  <a:gd name="T18" fmla="*/ 44 w 169"/>
                  <a:gd name="T19" fmla="*/ 310 h 417"/>
                  <a:gd name="T20" fmla="*/ 47 w 169"/>
                  <a:gd name="T21" fmla="*/ 285 h 417"/>
                  <a:gd name="T22" fmla="*/ 28 w 169"/>
                  <a:gd name="T23" fmla="*/ 229 h 417"/>
                  <a:gd name="T24" fmla="*/ 19 w 169"/>
                  <a:gd name="T25" fmla="*/ 169 h 417"/>
                  <a:gd name="T26" fmla="*/ 0 w 169"/>
                  <a:gd name="T27" fmla="*/ 53 h 417"/>
                  <a:gd name="T28" fmla="*/ 125 w 169"/>
                  <a:gd name="T29" fmla="*/ 0 h 4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9"/>
                  <a:gd name="T46" fmla="*/ 0 h 417"/>
                  <a:gd name="T47" fmla="*/ 169 w 169"/>
                  <a:gd name="T48" fmla="*/ 417 h 4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9" h="417">
                    <a:moveTo>
                      <a:pt x="125" y="0"/>
                    </a:moveTo>
                    <a:lnTo>
                      <a:pt x="119" y="103"/>
                    </a:lnTo>
                    <a:lnTo>
                      <a:pt x="113" y="185"/>
                    </a:lnTo>
                    <a:lnTo>
                      <a:pt x="113" y="266"/>
                    </a:lnTo>
                    <a:lnTo>
                      <a:pt x="125" y="329"/>
                    </a:lnTo>
                    <a:lnTo>
                      <a:pt x="169" y="392"/>
                    </a:lnTo>
                    <a:lnTo>
                      <a:pt x="156" y="417"/>
                    </a:lnTo>
                    <a:lnTo>
                      <a:pt x="53" y="367"/>
                    </a:lnTo>
                    <a:lnTo>
                      <a:pt x="38" y="364"/>
                    </a:lnTo>
                    <a:lnTo>
                      <a:pt x="44" y="310"/>
                    </a:lnTo>
                    <a:lnTo>
                      <a:pt x="47" y="285"/>
                    </a:lnTo>
                    <a:lnTo>
                      <a:pt x="28" y="229"/>
                    </a:lnTo>
                    <a:lnTo>
                      <a:pt x="19" y="169"/>
                    </a:lnTo>
                    <a:lnTo>
                      <a:pt x="0" y="5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F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3" name="Freeform 171"/>
              <p:cNvSpPr>
                <a:spLocks/>
              </p:cNvSpPr>
              <p:nvPr/>
            </p:nvSpPr>
            <p:spPr bwMode="auto">
              <a:xfrm>
                <a:off x="2433" y="2929"/>
                <a:ext cx="169" cy="417"/>
              </a:xfrm>
              <a:custGeom>
                <a:avLst/>
                <a:gdLst>
                  <a:gd name="T0" fmla="*/ 125 w 169"/>
                  <a:gd name="T1" fmla="*/ 0 h 417"/>
                  <a:gd name="T2" fmla="*/ 119 w 169"/>
                  <a:gd name="T3" fmla="*/ 103 h 417"/>
                  <a:gd name="T4" fmla="*/ 113 w 169"/>
                  <a:gd name="T5" fmla="*/ 185 h 417"/>
                  <a:gd name="T6" fmla="*/ 113 w 169"/>
                  <a:gd name="T7" fmla="*/ 266 h 417"/>
                  <a:gd name="T8" fmla="*/ 125 w 169"/>
                  <a:gd name="T9" fmla="*/ 329 h 417"/>
                  <a:gd name="T10" fmla="*/ 169 w 169"/>
                  <a:gd name="T11" fmla="*/ 392 h 417"/>
                  <a:gd name="T12" fmla="*/ 156 w 169"/>
                  <a:gd name="T13" fmla="*/ 417 h 417"/>
                  <a:gd name="T14" fmla="*/ 53 w 169"/>
                  <a:gd name="T15" fmla="*/ 367 h 417"/>
                  <a:gd name="T16" fmla="*/ 38 w 169"/>
                  <a:gd name="T17" fmla="*/ 364 h 417"/>
                  <a:gd name="T18" fmla="*/ 44 w 169"/>
                  <a:gd name="T19" fmla="*/ 310 h 417"/>
                  <a:gd name="T20" fmla="*/ 47 w 169"/>
                  <a:gd name="T21" fmla="*/ 285 h 417"/>
                  <a:gd name="T22" fmla="*/ 28 w 169"/>
                  <a:gd name="T23" fmla="*/ 229 h 417"/>
                  <a:gd name="T24" fmla="*/ 19 w 169"/>
                  <a:gd name="T25" fmla="*/ 169 h 417"/>
                  <a:gd name="T26" fmla="*/ 0 w 169"/>
                  <a:gd name="T27" fmla="*/ 53 h 417"/>
                  <a:gd name="T28" fmla="*/ 125 w 169"/>
                  <a:gd name="T29" fmla="*/ 0 h 41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9"/>
                  <a:gd name="T46" fmla="*/ 0 h 417"/>
                  <a:gd name="T47" fmla="*/ 169 w 169"/>
                  <a:gd name="T48" fmla="*/ 417 h 41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9" h="417">
                    <a:moveTo>
                      <a:pt x="125" y="0"/>
                    </a:moveTo>
                    <a:lnTo>
                      <a:pt x="119" y="103"/>
                    </a:lnTo>
                    <a:lnTo>
                      <a:pt x="113" y="185"/>
                    </a:lnTo>
                    <a:lnTo>
                      <a:pt x="113" y="266"/>
                    </a:lnTo>
                    <a:lnTo>
                      <a:pt x="125" y="329"/>
                    </a:lnTo>
                    <a:lnTo>
                      <a:pt x="169" y="392"/>
                    </a:lnTo>
                    <a:lnTo>
                      <a:pt x="156" y="417"/>
                    </a:lnTo>
                    <a:lnTo>
                      <a:pt x="53" y="367"/>
                    </a:lnTo>
                    <a:lnTo>
                      <a:pt x="38" y="364"/>
                    </a:lnTo>
                    <a:lnTo>
                      <a:pt x="44" y="310"/>
                    </a:lnTo>
                    <a:lnTo>
                      <a:pt x="47" y="285"/>
                    </a:lnTo>
                    <a:lnTo>
                      <a:pt x="28" y="229"/>
                    </a:lnTo>
                    <a:lnTo>
                      <a:pt x="19" y="169"/>
                    </a:lnTo>
                    <a:lnTo>
                      <a:pt x="0" y="5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F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4" name="Freeform 172"/>
              <p:cNvSpPr>
                <a:spLocks/>
              </p:cNvSpPr>
              <p:nvPr/>
            </p:nvSpPr>
            <p:spPr bwMode="auto">
              <a:xfrm>
                <a:off x="2433" y="2929"/>
                <a:ext cx="169" cy="417"/>
              </a:xfrm>
              <a:custGeom>
                <a:avLst/>
                <a:gdLst>
                  <a:gd name="T0" fmla="*/ 125 w 169"/>
                  <a:gd name="T1" fmla="*/ 0 h 417"/>
                  <a:gd name="T2" fmla="*/ 119 w 169"/>
                  <a:gd name="T3" fmla="*/ 103 h 417"/>
                  <a:gd name="T4" fmla="*/ 113 w 169"/>
                  <a:gd name="T5" fmla="*/ 185 h 417"/>
                  <a:gd name="T6" fmla="*/ 113 w 169"/>
                  <a:gd name="T7" fmla="*/ 266 h 417"/>
                  <a:gd name="T8" fmla="*/ 125 w 169"/>
                  <a:gd name="T9" fmla="*/ 329 h 417"/>
                  <a:gd name="T10" fmla="*/ 169 w 169"/>
                  <a:gd name="T11" fmla="*/ 392 h 417"/>
                  <a:gd name="T12" fmla="*/ 156 w 169"/>
                  <a:gd name="T13" fmla="*/ 417 h 417"/>
                  <a:gd name="T14" fmla="*/ 53 w 169"/>
                  <a:gd name="T15" fmla="*/ 367 h 417"/>
                  <a:gd name="T16" fmla="*/ 38 w 169"/>
                  <a:gd name="T17" fmla="*/ 364 h 417"/>
                  <a:gd name="T18" fmla="*/ 44 w 169"/>
                  <a:gd name="T19" fmla="*/ 310 h 417"/>
                  <a:gd name="T20" fmla="*/ 47 w 169"/>
                  <a:gd name="T21" fmla="*/ 285 h 417"/>
                  <a:gd name="T22" fmla="*/ 28 w 169"/>
                  <a:gd name="T23" fmla="*/ 229 h 417"/>
                  <a:gd name="T24" fmla="*/ 19 w 169"/>
                  <a:gd name="T25" fmla="*/ 169 h 417"/>
                  <a:gd name="T26" fmla="*/ 0 w 169"/>
                  <a:gd name="T27" fmla="*/ 53 h 4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9"/>
                  <a:gd name="T43" fmla="*/ 0 h 417"/>
                  <a:gd name="T44" fmla="*/ 169 w 169"/>
                  <a:gd name="T45" fmla="*/ 417 h 41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9" h="417">
                    <a:moveTo>
                      <a:pt x="125" y="0"/>
                    </a:moveTo>
                    <a:lnTo>
                      <a:pt x="119" y="103"/>
                    </a:lnTo>
                    <a:lnTo>
                      <a:pt x="113" y="185"/>
                    </a:lnTo>
                    <a:lnTo>
                      <a:pt x="113" y="266"/>
                    </a:lnTo>
                    <a:lnTo>
                      <a:pt x="125" y="329"/>
                    </a:lnTo>
                    <a:lnTo>
                      <a:pt x="169" y="392"/>
                    </a:lnTo>
                    <a:lnTo>
                      <a:pt x="156" y="417"/>
                    </a:lnTo>
                    <a:lnTo>
                      <a:pt x="53" y="367"/>
                    </a:lnTo>
                    <a:lnTo>
                      <a:pt x="38" y="364"/>
                    </a:lnTo>
                    <a:lnTo>
                      <a:pt x="44" y="310"/>
                    </a:lnTo>
                    <a:lnTo>
                      <a:pt x="47" y="285"/>
                    </a:lnTo>
                    <a:lnTo>
                      <a:pt x="28" y="229"/>
                    </a:lnTo>
                    <a:lnTo>
                      <a:pt x="19" y="169"/>
                    </a:lnTo>
                    <a:lnTo>
                      <a:pt x="0" y="53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5" name="Freeform 173"/>
              <p:cNvSpPr>
                <a:spLocks/>
              </p:cNvSpPr>
              <p:nvPr/>
            </p:nvSpPr>
            <p:spPr bwMode="auto">
              <a:xfrm>
                <a:off x="2485" y="3264"/>
                <a:ext cx="164" cy="417"/>
              </a:xfrm>
              <a:custGeom>
                <a:avLst/>
                <a:gdLst>
                  <a:gd name="T0" fmla="*/ 8 w 212"/>
                  <a:gd name="T1" fmla="*/ 0 h 113"/>
                  <a:gd name="T2" fmla="*/ 25 w 212"/>
                  <a:gd name="T3" fmla="*/ 26 h 113"/>
                  <a:gd name="T4" fmla="*/ 46 w 212"/>
                  <a:gd name="T5" fmla="*/ 107 h 113"/>
                  <a:gd name="T6" fmla="*/ 68 w 212"/>
                  <a:gd name="T7" fmla="*/ 177 h 113"/>
                  <a:gd name="T8" fmla="*/ 94 w 212"/>
                  <a:gd name="T9" fmla="*/ 188 h 113"/>
                  <a:gd name="T10" fmla="*/ 104 w 212"/>
                  <a:gd name="T11" fmla="*/ 129 h 113"/>
                  <a:gd name="T12" fmla="*/ 121 w 212"/>
                  <a:gd name="T13" fmla="*/ 188 h 113"/>
                  <a:gd name="T14" fmla="*/ 148 w 212"/>
                  <a:gd name="T15" fmla="*/ 244 h 113"/>
                  <a:gd name="T16" fmla="*/ 164 w 212"/>
                  <a:gd name="T17" fmla="*/ 292 h 113"/>
                  <a:gd name="T18" fmla="*/ 164 w 212"/>
                  <a:gd name="T19" fmla="*/ 373 h 113"/>
                  <a:gd name="T20" fmla="*/ 140 w 212"/>
                  <a:gd name="T21" fmla="*/ 406 h 113"/>
                  <a:gd name="T22" fmla="*/ 104 w 212"/>
                  <a:gd name="T23" fmla="*/ 406 h 113"/>
                  <a:gd name="T24" fmla="*/ 80 w 212"/>
                  <a:gd name="T25" fmla="*/ 373 h 113"/>
                  <a:gd name="T26" fmla="*/ 51 w 212"/>
                  <a:gd name="T27" fmla="*/ 303 h 113"/>
                  <a:gd name="T28" fmla="*/ 32 w 212"/>
                  <a:gd name="T29" fmla="*/ 280 h 113"/>
                  <a:gd name="T30" fmla="*/ 27 w 212"/>
                  <a:gd name="T31" fmla="*/ 314 h 113"/>
                  <a:gd name="T32" fmla="*/ 25 w 212"/>
                  <a:gd name="T33" fmla="*/ 417 h 113"/>
                  <a:gd name="T34" fmla="*/ 15 w 212"/>
                  <a:gd name="T35" fmla="*/ 406 h 113"/>
                  <a:gd name="T36" fmla="*/ 8 w 212"/>
                  <a:gd name="T37" fmla="*/ 269 h 113"/>
                  <a:gd name="T38" fmla="*/ 0 w 212"/>
                  <a:gd name="T39" fmla="*/ 162 h 113"/>
                  <a:gd name="T40" fmla="*/ 2 w 212"/>
                  <a:gd name="T41" fmla="*/ 59 h 113"/>
                  <a:gd name="T42" fmla="*/ 8 w 212"/>
                  <a:gd name="T43" fmla="*/ 0 h 11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2"/>
                  <a:gd name="T67" fmla="*/ 0 h 113"/>
                  <a:gd name="T68" fmla="*/ 212 w 212"/>
                  <a:gd name="T69" fmla="*/ 113 h 11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2" h="113">
                    <a:moveTo>
                      <a:pt x="10" y="0"/>
                    </a:moveTo>
                    <a:lnTo>
                      <a:pt x="32" y="7"/>
                    </a:lnTo>
                    <a:lnTo>
                      <a:pt x="60" y="29"/>
                    </a:lnTo>
                    <a:lnTo>
                      <a:pt x="88" y="48"/>
                    </a:lnTo>
                    <a:lnTo>
                      <a:pt x="122" y="51"/>
                    </a:lnTo>
                    <a:lnTo>
                      <a:pt x="134" y="35"/>
                    </a:lnTo>
                    <a:lnTo>
                      <a:pt x="156" y="51"/>
                    </a:lnTo>
                    <a:lnTo>
                      <a:pt x="191" y="66"/>
                    </a:lnTo>
                    <a:lnTo>
                      <a:pt x="212" y="79"/>
                    </a:lnTo>
                    <a:lnTo>
                      <a:pt x="212" y="101"/>
                    </a:lnTo>
                    <a:lnTo>
                      <a:pt x="181" y="110"/>
                    </a:lnTo>
                    <a:lnTo>
                      <a:pt x="134" y="110"/>
                    </a:lnTo>
                    <a:lnTo>
                      <a:pt x="103" y="101"/>
                    </a:lnTo>
                    <a:lnTo>
                      <a:pt x="66" y="82"/>
                    </a:lnTo>
                    <a:lnTo>
                      <a:pt x="41" y="76"/>
                    </a:lnTo>
                    <a:lnTo>
                      <a:pt x="35" y="85"/>
                    </a:lnTo>
                    <a:lnTo>
                      <a:pt x="32" y="113"/>
                    </a:lnTo>
                    <a:lnTo>
                      <a:pt x="19" y="110"/>
                    </a:lnTo>
                    <a:lnTo>
                      <a:pt x="10" y="73"/>
                    </a:lnTo>
                    <a:lnTo>
                      <a:pt x="0" y="44"/>
                    </a:lnTo>
                    <a:lnTo>
                      <a:pt x="3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6" name="Freeform 174"/>
              <p:cNvSpPr>
                <a:spLocks/>
              </p:cNvSpPr>
              <p:nvPr/>
            </p:nvSpPr>
            <p:spPr bwMode="auto">
              <a:xfrm>
                <a:off x="2485" y="3264"/>
                <a:ext cx="164" cy="417"/>
              </a:xfrm>
              <a:custGeom>
                <a:avLst/>
                <a:gdLst>
                  <a:gd name="T0" fmla="*/ 8 w 212"/>
                  <a:gd name="T1" fmla="*/ 0 h 113"/>
                  <a:gd name="T2" fmla="*/ 25 w 212"/>
                  <a:gd name="T3" fmla="*/ 26 h 113"/>
                  <a:gd name="T4" fmla="*/ 46 w 212"/>
                  <a:gd name="T5" fmla="*/ 107 h 113"/>
                  <a:gd name="T6" fmla="*/ 68 w 212"/>
                  <a:gd name="T7" fmla="*/ 177 h 113"/>
                  <a:gd name="T8" fmla="*/ 94 w 212"/>
                  <a:gd name="T9" fmla="*/ 188 h 113"/>
                  <a:gd name="T10" fmla="*/ 104 w 212"/>
                  <a:gd name="T11" fmla="*/ 129 h 113"/>
                  <a:gd name="T12" fmla="*/ 121 w 212"/>
                  <a:gd name="T13" fmla="*/ 188 h 113"/>
                  <a:gd name="T14" fmla="*/ 148 w 212"/>
                  <a:gd name="T15" fmla="*/ 244 h 113"/>
                  <a:gd name="T16" fmla="*/ 164 w 212"/>
                  <a:gd name="T17" fmla="*/ 292 h 113"/>
                  <a:gd name="T18" fmla="*/ 164 w 212"/>
                  <a:gd name="T19" fmla="*/ 373 h 113"/>
                  <a:gd name="T20" fmla="*/ 140 w 212"/>
                  <a:gd name="T21" fmla="*/ 406 h 113"/>
                  <a:gd name="T22" fmla="*/ 104 w 212"/>
                  <a:gd name="T23" fmla="*/ 406 h 113"/>
                  <a:gd name="T24" fmla="*/ 80 w 212"/>
                  <a:gd name="T25" fmla="*/ 373 h 113"/>
                  <a:gd name="T26" fmla="*/ 51 w 212"/>
                  <a:gd name="T27" fmla="*/ 303 h 113"/>
                  <a:gd name="T28" fmla="*/ 32 w 212"/>
                  <a:gd name="T29" fmla="*/ 280 h 113"/>
                  <a:gd name="T30" fmla="*/ 27 w 212"/>
                  <a:gd name="T31" fmla="*/ 314 h 113"/>
                  <a:gd name="T32" fmla="*/ 25 w 212"/>
                  <a:gd name="T33" fmla="*/ 417 h 113"/>
                  <a:gd name="T34" fmla="*/ 15 w 212"/>
                  <a:gd name="T35" fmla="*/ 406 h 113"/>
                  <a:gd name="T36" fmla="*/ 8 w 212"/>
                  <a:gd name="T37" fmla="*/ 269 h 113"/>
                  <a:gd name="T38" fmla="*/ 0 w 212"/>
                  <a:gd name="T39" fmla="*/ 162 h 113"/>
                  <a:gd name="T40" fmla="*/ 2 w 212"/>
                  <a:gd name="T41" fmla="*/ 59 h 113"/>
                  <a:gd name="T42" fmla="*/ 8 w 212"/>
                  <a:gd name="T43" fmla="*/ 0 h 11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2"/>
                  <a:gd name="T67" fmla="*/ 0 h 113"/>
                  <a:gd name="T68" fmla="*/ 212 w 212"/>
                  <a:gd name="T69" fmla="*/ 113 h 11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2" h="113">
                    <a:moveTo>
                      <a:pt x="10" y="0"/>
                    </a:moveTo>
                    <a:lnTo>
                      <a:pt x="32" y="7"/>
                    </a:lnTo>
                    <a:lnTo>
                      <a:pt x="60" y="29"/>
                    </a:lnTo>
                    <a:lnTo>
                      <a:pt x="88" y="48"/>
                    </a:lnTo>
                    <a:lnTo>
                      <a:pt x="122" y="51"/>
                    </a:lnTo>
                    <a:lnTo>
                      <a:pt x="134" y="35"/>
                    </a:lnTo>
                    <a:lnTo>
                      <a:pt x="156" y="51"/>
                    </a:lnTo>
                    <a:lnTo>
                      <a:pt x="191" y="66"/>
                    </a:lnTo>
                    <a:lnTo>
                      <a:pt x="212" y="79"/>
                    </a:lnTo>
                    <a:lnTo>
                      <a:pt x="212" y="101"/>
                    </a:lnTo>
                    <a:lnTo>
                      <a:pt x="181" y="110"/>
                    </a:lnTo>
                    <a:lnTo>
                      <a:pt x="134" y="110"/>
                    </a:lnTo>
                    <a:lnTo>
                      <a:pt x="103" y="101"/>
                    </a:lnTo>
                    <a:lnTo>
                      <a:pt x="66" y="82"/>
                    </a:lnTo>
                    <a:lnTo>
                      <a:pt x="41" y="76"/>
                    </a:lnTo>
                    <a:lnTo>
                      <a:pt x="35" y="85"/>
                    </a:lnTo>
                    <a:lnTo>
                      <a:pt x="32" y="113"/>
                    </a:lnTo>
                    <a:lnTo>
                      <a:pt x="19" y="110"/>
                    </a:lnTo>
                    <a:lnTo>
                      <a:pt x="10" y="73"/>
                    </a:lnTo>
                    <a:lnTo>
                      <a:pt x="0" y="44"/>
                    </a:lnTo>
                    <a:lnTo>
                      <a:pt x="3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77777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7" name="Freeform 175"/>
              <p:cNvSpPr>
                <a:spLocks/>
              </p:cNvSpPr>
              <p:nvPr/>
            </p:nvSpPr>
            <p:spPr bwMode="auto">
              <a:xfrm>
                <a:off x="2224" y="2838"/>
                <a:ext cx="164" cy="417"/>
              </a:xfrm>
              <a:custGeom>
                <a:avLst/>
                <a:gdLst>
                  <a:gd name="T0" fmla="*/ 104 w 537"/>
                  <a:gd name="T1" fmla="*/ 77 h 288"/>
                  <a:gd name="T2" fmla="*/ 144 w 537"/>
                  <a:gd name="T3" fmla="*/ 0 h 288"/>
                  <a:gd name="T4" fmla="*/ 161 w 537"/>
                  <a:gd name="T5" fmla="*/ 77 h 288"/>
                  <a:gd name="T6" fmla="*/ 164 w 537"/>
                  <a:gd name="T7" fmla="*/ 145 h 288"/>
                  <a:gd name="T8" fmla="*/ 143 w 537"/>
                  <a:gd name="T9" fmla="*/ 253 h 288"/>
                  <a:gd name="T10" fmla="*/ 133 w 537"/>
                  <a:gd name="T11" fmla="*/ 313 h 288"/>
                  <a:gd name="T12" fmla="*/ 105 w 537"/>
                  <a:gd name="T13" fmla="*/ 368 h 288"/>
                  <a:gd name="T14" fmla="*/ 19 w 537"/>
                  <a:gd name="T15" fmla="*/ 417 h 288"/>
                  <a:gd name="T16" fmla="*/ 4 w 537"/>
                  <a:gd name="T17" fmla="*/ 359 h 288"/>
                  <a:gd name="T18" fmla="*/ 0 w 537"/>
                  <a:gd name="T19" fmla="*/ 200 h 288"/>
                  <a:gd name="T20" fmla="*/ 31 w 537"/>
                  <a:gd name="T21" fmla="*/ 126 h 288"/>
                  <a:gd name="T22" fmla="*/ 104 w 537"/>
                  <a:gd name="T23" fmla="*/ 77 h 2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37"/>
                  <a:gd name="T37" fmla="*/ 0 h 288"/>
                  <a:gd name="T38" fmla="*/ 537 w 537"/>
                  <a:gd name="T39" fmla="*/ 288 h 2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37" h="288">
                    <a:moveTo>
                      <a:pt x="340" y="53"/>
                    </a:moveTo>
                    <a:lnTo>
                      <a:pt x="471" y="0"/>
                    </a:lnTo>
                    <a:lnTo>
                      <a:pt x="527" y="53"/>
                    </a:lnTo>
                    <a:lnTo>
                      <a:pt x="537" y="100"/>
                    </a:lnTo>
                    <a:lnTo>
                      <a:pt x="468" y="175"/>
                    </a:lnTo>
                    <a:lnTo>
                      <a:pt x="437" y="216"/>
                    </a:lnTo>
                    <a:lnTo>
                      <a:pt x="343" y="254"/>
                    </a:lnTo>
                    <a:lnTo>
                      <a:pt x="63" y="288"/>
                    </a:lnTo>
                    <a:lnTo>
                      <a:pt x="13" y="248"/>
                    </a:lnTo>
                    <a:lnTo>
                      <a:pt x="0" y="138"/>
                    </a:lnTo>
                    <a:lnTo>
                      <a:pt x="103" y="87"/>
                    </a:lnTo>
                    <a:lnTo>
                      <a:pt x="340" y="53"/>
                    </a:lnTo>
                    <a:close/>
                  </a:path>
                </a:pathLst>
              </a:custGeom>
              <a:solidFill>
                <a:srgbClr val="5555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8" name="Freeform 176"/>
              <p:cNvSpPr>
                <a:spLocks/>
              </p:cNvSpPr>
              <p:nvPr/>
            </p:nvSpPr>
            <p:spPr bwMode="auto">
              <a:xfrm>
                <a:off x="2037" y="2838"/>
                <a:ext cx="537" cy="417"/>
              </a:xfrm>
              <a:custGeom>
                <a:avLst/>
                <a:gdLst>
                  <a:gd name="T0" fmla="*/ 340 w 537"/>
                  <a:gd name="T1" fmla="*/ 77 h 288"/>
                  <a:gd name="T2" fmla="*/ 471 w 537"/>
                  <a:gd name="T3" fmla="*/ 0 h 288"/>
                  <a:gd name="T4" fmla="*/ 527 w 537"/>
                  <a:gd name="T5" fmla="*/ 77 h 288"/>
                  <a:gd name="T6" fmla="*/ 537 w 537"/>
                  <a:gd name="T7" fmla="*/ 145 h 288"/>
                  <a:gd name="T8" fmla="*/ 468 w 537"/>
                  <a:gd name="T9" fmla="*/ 253 h 288"/>
                  <a:gd name="T10" fmla="*/ 437 w 537"/>
                  <a:gd name="T11" fmla="*/ 313 h 288"/>
                  <a:gd name="T12" fmla="*/ 343 w 537"/>
                  <a:gd name="T13" fmla="*/ 368 h 288"/>
                  <a:gd name="T14" fmla="*/ 63 w 537"/>
                  <a:gd name="T15" fmla="*/ 417 h 288"/>
                  <a:gd name="T16" fmla="*/ 13 w 537"/>
                  <a:gd name="T17" fmla="*/ 359 h 288"/>
                  <a:gd name="T18" fmla="*/ 0 w 537"/>
                  <a:gd name="T19" fmla="*/ 200 h 288"/>
                  <a:gd name="T20" fmla="*/ 103 w 537"/>
                  <a:gd name="T21" fmla="*/ 126 h 288"/>
                  <a:gd name="T22" fmla="*/ 340 w 537"/>
                  <a:gd name="T23" fmla="*/ 77 h 2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37"/>
                  <a:gd name="T37" fmla="*/ 0 h 288"/>
                  <a:gd name="T38" fmla="*/ 537 w 537"/>
                  <a:gd name="T39" fmla="*/ 288 h 2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37" h="288">
                    <a:moveTo>
                      <a:pt x="340" y="53"/>
                    </a:moveTo>
                    <a:lnTo>
                      <a:pt x="471" y="0"/>
                    </a:lnTo>
                    <a:lnTo>
                      <a:pt x="527" y="53"/>
                    </a:lnTo>
                    <a:lnTo>
                      <a:pt x="537" y="100"/>
                    </a:lnTo>
                    <a:lnTo>
                      <a:pt x="468" y="175"/>
                    </a:lnTo>
                    <a:lnTo>
                      <a:pt x="437" y="216"/>
                    </a:lnTo>
                    <a:lnTo>
                      <a:pt x="343" y="254"/>
                    </a:lnTo>
                    <a:lnTo>
                      <a:pt x="63" y="288"/>
                    </a:lnTo>
                    <a:lnTo>
                      <a:pt x="13" y="248"/>
                    </a:lnTo>
                    <a:lnTo>
                      <a:pt x="0" y="138"/>
                    </a:lnTo>
                    <a:lnTo>
                      <a:pt x="103" y="87"/>
                    </a:lnTo>
                    <a:lnTo>
                      <a:pt x="340" y="53"/>
                    </a:lnTo>
                    <a:close/>
                  </a:path>
                </a:pathLst>
              </a:custGeom>
              <a:solidFill>
                <a:srgbClr val="555555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09" name="Freeform 177"/>
              <p:cNvSpPr>
                <a:spLocks/>
              </p:cNvSpPr>
              <p:nvPr/>
            </p:nvSpPr>
            <p:spPr bwMode="auto">
              <a:xfrm>
                <a:off x="2180" y="2508"/>
                <a:ext cx="164" cy="417"/>
              </a:xfrm>
              <a:custGeom>
                <a:avLst/>
                <a:gdLst>
                  <a:gd name="T0" fmla="*/ 73 w 493"/>
                  <a:gd name="T1" fmla="*/ 7 h 512"/>
                  <a:gd name="T2" fmla="*/ 112 w 493"/>
                  <a:gd name="T3" fmla="*/ 43 h 512"/>
                  <a:gd name="T4" fmla="*/ 121 w 493"/>
                  <a:gd name="T5" fmla="*/ 69 h 512"/>
                  <a:gd name="T6" fmla="*/ 120 w 493"/>
                  <a:gd name="T7" fmla="*/ 41 h 512"/>
                  <a:gd name="T8" fmla="*/ 137 w 493"/>
                  <a:gd name="T9" fmla="*/ 38 h 512"/>
                  <a:gd name="T10" fmla="*/ 164 w 493"/>
                  <a:gd name="T11" fmla="*/ 209 h 512"/>
                  <a:gd name="T12" fmla="*/ 158 w 493"/>
                  <a:gd name="T13" fmla="*/ 258 h 512"/>
                  <a:gd name="T14" fmla="*/ 135 w 493"/>
                  <a:gd name="T15" fmla="*/ 269 h 512"/>
                  <a:gd name="T16" fmla="*/ 108 w 493"/>
                  <a:gd name="T17" fmla="*/ 245 h 512"/>
                  <a:gd name="T18" fmla="*/ 109 w 493"/>
                  <a:gd name="T19" fmla="*/ 335 h 512"/>
                  <a:gd name="T20" fmla="*/ 114 w 493"/>
                  <a:gd name="T21" fmla="*/ 350 h 512"/>
                  <a:gd name="T22" fmla="*/ 103 w 493"/>
                  <a:gd name="T23" fmla="*/ 388 h 512"/>
                  <a:gd name="T24" fmla="*/ 77 w 493"/>
                  <a:gd name="T25" fmla="*/ 409 h 512"/>
                  <a:gd name="T26" fmla="*/ 54 w 493"/>
                  <a:gd name="T27" fmla="*/ 411 h 512"/>
                  <a:gd name="T28" fmla="*/ 32 w 493"/>
                  <a:gd name="T29" fmla="*/ 417 h 512"/>
                  <a:gd name="T30" fmla="*/ 19 w 493"/>
                  <a:gd name="T31" fmla="*/ 409 h 512"/>
                  <a:gd name="T32" fmla="*/ 8 w 493"/>
                  <a:gd name="T33" fmla="*/ 393 h 512"/>
                  <a:gd name="T34" fmla="*/ 1 w 493"/>
                  <a:gd name="T35" fmla="*/ 388 h 512"/>
                  <a:gd name="T36" fmla="*/ 7 w 493"/>
                  <a:gd name="T37" fmla="*/ 314 h 512"/>
                  <a:gd name="T38" fmla="*/ 0 w 493"/>
                  <a:gd name="T39" fmla="*/ 299 h 512"/>
                  <a:gd name="T40" fmla="*/ 2 w 493"/>
                  <a:gd name="T41" fmla="*/ 245 h 512"/>
                  <a:gd name="T42" fmla="*/ 3 w 493"/>
                  <a:gd name="T43" fmla="*/ 189 h 512"/>
                  <a:gd name="T44" fmla="*/ 9 w 493"/>
                  <a:gd name="T45" fmla="*/ 121 h 512"/>
                  <a:gd name="T46" fmla="*/ 8 w 493"/>
                  <a:gd name="T47" fmla="*/ 77 h 512"/>
                  <a:gd name="T48" fmla="*/ 16 w 493"/>
                  <a:gd name="T49" fmla="*/ 25 h 512"/>
                  <a:gd name="T50" fmla="*/ 28 w 493"/>
                  <a:gd name="T51" fmla="*/ 0 h 512"/>
                  <a:gd name="T52" fmla="*/ 52 w 493"/>
                  <a:gd name="T53" fmla="*/ 2 h 512"/>
                  <a:gd name="T54" fmla="*/ 71 w 493"/>
                  <a:gd name="T55" fmla="*/ 11 h 512"/>
                  <a:gd name="T56" fmla="*/ 73 w 493"/>
                  <a:gd name="T57" fmla="*/ 7 h 51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93"/>
                  <a:gd name="T88" fmla="*/ 0 h 512"/>
                  <a:gd name="T89" fmla="*/ 493 w 493"/>
                  <a:gd name="T90" fmla="*/ 512 h 51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93" h="512">
                    <a:moveTo>
                      <a:pt x="219" y="9"/>
                    </a:moveTo>
                    <a:lnTo>
                      <a:pt x="337" y="53"/>
                    </a:lnTo>
                    <a:lnTo>
                      <a:pt x="365" y="85"/>
                    </a:lnTo>
                    <a:lnTo>
                      <a:pt x="362" y="50"/>
                    </a:lnTo>
                    <a:lnTo>
                      <a:pt x="412" y="47"/>
                    </a:lnTo>
                    <a:lnTo>
                      <a:pt x="493" y="257"/>
                    </a:lnTo>
                    <a:lnTo>
                      <a:pt x="474" y="317"/>
                    </a:lnTo>
                    <a:lnTo>
                      <a:pt x="406" y="330"/>
                    </a:lnTo>
                    <a:lnTo>
                      <a:pt x="325" y="301"/>
                    </a:lnTo>
                    <a:lnTo>
                      <a:pt x="328" y="411"/>
                    </a:lnTo>
                    <a:lnTo>
                      <a:pt x="343" y="430"/>
                    </a:lnTo>
                    <a:lnTo>
                      <a:pt x="309" y="477"/>
                    </a:lnTo>
                    <a:lnTo>
                      <a:pt x="231" y="502"/>
                    </a:lnTo>
                    <a:lnTo>
                      <a:pt x="163" y="505"/>
                    </a:lnTo>
                    <a:lnTo>
                      <a:pt x="97" y="512"/>
                    </a:lnTo>
                    <a:lnTo>
                      <a:pt x="57" y="502"/>
                    </a:lnTo>
                    <a:lnTo>
                      <a:pt x="25" y="483"/>
                    </a:lnTo>
                    <a:lnTo>
                      <a:pt x="4" y="477"/>
                    </a:lnTo>
                    <a:lnTo>
                      <a:pt x="22" y="386"/>
                    </a:lnTo>
                    <a:lnTo>
                      <a:pt x="0" y="367"/>
                    </a:lnTo>
                    <a:lnTo>
                      <a:pt x="7" y="301"/>
                    </a:lnTo>
                    <a:lnTo>
                      <a:pt x="10" y="232"/>
                    </a:lnTo>
                    <a:lnTo>
                      <a:pt x="28" y="148"/>
                    </a:lnTo>
                    <a:lnTo>
                      <a:pt x="25" y="94"/>
                    </a:lnTo>
                    <a:lnTo>
                      <a:pt x="47" y="31"/>
                    </a:lnTo>
                    <a:lnTo>
                      <a:pt x="85" y="0"/>
                    </a:lnTo>
                    <a:lnTo>
                      <a:pt x="156" y="3"/>
                    </a:lnTo>
                    <a:lnTo>
                      <a:pt x="212" y="13"/>
                    </a:lnTo>
                    <a:lnTo>
                      <a:pt x="219" y="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0" name="Freeform 178"/>
              <p:cNvSpPr>
                <a:spLocks/>
              </p:cNvSpPr>
              <p:nvPr/>
            </p:nvSpPr>
            <p:spPr bwMode="auto">
              <a:xfrm>
                <a:off x="2015" y="2508"/>
                <a:ext cx="493" cy="417"/>
              </a:xfrm>
              <a:custGeom>
                <a:avLst/>
                <a:gdLst>
                  <a:gd name="T0" fmla="*/ 219 w 493"/>
                  <a:gd name="T1" fmla="*/ 7 h 512"/>
                  <a:gd name="T2" fmla="*/ 337 w 493"/>
                  <a:gd name="T3" fmla="*/ 43 h 512"/>
                  <a:gd name="T4" fmla="*/ 365 w 493"/>
                  <a:gd name="T5" fmla="*/ 69 h 512"/>
                  <a:gd name="T6" fmla="*/ 362 w 493"/>
                  <a:gd name="T7" fmla="*/ 41 h 512"/>
                  <a:gd name="T8" fmla="*/ 412 w 493"/>
                  <a:gd name="T9" fmla="*/ 38 h 512"/>
                  <a:gd name="T10" fmla="*/ 493 w 493"/>
                  <a:gd name="T11" fmla="*/ 209 h 512"/>
                  <a:gd name="T12" fmla="*/ 474 w 493"/>
                  <a:gd name="T13" fmla="*/ 258 h 512"/>
                  <a:gd name="T14" fmla="*/ 406 w 493"/>
                  <a:gd name="T15" fmla="*/ 269 h 512"/>
                  <a:gd name="T16" fmla="*/ 325 w 493"/>
                  <a:gd name="T17" fmla="*/ 245 h 512"/>
                  <a:gd name="T18" fmla="*/ 328 w 493"/>
                  <a:gd name="T19" fmla="*/ 335 h 512"/>
                  <a:gd name="T20" fmla="*/ 343 w 493"/>
                  <a:gd name="T21" fmla="*/ 350 h 512"/>
                  <a:gd name="T22" fmla="*/ 309 w 493"/>
                  <a:gd name="T23" fmla="*/ 388 h 512"/>
                  <a:gd name="T24" fmla="*/ 231 w 493"/>
                  <a:gd name="T25" fmla="*/ 409 h 512"/>
                  <a:gd name="T26" fmla="*/ 163 w 493"/>
                  <a:gd name="T27" fmla="*/ 411 h 512"/>
                  <a:gd name="T28" fmla="*/ 97 w 493"/>
                  <a:gd name="T29" fmla="*/ 417 h 512"/>
                  <a:gd name="T30" fmla="*/ 57 w 493"/>
                  <a:gd name="T31" fmla="*/ 409 h 512"/>
                  <a:gd name="T32" fmla="*/ 25 w 493"/>
                  <a:gd name="T33" fmla="*/ 393 h 512"/>
                  <a:gd name="T34" fmla="*/ 4 w 493"/>
                  <a:gd name="T35" fmla="*/ 388 h 512"/>
                  <a:gd name="T36" fmla="*/ 22 w 493"/>
                  <a:gd name="T37" fmla="*/ 314 h 512"/>
                  <a:gd name="T38" fmla="*/ 0 w 493"/>
                  <a:gd name="T39" fmla="*/ 299 h 512"/>
                  <a:gd name="T40" fmla="*/ 7 w 493"/>
                  <a:gd name="T41" fmla="*/ 245 h 512"/>
                  <a:gd name="T42" fmla="*/ 10 w 493"/>
                  <a:gd name="T43" fmla="*/ 189 h 512"/>
                  <a:gd name="T44" fmla="*/ 28 w 493"/>
                  <a:gd name="T45" fmla="*/ 121 h 512"/>
                  <a:gd name="T46" fmla="*/ 25 w 493"/>
                  <a:gd name="T47" fmla="*/ 77 h 512"/>
                  <a:gd name="T48" fmla="*/ 47 w 493"/>
                  <a:gd name="T49" fmla="*/ 25 h 512"/>
                  <a:gd name="T50" fmla="*/ 85 w 493"/>
                  <a:gd name="T51" fmla="*/ 0 h 512"/>
                  <a:gd name="T52" fmla="*/ 156 w 493"/>
                  <a:gd name="T53" fmla="*/ 2 h 512"/>
                  <a:gd name="T54" fmla="*/ 212 w 493"/>
                  <a:gd name="T55" fmla="*/ 11 h 512"/>
                  <a:gd name="T56" fmla="*/ 219 w 493"/>
                  <a:gd name="T57" fmla="*/ 7 h 51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493"/>
                  <a:gd name="T88" fmla="*/ 0 h 512"/>
                  <a:gd name="T89" fmla="*/ 493 w 493"/>
                  <a:gd name="T90" fmla="*/ 512 h 51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493" h="512">
                    <a:moveTo>
                      <a:pt x="219" y="9"/>
                    </a:moveTo>
                    <a:lnTo>
                      <a:pt x="337" y="53"/>
                    </a:lnTo>
                    <a:lnTo>
                      <a:pt x="365" y="85"/>
                    </a:lnTo>
                    <a:lnTo>
                      <a:pt x="362" y="50"/>
                    </a:lnTo>
                    <a:lnTo>
                      <a:pt x="412" y="47"/>
                    </a:lnTo>
                    <a:lnTo>
                      <a:pt x="493" y="257"/>
                    </a:lnTo>
                    <a:lnTo>
                      <a:pt x="474" y="317"/>
                    </a:lnTo>
                    <a:lnTo>
                      <a:pt x="406" y="330"/>
                    </a:lnTo>
                    <a:lnTo>
                      <a:pt x="325" y="301"/>
                    </a:lnTo>
                    <a:lnTo>
                      <a:pt x="328" y="411"/>
                    </a:lnTo>
                    <a:lnTo>
                      <a:pt x="343" y="430"/>
                    </a:lnTo>
                    <a:lnTo>
                      <a:pt x="309" y="477"/>
                    </a:lnTo>
                    <a:lnTo>
                      <a:pt x="231" y="502"/>
                    </a:lnTo>
                    <a:lnTo>
                      <a:pt x="163" y="505"/>
                    </a:lnTo>
                    <a:lnTo>
                      <a:pt x="97" y="512"/>
                    </a:lnTo>
                    <a:lnTo>
                      <a:pt x="57" y="502"/>
                    </a:lnTo>
                    <a:lnTo>
                      <a:pt x="25" y="483"/>
                    </a:lnTo>
                    <a:lnTo>
                      <a:pt x="4" y="477"/>
                    </a:lnTo>
                    <a:lnTo>
                      <a:pt x="22" y="386"/>
                    </a:lnTo>
                    <a:lnTo>
                      <a:pt x="0" y="367"/>
                    </a:lnTo>
                    <a:lnTo>
                      <a:pt x="7" y="301"/>
                    </a:lnTo>
                    <a:lnTo>
                      <a:pt x="10" y="232"/>
                    </a:lnTo>
                    <a:lnTo>
                      <a:pt x="28" y="148"/>
                    </a:lnTo>
                    <a:lnTo>
                      <a:pt x="25" y="94"/>
                    </a:lnTo>
                    <a:lnTo>
                      <a:pt x="47" y="31"/>
                    </a:lnTo>
                    <a:lnTo>
                      <a:pt x="85" y="0"/>
                    </a:lnTo>
                    <a:lnTo>
                      <a:pt x="156" y="3"/>
                    </a:lnTo>
                    <a:lnTo>
                      <a:pt x="212" y="13"/>
                    </a:lnTo>
                    <a:lnTo>
                      <a:pt x="219" y="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1" name="Freeform 179"/>
              <p:cNvSpPr>
                <a:spLocks/>
              </p:cNvSpPr>
              <p:nvPr/>
            </p:nvSpPr>
            <p:spPr bwMode="auto">
              <a:xfrm>
                <a:off x="2180" y="2508"/>
                <a:ext cx="164" cy="417"/>
              </a:xfrm>
              <a:custGeom>
                <a:avLst/>
                <a:gdLst>
                  <a:gd name="T0" fmla="*/ 73 w 493"/>
                  <a:gd name="T1" fmla="*/ 7 h 512"/>
                  <a:gd name="T2" fmla="*/ 112 w 493"/>
                  <a:gd name="T3" fmla="*/ 43 h 512"/>
                  <a:gd name="T4" fmla="*/ 121 w 493"/>
                  <a:gd name="T5" fmla="*/ 69 h 512"/>
                  <a:gd name="T6" fmla="*/ 120 w 493"/>
                  <a:gd name="T7" fmla="*/ 41 h 512"/>
                  <a:gd name="T8" fmla="*/ 137 w 493"/>
                  <a:gd name="T9" fmla="*/ 38 h 512"/>
                  <a:gd name="T10" fmla="*/ 164 w 493"/>
                  <a:gd name="T11" fmla="*/ 209 h 512"/>
                  <a:gd name="T12" fmla="*/ 158 w 493"/>
                  <a:gd name="T13" fmla="*/ 258 h 512"/>
                  <a:gd name="T14" fmla="*/ 135 w 493"/>
                  <a:gd name="T15" fmla="*/ 269 h 512"/>
                  <a:gd name="T16" fmla="*/ 108 w 493"/>
                  <a:gd name="T17" fmla="*/ 245 h 512"/>
                  <a:gd name="T18" fmla="*/ 109 w 493"/>
                  <a:gd name="T19" fmla="*/ 335 h 512"/>
                  <a:gd name="T20" fmla="*/ 114 w 493"/>
                  <a:gd name="T21" fmla="*/ 350 h 512"/>
                  <a:gd name="T22" fmla="*/ 103 w 493"/>
                  <a:gd name="T23" fmla="*/ 388 h 512"/>
                  <a:gd name="T24" fmla="*/ 77 w 493"/>
                  <a:gd name="T25" fmla="*/ 409 h 512"/>
                  <a:gd name="T26" fmla="*/ 54 w 493"/>
                  <a:gd name="T27" fmla="*/ 411 h 512"/>
                  <a:gd name="T28" fmla="*/ 32 w 493"/>
                  <a:gd name="T29" fmla="*/ 417 h 512"/>
                  <a:gd name="T30" fmla="*/ 19 w 493"/>
                  <a:gd name="T31" fmla="*/ 409 h 512"/>
                  <a:gd name="T32" fmla="*/ 8 w 493"/>
                  <a:gd name="T33" fmla="*/ 393 h 512"/>
                  <a:gd name="T34" fmla="*/ 1 w 493"/>
                  <a:gd name="T35" fmla="*/ 388 h 512"/>
                  <a:gd name="T36" fmla="*/ 7 w 493"/>
                  <a:gd name="T37" fmla="*/ 314 h 512"/>
                  <a:gd name="T38" fmla="*/ 0 w 493"/>
                  <a:gd name="T39" fmla="*/ 299 h 512"/>
                  <a:gd name="T40" fmla="*/ 2 w 493"/>
                  <a:gd name="T41" fmla="*/ 245 h 512"/>
                  <a:gd name="T42" fmla="*/ 3 w 493"/>
                  <a:gd name="T43" fmla="*/ 189 h 512"/>
                  <a:gd name="T44" fmla="*/ 9 w 493"/>
                  <a:gd name="T45" fmla="*/ 121 h 512"/>
                  <a:gd name="T46" fmla="*/ 8 w 493"/>
                  <a:gd name="T47" fmla="*/ 77 h 512"/>
                  <a:gd name="T48" fmla="*/ 16 w 493"/>
                  <a:gd name="T49" fmla="*/ 25 h 512"/>
                  <a:gd name="T50" fmla="*/ 28 w 493"/>
                  <a:gd name="T51" fmla="*/ 0 h 512"/>
                  <a:gd name="T52" fmla="*/ 52 w 493"/>
                  <a:gd name="T53" fmla="*/ 2 h 512"/>
                  <a:gd name="T54" fmla="*/ 71 w 493"/>
                  <a:gd name="T55" fmla="*/ 11 h 5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93"/>
                  <a:gd name="T85" fmla="*/ 0 h 512"/>
                  <a:gd name="T86" fmla="*/ 493 w 493"/>
                  <a:gd name="T87" fmla="*/ 512 h 5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93" h="512">
                    <a:moveTo>
                      <a:pt x="219" y="9"/>
                    </a:moveTo>
                    <a:lnTo>
                      <a:pt x="337" y="53"/>
                    </a:lnTo>
                    <a:lnTo>
                      <a:pt x="365" y="85"/>
                    </a:lnTo>
                    <a:lnTo>
                      <a:pt x="362" y="50"/>
                    </a:lnTo>
                    <a:lnTo>
                      <a:pt x="412" y="47"/>
                    </a:lnTo>
                    <a:lnTo>
                      <a:pt x="493" y="257"/>
                    </a:lnTo>
                    <a:lnTo>
                      <a:pt x="474" y="317"/>
                    </a:lnTo>
                    <a:lnTo>
                      <a:pt x="406" y="330"/>
                    </a:lnTo>
                    <a:lnTo>
                      <a:pt x="325" y="301"/>
                    </a:lnTo>
                    <a:lnTo>
                      <a:pt x="328" y="411"/>
                    </a:lnTo>
                    <a:lnTo>
                      <a:pt x="343" y="430"/>
                    </a:lnTo>
                    <a:lnTo>
                      <a:pt x="309" y="477"/>
                    </a:lnTo>
                    <a:lnTo>
                      <a:pt x="231" y="502"/>
                    </a:lnTo>
                    <a:lnTo>
                      <a:pt x="163" y="505"/>
                    </a:lnTo>
                    <a:lnTo>
                      <a:pt x="97" y="512"/>
                    </a:lnTo>
                    <a:lnTo>
                      <a:pt x="57" y="502"/>
                    </a:lnTo>
                    <a:lnTo>
                      <a:pt x="25" y="483"/>
                    </a:lnTo>
                    <a:lnTo>
                      <a:pt x="4" y="477"/>
                    </a:lnTo>
                    <a:lnTo>
                      <a:pt x="22" y="386"/>
                    </a:lnTo>
                    <a:lnTo>
                      <a:pt x="0" y="367"/>
                    </a:lnTo>
                    <a:lnTo>
                      <a:pt x="7" y="301"/>
                    </a:lnTo>
                    <a:lnTo>
                      <a:pt x="10" y="232"/>
                    </a:lnTo>
                    <a:lnTo>
                      <a:pt x="28" y="148"/>
                    </a:lnTo>
                    <a:lnTo>
                      <a:pt x="25" y="94"/>
                    </a:lnTo>
                    <a:lnTo>
                      <a:pt x="47" y="31"/>
                    </a:lnTo>
                    <a:lnTo>
                      <a:pt x="85" y="0"/>
                    </a:lnTo>
                    <a:lnTo>
                      <a:pt x="156" y="3"/>
                    </a:lnTo>
                    <a:lnTo>
                      <a:pt x="212" y="13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2" name="Freeform 180"/>
              <p:cNvSpPr>
                <a:spLocks/>
              </p:cNvSpPr>
              <p:nvPr/>
            </p:nvSpPr>
            <p:spPr bwMode="auto">
              <a:xfrm>
                <a:off x="2171" y="3038"/>
                <a:ext cx="164" cy="417"/>
              </a:xfrm>
              <a:custGeom>
                <a:avLst/>
                <a:gdLst>
                  <a:gd name="T0" fmla="*/ 164 w 443"/>
                  <a:gd name="T1" fmla="*/ 41 h 132"/>
                  <a:gd name="T2" fmla="*/ 163 w 443"/>
                  <a:gd name="T3" fmla="*/ 171 h 132"/>
                  <a:gd name="T4" fmla="*/ 147 w 443"/>
                  <a:gd name="T5" fmla="*/ 240 h 132"/>
                  <a:gd name="T6" fmla="*/ 107 w 443"/>
                  <a:gd name="T7" fmla="*/ 338 h 132"/>
                  <a:gd name="T8" fmla="*/ 67 w 443"/>
                  <a:gd name="T9" fmla="*/ 417 h 132"/>
                  <a:gd name="T10" fmla="*/ 23 w 443"/>
                  <a:gd name="T11" fmla="*/ 398 h 132"/>
                  <a:gd name="T12" fmla="*/ 8 w 443"/>
                  <a:gd name="T13" fmla="*/ 329 h 132"/>
                  <a:gd name="T14" fmla="*/ 0 w 443"/>
                  <a:gd name="T15" fmla="*/ 199 h 132"/>
                  <a:gd name="T16" fmla="*/ 3 w 443"/>
                  <a:gd name="T17" fmla="*/ 139 h 132"/>
                  <a:gd name="T18" fmla="*/ 32 w 443"/>
                  <a:gd name="T19" fmla="*/ 209 h 132"/>
                  <a:gd name="T20" fmla="*/ 83 w 443"/>
                  <a:gd name="T21" fmla="*/ 171 h 132"/>
                  <a:gd name="T22" fmla="*/ 126 w 443"/>
                  <a:gd name="T23" fmla="*/ 82 h 132"/>
                  <a:gd name="T24" fmla="*/ 156 w 443"/>
                  <a:gd name="T25" fmla="*/ 0 h 132"/>
                  <a:gd name="T26" fmla="*/ 164 w 443"/>
                  <a:gd name="T27" fmla="*/ 41 h 1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43"/>
                  <a:gd name="T43" fmla="*/ 0 h 132"/>
                  <a:gd name="T44" fmla="*/ 443 w 443"/>
                  <a:gd name="T45" fmla="*/ 132 h 1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43" h="132">
                    <a:moveTo>
                      <a:pt x="443" y="13"/>
                    </a:moveTo>
                    <a:lnTo>
                      <a:pt x="440" y="54"/>
                    </a:lnTo>
                    <a:lnTo>
                      <a:pt x="396" y="76"/>
                    </a:lnTo>
                    <a:lnTo>
                      <a:pt x="290" y="107"/>
                    </a:lnTo>
                    <a:lnTo>
                      <a:pt x="181" y="132"/>
                    </a:lnTo>
                    <a:lnTo>
                      <a:pt x="62" y="126"/>
                    </a:lnTo>
                    <a:lnTo>
                      <a:pt x="22" y="104"/>
                    </a:lnTo>
                    <a:lnTo>
                      <a:pt x="0" y="63"/>
                    </a:lnTo>
                    <a:lnTo>
                      <a:pt x="9" y="44"/>
                    </a:lnTo>
                    <a:lnTo>
                      <a:pt x="87" y="66"/>
                    </a:lnTo>
                    <a:lnTo>
                      <a:pt x="225" y="54"/>
                    </a:lnTo>
                    <a:lnTo>
                      <a:pt x="340" y="26"/>
                    </a:lnTo>
                    <a:lnTo>
                      <a:pt x="421" y="0"/>
                    </a:lnTo>
                    <a:lnTo>
                      <a:pt x="443" y="13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3" name="Freeform 181"/>
              <p:cNvSpPr>
                <a:spLocks/>
              </p:cNvSpPr>
              <p:nvPr/>
            </p:nvSpPr>
            <p:spPr bwMode="auto">
              <a:xfrm>
                <a:off x="2122" y="2191"/>
                <a:ext cx="164" cy="417"/>
              </a:xfrm>
              <a:custGeom>
                <a:avLst/>
                <a:gdLst>
                  <a:gd name="T0" fmla="*/ 118 w 408"/>
                  <a:gd name="T1" fmla="*/ 3 h 389"/>
                  <a:gd name="T2" fmla="*/ 84 w 408"/>
                  <a:gd name="T3" fmla="*/ 0 h 389"/>
                  <a:gd name="T4" fmla="*/ 55 w 408"/>
                  <a:gd name="T5" fmla="*/ 20 h 389"/>
                  <a:gd name="T6" fmla="*/ 41 w 408"/>
                  <a:gd name="T7" fmla="*/ 68 h 389"/>
                  <a:gd name="T8" fmla="*/ 33 w 408"/>
                  <a:gd name="T9" fmla="*/ 142 h 389"/>
                  <a:gd name="T10" fmla="*/ 25 w 408"/>
                  <a:gd name="T11" fmla="*/ 189 h 389"/>
                  <a:gd name="T12" fmla="*/ 26 w 408"/>
                  <a:gd name="T13" fmla="*/ 202 h 389"/>
                  <a:gd name="T14" fmla="*/ 21 w 408"/>
                  <a:gd name="T15" fmla="*/ 239 h 389"/>
                  <a:gd name="T16" fmla="*/ 25 w 408"/>
                  <a:gd name="T17" fmla="*/ 263 h 389"/>
                  <a:gd name="T18" fmla="*/ 21 w 408"/>
                  <a:gd name="T19" fmla="*/ 263 h 389"/>
                  <a:gd name="T20" fmla="*/ 20 w 408"/>
                  <a:gd name="T21" fmla="*/ 283 h 389"/>
                  <a:gd name="T22" fmla="*/ 19 w 408"/>
                  <a:gd name="T23" fmla="*/ 296 h 389"/>
                  <a:gd name="T24" fmla="*/ 16 w 408"/>
                  <a:gd name="T25" fmla="*/ 310 h 389"/>
                  <a:gd name="T26" fmla="*/ 14 w 408"/>
                  <a:gd name="T27" fmla="*/ 310 h 389"/>
                  <a:gd name="T28" fmla="*/ 14 w 408"/>
                  <a:gd name="T29" fmla="*/ 326 h 389"/>
                  <a:gd name="T30" fmla="*/ 5 w 408"/>
                  <a:gd name="T31" fmla="*/ 343 h 389"/>
                  <a:gd name="T32" fmla="*/ 4 w 408"/>
                  <a:gd name="T33" fmla="*/ 367 h 389"/>
                  <a:gd name="T34" fmla="*/ 10 w 408"/>
                  <a:gd name="T35" fmla="*/ 381 h 389"/>
                  <a:gd name="T36" fmla="*/ 0 w 408"/>
                  <a:gd name="T37" fmla="*/ 377 h 389"/>
                  <a:gd name="T38" fmla="*/ 8 w 408"/>
                  <a:gd name="T39" fmla="*/ 407 h 389"/>
                  <a:gd name="T40" fmla="*/ 24 w 408"/>
                  <a:gd name="T41" fmla="*/ 411 h 389"/>
                  <a:gd name="T42" fmla="*/ 50 w 408"/>
                  <a:gd name="T43" fmla="*/ 407 h 389"/>
                  <a:gd name="T44" fmla="*/ 47 w 408"/>
                  <a:gd name="T45" fmla="*/ 390 h 389"/>
                  <a:gd name="T46" fmla="*/ 62 w 408"/>
                  <a:gd name="T47" fmla="*/ 411 h 389"/>
                  <a:gd name="T48" fmla="*/ 59 w 408"/>
                  <a:gd name="T49" fmla="*/ 377 h 389"/>
                  <a:gd name="T50" fmla="*/ 68 w 408"/>
                  <a:gd name="T51" fmla="*/ 404 h 389"/>
                  <a:gd name="T52" fmla="*/ 75 w 408"/>
                  <a:gd name="T53" fmla="*/ 417 h 389"/>
                  <a:gd name="T54" fmla="*/ 86 w 408"/>
                  <a:gd name="T55" fmla="*/ 411 h 389"/>
                  <a:gd name="T56" fmla="*/ 95 w 408"/>
                  <a:gd name="T57" fmla="*/ 393 h 389"/>
                  <a:gd name="T58" fmla="*/ 101 w 408"/>
                  <a:gd name="T59" fmla="*/ 411 h 389"/>
                  <a:gd name="T60" fmla="*/ 109 w 408"/>
                  <a:gd name="T61" fmla="*/ 404 h 389"/>
                  <a:gd name="T62" fmla="*/ 109 w 408"/>
                  <a:gd name="T63" fmla="*/ 384 h 389"/>
                  <a:gd name="T64" fmla="*/ 115 w 408"/>
                  <a:gd name="T65" fmla="*/ 393 h 389"/>
                  <a:gd name="T66" fmla="*/ 129 w 408"/>
                  <a:gd name="T67" fmla="*/ 401 h 389"/>
                  <a:gd name="T68" fmla="*/ 123 w 408"/>
                  <a:gd name="T69" fmla="*/ 377 h 389"/>
                  <a:gd name="T70" fmla="*/ 135 w 408"/>
                  <a:gd name="T71" fmla="*/ 384 h 389"/>
                  <a:gd name="T72" fmla="*/ 152 w 408"/>
                  <a:gd name="T73" fmla="*/ 377 h 389"/>
                  <a:gd name="T74" fmla="*/ 158 w 408"/>
                  <a:gd name="T75" fmla="*/ 363 h 389"/>
                  <a:gd name="T76" fmla="*/ 164 w 408"/>
                  <a:gd name="T77" fmla="*/ 343 h 389"/>
                  <a:gd name="T78" fmla="*/ 159 w 408"/>
                  <a:gd name="T79" fmla="*/ 343 h 389"/>
                  <a:gd name="T80" fmla="*/ 158 w 408"/>
                  <a:gd name="T81" fmla="*/ 337 h 389"/>
                  <a:gd name="T82" fmla="*/ 159 w 408"/>
                  <a:gd name="T83" fmla="*/ 319 h 389"/>
                  <a:gd name="T84" fmla="*/ 153 w 408"/>
                  <a:gd name="T85" fmla="*/ 310 h 389"/>
                  <a:gd name="T86" fmla="*/ 148 w 408"/>
                  <a:gd name="T87" fmla="*/ 299 h 389"/>
                  <a:gd name="T88" fmla="*/ 152 w 408"/>
                  <a:gd name="T89" fmla="*/ 275 h 389"/>
                  <a:gd name="T90" fmla="*/ 144 w 408"/>
                  <a:gd name="T91" fmla="*/ 272 h 389"/>
                  <a:gd name="T92" fmla="*/ 139 w 408"/>
                  <a:gd name="T93" fmla="*/ 252 h 389"/>
                  <a:gd name="T94" fmla="*/ 140 w 408"/>
                  <a:gd name="T95" fmla="*/ 236 h 389"/>
                  <a:gd name="T96" fmla="*/ 135 w 408"/>
                  <a:gd name="T97" fmla="*/ 222 h 389"/>
                  <a:gd name="T98" fmla="*/ 141 w 408"/>
                  <a:gd name="T99" fmla="*/ 202 h 389"/>
                  <a:gd name="T100" fmla="*/ 137 w 408"/>
                  <a:gd name="T101" fmla="*/ 178 h 389"/>
                  <a:gd name="T102" fmla="*/ 137 w 408"/>
                  <a:gd name="T103" fmla="*/ 148 h 389"/>
                  <a:gd name="T104" fmla="*/ 133 w 408"/>
                  <a:gd name="T105" fmla="*/ 131 h 389"/>
                  <a:gd name="T106" fmla="*/ 135 w 408"/>
                  <a:gd name="T107" fmla="*/ 115 h 389"/>
                  <a:gd name="T108" fmla="*/ 133 w 408"/>
                  <a:gd name="T109" fmla="*/ 68 h 389"/>
                  <a:gd name="T110" fmla="*/ 129 w 408"/>
                  <a:gd name="T111" fmla="*/ 41 h 389"/>
                  <a:gd name="T112" fmla="*/ 127 w 408"/>
                  <a:gd name="T113" fmla="*/ 24 h 389"/>
                  <a:gd name="T114" fmla="*/ 113 w 408"/>
                  <a:gd name="T115" fmla="*/ 14 h 389"/>
                  <a:gd name="T116" fmla="*/ 118 w 408"/>
                  <a:gd name="T117" fmla="*/ 3 h 3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8"/>
                  <a:gd name="T178" fmla="*/ 0 h 389"/>
                  <a:gd name="T179" fmla="*/ 408 w 408"/>
                  <a:gd name="T180" fmla="*/ 389 h 38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8" h="389">
                    <a:moveTo>
                      <a:pt x="293" y="3"/>
                    </a:moveTo>
                    <a:lnTo>
                      <a:pt x="209" y="0"/>
                    </a:lnTo>
                    <a:lnTo>
                      <a:pt x="137" y="19"/>
                    </a:lnTo>
                    <a:lnTo>
                      <a:pt x="103" y="63"/>
                    </a:lnTo>
                    <a:lnTo>
                      <a:pt x="81" y="132"/>
                    </a:lnTo>
                    <a:lnTo>
                      <a:pt x="62" y="176"/>
                    </a:lnTo>
                    <a:lnTo>
                      <a:pt x="65" y="188"/>
                    </a:lnTo>
                    <a:lnTo>
                      <a:pt x="53" y="223"/>
                    </a:lnTo>
                    <a:lnTo>
                      <a:pt x="62" y="245"/>
                    </a:lnTo>
                    <a:lnTo>
                      <a:pt x="53" y="245"/>
                    </a:lnTo>
                    <a:lnTo>
                      <a:pt x="50" y="264"/>
                    </a:lnTo>
                    <a:lnTo>
                      <a:pt x="47" y="276"/>
                    </a:lnTo>
                    <a:lnTo>
                      <a:pt x="40" y="289"/>
                    </a:lnTo>
                    <a:lnTo>
                      <a:pt x="34" y="289"/>
                    </a:lnTo>
                    <a:lnTo>
                      <a:pt x="34" y="304"/>
                    </a:lnTo>
                    <a:lnTo>
                      <a:pt x="12" y="320"/>
                    </a:lnTo>
                    <a:lnTo>
                      <a:pt x="9" y="342"/>
                    </a:lnTo>
                    <a:lnTo>
                      <a:pt x="25" y="355"/>
                    </a:lnTo>
                    <a:lnTo>
                      <a:pt x="0" y="352"/>
                    </a:lnTo>
                    <a:lnTo>
                      <a:pt x="19" y="380"/>
                    </a:lnTo>
                    <a:lnTo>
                      <a:pt x="59" y="383"/>
                    </a:lnTo>
                    <a:lnTo>
                      <a:pt x="125" y="380"/>
                    </a:lnTo>
                    <a:lnTo>
                      <a:pt x="118" y="364"/>
                    </a:lnTo>
                    <a:lnTo>
                      <a:pt x="153" y="383"/>
                    </a:lnTo>
                    <a:lnTo>
                      <a:pt x="146" y="352"/>
                    </a:lnTo>
                    <a:lnTo>
                      <a:pt x="168" y="377"/>
                    </a:lnTo>
                    <a:lnTo>
                      <a:pt x="187" y="389"/>
                    </a:lnTo>
                    <a:lnTo>
                      <a:pt x="215" y="383"/>
                    </a:lnTo>
                    <a:lnTo>
                      <a:pt x="237" y="367"/>
                    </a:lnTo>
                    <a:lnTo>
                      <a:pt x="252" y="383"/>
                    </a:lnTo>
                    <a:lnTo>
                      <a:pt x="271" y="377"/>
                    </a:lnTo>
                    <a:lnTo>
                      <a:pt x="271" y="358"/>
                    </a:lnTo>
                    <a:lnTo>
                      <a:pt x="287" y="367"/>
                    </a:lnTo>
                    <a:lnTo>
                      <a:pt x="321" y="374"/>
                    </a:lnTo>
                    <a:lnTo>
                      <a:pt x="305" y="352"/>
                    </a:lnTo>
                    <a:lnTo>
                      <a:pt x="337" y="358"/>
                    </a:lnTo>
                    <a:lnTo>
                      <a:pt x="377" y="352"/>
                    </a:lnTo>
                    <a:lnTo>
                      <a:pt x="393" y="339"/>
                    </a:lnTo>
                    <a:lnTo>
                      <a:pt x="408" y="320"/>
                    </a:lnTo>
                    <a:lnTo>
                      <a:pt x="396" y="320"/>
                    </a:lnTo>
                    <a:lnTo>
                      <a:pt x="393" y="314"/>
                    </a:lnTo>
                    <a:lnTo>
                      <a:pt x="396" y="298"/>
                    </a:lnTo>
                    <a:lnTo>
                      <a:pt x="380" y="289"/>
                    </a:lnTo>
                    <a:lnTo>
                      <a:pt x="368" y="279"/>
                    </a:lnTo>
                    <a:lnTo>
                      <a:pt x="377" y="257"/>
                    </a:lnTo>
                    <a:lnTo>
                      <a:pt x="358" y="254"/>
                    </a:lnTo>
                    <a:lnTo>
                      <a:pt x="346" y="235"/>
                    </a:lnTo>
                    <a:lnTo>
                      <a:pt x="349" y="220"/>
                    </a:lnTo>
                    <a:lnTo>
                      <a:pt x="337" y="207"/>
                    </a:lnTo>
                    <a:lnTo>
                      <a:pt x="352" y="188"/>
                    </a:lnTo>
                    <a:lnTo>
                      <a:pt x="340" y="166"/>
                    </a:lnTo>
                    <a:lnTo>
                      <a:pt x="340" y="138"/>
                    </a:lnTo>
                    <a:lnTo>
                      <a:pt x="330" y="122"/>
                    </a:lnTo>
                    <a:lnTo>
                      <a:pt x="337" y="107"/>
                    </a:lnTo>
                    <a:lnTo>
                      <a:pt x="330" y="63"/>
                    </a:lnTo>
                    <a:lnTo>
                      <a:pt x="321" y="38"/>
                    </a:lnTo>
                    <a:lnTo>
                      <a:pt x="315" y="22"/>
                    </a:lnTo>
                    <a:lnTo>
                      <a:pt x="280" y="13"/>
                    </a:lnTo>
                    <a:lnTo>
                      <a:pt x="293" y="3"/>
                    </a:lnTo>
                    <a:close/>
                  </a:path>
                </a:pathLst>
              </a:custGeom>
              <a:solidFill>
                <a:srgbClr val="802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4" name="Freeform 182"/>
              <p:cNvSpPr>
                <a:spLocks/>
              </p:cNvSpPr>
              <p:nvPr/>
            </p:nvSpPr>
            <p:spPr bwMode="auto">
              <a:xfrm>
                <a:off x="2122" y="2191"/>
                <a:ext cx="164" cy="417"/>
              </a:xfrm>
              <a:custGeom>
                <a:avLst/>
                <a:gdLst>
                  <a:gd name="T0" fmla="*/ 118 w 408"/>
                  <a:gd name="T1" fmla="*/ 3 h 389"/>
                  <a:gd name="T2" fmla="*/ 84 w 408"/>
                  <a:gd name="T3" fmla="*/ 0 h 389"/>
                  <a:gd name="T4" fmla="*/ 55 w 408"/>
                  <a:gd name="T5" fmla="*/ 20 h 389"/>
                  <a:gd name="T6" fmla="*/ 41 w 408"/>
                  <a:gd name="T7" fmla="*/ 68 h 389"/>
                  <a:gd name="T8" fmla="*/ 33 w 408"/>
                  <a:gd name="T9" fmla="*/ 142 h 389"/>
                  <a:gd name="T10" fmla="*/ 25 w 408"/>
                  <a:gd name="T11" fmla="*/ 189 h 389"/>
                  <a:gd name="T12" fmla="*/ 26 w 408"/>
                  <a:gd name="T13" fmla="*/ 202 h 389"/>
                  <a:gd name="T14" fmla="*/ 21 w 408"/>
                  <a:gd name="T15" fmla="*/ 239 h 389"/>
                  <a:gd name="T16" fmla="*/ 25 w 408"/>
                  <a:gd name="T17" fmla="*/ 263 h 389"/>
                  <a:gd name="T18" fmla="*/ 21 w 408"/>
                  <a:gd name="T19" fmla="*/ 263 h 389"/>
                  <a:gd name="T20" fmla="*/ 20 w 408"/>
                  <a:gd name="T21" fmla="*/ 283 h 389"/>
                  <a:gd name="T22" fmla="*/ 19 w 408"/>
                  <a:gd name="T23" fmla="*/ 296 h 389"/>
                  <a:gd name="T24" fmla="*/ 16 w 408"/>
                  <a:gd name="T25" fmla="*/ 310 h 389"/>
                  <a:gd name="T26" fmla="*/ 14 w 408"/>
                  <a:gd name="T27" fmla="*/ 310 h 389"/>
                  <a:gd name="T28" fmla="*/ 14 w 408"/>
                  <a:gd name="T29" fmla="*/ 326 h 389"/>
                  <a:gd name="T30" fmla="*/ 5 w 408"/>
                  <a:gd name="T31" fmla="*/ 343 h 389"/>
                  <a:gd name="T32" fmla="*/ 4 w 408"/>
                  <a:gd name="T33" fmla="*/ 367 h 389"/>
                  <a:gd name="T34" fmla="*/ 10 w 408"/>
                  <a:gd name="T35" fmla="*/ 381 h 389"/>
                  <a:gd name="T36" fmla="*/ 0 w 408"/>
                  <a:gd name="T37" fmla="*/ 377 h 389"/>
                  <a:gd name="T38" fmla="*/ 8 w 408"/>
                  <a:gd name="T39" fmla="*/ 407 h 389"/>
                  <a:gd name="T40" fmla="*/ 24 w 408"/>
                  <a:gd name="T41" fmla="*/ 411 h 389"/>
                  <a:gd name="T42" fmla="*/ 50 w 408"/>
                  <a:gd name="T43" fmla="*/ 407 h 389"/>
                  <a:gd name="T44" fmla="*/ 47 w 408"/>
                  <a:gd name="T45" fmla="*/ 390 h 389"/>
                  <a:gd name="T46" fmla="*/ 62 w 408"/>
                  <a:gd name="T47" fmla="*/ 411 h 389"/>
                  <a:gd name="T48" fmla="*/ 59 w 408"/>
                  <a:gd name="T49" fmla="*/ 377 h 389"/>
                  <a:gd name="T50" fmla="*/ 68 w 408"/>
                  <a:gd name="T51" fmla="*/ 404 h 389"/>
                  <a:gd name="T52" fmla="*/ 75 w 408"/>
                  <a:gd name="T53" fmla="*/ 417 h 389"/>
                  <a:gd name="T54" fmla="*/ 86 w 408"/>
                  <a:gd name="T55" fmla="*/ 411 h 389"/>
                  <a:gd name="T56" fmla="*/ 95 w 408"/>
                  <a:gd name="T57" fmla="*/ 393 h 389"/>
                  <a:gd name="T58" fmla="*/ 101 w 408"/>
                  <a:gd name="T59" fmla="*/ 411 h 389"/>
                  <a:gd name="T60" fmla="*/ 109 w 408"/>
                  <a:gd name="T61" fmla="*/ 404 h 389"/>
                  <a:gd name="T62" fmla="*/ 109 w 408"/>
                  <a:gd name="T63" fmla="*/ 384 h 389"/>
                  <a:gd name="T64" fmla="*/ 115 w 408"/>
                  <a:gd name="T65" fmla="*/ 393 h 389"/>
                  <a:gd name="T66" fmla="*/ 129 w 408"/>
                  <a:gd name="T67" fmla="*/ 401 h 389"/>
                  <a:gd name="T68" fmla="*/ 123 w 408"/>
                  <a:gd name="T69" fmla="*/ 377 h 389"/>
                  <a:gd name="T70" fmla="*/ 135 w 408"/>
                  <a:gd name="T71" fmla="*/ 384 h 389"/>
                  <a:gd name="T72" fmla="*/ 152 w 408"/>
                  <a:gd name="T73" fmla="*/ 377 h 389"/>
                  <a:gd name="T74" fmla="*/ 158 w 408"/>
                  <a:gd name="T75" fmla="*/ 363 h 389"/>
                  <a:gd name="T76" fmla="*/ 164 w 408"/>
                  <a:gd name="T77" fmla="*/ 343 h 389"/>
                  <a:gd name="T78" fmla="*/ 159 w 408"/>
                  <a:gd name="T79" fmla="*/ 343 h 389"/>
                  <a:gd name="T80" fmla="*/ 158 w 408"/>
                  <a:gd name="T81" fmla="*/ 337 h 389"/>
                  <a:gd name="T82" fmla="*/ 159 w 408"/>
                  <a:gd name="T83" fmla="*/ 319 h 389"/>
                  <a:gd name="T84" fmla="*/ 153 w 408"/>
                  <a:gd name="T85" fmla="*/ 310 h 389"/>
                  <a:gd name="T86" fmla="*/ 148 w 408"/>
                  <a:gd name="T87" fmla="*/ 299 h 389"/>
                  <a:gd name="T88" fmla="*/ 152 w 408"/>
                  <a:gd name="T89" fmla="*/ 275 h 389"/>
                  <a:gd name="T90" fmla="*/ 144 w 408"/>
                  <a:gd name="T91" fmla="*/ 272 h 389"/>
                  <a:gd name="T92" fmla="*/ 139 w 408"/>
                  <a:gd name="T93" fmla="*/ 252 h 389"/>
                  <a:gd name="T94" fmla="*/ 140 w 408"/>
                  <a:gd name="T95" fmla="*/ 236 h 389"/>
                  <a:gd name="T96" fmla="*/ 135 w 408"/>
                  <a:gd name="T97" fmla="*/ 222 h 389"/>
                  <a:gd name="T98" fmla="*/ 141 w 408"/>
                  <a:gd name="T99" fmla="*/ 202 h 389"/>
                  <a:gd name="T100" fmla="*/ 137 w 408"/>
                  <a:gd name="T101" fmla="*/ 178 h 389"/>
                  <a:gd name="T102" fmla="*/ 137 w 408"/>
                  <a:gd name="T103" fmla="*/ 148 h 389"/>
                  <a:gd name="T104" fmla="*/ 133 w 408"/>
                  <a:gd name="T105" fmla="*/ 131 h 389"/>
                  <a:gd name="T106" fmla="*/ 135 w 408"/>
                  <a:gd name="T107" fmla="*/ 115 h 389"/>
                  <a:gd name="T108" fmla="*/ 133 w 408"/>
                  <a:gd name="T109" fmla="*/ 68 h 389"/>
                  <a:gd name="T110" fmla="*/ 129 w 408"/>
                  <a:gd name="T111" fmla="*/ 41 h 389"/>
                  <a:gd name="T112" fmla="*/ 127 w 408"/>
                  <a:gd name="T113" fmla="*/ 24 h 389"/>
                  <a:gd name="T114" fmla="*/ 113 w 408"/>
                  <a:gd name="T115" fmla="*/ 14 h 389"/>
                  <a:gd name="T116" fmla="*/ 118 w 408"/>
                  <a:gd name="T117" fmla="*/ 3 h 3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08"/>
                  <a:gd name="T178" fmla="*/ 0 h 389"/>
                  <a:gd name="T179" fmla="*/ 408 w 408"/>
                  <a:gd name="T180" fmla="*/ 389 h 38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08" h="389">
                    <a:moveTo>
                      <a:pt x="293" y="3"/>
                    </a:moveTo>
                    <a:lnTo>
                      <a:pt x="209" y="0"/>
                    </a:lnTo>
                    <a:lnTo>
                      <a:pt x="137" y="19"/>
                    </a:lnTo>
                    <a:lnTo>
                      <a:pt x="103" y="63"/>
                    </a:lnTo>
                    <a:lnTo>
                      <a:pt x="81" y="132"/>
                    </a:lnTo>
                    <a:lnTo>
                      <a:pt x="62" y="176"/>
                    </a:lnTo>
                    <a:lnTo>
                      <a:pt x="65" y="188"/>
                    </a:lnTo>
                    <a:lnTo>
                      <a:pt x="53" y="223"/>
                    </a:lnTo>
                    <a:lnTo>
                      <a:pt x="62" y="245"/>
                    </a:lnTo>
                    <a:lnTo>
                      <a:pt x="53" y="245"/>
                    </a:lnTo>
                    <a:lnTo>
                      <a:pt x="50" y="264"/>
                    </a:lnTo>
                    <a:lnTo>
                      <a:pt x="47" y="276"/>
                    </a:lnTo>
                    <a:lnTo>
                      <a:pt x="40" y="289"/>
                    </a:lnTo>
                    <a:lnTo>
                      <a:pt x="34" y="289"/>
                    </a:lnTo>
                    <a:lnTo>
                      <a:pt x="34" y="304"/>
                    </a:lnTo>
                    <a:lnTo>
                      <a:pt x="12" y="320"/>
                    </a:lnTo>
                    <a:lnTo>
                      <a:pt x="9" y="342"/>
                    </a:lnTo>
                    <a:lnTo>
                      <a:pt x="25" y="355"/>
                    </a:lnTo>
                    <a:lnTo>
                      <a:pt x="0" y="352"/>
                    </a:lnTo>
                    <a:lnTo>
                      <a:pt x="19" y="380"/>
                    </a:lnTo>
                    <a:lnTo>
                      <a:pt x="59" y="383"/>
                    </a:lnTo>
                    <a:lnTo>
                      <a:pt x="125" y="380"/>
                    </a:lnTo>
                    <a:lnTo>
                      <a:pt x="118" y="364"/>
                    </a:lnTo>
                    <a:lnTo>
                      <a:pt x="153" y="383"/>
                    </a:lnTo>
                    <a:lnTo>
                      <a:pt x="146" y="352"/>
                    </a:lnTo>
                    <a:lnTo>
                      <a:pt x="168" y="377"/>
                    </a:lnTo>
                    <a:lnTo>
                      <a:pt x="187" y="389"/>
                    </a:lnTo>
                    <a:lnTo>
                      <a:pt x="215" y="383"/>
                    </a:lnTo>
                    <a:lnTo>
                      <a:pt x="237" y="367"/>
                    </a:lnTo>
                    <a:lnTo>
                      <a:pt x="252" y="383"/>
                    </a:lnTo>
                    <a:lnTo>
                      <a:pt x="271" y="377"/>
                    </a:lnTo>
                    <a:lnTo>
                      <a:pt x="271" y="358"/>
                    </a:lnTo>
                    <a:lnTo>
                      <a:pt x="287" y="367"/>
                    </a:lnTo>
                    <a:lnTo>
                      <a:pt x="321" y="374"/>
                    </a:lnTo>
                    <a:lnTo>
                      <a:pt x="305" y="352"/>
                    </a:lnTo>
                    <a:lnTo>
                      <a:pt x="337" y="358"/>
                    </a:lnTo>
                    <a:lnTo>
                      <a:pt x="377" y="352"/>
                    </a:lnTo>
                    <a:lnTo>
                      <a:pt x="393" y="339"/>
                    </a:lnTo>
                    <a:lnTo>
                      <a:pt x="408" y="320"/>
                    </a:lnTo>
                    <a:lnTo>
                      <a:pt x="396" y="320"/>
                    </a:lnTo>
                    <a:lnTo>
                      <a:pt x="393" y="314"/>
                    </a:lnTo>
                    <a:lnTo>
                      <a:pt x="396" y="298"/>
                    </a:lnTo>
                    <a:lnTo>
                      <a:pt x="380" y="289"/>
                    </a:lnTo>
                    <a:lnTo>
                      <a:pt x="368" y="279"/>
                    </a:lnTo>
                    <a:lnTo>
                      <a:pt x="377" y="257"/>
                    </a:lnTo>
                    <a:lnTo>
                      <a:pt x="358" y="254"/>
                    </a:lnTo>
                    <a:lnTo>
                      <a:pt x="346" y="235"/>
                    </a:lnTo>
                    <a:lnTo>
                      <a:pt x="349" y="220"/>
                    </a:lnTo>
                    <a:lnTo>
                      <a:pt x="337" y="207"/>
                    </a:lnTo>
                    <a:lnTo>
                      <a:pt x="352" y="188"/>
                    </a:lnTo>
                    <a:lnTo>
                      <a:pt x="340" y="166"/>
                    </a:lnTo>
                    <a:lnTo>
                      <a:pt x="340" y="138"/>
                    </a:lnTo>
                    <a:lnTo>
                      <a:pt x="330" y="122"/>
                    </a:lnTo>
                    <a:lnTo>
                      <a:pt x="337" y="107"/>
                    </a:lnTo>
                    <a:lnTo>
                      <a:pt x="330" y="63"/>
                    </a:lnTo>
                    <a:lnTo>
                      <a:pt x="321" y="38"/>
                    </a:lnTo>
                    <a:lnTo>
                      <a:pt x="315" y="22"/>
                    </a:lnTo>
                    <a:lnTo>
                      <a:pt x="280" y="13"/>
                    </a:lnTo>
                    <a:lnTo>
                      <a:pt x="293" y="3"/>
                    </a:lnTo>
                    <a:close/>
                  </a:path>
                </a:pathLst>
              </a:custGeom>
              <a:solidFill>
                <a:srgbClr val="8023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5" name="Freeform 183"/>
              <p:cNvSpPr>
                <a:spLocks/>
              </p:cNvSpPr>
              <p:nvPr/>
            </p:nvSpPr>
            <p:spPr bwMode="auto">
              <a:xfrm>
                <a:off x="2255" y="2335"/>
                <a:ext cx="164" cy="417"/>
              </a:xfrm>
              <a:custGeom>
                <a:avLst/>
                <a:gdLst>
                  <a:gd name="T0" fmla="*/ 0 w 43"/>
                  <a:gd name="T1" fmla="*/ 88 h 19"/>
                  <a:gd name="T2" fmla="*/ 34 w 43"/>
                  <a:gd name="T3" fmla="*/ 88 h 19"/>
                  <a:gd name="T4" fmla="*/ 72 w 43"/>
                  <a:gd name="T5" fmla="*/ 0 h 19"/>
                  <a:gd name="T6" fmla="*/ 95 w 43"/>
                  <a:gd name="T7" fmla="*/ 88 h 19"/>
                  <a:gd name="T8" fmla="*/ 130 w 43"/>
                  <a:gd name="T9" fmla="*/ 88 h 19"/>
                  <a:gd name="T10" fmla="*/ 153 w 43"/>
                  <a:gd name="T11" fmla="*/ 219 h 19"/>
                  <a:gd name="T12" fmla="*/ 164 w 43"/>
                  <a:gd name="T13" fmla="*/ 417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19"/>
                  <a:gd name="T23" fmla="*/ 43 w 43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19">
                    <a:moveTo>
                      <a:pt x="0" y="4"/>
                    </a:moveTo>
                    <a:lnTo>
                      <a:pt x="9" y="4"/>
                    </a:lnTo>
                    <a:lnTo>
                      <a:pt x="19" y="0"/>
                    </a:lnTo>
                    <a:lnTo>
                      <a:pt x="25" y="4"/>
                    </a:lnTo>
                    <a:lnTo>
                      <a:pt x="34" y="4"/>
                    </a:lnTo>
                    <a:lnTo>
                      <a:pt x="40" y="10"/>
                    </a:lnTo>
                    <a:lnTo>
                      <a:pt x="43" y="19"/>
                    </a:lnTo>
                  </a:path>
                </a:pathLst>
              </a:custGeom>
              <a:noFill/>
              <a:ln w="4763">
                <a:solidFill>
                  <a:srgbClr val="E3E3E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6" name="Freeform 184"/>
              <p:cNvSpPr>
                <a:spLocks/>
              </p:cNvSpPr>
              <p:nvPr/>
            </p:nvSpPr>
            <p:spPr bwMode="auto">
              <a:xfrm>
                <a:off x="2348" y="2430"/>
                <a:ext cx="164" cy="417"/>
              </a:xfrm>
              <a:custGeom>
                <a:avLst/>
                <a:gdLst>
                  <a:gd name="T0" fmla="*/ 0 w 56"/>
                  <a:gd name="T1" fmla="*/ 15 h 84"/>
                  <a:gd name="T2" fmla="*/ 26 w 56"/>
                  <a:gd name="T3" fmla="*/ 0 h 84"/>
                  <a:gd name="T4" fmla="*/ 64 w 56"/>
                  <a:gd name="T5" fmla="*/ 0 h 84"/>
                  <a:gd name="T6" fmla="*/ 100 w 56"/>
                  <a:gd name="T7" fmla="*/ 15 h 84"/>
                  <a:gd name="T8" fmla="*/ 129 w 56"/>
                  <a:gd name="T9" fmla="*/ 60 h 84"/>
                  <a:gd name="T10" fmla="*/ 146 w 56"/>
                  <a:gd name="T11" fmla="*/ 124 h 84"/>
                  <a:gd name="T12" fmla="*/ 155 w 56"/>
                  <a:gd name="T13" fmla="*/ 184 h 84"/>
                  <a:gd name="T14" fmla="*/ 164 w 56"/>
                  <a:gd name="T15" fmla="*/ 263 h 84"/>
                  <a:gd name="T16" fmla="*/ 155 w 56"/>
                  <a:gd name="T17" fmla="*/ 323 h 84"/>
                  <a:gd name="T18" fmla="*/ 146 w 56"/>
                  <a:gd name="T19" fmla="*/ 372 h 84"/>
                  <a:gd name="T20" fmla="*/ 129 w 56"/>
                  <a:gd name="T21" fmla="*/ 417 h 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6"/>
                  <a:gd name="T34" fmla="*/ 0 h 84"/>
                  <a:gd name="T35" fmla="*/ 56 w 56"/>
                  <a:gd name="T36" fmla="*/ 84 h 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6" h="84">
                    <a:moveTo>
                      <a:pt x="0" y="3"/>
                    </a:moveTo>
                    <a:lnTo>
                      <a:pt x="9" y="0"/>
                    </a:lnTo>
                    <a:lnTo>
                      <a:pt x="22" y="0"/>
                    </a:lnTo>
                    <a:lnTo>
                      <a:pt x="34" y="3"/>
                    </a:lnTo>
                    <a:lnTo>
                      <a:pt x="44" y="12"/>
                    </a:lnTo>
                    <a:lnTo>
                      <a:pt x="50" y="25"/>
                    </a:lnTo>
                    <a:lnTo>
                      <a:pt x="53" y="37"/>
                    </a:lnTo>
                    <a:lnTo>
                      <a:pt x="56" y="53"/>
                    </a:lnTo>
                    <a:lnTo>
                      <a:pt x="53" y="65"/>
                    </a:lnTo>
                    <a:lnTo>
                      <a:pt x="50" y="75"/>
                    </a:lnTo>
                    <a:lnTo>
                      <a:pt x="44" y="84"/>
                    </a:lnTo>
                  </a:path>
                </a:pathLst>
              </a:custGeom>
              <a:noFill/>
              <a:ln w="4763">
                <a:solidFill>
                  <a:srgbClr val="E3E3E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7" name="Freeform 185"/>
              <p:cNvSpPr>
                <a:spLocks/>
              </p:cNvSpPr>
              <p:nvPr/>
            </p:nvSpPr>
            <p:spPr bwMode="auto">
              <a:xfrm>
                <a:off x="2322" y="2417"/>
                <a:ext cx="164" cy="417"/>
              </a:xfrm>
              <a:custGeom>
                <a:avLst/>
                <a:gdLst>
                  <a:gd name="T0" fmla="*/ 35 w 84"/>
                  <a:gd name="T1" fmla="*/ 417 h 148"/>
                  <a:gd name="T2" fmla="*/ 12 w 84"/>
                  <a:gd name="T3" fmla="*/ 132 h 148"/>
                  <a:gd name="T4" fmla="*/ 0 w 84"/>
                  <a:gd name="T5" fmla="*/ 0 h 148"/>
                  <a:gd name="T6" fmla="*/ 23 w 84"/>
                  <a:gd name="T7" fmla="*/ 17 h 148"/>
                  <a:gd name="T8" fmla="*/ 35 w 84"/>
                  <a:gd name="T9" fmla="*/ 62 h 148"/>
                  <a:gd name="T10" fmla="*/ 55 w 84"/>
                  <a:gd name="T11" fmla="*/ 8 h 148"/>
                  <a:gd name="T12" fmla="*/ 66 w 84"/>
                  <a:gd name="T13" fmla="*/ 8 h 148"/>
                  <a:gd name="T14" fmla="*/ 78 w 84"/>
                  <a:gd name="T15" fmla="*/ 54 h 148"/>
                  <a:gd name="T16" fmla="*/ 115 w 84"/>
                  <a:gd name="T17" fmla="*/ 0 h 148"/>
                  <a:gd name="T18" fmla="*/ 127 w 84"/>
                  <a:gd name="T19" fmla="*/ 8 h 148"/>
                  <a:gd name="T20" fmla="*/ 115 w 84"/>
                  <a:gd name="T21" fmla="*/ 54 h 148"/>
                  <a:gd name="T22" fmla="*/ 152 w 84"/>
                  <a:gd name="T23" fmla="*/ 17 h 148"/>
                  <a:gd name="T24" fmla="*/ 164 w 84"/>
                  <a:gd name="T25" fmla="*/ 37 h 148"/>
                  <a:gd name="T26" fmla="*/ 144 w 84"/>
                  <a:gd name="T27" fmla="*/ 149 h 148"/>
                  <a:gd name="T28" fmla="*/ 127 w 84"/>
                  <a:gd name="T29" fmla="*/ 211 h 148"/>
                  <a:gd name="T30" fmla="*/ 121 w 84"/>
                  <a:gd name="T31" fmla="*/ 256 h 148"/>
                  <a:gd name="T32" fmla="*/ 121 w 84"/>
                  <a:gd name="T33" fmla="*/ 389 h 148"/>
                  <a:gd name="T34" fmla="*/ 35 w 84"/>
                  <a:gd name="T35" fmla="*/ 417 h 1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4"/>
                  <a:gd name="T55" fmla="*/ 0 h 148"/>
                  <a:gd name="T56" fmla="*/ 84 w 84"/>
                  <a:gd name="T57" fmla="*/ 148 h 1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4" h="148">
                    <a:moveTo>
                      <a:pt x="18" y="148"/>
                    </a:moveTo>
                    <a:lnTo>
                      <a:pt x="6" y="47"/>
                    </a:lnTo>
                    <a:lnTo>
                      <a:pt x="0" y="0"/>
                    </a:lnTo>
                    <a:lnTo>
                      <a:pt x="12" y="6"/>
                    </a:lnTo>
                    <a:lnTo>
                      <a:pt x="18" y="22"/>
                    </a:lnTo>
                    <a:lnTo>
                      <a:pt x="28" y="3"/>
                    </a:lnTo>
                    <a:lnTo>
                      <a:pt x="34" y="3"/>
                    </a:lnTo>
                    <a:lnTo>
                      <a:pt x="40" y="19"/>
                    </a:lnTo>
                    <a:lnTo>
                      <a:pt x="59" y="0"/>
                    </a:lnTo>
                    <a:lnTo>
                      <a:pt x="65" y="3"/>
                    </a:lnTo>
                    <a:lnTo>
                      <a:pt x="59" y="19"/>
                    </a:lnTo>
                    <a:lnTo>
                      <a:pt x="78" y="6"/>
                    </a:lnTo>
                    <a:lnTo>
                      <a:pt x="84" y="13"/>
                    </a:lnTo>
                    <a:lnTo>
                      <a:pt x="74" y="53"/>
                    </a:lnTo>
                    <a:lnTo>
                      <a:pt x="65" y="75"/>
                    </a:lnTo>
                    <a:lnTo>
                      <a:pt x="62" y="91"/>
                    </a:lnTo>
                    <a:lnTo>
                      <a:pt x="62" y="138"/>
                    </a:lnTo>
                    <a:lnTo>
                      <a:pt x="18" y="148"/>
                    </a:lnTo>
                    <a:close/>
                  </a:path>
                </a:pathLst>
              </a:custGeom>
              <a:solidFill>
                <a:srgbClr val="FFE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8" name="Freeform 186"/>
              <p:cNvSpPr>
                <a:spLocks/>
              </p:cNvSpPr>
              <p:nvPr/>
            </p:nvSpPr>
            <p:spPr bwMode="auto">
              <a:xfrm>
                <a:off x="2322" y="2417"/>
                <a:ext cx="164" cy="417"/>
              </a:xfrm>
              <a:custGeom>
                <a:avLst/>
                <a:gdLst>
                  <a:gd name="T0" fmla="*/ 35 w 84"/>
                  <a:gd name="T1" fmla="*/ 417 h 148"/>
                  <a:gd name="T2" fmla="*/ 12 w 84"/>
                  <a:gd name="T3" fmla="*/ 132 h 148"/>
                  <a:gd name="T4" fmla="*/ 0 w 84"/>
                  <a:gd name="T5" fmla="*/ 0 h 148"/>
                  <a:gd name="T6" fmla="*/ 23 w 84"/>
                  <a:gd name="T7" fmla="*/ 17 h 148"/>
                  <a:gd name="T8" fmla="*/ 35 w 84"/>
                  <a:gd name="T9" fmla="*/ 62 h 148"/>
                  <a:gd name="T10" fmla="*/ 55 w 84"/>
                  <a:gd name="T11" fmla="*/ 8 h 148"/>
                  <a:gd name="T12" fmla="*/ 66 w 84"/>
                  <a:gd name="T13" fmla="*/ 8 h 148"/>
                  <a:gd name="T14" fmla="*/ 78 w 84"/>
                  <a:gd name="T15" fmla="*/ 54 h 148"/>
                  <a:gd name="T16" fmla="*/ 115 w 84"/>
                  <a:gd name="T17" fmla="*/ 0 h 148"/>
                  <a:gd name="T18" fmla="*/ 127 w 84"/>
                  <a:gd name="T19" fmla="*/ 8 h 148"/>
                  <a:gd name="T20" fmla="*/ 115 w 84"/>
                  <a:gd name="T21" fmla="*/ 54 h 148"/>
                  <a:gd name="T22" fmla="*/ 152 w 84"/>
                  <a:gd name="T23" fmla="*/ 17 h 148"/>
                  <a:gd name="T24" fmla="*/ 164 w 84"/>
                  <a:gd name="T25" fmla="*/ 37 h 148"/>
                  <a:gd name="T26" fmla="*/ 144 w 84"/>
                  <a:gd name="T27" fmla="*/ 149 h 148"/>
                  <a:gd name="T28" fmla="*/ 127 w 84"/>
                  <a:gd name="T29" fmla="*/ 211 h 148"/>
                  <a:gd name="T30" fmla="*/ 121 w 84"/>
                  <a:gd name="T31" fmla="*/ 256 h 148"/>
                  <a:gd name="T32" fmla="*/ 121 w 84"/>
                  <a:gd name="T33" fmla="*/ 389 h 148"/>
                  <a:gd name="T34" fmla="*/ 35 w 84"/>
                  <a:gd name="T35" fmla="*/ 417 h 1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4"/>
                  <a:gd name="T55" fmla="*/ 0 h 148"/>
                  <a:gd name="T56" fmla="*/ 84 w 84"/>
                  <a:gd name="T57" fmla="*/ 148 h 1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4" h="148">
                    <a:moveTo>
                      <a:pt x="18" y="148"/>
                    </a:moveTo>
                    <a:lnTo>
                      <a:pt x="6" y="47"/>
                    </a:lnTo>
                    <a:lnTo>
                      <a:pt x="0" y="0"/>
                    </a:lnTo>
                    <a:lnTo>
                      <a:pt x="12" y="6"/>
                    </a:lnTo>
                    <a:lnTo>
                      <a:pt x="18" y="22"/>
                    </a:lnTo>
                    <a:lnTo>
                      <a:pt x="28" y="3"/>
                    </a:lnTo>
                    <a:lnTo>
                      <a:pt x="34" y="3"/>
                    </a:lnTo>
                    <a:lnTo>
                      <a:pt x="40" y="19"/>
                    </a:lnTo>
                    <a:lnTo>
                      <a:pt x="59" y="0"/>
                    </a:lnTo>
                    <a:lnTo>
                      <a:pt x="65" y="3"/>
                    </a:lnTo>
                    <a:lnTo>
                      <a:pt x="59" y="19"/>
                    </a:lnTo>
                    <a:lnTo>
                      <a:pt x="78" y="6"/>
                    </a:lnTo>
                    <a:lnTo>
                      <a:pt x="84" y="13"/>
                    </a:lnTo>
                    <a:lnTo>
                      <a:pt x="74" y="53"/>
                    </a:lnTo>
                    <a:lnTo>
                      <a:pt x="65" y="75"/>
                    </a:lnTo>
                    <a:lnTo>
                      <a:pt x="62" y="91"/>
                    </a:lnTo>
                    <a:lnTo>
                      <a:pt x="62" y="138"/>
                    </a:lnTo>
                    <a:lnTo>
                      <a:pt x="18" y="148"/>
                    </a:lnTo>
                    <a:close/>
                  </a:path>
                </a:pathLst>
              </a:custGeom>
              <a:solidFill>
                <a:srgbClr val="FFE1D5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9" name="Freeform 187"/>
              <p:cNvSpPr>
                <a:spLocks/>
              </p:cNvSpPr>
              <p:nvPr/>
            </p:nvSpPr>
            <p:spPr bwMode="auto">
              <a:xfrm>
                <a:off x="2347" y="2596"/>
                <a:ext cx="164" cy="417"/>
              </a:xfrm>
              <a:custGeom>
                <a:avLst/>
                <a:gdLst>
                  <a:gd name="T0" fmla="*/ 0 w 97"/>
                  <a:gd name="T1" fmla="*/ 0 h 191"/>
                  <a:gd name="T2" fmla="*/ 74 w 97"/>
                  <a:gd name="T3" fmla="*/ 122 h 191"/>
                  <a:gd name="T4" fmla="*/ 117 w 97"/>
                  <a:gd name="T5" fmla="*/ 247 h 191"/>
                  <a:gd name="T6" fmla="*/ 149 w 97"/>
                  <a:gd name="T7" fmla="*/ 321 h 191"/>
                  <a:gd name="T8" fmla="*/ 164 w 97"/>
                  <a:gd name="T9" fmla="*/ 369 h 191"/>
                  <a:gd name="T10" fmla="*/ 164 w 97"/>
                  <a:gd name="T11" fmla="*/ 417 h 1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"/>
                  <a:gd name="T19" fmla="*/ 0 h 191"/>
                  <a:gd name="T20" fmla="*/ 97 w 97"/>
                  <a:gd name="T21" fmla="*/ 191 h 1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" h="191">
                    <a:moveTo>
                      <a:pt x="0" y="0"/>
                    </a:moveTo>
                    <a:lnTo>
                      <a:pt x="44" y="56"/>
                    </a:lnTo>
                    <a:lnTo>
                      <a:pt x="69" y="113"/>
                    </a:lnTo>
                    <a:lnTo>
                      <a:pt x="88" y="147"/>
                    </a:lnTo>
                    <a:lnTo>
                      <a:pt x="97" y="169"/>
                    </a:lnTo>
                    <a:lnTo>
                      <a:pt x="97" y="191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20" name="Freeform 188"/>
              <p:cNvSpPr>
                <a:spLocks/>
              </p:cNvSpPr>
              <p:nvPr/>
            </p:nvSpPr>
            <p:spPr bwMode="auto">
              <a:xfrm>
                <a:off x="2383" y="2743"/>
                <a:ext cx="164" cy="417"/>
              </a:xfrm>
              <a:custGeom>
                <a:avLst/>
                <a:gdLst>
                  <a:gd name="T0" fmla="*/ 126 w 13"/>
                  <a:gd name="T1" fmla="*/ 0 h 38"/>
                  <a:gd name="T2" fmla="*/ 164 w 13"/>
                  <a:gd name="T3" fmla="*/ 209 h 38"/>
                  <a:gd name="T4" fmla="*/ 0 w 13"/>
                  <a:gd name="T5" fmla="*/ 417 h 38"/>
                  <a:gd name="T6" fmla="*/ 0 60000 65536"/>
                  <a:gd name="T7" fmla="*/ 0 60000 65536"/>
                  <a:gd name="T8" fmla="*/ 0 60000 65536"/>
                  <a:gd name="T9" fmla="*/ 0 w 13"/>
                  <a:gd name="T10" fmla="*/ 0 h 38"/>
                  <a:gd name="T11" fmla="*/ 13 w 13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" h="38">
                    <a:moveTo>
                      <a:pt x="10" y="0"/>
                    </a:moveTo>
                    <a:lnTo>
                      <a:pt x="13" y="19"/>
                    </a:lnTo>
                    <a:lnTo>
                      <a:pt x="0" y="38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21" name="Freeform 189"/>
              <p:cNvSpPr>
                <a:spLocks/>
              </p:cNvSpPr>
              <p:nvPr/>
            </p:nvSpPr>
            <p:spPr bwMode="auto">
              <a:xfrm>
                <a:off x="1936" y="2658"/>
                <a:ext cx="164" cy="417"/>
              </a:xfrm>
              <a:custGeom>
                <a:avLst/>
                <a:gdLst>
                  <a:gd name="T0" fmla="*/ 126 w 282"/>
                  <a:gd name="T1" fmla="*/ 178 h 507"/>
                  <a:gd name="T2" fmla="*/ 107 w 282"/>
                  <a:gd name="T3" fmla="*/ 114 h 507"/>
                  <a:gd name="T4" fmla="*/ 95 w 282"/>
                  <a:gd name="T5" fmla="*/ 76 h 507"/>
                  <a:gd name="T6" fmla="*/ 42 w 282"/>
                  <a:gd name="T7" fmla="*/ 32 h 507"/>
                  <a:gd name="T8" fmla="*/ 19 w 282"/>
                  <a:gd name="T9" fmla="*/ 0 h 507"/>
                  <a:gd name="T10" fmla="*/ 4 w 282"/>
                  <a:gd name="T11" fmla="*/ 5 h 507"/>
                  <a:gd name="T12" fmla="*/ 0 w 282"/>
                  <a:gd name="T13" fmla="*/ 11 h 507"/>
                  <a:gd name="T14" fmla="*/ 27 w 282"/>
                  <a:gd name="T15" fmla="*/ 108 h 507"/>
                  <a:gd name="T16" fmla="*/ 91 w 282"/>
                  <a:gd name="T17" fmla="*/ 373 h 507"/>
                  <a:gd name="T18" fmla="*/ 164 w 282"/>
                  <a:gd name="T19" fmla="*/ 417 h 507"/>
                  <a:gd name="T20" fmla="*/ 160 w 282"/>
                  <a:gd name="T21" fmla="*/ 298 h 507"/>
                  <a:gd name="T22" fmla="*/ 126 w 282"/>
                  <a:gd name="T23" fmla="*/ 178 h 5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2"/>
                  <a:gd name="T37" fmla="*/ 0 h 507"/>
                  <a:gd name="T38" fmla="*/ 282 w 282"/>
                  <a:gd name="T39" fmla="*/ 507 h 5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2" h="507">
                    <a:moveTo>
                      <a:pt x="216" y="217"/>
                    </a:moveTo>
                    <a:lnTo>
                      <a:pt x="184" y="138"/>
                    </a:lnTo>
                    <a:lnTo>
                      <a:pt x="164" y="92"/>
                    </a:lnTo>
                    <a:lnTo>
                      <a:pt x="72" y="39"/>
                    </a:lnTo>
                    <a:lnTo>
                      <a:pt x="33" y="0"/>
                    </a:lnTo>
                    <a:lnTo>
                      <a:pt x="7" y="6"/>
                    </a:lnTo>
                    <a:lnTo>
                      <a:pt x="0" y="13"/>
                    </a:lnTo>
                    <a:lnTo>
                      <a:pt x="46" y="131"/>
                    </a:lnTo>
                    <a:lnTo>
                      <a:pt x="157" y="454"/>
                    </a:lnTo>
                    <a:lnTo>
                      <a:pt x="282" y="507"/>
                    </a:lnTo>
                    <a:lnTo>
                      <a:pt x="275" y="362"/>
                    </a:lnTo>
                    <a:lnTo>
                      <a:pt x="216" y="217"/>
                    </a:lnTo>
                    <a:close/>
                  </a:path>
                </a:pathLst>
              </a:custGeom>
              <a:solidFill>
                <a:srgbClr val="004E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91408" tIns="45705" rIns="91408" bIns="45705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19467" name="Object 190"/>
            <p:cNvGraphicFramePr>
              <a:graphicFrameLocks noChangeAspect="1"/>
            </p:cNvGraphicFramePr>
            <p:nvPr/>
          </p:nvGraphicFramePr>
          <p:xfrm>
            <a:off x="2369" y="1261"/>
            <a:ext cx="864" cy="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5" name="Clip" r:id="rId5" imgW="2309813" imgH="3176588" progId="MS_ClipArt_Gallery.2">
                    <p:embed/>
                  </p:oleObj>
                </mc:Choice>
                <mc:Fallback>
                  <p:oleObj name="Clip" r:id="rId5" imgW="2309813" imgH="3176588" progId="MS_ClipArt_Gallery.2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" y="1261"/>
                          <a:ext cx="864" cy="9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8703" name="Rectangle 191"/>
          <p:cNvSpPr>
            <a:spLocks noChangeArrowheads="1"/>
          </p:cNvSpPr>
          <p:nvPr/>
        </p:nvSpPr>
        <p:spPr bwMode="auto">
          <a:xfrm>
            <a:off x="1885950" y="5356225"/>
            <a:ext cx="62468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450850"/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zh-CN" altLang="en-US" sz="24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抽象概念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 sz="24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具体实例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的关系。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645" grpId="0"/>
      <p:bldP spid="4487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1430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学习方法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和要求</a:t>
            </a:r>
            <a:endParaRPr kumimoji="0" lang="en-US" altLang="zh-CN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201" name="Rectangle 65"/>
          <p:cNvSpPr>
            <a:spLocks noChangeArrowheads="1"/>
          </p:cNvSpPr>
          <p:nvPr/>
        </p:nvSpPr>
        <p:spPr bwMode="auto">
          <a:xfrm>
            <a:off x="1235075" y="2138363"/>
            <a:ext cx="7596188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4500" indent="-444500"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071563" algn="l"/>
              </a:tabLst>
            </a:pPr>
            <a:r>
              <a:rPr lang="zh-CN" altLang="en-US" sz="2400" u="sng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抓住一条主线</a:t>
            </a:r>
            <a:r>
              <a:rPr lang="zh-CN" altLang="en-US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marL="444500" indent="-444500"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tabLst>
                <a:tab pos="1071563" algn="l"/>
              </a:tabLs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以执行一条指令的基本过程为主线，</a:t>
            </a:r>
          </a:p>
          <a:p>
            <a:pPr marL="444500" indent="-444500"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tabLst>
                <a:tab pos="1071563" algn="l"/>
              </a:tabLst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把各章的知识点串成一条线，由粗到细层层深入</a:t>
            </a:r>
          </a:p>
        </p:txBody>
      </p:sp>
      <p:sp>
        <p:nvSpPr>
          <p:cNvPr id="475202" name="Rectangle 66"/>
          <p:cNvSpPr>
            <a:spLocks noChangeArrowheads="1"/>
          </p:cNvSpPr>
          <p:nvPr/>
        </p:nvSpPr>
        <p:spPr bwMode="auto">
          <a:xfrm>
            <a:off x="1208088" y="3454400"/>
            <a:ext cx="7935912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4500" indent="-444500"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442913" algn="l"/>
              </a:tabLst>
            </a:pPr>
            <a:r>
              <a:rPr lang="zh-CN" altLang="en-US" sz="2400" u="sng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注意整体配合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</a:p>
          <a:p>
            <a:pPr marL="444500" indent="-444500"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tabLst>
                <a:tab pos="442913" algn="l"/>
              </a:tabLst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以一条指令的执行过程为例，理解各部件间的关系，</a:t>
            </a:r>
          </a:p>
          <a:p>
            <a:pPr marL="444500" indent="-444500"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tabLst>
                <a:tab pos="442913" algn="l"/>
              </a:tabLst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理解信息的表述、存储、加工及其控制原理</a:t>
            </a:r>
          </a:p>
        </p:txBody>
      </p:sp>
      <p:sp>
        <p:nvSpPr>
          <p:cNvPr id="475203" name="Rectangle 67"/>
          <p:cNvSpPr>
            <a:spLocks noChangeArrowheads="1"/>
          </p:cNvSpPr>
          <p:nvPr/>
        </p:nvSpPr>
        <p:spPr bwMode="auto">
          <a:xfrm>
            <a:off x="1208088" y="4856163"/>
            <a:ext cx="757872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44500" algn="l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442913" algn="l"/>
              </a:tabLst>
            </a:pPr>
            <a:r>
              <a:rPr lang="zh-CN" altLang="en-US" sz="2400" u="sng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弄清部件原理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</a:p>
          <a:p>
            <a:pPr indent="444500" algn="l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tabLst>
                <a:tab pos="442913" algn="l"/>
              </a:tabLst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各部件的每一功能是如何分解为一步步的微操作的。</a:t>
            </a:r>
            <a:r>
              <a:rPr lang="zh-CN" altLang="en-US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0" name="Text Box 132"/>
          <p:cNvSpPr txBox="1">
            <a:spLocks noChangeArrowheads="1"/>
          </p:cNvSpPr>
          <p:nvPr/>
        </p:nvSpPr>
        <p:spPr bwMode="auto">
          <a:xfrm>
            <a:off x="685800" y="1557338"/>
            <a:ext cx="68373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“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计算机组成原理”怎么学？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201" grpId="0"/>
      <p:bldP spid="475202" grpId="0"/>
      <p:bldP spid="4752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7"/>
          <p:cNvSpPr>
            <a:spLocks noChangeArrowheads="1"/>
          </p:cNvSpPr>
          <p:nvPr/>
        </p:nvSpPr>
        <p:spPr bwMode="auto">
          <a:xfrm>
            <a:off x="1363823" y="2126999"/>
            <a:ext cx="7205501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444500" indent="-444500" algn="l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Ø"/>
              <a:tabLst>
                <a:tab pos="827088" algn="l"/>
              </a:tabLst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课前预习，课后及时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复习、做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习题，不无故旷课</a:t>
            </a:r>
          </a:p>
          <a:p>
            <a:pPr marL="444500" indent="-444500" algn="l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Ø"/>
              <a:tabLst>
                <a:tab pos="827088" algn="l"/>
              </a:tabLst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课堂练习是教学的重要组成部分，要认真对待</a:t>
            </a:r>
          </a:p>
          <a:p>
            <a:pPr marL="444500" indent="-444500" algn="l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Ø"/>
              <a:tabLst>
                <a:tab pos="827088" algn="l"/>
              </a:tabLst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答疑并及时反馈教学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意见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11" name="Text Box 68"/>
          <p:cNvSpPr txBox="1">
            <a:spLocks noChangeArrowheads="1"/>
          </p:cNvSpPr>
          <p:nvPr/>
        </p:nvSpPr>
        <p:spPr bwMode="auto">
          <a:xfrm>
            <a:off x="685800" y="1557338"/>
            <a:ext cx="68373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几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点</a:t>
            </a: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要求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512" name="Group 15"/>
          <p:cNvGrpSpPr>
            <a:grpSpLocks/>
          </p:cNvGrpSpPr>
          <p:nvPr/>
        </p:nvGrpSpPr>
        <p:grpSpPr bwMode="auto">
          <a:xfrm>
            <a:off x="814388" y="4604452"/>
            <a:ext cx="6708775" cy="787400"/>
            <a:chOff x="541" y="2715"/>
            <a:chExt cx="4307" cy="506"/>
          </a:xfrm>
        </p:grpSpPr>
        <p:grpSp>
          <p:nvGrpSpPr>
            <p:cNvPr id="21513" name="Group 70"/>
            <p:cNvGrpSpPr>
              <a:grpSpLocks/>
            </p:cNvGrpSpPr>
            <p:nvPr/>
          </p:nvGrpSpPr>
          <p:grpSpPr bwMode="auto">
            <a:xfrm>
              <a:off x="541" y="2736"/>
              <a:ext cx="384" cy="485"/>
              <a:chOff x="541" y="2736"/>
              <a:chExt cx="422" cy="455"/>
            </a:xfrm>
          </p:grpSpPr>
          <p:sp>
            <p:nvSpPr>
              <p:cNvPr id="21515" name="AutoShape 71"/>
              <p:cNvSpPr>
                <a:spLocks noChangeArrowheads="1"/>
              </p:cNvSpPr>
              <p:nvPr/>
            </p:nvSpPr>
            <p:spPr bwMode="auto">
              <a:xfrm>
                <a:off x="541" y="2736"/>
                <a:ext cx="422" cy="288"/>
              </a:xfrm>
              <a:prstGeom prst="star4">
                <a:avLst>
                  <a:gd name="adj" fmla="val 12500"/>
                </a:avLst>
              </a:prstGeom>
              <a:solidFill>
                <a:srgbClr val="FFA18B"/>
              </a:solidFill>
              <a:ln w="9525">
                <a:solidFill>
                  <a:srgbClr val="FFA1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1516" name="AutoShape 72"/>
              <p:cNvSpPr>
                <a:spLocks noChangeArrowheads="1"/>
              </p:cNvSpPr>
              <p:nvPr/>
            </p:nvSpPr>
            <p:spPr bwMode="auto">
              <a:xfrm>
                <a:off x="756" y="3078"/>
                <a:ext cx="148" cy="113"/>
              </a:xfrm>
              <a:prstGeom prst="star4">
                <a:avLst>
                  <a:gd name="adj" fmla="val 12500"/>
                </a:avLst>
              </a:prstGeom>
              <a:solidFill>
                <a:srgbClr val="FFA18B"/>
              </a:solidFill>
              <a:ln w="9525">
                <a:solidFill>
                  <a:srgbClr val="FFA1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1514" name="Text Box 73"/>
            <p:cNvSpPr txBox="1">
              <a:spLocks noChangeArrowheads="1"/>
            </p:cNvSpPr>
            <p:nvPr/>
          </p:nvSpPr>
          <p:spPr bwMode="auto">
            <a:xfrm>
              <a:off x="1173" y="2715"/>
              <a:ext cx="3675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Email: 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r>
                <a:rPr lang="en-US" altLang="zh-CN" sz="2800" dirty="0" smtClean="0">
                  <a:solidFill>
                    <a:srgbClr val="00008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yqma@swjtu.cn</a:t>
              </a:r>
              <a:endParaRPr lang="en-US" altLang="zh-CN" sz="2800" dirty="0">
                <a:solidFill>
                  <a:srgbClr val="00008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430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学习方法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和要求</a:t>
            </a:r>
            <a:endParaRPr kumimoji="0" lang="en-US" altLang="zh-CN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784408" y="3883311"/>
            <a:ext cx="68373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</a:t>
            </a:r>
            <a:r>
              <a:rPr lang="en-US" altLang="zh-CN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QQ</a:t>
            </a:r>
            <a:r>
              <a:rPr lang="zh-CN" alt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群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“计算机组成原理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426486947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8"/>
          <p:cNvGrpSpPr>
            <a:grpSpLocks/>
          </p:cNvGrpSpPr>
          <p:nvPr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10"/>
            <p:cNvSpPr>
              <a:spLocks noChangeArrowheads="1"/>
            </p:cNvSpPr>
            <p:nvPr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1"/>
            <p:cNvSpPr>
              <a:spLocks noChangeArrowheads="1"/>
            </p:cNvSpPr>
            <p:nvPr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Rectangle 12"/>
            <p:cNvSpPr>
              <a:spLocks noChangeArrowheads="1"/>
            </p:cNvSpPr>
            <p:nvPr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Rectangle 13"/>
            <p:cNvSpPr>
              <a:spLocks noChangeArrowheads="1"/>
            </p:cNvSpPr>
            <p:nvPr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Rectangle 14"/>
            <p:cNvSpPr>
              <a:spLocks noChangeArrowheads="1"/>
            </p:cNvSpPr>
            <p:nvPr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Rectangle 15"/>
            <p:cNvSpPr>
              <a:spLocks noChangeArrowheads="1"/>
            </p:cNvSpPr>
            <p:nvPr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6" name="Text Box 17"/>
          <p:cNvSpPr txBox="1">
            <a:spLocks noChangeArrowheads="1"/>
          </p:cNvSpPr>
          <p:nvPr/>
        </p:nvSpPr>
        <p:spPr bwMode="auto">
          <a:xfrm>
            <a:off x="1581150" y="2047875"/>
            <a:ext cx="6243638" cy="2967038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100000">
                <a:srgbClr val="F5E3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indent="3810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0.1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课程的性质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0.2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课程的知识层面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60000"/>
              </a:lnSpc>
              <a:spcBef>
                <a:spcPct val="0"/>
              </a:spcBef>
              <a:buClrTx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0.3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课程的预期目标</a:t>
            </a:r>
          </a:p>
          <a:p>
            <a:pPr algn="l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0.4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教学形式和考核方式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60000"/>
              </a:lnSpc>
              <a:spcBef>
                <a:spcPct val="0"/>
              </a:spcBef>
              <a:buClrTx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0.5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学习方法和要求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7" name="Rectangle 18"/>
          <p:cNvSpPr>
            <a:spLocks noChangeArrowheads="1"/>
          </p:cNvSpPr>
          <p:nvPr/>
        </p:nvSpPr>
        <p:spPr bwMode="auto">
          <a:xfrm>
            <a:off x="693738" y="874713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章  课程说明</a:t>
            </a:r>
            <a:endParaRPr lang="en-US" altLang="zh-CN" sz="3200">
              <a:solidFill>
                <a:srgbClr val="99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课程的性质</a:t>
            </a:r>
            <a:endParaRPr kumimoji="0" lang="zh-CN" altLang="en-US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67"/>
          <p:cNvSpPr>
            <a:spLocks noChangeArrowheads="1"/>
          </p:cNvSpPr>
          <p:nvPr/>
        </p:nvSpPr>
        <p:spPr bwMode="auto">
          <a:xfrm>
            <a:off x="838200" y="2460067"/>
            <a:ext cx="7759045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主要内容：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计算机硬件系统的基本组成结构、各部件内部的运行机制和逻辑实现。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838200" y="1744003"/>
            <a:ext cx="7636002" cy="5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本课程是一门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专业基础课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4290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课程的性质</a:t>
            </a:r>
            <a:endParaRPr kumimoji="0" lang="zh-CN" altLang="en-US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790575" y="1497091"/>
            <a:ext cx="8001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从</a:t>
            </a:r>
            <a:r>
              <a:rPr lang="zh-CN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课程体系</a:t>
            </a:r>
            <a:r>
              <a:rPr lang="zh-CN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来看</a:t>
            </a: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400" dirty="0">
              <a:solidFill>
                <a:srgbClr val="0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790576" y="1976908"/>
            <a:ext cx="7956550" cy="5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后续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有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若干门硬件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课和软件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课需要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它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作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先修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基础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52582" y="2731118"/>
            <a:ext cx="7870742" cy="2583832"/>
            <a:chOff x="952582" y="2731118"/>
            <a:chExt cx="7870742" cy="2583832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6683603" y="3386022"/>
              <a:ext cx="2139721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2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----</a:t>
              </a:r>
              <a:r>
                <a:rPr kumimoji="0" lang="zh-CN" altLang="en-US" sz="2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专业基础课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972301" y="4274769"/>
              <a:ext cx="1554163" cy="352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2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---专业课</a:t>
              </a:r>
              <a:endParaRPr kumimoji="0" lang="zh-CN" altLang="en-US" sz="1000" b="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" name="AutoShape 15"/>
            <p:cNvSpPr>
              <a:spLocks/>
            </p:cNvSpPr>
            <p:nvPr/>
          </p:nvSpPr>
          <p:spPr bwMode="auto">
            <a:xfrm>
              <a:off x="6653213" y="4064233"/>
              <a:ext cx="203200" cy="857331"/>
            </a:xfrm>
            <a:prstGeom prst="rightBrace">
              <a:avLst>
                <a:gd name="adj1" fmla="val 61458"/>
                <a:gd name="adj2" fmla="val 50000"/>
              </a:avLst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952582" y="2731118"/>
              <a:ext cx="5595856" cy="2583832"/>
            </a:xfrm>
            <a:prstGeom prst="rect">
              <a:avLst/>
            </a:prstGeom>
            <a:gradFill rotWithShape="0">
              <a:gsLst>
                <a:gs pos="0">
                  <a:srgbClr val="ADD6FF"/>
                </a:gs>
                <a:gs pos="100000">
                  <a:srgbClr val="F5E3F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333399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数字电子技术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计算机组成原理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endParaRPr>
            </a:p>
            <a:p>
              <a:r>
                <a:rPr lang="zh-CN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操作系统</a:t>
              </a:r>
              <a:r>
                <a:rPr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</a:t>
              </a:r>
              <a:r>
                <a:rPr lang="zh-CN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微机与接口技术</a:t>
              </a:r>
              <a:r>
                <a:rPr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zh-CN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计算机网络</a:t>
              </a:r>
            </a:p>
            <a:p>
              <a:pPr algn="l"/>
              <a:r>
                <a:rPr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数据库原理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与设计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</a:t>
              </a:r>
              <a:r>
                <a:rPr lang="zh-CN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智能</a:t>
              </a:r>
              <a:r>
                <a:rPr lang="zh-CN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嵌入式系统设计  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   </a:t>
              </a:r>
              <a:endPara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zh-CN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……</a:t>
              </a:r>
              <a:r>
                <a:rPr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   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……</a:t>
              </a:r>
              <a:r>
                <a:rPr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   </a:t>
              </a:r>
              <a:r>
                <a:rPr lang="zh-CN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……</a:t>
              </a:r>
              <a:r>
                <a:rPr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2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  <a:p>
              <a:r>
                <a:rPr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zh-CN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黑体" pitchFamily="49" charset="-122"/>
                  <a:ea typeface="黑体" pitchFamily="49" charset="-122"/>
                  <a:cs typeface="宋体" pitchFamily="2" charset="-122"/>
                </a:rPr>
                <a:t>          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21429" y="2893119"/>
              <a:ext cx="3473450" cy="2224731"/>
              <a:chOff x="2021429" y="2893120"/>
              <a:chExt cx="3473450" cy="2028444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H="1">
                <a:off x="3753392" y="2893120"/>
                <a:ext cx="9525" cy="20284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2021429" y="3898775"/>
                <a:ext cx="3473450" cy="1022789"/>
              </a:xfrm>
              <a:custGeom>
                <a:avLst/>
                <a:gdLst>
                  <a:gd name="T0" fmla="*/ 0 w 5469"/>
                  <a:gd name="T1" fmla="*/ 959 h 980"/>
                  <a:gd name="T2" fmla="*/ 0 w 5469"/>
                  <a:gd name="T3" fmla="*/ 0 h 980"/>
                  <a:gd name="T4" fmla="*/ 5469 w 5469"/>
                  <a:gd name="T5" fmla="*/ 0 h 980"/>
                  <a:gd name="T6" fmla="*/ 5467 w 5469"/>
                  <a:gd name="T7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69" h="980">
                    <a:moveTo>
                      <a:pt x="0" y="959"/>
                    </a:moveTo>
                    <a:lnTo>
                      <a:pt x="0" y="0"/>
                    </a:lnTo>
                    <a:lnTo>
                      <a:pt x="5469" y="0"/>
                    </a:lnTo>
                    <a:lnTo>
                      <a:pt x="5467" y="98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595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课程的性质</a:t>
            </a:r>
            <a:endParaRPr kumimoji="0" lang="zh-CN" altLang="en-US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790575" y="1497091"/>
            <a:ext cx="8001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从</a:t>
            </a:r>
            <a:r>
              <a:rPr lang="zh-CN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计算机系统</a:t>
            </a:r>
            <a:r>
              <a:rPr lang="zh-CN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的角度看</a:t>
            </a: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400" dirty="0">
              <a:solidFill>
                <a:srgbClr val="0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790576" y="1976908"/>
            <a:ext cx="7956550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20000"/>
              </a:lnSpc>
              <a:buClr>
                <a:schemeClr val="tx2"/>
              </a:buClr>
              <a:tabLst>
                <a:tab pos="827088" algn="l"/>
              </a:tabLst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本课程的内容处于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计算机系统的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“核心”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zh-CN" sz="240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</a:t>
            </a:r>
            <a:r>
              <a:rPr lang="zh-CN" altLang="en-US" sz="240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底层</a:t>
            </a:r>
            <a:r>
              <a:rPr lang="zh-CN" altLang="zh-CN" sz="240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软件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设计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“立足点”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2252" y="3218656"/>
            <a:ext cx="7224713" cy="2865438"/>
            <a:chOff x="298450" y="2168525"/>
            <a:chExt cx="7224713" cy="286543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450" y="2168525"/>
              <a:ext cx="6242050" cy="2865438"/>
              <a:chOff x="298450" y="2168525"/>
              <a:chExt cx="6242050" cy="2865438"/>
            </a:xfrm>
          </p:grpSpPr>
          <p:sp>
            <p:nvSpPr>
              <p:cNvPr id="13" name="Text Box 30"/>
              <p:cNvSpPr txBox="1">
                <a:spLocks noChangeArrowheads="1"/>
              </p:cNvSpPr>
              <p:nvPr/>
            </p:nvSpPr>
            <p:spPr bwMode="auto">
              <a:xfrm>
                <a:off x="2000250" y="2168525"/>
                <a:ext cx="3990975" cy="16446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应用程序</a:t>
                </a:r>
                <a:r>
                  <a:rPr lang="en-US" altLang="zh-CN" sz="22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(</a:t>
                </a:r>
                <a:r>
                  <a:rPr lang="zh-CN" altLang="en-US" sz="22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如：浏览器等</a:t>
                </a:r>
                <a:r>
                  <a:rPr lang="en-US" altLang="zh-CN" sz="22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)</a:t>
                </a:r>
                <a:endParaRPr lang="zh-CN" altLang="en-US" sz="22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3130550" y="2632668"/>
                <a:ext cx="2998945" cy="11043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操作系统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5" name="Rectangle 29"/>
              <p:cNvSpPr>
                <a:spLocks noChangeArrowheads="1"/>
              </p:cNvSpPr>
              <p:nvPr/>
            </p:nvSpPr>
            <p:spPr bwMode="auto">
              <a:xfrm>
                <a:off x="2247900" y="3086100"/>
                <a:ext cx="1714500" cy="1905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2057400" y="3937000"/>
                <a:ext cx="1422400" cy="3365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处理器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3492500" y="3937000"/>
                <a:ext cx="1206500" cy="3365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存储器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>
                <a:off x="4697413" y="3937000"/>
                <a:ext cx="1627187" cy="3365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I/O </a:t>
                </a: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系统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2471738" y="4270375"/>
                <a:ext cx="3500437" cy="4032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72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数据通路</a:t>
                </a:r>
                <a:r>
                  <a:rPr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、控制电路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2800350" y="4673637"/>
                <a:ext cx="2759075" cy="33655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数字电路设计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2317750" y="3248025"/>
                <a:ext cx="1565275" cy="4635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汇编程序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1041400" y="3644900"/>
                <a:ext cx="5499100" cy="292100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2317750" y="2838413"/>
                <a:ext cx="1565275" cy="4032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编译程序</a:t>
                </a:r>
                <a:endParaRPr lang="en-US" altLang="zh-CN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298450" y="3108325"/>
                <a:ext cx="1298575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软件</a:t>
                </a:r>
                <a:endParaRPr lang="en-US" altLang="zh-CN" sz="20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298450" y="3971925"/>
                <a:ext cx="1298575" cy="387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hlink"/>
                    </a:solidFill>
                    <a:latin typeface="黑体" pitchFamily="2" charset="-122"/>
                    <a:ea typeface="黑体" pitchFamily="2" charset="-122"/>
                  </a:rPr>
                  <a:t>硬件</a:t>
                </a:r>
                <a:endParaRPr lang="en-US" altLang="zh-CN" sz="20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6" name="Text Box 35"/>
              <p:cNvSpPr txBox="1">
                <a:spLocks noChangeArrowheads="1"/>
              </p:cNvSpPr>
              <p:nvPr/>
            </p:nvSpPr>
            <p:spPr bwMode="auto">
              <a:xfrm>
                <a:off x="2800350" y="3584612"/>
                <a:ext cx="2212975" cy="35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marL="609600" indent="-609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200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指令集</a:t>
                </a:r>
                <a:endParaRPr lang="en-US" altLang="zh-CN" sz="22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7" name="Line 34"/>
              <p:cNvSpPr>
                <a:spLocks noChangeShapeType="1"/>
              </p:cNvSpPr>
              <p:nvPr/>
            </p:nvSpPr>
            <p:spPr bwMode="auto">
              <a:xfrm>
                <a:off x="1377950" y="3836988"/>
                <a:ext cx="0" cy="1196975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n>
                    <a:solidFill>
                      <a:srgbClr val="0070C0"/>
                    </a:solidFill>
                  </a:ln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 flipV="1">
                <a:off x="1380061" y="2351314"/>
                <a:ext cx="3175" cy="137030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n>
                    <a:solidFill>
                      <a:srgbClr val="0070C0"/>
                    </a:solidFill>
                  </a:ln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pic>
          <p:nvPicPr>
            <p:cNvPr id="1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620" y="3386138"/>
              <a:ext cx="6121543" cy="1303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5595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课程的性质</a:t>
            </a:r>
            <a:endParaRPr kumimoji="0" lang="zh-CN" altLang="en-US" sz="32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90575" y="1497091"/>
            <a:ext cx="8001000" cy="91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从行业背景和需求看：</a:t>
            </a:r>
            <a:endParaRPr lang="en-US" altLang="zh-CN" sz="24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我国目前在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----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39609" y="2383864"/>
            <a:ext cx="6027688" cy="1239443"/>
            <a:chOff x="1428925" y="3560611"/>
            <a:chExt cx="6027688" cy="1239443"/>
          </a:xfrm>
        </p:grpSpPr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>
              <a:off x="1428925" y="3560611"/>
              <a:ext cx="2068431" cy="1239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l"/>
              <a:r>
                <a:rPr lang="zh-CN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核</a:t>
              </a:r>
              <a:r>
                <a:rPr lang="zh-CN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心电子器件</a:t>
              </a:r>
            </a:p>
            <a:p>
              <a:pPr algn="l"/>
              <a:r>
                <a:rPr lang="zh-CN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高</a:t>
              </a:r>
              <a:r>
                <a:rPr lang="zh-CN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端通用芯片</a:t>
              </a:r>
            </a:p>
            <a:p>
              <a:pPr algn="l"/>
              <a:r>
                <a:rPr lang="zh-CN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基</a:t>
              </a:r>
              <a:r>
                <a:rPr lang="zh-CN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础软件</a:t>
              </a:r>
            </a:p>
          </p:txBody>
        </p:sp>
        <p:sp>
          <p:nvSpPr>
            <p:cNvPr id="10" name="右大括号 9"/>
            <p:cNvSpPr/>
            <p:nvPr/>
          </p:nvSpPr>
          <p:spPr bwMode="auto">
            <a:xfrm>
              <a:off x="3431367" y="3685880"/>
              <a:ext cx="273378" cy="980388"/>
            </a:xfrm>
            <a:prstGeom prst="rightBrace">
              <a:avLst>
                <a:gd name="adj1" fmla="val 32471"/>
                <a:gd name="adj2" fmla="val 50000"/>
              </a:avLst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609600" marR="0" indent="-609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6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1" name="文本框 2"/>
            <p:cNvSpPr txBox="1"/>
            <p:nvPr/>
          </p:nvSpPr>
          <p:spPr>
            <a:xfrm>
              <a:off x="3837113" y="3937062"/>
              <a:ext cx="3619500" cy="49342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长期</a:t>
              </a:r>
              <a:r>
                <a:rPr 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受制于发达国家</a:t>
              </a:r>
              <a:r>
                <a:rPr lang="zh-CN" sz="24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！</a:t>
              </a:r>
              <a:endParaRPr 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33440" y="3672982"/>
            <a:ext cx="6565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计算机产业是国家的基础性、战略性产业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---- 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走出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行业</a:t>
            </a:r>
            <a:r>
              <a:rPr lang="zh-CN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困境</a:t>
            </a:r>
            <a:r>
              <a:rPr lang="zh-CN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要靠我们自己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!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85801" y="4646438"/>
            <a:ext cx="8105774" cy="1463290"/>
          </a:xfrm>
          <a:prstGeom prst="roundRect">
            <a:avLst>
              <a:gd name="adj" fmla="val 18123"/>
            </a:avLst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本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研发</a:t>
            </a:r>
            <a:r>
              <a:rPr lang="zh-CN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高端电子产品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开发</a:t>
            </a:r>
            <a:r>
              <a:rPr lang="zh-CN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基础软件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必须具备的基础知识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也是计算机相关行业从业人员都必须具备的专业基础知识</a:t>
            </a:r>
            <a:r>
              <a:rPr lang="zh-CN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 dirty="0" smtClean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2175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知识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层面 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38200" y="1672915"/>
            <a:ext cx="7740650" cy="4456113"/>
            <a:chOff x="528" y="887"/>
            <a:chExt cx="4876" cy="2807"/>
          </a:xfrm>
        </p:grpSpPr>
        <p:sp>
          <p:nvSpPr>
            <p:cNvPr id="17475" name="AutoShape 39"/>
            <p:cNvSpPr>
              <a:spLocks noChangeArrowheads="1"/>
            </p:cNvSpPr>
            <p:nvPr/>
          </p:nvSpPr>
          <p:spPr bwMode="auto">
            <a:xfrm>
              <a:off x="674" y="887"/>
              <a:ext cx="4730" cy="124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7476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931491"/>
                </p:ext>
              </p:extLst>
            </p:nvPr>
          </p:nvGraphicFramePr>
          <p:xfrm>
            <a:off x="1011" y="3455"/>
            <a:ext cx="395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5" name="Document" r:id="rId6" imgW="6028638" imgH="372809" progId="Word.Document.8">
                    <p:embed/>
                  </p:oleObj>
                </mc:Choice>
                <mc:Fallback>
                  <p:oleObj name="Document" r:id="rId6" imgW="6028638" imgH="372809" progId="Word.Document.8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3455"/>
                          <a:ext cx="395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7" name="Object 38"/>
            <p:cNvGraphicFramePr>
              <a:graphicFrameLocks noChangeAspect="1"/>
            </p:cNvGraphicFramePr>
            <p:nvPr/>
          </p:nvGraphicFramePr>
          <p:xfrm>
            <a:off x="528" y="3479"/>
            <a:ext cx="339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" name="位图图像" r:id="rId8" imgW="809738" imgH="438095" progId="Paint.Picture">
                    <p:embed/>
                  </p:oleObj>
                </mc:Choice>
                <mc:Fallback>
                  <p:oleObj name="位图图像" r:id="rId8" imgW="809738" imgH="438095" progId="Paint.Picture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479"/>
                          <a:ext cx="339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" name="组合 19"/>
          <p:cNvGrpSpPr>
            <a:grpSpLocks/>
          </p:cNvGrpSpPr>
          <p:nvPr/>
        </p:nvGrpSpPr>
        <p:grpSpPr bwMode="auto">
          <a:xfrm>
            <a:off x="1270000" y="1744353"/>
            <a:ext cx="7175500" cy="1173162"/>
            <a:chOff x="1270561" y="1469204"/>
            <a:chExt cx="7174796" cy="1172396"/>
          </a:xfrm>
        </p:grpSpPr>
        <p:sp>
          <p:nvSpPr>
            <p:cNvPr id="17456" name="Rectangle 45"/>
            <p:cNvSpPr>
              <a:spLocks noChangeArrowheads="1"/>
            </p:cNvSpPr>
            <p:nvPr/>
          </p:nvSpPr>
          <p:spPr bwMode="auto">
            <a:xfrm>
              <a:off x="7510550" y="2268387"/>
              <a:ext cx="934807" cy="27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系统级</a:t>
              </a:r>
            </a:p>
          </p:txBody>
        </p:sp>
        <p:sp>
          <p:nvSpPr>
            <p:cNvPr id="17457" name="Line 46"/>
            <p:cNvSpPr>
              <a:spLocks noChangeShapeType="1"/>
            </p:cNvSpPr>
            <p:nvPr/>
          </p:nvSpPr>
          <p:spPr bwMode="auto">
            <a:xfrm flipV="1">
              <a:off x="6605513" y="2514590"/>
              <a:ext cx="1985" cy="66436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47"/>
            <p:cNvSpPr>
              <a:spLocks noChangeShapeType="1"/>
            </p:cNvSpPr>
            <p:nvPr/>
          </p:nvSpPr>
          <p:spPr bwMode="auto">
            <a:xfrm flipV="1">
              <a:off x="6605513" y="2407121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8"/>
            <p:cNvSpPr>
              <a:spLocks noChangeShapeType="1"/>
            </p:cNvSpPr>
            <p:nvPr/>
          </p:nvSpPr>
          <p:spPr bwMode="auto">
            <a:xfrm flipV="1">
              <a:off x="6605513" y="2301605"/>
              <a:ext cx="1985" cy="66436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49"/>
            <p:cNvSpPr>
              <a:spLocks noChangeShapeType="1"/>
            </p:cNvSpPr>
            <p:nvPr/>
          </p:nvSpPr>
          <p:spPr bwMode="auto">
            <a:xfrm flipV="1">
              <a:off x="6605513" y="2196090"/>
              <a:ext cx="1985" cy="6448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50"/>
            <p:cNvSpPr>
              <a:spLocks noChangeShapeType="1"/>
            </p:cNvSpPr>
            <p:nvPr/>
          </p:nvSpPr>
          <p:spPr bwMode="auto">
            <a:xfrm>
              <a:off x="1270561" y="2127700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51"/>
            <p:cNvSpPr>
              <a:spLocks noChangeShapeType="1"/>
            </p:cNvSpPr>
            <p:nvPr/>
          </p:nvSpPr>
          <p:spPr bwMode="auto">
            <a:xfrm>
              <a:off x="1270561" y="2235169"/>
              <a:ext cx="1985" cy="66436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52"/>
            <p:cNvSpPr>
              <a:spLocks noChangeShapeType="1"/>
            </p:cNvSpPr>
            <p:nvPr/>
          </p:nvSpPr>
          <p:spPr bwMode="auto">
            <a:xfrm>
              <a:off x="1270561" y="2338731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53"/>
            <p:cNvSpPr>
              <a:spLocks noChangeShapeType="1"/>
            </p:cNvSpPr>
            <p:nvPr/>
          </p:nvSpPr>
          <p:spPr bwMode="auto">
            <a:xfrm>
              <a:off x="1270561" y="2446201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56"/>
            <p:cNvSpPr>
              <a:spLocks noChangeShapeType="1"/>
            </p:cNvSpPr>
            <p:nvPr/>
          </p:nvSpPr>
          <p:spPr bwMode="auto">
            <a:xfrm flipH="1">
              <a:off x="2921856" y="2518498"/>
              <a:ext cx="109160" cy="3517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57"/>
            <p:cNvSpPr>
              <a:spLocks noChangeShapeType="1"/>
            </p:cNvSpPr>
            <p:nvPr/>
          </p:nvSpPr>
          <p:spPr bwMode="auto">
            <a:xfrm>
              <a:off x="4039258" y="2518498"/>
              <a:ext cx="123053" cy="2540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Rectangle 58"/>
            <p:cNvSpPr>
              <a:spLocks noChangeArrowheads="1"/>
            </p:cNvSpPr>
            <p:nvPr/>
          </p:nvSpPr>
          <p:spPr bwMode="auto">
            <a:xfrm>
              <a:off x="1274530" y="2072988"/>
              <a:ext cx="5356784" cy="568612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8" name="Text Box 59"/>
            <p:cNvSpPr txBox="1">
              <a:spLocks noChangeArrowheads="1"/>
            </p:cNvSpPr>
            <p:nvPr/>
          </p:nvSpPr>
          <p:spPr bwMode="auto">
            <a:xfrm>
              <a:off x="1512698" y="2215629"/>
              <a:ext cx="1389310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17469" name="Text Box 60"/>
            <p:cNvSpPr txBox="1">
              <a:spLocks noChangeArrowheads="1"/>
            </p:cNvSpPr>
            <p:nvPr/>
          </p:nvSpPr>
          <p:spPr bwMode="auto">
            <a:xfrm>
              <a:off x="3072695" y="2215629"/>
              <a:ext cx="948701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ALU</a:t>
              </a:r>
            </a:p>
          </p:txBody>
        </p:sp>
        <p:sp>
          <p:nvSpPr>
            <p:cNvPr id="17470" name="Text Box 61"/>
            <p:cNvSpPr txBox="1">
              <a:spLocks noChangeArrowheads="1"/>
            </p:cNvSpPr>
            <p:nvPr/>
          </p:nvSpPr>
          <p:spPr bwMode="auto">
            <a:xfrm>
              <a:off x="5444446" y="2215629"/>
              <a:ext cx="982441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外设</a:t>
              </a:r>
            </a:p>
          </p:txBody>
        </p:sp>
        <p:sp>
          <p:nvSpPr>
            <p:cNvPr id="17471" name="Text Box 62"/>
            <p:cNvSpPr txBox="1">
              <a:spLocks noChangeArrowheads="1"/>
            </p:cNvSpPr>
            <p:nvPr/>
          </p:nvSpPr>
          <p:spPr bwMode="auto">
            <a:xfrm>
              <a:off x="4192082" y="2215629"/>
              <a:ext cx="1115418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存储器</a:t>
              </a:r>
            </a:p>
          </p:txBody>
        </p:sp>
        <p:sp>
          <p:nvSpPr>
            <p:cNvPr id="17472" name="Text Box 63"/>
            <p:cNvSpPr txBox="1">
              <a:spLocks noChangeArrowheads="1"/>
            </p:cNvSpPr>
            <p:nvPr/>
          </p:nvSpPr>
          <p:spPr bwMode="auto">
            <a:xfrm>
              <a:off x="3207657" y="1469204"/>
              <a:ext cx="1391295" cy="2872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计算机组成</a:t>
              </a:r>
            </a:p>
          </p:txBody>
        </p:sp>
        <p:sp>
          <p:nvSpPr>
            <p:cNvPr id="17473" name="Line 80"/>
            <p:cNvSpPr>
              <a:spLocks noChangeShapeType="1"/>
            </p:cNvSpPr>
            <p:nvPr/>
          </p:nvSpPr>
          <p:spPr bwMode="auto">
            <a:xfrm flipH="1">
              <a:off x="1274530" y="1754487"/>
              <a:ext cx="1933126" cy="31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Line 84"/>
            <p:cNvSpPr>
              <a:spLocks noChangeShapeType="1"/>
            </p:cNvSpPr>
            <p:nvPr/>
          </p:nvSpPr>
          <p:spPr bwMode="auto">
            <a:xfrm>
              <a:off x="4598952" y="1754487"/>
              <a:ext cx="2032363" cy="31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9"/>
          <p:cNvGrpSpPr>
            <a:grpSpLocks/>
          </p:cNvGrpSpPr>
          <p:nvPr/>
        </p:nvGrpSpPr>
        <p:grpSpPr bwMode="auto">
          <a:xfrm>
            <a:off x="1270000" y="2488890"/>
            <a:ext cx="7165975" cy="1119188"/>
            <a:chOff x="1270561" y="2213793"/>
            <a:chExt cx="7165247" cy="1118370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4470636" y="2924473"/>
              <a:ext cx="336516" cy="161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zh-CN" altLang="en-US" sz="105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. . .</a:t>
              </a:r>
            </a:p>
          </p:txBody>
        </p:sp>
        <p:sp>
          <p:nvSpPr>
            <p:cNvPr id="17446" name="Line 54"/>
            <p:cNvSpPr>
              <a:spLocks noChangeShapeType="1"/>
            </p:cNvSpPr>
            <p:nvPr/>
          </p:nvSpPr>
          <p:spPr bwMode="auto">
            <a:xfrm>
              <a:off x="1270561" y="3017570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55"/>
            <p:cNvSpPr>
              <a:spLocks noChangeShapeType="1"/>
            </p:cNvSpPr>
            <p:nvPr/>
          </p:nvSpPr>
          <p:spPr bwMode="auto">
            <a:xfrm>
              <a:off x="1270561" y="3123086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Rectangle 64"/>
            <p:cNvSpPr>
              <a:spLocks noChangeArrowheads="1"/>
            </p:cNvSpPr>
            <p:nvPr/>
          </p:nvSpPr>
          <p:spPr bwMode="auto">
            <a:xfrm>
              <a:off x="1274530" y="2763551"/>
              <a:ext cx="5356785" cy="5686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9" name="Text Box 67"/>
            <p:cNvSpPr txBox="1">
              <a:spLocks noChangeArrowheads="1"/>
            </p:cNvSpPr>
            <p:nvPr/>
          </p:nvSpPr>
          <p:spPr bwMode="auto">
            <a:xfrm>
              <a:off x="1512698" y="2904238"/>
              <a:ext cx="1321830" cy="28528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寄存器1</a:t>
              </a:r>
            </a:p>
          </p:txBody>
        </p:sp>
        <p:sp>
          <p:nvSpPr>
            <p:cNvPr id="17450" name="Text Box 68"/>
            <p:cNvSpPr txBox="1">
              <a:spLocks noChangeArrowheads="1"/>
            </p:cNvSpPr>
            <p:nvPr/>
          </p:nvSpPr>
          <p:spPr bwMode="auto">
            <a:xfrm>
              <a:off x="3038955" y="2904238"/>
              <a:ext cx="1319845" cy="28528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寄存器2</a:t>
              </a:r>
            </a:p>
          </p:txBody>
        </p:sp>
        <p:sp>
          <p:nvSpPr>
            <p:cNvPr id="17451" name="Text Box 69"/>
            <p:cNvSpPr txBox="1">
              <a:spLocks noChangeArrowheads="1"/>
            </p:cNvSpPr>
            <p:nvPr/>
          </p:nvSpPr>
          <p:spPr bwMode="auto">
            <a:xfrm>
              <a:off x="5105059" y="2923778"/>
              <a:ext cx="1355570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17452" name="Line 81"/>
            <p:cNvSpPr>
              <a:spLocks noChangeShapeType="1"/>
            </p:cNvSpPr>
            <p:nvPr/>
          </p:nvSpPr>
          <p:spPr bwMode="auto">
            <a:xfrm flipH="1">
              <a:off x="1274530" y="2337580"/>
              <a:ext cx="1798165" cy="4259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85"/>
            <p:cNvSpPr>
              <a:spLocks noChangeShapeType="1"/>
            </p:cNvSpPr>
            <p:nvPr/>
          </p:nvSpPr>
          <p:spPr bwMode="auto">
            <a:xfrm>
              <a:off x="3987656" y="2337580"/>
              <a:ext cx="2643660" cy="445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Rectangle 88"/>
            <p:cNvSpPr>
              <a:spLocks noChangeArrowheads="1"/>
            </p:cNvSpPr>
            <p:nvPr/>
          </p:nvSpPr>
          <p:spPr bwMode="auto">
            <a:xfrm>
              <a:off x="7506209" y="2867112"/>
              <a:ext cx="929599" cy="276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寄存器级</a:t>
              </a:r>
            </a:p>
          </p:txBody>
        </p:sp>
        <p:sp>
          <p:nvSpPr>
            <p:cNvPr id="17455" name="Text Box 60"/>
            <p:cNvSpPr txBox="1">
              <a:spLocks noChangeArrowheads="1"/>
            </p:cNvSpPr>
            <p:nvPr/>
          </p:nvSpPr>
          <p:spPr bwMode="auto">
            <a:xfrm>
              <a:off x="3070859" y="2213793"/>
              <a:ext cx="948701" cy="2813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ALU</a:t>
              </a:r>
            </a:p>
          </p:txBody>
        </p:sp>
      </p:grpSp>
      <p:sp>
        <p:nvSpPr>
          <p:cNvPr id="17418" name="Rectangle 70"/>
          <p:cNvSpPr>
            <a:spLocks noChangeArrowheads="1"/>
          </p:cNvSpPr>
          <p:nvPr/>
        </p:nvSpPr>
        <p:spPr bwMode="auto">
          <a:xfrm>
            <a:off x="4540250" y="3136590"/>
            <a:ext cx="44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 . .</a:t>
            </a:r>
          </a:p>
        </p:txBody>
      </p:sp>
      <p:grpSp>
        <p:nvGrpSpPr>
          <p:cNvPr id="5" name="组合 52"/>
          <p:cNvGrpSpPr>
            <a:grpSpLocks/>
          </p:cNvGrpSpPr>
          <p:nvPr/>
        </p:nvGrpSpPr>
        <p:grpSpPr bwMode="auto">
          <a:xfrm>
            <a:off x="1273175" y="3188978"/>
            <a:ext cx="6686550" cy="1098550"/>
            <a:chOff x="1273736" y="2924436"/>
            <a:chExt cx="6686774" cy="1098289"/>
          </a:xfrm>
        </p:grpSpPr>
        <p:sp>
          <p:nvSpPr>
            <p:cNvPr id="17436" name="Text Box 68"/>
            <p:cNvSpPr txBox="1">
              <a:spLocks noChangeArrowheads="1"/>
            </p:cNvSpPr>
            <p:nvPr/>
          </p:nvSpPr>
          <p:spPr bwMode="auto">
            <a:xfrm>
              <a:off x="3048136" y="2924436"/>
              <a:ext cx="1319845" cy="285283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寄存器2</a:t>
              </a:r>
            </a:p>
          </p:txBody>
        </p:sp>
        <p:sp>
          <p:nvSpPr>
            <p:cNvPr id="17437" name="Rectangle 65"/>
            <p:cNvSpPr>
              <a:spLocks noChangeArrowheads="1"/>
            </p:cNvSpPr>
            <p:nvPr/>
          </p:nvSpPr>
          <p:spPr bwMode="auto">
            <a:xfrm>
              <a:off x="1273736" y="3454113"/>
              <a:ext cx="5356784" cy="56861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38" name="Rectangle 70"/>
            <p:cNvSpPr>
              <a:spLocks noChangeArrowheads="1"/>
            </p:cNvSpPr>
            <p:nvPr/>
          </p:nvSpPr>
          <p:spPr bwMode="auto">
            <a:xfrm>
              <a:off x="4563248" y="3600550"/>
              <a:ext cx="448841" cy="215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. . .</a:t>
              </a:r>
            </a:p>
          </p:txBody>
        </p:sp>
        <p:sp>
          <p:nvSpPr>
            <p:cNvPr id="17439" name="Text Box 71"/>
            <p:cNvSpPr txBox="1">
              <a:spLocks noChangeArrowheads="1"/>
            </p:cNvSpPr>
            <p:nvPr/>
          </p:nvSpPr>
          <p:spPr bwMode="auto">
            <a:xfrm>
              <a:off x="1511903" y="3579168"/>
              <a:ext cx="1321830" cy="2833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门1</a:t>
              </a:r>
            </a:p>
          </p:txBody>
        </p:sp>
        <p:sp>
          <p:nvSpPr>
            <p:cNvPr id="17440" name="Text Box 72"/>
            <p:cNvSpPr txBox="1">
              <a:spLocks noChangeArrowheads="1"/>
            </p:cNvSpPr>
            <p:nvPr/>
          </p:nvSpPr>
          <p:spPr bwMode="auto">
            <a:xfrm>
              <a:off x="3038160" y="3579168"/>
              <a:ext cx="1319845" cy="2833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门2</a:t>
              </a:r>
            </a:p>
          </p:txBody>
        </p:sp>
        <p:sp>
          <p:nvSpPr>
            <p:cNvPr id="17441" name="Text Box 73"/>
            <p:cNvSpPr txBox="1">
              <a:spLocks noChangeArrowheads="1"/>
            </p:cNvSpPr>
            <p:nvPr/>
          </p:nvSpPr>
          <p:spPr bwMode="auto">
            <a:xfrm>
              <a:off x="5104263" y="3598708"/>
              <a:ext cx="1355570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K</a:t>
              </a:r>
            </a:p>
          </p:txBody>
        </p:sp>
        <p:sp>
          <p:nvSpPr>
            <p:cNvPr id="17442" name="Line 82"/>
            <p:cNvSpPr>
              <a:spLocks noChangeShapeType="1"/>
            </p:cNvSpPr>
            <p:nvPr/>
          </p:nvSpPr>
          <p:spPr bwMode="auto">
            <a:xfrm flipH="1">
              <a:off x="1273736" y="3030096"/>
              <a:ext cx="1764424" cy="424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86"/>
            <p:cNvSpPr>
              <a:spLocks noChangeShapeType="1"/>
            </p:cNvSpPr>
            <p:nvPr/>
          </p:nvSpPr>
          <p:spPr bwMode="auto">
            <a:xfrm>
              <a:off x="4358005" y="3030096"/>
              <a:ext cx="2272515" cy="424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Rectangle 89"/>
            <p:cNvSpPr>
              <a:spLocks noChangeArrowheads="1"/>
            </p:cNvSpPr>
            <p:nvPr/>
          </p:nvSpPr>
          <p:spPr bwMode="auto">
            <a:xfrm>
              <a:off x="7495639" y="3600662"/>
              <a:ext cx="464871" cy="27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门级</a:t>
              </a:r>
            </a:p>
          </p:txBody>
        </p:sp>
      </p:grpSp>
      <p:grpSp>
        <p:nvGrpSpPr>
          <p:cNvPr id="6" name="组合 62"/>
          <p:cNvGrpSpPr>
            <a:grpSpLocks/>
          </p:cNvGrpSpPr>
          <p:nvPr/>
        </p:nvGrpSpPr>
        <p:grpSpPr bwMode="auto">
          <a:xfrm>
            <a:off x="1270000" y="3841440"/>
            <a:ext cx="7189788" cy="1604963"/>
            <a:chOff x="1270561" y="3577332"/>
            <a:chExt cx="7189062" cy="1604705"/>
          </a:xfrm>
        </p:grpSpPr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1275324" y="4147153"/>
              <a:ext cx="5355684" cy="5666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320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22" name="Rectangle 74"/>
            <p:cNvSpPr>
              <a:spLocks noChangeArrowheads="1"/>
            </p:cNvSpPr>
            <p:nvPr/>
          </p:nvSpPr>
          <p:spPr bwMode="auto">
            <a:xfrm>
              <a:off x="4572056" y="4286668"/>
              <a:ext cx="334912" cy="430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. . .</a:t>
              </a:r>
            </a:p>
          </p:txBody>
        </p:sp>
        <p:sp>
          <p:nvSpPr>
            <p:cNvPr id="17423" name="Line 75"/>
            <p:cNvSpPr>
              <a:spLocks noChangeShapeType="1"/>
            </p:cNvSpPr>
            <p:nvPr/>
          </p:nvSpPr>
          <p:spPr bwMode="auto">
            <a:xfrm>
              <a:off x="1270561" y="4383063"/>
              <a:ext cx="1985" cy="66436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76"/>
            <p:cNvSpPr>
              <a:spLocks noChangeShapeType="1"/>
            </p:cNvSpPr>
            <p:nvPr/>
          </p:nvSpPr>
          <p:spPr bwMode="auto">
            <a:xfrm>
              <a:off x="1270561" y="4488579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Text Box 77"/>
            <p:cNvSpPr txBox="1">
              <a:spLocks noChangeArrowheads="1"/>
            </p:cNvSpPr>
            <p:nvPr/>
          </p:nvSpPr>
          <p:spPr bwMode="auto">
            <a:xfrm>
              <a:off x="1512698" y="4271685"/>
              <a:ext cx="1321829" cy="2833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晶体管1</a:t>
              </a:r>
            </a:p>
          </p:txBody>
        </p:sp>
        <p:sp>
          <p:nvSpPr>
            <p:cNvPr id="17426" name="Text Box 78"/>
            <p:cNvSpPr txBox="1">
              <a:spLocks noChangeArrowheads="1"/>
            </p:cNvSpPr>
            <p:nvPr/>
          </p:nvSpPr>
          <p:spPr bwMode="auto">
            <a:xfrm>
              <a:off x="3038954" y="4271685"/>
              <a:ext cx="1319845" cy="2833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晶体管2</a:t>
              </a:r>
            </a:p>
          </p:txBody>
        </p:sp>
        <p:sp>
          <p:nvSpPr>
            <p:cNvPr id="17427" name="Text Box 79"/>
            <p:cNvSpPr txBox="1">
              <a:spLocks noChangeArrowheads="1"/>
            </p:cNvSpPr>
            <p:nvPr/>
          </p:nvSpPr>
          <p:spPr bwMode="auto">
            <a:xfrm>
              <a:off x="5105057" y="4287317"/>
              <a:ext cx="1355570" cy="2833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晶体管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T</a:t>
              </a:r>
            </a:p>
          </p:txBody>
        </p:sp>
        <p:sp>
          <p:nvSpPr>
            <p:cNvPr id="17428" name="Line 83"/>
            <p:cNvSpPr>
              <a:spLocks noChangeShapeType="1"/>
            </p:cNvSpPr>
            <p:nvPr/>
          </p:nvSpPr>
          <p:spPr bwMode="auto">
            <a:xfrm flipH="1">
              <a:off x="1274530" y="3703073"/>
              <a:ext cx="1764424" cy="443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87"/>
            <p:cNvSpPr>
              <a:spLocks noChangeShapeType="1"/>
            </p:cNvSpPr>
            <p:nvPr/>
          </p:nvSpPr>
          <p:spPr bwMode="auto">
            <a:xfrm>
              <a:off x="4358799" y="3703073"/>
              <a:ext cx="2101828" cy="58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Rectangle 90"/>
            <p:cNvSpPr>
              <a:spLocks noChangeArrowheads="1"/>
            </p:cNvSpPr>
            <p:nvPr/>
          </p:nvSpPr>
          <p:spPr bwMode="auto">
            <a:xfrm>
              <a:off x="7530023" y="4197434"/>
              <a:ext cx="929600" cy="276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晶体管级</a:t>
              </a:r>
            </a:p>
          </p:txBody>
        </p:sp>
        <p:sp>
          <p:nvSpPr>
            <p:cNvPr id="17431" name="Rectangle 41"/>
            <p:cNvSpPr>
              <a:spLocks noChangeArrowheads="1"/>
            </p:cNvSpPr>
            <p:nvPr/>
          </p:nvSpPr>
          <p:spPr bwMode="auto">
            <a:xfrm>
              <a:off x="3503129" y="4903192"/>
              <a:ext cx="585007" cy="27689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TTL </a:t>
              </a:r>
            </a:p>
          </p:txBody>
        </p:sp>
        <p:sp>
          <p:nvSpPr>
            <p:cNvPr id="17432" name="Rectangle 42"/>
            <p:cNvSpPr>
              <a:spLocks noChangeArrowheads="1"/>
            </p:cNvSpPr>
            <p:nvPr/>
          </p:nvSpPr>
          <p:spPr bwMode="auto">
            <a:xfrm>
              <a:off x="1925270" y="4903192"/>
              <a:ext cx="585007" cy="27689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MOS </a:t>
              </a:r>
            </a:p>
          </p:txBody>
        </p:sp>
        <p:sp>
          <p:nvSpPr>
            <p:cNvPr id="17433" name="Rectangle 44"/>
            <p:cNvSpPr>
              <a:spLocks noChangeArrowheads="1"/>
            </p:cNvSpPr>
            <p:nvPr/>
          </p:nvSpPr>
          <p:spPr bwMode="auto">
            <a:xfrm>
              <a:off x="4507984" y="4856358"/>
              <a:ext cx="448772" cy="21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. . .</a:t>
              </a:r>
            </a:p>
          </p:txBody>
        </p:sp>
        <p:sp>
          <p:nvSpPr>
            <p:cNvPr id="17434" name="Rectangle 91"/>
            <p:cNvSpPr>
              <a:spLocks noChangeArrowheads="1"/>
            </p:cNvSpPr>
            <p:nvPr/>
          </p:nvSpPr>
          <p:spPr bwMode="auto">
            <a:xfrm>
              <a:off x="7400612" y="4905146"/>
              <a:ext cx="697200" cy="276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物理级</a:t>
              </a:r>
            </a:p>
          </p:txBody>
        </p: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3035683" y="3577332"/>
              <a:ext cx="1320667" cy="2841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门2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5" name="AutoShape 39"/>
          <p:cNvSpPr>
            <a:spLocks noChangeArrowheads="1"/>
          </p:cNvSpPr>
          <p:nvPr/>
        </p:nvSpPr>
        <p:spPr bwMode="auto">
          <a:xfrm>
            <a:off x="1069975" y="1672915"/>
            <a:ext cx="7508875" cy="1981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7416" name="组合 19"/>
          <p:cNvGrpSpPr>
            <a:grpSpLocks/>
          </p:cNvGrpSpPr>
          <p:nvPr/>
        </p:nvGrpSpPr>
        <p:grpSpPr bwMode="auto">
          <a:xfrm>
            <a:off x="1270000" y="1744353"/>
            <a:ext cx="7175500" cy="1173162"/>
            <a:chOff x="1270561" y="1469204"/>
            <a:chExt cx="7174796" cy="1172396"/>
          </a:xfrm>
        </p:grpSpPr>
        <p:sp>
          <p:nvSpPr>
            <p:cNvPr id="17456" name="Rectangle 45"/>
            <p:cNvSpPr>
              <a:spLocks noChangeArrowheads="1"/>
            </p:cNvSpPr>
            <p:nvPr/>
          </p:nvSpPr>
          <p:spPr bwMode="auto">
            <a:xfrm>
              <a:off x="7510550" y="2268387"/>
              <a:ext cx="934807" cy="27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系统级</a:t>
              </a:r>
            </a:p>
          </p:txBody>
        </p:sp>
        <p:sp>
          <p:nvSpPr>
            <p:cNvPr id="17457" name="Line 46"/>
            <p:cNvSpPr>
              <a:spLocks noChangeShapeType="1"/>
            </p:cNvSpPr>
            <p:nvPr/>
          </p:nvSpPr>
          <p:spPr bwMode="auto">
            <a:xfrm flipV="1">
              <a:off x="6605513" y="2514590"/>
              <a:ext cx="1985" cy="66436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47"/>
            <p:cNvSpPr>
              <a:spLocks noChangeShapeType="1"/>
            </p:cNvSpPr>
            <p:nvPr/>
          </p:nvSpPr>
          <p:spPr bwMode="auto">
            <a:xfrm flipV="1">
              <a:off x="6605513" y="2407121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48"/>
            <p:cNvSpPr>
              <a:spLocks noChangeShapeType="1"/>
            </p:cNvSpPr>
            <p:nvPr/>
          </p:nvSpPr>
          <p:spPr bwMode="auto">
            <a:xfrm flipV="1">
              <a:off x="6605513" y="2301605"/>
              <a:ext cx="1985" cy="66436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49"/>
            <p:cNvSpPr>
              <a:spLocks noChangeShapeType="1"/>
            </p:cNvSpPr>
            <p:nvPr/>
          </p:nvSpPr>
          <p:spPr bwMode="auto">
            <a:xfrm flipV="1">
              <a:off x="6605513" y="2196090"/>
              <a:ext cx="1985" cy="6448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50"/>
            <p:cNvSpPr>
              <a:spLocks noChangeShapeType="1"/>
            </p:cNvSpPr>
            <p:nvPr/>
          </p:nvSpPr>
          <p:spPr bwMode="auto">
            <a:xfrm>
              <a:off x="1270561" y="2127700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51"/>
            <p:cNvSpPr>
              <a:spLocks noChangeShapeType="1"/>
            </p:cNvSpPr>
            <p:nvPr/>
          </p:nvSpPr>
          <p:spPr bwMode="auto">
            <a:xfrm>
              <a:off x="1270561" y="2235169"/>
              <a:ext cx="1985" cy="66436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52"/>
            <p:cNvSpPr>
              <a:spLocks noChangeShapeType="1"/>
            </p:cNvSpPr>
            <p:nvPr/>
          </p:nvSpPr>
          <p:spPr bwMode="auto">
            <a:xfrm>
              <a:off x="1270561" y="2338731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53"/>
            <p:cNvSpPr>
              <a:spLocks noChangeShapeType="1"/>
            </p:cNvSpPr>
            <p:nvPr/>
          </p:nvSpPr>
          <p:spPr bwMode="auto">
            <a:xfrm>
              <a:off x="1270561" y="2446201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56"/>
            <p:cNvSpPr>
              <a:spLocks noChangeShapeType="1"/>
            </p:cNvSpPr>
            <p:nvPr/>
          </p:nvSpPr>
          <p:spPr bwMode="auto">
            <a:xfrm flipH="1">
              <a:off x="2921856" y="2518498"/>
              <a:ext cx="109160" cy="3517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57"/>
            <p:cNvSpPr>
              <a:spLocks noChangeShapeType="1"/>
            </p:cNvSpPr>
            <p:nvPr/>
          </p:nvSpPr>
          <p:spPr bwMode="auto">
            <a:xfrm>
              <a:off x="4039258" y="2518498"/>
              <a:ext cx="123053" cy="25402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Rectangle 58"/>
            <p:cNvSpPr>
              <a:spLocks noChangeArrowheads="1"/>
            </p:cNvSpPr>
            <p:nvPr/>
          </p:nvSpPr>
          <p:spPr bwMode="auto">
            <a:xfrm>
              <a:off x="1274530" y="2072988"/>
              <a:ext cx="5356784" cy="568612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8" name="Text Box 59"/>
            <p:cNvSpPr txBox="1">
              <a:spLocks noChangeArrowheads="1"/>
            </p:cNvSpPr>
            <p:nvPr/>
          </p:nvSpPr>
          <p:spPr bwMode="auto">
            <a:xfrm>
              <a:off x="1512698" y="2215629"/>
              <a:ext cx="1389310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17469" name="Text Box 60"/>
            <p:cNvSpPr txBox="1">
              <a:spLocks noChangeArrowheads="1"/>
            </p:cNvSpPr>
            <p:nvPr/>
          </p:nvSpPr>
          <p:spPr bwMode="auto">
            <a:xfrm>
              <a:off x="3072695" y="2215629"/>
              <a:ext cx="948701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ALU</a:t>
              </a:r>
            </a:p>
          </p:txBody>
        </p:sp>
        <p:sp>
          <p:nvSpPr>
            <p:cNvPr id="17470" name="Text Box 61"/>
            <p:cNvSpPr txBox="1">
              <a:spLocks noChangeArrowheads="1"/>
            </p:cNvSpPr>
            <p:nvPr/>
          </p:nvSpPr>
          <p:spPr bwMode="auto">
            <a:xfrm>
              <a:off x="5444446" y="2215629"/>
              <a:ext cx="982441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外设</a:t>
              </a:r>
            </a:p>
          </p:txBody>
        </p:sp>
        <p:sp>
          <p:nvSpPr>
            <p:cNvPr id="17471" name="Text Box 62"/>
            <p:cNvSpPr txBox="1">
              <a:spLocks noChangeArrowheads="1"/>
            </p:cNvSpPr>
            <p:nvPr/>
          </p:nvSpPr>
          <p:spPr bwMode="auto">
            <a:xfrm>
              <a:off x="4192082" y="2215629"/>
              <a:ext cx="1115418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存储器</a:t>
              </a:r>
            </a:p>
          </p:txBody>
        </p:sp>
        <p:sp>
          <p:nvSpPr>
            <p:cNvPr id="17472" name="Text Box 63"/>
            <p:cNvSpPr txBox="1">
              <a:spLocks noChangeArrowheads="1"/>
            </p:cNvSpPr>
            <p:nvPr/>
          </p:nvSpPr>
          <p:spPr bwMode="auto">
            <a:xfrm>
              <a:off x="3207657" y="1469204"/>
              <a:ext cx="1391295" cy="2872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计算机组成</a:t>
              </a:r>
            </a:p>
          </p:txBody>
        </p:sp>
        <p:sp>
          <p:nvSpPr>
            <p:cNvPr id="17473" name="Line 80"/>
            <p:cNvSpPr>
              <a:spLocks noChangeShapeType="1"/>
            </p:cNvSpPr>
            <p:nvPr/>
          </p:nvSpPr>
          <p:spPr bwMode="auto">
            <a:xfrm flipH="1">
              <a:off x="1274530" y="1754487"/>
              <a:ext cx="1933126" cy="31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Line 84"/>
            <p:cNvSpPr>
              <a:spLocks noChangeShapeType="1"/>
            </p:cNvSpPr>
            <p:nvPr/>
          </p:nvSpPr>
          <p:spPr bwMode="auto">
            <a:xfrm>
              <a:off x="4598952" y="1754487"/>
              <a:ext cx="2032363" cy="31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9"/>
          <p:cNvGrpSpPr>
            <a:grpSpLocks/>
          </p:cNvGrpSpPr>
          <p:nvPr/>
        </p:nvGrpSpPr>
        <p:grpSpPr bwMode="auto">
          <a:xfrm>
            <a:off x="1270000" y="2488890"/>
            <a:ext cx="7165975" cy="1119188"/>
            <a:chOff x="1270561" y="2213793"/>
            <a:chExt cx="7165247" cy="1118370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4470636" y="2924473"/>
              <a:ext cx="336516" cy="161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0" lang="zh-CN" altLang="en-US" sz="105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. . .</a:t>
              </a:r>
            </a:p>
          </p:txBody>
        </p:sp>
        <p:sp>
          <p:nvSpPr>
            <p:cNvPr id="17446" name="Line 54"/>
            <p:cNvSpPr>
              <a:spLocks noChangeShapeType="1"/>
            </p:cNvSpPr>
            <p:nvPr/>
          </p:nvSpPr>
          <p:spPr bwMode="auto">
            <a:xfrm>
              <a:off x="1270561" y="3017570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55"/>
            <p:cNvSpPr>
              <a:spLocks noChangeShapeType="1"/>
            </p:cNvSpPr>
            <p:nvPr/>
          </p:nvSpPr>
          <p:spPr bwMode="auto">
            <a:xfrm>
              <a:off x="1270561" y="3123086"/>
              <a:ext cx="1985" cy="68390"/>
            </a:xfrm>
            <a:prstGeom prst="line">
              <a:avLst/>
            </a:prstGeom>
            <a:noFill/>
            <a:ln w="25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Rectangle 64"/>
            <p:cNvSpPr>
              <a:spLocks noChangeArrowheads="1"/>
            </p:cNvSpPr>
            <p:nvPr/>
          </p:nvSpPr>
          <p:spPr bwMode="auto">
            <a:xfrm>
              <a:off x="1274530" y="2763551"/>
              <a:ext cx="5356785" cy="5686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320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9" name="Text Box 67"/>
            <p:cNvSpPr txBox="1">
              <a:spLocks noChangeArrowheads="1"/>
            </p:cNvSpPr>
            <p:nvPr/>
          </p:nvSpPr>
          <p:spPr bwMode="auto">
            <a:xfrm>
              <a:off x="1512698" y="2904238"/>
              <a:ext cx="1321830" cy="28528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寄存器1</a:t>
              </a:r>
            </a:p>
          </p:txBody>
        </p:sp>
        <p:sp>
          <p:nvSpPr>
            <p:cNvPr id="17450" name="Text Box 68"/>
            <p:cNvSpPr txBox="1">
              <a:spLocks noChangeArrowheads="1"/>
            </p:cNvSpPr>
            <p:nvPr/>
          </p:nvSpPr>
          <p:spPr bwMode="auto">
            <a:xfrm>
              <a:off x="3038955" y="2904238"/>
              <a:ext cx="1319845" cy="28528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寄存器2</a:t>
              </a:r>
            </a:p>
          </p:txBody>
        </p:sp>
        <p:sp>
          <p:nvSpPr>
            <p:cNvPr id="17451" name="Text Box 69"/>
            <p:cNvSpPr txBox="1">
              <a:spLocks noChangeArrowheads="1"/>
            </p:cNvSpPr>
            <p:nvPr/>
          </p:nvSpPr>
          <p:spPr bwMode="auto">
            <a:xfrm>
              <a:off x="5105059" y="2923778"/>
              <a:ext cx="1355570" cy="2813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</a:t>
              </a: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17452" name="Line 81"/>
            <p:cNvSpPr>
              <a:spLocks noChangeShapeType="1"/>
            </p:cNvSpPr>
            <p:nvPr/>
          </p:nvSpPr>
          <p:spPr bwMode="auto">
            <a:xfrm flipH="1">
              <a:off x="1274530" y="2337580"/>
              <a:ext cx="1798165" cy="4259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85"/>
            <p:cNvSpPr>
              <a:spLocks noChangeShapeType="1"/>
            </p:cNvSpPr>
            <p:nvPr/>
          </p:nvSpPr>
          <p:spPr bwMode="auto">
            <a:xfrm>
              <a:off x="3987656" y="2337580"/>
              <a:ext cx="2643660" cy="445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Rectangle 88"/>
            <p:cNvSpPr>
              <a:spLocks noChangeArrowheads="1"/>
            </p:cNvSpPr>
            <p:nvPr/>
          </p:nvSpPr>
          <p:spPr bwMode="auto">
            <a:xfrm>
              <a:off x="7506209" y="2867112"/>
              <a:ext cx="929599" cy="276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寄存器级</a:t>
              </a:r>
            </a:p>
          </p:txBody>
        </p:sp>
        <p:sp>
          <p:nvSpPr>
            <p:cNvPr id="17455" name="Text Box 60"/>
            <p:cNvSpPr txBox="1">
              <a:spLocks noChangeArrowheads="1"/>
            </p:cNvSpPr>
            <p:nvPr/>
          </p:nvSpPr>
          <p:spPr bwMode="auto">
            <a:xfrm>
              <a:off x="3070859" y="2213793"/>
              <a:ext cx="948701" cy="2813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ALU</a:t>
              </a:r>
            </a:p>
          </p:txBody>
        </p:sp>
      </p:grpSp>
      <p:sp>
        <p:nvSpPr>
          <p:cNvPr id="17418" name="Rectangle 70"/>
          <p:cNvSpPr>
            <a:spLocks noChangeArrowheads="1"/>
          </p:cNvSpPr>
          <p:nvPr/>
        </p:nvSpPr>
        <p:spPr bwMode="auto">
          <a:xfrm>
            <a:off x="4540250" y="3125573"/>
            <a:ext cx="447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9975" y="4137906"/>
            <a:ext cx="807563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教学内容：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计算机</a:t>
            </a:r>
            <a:r>
              <a:rPr lang="zh-CN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硬件系统的组织结构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各组成部件内部的运行机制和逻辑实现。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kumimoji="0" lang="en-US" altLang="zh-CN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课程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知识</a:t>
            </a:r>
            <a:r>
              <a:rPr kumimoji="0" lang="zh-CN" altLang="en-US" sz="32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层面 </a:t>
            </a:r>
          </a:p>
        </p:txBody>
      </p:sp>
    </p:spTree>
    <p:extLst>
      <p:ext uri="{BB962C8B-B14F-4D97-AF65-F5344CB8AC3E}">
        <p14:creationId xmlns:p14="http://schemas.microsoft.com/office/powerpoint/2010/main" val="19256216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just">
          <a:lnSpc>
            <a:spcPct val="110000"/>
          </a:lnSpc>
          <a:spcBef>
            <a:spcPct val="0"/>
          </a:spcBef>
          <a:buClrTx/>
          <a:defRPr sz="2400" dirty="0" smtClean="0">
            <a:solidFill>
              <a:srgbClr val="000080"/>
            </a:solidFill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Wingdings" pitchFamily="2" charset="2"/>
          <a:buNone/>
          <a:tabLst/>
          <a:defRPr kumimoji="1" 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5835</TotalTime>
  <Words>1562</Words>
  <Application>Microsoft Office PowerPoint</Application>
  <PresentationFormat>全屏显示(4:3)</PresentationFormat>
  <Paragraphs>225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Blends</vt:lpstr>
      <vt:lpstr>BMP 图象</vt:lpstr>
      <vt:lpstr>Document</vt:lpstr>
      <vt:lpstr>位图图像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课程说明</dc:title>
  <dc:creator>Y.Q.Ma</dc:creator>
  <cp:lastModifiedBy>Y.Q.Ma</cp:lastModifiedBy>
  <cp:revision>1104</cp:revision>
  <cp:lastPrinted>2021-03-05T06:20:24Z</cp:lastPrinted>
  <dcterms:created xsi:type="dcterms:W3CDTF">2000-10-10T05:39:14Z</dcterms:created>
  <dcterms:modified xsi:type="dcterms:W3CDTF">2023-02-03T04:16:19Z</dcterms:modified>
</cp:coreProperties>
</file>