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0" r:id="rId1"/>
  </p:sldMasterIdLst>
  <p:notesMasterIdLst>
    <p:notesMasterId r:id="rId120"/>
  </p:notesMasterIdLst>
  <p:handoutMasterIdLst>
    <p:handoutMasterId r:id="rId121"/>
  </p:handoutMasterIdLst>
  <p:sldIdLst>
    <p:sldId id="453" r:id="rId2"/>
    <p:sldId id="480" r:id="rId3"/>
    <p:sldId id="481" r:id="rId4"/>
    <p:sldId id="464" r:id="rId5"/>
    <p:sldId id="258" r:id="rId6"/>
    <p:sldId id="330" r:id="rId7"/>
    <p:sldId id="371" r:id="rId8"/>
    <p:sldId id="475" r:id="rId9"/>
    <p:sldId id="476" r:id="rId10"/>
    <p:sldId id="466" r:id="rId11"/>
    <p:sldId id="389" r:id="rId12"/>
    <p:sldId id="390" r:id="rId13"/>
    <p:sldId id="392" r:id="rId14"/>
    <p:sldId id="394" r:id="rId15"/>
    <p:sldId id="467" r:id="rId16"/>
    <p:sldId id="393" r:id="rId17"/>
    <p:sldId id="486" r:id="rId18"/>
    <p:sldId id="469" r:id="rId19"/>
    <p:sldId id="391" r:id="rId20"/>
    <p:sldId id="436" r:id="rId21"/>
    <p:sldId id="437" r:id="rId22"/>
    <p:sldId id="454" r:id="rId23"/>
    <p:sldId id="438" r:id="rId24"/>
    <p:sldId id="468" r:id="rId25"/>
    <p:sldId id="439" r:id="rId26"/>
    <p:sldId id="440" r:id="rId27"/>
    <p:sldId id="441" r:id="rId28"/>
    <p:sldId id="491" r:id="rId29"/>
    <p:sldId id="410" r:id="rId30"/>
    <p:sldId id="395" r:id="rId31"/>
    <p:sldId id="396" r:id="rId32"/>
    <p:sldId id="397" r:id="rId33"/>
    <p:sldId id="398" r:id="rId34"/>
    <p:sldId id="411" r:id="rId35"/>
    <p:sldId id="401" r:id="rId36"/>
    <p:sldId id="402" r:id="rId37"/>
    <p:sldId id="412" r:id="rId38"/>
    <p:sldId id="470" r:id="rId39"/>
    <p:sldId id="403" r:id="rId40"/>
    <p:sldId id="471" r:id="rId41"/>
    <p:sldId id="483" r:id="rId42"/>
    <p:sldId id="405" r:id="rId43"/>
    <p:sldId id="406" r:id="rId44"/>
    <p:sldId id="407" r:id="rId45"/>
    <p:sldId id="408" r:id="rId46"/>
    <p:sldId id="487" r:id="rId47"/>
    <p:sldId id="489" r:id="rId48"/>
    <p:sldId id="409" r:id="rId49"/>
    <p:sldId id="413" r:id="rId50"/>
    <p:sldId id="478" r:id="rId51"/>
    <p:sldId id="430" r:id="rId52"/>
    <p:sldId id="485" r:id="rId53"/>
    <p:sldId id="479" r:id="rId54"/>
    <p:sldId id="416" r:id="rId55"/>
    <p:sldId id="417" r:id="rId56"/>
    <p:sldId id="418" r:id="rId57"/>
    <p:sldId id="419" r:id="rId58"/>
    <p:sldId id="420" r:id="rId59"/>
    <p:sldId id="448" r:id="rId60"/>
    <p:sldId id="449" r:id="rId61"/>
    <p:sldId id="421" r:id="rId62"/>
    <p:sldId id="422" r:id="rId63"/>
    <p:sldId id="431" r:id="rId64"/>
    <p:sldId id="432" r:id="rId65"/>
    <p:sldId id="433" r:id="rId66"/>
    <p:sldId id="434" r:id="rId67"/>
    <p:sldId id="493" r:id="rId68"/>
    <p:sldId id="444" r:id="rId69"/>
    <p:sldId id="494" r:id="rId70"/>
    <p:sldId id="443" r:id="rId71"/>
    <p:sldId id="488" r:id="rId72"/>
    <p:sldId id="445" r:id="rId73"/>
    <p:sldId id="442" r:id="rId74"/>
    <p:sldId id="446" r:id="rId75"/>
    <p:sldId id="458" r:id="rId76"/>
    <p:sldId id="427" r:id="rId77"/>
    <p:sldId id="473" r:id="rId78"/>
    <p:sldId id="495" r:id="rId79"/>
    <p:sldId id="474" r:id="rId80"/>
    <p:sldId id="452" r:id="rId81"/>
    <p:sldId id="428" r:id="rId82"/>
    <p:sldId id="450" r:id="rId83"/>
    <p:sldId id="515" r:id="rId84"/>
    <p:sldId id="516" r:id="rId85"/>
    <p:sldId id="519" r:id="rId86"/>
    <p:sldId id="520" r:id="rId87"/>
    <p:sldId id="521" r:id="rId88"/>
    <p:sldId id="522" r:id="rId89"/>
    <p:sldId id="523" r:id="rId90"/>
    <p:sldId id="524" r:id="rId91"/>
    <p:sldId id="525" r:id="rId92"/>
    <p:sldId id="526" r:id="rId93"/>
    <p:sldId id="527" r:id="rId94"/>
    <p:sldId id="528" r:id="rId95"/>
    <p:sldId id="529" r:id="rId96"/>
    <p:sldId id="530" r:id="rId97"/>
    <p:sldId id="462" r:id="rId98"/>
    <p:sldId id="511" r:id="rId99"/>
    <p:sldId id="497" r:id="rId100"/>
    <p:sldId id="498" r:id="rId101"/>
    <p:sldId id="506" r:id="rId102"/>
    <p:sldId id="512" r:id="rId103"/>
    <p:sldId id="504" r:id="rId104"/>
    <p:sldId id="503" r:id="rId105"/>
    <p:sldId id="499" r:id="rId106"/>
    <p:sldId id="501" r:id="rId107"/>
    <p:sldId id="505" r:id="rId108"/>
    <p:sldId id="507" r:id="rId109"/>
    <p:sldId id="463" r:id="rId110"/>
    <p:sldId id="460" r:id="rId111"/>
    <p:sldId id="461" r:id="rId112"/>
    <p:sldId id="508" r:id="rId113"/>
    <p:sldId id="509" r:id="rId114"/>
    <p:sldId id="510" r:id="rId115"/>
    <p:sldId id="472" r:id="rId116"/>
    <p:sldId id="490" r:id="rId117"/>
    <p:sldId id="492" r:id="rId118"/>
    <p:sldId id="451" r:id="rId119"/>
  </p:sldIdLst>
  <p:sldSz cx="9144000" cy="6858000" type="screen4x3"/>
  <p:notesSz cx="7099300" cy="10234613"/>
  <p:defaultTextStyle>
    <a:defPPr>
      <a:defRPr lang="en-US"/>
    </a:defPPr>
    <a:lvl1pPr algn="just" rtl="0" eaLnBrk="0" fontAlgn="base" hangingPunct="0">
      <a:spcBef>
        <a:spcPct val="0"/>
      </a:spcBef>
      <a:spcAft>
        <a:spcPct val="0"/>
      </a:spcAft>
      <a:defRPr kumimoji="1" sz="2400" b="1" kern="1200">
        <a:solidFill>
          <a:srgbClr val="000080"/>
        </a:solidFill>
        <a:latin typeface="楷体_GB2312" pitchFamily="49" charset="-122"/>
        <a:ea typeface="楷体_GB2312" pitchFamily="49" charset="-122"/>
        <a:cs typeface="+mn-cs"/>
      </a:defRPr>
    </a:lvl1pPr>
    <a:lvl2pPr marL="457200" algn="just" rtl="0" eaLnBrk="0" fontAlgn="base" hangingPunct="0">
      <a:spcBef>
        <a:spcPct val="0"/>
      </a:spcBef>
      <a:spcAft>
        <a:spcPct val="0"/>
      </a:spcAft>
      <a:defRPr kumimoji="1" sz="2400" b="1" kern="1200">
        <a:solidFill>
          <a:srgbClr val="000080"/>
        </a:solidFill>
        <a:latin typeface="楷体_GB2312" pitchFamily="49" charset="-122"/>
        <a:ea typeface="楷体_GB2312" pitchFamily="49" charset="-122"/>
        <a:cs typeface="+mn-cs"/>
      </a:defRPr>
    </a:lvl2pPr>
    <a:lvl3pPr marL="914400" algn="just" rtl="0" eaLnBrk="0" fontAlgn="base" hangingPunct="0">
      <a:spcBef>
        <a:spcPct val="0"/>
      </a:spcBef>
      <a:spcAft>
        <a:spcPct val="0"/>
      </a:spcAft>
      <a:defRPr kumimoji="1" sz="2400" b="1" kern="1200">
        <a:solidFill>
          <a:srgbClr val="000080"/>
        </a:solidFill>
        <a:latin typeface="楷体_GB2312" pitchFamily="49" charset="-122"/>
        <a:ea typeface="楷体_GB2312" pitchFamily="49" charset="-122"/>
        <a:cs typeface="+mn-cs"/>
      </a:defRPr>
    </a:lvl3pPr>
    <a:lvl4pPr marL="1371600" algn="just" rtl="0" eaLnBrk="0" fontAlgn="base" hangingPunct="0">
      <a:spcBef>
        <a:spcPct val="0"/>
      </a:spcBef>
      <a:spcAft>
        <a:spcPct val="0"/>
      </a:spcAft>
      <a:defRPr kumimoji="1" sz="2400" b="1" kern="1200">
        <a:solidFill>
          <a:srgbClr val="000080"/>
        </a:solidFill>
        <a:latin typeface="楷体_GB2312" pitchFamily="49" charset="-122"/>
        <a:ea typeface="楷体_GB2312" pitchFamily="49" charset="-122"/>
        <a:cs typeface="+mn-cs"/>
      </a:defRPr>
    </a:lvl4pPr>
    <a:lvl5pPr marL="1828800" algn="just" rtl="0" eaLnBrk="0" fontAlgn="base" hangingPunct="0">
      <a:spcBef>
        <a:spcPct val="0"/>
      </a:spcBef>
      <a:spcAft>
        <a:spcPct val="0"/>
      </a:spcAft>
      <a:defRPr kumimoji="1" sz="2400" b="1" kern="1200">
        <a:solidFill>
          <a:srgbClr val="000080"/>
        </a:solidFill>
        <a:latin typeface="楷体_GB2312" pitchFamily="49" charset="-122"/>
        <a:ea typeface="楷体_GB2312" pitchFamily="49" charset="-122"/>
        <a:cs typeface="+mn-cs"/>
      </a:defRPr>
    </a:lvl5pPr>
    <a:lvl6pPr marL="2286000" algn="l" defTabSz="914400" rtl="0" eaLnBrk="1" latinLnBrk="0" hangingPunct="1">
      <a:defRPr kumimoji="1" sz="2400" b="1" kern="1200">
        <a:solidFill>
          <a:srgbClr val="000080"/>
        </a:solidFill>
        <a:latin typeface="楷体_GB2312" pitchFamily="49" charset="-122"/>
        <a:ea typeface="楷体_GB2312" pitchFamily="49" charset="-122"/>
        <a:cs typeface="+mn-cs"/>
      </a:defRPr>
    </a:lvl6pPr>
    <a:lvl7pPr marL="2743200" algn="l" defTabSz="914400" rtl="0" eaLnBrk="1" latinLnBrk="0" hangingPunct="1">
      <a:defRPr kumimoji="1" sz="2400" b="1" kern="1200">
        <a:solidFill>
          <a:srgbClr val="000080"/>
        </a:solidFill>
        <a:latin typeface="楷体_GB2312" pitchFamily="49" charset="-122"/>
        <a:ea typeface="楷体_GB2312" pitchFamily="49" charset="-122"/>
        <a:cs typeface="+mn-cs"/>
      </a:defRPr>
    </a:lvl7pPr>
    <a:lvl8pPr marL="3200400" algn="l" defTabSz="914400" rtl="0" eaLnBrk="1" latinLnBrk="0" hangingPunct="1">
      <a:defRPr kumimoji="1" sz="2400" b="1" kern="1200">
        <a:solidFill>
          <a:srgbClr val="000080"/>
        </a:solidFill>
        <a:latin typeface="楷体_GB2312" pitchFamily="49" charset="-122"/>
        <a:ea typeface="楷体_GB2312" pitchFamily="49" charset="-122"/>
        <a:cs typeface="+mn-cs"/>
      </a:defRPr>
    </a:lvl8pPr>
    <a:lvl9pPr marL="3657600" algn="l" defTabSz="914400" rtl="0" eaLnBrk="1" latinLnBrk="0" hangingPunct="1">
      <a:defRPr kumimoji="1" sz="2400" b="1" kern="1200">
        <a:solidFill>
          <a:srgbClr val="000080"/>
        </a:solidFill>
        <a:latin typeface="楷体_GB2312" pitchFamily="49" charset="-122"/>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0000FF"/>
    <a:srgbClr val="F1FFFF"/>
    <a:srgbClr val="008000"/>
    <a:srgbClr val="CCECFF"/>
    <a:srgbClr val="CC3300"/>
    <a:srgbClr val="808000"/>
    <a:srgbClr val="006600"/>
    <a:srgbClr val="FFFF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2" autoAdjust="0"/>
    <p:restoredTop sz="86460" autoAdjust="0"/>
  </p:normalViewPr>
  <p:slideViewPr>
    <p:cSldViewPr snapToGrid="0">
      <p:cViewPr varScale="1">
        <p:scale>
          <a:sx n="64" d="100"/>
          <a:sy n="64" d="100"/>
        </p:scale>
        <p:origin x="-1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2250" y="-84"/>
      </p:cViewPr>
      <p:guideLst>
        <p:guide orient="horz" pos="3224"/>
        <p:guide pos="2236"/>
      </p:guideLst>
    </p:cSldViewPr>
  </p:notesViewPr>
  <p:gridSpacing cx="180023" cy="18002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l" eaLnBrk="1" hangingPunct="1">
              <a:lnSpc>
                <a:spcPct val="100000"/>
              </a:lnSpc>
              <a:defRPr sz="1300" b="0">
                <a:solidFill>
                  <a:schemeClr val="tx1"/>
                </a:solidFill>
                <a:latin typeface="Arial" charset="0"/>
                <a:ea typeface="宋体" pitchFamily="2" charset="-122"/>
              </a:defRPr>
            </a:lvl1pPr>
          </a:lstStyle>
          <a:p>
            <a:pPr>
              <a:defRPr/>
            </a:pPr>
            <a:endParaRPr lang="zh-CN" altLang="en-US"/>
          </a:p>
        </p:txBody>
      </p:sp>
      <p:sp>
        <p:nvSpPr>
          <p:cNvPr id="1300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r" eaLnBrk="1" hangingPunct="1">
              <a:lnSpc>
                <a:spcPct val="100000"/>
              </a:lnSpc>
              <a:defRPr sz="1300" b="0">
                <a:solidFill>
                  <a:schemeClr val="tx1"/>
                </a:solidFill>
                <a:latin typeface="Arial" charset="0"/>
                <a:ea typeface="宋体" pitchFamily="2" charset="-122"/>
              </a:defRPr>
            </a:lvl1pPr>
          </a:lstStyle>
          <a:p>
            <a:pPr>
              <a:defRPr/>
            </a:pPr>
            <a:endParaRPr lang="en-US" altLang="zh-CN"/>
          </a:p>
        </p:txBody>
      </p:sp>
      <p:sp>
        <p:nvSpPr>
          <p:cNvPr id="1300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l" eaLnBrk="1" hangingPunct="1">
              <a:lnSpc>
                <a:spcPct val="100000"/>
              </a:lnSpc>
              <a:defRPr sz="1300" b="0">
                <a:solidFill>
                  <a:schemeClr val="tx1"/>
                </a:solidFill>
                <a:latin typeface="Arial" charset="0"/>
                <a:ea typeface="宋体" pitchFamily="2" charset="-122"/>
              </a:defRPr>
            </a:lvl1pPr>
          </a:lstStyle>
          <a:p>
            <a:pPr>
              <a:defRPr/>
            </a:pPr>
            <a:endParaRPr lang="en-US" altLang="zh-CN"/>
          </a:p>
        </p:txBody>
      </p:sp>
      <p:sp>
        <p:nvSpPr>
          <p:cNvPr id="1300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r" eaLnBrk="1" hangingPunct="1">
              <a:lnSpc>
                <a:spcPct val="100000"/>
              </a:lnSpc>
              <a:defRPr sz="1300" b="0">
                <a:solidFill>
                  <a:schemeClr val="tx1"/>
                </a:solidFill>
                <a:latin typeface="Arial" charset="0"/>
                <a:ea typeface="宋体" pitchFamily="2" charset="-122"/>
              </a:defRPr>
            </a:lvl1pPr>
          </a:lstStyle>
          <a:p>
            <a:pPr>
              <a:defRPr/>
            </a:pPr>
            <a:fld id="{354EA6A3-512A-4083-A6EC-234187AE5A50}" type="slidenum">
              <a:rPr lang="zh-CN" altLang="en-US"/>
              <a:pPr>
                <a:defRPr/>
              </a:pPr>
              <a:t>‹#›</a:t>
            </a:fld>
            <a:endParaRPr lang="en-US" altLang="zh-CN"/>
          </a:p>
        </p:txBody>
      </p:sp>
    </p:spTree>
    <p:extLst>
      <p:ext uri="{BB962C8B-B14F-4D97-AF65-F5344CB8AC3E}">
        <p14:creationId xmlns:p14="http://schemas.microsoft.com/office/powerpoint/2010/main" val="3071838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l" eaLnBrk="1" hangingPunct="1">
              <a:lnSpc>
                <a:spcPct val="100000"/>
              </a:lnSpc>
              <a:defRPr sz="1300" b="0">
                <a:solidFill>
                  <a:schemeClr val="tx1"/>
                </a:solidFill>
                <a:latin typeface="Tahoma" pitchFamily="34" charset="0"/>
                <a:ea typeface="宋体" pitchFamily="2" charset="-122"/>
              </a:defRPr>
            </a:lvl1pPr>
          </a:lstStyle>
          <a:p>
            <a:pPr>
              <a:defRPr/>
            </a:pPr>
            <a:endParaRPr lang="zh-CN" altLang="en-US"/>
          </a:p>
        </p:txBody>
      </p:sp>
      <p:sp>
        <p:nvSpPr>
          <p:cNvPr id="9830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r" eaLnBrk="1" hangingPunct="1">
              <a:lnSpc>
                <a:spcPct val="100000"/>
              </a:lnSpc>
              <a:defRPr sz="1300" b="0">
                <a:solidFill>
                  <a:schemeClr val="tx1"/>
                </a:solidFill>
                <a:latin typeface="Tahoma" pitchFamily="34" charset="0"/>
                <a:ea typeface="宋体" pitchFamily="2" charset="-122"/>
              </a:defRPr>
            </a:lvl1pPr>
          </a:lstStyle>
          <a:p>
            <a:pPr>
              <a:defRPr/>
            </a:pPr>
            <a:endParaRPr lang="en-US" altLang="zh-CN"/>
          </a:p>
        </p:txBody>
      </p:sp>
      <p:sp>
        <p:nvSpPr>
          <p:cNvPr id="94212" name="Rectangle 4"/>
          <p:cNvSpPr>
            <a:spLocks noGrp="1" noRot="1" noChangeAspect="1" noChangeArrowheads="1" noTextEdit="1"/>
          </p:cNvSpPr>
          <p:nvPr>
            <p:ph type="sldImg" idx="2"/>
          </p:nvPr>
        </p:nvSpPr>
        <p:spPr bwMode="auto">
          <a:xfrm>
            <a:off x="990600" y="766763"/>
            <a:ext cx="5119688"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l" eaLnBrk="1" hangingPunct="1">
              <a:lnSpc>
                <a:spcPct val="100000"/>
              </a:lnSpc>
              <a:defRPr sz="1300" b="0">
                <a:solidFill>
                  <a:schemeClr val="tx1"/>
                </a:solidFill>
                <a:latin typeface="Tahoma" pitchFamily="34" charset="0"/>
                <a:ea typeface="宋体" pitchFamily="2" charset="-122"/>
              </a:defRPr>
            </a:lvl1pPr>
          </a:lstStyle>
          <a:p>
            <a:pPr>
              <a:defRPr/>
            </a:pPr>
            <a:endParaRPr lang="en-US" altLang="zh-CN"/>
          </a:p>
        </p:txBody>
      </p:sp>
      <p:sp>
        <p:nvSpPr>
          <p:cNvPr id="9831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r" eaLnBrk="1" hangingPunct="1">
              <a:lnSpc>
                <a:spcPct val="100000"/>
              </a:lnSpc>
              <a:defRPr sz="1300" b="0">
                <a:solidFill>
                  <a:schemeClr val="tx1"/>
                </a:solidFill>
                <a:latin typeface="Tahoma" pitchFamily="34" charset="0"/>
                <a:ea typeface="宋体" pitchFamily="2" charset="-122"/>
              </a:defRPr>
            </a:lvl1pPr>
          </a:lstStyle>
          <a:p>
            <a:pPr>
              <a:defRPr/>
            </a:pPr>
            <a:fld id="{C2F1AA00-041B-41CD-9EF5-1EEC493D97C5}" type="slidenum">
              <a:rPr lang="zh-CN" altLang="en-US"/>
              <a:pPr>
                <a:defRPr/>
              </a:pPr>
              <a:t>‹#›</a:t>
            </a:fld>
            <a:endParaRPr lang="en-US" altLang="zh-CN"/>
          </a:p>
        </p:txBody>
      </p:sp>
    </p:spTree>
    <p:extLst>
      <p:ext uri="{BB962C8B-B14F-4D97-AF65-F5344CB8AC3E}">
        <p14:creationId xmlns:p14="http://schemas.microsoft.com/office/powerpoint/2010/main" val="3344680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幻灯片00">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907008"/>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幻灯片01">
    <p:spTree>
      <p:nvGrpSpPr>
        <p:cNvPr id="1" name=""/>
        <p:cNvGrpSpPr/>
        <p:nvPr/>
      </p:nvGrpSpPr>
      <p:grpSpPr>
        <a:xfrm>
          <a:off x="0" y="0"/>
          <a:ext cx="0" cy="0"/>
          <a:chOff x="0" y="0"/>
          <a:chExt cx="0" cy="0"/>
        </a:xfrm>
      </p:grpSpPr>
      <p:sp>
        <p:nvSpPr>
          <p:cNvPr id="8"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spcBef>
                <a:spcPct val="0"/>
              </a:spcBef>
              <a:buClrTx/>
              <a:buFontTx/>
              <a:buNone/>
            </a:pPr>
            <a:r>
              <a:rPr kumimoji="0" lang="zh-CN" altLang="en-US" sz="1600" i="1" dirty="0" smtClean="0">
                <a:solidFill>
                  <a:srgbClr val="333333"/>
                </a:solidFill>
                <a:latin typeface="黑体" pitchFamily="2" charset="-122"/>
                <a:ea typeface="黑体" pitchFamily="2" charset="-122"/>
              </a:rPr>
              <a:t>       </a:t>
            </a:r>
            <a:r>
              <a:rPr kumimoji="0" lang="zh-CN" altLang="en-US" sz="1600" b="0" i="1" dirty="0" smtClean="0">
                <a:solidFill>
                  <a:srgbClr val="333333"/>
                </a:solidFill>
                <a:latin typeface="黑体" pitchFamily="2" charset="-122"/>
                <a:ea typeface="黑体" pitchFamily="2" charset="-122"/>
              </a:rPr>
              <a:t>西南</a:t>
            </a:r>
            <a:r>
              <a:rPr kumimoji="0" lang="zh-CN" altLang="en-US" sz="1600" b="0" i="1" dirty="0">
                <a:solidFill>
                  <a:srgbClr val="333333"/>
                </a:solidFill>
                <a:latin typeface="黑体" pitchFamily="2" charset="-122"/>
                <a:ea typeface="黑体" pitchFamily="2" charset="-122"/>
              </a:rPr>
              <a:t>交通</a:t>
            </a:r>
            <a:r>
              <a:rPr kumimoji="0" lang="zh-CN" altLang="en-US" sz="1600" b="0" i="1" dirty="0" smtClean="0">
                <a:solidFill>
                  <a:srgbClr val="333333"/>
                </a:solidFill>
                <a:latin typeface="黑体" pitchFamily="2" charset="-122"/>
                <a:ea typeface="黑体" pitchFamily="2" charset="-122"/>
              </a:rPr>
              <a:t>大学计算机与人工智能学院</a:t>
            </a:r>
            <a:r>
              <a:rPr kumimoji="0" lang="zh-CN" altLang="en-US" sz="1800" b="0" i="1" dirty="0" smtClean="0">
                <a:solidFill>
                  <a:srgbClr val="333333"/>
                </a:solidFill>
                <a:latin typeface="黑体" pitchFamily="2" charset="-122"/>
                <a:ea typeface="黑体" pitchFamily="2" charset="-122"/>
              </a:rPr>
              <a:t>“</a:t>
            </a:r>
            <a:r>
              <a:rPr kumimoji="0" lang="zh-CN" altLang="en-US" sz="1600" i="1" dirty="0">
                <a:solidFill>
                  <a:srgbClr val="333333"/>
                </a:solidFill>
                <a:latin typeface="黑体" pitchFamily="2" charset="-122"/>
                <a:ea typeface="黑体" pitchFamily="2" charset="-122"/>
              </a:rPr>
              <a:t>计算机组成原理</a:t>
            </a:r>
            <a:r>
              <a:rPr kumimoji="0" lang="en-US" altLang="zh-CN" sz="1800" b="0" i="1" dirty="0">
                <a:solidFill>
                  <a:srgbClr val="333333"/>
                </a:solidFill>
                <a:latin typeface="黑体" pitchFamily="2" charset="-122"/>
                <a:ea typeface="黑体" pitchFamily="2" charset="-122"/>
              </a:rPr>
              <a:t>”</a:t>
            </a:r>
            <a:r>
              <a:rPr kumimoji="0" lang="zh-CN" altLang="en-US" sz="1600" b="0" i="1" dirty="0">
                <a:solidFill>
                  <a:srgbClr val="333333"/>
                </a:solidFill>
                <a:latin typeface="黑体" pitchFamily="2" charset="-122"/>
                <a:ea typeface="黑体" pitchFamily="2" charset="-122"/>
              </a:rPr>
              <a:t>教案</a:t>
            </a:r>
          </a:p>
        </p:txBody>
      </p:sp>
      <p:sp>
        <p:nvSpPr>
          <p:cNvPr id="9" name="Rectangle 13"/>
          <p:cNvSpPr>
            <a:spLocks noChangeArrowheads="1"/>
          </p:cNvSpPr>
          <p:nvPr userDrawn="1"/>
        </p:nvSpPr>
        <p:spPr bwMode="auto">
          <a:xfrm>
            <a:off x="7977808" y="6502400"/>
            <a:ext cx="990600" cy="344488"/>
          </a:xfrm>
          <a:prstGeom prst="rect">
            <a:avLst/>
          </a:prstGeom>
          <a:noFill/>
          <a:ln w="9525">
            <a:noFill/>
            <a:miter lim="800000"/>
            <a:headEnd/>
            <a:tailEnd/>
          </a:ln>
        </p:spPr>
        <p:txBody>
          <a:bodyPr tIns="0" anchor="b"/>
          <a:lstStyle>
            <a:lvl1pPr>
              <a:defRPr/>
            </a:lvl1pPr>
          </a:lstStyle>
          <a:p>
            <a:pPr algn="ctr">
              <a:lnSpc>
                <a:spcPct val="100000"/>
              </a:lnSpc>
              <a:spcBef>
                <a:spcPct val="0"/>
              </a:spcBef>
              <a:buClrTx/>
              <a:buFontTx/>
              <a:buNone/>
              <a:defRPr/>
            </a:pPr>
            <a:fld id="{6E18FAC9-112F-4F97-BD56-9ADF18D9DD67}" type="slidenum">
              <a:rPr kumimoji="0" lang="zh-CN" altLang="en-US" sz="1600">
                <a:solidFill>
                  <a:srgbClr val="002060"/>
                </a:solidFill>
                <a:latin typeface="黑体" pitchFamily="2" charset="-122"/>
                <a:ea typeface="黑体" pitchFamily="2" charset="-122"/>
              </a:rPr>
              <a:pPr algn="ctr">
                <a:lnSpc>
                  <a:spcPct val="100000"/>
                </a:lnSpc>
                <a:spcBef>
                  <a:spcPct val="0"/>
                </a:spcBef>
                <a:buClrTx/>
                <a:buFontTx/>
                <a:buNone/>
                <a:defRPr/>
              </a:pPr>
              <a:t>‹#›</a:t>
            </a:fld>
            <a:endParaRPr kumimoji="0" lang="en-US" altLang="zh-CN" sz="1800" dirty="0">
              <a:solidFill>
                <a:srgbClr val="002060"/>
              </a:solidFill>
              <a:latin typeface="黑体" pitchFamily="2" charset="-122"/>
              <a:ea typeface="黑体" pitchFamily="2" charset="-122"/>
            </a:endParaRPr>
          </a:p>
        </p:txBody>
      </p:sp>
      <p:sp>
        <p:nvSpPr>
          <p:cNvPr id="10" name="íṥļíḋè"/>
          <p:cNvSpPr>
            <a:spLocks noChangeAspect="1"/>
          </p:cNvSpPr>
          <p:nvPr userDrawn="1"/>
        </p:nvSpPr>
        <p:spPr bwMode="auto">
          <a:xfrm>
            <a:off x="426945" y="6553269"/>
            <a:ext cx="284027" cy="324000"/>
          </a:xfrm>
          <a:custGeom>
            <a:avLst/>
            <a:gdLst>
              <a:gd name="T0" fmla="*/ 72 w 151"/>
              <a:gd name="T1" fmla="*/ 92 h 171"/>
              <a:gd name="T2" fmla="*/ 83 w 151"/>
              <a:gd name="T3" fmla="*/ 96 h 171"/>
              <a:gd name="T4" fmla="*/ 77 w 151"/>
              <a:gd name="T5" fmla="*/ 92 h 171"/>
              <a:gd name="T6" fmla="*/ 80 w 151"/>
              <a:gd name="T7" fmla="*/ 115 h 171"/>
              <a:gd name="T8" fmla="*/ 72 w 151"/>
              <a:gd name="T9" fmla="*/ 115 h 171"/>
              <a:gd name="T10" fmla="*/ 74 w 151"/>
              <a:gd name="T11" fmla="*/ 97 h 171"/>
              <a:gd name="T12" fmla="*/ 69 w 151"/>
              <a:gd name="T13" fmla="*/ 137 h 171"/>
              <a:gd name="T14" fmla="*/ 77 w 151"/>
              <a:gd name="T15" fmla="*/ 121 h 171"/>
              <a:gd name="T16" fmla="*/ 77 w 151"/>
              <a:gd name="T17" fmla="*/ 127 h 171"/>
              <a:gd name="T18" fmla="*/ 80 w 151"/>
              <a:gd name="T19" fmla="*/ 145 h 171"/>
              <a:gd name="T20" fmla="*/ 71 w 151"/>
              <a:gd name="T21" fmla="*/ 144 h 171"/>
              <a:gd name="T22" fmla="*/ 107 w 151"/>
              <a:gd name="T23" fmla="*/ 13 h 171"/>
              <a:gd name="T24" fmla="*/ 106 w 151"/>
              <a:gd name="T25" fmla="*/ 11 h 171"/>
              <a:gd name="T26" fmla="*/ 113 w 151"/>
              <a:gd name="T27" fmla="*/ 10 h 171"/>
              <a:gd name="T28" fmla="*/ 111 w 151"/>
              <a:gd name="T29" fmla="*/ 15 h 171"/>
              <a:gd name="T30" fmla="*/ 115 w 151"/>
              <a:gd name="T31" fmla="*/ 26 h 171"/>
              <a:gd name="T32" fmla="*/ 114 w 151"/>
              <a:gd name="T33" fmla="*/ 30 h 171"/>
              <a:gd name="T34" fmla="*/ 112 w 151"/>
              <a:gd name="T35" fmla="*/ 22 h 171"/>
              <a:gd name="T36" fmla="*/ 108 w 151"/>
              <a:gd name="T37" fmla="*/ 27 h 171"/>
              <a:gd name="T38" fmla="*/ 107 w 151"/>
              <a:gd name="T39" fmla="*/ 27 h 171"/>
              <a:gd name="T40" fmla="*/ 108 w 151"/>
              <a:gd name="T41" fmla="*/ 22 h 171"/>
              <a:gd name="T42" fmla="*/ 106 w 151"/>
              <a:gd name="T43" fmla="*/ 28 h 171"/>
              <a:gd name="T44" fmla="*/ 105 w 151"/>
              <a:gd name="T45" fmla="*/ 30 h 171"/>
              <a:gd name="T46" fmla="*/ 107 w 151"/>
              <a:gd name="T47" fmla="*/ 16 h 171"/>
              <a:gd name="T48" fmla="*/ 107 w 151"/>
              <a:gd name="T49" fmla="*/ 18 h 171"/>
              <a:gd name="T50" fmla="*/ 108 w 151"/>
              <a:gd name="T51" fmla="*/ 25 h 171"/>
              <a:gd name="T52" fmla="*/ 36 w 151"/>
              <a:gd name="T53" fmla="*/ 65 h 171"/>
              <a:gd name="T54" fmla="*/ 28 w 151"/>
              <a:gd name="T55" fmla="*/ 69 h 171"/>
              <a:gd name="T56" fmla="*/ 30 w 151"/>
              <a:gd name="T57" fmla="*/ 63 h 171"/>
              <a:gd name="T58" fmla="*/ 39 w 151"/>
              <a:gd name="T59" fmla="*/ 65 h 171"/>
              <a:gd name="T60" fmla="*/ 47 w 151"/>
              <a:gd name="T61" fmla="*/ 69 h 171"/>
              <a:gd name="T62" fmla="*/ 49 w 151"/>
              <a:gd name="T63" fmla="*/ 65 h 171"/>
              <a:gd name="T64" fmla="*/ 57 w 151"/>
              <a:gd name="T65" fmla="*/ 66 h 171"/>
              <a:gd name="T66" fmla="*/ 87 w 151"/>
              <a:gd name="T67" fmla="*/ 71 h 171"/>
              <a:gd name="T68" fmla="*/ 91 w 151"/>
              <a:gd name="T69" fmla="*/ 72 h 171"/>
              <a:gd name="T70" fmla="*/ 90 w 151"/>
              <a:gd name="T71" fmla="*/ 57 h 171"/>
              <a:gd name="T72" fmla="*/ 69 w 151"/>
              <a:gd name="T73" fmla="*/ 67 h 171"/>
              <a:gd name="T74" fmla="*/ 104 w 151"/>
              <a:gd name="T75" fmla="*/ 59 h 171"/>
              <a:gd name="T76" fmla="*/ 102 w 151"/>
              <a:gd name="T77" fmla="*/ 94 h 171"/>
              <a:gd name="T78" fmla="*/ 112 w 151"/>
              <a:gd name="T79" fmla="*/ 20 h 171"/>
              <a:gd name="T80" fmla="*/ 113 w 151"/>
              <a:gd name="T81" fmla="*/ 18 h 171"/>
              <a:gd name="T82" fmla="*/ 113 w 151"/>
              <a:gd name="T83" fmla="*/ 18 h 171"/>
              <a:gd name="T84" fmla="*/ 88 w 151"/>
              <a:gd name="T85" fmla="*/ 29 h 171"/>
              <a:gd name="T86" fmla="*/ 88 w 151"/>
              <a:gd name="T87" fmla="*/ 29 h 171"/>
              <a:gd name="T88" fmla="*/ 86 w 151"/>
              <a:gd name="T89" fmla="*/ 17 h 171"/>
              <a:gd name="T90" fmla="*/ 91 w 151"/>
              <a:gd name="T91" fmla="*/ 25 h 171"/>
              <a:gd name="T92" fmla="*/ 93 w 151"/>
              <a:gd name="T93" fmla="*/ 22 h 171"/>
              <a:gd name="T94" fmla="*/ 97 w 151"/>
              <a:gd name="T95" fmla="*/ 14 h 171"/>
              <a:gd name="T96" fmla="*/ 92 w 151"/>
              <a:gd name="T97" fmla="*/ 25 h 171"/>
              <a:gd name="T98" fmla="*/ 20 w 151"/>
              <a:gd name="T99" fmla="*/ 110 h 171"/>
              <a:gd name="T100" fmla="*/ 54 w 151"/>
              <a:gd name="T101" fmla="*/ 88 h 171"/>
              <a:gd name="T102" fmla="*/ 58 w 151"/>
              <a:gd name="T103" fmla="*/ 120 h 171"/>
              <a:gd name="T104" fmla="*/ 125 w 151"/>
              <a:gd name="T105" fmla="*/ 4 h 171"/>
              <a:gd name="T106" fmla="*/ 20 w 151"/>
              <a:gd name="T107" fmla="*/ 119 h 171"/>
              <a:gd name="T108" fmla="*/ 43 w 151"/>
              <a:gd name="T109" fmla="*/ 129 h 171"/>
              <a:gd name="T110" fmla="*/ 125 w 151"/>
              <a:gd name="T111" fmla="*/ 134 h 171"/>
              <a:gd name="T112" fmla="*/ 119 w 151"/>
              <a:gd name="T113" fmla="*/ 67 h 171"/>
              <a:gd name="T114" fmla="*/ 121 w 151"/>
              <a:gd name="T115" fmla="*/ 68 h 171"/>
              <a:gd name="T116" fmla="*/ 116 w 151"/>
              <a:gd name="T117" fmla="*/ 66 h 171"/>
              <a:gd name="T118" fmla="*/ 122 w 151"/>
              <a:gd name="T119" fmla="*/ 62 h 171"/>
              <a:gd name="T120" fmla="*/ 106 w 151"/>
              <a:gd name="T121" fmla="*/ 39 h 171"/>
              <a:gd name="T122" fmla="*/ 119 w 151"/>
              <a:gd name="T123" fmla="*/ 46 h 171"/>
              <a:gd name="T124" fmla="*/ 126 w 151"/>
              <a:gd name="T125" fmla="*/ 4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71">
                <a:moveTo>
                  <a:pt x="151" y="92"/>
                </a:moveTo>
                <a:cubicBezTo>
                  <a:pt x="151" y="22"/>
                  <a:pt x="151" y="22"/>
                  <a:pt x="151" y="22"/>
                </a:cubicBezTo>
                <a:cubicBezTo>
                  <a:pt x="144" y="19"/>
                  <a:pt x="130" y="8"/>
                  <a:pt x="129" y="0"/>
                </a:cubicBezTo>
                <a:cubicBezTo>
                  <a:pt x="76" y="0"/>
                  <a:pt x="76" y="0"/>
                  <a:pt x="76" y="0"/>
                </a:cubicBezTo>
                <a:cubicBezTo>
                  <a:pt x="22" y="0"/>
                  <a:pt x="22" y="0"/>
                  <a:pt x="22" y="0"/>
                </a:cubicBezTo>
                <a:cubicBezTo>
                  <a:pt x="21" y="8"/>
                  <a:pt x="6" y="19"/>
                  <a:pt x="0" y="22"/>
                </a:cubicBezTo>
                <a:cubicBezTo>
                  <a:pt x="0" y="92"/>
                  <a:pt x="0" y="92"/>
                  <a:pt x="0" y="92"/>
                </a:cubicBezTo>
                <a:cubicBezTo>
                  <a:pt x="0" y="96"/>
                  <a:pt x="0" y="100"/>
                  <a:pt x="1" y="105"/>
                </a:cubicBezTo>
                <a:cubicBezTo>
                  <a:pt x="9" y="137"/>
                  <a:pt x="39" y="165"/>
                  <a:pt x="76" y="171"/>
                </a:cubicBezTo>
                <a:cubicBezTo>
                  <a:pt x="76" y="171"/>
                  <a:pt x="76" y="171"/>
                  <a:pt x="76" y="171"/>
                </a:cubicBezTo>
                <a:cubicBezTo>
                  <a:pt x="114" y="164"/>
                  <a:pt x="142" y="139"/>
                  <a:pt x="150" y="109"/>
                </a:cubicBezTo>
                <a:cubicBezTo>
                  <a:pt x="151" y="103"/>
                  <a:pt x="151" y="98"/>
                  <a:pt x="151" y="92"/>
                </a:cubicBezTo>
                <a:close/>
                <a:moveTo>
                  <a:pt x="75" y="94"/>
                </a:moveTo>
                <a:cubicBezTo>
                  <a:pt x="75" y="92"/>
                  <a:pt x="75" y="92"/>
                  <a:pt x="75" y="92"/>
                </a:cubicBezTo>
                <a:cubicBezTo>
                  <a:pt x="75" y="92"/>
                  <a:pt x="74" y="92"/>
                  <a:pt x="74" y="92"/>
                </a:cubicBezTo>
                <a:cubicBezTo>
                  <a:pt x="73" y="93"/>
                  <a:pt x="73" y="93"/>
                  <a:pt x="73" y="93"/>
                </a:cubicBezTo>
                <a:cubicBezTo>
                  <a:pt x="73" y="93"/>
                  <a:pt x="72" y="94"/>
                  <a:pt x="72" y="94"/>
                </a:cubicBezTo>
                <a:cubicBezTo>
                  <a:pt x="72" y="94"/>
                  <a:pt x="72" y="95"/>
                  <a:pt x="71" y="95"/>
                </a:cubicBezTo>
                <a:cubicBezTo>
                  <a:pt x="71" y="95"/>
                  <a:pt x="71" y="95"/>
                  <a:pt x="71" y="95"/>
                </a:cubicBezTo>
                <a:cubicBezTo>
                  <a:pt x="71" y="95"/>
                  <a:pt x="71" y="96"/>
                  <a:pt x="71" y="96"/>
                </a:cubicBezTo>
                <a:cubicBezTo>
                  <a:pt x="70" y="96"/>
                  <a:pt x="70" y="96"/>
                  <a:pt x="70" y="97"/>
                </a:cubicBezTo>
                <a:cubicBezTo>
                  <a:pt x="70" y="97"/>
                  <a:pt x="70" y="97"/>
                  <a:pt x="70" y="97"/>
                </a:cubicBezTo>
                <a:cubicBezTo>
                  <a:pt x="70" y="98"/>
                  <a:pt x="70" y="98"/>
                  <a:pt x="70" y="98"/>
                </a:cubicBezTo>
                <a:cubicBezTo>
                  <a:pt x="70" y="98"/>
                  <a:pt x="70" y="98"/>
                  <a:pt x="70" y="98"/>
                </a:cubicBezTo>
                <a:cubicBezTo>
                  <a:pt x="70" y="98"/>
                  <a:pt x="69" y="98"/>
                  <a:pt x="69" y="98"/>
                </a:cubicBezTo>
                <a:cubicBezTo>
                  <a:pt x="69" y="98"/>
                  <a:pt x="69" y="98"/>
                  <a:pt x="69" y="98"/>
                </a:cubicBezTo>
                <a:cubicBezTo>
                  <a:pt x="69" y="98"/>
                  <a:pt x="69" y="98"/>
                  <a:pt x="69" y="98"/>
                </a:cubicBezTo>
                <a:cubicBezTo>
                  <a:pt x="69" y="98"/>
                  <a:pt x="69" y="98"/>
                  <a:pt x="69" y="98"/>
                </a:cubicBezTo>
                <a:cubicBezTo>
                  <a:pt x="69" y="98"/>
                  <a:pt x="69" y="98"/>
                  <a:pt x="68" y="97"/>
                </a:cubicBezTo>
                <a:cubicBezTo>
                  <a:pt x="68" y="97"/>
                  <a:pt x="68" y="97"/>
                  <a:pt x="68" y="97"/>
                </a:cubicBezTo>
                <a:cubicBezTo>
                  <a:pt x="68" y="97"/>
                  <a:pt x="68" y="97"/>
                  <a:pt x="69" y="97"/>
                </a:cubicBezTo>
                <a:cubicBezTo>
                  <a:pt x="69" y="96"/>
                  <a:pt x="69" y="96"/>
                  <a:pt x="69" y="96"/>
                </a:cubicBezTo>
                <a:cubicBezTo>
                  <a:pt x="69" y="96"/>
                  <a:pt x="69" y="96"/>
                  <a:pt x="69" y="96"/>
                </a:cubicBezTo>
                <a:cubicBezTo>
                  <a:pt x="70" y="94"/>
                  <a:pt x="70" y="94"/>
                  <a:pt x="70" y="94"/>
                </a:cubicBezTo>
                <a:cubicBezTo>
                  <a:pt x="70" y="94"/>
                  <a:pt x="70" y="94"/>
                  <a:pt x="70" y="94"/>
                </a:cubicBezTo>
                <a:cubicBezTo>
                  <a:pt x="70" y="94"/>
                  <a:pt x="70" y="93"/>
                  <a:pt x="71" y="93"/>
                </a:cubicBezTo>
                <a:cubicBezTo>
                  <a:pt x="71" y="93"/>
                  <a:pt x="71" y="93"/>
                  <a:pt x="72" y="92"/>
                </a:cubicBezTo>
                <a:cubicBezTo>
                  <a:pt x="72" y="92"/>
                  <a:pt x="72" y="92"/>
                  <a:pt x="72" y="92"/>
                </a:cubicBezTo>
                <a:cubicBezTo>
                  <a:pt x="72" y="92"/>
                  <a:pt x="72" y="92"/>
                  <a:pt x="73" y="91"/>
                </a:cubicBezTo>
                <a:cubicBezTo>
                  <a:pt x="73" y="91"/>
                  <a:pt x="73" y="91"/>
                  <a:pt x="74" y="91"/>
                </a:cubicBezTo>
                <a:cubicBezTo>
                  <a:pt x="74" y="91"/>
                  <a:pt x="74" y="91"/>
                  <a:pt x="74" y="91"/>
                </a:cubicBezTo>
                <a:cubicBezTo>
                  <a:pt x="75" y="90"/>
                  <a:pt x="75" y="90"/>
                  <a:pt x="75" y="90"/>
                </a:cubicBezTo>
                <a:cubicBezTo>
                  <a:pt x="75" y="90"/>
                  <a:pt x="75" y="90"/>
                  <a:pt x="75" y="90"/>
                </a:cubicBezTo>
                <a:cubicBezTo>
                  <a:pt x="75" y="90"/>
                  <a:pt x="75" y="90"/>
                  <a:pt x="75" y="89"/>
                </a:cubicBezTo>
                <a:cubicBezTo>
                  <a:pt x="75" y="89"/>
                  <a:pt x="75" y="89"/>
                  <a:pt x="75" y="89"/>
                </a:cubicBezTo>
                <a:cubicBezTo>
                  <a:pt x="75" y="89"/>
                  <a:pt x="75" y="89"/>
                  <a:pt x="75" y="89"/>
                </a:cubicBezTo>
                <a:cubicBezTo>
                  <a:pt x="75" y="88"/>
                  <a:pt x="75" y="88"/>
                  <a:pt x="75" y="88"/>
                </a:cubicBezTo>
                <a:cubicBezTo>
                  <a:pt x="75" y="88"/>
                  <a:pt x="75" y="88"/>
                  <a:pt x="75" y="88"/>
                </a:cubicBezTo>
                <a:cubicBezTo>
                  <a:pt x="75" y="88"/>
                  <a:pt x="75" y="88"/>
                  <a:pt x="75" y="88"/>
                </a:cubicBezTo>
                <a:cubicBezTo>
                  <a:pt x="75" y="88"/>
                  <a:pt x="75" y="88"/>
                  <a:pt x="75" y="87"/>
                </a:cubicBezTo>
                <a:cubicBezTo>
                  <a:pt x="75" y="87"/>
                  <a:pt x="75" y="87"/>
                  <a:pt x="75" y="87"/>
                </a:cubicBezTo>
                <a:cubicBezTo>
                  <a:pt x="75"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7" y="87"/>
                  <a:pt x="77" y="87"/>
                  <a:pt x="77" y="87"/>
                </a:cubicBezTo>
                <a:cubicBezTo>
                  <a:pt x="77" y="87"/>
                  <a:pt x="77" y="87"/>
                  <a:pt x="77" y="87"/>
                </a:cubicBezTo>
                <a:cubicBezTo>
                  <a:pt x="77" y="87"/>
                  <a:pt x="77" y="87"/>
                  <a:pt x="77" y="88"/>
                </a:cubicBezTo>
                <a:cubicBezTo>
                  <a:pt x="77" y="89"/>
                  <a:pt x="77" y="89"/>
                  <a:pt x="77" y="89"/>
                </a:cubicBezTo>
                <a:cubicBezTo>
                  <a:pt x="77" y="89"/>
                  <a:pt x="77" y="89"/>
                  <a:pt x="77" y="89"/>
                </a:cubicBezTo>
                <a:cubicBezTo>
                  <a:pt x="77" y="90"/>
                  <a:pt x="77" y="90"/>
                  <a:pt x="77" y="90"/>
                </a:cubicBezTo>
                <a:cubicBezTo>
                  <a:pt x="77" y="90"/>
                  <a:pt x="77" y="90"/>
                  <a:pt x="77" y="91"/>
                </a:cubicBezTo>
                <a:cubicBezTo>
                  <a:pt x="77" y="91"/>
                  <a:pt x="77" y="91"/>
                  <a:pt x="77" y="91"/>
                </a:cubicBezTo>
                <a:cubicBezTo>
                  <a:pt x="78" y="91"/>
                  <a:pt x="78" y="91"/>
                  <a:pt x="78" y="91"/>
                </a:cubicBezTo>
                <a:cubicBezTo>
                  <a:pt x="78" y="91"/>
                  <a:pt x="78" y="91"/>
                  <a:pt x="78" y="91"/>
                </a:cubicBezTo>
                <a:cubicBezTo>
                  <a:pt x="78" y="91"/>
                  <a:pt x="79" y="91"/>
                  <a:pt x="79" y="91"/>
                </a:cubicBezTo>
                <a:cubicBezTo>
                  <a:pt x="79" y="91"/>
                  <a:pt x="80" y="91"/>
                  <a:pt x="80" y="92"/>
                </a:cubicBezTo>
                <a:cubicBezTo>
                  <a:pt x="80" y="92"/>
                  <a:pt x="81" y="92"/>
                  <a:pt x="81" y="92"/>
                </a:cubicBezTo>
                <a:cubicBezTo>
                  <a:pt x="81" y="92"/>
                  <a:pt x="81" y="93"/>
                  <a:pt x="81" y="93"/>
                </a:cubicBezTo>
                <a:cubicBezTo>
                  <a:pt x="82" y="93"/>
                  <a:pt x="82" y="93"/>
                  <a:pt x="82" y="93"/>
                </a:cubicBezTo>
                <a:cubicBezTo>
                  <a:pt x="82" y="94"/>
                  <a:pt x="82" y="94"/>
                  <a:pt x="82" y="94"/>
                </a:cubicBezTo>
                <a:cubicBezTo>
                  <a:pt x="82" y="94"/>
                  <a:pt x="82" y="94"/>
                  <a:pt x="82" y="94"/>
                </a:cubicBezTo>
                <a:cubicBezTo>
                  <a:pt x="83" y="95"/>
                  <a:pt x="83" y="95"/>
                  <a:pt x="83" y="95"/>
                </a:cubicBezTo>
                <a:cubicBezTo>
                  <a:pt x="83" y="95"/>
                  <a:pt x="83" y="95"/>
                  <a:pt x="83" y="96"/>
                </a:cubicBezTo>
                <a:cubicBezTo>
                  <a:pt x="83" y="96"/>
                  <a:pt x="83" y="96"/>
                  <a:pt x="83" y="96"/>
                </a:cubicBezTo>
                <a:cubicBezTo>
                  <a:pt x="83" y="96"/>
                  <a:pt x="83" y="96"/>
                  <a:pt x="83" y="96"/>
                </a:cubicBezTo>
                <a:cubicBezTo>
                  <a:pt x="83" y="96"/>
                  <a:pt x="83" y="96"/>
                  <a:pt x="83" y="96"/>
                </a:cubicBezTo>
                <a:cubicBezTo>
                  <a:pt x="84" y="96"/>
                  <a:pt x="84" y="96"/>
                  <a:pt x="84" y="97"/>
                </a:cubicBezTo>
                <a:cubicBezTo>
                  <a:pt x="84" y="97"/>
                  <a:pt x="84" y="97"/>
                  <a:pt x="84" y="97"/>
                </a:cubicBezTo>
                <a:cubicBezTo>
                  <a:pt x="84" y="97"/>
                  <a:pt x="84" y="97"/>
                  <a:pt x="84" y="97"/>
                </a:cubicBezTo>
                <a:cubicBezTo>
                  <a:pt x="84" y="97"/>
                  <a:pt x="84" y="97"/>
                  <a:pt x="84" y="97"/>
                </a:cubicBezTo>
                <a:cubicBezTo>
                  <a:pt x="84" y="97"/>
                  <a:pt x="84" y="97"/>
                  <a:pt x="84" y="97"/>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2" y="96"/>
                  <a:pt x="82" y="96"/>
                  <a:pt x="82" y="96"/>
                </a:cubicBezTo>
                <a:cubicBezTo>
                  <a:pt x="82" y="96"/>
                  <a:pt x="82" y="96"/>
                  <a:pt x="81" y="96"/>
                </a:cubicBezTo>
                <a:cubicBezTo>
                  <a:pt x="81" y="95"/>
                  <a:pt x="81" y="95"/>
                  <a:pt x="81" y="95"/>
                </a:cubicBezTo>
                <a:cubicBezTo>
                  <a:pt x="81" y="95"/>
                  <a:pt x="81" y="95"/>
                  <a:pt x="81" y="95"/>
                </a:cubicBezTo>
                <a:cubicBezTo>
                  <a:pt x="81" y="95"/>
                  <a:pt x="81" y="94"/>
                  <a:pt x="81" y="94"/>
                </a:cubicBezTo>
                <a:cubicBezTo>
                  <a:pt x="80" y="94"/>
                  <a:pt x="80" y="94"/>
                  <a:pt x="80" y="94"/>
                </a:cubicBezTo>
                <a:cubicBezTo>
                  <a:pt x="80" y="94"/>
                  <a:pt x="80" y="93"/>
                  <a:pt x="79" y="93"/>
                </a:cubicBezTo>
                <a:cubicBezTo>
                  <a:pt x="79" y="93"/>
                  <a:pt x="79" y="93"/>
                  <a:pt x="79" y="93"/>
                </a:cubicBezTo>
                <a:cubicBezTo>
                  <a:pt x="79" y="93"/>
                  <a:pt x="79" y="93"/>
                  <a:pt x="79" y="93"/>
                </a:cubicBezTo>
                <a:cubicBezTo>
                  <a:pt x="79" y="92"/>
                  <a:pt x="78" y="92"/>
                  <a:pt x="78" y="92"/>
                </a:cubicBezTo>
                <a:cubicBezTo>
                  <a:pt x="78" y="92"/>
                  <a:pt x="78" y="92"/>
                  <a:pt x="78" y="92"/>
                </a:cubicBezTo>
                <a:cubicBezTo>
                  <a:pt x="78" y="92"/>
                  <a:pt x="77" y="92"/>
                  <a:pt x="77" y="92"/>
                </a:cubicBezTo>
                <a:cubicBezTo>
                  <a:pt x="77" y="94"/>
                  <a:pt x="77" y="94"/>
                  <a:pt x="77" y="94"/>
                </a:cubicBezTo>
                <a:cubicBezTo>
                  <a:pt x="77" y="94"/>
                  <a:pt x="77" y="94"/>
                  <a:pt x="77" y="94"/>
                </a:cubicBezTo>
                <a:cubicBezTo>
                  <a:pt x="78" y="94"/>
                  <a:pt x="78" y="94"/>
                  <a:pt x="78" y="95"/>
                </a:cubicBezTo>
                <a:cubicBezTo>
                  <a:pt x="78" y="95"/>
                  <a:pt x="78" y="95"/>
                  <a:pt x="78" y="95"/>
                </a:cubicBezTo>
                <a:cubicBezTo>
                  <a:pt x="79" y="95"/>
                  <a:pt x="79" y="95"/>
                  <a:pt x="79" y="96"/>
                </a:cubicBezTo>
                <a:cubicBezTo>
                  <a:pt x="79" y="96"/>
                  <a:pt x="79" y="96"/>
                  <a:pt x="79" y="97"/>
                </a:cubicBezTo>
                <a:cubicBezTo>
                  <a:pt x="80" y="97"/>
                  <a:pt x="80" y="97"/>
                  <a:pt x="80" y="98"/>
                </a:cubicBezTo>
                <a:cubicBezTo>
                  <a:pt x="80" y="98"/>
                  <a:pt x="80" y="99"/>
                  <a:pt x="80" y="99"/>
                </a:cubicBezTo>
                <a:cubicBezTo>
                  <a:pt x="79" y="99"/>
                  <a:pt x="79" y="100"/>
                  <a:pt x="79" y="100"/>
                </a:cubicBezTo>
                <a:cubicBezTo>
                  <a:pt x="79" y="100"/>
                  <a:pt x="79" y="101"/>
                  <a:pt x="79" y="101"/>
                </a:cubicBezTo>
                <a:cubicBezTo>
                  <a:pt x="78" y="101"/>
                  <a:pt x="78" y="101"/>
                  <a:pt x="78" y="102"/>
                </a:cubicBezTo>
                <a:cubicBezTo>
                  <a:pt x="78" y="102"/>
                  <a:pt x="78" y="103"/>
                  <a:pt x="78" y="103"/>
                </a:cubicBezTo>
                <a:cubicBezTo>
                  <a:pt x="79" y="103"/>
                  <a:pt x="79" y="104"/>
                  <a:pt x="79" y="104"/>
                </a:cubicBezTo>
                <a:cubicBezTo>
                  <a:pt x="79" y="104"/>
                  <a:pt x="79" y="104"/>
                  <a:pt x="79" y="104"/>
                </a:cubicBezTo>
                <a:cubicBezTo>
                  <a:pt x="79" y="104"/>
                  <a:pt x="79" y="104"/>
                  <a:pt x="79" y="105"/>
                </a:cubicBezTo>
                <a:cubicBezTo>
                  <a:pt x="79" y="105"/>
                  <a:pt x="80" y="106"/>
                  <a:pt x="80" y="106"/>
                </a:cubicBezTo>
                <a:cubicBezTo>
                  <a:pt x="80" y="106"/>
                  <a:pt x="80" y="106"/>
                  <a:pt x="80" y="106"/>
                </a:cubicBezTo>
                <a:cubicBezTo>
                  <a:pt x="80" y="106"/>
                  <a:pt x="80" y="107"/>
                  <a:pt x="80" y="107"/>
                </a:cubicBezTo>
                <a:cubicBezTo>
                  <a:pt x="80" y="108"/>
                  <a:pt x="80" y="108"/>
                  <a:pt x="80" y="109"/>
                </a:cubicBezTo>
                <a:cubicBezTo>
                  <a:pt x="80" y="109"/>
                  <a:pt x="80" y="109"/>
                  <a:pt x="80" y="109"/>
                </a:cubicBezTo>
                <a:cubicBezTo>
                  <a:pt x="81" y="109"/>
                  <a:pt x="81" y="110"/>
                  <a:pt x="81" y="110"/>
                </a:cubicBezTo>
                <a:cubicBezTo>
                  <a:pt x="81" y="111"/>
                  <a:pt x="81" y="111"/>
                  <a:pt x="81" y="112"/>
                </a:cubicBezTo>
                <a:cubicBezTo>
                  <a:pt x="81" y="112"/>
                  <a:pt x="81" y="112"/>
                  <a:pt x="81" y="112"/>
                </a:cubicBezTo>
                <a:cubicBezTo>
                  <a:pt x="81" y="112"/>
                  <a:pt x="81" y="113"/>
                  <a:pt x="81" y="113"/>
                </a:cubicBezTo>
                <a:cubicBezTo>
                  <a:pt x="81" y="113"/>
                  <a:pt x="81" y="113"/>
                  <a:pt x="81" y="113"/>
                </a:cubicBezTo>
                <a:cubicBezTo>
                  <a:pt x="81" y="113"/>
                  <a:pt x="81" y="114"/>
                  <a:pt x="81" y="114"/>
                </a:cubicBezTo>
                <a:cubicBezTo>
                  <a:pt x="81" y="114"/>
                  <a:pt x="81" y="114"/>
                  <a:pt x="81" y="115"/>
                </a:cubicBezTo>
                <a:cubicBezTo>
                  <a:pt x="81" y="115"/>
                  <a:pt x="81" y="115"/>
                  <a:pt x="81" y="115"/>
                </a:cubicBezTo>
                <a:cubicBezTo>
                  <a:pt x="81" y="115"/>
                  <a:pt x="81" y="115"/>
                  <a:pt x="81" y="115"/>
                </a:cubicBezTo>
                <a:cubicBezTo>
                  <a:pt x="81" y="115"/>
                  <a:pt x="81" y="115"/>
                  <a:pt x="81" y="115"/>
                </a:cubicBezTo>
                <a:cubicBezTo>
                  <a:pt x="81" y="115"/>
                  <a:pt x="81" y="115"/>
                  <a:pt x="81" y="115"/>
                </a:cubicBezTo>
                <a:cubicBezTo>
                  <a:pt x="81" y="115"/>
                  <a:pt x="81"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4"/>
                  <a:pt x="80" y="114"/>
                  <a:pt x="79" y="114"/>
                </a:cubicBezTo>
                <a:cubicBezTo>
                  <a:pt x="79" y="114"/>
                  <a:pt x="79" y="114"/>
                  <a:pt x="79" y="113"/>
                </a:cubicBezTo>
                <a:cubicBezTo>
                  <a:pt x="79" y="113"/>
                  <a:pt x="79" y="113"/>
                  <a:pt x="79" y="113"/>
                </a:cubicBezTo>
                <a:cubicBezTo>
                  <a:pt x="79" y="113"/>
                  <a:pt x="79" y="113"/>
                  <a:pt x="79" y="112"/>
                </a:cubicBezTo>
                <a:cubicBezTo>
                  <a:pt x="79" y="112"/>
                  <a:pt x="79" y="112"/>
                  <a:pt x="79" y="112"/>
                </a:cubicBezTo>
                <a:cubicBezTo>
                  <a:pt x="79" y="112"/>
                  <a:pt x="79" y="111"/>
                  <a:pt x="79" y="110"/>
                </a:cubicBezTo>
                <a:cubicBezTo>
                  <a:pt x="79" y="110"/>
                  <a:pt x="79" y="109"/>
                  <a:pt x="79" y="109"/>
                </a:cubicBezTo>
                <a:cubicBezTo>
                  <a:pt x="79" y="108"/>
                  <a:pt x="79" y="108"/>
                  <a:pt x="79" y="108"/>
                </a:cubicBezTo>
                <a:cubicBezTo>
                  <a:pt x="78" y="107"/>
                  <a:pt x="78" y="107"/>
                  <a:pt x="78" y="107"/>
                </a:cubicBezTo>
                <a:cubicBezTo>
                  <a:pt x="78" y="107"/>
                  <a:pt x="78" y="106"/>
                  <a:pt x="78" y="106"/>
                </a:cubicBezTo>
                <a:cubicBezTo>
                  <a:pt x="78" y="106"/>
                  <a:pt x="78" y="106"/>
                  <a:pt x="78" y="106"/>
                </a:cubicBezTo>
                <a:cubicBezTo>
                  <a:pt x="78" y="106"/>
                  <a:pt x="78" y="105"/>
                  <a:pt x="78" y="105"/>
                </a:cubicBezTo>
                <a:cubicBezTo>
                  <a:pt x="78" y="105"/>
                  <a:pt x="78" y="105"/>
                  <a:pt x="77" y="104"/>
                </a:cubicBezTo>
                <a:cubicBezTo>
                  <a:pt x="77" y="104"/>
                  <a:pt x="77" y="104"/>
                  <a:pt x="77" y="103"/>
                </a:cubicBezTo>
                <a:cubicBezTo>
                  <a:pt x="77" y="103"/>
                  <a:pt x="77" y="103"/>
                  <a:pt x="77" y="103"/>
                </a:cubicBezTo>
                <a:cubicBezTo>
                  <a:pt x="77" y="103"/>
                  <a:pt x="77" y="103"/>
                  <a:pt x="77" y="103"/>
                </a:cubicBezTo>
                <a:cubicBezTo>
                  <a:pt x="76" y="102"/>
                  <a:pt x="76" y="102"/>
                  <a:pt x="76" y="102"/>
                </a:cubicBezTo>
                <a:cubicBezTo>
                  <a:pt x="76" y="103"/>
                  <a:pt x="75" y="103"/>
                  <a:pt x="75" y="103"/>
                </a:cubicBezTo>
                <a:cubicBezTo>
                  <a:pt x="75" y="104"/>
                  <a:pt x="75" y="104"/>
                  <a:pt x="75" y="104"/>
                </a:cubicBezTo>
                <a:cubicBezTo>
                  <a:pt x="74" y="104"/>
                  <a:pt x="74" y="104"/>
                  <a:pt x="74" y="105"/>
                </a:cubicBezTo>
                <a:cubicBezTo>
                  <a:pt x="74" y="105"/>
                  <a:pt x="74" y="105"/>
                  <a:pt x="74" y="106"/>
                </a:cubicBezTo>
                <a:cubicBezTo>
                  <a:pt x="74" y="106"/>
                  <a:pt x="74" y="106"/>
                  <a:pt x="73" y="107"/>
                </a:cubicBezTo>
                <a:cubicBezTo>
                  <a:pt x="73" y="107"/>
                  <a:pt x="73" y="107"/>
                  <a:pt x="73" y="108"/>
                </a:cubicBezTo>
                <a:cubicBezTo>
                  <a:pt x="73" y="108"/>
                  <a:pt x="73" y="108"/>
                  <a:pt x="73" y="108"/>
                </a:cubicBezTo>
                <a:cubicBezTo>
                  <a:pt x="73" y="108"/>
                  <a:pt x="73" y="108"/>
                  <a:pt x="73" y="109"/>
                </a:cubicBezTo>
                <a:cubicBezTo>
                  <a:pt x="73" y="109"/>
                  <a:pt x="73" y="110"/>
                  <a:pt x="73" y="110"/>
                </a:cubicBezTo>
                <a:cubicBezTo>
                  <a:pt x="73" y="110"/>
                  <a:pt x="73" y="110"/>
                  <a:pt x="73" y="110"/>
                </a:cubicBezTo>
                <a:cubicBezTo>
                  <a:pt x="73" y="111"/>
                  <a:pt x="73" y="111"/>
                  <a:pt x="73" y="111"/>
                </a:cubicBezTo>
                <a:cubicBezTo>
                  <a:pt x="73" y="111"/>
                  <a:pt x="73" y="111"/>
                  <a:pt x="73" y="111"/>
                </a:cubicBezTo>
                <a:cubicBezTo>
                  <a:pt x="73" y="112"/>
                  <a:pt x="73" y="112"/>
                  <a:pt x="73" y="112"/>
                </a:cubicBezTo>
                <a:cubicBezTo>
                  <a:pt x="73" y="112"/>
                  <a:pt x="73" y="112"/>
                  <a:pt x="73" y="112"/>
                </a:cubicBezTo>
                <a:cubicBezTo>
                  <a:pt x="73" y="113"/>
                  <a:pt x="73" y="113"/>
                  <a:pt x="73" y="113"/>
                </a:cubicBezTo>
                <a:cubicBezTo>
                  <a:pt x="73" y="113"/>
                  <a:pt x="73" y="113"/>
                  <a:pt x="73" y="113"/>
                </a:cubicBezTo>
                <a:cubicBezTo>
                  <a:pt x="73" y="114"/>
                  <a:pt x="73" y="114"/>
                  <a:pt x="73" y="114"/>
                </a:cubicBezTo>
                <a:cubicBezTo>
                  <a:pt x="73" y="114"/>
                  <a:pt x="73" y="114"/>
                  <a:pt x="73" y="114"/>
                </a:cubicBezTo>
                <a:cubicBezTo>
                  <a:pt x="73" y="114"/>
                  <a:pt x="73" y="115"/>
                  <a:pt x="73" y="115"/>
                </a:cubicBezTo>
                <a:cubicBezTo>
                  <a:pt x="73" y="115"/>
                  <a:pt x="73" y="115"/>
                  <a:pt x="73" y="115"/>
                </a:cubicBezTo>
                <a:cubicBezTo>
                  <a:pt x="72" y="115"/>
                  <a:pt x="72" y="115"/>
                  <a:pt x="72" y="115"/>
                </a:cubicBezTo>
                <a:cubicBezTo>
                  <a:pt x="72" y="115"/>
                  <a:pt x="72" y="115"/>
                  <a:pt x="72" y="115"/>
                </a:cubicBezTo>
                <a:cubicBezTo>
                  <a:pt x="72" y="115"/>
                  <a:pt x="72" y="115"/>
                  <a:pt x="72" y="115"/>
                </a:cubicBezTo>
                <a:cubicBezTo>
                  <a:pt x="71" y="115"/>
                  <a:pt x="71" y="115"/>
                  <a:pt x="71" y="115"/>
                </a:cubicBezTo>
                <a:cubicBezTo>
                  <a:pt x="71" y="115"/>
                  <a:pt x="71" y="115"/>
                  <a:pt x="71" y="115"/>
                </a:cubicBezTo>
                <a:cubicBezTo>
                  <a:pt x="71" y="115"/>
                  <a:pt x="71" y="115"/>
                  <a:pt x="71" y="114"/>
                </a:cubicBezTo>
                <a:cubicBezTo>
                  <a:pt x="71" y="114"/>
                  <a:pt x="71" y="114"/>
                  <a:pt x="71" y="114"/>
                </a:cubicBezTo>
                <a:cubicBezTo>
                  <a:pt x="71" y="114"/>
                  <a:pt x="71" y="113"/>
                  <a:pt x="71" y="113"/>
                </a:cubicBezTo>
                <a:cubicBezTo>
                  <a:pt x="71" y="112"/>
                  <a:pt x="71" y="111"/>
                  <a:pt x="71" y="110"/>
                </a:cubicBezTo>
                <a:cubicBezTo>
                  <a:pt x="71" y="110"/>
                  <a:pt x="71" y="109"/>
                  <a:pt x="71" y="109"/>
                </a:cubicBezTo>
                <a:cubicBezTo>
                  <a:pt x="71" y="108"/>
                  <a:pt x="72" y="107"/>
                  <a:pt x="72" y="107"/>
                </a:cubicBezTo>
                <a:cubicBezTo>
                  <a:pt x="72" y="106"/>
                  <a:pt x="72" y="106"/>
                  <a:pt x="72" y="105"/>
                </a:cubicBezTo>
                <a:cubicBezTo>
                  <a:pt x="72" y="105"/>
                  <a:pt x="73" y="104"/>
                  <a:pt x="73" y="104"/>
                </a:cubicBezTo>
                <a:cubicBezTo>
                  <a:pt x="73" y="104"/>
                  <a:pt x="73" y="104"/>
                  <a:pt x="73" y="104"/>
                </a:cubicBezTo>
                <a:cubicBezTo>
                  <a:pt x="73" y="104"/>
                  <a:pt x="73" y="103"/>
                  <a:pt x="73" y="103"/>
                </a:cubicBezTo>
                <a:cubicBezTo>
                  <a:pt x="74" y="102"/>
                  <a:pt x="74" y="102"/>
                  <a:pt x="74" y="102"/>
                </a:cubicBezTo>
                <a:cubicBezTo>
                  <a:pt x="74" y="102"/>
                  <a:pt x="74" y="102"/>
                  <a:pt x="74" y="101"/>
                </a:cubicBezTo>
                <a:cubicBezTo>
                  <a:pt x="74" y="101"/>
                  <a:pt x="74" y="101"/>
                  <a:pt x="73" y="101"/>
                </a:cubicBezTo>
                <a:cubicBezTo>
                  <a:pt x="73" y="101"/>
                  <a:pt x="73" y="101"/>
                  <a:pt x="73" y="101"/>
                </a:cubicBezTo>
                <a:cubicBezTo>
                  <a:pt x="73" y="101"/>
                  <a:pt x="73" y="100"/>
                  <a:pt x="73" y="100"/>
                </a:cubicBezTo>
                <a:cubicBezTo>
                  <a:pt x="72" y="100"/>
                  <a:pt x="72" y="100"/>
                  <a:pt x="72" y="99"/>
                </a:cubicBezTo>
                <a:cubicBezTo>
                  <a:pt x="72" y="99"/>
                  <a:pt x="72" y="99"/>
                  <a:pt x="72" y="98"/>
                </a:cubicBezTo>
                <a:cubicBezTo>
                  <a:pt x="72" y="98"/>
                  <a:pt x="72" y="98"/>
                  <a:pt x="72" y="98"/>
                </a:cubicBezTo>
                <a:cubicBezTo>
                  <a:pt x="72" y="98"/>
                  <a:pt x="72" y="97"/>
                  <a:pt x="72" y="97"/>
                </a:cubicBezTo>
                <a:cubicBezTo>
                  <a:pt x="72" y="97"/>
                  <a:pt x="73" y="96"/>
                  <a:pt x="73" y="96"/>
                </a:cubicBezTo>
                <a:cubicBezTo>
                  <a:pt x="73" y="96"/>
                  <a:pt x="73" y="95"/>
                  <a:pt x="74" y="95"/>
                </a:cubicBezTo>
                <a:cubicBezTo>
                  <a:pt x="74" y="95"/>
                  <a:pt x="75" y="94"/>
                  <a:pt x="75" y="94"/>
                </a:cubicBezTo>
                <a:close/>
                <a:moveTo>
                  <a:pt x="76" y="101"/>
                </a:moveTo>
                <a:cubicBezTo>
                  <a:pt x="75" y="100"/>
                  <a:pt x="75" y="100"/>
                  <a:pt x="75" y="100"/>
                </a:cubicBezTo>
                <a:cubicBezTo>
                  <a:pt x="75" y="100"/>
                  <a:pt x="75" y="100"/>
                  <a:pt x="75" y="100"/>
                </a:cubicBezTo>
                <a:cubicBezTo>
                  <a:pt x="75" y="100"/>
                  <a:pt x="75" y="100"/>
                  <a:pt x="74" y="100"/>
                </a:cubicBezTo>
                <a:cubicBezTo>
                  <a:pt x="74" y="100"/>
                  <a:pt x="74" y="100"/>
                  <a:pt x="74" y="100"/>
                </a:cubicBezTo>
                <a:cubicBezTo>
                  <a:pt x="74" y="100"/>
                  <a:pt x="74" y="100"/>
                  <a:pt x="74" y="99"/>
                </a:cubicBezTo>
                <a:cubicBezTo>
                  <a:pt x="74" y="99"/>
                  <a:pt x="74" y="99"/>
                  <a:pt x="74" y="99"/>
                </a:cubicBezTo>
                <a:cubicBezTo>
                  <a:pt x="74" y="99"/>
                  <a:pt x="74" y="99"/>
                  <a:pt x="74" y="99"/>
                </a:cubicBezTo>
                <a:cubicBezTo>
                  <a:pt x="74" y="98"/>
                  <a:pt x="74" y="98"/>
                  <a:pt x="74" y="98"/>
                </a:cubicBezTo>
                <a:cubicBezTo>
                  <a:pt x="74" y="98"/>
                  <a:pt x="74" y="98"/>
                  <a:pt x="74" y="97"/>
                </a:cubicBezTo>
                <a:cubicBezTo>
                  <a:pt x="74" y="97"/>
                  <a:pt x="74" y="97"/>
                  <a:pt x="74" y="97"/>
                </a:cubicBezTo>
                <a:cubicBezTo>
                  <a:pt x="74" y="97"/>
                  <a:pt x="74" y="97"/>
                  <a:pt x="74" y="97"/>
                </a:cubicBezTo>
                <a:cubicBezTo>
                  <a:pt x="74" y="97"/>
                  <a:pt x="74" y="97"/>
                  <a:pt x="74" y="96"/>
                </a:cubicBezTo>
                <a:cubicBezTo>
                  <a:pt x="75" y="96"/>
                  <a:pt x="75" y="96"/>
                  <a:pt x="75" y="96"/>
                </a:cubicBezTo>
                <a:cubicBezTo>
                  <a:pt x="75" y="96"/>
                  <a:pt x="75" y="96"/>
                  <a:pt x="75" y="96"/>
                </a:cubicBezTo>
                <a:cubicBezTo>
                  <a:pt x="75" y="96"/>
                  <a:pt x="75" y="96"/>
                  <a:pt x="76" y="96"/>
                </a:cubicBezTo>
                <a:cubicBezTo>
                  <a:pt x="76" y="95"/>
                  <a:pt x="76" y="95"/>
                  <a:pt x="76" y="95"/>
                </a:cubicBezTo>
                <a:cubicBezTo>
                  <a:pt x="76" y="95"/>
                  <a:pt x="76" y="95"/>
                  <a:pt x="76" y="95"/>
                </a:cubicBezTo>
                <a:cubicBezTo>
                  <a:pt x="76" y="95"/>
                  <a:pt x="76" y="95"/>
                  <a:pt x="76" y="96"/>
                </a:cubicBezTo>
                <a:cubicBezTo>
                  <a:pt x="77" y="96"/>
                  <a:pt x="77" y="96"/>
                  <a:pt x="77" y="96"/>
                </a:cubicBezTo>
                <a:cubicBezTo>
                  <a:pt x="77" y="96"/>
                  <a:pt x="77" y="96"/>
                  <a:pt x="77" y="96"/>
                </a:cubicBezTo>
                <a:cubicBezTo>
                  <a:pt x="78" y="96"/>
                  <a:pt x="78" y="97"/>
                  <a:pt x="78" y="97"/>
                </a:cubicBezTo>
                <a:cubicBezTo>
                  <a:pt x="78" y="97"/>
                  <a:pt x="78" y="97"/>
                  <a:pt x="78" y="97"/>
                </a:cubicBezTo>
                <a:cubicBezTo>
                  <a:pt x="78" y="97"/>
                  <a:pt x="78" y="97"/>
                  <a:pt x="78" y="97"/>
                </a:cubicBezTo>
                <a:cubicBezTo>
                  <a:pt x="78" y="97"/>
                  <a:pt x="78" y="98"/>
                  <a:pt x="78" y="98"/>
                </a:cubicBezTo>
                <a:cubicBezTo>
                  <a:pt x="78" y="98"/>
                  <a:pt x="78" y="98"/>
                  <a:pt x="78" y="98"/>
                </a:cubicBezTo>
                <a:cubicBezTo>
                  <a:pt x="78" y="98"/>
                  <a:pt x="78" y="99"/>
                  <a:pt x="78" y="99"/>
                </a:cubicBezTo>
                <a:cubicBezTo>
                  <a:pt x="78" y="99"/>
                  <a:pt x="78" y="99"/>
                  <a:pt x="78" y="99"/>
                </a:cubicBezTo>
                <a:cubicBezTo>
                  <a:pt x="78" y="100"/>
                  <a:pt x="77" y="100"/>
                  <a:pt x="77" y="100"/>
                </a:cubicBezTo>
                <a:cubicBezTo>
                  <a:pt x="77" y="100"/>
                  <a:pt x="77" y="100"/>
                  <a:pt x="77" y="100"/>
                </a:cubicBezTo>
                <a:cubicBezTo>
                  <a:pt x="77" y="100"/>
                  <a:pt x="77" y="100"/>
                  <a:pt x="77" y="101"/>
                </a:cubicBezTo>
                <a:cubicBezTo>
                  <a:pt x="77" y="101"/>
                  <a:pt x="77" y="101"/>
                  <a:pt x="77" y="101"/>
                </a:cubicBezTo>
                <a:cubicBezTo>
                  <a:pt x="76" y="101"/>
                  <a:pt x="76" y="101"/>
                  <a:pt x="76" y="101"/>
                </a:cubicBezTo>
                <a:close/>
                <a:moveTo>
                  <a:pt x="75" y="127"/>
                </a:moveTo>
                <a:cubicBezTo>
                  <a:pt x="75" y="127"/>
                  <a:pt x="74" y="128"/>
                  <a:pt x="74" y="128"/>
                </a:cubicBezTo>
                <a:cubicBezTo>
                  <a:pt x="74" y="128"/>
                  <a:pt x="74" y="128"/>
                  <a:pt x="74" y="128"/>
                </a:cubicBezTo>
                <a:cubicBezTo>
                  <a:pt x="74" y="128"/>
                  <a:pt x="73" y="128"/>
                  <a:pt x="73" y="128"/>
                </a:cubicBezTo>
                <a:cubicBezTo>
                  <a:pt x="73" y="129"/>
                  <a:pt x="72" y="129"/>
                  <a:pt x="72" y="129"/>
                </a:cubicBezTo>
                <a:cubicBezTo>
                  <a:pt x="72" y="130"/>
                  <a:pt x="72" y="130"/>
                  <a:pt x="71" y="130"/>
                </a:cubicBezTo>
                <a:cubicBezTo>
                  <a:pt x="71" y="131"/>
                  <a:pt x="71" y="131"/>
                  <a:pt x="71" y="132"/>
                </a:cubicBezTo>
                <a:cubicBezTo>
                  <a:pt x="71" y="132"/>
                  <a:pt x="71" y="132"/>
                  <a:pt x="71" y="132"/>
                </a:cubicBezTo>
                <a:cubicBezTo>
                  <a:pt x="71" y="132"/>
                  <a:pt x="71" y="132"/>
                  <a:pt x="71" y="132"/>
                </a:cubicBezTo>
                <a:cubicBezTo>
                  <a:pt x="71" y="133"/>
                  <a:pt x="71" y="133"/>
                  <a:pt x="70" y="133"/>
                </a:cubicBezTo>
                <a:cubicBezTo>
                  <a:pt x="70" y="134"/>
                  <a:pt x="70" y="134"/>
                  <a:pt x="70" y="135"/>
                </a:cubicBezTo>
                <a:cubicBezTo>
                  <a:pt x="70" y="135"/>
                  <a:pt x="70" y="135"/>
                  <a:pt x="70" y="135"/>
                </a:cubicBezTo>
                <a:cubicBezTo>
                  <a:pt x="70" y="135"/>
                  <a:pt x="70" y="135"/>
                  <a:pt x="70" y="136"/>
                </a:cubicBezTo>
                <a:cubicBezTo>
                  <a:pt x="70" y="136"/>
                  <a:pt x="70" y="136"/>
                  <a:pt x="70" y="136"/>
                </a:cubicBezTo>
                <a:cubicBezTo>
                  <a:pt x="70" y="136"/>
                  <a:pt x="70" y="136"/>
                  <a:pt x="70" y="136"/>
                </a:cubicBezTo>
                <a:cubicBezTo>
                  <a:pt x="70" y="137"/>
                  <a:pt x="70" y="137"/>
                  <a:pt x="70" y="137"/>
                </a:cubicBezTo>
                <a:cubicBezTo>
                  <a:pt x="70" y="137"/>
                  <a:pt x="70" y="137"/>
                  <a:pt x="69" y="137"/>
                </a:cubicBezTo>
                <a:cubicBezTo>
                  <a:pt x="69" y="137"/>
                  <a:pt x="69" y="137"/>
                  <a:pt x="69" y="137"/>
                </a:cubicBezTo>
                <a:cubicBezTo>
                  <a:pt x="69" y="137"/>
                  <a:pt x="69" y="137"/>
                  <a:pt x="69" y="137"/>
                </a:cubicBezTo>
                <a:cubicBezTo>
                  <a:pt x="69" y="137"/>
                  <a:pt x="69" y="137"/>
                  <a:pt x="69" y="137"/>
                </a:cubicBezTo>
                <a:cubicBezTo>
                  <a:pt x="69" y="137"/>
                  <a:pt x="69" y="136"/>
                  <a:pt x="69" y="136"/>
                </a:cubicBezTo>
                <a:cubicBezTo>
                  <a:pt x="69" y="136"/>
                  <a:pt x="69" y="136"/>
                  <a:pt x="69" y="136"/>
                </a:cubicBezTo>
                <a:cubicBezTo>
                  <a:pt x="69" y="136"/>
                  <a:pt x="69" y="136"/>
                  <a:pt x="69" y="135"/>
                </a:cubicBezTo>
                <a:cubicBezTo>
                  <a:pt x="69" y="135"/>
                  <a:pt x="69" y="135"/>
                  <a:pt x="69" y="135"/>
                </a:cubicBezTo>
                <a:cubicBezTo>
                  <a:pt x="69" y="135"/>
                  <a:pt x="69" y="135"/>
                  <a:pt x="69" y="135"/>
                </a:cubicBezTo>
                <a:cubicBezTo>
                  <a:pt x="69" y="135"/>
                  <a:pt x="69" y="135"/>
                  <a:pt x="69" y="135"/>
                </a:cubicBezTo>
                <a:cubicBezTo>
                  <a:pt x="69" y="134"/>
                  <a:pt x="69" y="134"/>
                  <a:pt x="69" y="134"/>
                </a:cubicBezTo>
                <a:cubicBezTo>
                  <a:pt x="69" y="134"/>
                  <a:pt x="69" y="134"/>
                  <a:pt x="69" y="134"/>
                </a:cubicBezTo>
                <a:cubicBezTo>
                  <a:pt x="69" y="134"/>
                  <a:pt x="69" y="133"/>
                  <a:pt x="69" y="133"/>
                </a:cubicBezTo>
                <a:cubicBezTo>
                  <a:pt x="69" y="132"/>
                  <a:pt x="69" y="132"/>
                  <a:pt x="69" y="131"/>
                </a:cubicBezTo>
                <a:cubicBezTo>
                  <a:pt x="70" y="131"/>
                  <a:pt x="70" y="130"/>
                  <a:pt x="70" y="130"/>
                </a:cubicBezTo>
                <a:cubicBezTo>
                  <a:pt x="70" y="129"/>
                  <a:pt x="70" y="129"/>
                  <a:pt x="71" y="128"/>
                </a:cubicBezTo>
                <a:cubicBezTo>
                  <a:pt x="71" y="128"/>
                  <a:pt x="71" y="128"/>
                  <a:pt x="72" y="127"/>
                </a:cubicBezTo>
                <a:cubicBezTo>
                  <a:pt x="72" y="127"/>
                  <a:pt x="72" y="127"/>
                  <a:pt x="72" y="127"/>
                </a:cubicBezTo>
                <a:cubicBezTo>
                  <a:pt x="72" y="127"/>
                  <a:pt x="72" y="127"/>
                  <a:pt x="73" y="127"/>
                </a:cubicBezTo>
                <a:cubicBezTo>
                  <a:pt x="73" y="127"/>
                  <a:pt x="73" y="127"/>
                  <a:pt x="73" y="127"/>
                </a:cubicBezTo>
                <a:cubicBezTo>
                  <a:pt x="73" y="126"/>
                  <a:pt x="73" y="126"/>
                  <a:pt x="74" y="126"/>
                </a:cubicBezTo>
                <a:cubicBezTo>
                  <a:pt x="74" y="126"/>
                  <a:pt x="75" y="126"/>
                  <a:pt x="75" y="126"/>
                </a:cubicBezTo>
                <a:cubicBezTo>
                  <a:pt x="75" y="125"/>
                  <a:pt x="75" y="125"/>
                  <a:pt x="75" y="125"/>
                </a:cubicBezTo>
                <a:cubicBezTo>
                  <a:pt x="75" y="125"/>
                  <a:pt x="75" y="125"/>
                  <a:pt x="75" y="125"/>
                </a:cubicBezTo>
                <a:cubicBezTo>
                  <a:pt x="75" y="124"/>
                  <a:pt x="75" y="124"/>
                  <a:pt x="75" y="124"/>
                </a:cubicBezTo>
                <a:cubicBezTo>
                  <a:pt x="75" y="123"/>
                  <a:pt x="75" y="123"/>
                  <a:pt x="75" y="123"/>
                </a:cubicBezTo>
                <a:cubicBezTo>
                  <a:pt x="75" y="123"/>
                  <a:pt x="75" y="123"/>
                  <a:pt x="75" y="123"/>
                </a:cubicBezTo>
                <a:cubicBezTo>
                  <a:pt x="75" y="122"/>
                  <a:pt x="75" y="122"/>
                  <a:pt x="75" y="121"/>
                </a:cubicBezTo>
                <a:cubicBezTo>
                  <a:pt x="75" y="121"/>
                  <a:pt x="75" y="121"/>
                  <a:pt x="75" y="120"/>
                </a:cubicBezTo>
                <a:cubicBezTo>
                  <a:pt x="75" y="120"/>
                  <a:pt x="75" y="120"/>
                  <a:pt x="75"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7" y="120"/>
                  <a:pt x="77" y="120"/>
                </a:cubicBezTo>
                <a:cubicBezTo>
                  <a:pt x="77" y="120"/>
                  <a:pt x="77" y="120"/>
                  <a:pt x="77" y="120"/>
                </a:cubicBezTo>
                <a:cubicBezTo>
                  <a:pt x="77" y="120"/>
                  <a:pt x="77" y="120"/>
                  <a:pt x="77" y="121"/>
                </a:cubicBezTo>
                <a:cubicBezTo>
                  <a:pt x="77" y="121"/>
                  <a:pt x="77" y="121"/>
                  <a:pt x="77" y="121"/>
                </a:cubicBezTo>
                <a:cubicBezTo>
                  <a:pt x="77" y="121"/>
                  <a:pt x="77" y="121"/>
                  <a:pt x="77" y="121"/>
                </a:cubicBezTo>
                <a:cubicBezTo>
                  <a:pt x="77" y="125"/>
                  <a:pt x="77" y="125"/>
                  <a:pt x="77" y="125"/>
                </a:cubicBezTo>
                <a:cubicBezTo>
                  <a:pt x="77" y="125"/>
                  <a:pt x="77" y="125"/>
                  <a:pt x="77" y="125"/>
                </a:cubicBezTo>
                <a:cubicBezTo>
                  <a:pt x="77" y="126"/>
                  <a:pt x="77" y="126"/>
                  <a:pt x="77" y="126"/>
                </a:cubicBezTo>
                <a:cubicBezTo>
                  <a:pt x="78" y="126"/>
                  <a:pt x="78" y="126"/>
                  <a:pt x="79" y="126"/>
                </a:cubicBezTo>
                <a:cubicBezTo>
                  <a:pt x="80" y="127"/>
                  <a:pt x="80" y="127"/>
                  <a:pt x="81" y="127"/>
                </a:cubicBezTo>
                <a:cubicBezTo>
                  <a:pt x="81" y="127"/>
                  <a:pt x="81" y="127"/>
                  <a:pt x="81" y="127"/>
                </a:cubicBezTo>
                <a:cubicBezTo>
                  <a:pt x="81" y="128"/>
                  <a:pt x="82" y="128"/>
                  <a:pt x="82" y="129"/>
                </a:cubicBezTo>
                <a:cubicBezTo>
                  <a:pt x="82" y="130"/>
                  <a:pt x="83" y="130"/>
                  <a:pt x="83" y="131"/>
                </a:cubicBezTo>
                <a:cubicBezTo>
                  <a:pt x="83" y="132"/>
                  <a:pt x="83" y="133"/>
                  <a:pt x="83" y="133"/>
                </a:cubicBezTo>
                <a:cubicBezTo>
                  <a:pt x="84" y="134"/>
                  <a:pt x="84" y="134"/>
                  <a:pt x="84" y="135"/>
                </a:cubicBezTo>
                <a:cubicBezTo>
                  <a:pt x="84" y="135"/>
                  <a:pt x="84" y="135"/>
                  <a:pt x="84" y="135"/>
                </a:cubicBezTo>
                <a:cubicBezTo>
                  <a:pt x="84" y="136"/>
                  <a:pt x="84" y="136"/>
                  <a:pt x="84" y="136"/>
                </a:cubicBezTo>
                <a:cubicBezTo>
                  <a:pt x="84" y="136"/>
                  <a:pt x="84" y="136"/>
                  <a:pt x="84" y="136"/>
                </a:cubicBezTo>
                <a:cubicBezTo>
                  <a:pt x="84" y="136"/>
                  <a:pt x="84" y="136"/>
                  <a:pt x="84" y="137"/>
                </a:cubicBezTo>
                <a:cubicBezTo>
                  <a:pt x="84" y="137"/>
                  <a:pt x="84" y="137"/>
                  <a:pt x="84" y="137"/>
                </a:cubicBezTo>
                <a:cubicBezTo>
                  <a:pt x="84" y="137"/>
                  <a:pt x="84" y="137"/>
                  <a:pt x="84" y="137"/>
                </a:cubicBezTo>
                <a:cubicBezTo>
                  <a:pt x="83" y="137"/>
                  <a:pt x="83" y="137"/>
                  <a:pt x="83" y="137"/>
                </a:cubicBezTo>
                <a:cubicBezTo>
                  <a:pt x="83" y="137"/>
                  <a:pt x="83" y="137"/>
                  <a:pt x="83" y="137"/>
                </a:cubicBezTo>
                <a:cubicBezTo>
                  <a:pt x="83" y="137"/>
                  <a:pt x="83" y="138"/>
                  <a:pt x="83" y="138"/>
                </a:cubicBezTo>
                <a:cubicBezTo>
                  <a:pt x="83" y="138"/>
                  <a:pt x="83" y="138"/>
                  <a:pt x="83" y="138"/>
                </a:cubicBezTo>
                <a:cubicBezTo>
                  <a:pt x="83" y="138"/>
                  <a:pt x="83" y="137"/>
                  <a:pt x="83" y="137"/>
                </a:cubicBezTo>
                <a:cubicBezTo>
                  <a:pt x="83" y="137"/>
                  <a:pt x="83" y="137"/>
                  <a:pt x="83" y="137"/>
                </a:cubicBezTo>
                <a:cubicBezTo>
                  <a:pt x="82" y="137"/>
                  <a:pt x="82" y="137"/>
                  <a:pt x="82" y="137"/>
                </a:cubicBezTo>
                <a:cubicBezTo>
                  <a:pt x="82" y="137"/>
                  <a:pt x="82" y="136"/>
                  <a:pt x="82" y="136"/>
                </a:cubicBezTo>
                <a:cubicBezTo>
                  <a:pt x="82" y="136"/>
                  <a:pt x="82" y="136"/>
                  <a:pt x="82" y="136"/>
                </a:cubicBezTo>
                <a:cubicBezTo>
                  <a:pt x="82" y="135"/>
                  <a:pt x="82" y="135"/>
                  <a:pt x="82" y="135"/>
                </a:cubicBezTo>
                <a:cubicBezTo>
                  <a:pt x="82" y="134"/>
                  <a:pt x="82" y="134"/>
                  <a:pt x="82" y="133"/>
                </a:cubicBezTo>
                <a:cubicBezTo>
                  <a:pt x="82" y="133"/>
                  <a:pt x="82" y="133"/>
                  <a:pt x="82" y="133"/>
                </a:cubicBezTo>
                <a:cubicBezTo>
                  <a:pt x="82" y="132"/>
                  <a:pt x="82" y="132"/>
                  <a:pt x="81" y="131"/>
                </a:cubicBezTo>
                <a:cubicBezTo>
                  <a:pt x="81" y="131"/>
                  <a:pt x="81" y="130"/>
                  <a:pt x="81" y="130"/>
                </a:cubicBezTo>
                <a:cubicBezTo>
                  <a:pt x="81" y="129"/>
                  <a:pt x="80" y="129"/>
                  <a:pt x="80" y="129"/>
                </a:cubicBezTo>
                <a:cubicBezTo>
                  <a:pt x="80" y="128"/>
                  <a:pt x="80" y="128"/>
                  <a:pt x="79" y="128"/>
                </a:cubicBezTo>
                <a:cubicBezTo>
                  <a:pt x="79" y="128"/>
                  <a:pt x="79" y="128"/>
                  <a:pt x="79" y="128"/>
                </a:cubicBezTo>
                <a:cubicBezTo>
                  <a:pt x="79" y="128"/>
                  <a:pt x="79" y="128"/>
                  <a:pt x="78" y="128"/>
                </a:cubicBezTo>
                <a:cubicBezTo>
                  <a:pt x="78" y="127"/>
                  <a:pt x="78" y="127"/>
                  <a:pt x="78" y="127"/>
                </a:cubicBezTo>
                <a:cubicBezTo>
                  <a:pt x="78" y="127"/>
                  <a:pt x="78" y="127"/>
                  <a:pt x="78" y="127"/>
                </a:cubicBezTo>
                <a:cubicBezTo>
                  <a:pt x="77" y="127"/>
                  <a:pt x="77" y="127"/>
                  <a:pt x="77" y="127"/>
                </a:cubicBezTo>
                <a:cubicBezTo>
                  <a:pt x="77" y="127"/>
                  <a:pt x="77" y="128"/>
                  <a:pt x="77" y="128"/>
                </a:cubicBezTo>
                <a:cubicBezTo>
                  <a:pt x="77" y="129"/>
                  <a:pt x="77" y="129"/>
                  <a:pt x="77" y="129"/>
                </a:cubicBezTo>
                <a:cubicBezTo>
                  <a:pt x="77" y="130"/>
                  <a:pt x="77" y="130"/>
                  <a:pt x="77" y="131"/>
                </a:cubicBezTo>
                <a:cubicBezTo>
                  <a:pt x="77" y="131"/>
                  <a:pt x="77" y="131"/>
                  <a:pt x="77" y="131"/>
                </a:cubicBezTo>
                <a:cubicBezTo>
                  <a:pt x="77" y="132"/>
                  <a:pt x="77" y="132"/>
                  <a:pt x="77" y="133"/>
                </a:cubicBezTo>
                <a:cubicBezTo>
                  <a:pt x="77" y="133"/>
                  <a:pt x="77" y="133"/>
                  <a:pt x="77" y="134"/>
                </a:cubicBezTo>
                <a:cubicBezTo>
                  <a:pt x="77" y="134"/>
                  <a:pt x="77" y="134"/>
                  <a:pt x="77" y="134"/>
                </a:cubicBezTo>
                <a:cubicBezTo>
                  <a:pt x="77" y="134"/>
                  <a:pt x="77" y="134"/>
                  <a:pt x="77" y="135"/>
                </a:cubicBezTo>
                <a:cubicBezTo>
                  <a:pt x="77" y="135"/>
                  <a:pt x="78" y="136"/>
                  <a:pt x="78" y="136"/>
                </a:cubicBezTo>
                <a:cubicBezTo>
                  <a:pt x="78" y="136"/>
                  <a:pt x="78" y="136"/>
                  <a:pt x="78" y="136"/>
                </a:cubicBezTo>
                <a:cubicBezTo>
                  <a:pt x="78" y="137"/>
                  <a:pt x="78" y="137"/>
                  <a:pt x="78" y="138"/>
                </a:cubicBezTo>
                <a:cubicBezTo>
                  <a:pt x="78" y="138"/>
                  <a:pt x="79" y="139"/>
                  <a:pt x="79" y="139"/>
                </a:cubicBezTo>
                <a:cubicBezTo>
                  <a:pt x="79" y="140"/>
                  <a:pt x="79" y="140"/>
                  <a:pt x="79" y="141"/>
                </a:cubicBezTo>
                <a:cubicBezTo>
                  <a:pt x="80" y="141"/>
                  <a:pt x="80" y="142"/>
                  <a:pt x="80" y="142"/>
                </a:cubicBezTo>
                <a:cubicBezTo>
                  <a:pt x="80" y="142"/>
                  <a:pt x="80" y="142"/>
                  <a:pt x="80" y="142"/>
                </a:cubicBezTo>
                <a:cubicBezTo>
                  <a:pt x="80" y="142"/>
                  <a:pt x="80" y="143"/>
                  <a:pt x="81" y="143"/>
                </a:cubicBezTo>
                <a:cubicBezTo>
                  <a:pt x="81" y="143"/>
                  <a:pt x="81" y="143"/>
                  <a:pt x="81" y="143"/>
                </a:cubicBezTo>
                <a:cubicBezTo>
                  <a:pt x="81" y="143"/>
                  <a:pt x="81" y="143"/>
                  <a:pt x="81" y="143"/>
                </a:cubicBezTo>
                <a:cubicBezTo>
                  <a:pt x="81" y="144"/>
                  <a:pt x="81" y="144"/>
                  <a:pt x="81" y="144"/>
                </a:cubicBezTo>
                <a:cubicBezTo>
                  <a:pt x="81" y="144"/>
                  <a:pt x="82" y="144"/>
                  <a:pt x="82" y="145"/>
                </a:cubicBezTo>
                <a:cubicBezTo>
                  <a:pt x="82" y="145"/>
                  <a:pt x="82" y="145"/>
                  <a:pt x="82" y="145"/>
                </a:cubicBezTo>
                <a:cubicBezTo>
                  <a:pt x="82" y="146"/>
                  <a:pt x="82" y="146"/>
                  <a:pt x="83" y="146"/>
                </a:cubicBezTo>
                <a:cubicBezTo>
                  <a:pt x="83" y="146"/>
                  <a:pt x="83" y="146"/>
                  <a:pt x="83" y="146"/>
                </a:cubicBezTo>
                <a:cubicBezTo>
                  <a:pt x="83" y="146"/>
                  <a:pt x="83" y="146"/>
                  <a:pt x="83" y="146"/>
                </a:cubicBezTo>
                <a:cubicBezTo>
                  <a:pt x="83" y="146"/>
                  <a:pt x="83" y="146"/>
                  <a:pt x="83" y="146"/>
                </a:cubicBezTo>
                <a:cubicBezTo>
                  <a:pt x="83" y="146"/>
                  <a:pt x="83" y="146"/>
                  <a:pt x="83" y="147"/>
                </a:cubicBezTo>
                <a:cubicBezTo>
                  <a:pt x="83" y="147"/>
                  <a:pt x="83" y="147"/>
                  <a:pt x="83" y="147"/>
                </a:cubicBezTo>
                <a:cubicBezTo>
                  <a:pt x="83" y="147"/>
                  <a:pt x="83" y="147"/>
                  <a:pt x="83" y="147"/>
                </a:cubicBezTo>
                <a:cubicBezTo>
                  <a:pt x="83" y="147"/>
                  <a:pt x="83" y="147"/>
                  <a:pt x="83" y="147"/>
                </a:cubicBezTo>
                <a:cubicBezTo>
                  <a:pt x="83" y="147"/>
                  <a:pt x="82" y="147"/>
                  <a:pt x="82" y="147"/>
                </a:cubicBezTo>
                <a:cubicBezTo>
                  <a:pt x="82" y="147"/>
                  <a:pt x="82" y="147"/>
                  <a:pt x="82" y="147"/>
                </a:cubicBezTo>
                <a:cubicBezTo>
                  <a:pt x="82" y="147"/>
                  <a:pt x="82" y="147"/>
                  <a:pt x="82" y="147"/>
                </a:cubicBezTo>
                <a:cubicBezTo>
                  <a:pt x="82" y="147"/>
                  <a:pt x="82" y="147"/>
                  <a:pt x="82" y="147"/>
                </a:cubicBezTo>
                <a:cubicBezTo>
                  <a:pt x="82" y="147"/>
                  <a:pt x="82" y="147"/>
                  <a:pt x="82" y="147"/>
                </a:cubicBezTo>
                <a:cubicBezTo>
                  <a:pt x="82" y="147"/>
                  <a:pt x="81" y="147"/>
                  <a:pt x="81" y="146"/>
                </a:cubicBezTo>
                <a:cubicBezTo>
                  <a:pt x="81" y="146"/>
                  <a:pt x="81" y="146"/>
                  <a:pt x="81" y="146"/>
                </a:cubicBezTo>
                <a:cubicBezTo>
                  <a:pt x="81" y="146"/>
                  <a:pt x="80" y="145"/>
                  <a:pt x="80" y="145"/>
                </a:cubicBezTo>
                <a:cubicBezTo>
                  <a:pt x="80" y="145"/>
                  <a:pt x="80" y="145"/>
                  <a:pt x="80" y="145"/>
                </a:cubicBezTo>
                <a:cubicBezTo>
                  <a:pt x="79" y="144"/>
                  <a:pt x="79" y="143"/>
                  <a:pt x="79" y="143"/>
                </a:cubicBezTo>
                <a:cubicBezTo>
                  <a:pt x="78" y="142"/>
                  <a:pt x="78" y="141"/>
                  <a:pt x="78" y="140"/>
                </a:cubicBezTo>
                <a:cubicBezTo>
                  <a:pt x="77" y="140"/>
                  <a:pt x="77" y="139"/>
                  <a:pt x="77" y="139"/>
                </a:cubicBezTo>
                <a:cubicBezTo>
                  <a:pt x="77" y="138"/>
                  <a:pt x="76" y="138"/>
                  <a:pt x="76" y="137"/>
                </a:cubicBezTo>
                <a:cubicBezTo>
                  <a:pt x="76" y="136"/>
                  <a:pt x="76" y="136"/>
                  <a:pt x="76" y="136"/>
                </a:cubicBezTo>
                <a:cubicBezTo>
                  <a:pt x="76" y="137"/>
                  <a:pt x="76" y="137"/>
                  <a:pt x="76" y="138"/>
                </a:cubicBezTo>
                <a:cubicBezTo>
                  <a:pt x="76" y="138"/>
                  <a:pt x="75" y="139"/>
                  <a:pt x="75" y="139"/>
                </a:cubicBezTo>
                <a:cubicBezTo>
                  <a:pt x="75" y="139"/>
                  <a:pt x="75" y="139"/>
                  <a:pt x="75" y="139"/>
                </a:cubicBezTo>
                <a:cubicBezTo>
                  <a:pt x="75" y="139"/>
                  <a:pt x="75" y="139"/>
                  <a:pt x="75" y="140"/>
                </a:cubicBezTo>
                <a:cubicBezTo>
                  <a:pt x="75" y="140"/>
                  <a:pt x="75" y="141"/>
                  <a:pt x="74" y="141"/>
                </a:cubicBezTo>
                <a:cubicBezTo>
                  <a:pt x="74" y="141"/>
                  <a:pt x="74" y="142"/>
                  <a:pt x="74" y="142"/>
                </a:cubicBezTo>
                <a:cubicBezTo>
                  <a:pt x="74" y="142"/>
                  <a:pt x="73" y="143"/>
                  <a:pt x="73" y="143"/>
                </a:cubicBezTo>
                <a:cubicBezTo>
                  <a:pt x="73" y="143"/>
                  <a:pt x="73" y="143"/>
                  <a:pt x="73" y="143"/>
                </a:cubicBezTo>
                <a:cubicBezTo>
                  <a:pt x="73" y="143"/>
                  <a:pt x="73" y="144"/>
                  <a:pt x="73" y="144"/>
                </a:cubicBezTo>
                <a:cubicBezTo>
                  <a:pt x="73" y="144"/>
                  <a:pt x="72" y="144"/>
                  <a:pt x="72" y="145"/>
                </a:cubicBezTo>
                <a:cubicBezTo>
                  <a:pt x="72" y="145"/>
                  <a:pt x="72" y="145"/>
                  <a:pt x="72" y="145"/>
                </a:cubicBezTo>
                <a:cubicBezTo>
                  <a:pt x="72" y="145"/>
                  <a:pt x="72" y="145"/>
                  <a:pt x="72" y="145"/>
                </a:cubicBezTo>
                <a:cubicBezTo>
                  <a:pt x="71" y="146"/>
                  <a:pt x="71" y="146"/>
                  <a:pt x="71" y="146"/>
                </a:cubicBezTo>
                <a:cubicBezTo>
                  <a:pt x="71" y="146"/>
                  <a:pt x="71" y="146"/>
                  <a:pt x="71"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69" y="147"/>
                </a:cubicBezTo>
                <a:cubicBezTo>
                  <a:pt x="69" y="147"/>
                  <a:pt x="69" y="147"/>
                  <a:pt x="69" y="147"/>
                </a:cubicBezTo>
                <a:cubicBezTo>
                  <a:pt x="69" y="147"/>
                  <a:pt x="69" y="147"/>
                  <a:pt x="69" y="147"/>
                </a:cubicBezTo>
                <a:cubicBezTo>
                  <a:pt x="69" y="147"/>
                  <a:pt x="69" y="147"/>
                  <a:pt x="69" y="147"/>
                </a:cubicBezTo>
                <a:cubicBezTo>
                  <a:pt x="69" y="147"/>
                  <a:pt x="69" y="147"/>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70" y="145"/>
                </a:cubicBezTo>
                <a:cubicBezTo>
                  <a:pt x="70" y="145"/>
                  <a:pt x="70" y="145"/>
                  <a:pt x="70" y="145"/>
                </a:cubicBezTo>
                <a:cubicBezTo>
                  <a:pt x="70" y="145"/>
                  <a:pt x="70" y="145"/>
                  <a:pt x="70" y="145"/>
                </a:cubicBezTo>
                <a:cubicBezTo>
                  <a:pt x="70" y="145"/>
                  <a:pt x="70" y="144"/>
                  <a:pt x="71" y="144"/>
                </a:cubicBezTo>
                <a:cubicBezTo>
                  <a:pt x="71" y="144"/>
                  <a:pt x="71" y="144"/>
                  <a:pt x="71" y="143"/>
                </a:cubicBezTo>
                <a:cubicBezTo>
                  <a:pt x="71" y="143"/>
                  <a:pt x="71" y="143"/>
                  <a:pt x="71" y="143"/>
                </a:cubicBezTo>
                <a:cubicBezTo>
                  <a:pt x="72" y="143"/>
                  <a:pt x="72" y="142"/>
                  <a:pt x="72" y="142"/>
                </a:cubicBezTo>
                <a:cubicBezTo>
                  <a:pt x="72" y="142"/>
                  <a:pt x="72" y="141"/>
                  <a:pt x="73" y="141"/>
                </a:cubicBezTo>
                <a:cubicBezTo>
                  <a:pt x="73" y="141"/>
                  <a:pt x="73" y="140"/>
                  <a:pt x="73" y="140"/>
                </a:cubicBezTo>
                <a:cubicBezTo>
                  <a:pt x="73" y="140"/>
                  <a:pt x="73" y="140"/>
                  <a:pt x="73" y="140"/>
                </a:cubicBezTo>
                <a:cubicBezTo>
                  <a:pt x="73" y="139"/>
                  <a:pt x="74" y="139"/>
                  <a:pt x="74" y="139"/>
                </a:cubicBezTo>
                <a:cubicBezTo>
                  <a:pt x="74" y="139"/>
                  <a:pt x="74" y="139"/>
                  <a:pt x="74" y="139"/>
                </a:cubicBezTo>
                <a:cubicBezTo>
                  <a:pt x="74" y="138"/>
                  <a:pt x="74" y="138"/>
                  <a:pt x="74" y="137"/>
                </a:cubicBezTo>
                <a:cubicBezTo>
                  <a:pt x="74" y="137"/>
                  <a:pt x="75" y="137"/>
                  <a:pt x="75" y="136"/>
                </a:cubicBezTo>
                <a:cubicBezTo>
                  <a:pt x="75" y="136"/>
                  <a:pt x="75" y="135"/>
                  <a:pt x="75" y="135"/>
                </a:cubicBezTo>
                <a:cubicBezTo>
                  <a:pt x="75" y="135"/>
                  <a:pt x="75" y="134"/>
                  <a:pt x="75" y="134"/>
                </a:cubicBezTo>
                <a:cubicBezTo>
                  <a:pt x="75" y="134"/>
                  <a:pt x="75" y="134"/>
                  <a:pt x="75" y="134"/>
                </a:cubicBezTo>
                <a:cubicBezTo>
                  <a:pt x="75" y="133"/>
                  <a:pt x="75" y="133"/>
                  <a:pt x="75" y="132"/>
                </a:cubicBezTo>
                <a:cubicBezTo>
                  <a:pt x="75" y="132"/>
                  <a:pt x="75" y="131"/>
                  <a:pt x="75" y="131"/>
                </a:cubicBezTo>
                <a:cubicBezTo>
                  <a:pt x="75" y="131"/>
                  <a:pt x="75" y="131"/>
                  <a:pt x="75" y="131"/>
                </a:cubicBezTo>
                <a:cubicBezTo>
                  <a:pt x="75" y="130"/>
                  <a:pt x="75" y="130"/>
                  <a:pt x="75" y="129"/>
                </a:cubicBezTo>
                <a:cubicBezTo>
                  <a:pt x="75" y="129"/>
                  <a:pt x="75" y="128"/>
                  <a:pt x="75" y="128"/>
                </a:cubicBezTo>
                <a:cubicBezTo>
                  <a:pt x="75" y="127"/>
                  <a:pt x="75" y="127"/>
                  <a:pt x="75" y="127"/>
                </a:cubicBezTo>
                <a:close/>
                <a:moveTo>
                  <a:pt x="107" y="13"/>
                </a:move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6" y="12"/>
                  <a:pt x="106" y="12"/>
                </a:cubicBezTo>
                <a:cubicBezTo>
                  <a:pt x="106" y="12"/>
                  <a:pt x="106" y="12"/>
                  <a:pt x="106" y="12"/>
                </a:cubicBezTo>
                <a:cubicBezTo>
                  <a:pt x="106" y="12"/>
                  <a:pt x="106" y="12"/>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1"/>
                  <a:pt x="107" y="11"/>
                  <a:pt x="107" y="11"/>
                </a:cubicBezTo>
                <a:cubicBezTo>
                  <a:pt x="107" y="11"/>
                  <a:pt x="107" y="11"/>
                  <a:pt x="107" y="11"/>
                </a:cubicBezTo>
                <a:cubicBezTo>
                  <a:pt x="107" y="11"/>
                  <a:pt x="107" y="11"/>
                  <a:pt x="107" y="11"/>
                </a:cubicBezTo>
                <a:cubicBezTo>
                  <a:pt x="107" y="11"/>
                  <a:pt x="107" y="11"/>
                  <a:pt x="107" y="11"/>
                </a:cubicBezTo>
                <a:cubicBezTo>
                  <a:pt x="108" y="11"/>
                  <a:pt x="108" y="11"/>
                  <a:pt x="108" y="11"/>
                </a:cubicBezTo>
                <a:cubicBezTo>
                  <a:pt x="108" y="11"/>
                  <a:pt x="108" y="12"/>
                  <a:pt x="108" y="12"/>
                </a:cubicBezTo>
                <a:cubicBezTo>
                  <a:pt x="108" y="12"/>
                  <a:pt x="108" y="12"/>
                  <a:pt x="108" y="12"/>
                </a:cubicBezTo>
                <a:cubicBezTo>
                  <a:pt x="108" y="12"/>
                  <a:pt x="108" y="12"/>
                  <a:pt x="108" y="12"/>
                </a:cubicBezTo>
                <a:cubicBezTo>
                  <a:pt x="108" y="12"/>
                  <a:pt x="109" y="12"/>
                  <a:pt x="109" y="12"/>
                </a:cubicBezTo>
                <a:cubicBezTo>
                  <a:pt x="109" y="12"/>
                  <a:pt x="109" y="12"/>
                  <a:pt x="109" y="12"/>
                </a:cubicBezTo>
                <a:cubicBezTo>
                  <a:pt x="110" y="12"/>
                  <a:pt x="110" y="12"/>
                  <a:pt x="110" y="12"/>
                </a:cubicBezTo>
                <a:cubicBezTo>
                  <a:pt x="110" y="12"/>
                  <a:pt x="110" y="12"/>
                  <a:pt x="110" y="12"/>
                </a:cubicBezTo>
                <a:cubicBezTo>
                  <a:pt x="110" y="12"/>
                  <a:pt x="111" y="12"/>
                  <a:pt x="111" y="12"/>
                </a:cubicBezTo>
                <a:cubicBezTo>
                  <a:pt x="111" y="12"/>
                  <a:pt x="112" y="12"/>
                  <a:pt x="112" y="12"/>
                </a:cubicBezTo>
                <a:cubicBezTo>
                  <a:pt x="112" y="12"/>
                  <a:pt x="112" y="12"/>
                  <a:pt x="112" y="12"/>
                </a:cubicBezTo>
                <a:cubicBezTo>
                  <a:pt x="112" y="12"/>
                  <a:pt x="112" y="12"/>
                  <a:pt x="112" y="12"/>
                </a:cubicBezTo>
                <a:cubicBezTo>
                  <a:pt x="112" y="12"/>
                  <a:pt x="112" y="11"/>
                  <a:pt x="112" y="11"/>
                </a:cubicBezTo>
                <a:cubicBezTo>
                  <a:pt x="112" y="11"/>
                  <a:pt x="112" y="11"/>
                  <a:pt x="112" y="11"/>
                </a:cubicBezTo>
                <a:cubicBezTo>
                  <a:pt x="112" y="11"/>
                  <a:pt x="112" y="11"/>
                  <a:pt x="112" y="11"/>
                </a:cubicBezTo>
                <a:cubicBezTo>
                  <a:pt x="113" y="11"/>
                  <a:pt x="113" y="11"/>
                  <a:pt x="113" y="11"/>
                </a:cubicBezTo>
                <a:cubicBezTo>
                  <a:pt x="113" y="11"/>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4" y="10"/>
                </a:cubicBezTo>
                <a:cubicBezTo>
                  <a:pt x="114" y="10"/>
                  <a:pt x="114" y="10"/>
                  <a:pt x="114" y="11"/>
                </a:cubicBezTo>
                <a:cubicBezTo>
                  <a:pt x="114" y="11"/>
                  <a:pt x="114" y="11"/>
                  <a:pt x="114" y="11"/>
                </a:cubicBezTo>
                <a:cubicBezTo>
                  <a:pt x="114" y="11"/>
                  <a:pt x="114" y="11"/>
                  <a:pt x="114" y="12"/>
                </a:cubicBezTo>
                <a:cubicBezTo>
                  <a:pt x="114" y="12"/>
                  <a:pt x="113" y="12"/>
                  <a:pt x="113" y="12"/>
                </a:cubicBezTo>
                <a:cubicBezTo>
                  <a:pt x="113" y="12"/>
                  <a:pt x="113" y="12"/>
                  <a:pt x="113" y="13"/>
                </a:cubicBezTo>
                <a:cubicBezTo>
                  <a:pt x="113" y="13"/>
                  <a:pt x="113" y="13"/>
                  <a:pt x="113" y="13"/>
                </a:cubicBezTo>
                <a:cubicBezTo>
                  <a:pt x="113" y="13"/>
                  <a:pt x="113" y="13"/>
                  <a:pt x="112" y="13"/>
                </a:cubicBezTo>
                <a:cubicBezTo>
                  <a:pt x="112" y="13"/>
                  <a:pt x="112" y="13"/>
                  <a:pt x="112" y="13"/>
                </a:cubicBezTo>
                <a:cubicBezTo>
                  <a:pt x="112" y="13"/>
                  <a:pt x="112" y="13"/>
                  <a:pt x="112" y="13"/>
                </a:cubicBezTo>
                <a:cubicBezTo>
                  <a:pt x="111" y="13"/>
                  <a:pt x="111" y="13"/>
                  <a:pt x="111" y="13"/>
                </a:cubicBezTo>
                <a:cubicBezTo>
                  <a:pt x="111" y="14"/>
                  <a:pt x="111" y="14"/>
                  <a:pt x="111" y="14"/>
                </a:cubicBezTo>
                <a:cubicBezTo>
                  <a:pt x="111" y="14"/>
                  <a:pt x="111" y="14"/>
                  <a:pt x="111" y="14"/>
                </a:cubicBezTo>
                <a:cubicBezTo>
                  <a:pt x="111" y="14"/>
                  <a:pt x="112" y="14"/>
                  <a:pt x="112" y="14"/>
                </a:cubicBezTo>
                <a:cubicBezTo>
                  <a:pt x="113" y="14"/>
                  <a:pt x="114" y="14"/>
                  <a:pt x="114" y="14"/>
                </a:cubicBezTo>
                <a:cubicBezTo>
                  <a:pt x="114" y="14"/>
                  <a:pt x="114" y="14"/>
                  <a:pt x="114" y="14"/>
                </a:cubicBezTo>
                <a:cubicBezTo>
                  <a:pt x="115" y="14"/>
                  <a:pt x="115" y="14"/>
                  <a:pt x="116" y="14"/>
                </a:cubicBezTo>
                <a:cubicBezTo>
                  <a:pt x="116" y="14"/>
                  <a:pt x="116" y="14"/>
                  <a:pt x="116" y="14"/>
                </a:cubicBezTo>
                <a:cubicBezTo>
                  <a:pt x="116" y="14"/>
                  <a:pt x="116" y="14"/>
                  <a:pt x="116" y="14"/>
                </a:cubicBezTo>
                <a:cubicBezTo>
                  <a:pt x="116" y="14"/>
                  <a:pt x="116" y="15"/>
                  <a:pt x="116" y="15"/>
                </a:cubicBezTo>
                <a:cubicBezTo>
                  <a:pt x="116" y="15"/>
                  <a:pt x="116" y="15"/>
                  <a:pt x="116" y="15"/>
                </a:cubicBezTo>
                <a:cubicBezTo>
                  <a:pt x="117" y="15"/>
                  <a:pt x="117" y="15"/>
                  <a:pt x="117" y="15"/>
                </a:cubicBezTo>
                <a:cubicBezTo>
                  <a:pt x="117" y="15"/>
                  <a:pt x="117" y="15"/>
                  <a:pt x="117" y="15"/>
                </a:cubicBezTo>
                <a:cubicBezTo>
                  <a:pt x="117" y="15"/>
                  <a:pt x="117"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5" y="15"/>
                  <a:pt x="115" y="15"/>
                </a:cubicBezTo>
                <a:cubicBezTo>
                  <a:pt x="115" y="15"/>
                  <a:pt x="115" y="15"/>
                  <a:pt x="115" y="15"/>
                </a:cubicBezTo>
                <a:cubicBezTo>
                  <a:pt x="115" y="15"/>
                  <a:pt x="114" y="15"/>
                  <a:pt x="113" y="15"/>
                </a:cubicBezTo>
                <a:cubicBezTo>
                  <a:pt x="113" y="15"/>
                  <a:pt x="112" y="15"/>
                  <a:pt x="112" y="15"/>
                </a:cubicBezTo>
                <a:cubicBezTo>
                  <a:pt x="111" y="15"/>
                  <a:pt x="111" y="15"/>
                  <a:pt x="111" y="15"/>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07" y="13"/>
                  <a:pt x="107" y="13"/>
                  <a:pt x="107" y="13"/>
                </a:cubicBezTo>
                <a:close/>
                <a:moveTo>
                  <a:pt x="111" y="16"/>
                </a:moveTo>
                <a:cubicBezTo>
                  <a:pt x="111" y="16"/>
                  <a:pt x="111" y="16"/>
                  <a:pt x="111" y="16"/>
                </a:cubicBezTo>
                <a:cubicBezTo>
                  <a:pt x="111" y="16"/>
                  <a:pt x="111" y="16"/>
                  <a:pt x="111" y="16"/>
                </a:cubicBezTo>
                <a:cubicBezTo>
                  <a:pt x="111" y="16"/>
                  <a:pt x="111" y="16"/>
                  <a:pt x="111" y="16"/>
                </a:cubicBezTo>
                <a:cubicBezTo>
                  <a:pt x="112" y="16"/>
                  <a:pt x="112" y="16"/>
                  <a:pt x="112" y="16"/>
                </a:cubicBezTo>
                <a:cubicBezTo>
                  <a:pt x="113" y="16"/>
                  <a:pt x="113" y="16"/>
                  <a:pt x="113" y="17"/>
                </a:cubicBezTo>
                <a:cubicBezTo>
                  <a:pt x="113" y="17"/>
                  <a:pt x="114" y="17"/>
                  <a:pt x="114" y="17"/>
                </a:cubicBezTo>
                <a:cubicBezTo>
                  <a:pt x="114" y="17"/>
                  <a:pt x="114" y="17"/>
                  <a:pt x="114" y="17"/>
                </a:cubicBezTo>
                <a:cubicBezTo>
                  <a:pt x="114" y="17"/>
                  <a:pt x="114" y="17"/>
                  <a:pt x="114" y="17"/>
                </a:cubicBezTo>
                <a:cubicBezTo>
                  <a:pt x="114" y="17"/>
                  <a:pt x="114" y="17"/>
                  <a:pt x="114" y="17"/>
                </a:cubicBezTo>
                <a:cubicBezTo>
                  <a:pt x="114" y="17"/>
                  <a:pt x="114" y="17"/>
                  <a:pt x="114" y="17"/>
                </a:cubicBezTo>
                <a:cubicBezTo>
                  <a:pt x="114" y="18"/>
                  <a:pt x="115" y="18"/>
                  <a:pt x="115" y="18"/>
                </a:cubicBezTo>
                <a:cubicBezTo>
                  <a:pt x="115" y="18"/>
                  <a:pt x="115" y="18"/>
                  <a:pt x="115" y="18"/>
                </a:cubicBezTo>
                <a:cubicBezTo>
                  <a:pt x="115" y="18"/>
                  <a:pt x="115" y="18"/>
                  <a:pt x="115" y="18"/>
                </a:cubicBezTo>
                <a:cubicBezTo>
                  <a:pt x="115" y="18"/>
                  <a:pt x="115" y="19"/>
                  <a:pt x="115" y="19"/>
                </a:cubicBezTo>
                <a:cubicBezTo>
                  <a:pt x="115" y="19"/>
                  <a:pt x="115" y="19"/>
                  <a:pt x="115" y="19"/>
                </a:cubicBezTo>
                <a:cubicBezTo>
                  <a:pt x="115" y="19"/>
                  <a:pt x="115" y="19"/>
                  <a:pt x="115" y="19"/>
                </a:cubicBezTo>
                <a:cubicBezTo>
                  <a:pt x="115" y="19"/>
                  <a:pt x="115" y="20"/>
                  <a:pt x="114" y="20"/>
                </a:cubicBezTo>
                <a:cubicBezTo>
                  <a:pt x="114" y="20"/>
                  <a:pt x="114" y="20"/>
                  <a:pt x="114" y="20"/>
                </a:cubicBezTo>
                <a:cubicBezTo>
                  <a:pt x="114" y="20"/>
                  <a:pt x="114" y="20"/>
                  <a:pt x="114" y="20"/>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5" y="22"/>
                </a:cubicBezTo>
                <a:cubicBezTo>
                  <a:pt x="115" y="22"/>
                  <a:pt x="115" y="22"/>
                  <a:pt x="115" y="22"/>
                </a:cubicBezTo>
                <a:cubicBezTo>
                  <a:pt x="115" y="22"/>
                  <a:pt x="115" y="22"/>
                  <a:pt x="115" y="22"/>
                </a:cubicBezTo>
                <a:cubicBezTo>
                  <a:pt x="115" y="23"/>
                  <a:pt x="115" y="23"/>
                  <a:pt x="115" y="23"/>
                </a:cubicBezTo>
                <a:cubicBezTo>
                  <a:pt x="115" y="23"/>
                  <a:pt x="115" y="24"/>
                  <a:pt x="115" y="24"/>
                </a:cubicBezTo>
                <a:cubicBezTo>
                  <a:pt x="115" y="24"/>
                  <a:pt x="115" y="24"/>
                  <a:pt x="115" y="25"/>
                </a:cubicBezTo>
                <a:cubicBezTo>
                  <a:pt x="115" y="25"/>
                  <a:pt x="115" y="25"/>
                  <a:pt x="115" y="25"/>
                </a:cubicBezTo>
                <a:cubicBezTo>
                  <a:pt x="115" y="25"/>
                  <a:pt x="115" y="25"/>
                  <a:pt x="115" y="26"/>
                </a:cubicBezTo>
                <a:cubicBezTo>
                  <a:pt x="115" y="26"/>
                  <a:pt x="115" y="26"/>
                  <a:pt x="115" y="26"/>
                </a:cubicBezTo>
                <a:cubicBezTo>
                  <a:pt x="115" y="28"/>
                  <a:pt x="115" y="28"/>
                  <a:pt x="115" y="28"/>
                </a:cubicBezTo>
                <a:cubicBezTo>
                  <a:pt x="115" y="28"/>
                  <a:pt x="115" y="28"/>
                  <a:pt x="115" y="28"/>
                </a:cubicBezTo>
                <a:cubicBezTo>
                  <a:pt x="115" y="28"/>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1"/>
                </a:cubicBezTo>
                <a:cubicBezTo>
                  <a:pt x="115" y="31"/>
                  <a:pt x="115" y="31"/>
                  <a:pt x="115" y="31"/>
                </a:cubicBezTo>
                <a:cubicBezTo>
                  <a:pt x="115" y="31"/>
                  <a:pt x="115" y="31"/>
                  <a:pt x="115" y="31"/>
                </a:cubicBezTo>
                <a:cubicBezTo>
                  <a:pt x="115" y="31"/>
                  <a:pt x="115" y="31"/>
                  <a:pt x="114" y="31"/>
                </a:cubicBezTo>
                <a:cubicBezTo>
                  <a:pt x="114" y="31"/>
                  <a:pt x="114" y="31"/>
                  <a:pt x="114" y="31"/>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29"/>
                  <a:pt x="114" y="29"/>
                  <a:pt x="114" y="29"/>
                </a:cubicBezTo>
                <a:cubicBezTo>
                  <a:pt x="114" y="29"/>
                  <a:pt x="114" y="29"/>
                  <a:pt x="114" y="29"/>
                </a:cubicBezTo>
                <a:cubicBezTo>
                  <a:pt x="114" y="29"/>
                  <a:pt x="114" y="28"/>
                  <a:pt x="114" y="28"/>
                </a:cubicBezTo>
                <a:cubicBezTo>
                  <a:pt x="114" y="26"/>
                  <a:pt x="114" y="26"/>
                  <a:pt x="114" y="26"/>
                </a:cubicBezTo>
                <a:cubicBezTo>
                  <a:pt x="114" y="26"/>
                  <a:pt x="114" y="26"/>
                  <a:pt x="114" y="26"/>
                </a:cubicBezTo>
                <a:cubicBezTo>
                  <a:pt x="114" y="26"/>
                  <a:pt x="114" y="26"/>
                  <a:pt x="114" y="26"/>
                </a:cubicBezTo>
                <a:cubicBezTo>
                  <a:pt x="114" y="26"/>
                  <a:pt x="114" y="25"/>
                  <a:pt x="114" y="25"/>
                </a:cubicBezTo>
                <a:cubicBezTo>
                  <a:pt x="114" y="24"/>
                  <a:pt x="114" y="24"/>
                  <a:pt x="114" y="24"/>
                </a:cubicBezTo>
                <a:cubicBezTo>
                  <a:pt x="114" y="23"/>
                  <a:pt x="114" y="23"/>
                  <a:pt x="114" y="23"/>
                </a:cubicBezTo>
                <a:cubicBezTo>
                  <a:pt x="114" y="23"/>
                  <a:pt x="114" y="23"/>
                  <a:pt x="114" y="23"/>
                </a:cubicBezTo>
                <a:cubicBezTo>
                  <a:pt x="114" y="23"/>
                  <a:pt x="113" y="22"/>
                  <a:pt x="113" y="22"/>
                </a:cubicBezTo>
                <a:cubicBezTo>
                  <a:pt x="113" y="22"/>
                  <a:pt x="113" y="22"/>
                  <a:pt x="113" y="22"/>
                </a:cubicBezTo>
                <a:cubicBezTo>
                  <a:pt x="113" y="22"/>
                  <a:pt x="113" y="22"/>
                  <a:pt x="113" y="21"/>
                </a:cubicBezTo>
                <a:cubicBezTo>
                  <a:pt x="113" y="21"/>
                  <a:pt x="113" y="21"/>
                  <a:pt x="113" y="21"/>
                </a:cubicBezTo>
                <a:cubicBezTo>
                  <a:pt x="113" y="22"/>
                  <a:pt x="113" y="22"/>
                  <a:pt x="112" y="22"/>
                </a:cubicBezTo>
                <a:cubicBezTo>
                  <a:pt x="112" y="22"/>
                  <a:pt x="112" y="22"/>
                  <a:pt x="112" y="22"/>
                </a:cubicBezTo>
                <a:cubicBezTo>
                  <a:pt x="112" y="22"/>
                  <a:pt x="112" y="22"/>
                  <a:pt x="112" y="22"/>
                </a:cubicBezTo>
                <a:cubicBezTo>
                  <a:pt x="111" y="22"/>
                  <a:pt x="111" y="22"/>
                  <a:pt x="111" y="22"/>
                </a:cubicBezTo>
                <a:cubicBezTo>
                  <a:pt x="111" y="22"/>
                  <a:pt x="111" y="22"/>
                  <a:pt x="111" y="22"/>
                </a:cubicBezTo>
                <a:cubicBezTo>
                  <a:pt x="111" y="22"/>
                  <a:pt x="111" y="22"/>
                  <a:pt x="111" y="22"/>
                </a:cubicBezTo>
                <a:cubicBezTo>
                  <a:pt x="111" y="22"/>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3" y="22"/>
                  <a:pt x="113" y="22"/>
                  <a:pt x="113" y="22"/>
                </a:cubicBezTo>
                <a:cubicBezTo>
                  <a:pt x="113" y="22"/>
                  <a:pt x="113" y="22"/>
                  <a:pt x="113" y="22"/>
                </a:cubicBezTo>
                <a:cubicBezTo>
                  <a:pt x="113" y="22"/>
                  <a:pt x="113" y="23"/>
                  <a:pt x="113" y="23"/>
                </a:cubicBezTo>
                <a:cubicBezTo>
                  <a:pt x="113" y="23"/>
                  <a:pt x="113" y="23"/>
                  <a:pt x="113" y="23"/>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5"/>
                  <a:pt x="113" y="25"/>
                  <a:pt x="113" y="25"/>
                </a:cubicBezTo>
                <a:cubicBezTo>
                  <a:pt x="113" y="26"/>
                  <a:pt x="113" y="26"/>
                  <a:pt x="113" y="26"/>
                </a:cubicBezTo>
                <a:cubicBezTo>
                  <a:pt x="113" y="26"/>
                  <a:pt x="113" y="26"/>
                  <a:pt x="113" y="26"/>
                </a:cubicBezTo>
                <a:cubicBezTo>
                  <a:pt x="113" y="27"/>
                  <a:pt x="113" y="27"/>
                  <a:pt x="112" y="27"/>
                </a:cubicBezTo>
                <a:cubicBezTo>
                  <a:pt x="112" y="27"/>
                  <a:pt x="112" y="27"/>
                  <a:pt x="112" y="27"/>
                </a:cubicBezTo>
                <a:cubicBezTo>
                  <a:pt x="112" y="27"/>
                  <a:pt x="112" y="27"/>
                  <a:pt x="112" y="27"/>
                </a:cubicBezTo>
                <a:cubicBezTo>
                  <a:pt x="111" y="28"/>
                  <a:pt x="111" y="28"/>
                  <a:pt x="111" y="28"/>
                </a:cubicBezTo>
                <a:cubicBezTo>
                  <a:pt x="110" y="28"/>
                  <a:pt x="110" y="28"/>
                  <a:pt x="110" y="28"/>
                </a:cubicBezTo>
                <a:cubicBezTo>
                  <a:pt x="109" y="28"/>
                  <a:pt x="109" y="28"/>
                  <a:pt x="109" y="28"/>
                </a:cubicBezTo>
                <a:cubicBezTo>
                  <a:pt x="108" y="28"/>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6"/>
                </a:cubicBezTo>
                <a:cubicBezTo>
                  <a:pt x="107" y="26"/>
                  <a:pt x="107" y="26"/>
                  <a:pt x="107" y="26"/>
                </a:cubicBezTo>
                <a:cubicBezTo>
                  <a:pt x="107" y="26"/>
                  <a:pt x="107" y="26"/>
                  <a:pt x="107" y="25"/>
                </a:cubicBezTo>
                <a:cubicBezTo>
                  <a:pt x="107" y="25"/>
                  <a:pt x="107" y="25"/>
                  <a:pt x="107" y="25"/>
                </a:cubicBezTo>
                <a:cubicBezTo>
                  <a:pt x="107" y="25"/>
                  <a:pt x="107" y="25"/>
                  <a:pt x="107" y="25"/>
                </a:cubicBezTo>
                <a:cubicBezTo>
                  <a:pt x="107" y="25"/>
                  <a:pt x="107" y="25"/>
                  <a:pt x="107" y="24"/>
                </a:cubicBezTo>
                <a:cubicBezTo>
                  <a:pt x="107" y="24"/>
                  <a:pt x="107" y="24"/>
                  <a:pt x="107" y="24"/>
                </a:cubicBezTo>
                <a:cubicBezTo>
                  <a:pt x="107" y="24"/>
                  <a:pt x="107" y="24"/>
                  <a:pt x="107" y="24"/>
                </a:cubicBezTo>
                <a:cubicBezTo>
                  <a:pt x="107" y="24"/>
                  <a:pt x="107" y="23"/>
                  <a:pt x="107" y="23"/>
                </a:cubicBezTo>
                <a:cubicBezTo>
                  <a:pt x="107" y="23"/>
                  <a:pt x="107" y="23"/>
                  <a:pt x="107" y="23"/>
                </a:cubicBezTo>
                <a:cubicBezTo>
                  <a:pt x="107" y="23"/>
                  <a:pt x="107" y="23"/>
                  <a:pt x="107" y="23"/>
                </a:cubicBezTo>
                <a:cubicBezTo>
                  <a:pt x="107" y="23"/>
                  <a:pt x="107" y="23"/>
                  <a:pt x="107" y="22"/>
                </a:cubicBezTo>
                <a:cubicBezTo>
                  <a:pt x="107" y="22"/>
                  <a:pt x="107" y="22"/>
                  <a:pt x="107" y="22"/>
                </a:cubicBezTo>
                <a:cubicBezTo>
                  <a:pt x="107" y="22"/>
                  <a:pt x="107" y="22"/>
                  <a:pt x="107" y="22"/>
                </a:cubicBezTo>
                <a:cubicBezTo>
                  <a:pt x="107" y="22"/>
                  <a:pt x="108" y="22"/>
                  <a:pt x="108" y="22"/>
                </a:cubicBezTo>
                <a:cubicBezTo>
                  <a:pt x="108" y="22"/>
                  <a:pt x="108" y="22"/>
                  <a:pt x="108" y="22"/>
                </a:cubicBezTo>
                <a:cubicBezTo>
                  <a:pt x="108" y="22"/>
                  <a:pt x="108" y="22"/>
                  <a:pt x="108" y="22"/>
                </a:cubicBezTo>
                <a:cubicBezTo>
                  <a:pt x="108" y="22"/>
                  <a:pt x="108" y="22"/>
                  <a:pt x="108" y="22"/>
                </a:cubicBezTo>
                <a:cubicBezTo>
                  <a:pt x="108" y="22"/>
                  <a:pt x="108" y="22"/>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4"/>
                  <a:pt x="108" y="24"/>
                  <a:pt x="108" y="24"/>
                </a:cubicBezTo>
                <a:cubicBezTo>
                  <a:pt x="108" y="24"/>
                  <a:pt x="109" y="23"/>
                  <a:pt x="109" y="23"/>
                </a:cubicBezTo>
                <a:cubicBezTo>
                  <a:pt x="109" y="23"/>
                  <a:pt x="109" y="23"/>
                  <a:pt x="109" y="23"/>
                </a:cubicBezTo>
                <a:cubicBezTo>
                  <a:pt x="109" y="22"/>
                  <a:pt x="109" y="22"/>
                  <a:pt x="109" y="22"/>
                </a:cubicBezTo>
                <a:cubicBezTo>
                  <a:pt x="109" y="22"/>
                  <a:pt x="108" y="22"/>
                  <a:pt x="108" y="22"/>
                </a:cubicBezTo>
                <a:cubicBezTo>
                  <a:pt x="108" y="22"/>
                  <a:pt x="107" y="22"/>
                  <a:pt x="107" y="22"/>
                </a:cubicBezTo>
                <a:cubicBezTo>
                  <a:pt x="107" y="21"/>
                  <a:pt x="107" y="21"/>
                  <a:pt x="107" y="21"/>
                </a:cubicBezTo>
                <a:cubicBezTo>
                  <a:pt x="107" y="21"/>
                  <a:pt x="107" y="22"/>
                  <a:pt x="107" y="22"/>
                </a:cubicBezTo>
                <a:cubicBezTo>
                  <a:pt x="107" y="22"/>
                  <a:pt x="107" y="22"/>
                  <a:pt x="107" y="22"/>
                </a:cubicBezTo>
                <a:cubicBezTo>
                  <a:pt x="106" y="22"/>
                  <a:pt x="106" y="22"/>
                  <a:pt x="106" y="22"/>
                </a:cubicBezTo>
                <a:cubicBezTo>
                  <a:pt x="106" y="22"/>
                  <a:pt x="106" y="22"/>
                  <a:pt x="106" y="22"/>
                </a:cubicBezTo>
                <a:cubicBezTo>
                  <a:pt x="106" y="22"/>
                  <a:pt x="106" y="22"/>
                  <a:pt x="106" y="23"/>
                </a:cubicBezTo>
                <a:cubicBezTo>
                  <a:pt x="106" y="23"/>
                  <a:pt x="106" y="23"/>
                  <a:pt x="106" y="23"/>
                </a:cubicBezTo>
                <a:cubicBezTo>
                  <a:pt x="106" y="23"/>
                  <a:pt x="106" y="23"/>
                  <a:pt x="106" y="23"/>
                </a:cubicBezTo>
                <a:cubicBezTo>
                  <a:pt x="106" y="23"/>
                  <a:pt x="106" y="23"/>
                  <a:pt x="106" y="24"/>
                </a:cubicBezTo>
                <a:cubicBezTo>
                  <a:pt x="106" y="24"/>
                  <a:pt x="106" y="24"/>
                  <a:pt x="106" y="25"/>
                </a:cubicBezTo>
                <a:cubicBezTo>
                  <a:pt x="106" y="25"/>
                  <a:pt x="106" y="25"/>
                  <a:pt x="106" y="25"/>
                </a:cubicBezTo>
                <a:cubicBezTo>
                  <a:pt x="106" y="26"/>
                  <a:pt x="106" y="26"/>
                  <a:pt x="106" y="26"/>
                </a:cubicBezTo>
                <a:cubicBezTo>
                  <a:pt x="106" y="26"/>
                  <a:pt x="106" y="26"/>
                  <a:pt x="106" y="26"/>
                </a:cubicBezTo>
                <a:cubicBezTo>
                  <a:pt x="106" y="26"/>
                  <a:pt x="106" y="26"/>
                  <a:pt x="106" y="26"/>
                </a:cubicBezTo>
                <a:cubicBezTo>
                  <a:pt x="106" y="27"/>
                  <a:pt x="106" y="27"/>
                  <a:pt x="106" y="28"/>
                </a:cubicBezTo>
                <a:cubicBezTo>
                  <a:pt x="106" y="28"/>
                  <a:pt x="106" y="28"/>
                  <a:pt x="106" y="28"/>
                </a:cubicBezTo>
                <a:cubicBezTo>
                  <a:pt x="106" y="28"/>
                  <a:pt x="106" y="28"/>
                  <a:pt x="106" y="28"/>
                </a:cubicBezTo>
                <a:cubicBezTo>
                  <a:pt x="106" y="28"/>
                  <a:pt x="106" y="28"/>
                  <a:pt x="106" y="28"/>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5" y="30"/>
                </a:cubicBezTo>
                <a:cubicBezTo>
                  <a:pt x="105" y="30"/>
                  <a:pt x="105" y="31"/>
                  <a:pt x="105" y="31"/>
                </a:cubicBezTo>
                <a:cubicBezTo>
                  <a:pt x="105" y="31"/>
                  <a:pt x="105" y="31"/>
                  <a:pt x="105" y="31"/>
                </a:cubicBezTo>
                <a:cubicBezTo>
                  <a:pt x="105" y="31"/>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29"/>
                  <a:pt x="105" y="29"/>
                </a:cubicBezTo>
                <a:cubicBezTo>
                  <a:pt x="105" y="29"/>
                  <a:pt x="105" y="29"/>
                  <a:pt x="105" y="29"/>
                </a:cubicBezTo>
                <a:cubicBezTo>
                  <a:pt x="105" y="29"/>
                  <a:pt x="105" y="29"/>
                  <a:pt x="105" y="29"/>
                </a:cubicBezTo>
                <a:cubicBezTo>
                  <a:pt x="105" y="28"/>
                  <a:pt x="105" y="28"/>
                  <a:pt x="105" y="28"/>
                </a:cubicBezTo>
                <a:cubicBezTo>
                  <a:pt x="105" y="28"/>
                  <a:pt x="105" y="28"/>
                  <a:pt x="105" y="28"/>
                </a:cubicBezTo>
                <a:cubicBezTo>
                  <a:pt x="105" y="28"/>
                  <a:pt x="105" y="28"/>
                  <a:pt x="105" y="28"/>
                </a:cubicBezTo>
                <a:cubicBezTo>
                  <a:pt x="105" y="27"/>
                  <a:pt x="105" y="27"/>
                  <a:pt x="105" y="27"/>
                </a:cubicBezTo>
                <a:cubicBezTo>
                  <a:pt x="105" y="27"/>
                  <a:pt x="105" y="26"/>
                  <a:pt x="105" y="26"/>
                </a:cubicBezTo>
                <a:cubicBezTo>
                  <a:pt x="105" y="26"/>
                  <a:pt x="105" y="25"/>
                  <a:pt x="105" y="25"/>
                </a:cubicBezTo>
                <a:cubicBezTo>
                  <a:pt x="105" y="25"/>
                  <a:pt x="105" y="25"/>
                  <a:pt x="105" y="25"/>
                </a:cubicBezTo>
                <a:cubicBezTo>
                  <a:pt x="105" y="25"/>
                  <a:pt x="105" y="25"/>
                  <a:pt x="105" y="24"/>
                </a:cubicBezTo>
                <a:cubicBezTo>
                  <a:pt x="105" y="24"/>
                  <a:pt x="105" y="24"/>
                  <a:pt x="105" y="23"/>
                </a:cubicBezTo>
                <a:cubicBezTo>
                  <a:pt x="105" y="23"/>
                  <a:pt x="105" y="23"/>
                  <a:pt x="105" y="23"/>
                </a:cubicBezTo>
                <a:cubicBezTo>
                  <a:pt x="105" y="23"/>
                  <a:pt x="105" y="23"/>
                  <a:pt x="105" y="22"/>
                </a:cubicBezTo>
                <a:cubicBezTo>
                  <a:pt x="105" y="22"/>
                  <a:pt x="105" y="22"/>
                  <a:pt x="105" y="22"/>
                </a:cubicBezTo>
                <a:cubicBezTo>
                  <a:pt x="105" y="22"/>
                  <a:pt x="105" y="22"/>
                  <a:pt x="105" y="22"/>
                </a:cubicBezTo>
                <a:cubicBezTo>
                  <a:pt x="105" y="22"/>
                  <a:pt x="105" y="21"/>
                  <a:pt x="105" y="21"/>
                </a:cubicBezTo>
                <a:cubicBezTo>
                  <a:pt x="105" y="21"/>
                  <a:pt x="106" y="21"/>
                  <a:pt x="106" y="20"/>
                </a:cubicBezTo>
                <a:cubicBezTo>
                  <a:pt x="106" y="20"/>
                  <a:pt x="106" y="20"/>
                  <a:pt x="106" y="20"/>
                </a:cubicBezTo>
                <a:cubicBezTo>
                  <a:pt x="106" y="20"/>
                  <a:pt x="106" y="20"/>
                  <a:pt x="106" y="20"/>
                </a:cubicBezTo>
                <a:cubicBezTo>
                  <a:pt x="106" y="20"/>
                  <a:pt x="106" y="20"/>
                  <a:pt x="106" y="19"/>
                </a:cubicBezTo>
                <a:cubicBezTo>
                  <a:pt x="106" y="19"/>
                  <a:pt x="106" y="19"/>
                  <a:pt x="106" y="19"/>
                </a:cubicBezTo>
                <a:cubicBezTo>
                  <a:pt x="106" y="19"/>
                  <a:pt x="106" y="19"/>
                  <a:pt x="106" y="19"/>
                </a:cubicBezTo>
                <a:cubicBezTo>
                  <a:pt x="106" y="18"/>
                  <a:pt x="106" y="18"/>
                  <a:pt x="106" y="18"/>
                </a:cubicBezTo>
                <a:cubicBezTo>
                  <a:pt x="106" y="18"/>
                  <a:pt x="106" y="18"/>
                  <a:pt x="106" y="18"/>
                </a:cubicBezTo>
                <a:cubicBezTo>
                  <a:pt x="106" y="18"/>
                  <a:pt x="106" y="18"/>
                  <a:pt x="106" y="17"/>
                </a:cubicBezTo>
                <a:cubicBezTo>
                  <a:pt x="106" y="17"/>
                  <a:pt x="106" y="17"/>
                  <a:pt x="106" y="17"/>
                </a:cubicBezTo>
                <a:cubicBezTo>
                  <a:pt x="106" y="17"/>
                  <a:pt x="106" y="17"/>
                  <a:pt x="107" y="17"/>
                </a:cubicBezTo>
                <a:cubicBezTo>
                  <a:pt x="107" y="17"/>
                  <a:pt x="107" y="17"/>
                  <a:pt x="107" y="17"/>
                </a:cubicBezTo>
                <a:cubicBezTo>
                  <a:pt x="107" y="17"/>
                  <a:pt x="107" y="17"/>
                  <a:pt x="107" y="17"/>
                </a:cubicBezTo>
                <a:cubicBezTo>
                  <a:pt x="108" y="17"/>
                  <a:pt x="108" y="16"/>
                  <a:pt x="108" y="16"/>
                </a:cubicBezTo>
                <a:cubicBezTo>
                  <a:pt x="109" y="16"/>
                  <a:pt x="109" y="16"/>
                  <a:pt x="109" y="16"/>
                </a:cubicBezTo>
                <a:cubicBezTo>
                  <a:pt x="110" y="15"/>
                  <a:pt x="110" y="15"/>
                  <a:pt x="110" y="15"/>
                </a:cubicBezTo>
                <a:cubicBezTo>
                  <a:pt x="108" y="15"/>
                  <a:pt x="108" y="16"/>
                  <a:pt x="107" y="16"/>
                </a:cubicBezTo>
                <a:cubicBezTo>
                  <a:pt x="106" y="16"/>
                  <a:pt x="106" y="16"/>
                  <a:pt x="106" y="16"/>
                </a:cubicBezTo>
                <a:cubicBezTo>
                  <a:pt x="105" y="16"/>
                  <a:pt x="105" y="16"/>
                  <a:pt x="105" y="16"/>
                </a:cubicBezTo>
                <a:cubicBezTo>
                  <a:pt x="105" y="16"/>
                  <a:pt x="105" y="16"/>
                  <a:pt x="105" y="16"/>
                </a:cubicBezTo>
                <a:cubicBezTo>
                  <a:pt x="105" y="16"/>
                  <a:pt x="105" y="16"/>
                  <a:pt x="105" y="16"/>
                </a:cubicBezTo>
                <a:cubicBezTo>
                  <a:pt x="104" y="16"/>
                  <a:pt x="104" y="16"/>
                  <a:pt x="104" y="16"/>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4"/>
                </a:cubicBezTo>
                <a:cubicBezTo>
                  <a:pt x="104" y="14"/>
                  <a:pt x="104" y="14"/>
                  <a:pt x="104" y="14"/>
                </a:cubicBezTo>
                <a:cubicBezTo>
                  <a:pt x="104" y="14"/>
                  <a:pt x="104" y="14"/>
                  <a:pt x="104" y="14"/>
                </a:cubicBezTo>
                <a:cubicBezTo>
                  <a:pt x="104" y="14"/>
                  <a:pt x="105" y="14"/>
                  <a:pt x="105" y="14"/>
                </a:cubicBezTo>
                <a:cubicBezTo>
                  <a:pt x="105" y="14"/>
                  <a:pt x="105" y="14"/>
                  <a:pt x="105" y="14"/>
                </a:cubicBezTo>
                <a:cubicBezTo>
                  <a:pt x="107" y="14"/>
                  <a:pt x="107" y="14"/>
                  <a:pt x="107" y="14"/>
                </a:cubicBezTo>
                <a:cubicBezTo>
                  <a:pt x="107" y="14"/>
                  <a:pt x="107" y="14"/>
                  <a:pt x="107" y="14"/>
                </a:cubicBezTo>
                <a:cubicBezTo>
                  <a:pt x="108" y="14"/>
                  <a:pt x="108" y="14"/>
                  <a:pt x="108" y="14"/>
                </a:cubicBezTo>
                <a:cubicBezTo>
                  <a:pt x="110" y="14"/>
                  <a:pt x="110" y="14"/>
                  <a:pt x="110" y="14"/>
                </a:cubicBezTo>
                <a:cubicBezTo>
                  <a:pt x="110" y="14"/>
                  <a:pt x="110" y="14"/>
                  <a:pt x="110" y="14"/>
                </a:cubicBezTo>
                <a:cubicBezTo>
                  <a:pt x="110" y="14"/>
                  <a:pt x="110" y="14"/>
                  <a:pt x="110" y="14"/>
                </a:cubicBezTo>
                <a:cubicBezTo>
                  <a:pt x="110" y="14"/>
                  <a:pt x="110" y="14"/>
                  <a:pt x="110" y="14"/>
                </a:cubicBezTo>
                <a:cubicBezTo>
                  <a:pt x="110" y="13"/>
                  <a:pt x="110" y="13"/>
                  <a:pt x="110" y="13"/>
                </a:cubicBezTo>
                <a:cubicBezTo>
                  <a:pt x="109" y="13"/>
                  <a:pt x="108" y="13"/>
                  <a:pt x="108" y="13"/>
                </a:cubicBezTo>
                <a:cubicBezTo>
                  <a:pt x="108" y="13"/>
                  <a:pt x="107" y="13"/>
                  <a:pt x="107" y="13"/>
                </a:cubicBezTo>
                <a:cubicBezTo>
                  <a:pt x="107" y="13"/>
                  <a:pt x="107" y="13"/>
                  <a:pt x="107" y="13"/>
                </a:cubicBezTo>
                <a:cubicBezTo>
                  <a:pt x="111" y="16"/>
                  <a:pt x="111" y="16"/>
                  <a:pt x="111" y="16"/>
                </a:cubicBezTo>
                <a:close/>
                <a:moveTo>
                  <a:pt x="107" y="19"/>
                </a:move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8" y="18"/>
                </a:cubicBezTo>
                <a:cubicBezTo>
                  <a:pt x="108" y="18"/>
                  <a:pt x="109" y="17"/>
                  <a:pt x="109" y="17"/>
                </a:cubicBezTo>
                <a:cubicBezTo>
                  <a:pt x="109" y="18"/>
                  <a:pt x="109" y="18"/>
                  <a:pt x="109" y="18"/>
                </a:cubicBezTo>
                <a:cubicBezTo>
                  <a:pt x="109" y="18"/>
                  <a:pt x="109" y="18"/>
                  <a:pt x="109" y="18"/>
                </a:cubicBezTo>
                <a:cubicBezTo>
                  <a:pt x="109" y="18"/>
                  <a:pt x="109" y="18"/>
                  <a:pt x="109" y="18"/>
                </a:cubicBezTo>
                <a:cubicBezTo>
                  <a:pt x="108" y="18"/>
                  <a:pt x="108" y="18"/>
                  <a:pt x="108" y="19"/>
                </a:cubicBezTo>
                <a:cubicBezTo>
                  <a:pt x="108" y="19"/>
                  <a:pt x="108" y="19"/>
                  <a:pt x="108" y="19"/>
                </a:cubicBezTo>
                <a:cubicBezTo>
                  <a:pt x="108" y="19"/>
                  <a:pt x="108" y="19"/>
                  <a:pt x="107" y="19"/>
                </a:cubicBezTo>
                <a:cubicBezTo>
                  <a:pt x="107" y="19"/>
                  <a:pt x="107" y="19"/>
                  <a:pt x="107" y="19"/>
                </a:cubicBezTo>
                <a:cubicBezTo>
                  <a:pt x="107" y="19"/>
                  <a:pt x="107" y="19"/>
                  <a:pt x="107" y="19"/>
                </a:cubicBezTo>
                <a:close/>
                <a:moveTo>
                  <a:pt x="109" y="19"/>
                </a:moveTo>
                <a:cubicBezTo>
                  <a:pt x="109" y="21"/>
                  <a:pt x="109" y="21"/>
                  <a:pt x="109" y="21"/>
                </a:cubicBezTo>
                <a:cubicBezTo>
                  <a:pt x="109" y="21"/>
                  <a:pt x="109" y="21"/>
                  <a:pt x="109" y="21"/>
                </a:cubicBezTo>
                <a:cubicBezTo>
                  <a:pt x="108" y="21"/>
                  <a:pt x="108" y="21"/>
                  <a:pt x="108" y="21"/>
                </a:cubicBezTo>
                <a:cubicBezTo>
                  <a:pt x="108" y="21"/>
                  <a:pt x="108" y="21"/>
                  <a:pt x="108" y="21"/>
                </a:cubicBezTo>
                <a:cubicBezTo>
                  <a:pt x="108" y="20"/>
                  <a:pt x="108" y="20"/>
                  <a:pt x="108" y="20"/>
                </a:cubicBezTo>
                <a:cubicBezTo>
                  <a:pt x="108" y="20"/>
                  <a:pt x="107" y="20"/>
                  <a:pt x="107" y="20"/>
                </a:cubicBezTo>
                <a:cubicBezTo>
                  <a:pt x="107" y="20"/>
                  <a:pt x="107" y="20"/>
                  <a:pt x="107" y="20"/>
                </a:cubicBezTo>
                <a:cubicBezTo>
                  <a:pt x="107" y="20"/>
                  <a:pt x="107" y="20"/>
                  <a:pt x="107" y="20"/>
                </a:cubicBezTo>
                <a:cubicBezTo>
                  <a:pt x="108" y="20"/>
                  <a:pt x="108" y="20"/>
                  <a:pt x="108" y="20"/>
                </a:cubicBezTo>
                <a:cubicBezTo>
                  <a:pt x="108" y="20"/>
                  <a:pt x="108" y="20"/>
                  <a:pt x="108" y="20"/>
                </a:cubicBezTo>
                <a:cubicBezTo>
                  <a:pt x="108" y="20"/>
                  <a:pt x="108" y="20"/>
                  <a:pt x="108" y="20"/>
                </a:cubicBezTo>
                <a:cubicBezTo>
                  <a:pt x="109" y="19"/>
                  <a:pt x="109" y="19"/>
                  <a:pt x="109" y="19"/>
                </a:cubicBezTo>
                <a:close/>
                <a:moveTo>
                  <a:pt x="112" y="25"/>
                </a:moveTo>
                <a:cubicBezTo>
                  <a:pt x="112" y="25"/>
                  <a:pt x="112" y="25"/>
                  <a:pt x="112" y="25"/>
                </a:cubicBezTo>
                <a:cubicBezTo>
                  <a:pt x="112" y="25"/>
                  <a:pt x="112" y="25"/>
                  <a:pt x="112" y="25"/>
                </a:cubicBezTo>
                <a:cubicBezTo>
                  <a:pt x="112" y="25"/>
                  <a:pt x="112" y="26"/>
                  <a:pt x="112" y="26"/>
                </a:cubicBezTo>
                <a:cubicBezTo>
                  <a:pt x="112" y="26"/>
                  <a:pt x="112" y="26"/>
                  <a:pt x="111" y="26"/>
                </a:cubicBezTo>
                <a:cubicBezTo>
                  <a:pt x="111" y="26"/>
                  <a:pt x="111" y="26"/>
                  <a:pt x="111" y="26"/>
                </a:cubicBezTo>
                <a:cubicBezTo>
                  <a:pt x="111" y="26"/>
                  <a:pt x="111" y="26"/>
                  <a:pt x="111" y="26"/>
                </a:cubicBezTo>
                <a:cubicBezTo>
                  <a:pt x="111" y="27"/>
                  <a:pt x="110" y="27"/>
                  <a:pt x="110" y="27"/>
                </a:cubicBezTo>
                <a:cubicBezTo>
                  <a:pt x="109" y="27"/>
                  <a:pt x="109" y="27"/>
                  <a:pt x="109" y="26"/>
                </a:cubicBezTo>
                <a:cubicBezTo>
                  <a:pt x="109" y="26"/>
                  <a:pt x="109" y="26"/>
                  <a:pt x="108" y="26"/>
                </a:cubicBezTo>
                <a:cubicBezTo>
                  <a:pt x="108" y="26"/>
                  <a:pt x="108" y="26"/>
                  <a:pt x="108" y="26"/>
                </a:cubicBezTo>
                <a:cubicBezTo>
                  <a:pt x="108" y="26"/>
                  <a:pt x="108" y="26"/>
                  <a:pt x="108" y="26"/>
                </a:cubicBezTo>
                <a:cubicBezTo>
                  <a:pt x="108" y="25"/>
                  <a:pt x="108" y="25"/>
                  <a:pt x="108" y="25"/>
                </a:cubicBezTo>
                <a:cubicBezTo>
                  <a:pt x="108" y="25"/>
                  <a:pt x="108" y="25"/>
                  <a:pt x="108" y="25"/>
                </a:cubicBezTo>
                <a:cubicBezTo>
                  <a:pt x="108" y="25"/>
                  <a:pt x="108" y="25"/>
                  <a:pt x="108" y="25"/>
                </a:cubicBezTo>
                <a:cubicBezTo>
                  <a:pt x="108" y="25"/>
                  <a:pt x="108" y="25"/>
                  <a:pt x="108" y="25"/>
                </a:cubicBezTo>
                <a:cubicBezTo>
                  <a:pt x="109" y="25"/>
                  <a:pt x="109" y="25"/>
                  <a:pt x="110" y="25"/>
                </a:cubicBezTo>
                <a:cubicBezTo>
                  <a:pt x="110" y="25"/>
                  <a:pt x="110" y="24"/>
                  <a:pt x="111" y="24"/>
                </a:cubicBezTo>
                <a:cubicBezTo>
                  <a:pt x="111" y="24"/>
                  <a:pt x="111" y="24"/>
                  <a:pt x="111" y="24"/>
                </a:cubicBezTo>
                <a:cubicBezTo>
                  <a:pt x="111" y="24"/>
                  <a:pt x="111" y="24"/>
                  <a:pt x="111" y="25"/>
                </a:cubicBezTo>
                <a:cubicBezTo>
                  <a:pt x="111" y="25"/>
                  <a:pt x="112" y="25"/>
                  <a:pt x="112" y="25"/>
                </a:cubicBezTo>
                <a:close/>
                <a:moveTo>
                  <a:pt x="32" y="72"/>
                </a:moveTo>
                <a:cubicBezTo>
                  <a:pt x="31" y="73"/>
                  <a:pt x="31" y="73"/>
                  <a:pt x="31" y="73"/>
                </a:cubicBezTo>
                <a:cubicBezTo>
                  <a:pt x="31" y="73"/>
                  <a:pt x="30" y="73"/>
                  <a:pt x="30" y="73"/>
                </a:cubicBezTo>
                <a:cubicBezTo>
                  <a:pt x="30" y="73"/>
                  <a:pt x="29" y="73"/>
                  <a:pt x="29" y="73"/>
                </a:cubicBezTo>
                <a:cubicBezTo>
                  <a:pt x="29" y="73"/>
                  <a:pt x="29" y="73"/>
                  <a:pt x="29" y="73"/>
                </a:cubicBezTo>
                <a:cubicBezTo>
                  <a:pt x="29" y="72"/>
                  <a:pt x="29" y="72"/>
                  <a:pt x="29" y="72"/>
                </a:cubicBezTo>
                <a:cubicBezTo>
                  <a:pt x="29" y="72"/>
                  <a:pt x="29" y="72"/>
                  <a:pt x="29" y="72"/>
                </a:cubicBezTo>
                <a:cubicBezTo>
                  <a:pt x="29" y="72"/>
                  <a:pt x="29" y="72"/>
                  <a:pt x="29" y="72"/>
                </a:cubicBezTo>
                <a:cubicBezTo>
                  <a:pt x="29" y="72"/>
                  <a:pt x="29" y="72"/>
                  <a:pt x="29" y="72"/>
                </a:cubicBezTo>
                <a:cubicBezTo>
                  <a:pt x="30" y="71"/>
                  <a:pt x="31" y="71"/>
                  <a:pt x="31" y="71"/>
                </a:cubicBezTo>
                <a:cubicBezTo>
                  <a:pt x="31" y="71"/>
                  <a:pt x="31" y="71"/>
                  <a:pt x="31" y="71"/>
                </a:cubicBezTo>
                <a:cubicBezTo>
                  <a:pt x="31" y="71"/>
                  <a:pt x="32" y="71"/>
                  <a:pt x="32" y="71"/>
                </a:cubicBezTo>
                <a:cubicBezTo>
                  <a:pt x="32" y="71"/>
                  <a:pt x="32" y="71"/>
                  <a:pt x="32" y="71"/>
                </a:cubicBezTo>
                <a:cubicBezTo>
                  <a:pt x="32" y="71"/>
                  <a:pt x="32" y="71"/>
                  <a:pt x="32" y="71"/>
                </a:cubicBezTo>
                <a:cubicBezTo>
                  <a:pt x="32" y="71"/>
                  <a:pt x="32" y="71"/>
                  <a:pt x="32" y="71"/>
                </a:cubicBezTo>
                <a:cubicBezTo>
                  <a:pt x="32" y="71"/>
                  <a:pt x="33" y="71"/>
                  <a:pt x="33" y="71"/>
                </a:cubicBezTo>
                <a:cubicBezTo>
                  <a:pt x="33" y="71"/>
                  <a:pt x="33" y="71"/>
                  <a:pt x="33" y="71"/>
                </a:cubicBezTo>
                <a:cubicBezTo>
                  <a:pt x="33" y="71"/>
                  <a:pt x="33" y="71"/>
                  <a:pt x="33" y="71"/>
                </a:cubicBezTo>
                <a:cubicBezTo>
                  <a:pt x="33" y="71"/>
                  <a:pt x="34" y="71"/>
                  <a:pt x="34" y="71"/>
                </a:cubicBezTo>
                <a:cubicBezTo>
                  <a:pt x="34" y="70"/>
                  <a:pt x="34" y="70"/>
                  <a:pt x="34" y="70"/>
                </a:cubicBezTo>
                <a:cubicBezTo>
                  <a:pt x="34" y="70"/>
                  <a:pt x="34" y="69"/>
                  <a:pt x="34" y="69"/>
                </a:cubicBezTo>
                <a:cubicBezTo>
                  <a:pt x="34" y="69"/>
                  <a:pt x="34" y="68"/>
                  <a:pt x="35" y="68"/>
                </a:cubicBezTo>
                <a:cubicBezTo>
                  <a:pt x="35" y="68"/>
                  <a:pt x="35" y="68"/>
                  <a:pt x="35" y="67"/>
                </a:cubicBezTo>
                <a:cubicBezTo>
                  <a:pt x="35" y="67"/>
                  <a:pt x="35" y="67"/>
                  <a:pt x="35" y="66"/>
                </a:cubicBezTo>
                <a:cubicBezTo>
                  <a:pt x="35" y="66"/>
                  <a:pt x="36" y="66"/>
                  <a:pt x="36" y="66"/>
                </a:cubicBezTo>
                <a:cubicBezTo>
                  <a:pt x="36" y="66"/>
                  <a:pt x="36" y="65"/>
                  <a:pt x="36" y="65"/>
                </a:cubicBezTo>
                <a:cubicBezTo>
                  <a:pt x="36" y="65"/>
                  <a:pt x="36" y="65"/>
                  <a:pt x="36" y="65"/>
                </a:cubicBezTo>
                <a:cubicBezTo>
                  <a:pt x="36" y="65"/>
                  <a:pt x="36" y="65"/>
                  <a:pt x="36" y="65"/>
                </a:cubicBezTo>
                <a:cubicBezTo>
                  <a:pt x="36" y="65"/>
                  <a:pt x="36" y="65"/>
                  <a:pt x="36" y="64"/>
                </a:cubicBezTo>
                <a:cubicBezTo>
                  <a:pt x="36" y="64"/>
                  <a:pt x="36" y="65"/>
                  <a:pt x="36" y="65"/>
                </a:cubicBezTo>
                <a:cubicBezTo>
                  <a:pt x="35" y="65"/>
                  <a:pt x="35" y="65"/>
                  <a:pt x="35" y="65"/>
                </a:cubicBezTo>
                <a:cubicBezTo>
                  <a:pt x="35" y="65"/>
                  <a:pt x="35" y="65"/>
                  <a:pt x="35" y="65"/>
                </a:cubicBezTo>
                <a:cubicBezTo>
                  <a:pt x="36" y="65"/>
                  <a:pt x="35" y="65"/>
                  <a:pt x="35" y="65"/>
                </a:cubicBezTo>
                <a:cubicBezTo>
                  <a:pt x="35" y="65"/>
                  <a:pt x="35" y="65"/>
                  <a:pt x="35" y="65"/>
                </a:cubicBezTo>
                <a:cubicBezTo>
                  <a:pt x="34" y="65"/>
                  <a:pt x="34" y="66"/>
                  <a:pt x="34" y="66"/>
                </a:cubicBezTo>
                <a:cubicBezTo>
                  <a:pt x="34" y="66"/>
                  <a:pt x="33" y="66"/>
                  <a:pt x="33" y="66"/>
                </a:cubicBezTo>
                <a:cubicBezTo>
                  <a:pt x="33" y="66"/>
                  <a:pt x="33" y="67"/>
                  <a:pt x="33" y="67"/>
                </a:cubicBezTo>
                <a:cubicBezTo>
                  <a:pt x="33" y="67"/>
                  <a:pt x="33" y="67"/>
                  <a:pt x="33" y="67"/>
                </a:cubicBezTo>
                <a:cubicBezTo>
                  <a:pt x="33" y="67"/>
                  <a:pt x="33" y="67"/>
                  <a:pt x="33" y="67"/>
                </a:cubicBezTo>
                <a:cubicBezTo>
                  <a:pt x="33" y="67"/>
                  <a:pt x="33" y="67"/>
                  <a:pt x="33" y="67"/>
                </a:cubicBezTo>
                <a:cubicBezTo>
                  <a:pt x="33" y="68"/>
                  <a:pt x="33" y="68"/>
                  <a:pt x="33" y="68"/>
                </a:cubicBezTo>
                <a:cubicBezTo>
                  <a:pt x="33" y="68"/>
                  <a:pt x="32" y="68"/>
                  <a:pt x="32" y="68"/>
                </a:cubicBezTo>
                <a:cubicBezTo>
                  <a:pt x="32" y="68"/>
                  <a:pt x="32" y="68"/>
                  <a:pt x="32" y="68"/>
                </a:cubicBezTo>
                <a:cubicBezTo>
                  <a:pt x="32" y="68"/>
                  <a:pt x="32" y="68"/>
                  <a:pt x="32" y="67"/>
                </a:cubicBezTo>
                <a:cubicBezTo>
                  <a:pt x="32" y="67"/>
                  <a:pt x="32" y="67"/>
                  <a:pt x="32" y="67"/>
                </a:cubicBezTo>
                <a:cubicBezTo>
                  <a:pt x="32" y="67"/>
                  <a:pt x="32" y="67"/>
                  <a:pt x="32" y="67"/>
                </a:cubicBezTo>
                <a:cubicBezTo>
                  <a:pt x="31" y="67"/>
                  <a:pt x="31" y="67"/>
                  <a:pt x="31" y="67"/>
                </a:cubicBezTo>
                <a:cubicBezTo>
                  <a:pt x="31" y="67"/>
                  <a:pt x="31" y="67"/>
                  <a:pt x="31" y="67"/>
                </a:cubicBezTo>
                <a:cubicBezTo>
                  <a:pt x="31" y="67"/>
                  <a:pt x="31" y="67"/>
                  <a:pt x="31" y="68"/>
                </a:cubicBezTo>
                <a:cubicBezTo>
                  <a:pt x="30" y="68"/>
                  <a:pt x="30" y="68"/>
                  <a:pt x="30" y="68"/>
                </a:cubicBezTo>
                <a:cubicBezTo>
                  <a:pt x="30" y="68"/>
                  <a:pt x="30" y="68"/>
                  <a:pt x="30" y="68"/>
                </a:cubicBezTo>
                <a:cubicBezTo>
                  <a:pt x="30" y="68"/>
                  <a:pt x="30" y="68"/>
                  <a:pt x="30" y="68"/>
                </a:cubicBezTo>
                <a:cubicBezTo>
                  <a:pt x="30" y="68"/>
                  <a:pt x="30" y="69"/>
                  <a:pt x="30" y="69"/>
                </a:cubicBezTo>
                <a:cubicBezTo>
                  <a:pt x="30" y="69"/>
                  <a:pt x="30" y="69"/>
                  <a:pt x="30" y="69"/>
                </a:cubicBezTo>
                <a:cubicBezTo>
                  <a:pt x="29" y="69"/>
                  <a:pt x="29" y="69"/>
                  <a:pt x="29" y="69"/>
                </a:cubicBezTo>
                <a:cubicBezTo>
                  <a:pt x="29" y="69"/>
                  <a:pt x="29" y="70"/>
                  <a:pt x="29" y="70"/>
                </a:cubicBezTo>
                <a:cubicBezTo>
                  <a:pt x="29" y="70"/>
                  <a:pt x="29" y="70"/>
                  <a:pt x="29" y="70"/>
                </a:cubicBezTo>
                <a:cubicBezTo>
                  <a:pt x="29" y="70"/>
                  <a:pt x="29" y="70"/>
                  <a:pt x="29" y="70"/>
                </a:cubicBezTo>
                <a:cubicBezTo>
                  <a:pt x="29" y="70"/>
                  <a:pt x="29" y="70"/>
                  <a:pt x="29" y="71"/>
                </a:cubicBezTo>
                <a:cubicBezTo>
                  <a:pt x="28" y="71"/>
                  <a:pt x="28" y="70"/>
                  <a:pt x="28" y="70"/>
                </a:cubicBezTo>
                <a:cubicBezTo>
                  <a:pt x="28" y="70"/>
                  <a:pt x="28" y="70"/>
                  <a:pt x="28" y="70"/>
                </a:cubicBezTo>
                <a:cubicBezTo>
                  <a:pt x="28" y="70"/>
                  <a:pt x="28" y="70"/>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7" y="69"/>
                  <a:pt x="27" y="70"/>
                  <a:pt x="27" y="70"/>
                </a:cubicBezTo>
                <a:cubicBezTo>
                  <a:pt x="27" y="70"/>
                  <a:pt x="26" y="71"/>
                  <a:pt x="26" y="71"/>
                </a:cubicBezTo>
                <a:cubicBezTo>
                  <a:pt x="26" y="72"/>
                  <a:pt x="26" y="72"/>
                  <a:pt x="26" y="72"/>
                </a:cubicBezTo>
                <a:cubicBezTo>
                  <a:pt x="26" y="72"/>
                  <a:pt x="25" y="73"/>
                  <a:pt x="25" y="73"/>
                </a:cubicBezTo>
                <a:cubicBezTo>
                  <a:pt x="25" y="73"/>
                  <a:pt x="25" y="73"/>
                  <a:pt x="25" y="73"/>
                </a:cubicBezTo>
                <a:cubicBezTo>
                  <a:pt x="25" y="73"/>
                  <a:pt x="24" y="73"/>
                  <a:pt x="24" y="73"/>
                </a:cubicBezTo>
                <a:cubicBezTo>
                  <a:pt x="24" y="73"/>
                  <a:pt x="24" y="73"/>
                  <a:pt x="24" y="73"/>
                </a:cubicBezTo>
                <a:cubicBezTo>
                  <a:pt x="24" y="73"/>
                  <a:pt x="24" y="72"/>
                  <a:pt x="24" y="72"/>
                </a:cubicBezTo>
                <a:cubicBezTo>
                  <a:pt x="24" y="72"/>
                  <a:pt x="24" y="72"/>
                  <a:pt x="24" y="72"/>
                </a:cubicBezTo>
                <a:cubicBezTo>
                  <a:pt x="24" y="72"/>
                  <a:pt x="24" y="72"/>
                  <a:pt x="24" y="72"/>
                </a:cubicBezTo>
                <a:cubicBezTo>
                  <a:pt x="24" y="72"/>
                  <a:pt x="23" y="72"/>
                  <a:pt x="23" y="72"/>
                </a:cubicBezTo>
                <a:cubicBezTo>
                  <a:pt x="23" y="72"/>
                  <a:pt x="23" y="72"/>
                  <a:pt x="23" y="71"/>
                </a:cubicBezTo>
                <a:cubicBezTo>
                  <a:pt x="23" y="72"/>
                  <a:pt x="24" y="71"/>
                  <a:pt x="24" y="71"/>
                </a:cubicBezTo>
                <a:cubicBezTo>
                  <a:pt x="24" y="70"/>
                  <a:pt x="24" y="70"/>
                  <a:pt x="24" y="70"/>
                </a:cubicBezTo>
                <a:cubicBezTo>
                  <a:pt x="24" y="70"/>
                  <a:pt x="24" y="70"/>
                  <a:pt x="24" y="70"/>
                </a:cubicBezTo>
                <a:cubicBezTo>
                  <a:pt x="24" y="70"/>
                  <a:pt x="24" y="70"/>
                  <a:pt x="24" y="70"/>
                </a:cubicBezTo>
                <a:cubicBezTo>
                  <a:pt x="24" y="70"/>
                  <a:pt x="25" y="70"/>
                  <a:pt x="25" y="70"/>
                </a:cubicBezTo>
                <a:cubicBezTo>
                  <a:pt x="25" y="70"/>
                  <a:pt x="25" y="70"/>
                  <a:pt x="25" y="70"/>
                </a:cubicBezTo>
                <a:cubicBezTo>
                  <a:pt x="25" y="70"/>
                  <a:pt x="25" y="70"/>
                  <a:pt x="25" y="70"/>
                </a:cubicBezTo>
                <a:cubicBezTo>
                  <a:pt x="25" y="70"/>
                  <a:pt x="26" y="70"/>
                  <a:pt x="26" y="70"/>
                </a:cubicBezTo>
                <a:cubicBezTo>
                  <a:pt x="26" y="70"/>
                  <a:pt x="26" y="69"/>
                  <a:pt x="26" y="69"/>
                </a:cubicBezTo>
                <a:cubicBezTo>
                  <a:pt x="27" y="69"/>
                  <a:pt x="27" y="68"/>
                  <a:pt x="27" y="68"/>
                </a:cubicBezTo>
                <a:cubicBezTo>
                  <a:pt x="27" y="68"/>
                  <a:pt x="27" y="68"/>
                  <a:pt x="28" y="68"/>
                </a:cubicBezTo>
                <a:cubicBezTo>
                  <a:pt x="28" y="68"/>
                  <a:pt x="28" y="68"/>
                  <a:pt x="28" y="68"/>
                </a:cubicBezTo>
                <a:cubicBezTo>
                  <a:pt x="28" y="68"/>
                  <a:pt x="28" y="67"/>
                  <a:pt x="29" y="67"/>
                </a:cubicBezTo>
                <a:cubicBezTo>
                  <a:pt x="29" y="67"/>
                  <a:pt x="29" y="67"/>
                  <a:pt x="29" y="67"/>
                </a:cubicBezTo>
                <a:cubicBezTo>
                  <a:pt x="29" y="66"/>
                  <a:pt x="29" y="66"/>
                  <a:pt x="29" y="66"/>
                </a:cubicBezTo>
                <a:cubicBezTo>
                  <a:pt x="29" y="66"/>
                  <a:pt x="29" y="66"/>
                  <a:pt x="29" y="66"/>
                </a:cubicBezTo>
                <a:cubicBezTo>
                  <a:pt x="29" y="65"/>
                  <a:pt x="29" y="65"/>
                  <a:pt x="29" y="65"/>
                </a:cubicBezTo>
                <a:cubicBezTo>
                  <a:pt x="29" y="65"/>
                  <a:pt x="29" y="65"/>
                  <a:pt x="29" y="64"/>
                </a:cubicBezTo>
                <a:cubicBezTo>
                  <a:pt x="29" y="64"/>
                  <a:pt x="29" y="64"/>
                  <a:pt x="29" y="64"/>
                </a:cubicBezTo>
                <a:cubicBezTo>
                  <a:pt x="29" y="64"/>
                  <a:pt x="29" y="64"/>
                  <a:pt x="29" y="64"/>
                </a:cubicBezTo>
                <a:cubicBezTo>
                  <a:pt x="29" y="64"/>
                  <a:pt x="29" y="64"/>
                  <a:pt x="29" y="64"/>
                </a:cubicBezTo>
                <a:cubicBezTo>
                  <a:pt x="29" y="64"/>
                  <a:pt x="29" y="64"/>
                  <a:pt x="29" y="64"/>
                </a:cubicBezTo>
                <a:cubicBezTo>
                  <a:pt x="29" y="64"/>
                  <a:pt x="29" y="64"/>
                  <a:pt x="30" y="63"/>
                </a:cubicBezTo>
                <a:cubicBezTo>
                  <a:pt x="30" y="63"/>
                  <a:pt x="30" y="63"/>
                  <a:pt x="30" y="63"/>
                </a:cubicBezTo>
                <a:cubicBezTo>
                  <a:pt x="30" y="63"/>
                  <a:pt x="30" y="63"/>
                  <a:pt x="30" y="63"/>
                </a:cubicBezTo>
                <a:cubicBezTo>
                  <a:pt x="30" y="62"/>
                  <a:pt x="30" y="62"/>
                  <a:pt x="30" y="62"/>
                </a:cubicBezTo>
                <a:cubicBezTo>
                  <a:pt x="30" y="62"/>
                  <a:pt x="30" y="62"/>
                  <a:pt x="30" y="62"/>
                </a:cubicBezTo>
                <a:cubicBezTo>
                  <a:pt x="30" y="62"/>
                  <a:pt x="30" y="62"/>
                  <a:pt x="30" y="62"/>
                </a:cubicBezTo>
                <a:cubicBezTo>
                  <a:pt x="30" y="62"/>
                  <a:pt x="29" y="62"/>
                  <a:pt x="29" y="61"/>
                </a:cubicBezTo>
                <a:cubicBezTo>
                  <a:pt x="29" y="61"/>
                  <a:pt x="29" y="61"/>
                  <a:pt x="29" y="61"/>
                </a:cubicBezTo>
                <a:cubicBezTo>
                  <a:pt x="29" y="61"/>
                  <a:pt x="30" y="61"/>
                  <a:pt x="30" y="61"/>
                </a:cubicBezTo>
                <a:cubicBezTo>
                  <a:pt x="31" y="61"/>
                  <a:pt x="31" y="61"/>
                  <a:pt x="31" y="61"/>
                </a:cubicBezTo>
                <a:cubicBezTo>
                  <a:pt x="31" y="61"/>
                  <a:pt x="32" y="61"/>
                  <a:pt x="32" y="61"/>
                </a:cubicBezTo>
                <a:cubicBezTo>
                  <a:pt x="32" y="61"/>
                  <a:pt x="33" y="60"/>
                  <a:pt x="33" y="60"/>
                </a:cubicBezTo>
                <a:cubicBezTo>
                  <a:pt x="33" y="60"/>
                  <a:pt x="34" y="60"/>
                  <a:pt x="34" y="60"/>
                </a:cubicBezTo>
                <a:cubicBezTo>
                  <a:pt x="34" y="60"/>
                  <a:pt x="34" y="60"/>
                  <a:pt x="34" y="60"/>
                </a:cubicBezTo>
                <a:cubicBezTo>
                  <a:pt x="34" y="60"/>
                  <a:pt x="34" y="59"/>
                  <a:pt x="35" y="59"/>
                </a:cubicBezTo>
                <a:cubicBezTo>
                  <a:pt x="35" y="59"/>
                  <a:pt x="35" y="59"/>
                  <a:pt x="36" y="59"/>
                </a:cubicBezTo>
                <a:cubicBezTo>
                  <a:pt x="36" y="59"/>
                  <a:pt x="36" y="59"/>
                  <a:pt x="36" y="59"/>
                </a:cubicBezTo>
                <a:cubicBezTo>
                  <a:pt x="36" y="58"/>
                  <a:pt x="36" y="58"/>
                  <a:pt x="36" y="58"/>
                </a:cubicBezTo>
                <a:cubicBezTo>
                  <a:pt x="37" y="58"/>
                  <a:pt x="37" y="58"/>
                  <a:pt x="37" y="58"/>
                </a:cubicBezTo>
                <a:cubicBezTo>
                  <a:pt x="37" y="58"/>
                  <a:pt x="37" y="58"/>
                  <a:pt x="37" y="58"/>
                </a:cubicBezTo>
                <a:cubicBezTo>
                  <a:pt x="37" y="59"/>
                  <a:pt x="37" y="59"/>
                  <a:pt x="37" y="59"/>
                </a:cubicBezTo>
                <a:cubicBezTo>
                  <a:pt x="37" y="59"/>
                  <a:pt x="37" y="59"/>
                  <a:pt x="37" y="59"/>
                </a:cubicBezTo>
                <a:cubicBezTo>
                  <a:pt x="38" y="59"/>
                  <a:pt x="37" y="60"/>
                  <a:pt x="37" y="60"/>
                </a:cubicBezTo>
                <a:cubicBezTo>
                  <a:pt x="37" y="60"/>
                  <a:pt x="37" y="60"/>
                  <a:pt x="36" y="60"/>
                </a:cubicBezTo>
                <a:cubicBezTo>
                  <a:pt x="36" y="60"/>
                  <a:pt x="36" y="60"/>
                  <a:pt x="36" y="61"/>
                </a:cubicBezTo>
                <a:cubicBezTo>
                  <a:pt x="35" y="61"/>
                  <a:pt x="34" y="61"/>
                  <a:pt x="34" y="62"/>
                </a:cubicBezTo>
                <a:cubicBezTo>
                  <a:pt x="34" y="62"/>
                  <a:pt x="34" y="62"/>
                  <a:pt x="34" y="62"/>
                </a:cubicBezTo>
                <a:cubicBezTo>
                  <a:pt x="34" y="62"/>
                  <a:pt x="34" y="62"/>
                  <a:pt x="34" y="62"/>
                </a:cubicBezTo>
                <a:cubicBezTo>
                  <a:pt x="34" y="62"/>
                  <a:pt x="34" y="62"/>
                  <a:pt x="34" y="63"/>
                </a:cubicBezTo>
                <a:cubicBezTo>
                  <a:pt x="34" y="63"/>
                  <a:pt x="34" y="63"/>
                  <a:pt x="34" y="64"/>
                </a:cubicBezTo>
                <a:cubicBezTo>
                  <a:pt x="34" y="64"/>
                  <a:pt x="34" y="64"/>
                  <a:pt x="34" y="64"/>
                </a:cubicBezTo>
                <a:cubicBezTo>
                  <a:pt x="35" y="64"/>
                  <a:pt x="35" y="64"/>
                  <a:pt x="35" y="64"/>
                </a:cubicBezTo>
                <a:cubicBezTo>
                  <a:pt x="35" y="64"/>
                  <a:pt x="36" y="64"/>
                  <a:pt x="36" y="63"/>
                </a:cubicBezTo>
                <a:cubicBezTo>
                  <a:pt x="36" y="63"/>
                  <a:pt x="37" y="63"/>
                  <a:pt x="37" y="63"/>
                </a:cubicBezTo>
                <a:cubicBezTo>
                  <a:pt x="37" y="63"/>
                  <a:pt x="37" y="63"/>
                  <a:pt x="37" y="63"/>
                </a:cubicBezTo>
                <a:cubicBezTo>
                  <a:pt x="38" y="63"/>
                  <a:pt x="38" y="63"/>
                  <a:pt x="38" y="63"/>
                </a:cubicBezTo>
                <a:cubicBezTo>
                  <a:pt x="38" y="63"/>
                  <a:pt x="38" y="63"/>
                  <a:pt x="38" y="63"/>
                </a:cubicBezTo>
                <a:cubicBezTo>
                  <a:pt x="38" y="63"/>
                  <a:pt x="39" y="63"/>
                  <a:pt x="39" y="63"/>
                </a:cubicBezTo>
                <a:cubicBezTo>
                  <a:pt x="39" y="63"/>
                  <a:pt x="39" y="63"/>
                  <a:pt x="39" y="63"/>
                </a:cubicBezTo>
                <a:cubicBezTo>
                  <a:pt x="39" y="64"/>
                  <a:pt x="39" y="64"/>
                  <a:pt x="39" y="64"/>
                </a:cubicBezTo>
                <a:cubicBezTo>
                  <a:pt x="39" y="64"/>
                  <a:pt x="39" y="64"/>
                  <a:pt x="39" y="65"/>
                </a:cubicBezTo>
                <a:cubicBezTo>
                  <a:pt x="38" y="65"/>
                  <a:pt x="38" y="65"/>
                  <a:pt x="38" y="65"/>
                </a:cubicBezTo>
                <a:cubicBezTo>
                  <a:pt x="38" y="65"/>
                  <a:pt x="38" y="66"/>
                  <a:pt x="38" y="66"/>
                </a:cubicBezTo>
                <a:cubicBezTo>
                  <a:pt x="38" y="66"/>
                  <a:pt x="38" y="66"/>
                  <a:pt x="38" y="66"/>
                </a:cubicBezTo>
                <a:cubicBezTo>
                  <a:pt x="37" y="67"/>
                  <a:pt x="37" y="67"/>
                  <a:pt x="37" y="67"/>
                </a:cubicBezTo>
                <a:cubicBezTo>
                  <a:pt x="37" y="67"/>
                  <a:pt x="37" y="68"/>
                  <a:pt x="37" y="68"/>
                </a:cubicBezTo>
                <a:cubicBezTo>
                  <a:pt x="37" y="68"/>
                  <a:pt x="36" y="69"/>
                  <a:pt x="36" y="69"/>
                </a:cubicBezTo>
                <a:cubicBezTo>
                  <a:pt x="36" y="70"/>
                  <a:pt x="36" y="70"/>
                  <a:pt x="36" y="70"/>
                </a:cubicBezTo>
                <a:cubicBezTo>
                  <a:pt x="36" y="70"/>
                  <a:pt x="36" y="71"/>
                  <a:pt x="36" y="71"/>
                </a:cubicBezTo>
                <a:cubicBezTo>
                  <a:pt x="35" y="71"/>
                  <a:pt x="35" y="72"/>
                  <a:pt x="35" y="72"/>
                </a:cubicBezTo>
                <a:cubicBezTo>
                  <a:pt x="35" y="72"/>
                  <a:pt x="35" y="72"/>
                  <a:pt x="35" y="72"/>
                </a:cubicBezTo>
                <a:cubicBezTo>
                  <a:pt x="35" y="73"/>
                  <a:pt x="35" y="73"/>
                  <a:pt x="35" y="73"/>
                </a:cubicBezTo>
                <a:cubicBezTo>
                  <a:pt x="35" y="73"/>
                  <a:pt x="34" y="73"/>
                  <a:pt x="34" y="73"/>
                </a:cubicBezTo>
                <a:cubicBezTo>
                  <a:pt x="34" y="73"/>
                  <a:pt x="34" y="73"/>
                  <a:pt x="34" y="73"/>
                </a:cubicBezTo>
                <a:cubicBezTo>
                  <a:pt x="33" y="73"/>
                  <a:pt x="33" y="73"/>
                  <a:pt x="33" y="73"/>
                </a:cubicBezTo>
                <a:cubicBezTo>
                  <a:pt x="33" y="72"/>
                  <a:pt x="33" y="72"/>
                  <a:pt x="33" y="72"/>
                </a:cubicBezTo>
                <a:cubicBezTo>
                  <a:pt x="33" y="72"/>
                  <a:pt x="33" y="72"/>
                  <a:pt x="33" y="72"/>
                </a:cubicBezTo>
                <a:cubicBezTo>
                  <a:pt x="33" y="71"/>
                  <a:pt x="32" y="71"/>
                  <a:pt x="32" y="71"/>
                </a:cubicBezTo>
                <a:cubicBezTo>
                  <a:pt x="32" y="71"/>
                  <a:pt x="32" y="72"/>
                  <a:pt x="32" y="72"/>
                </a:cubicBezTo>
                <a:cubicBezTo>
                  <a:pt x="32" y="72"/>
                  <a:pt x="32" y="72"/>
                  <a:pt x="32" y="72"/>
                </a:cubicBezTo>
                <a:close/>
                <a:moveTo>
                  <a:pt x="30" y="64"/>
                </a:moveTo>
                <a:cubicBezTo>
                  <a:pt x="30" y="64"/>
                  <a:pt x="30" y="64"/>
                  <a:pt x="30" y="63"/>
                </a:cubicBezTo>
                <a:cubicBezTo>
                  <a:pt x="31" y="63"/>
                  <a:pt x="31" y="63"/>
                  <a:pt x="31" y="63"/>
                </a:cubicBezTo>
                <a:cubicBezTo>
                  <a:pt x="32" y="63"/>
                  <a:pt x="32" y="63"/>
                  <a:pt x="32" y="63"/>
                </a:cubicBezTo>
                <a:cubicBezTo>
                  <a:pt x="32" y="63"/>
                  <a:pt x="32" y="63"/>
                  <a:pt x="33" y="63"/>
                </a:cubicBezTo>
                <a:cubicBezTo>
                  <a:pt x="33" y="63"/>
                  <a:pt x="33" y="63"/>
                  <a:pt x="33" y="63"/>
                </a:cubicBezTo>
                <a:cubicBezTo>
                  <a:pt x="33" y="63"/>
                  <a:pt x="33" y="63"/>
                  <a:pt x="33" y="64"/>
                </a:cubicBezTo>
                <a:cubicBezTo>
                  <a:pt x="33" y="64"/>
                  <a:pt x="33" y="65"/>
                  <a:pt x="33" y="65"/>
                </a:cubicBezTo>
                <a:cubicBezTo>
                  <a:pt x="33" y="65"/>
                  <a:pt x="33" y="65"/>
                  <a:pt x="33" y="65"/>
                </a:cubicBezTo>
                <a:cubicBezTo>
                  <a:pt x="33" y="65"/>
                  <a:pt x="32" y="65"/>
                  <a:pt x="32" y="65"/>
                </a:cubicBezTo>
                <a:cubicBezTo>
                  <a:pt x="31" y="65"/>
                  <a:pt x="31" y="66"/>
                  <a:pt x="31" y="66"/>
                </a:cubicBezTo>
                <a:cubicBezTo>
                  <a:pt x="31" y="66"/>
                  <a:pt x="31" y="66"/>
                  <a:pt x="31" y="66"/>
                </a:cubicBezTo>
                <a:cubicBezTo>
                  <a:pt x="31" y="66"/>
                  <a:pt x="30" y="65"/>
                  <a:pt x="30" y="65"/>
                </a:cubicBezTo>
                <a:cubicBezTo>
                  <a:pt x="30" y="65"/>
                  <a:pt x="30" y="64"/>
                  <a:pt x="30" y="64"/>
                </a:cubicBezTo>
                <a:cubicBezTo>
                  <a:pt x="30" y="64"/>
                  <a:pt x="30" y="64"/>
                  <a:pt x="30" y="64"/>
                </a:cubicBezTo>
                <a:cubicBezTo>
                  <a:pt x="30" y="64"/>
                  <a:pt x="30" y="64"/>
                  <a:pt x="30" y="64"/>
                </a:cubicBezTo>
                <a:close/>
                <a:moveTo>
                  <a:pt x="47" y="72"/>
                </a:moveTo>
                <a:cubicBezTo>
                  <a:pt x="47" y="72"/>
                  <a:pt x="47" y="71"/>
                  <a:pt x="47" y="70"/>
                </a:cubicBezTo>
                <a:cubicBezTo>
                  <a:pt x="47" y="70"/>
                  <a:pt x="47" y="69"/>
                  <a:pt x="47" y="69"/>
                </a:cubicBezTo>
                <a:cubicBezTo>
                  <a:pt x="47" y="69"/>
                  <a:pt x="47" y="69"/>
                  <a:pt x="47" y="69"/>
                </a:cubicBezTo>
                <a:cubicBezTo>
                  <a:pt x="47" y="69"/>
                  <a:pt x="47" y="69"/>
                  <a:pt x="48" y="69"/>
                </a:cubicBezTo>
                <a:cubicBezTo>
                  <a:pt x="48" y="69"/>
                  <a:pt x="48" y="69"/>
                  <a:pt x="48" y="69"/>
                </a:cubicBezTo>
                <a:cubicBezTo>
                  <a:pt x="48" y="69"/>
                  <a:pt x="48" y="69"/>
                  <a:pt x="48" y="70"/>
                </a:cubicBezTo>
                <a:cubicBezTo>
                  <a:pt x="49" y="70"/>
                  <a:pt x="49" y="70"/>
                  <a:pt x="49" y="70"/>
                </a:cubicBezTo>
                <a:cubicBezTo>
                  <a:pt x="49" y="70"/>
                  <a:pt x="49" y="71"/>
                  <a:pt x="49" y="71"/>
                </a:cubicBezTo>
                <a:cubicBezTo>
                  <a:pt x="49" y="72"/>
                  <a:pt x="49" y="72"/>
                  <a:pt x="49" y="72"/>
                </a:cubicBezTo>
                <a:cubicBezTo>
                  <a:pt x="49" y="73"/>
                  <a:pt x="49" y="73"/>
                  <a:pt x="49" y="73"/>
                </a:cubicBezTo>
                <a:cubicBezTo>
                  <a:pt x="49" y="73"/>
                  <a:pt x="48" y="73"/>
                  <a:pt x="48" y="73"/>
                </a:cubicBezTo>
                <a:cubicBezTo>
                  <a:pt x="48" y="73"/>
                  <a:pt x="48" y="73"/>
                  <a:pt x="48" y="73"/>
                </a:cubicBezTo>
                <a:cubicBezTo>
                  <a:pt x="48" y="73"/>
                  <a:pt x="47" y="72"/>
                  <a:pt x="47" y="72"/>
                </a:cubicBezTo>
                <a:close/>
                <a:moveTo>
                  <a:pt x="55" y="69"/>
                </a:moveTo>
                <a:cubicBezTo>
                  <a:pt x="55" y="69"/>
                  <a:pt x="55" y="69"/>
                  <a:pt x="55" y="68"/>
                </a:cubicBezTo>
                <a:cubicBezTo>
                  <a:pt x="55" y="68"/>
                  <a:pt x="55" y="67"/>
                  <a:pt x="55" y="67"/>
                </a:cubicBezTo>
                <a:cubicBezTo>
                  <a:pt x="55" y="67"/>
                  <a:pt x="55" y="66"/>
                  <a:pt x="55" y="66"/>
                </a:cubicBezTo>
                <a:cubicBezTo>
                  <a:pt x="55" y="66"/>
                  <a:pt x="56" y="65"/>
                  <a:pt x="56" y="65"/>
                </a:cubicBezTo>
                <a:cubicBezTo>
                  <a:pt x="55" y="65"/>
                  <a:pt x="55" y="65"/>
                  <a:pt x="55" y="65"/>
                </a:cubicBezTo>
                <a:cubicBezTo>
                  <a:pt x="55" y="65"/>
                  <a:pt x="55" y="65"/>
                  <a:pt x="55" y="65"/>
                </a:cubicBezTo>
                <a:cubicBezTo>
                  <a:pt x="55" y="65"/>
                  <a:pt x="55" y="65"/>
                  <a:pt x="55" y="65"/>
                </a:cubicBezTo>
                <a:cubicBezTo>
                  <a:pt x="54" y="65"/>
                  <a:pt x="54" y="65"/>
                  <a:pt x="54" y="65"/>
                </a:cubicBezTo>
                <a:cubicBezTo>
                  <a:pt x="54" y="65"/>
                  <a:pt x="54" y="66"/>
                  <a:pt x="53" y="66"/>
                </a:cubicBezTo>
                <a:cubicBezTo>
                  <a:pt x="53" y="66"/>
                  <a:pt x="53" y="67"/>
                  <a:pt x="53" y="67"/>
                </a:cubicBezTo>
                <a:cubicBezTo>
                  <a:pt x="53" y="67"/>
                  <a:pt x="53" y="67"/>
                  <a:pt x="53" y="67"/>
                </a:cubicBezTo>
                <a:cubicBezTo>
                  <a:pt x="53" y="67"/>
                  <a:pt x="52" y="67"/>
                  <a:pt x="52" y="68"/>
                </a:cubicBezTo>
                <a:cubicBezTo>
                  <a:pt x="51" y="68"/>
                  <a:pt x="51" y="68"/>
                  <a:pt x="51" y="69"/>
                </a:cubicBezTo>
                <a:cubicBezTo>
                  <a:pt x="50" y="69"/>
                  <a:pt x="49" y="69"/>
                  <a:pt x="49" y="69"/>
                </a:cubicBezTo>
                <a:cubicBezTo>
                  <a:pt x="49" y="69"/>
                  <a:pt x="49" y="68"/>
                  <a:pt x="48" y="68"/>
                </a:cubicBezTo>
                <a:cubicBezTo>
                  <a:pt x="48" y="68"/>
                  <a:pt x="48" y="68"/>
                  <a:pt x="48" y="68"/>
                </a:cubicBezTo>
                <a:cubicBezTo>
                  <a:pt x="48" y="68"/>
                  <a:pt x="48" y="67"/>
                  <a:pt x="48" y="67"/>
                </a:cubicBezTo>
                <a:cubicBezTo>
                  <a:pt x="49" y="67"/>
                  <a:pt x="49" y="67"/>
                  <a:pt x="49" y="67"/>
                </a:cubicBezTo>
                <a:cubicBezTo>
                  <a:pt x="49" y="67"/>
                  <a:pt x="49" y="67"/>
                  <a:pt x="50" y="67"/>
                </a:cubicBezTo>
                <a:cubicBezTo>
                  <a:pt x="50" y="67"/>
                  <a:pt x="50" y="67"/>
                  <a:pt x="51" y="67"/>
                </a:cubicBezTo>
                <a:cubicBezTo>
                  <a:pt x="51" y="67"/>
                  <a:pt x="51" y="66"/>
                  <a:pt x="51" y="66"/>
                </a:cubicBezTo>
                <a:cubicBezTo>
                  <a:pt x="51" y="66"/>
                  <a:pt x="51" y="66"/>
                  <a:pt x="51" y="66"/>
                </a:cubicBezTo>
                <a:cubicBezTo>
                  <a:pt x="51" y="66"/>
                  <a:pt x="51" y="66"/>
                  <a:pt x="51" y="65"/>
                </a:cubicBezTo>
                <a:cubicBezTo>
                  <a:pt x="50" y="65"/>
                  <a:pt x="50" y="66"/>
                  <a:pt x="50" y="66"/>
                </a:cubicBezTo>
                <a:cubicBezTo>
                  <a:pt x="50" y="66"/>
                  <a:pt x="50" y="66"/>
                  <a:pt x="50" y="66"/>
                </a:cubicBezTo>
                <a:cubicBezTo>
                  <a:pt x="49" y="66"/>
                  <a:pt x="49" y="66"/>
                  <a:pt x="49" y="65"/>
                </a:cubicBezTo>
                <a:cubicBezTo>
                  <a:pt x="49" y="65"/>
                  <a:pt x="48" y="65"/>
                  <a:pt x="48" y="65"/>
                </a:cubicBezTo>
                <a:cubicBezTo>
                  <a:pt x="48" y="65"/>
                  <a:pt x="48" y="65"/>
                  <a:pt x="48" y="65"/>
                </a:cubicBezTo>
                <a:cubicBezTo>
                  <a:pt x="48" y="65"/>
                  <a:pt x="48" y="65"/>
                  <a:pt x="48" y="65"/>
                </a:cubicBezTo>
                <a:cubicBezTo>
                  <a:pt x="48" y="65"/>
                  <a:pt x="48" y="65"/>
                  <a:pt x="48" y="64"/>
                </a:cubicBezTo>
                <a:cubicBezTo>
                  <a:pt x="49" y="64"/>
                  <a:pt x="48" y="64"/>
                  <a:pt x="49" y="64"/>
                </a:cubicBezTo>
                <a:cubicBezTo>
                  <a:pt x="49" y="64"/>
                  <a:pt x="50" y="64"/>
                  <a:pt x="50" y="64"/>
                </a:cubicBezTo>
                <a:cubicBezTo>
                  <a:pt x="50" y="64"/>
                  <a:pt x="50" y="64"/>
                  <a:pt x="50" y="64"/>
                </a:cubicBezTo>
                <a:cubicBezTo>
                  <a:pt x="50" y="64"/>
                  <a:pt x="50" y="64"/>
                  <a:pt x="51" y="64"/>
                </a:cubicBezTo>
                <a:cubicBezTo>
                  <a:pt x="51" y="64"/>
                  <a:pt x="52" y="64"/>
                  <a:pt x="52" y="63"/>
                </a:cubicBezTo>
                <a:cubicBezTo>
                  <a:pt x="52" y="63"/>
                  <a:pt x="52" y="63"/>
                  <a:pt x="52" y="62"/>
                </a:cubicBezTo>
                <a:cubicBezTo>
                  <a:pt x="53" y="62"/>
                  <a:pt x="53" y="62"/>
                  <a:pt x="53" y="61"/>
                </a:cubicBezTo>
                <a:cubicBezTo>
                  <a:pt x="53" y="61"/>
                  <a:pt x="53" y="61"/>
                  <a:pt x="53" y="61"/>
                </a:cubicBezTo>
                <a:cubicBezTo>
                  <a:pt x="53" y="61"/>
                  <a:pt x="53" y="60"/>
                  <a:pt x="53" y="60"/>
                </a:cubicBezTo>
                <a:cubicBezTo>
                  <a:pt x="53" y="60"/>
                  <a:pt x="53" y="60"/>
                  <a:pt x="53" y="60"/>
                </a:cubicBezTo>
                <a:cubicBezTo>
                  <a:pt x="53" y="59"/>
                  <a:pt x="53" y="59"/>
                  <a:pt x="54" y="59"/>
                </a:cubicBezTo>
                <a:cubicBezTo>
                  <a:pt x="54" y="59"/>
                  <a:pt x="54" y="59"/>
                  <a:pt x="54" y="59"/>
                </a:cubicBezTo>
                <a:cubicBezTo>
                  <a:pt x="54" y="59"/>
                  <a:pt x="54" y="59"/>
                  <a:pt x="54" y="59"/>
                </a:cubicBezTo>
                <a:cubicBezTo>
                  <a:pt x="55" y="60"/>
                  <a:pt x="55" y="60"/>
                  <a:pt x="55" y="60"/>
                </a:cubicBezTo>
                <a:cubicBezTo>
                  <a:pt x="55" y="60"/>
                  <a:pt x="55" y="61"/>
                  <a:pt x="55" y="62"/>
                </a:cubicBezTo>
                <a:cubicBezTo>
                  <a:pt x="54" y="62"/>
                  <a:pt x="55" y="62"/>
                  <a:pt x="55" y="62"/>
                </a:cubicBezTo>
                <a:cubicBezTo>
                  <a:pt x="55" y="61"/>
                  <a:pt x="55" y="61"/>
                  <a:pt x="55" y="61"/>
                </a:cubicBezTo>
                <a:cubicBezTo>
                  <a:pt x="55" y="62"/>
                  <a:pt x="56" y="61"/>
                  <a:pt x="56" y="61"/>
                </a:cubicBezTo>
                <a:cubicBezTo>
                  <a:pt x="56" y="61"/>
                  <a:pt x="56" y="61"/>
                  <a:pt x="56" y="61"/>
                </a:cubicBezTo>
                <a:cubicBezTo>
                  <a:pt x="56" y="61"/>
                  <a:pt x="57" y="60"/>
                  <a:pt x="57" y="61"/>
                </a:cubicBezTo>
                <a:cubicBezTo>
                  <a:pt x="57" y="61"/>
                  <a:pt x="57" y="61"/>
                  <a:pt x="57" y="61"/>
                </a:cubicBezTo>
                <a:cubicBezTo>
                  <a:pt x="57" y="62"/>
                  <a:pt x="57" y="62"/>
                  <a:pt x="56" y="62"/>
                </a:cubicBezTo>
                <a:cubicBezTo>
                  <a:pt x="55" y="63"/>
                  <a:pt x="54" y="63"/>
                  <a:pt x="54" y="63"/>
                </a:cubicBezTo>
                <a:cubicBezTo>
                  <a:pt x="53" y="63"/>
                  <a:pt x="53" y="64"/>
                  <a:pt x="53" y="64"/>
                </a:cubicBezTo>
                <a:cubicBezTo>
                  <a:pt x="52" y="65"/>
                  <a:pt x="52" y="65"/>
                  <a:pt x="52" y="65"/>
                </a:cubicBezTo>
                <a:cubicBezTo>
                  <a:pt x="52" y="65"/>
                  <a:pt x="52" y="66"/>
                  <a:pt x="52" y="66"/>
                </a:cubicBezTo>
                <a:cubicBezTo>
                  <a:pt x="53" y="66"/>
                  <a:pt x="53" y="65"/>
                  <a:pt x="54" y="65"/>
                </a:cubicBezTo>
                <a:cubicBezTo>
                  <a:pt x="54" y="65"/>
                  <a:pt x="54" y="64"/>
                  <a:pt x="55" y="64"/>
                </a:cubicBezTo>
                <a:cubicBezTo>
                  <a:pt x="55" y="64"/>
                  <a:pt x="55" y="64"/>
                  <a:pt x="55" y="64"/>
                </a:cubicBezTo>
                <a:cubicBezTo>
                  <a:pt x="56" y="64"/>
                  <a:pt x="56" y="64"/>
                  <a:pt x="56" y="63"/>
                </a:cubicBezTo>
                <a:cubicBezTo>
                  <a:pt x="56" y="63"/>
                  <a:pt x="56" y="63"/>
                  <a:pt x="56" y="63"/>
                </a:cubicBezTo>
                <a:cubicBezTo>
                  <a:pt x="56" y="63"/>
                  <a:pt x="57" y="63"/>
                  <a:pt x="57" y="64"/>
                </a:cubicBezTo>
                <a:cubicBezTo>
                  <a:pt x="57" y="64"/>
                  <a:pt x="57" y="64"/>
                  <a:pt x="57" y="64"/>
                </a:cubicBezTo>
                <a:cubicBezTo>
                  <a:pt x="57" y="65"/>
                  <a:pt x="57" y="65"/>
                  <a:pt x="57" y="66"/>
                </a:cubicBezTo>
                <a:cubicBezTo>
                  <a:pt x="57" y="66"/>
                  <a:pt x="57" y="67"/>
                  <a:pt x="56" y="67"/>
                </a:cubicBezTo>
                <a:cubicBezTo>
                  <a:pt x="56" y="69"/>
                  <a:pt x="56" y="71"/>
                  <a:pt x="55" y="72"/>
                </a:cubicBezTo>
                <a:cubicBezTo>
                  <a:pt x="55" y="72"/>
                  <a:pt x="55" y="72"/>
                  <a:pt x="55" y="72"/>
                </a:cubicBezTo>
                <a:cubicBezTo>
                  <a:pt x="55" y="72"/>
                  <a:pt x="54" y="72"/>
                  <a:pt x="54" y="72"/>
                </a:cubicBezTo>
                <a:cubicBezTo>
                  <a:pt x="54" y="72"/>
                  <a:pt x="54" y="71"/>
                  <a:pt x="54" y="71"/>
                </a:cubicBezTo>
                <a:cubicBezTo>
                  <a:pt x="53" y="71"/>
                  <a:pt x="53" y="71"/>
                  <a:pt x="53" y="71"/>
                </a:cubicBezTo>
                <a:cubicBezTo>
                  <a:pt x="53" y="71"/>
                  <a:pt x="53" y="71"/>
                  <a:pt x="53" y="71"/>
                </a:cubicBezTo>
                <a:cubicBezTo>
                  <a:pt x="53" y="71"/>
                  <a:pt x="53" y="71"/>
                  <a:pt x="52" y="71"/>
                </a:cubicBezTo>
                <a:cubicBezTo>
                  <a:pt x="52" y="71"/>
                  <a:pt x="52" y="71"/>
                  <a:pt x="52" y="72"/>
                </a:cubicBezTo>
                <a:cubicBezTo>
                  <a:pt x="52" y="72"/>
                  <a:pt x="52" y="72"/>
                  <a:pt x="52" y="72"/>
                </a:cubicBezTo>
                <a:cubicBezTo>
                  <a:pt x="52" y="73"/>
                  <a:pt x="52" y="73"/>
                  <a:pt x="52" y="73"/>
                </a:cubicBezTo>
                <a:cubicBezTo>
                  <a:pt x="51" y="73"/>
                  <a:pt x="51" y="73"/>
                  <a:pt x="51" y="73"/>
                </a:cubicBezTo>
                <a:cubicBezTo>
                  <a:pt x="51" y="73"/>
                  <a:pt x="51" y="73"/>
                  <a:pt x="51" y="73"/>
                </a:cubicBezTo>
                <a:cubicBezTo>
                  <a:pt x="51" y="72"/>
                  <a:pt x="51" y="72"/>
                  <a:pt x="51" y="71"/>
                </a:cubicBezTo>
                <a:cubicBezTo>
                  <a:pt x="51" y="71"/>
                  <a:pt x="50" y="71"/>
                  <a:pt x="50" y="71"/>
                </a:cubicBezTo>
                <a:cubicBezTo>
                  <a:pt x="50" y="71"/>
                  <a:pt x="50" y="71"/>
                  <a:pt x="50" y="71"/>
                </a:cubicBezTo>
                <a:cubicBezTo>
                  <a:pt x="50" y="70"/>
                  <a:pt x="50" y="71"/>
                  <a:pt x="51" y="71"/>
                </a:cubicBezTo>
                <a:cubicBezTo>
                  <a:pt x="51" y="70"/>
                  <a:pt x="51" y="70"/>
                  <a:pt x="51" y="70"/>
                </a:cubicBezTo>
                <a:cubicBezTo>
                  <a:pt x="51" y="70"/>
                  <a:pt x="51" y="70"/>
                  <a:pt x="50" y="70"/>
                </a:cubicBezTo>
                <a:cubicBezTo>
                  <a:pt x="50" y="70"/>
                  <a:pt x="50" y="69"/>
                  <a:pt x="50" y="69"/>
                </a:cubicBezTo>
                <a:cubicBezTo>
                  <a:pt x="51" y="69"/>
                  <a:pt x="51" y="69"/>
                  <a:pt x="51" y="69"/>
                </a:cubicBezTo>
                <a:cubicBezTo>
                  <a:pt x="52" y="69"/>
                  <a:pt x="53" y="69"/>
                  <a:pt x="53" y="69"/>
                </a:cubicBezTo>
                <a:cubicBezTo>
                  <a:pt x="53" y="69"/>
                  <a:pt x="53" y="69"/>
                  <a:pt x="53" y="69"/>
                </a:cubicBezTo>
                <a:cubicBezTo>
                  <a:pt x="53" y="69"/>
                  <a:pt x="53" y="69"/>
                  <a:pt x="53" y="70"/>
                </a:cubicBezTo>
                <a:cubicBezTo>
                  <a:pt x="53" y="70"/>
                  <a:pt x="53" y="70"/>
                  <a:pt x="53" y="70"/>
                </a:cubicBezTo>
                <a:cubicBezTo>
                  <a:pt x="54" y="71"/>
                  <a:pt x="54" y="70"/>
                  <a:pt x="55" y="70"/>
                </a:cubicBezTo>
                <a:cubicBezTo>
                  <a:pt x="55" y="70"/>
                  <a:pt x="55" y="70"/>
                  <a:pt x="55" y="69"/>
                </a:cubicBezTo>
                <a:close/>
                <a:moveTo>
                  <a:pt x="84" y="65"/>
                </a:moveTo>
                <a:cubicBezTo>
                  <a:pt x="84" y="65"/>
                  <a:pt x="84" y="66"/>
                  <a:pt x="84" y="66"/>
                </a:cubicBezTo>
                <a:cubicBezTo>
                  <a:pt x="84" y="66"/>
                  <a:pt x="84" y="66"/>
                  <a:pt x="84" y="66"/>
                </a:cubicBezTo>
                <a:cubicBezTo>
                  <a:pt x="85" y="66"/>
                  <a:pt x="85" y="65"/>
                  <a:pt x="85" y="65"/>
                </a:cubicBezTo>
                <a:cubicBezTo>
                  <a:pt x="86" y="64"/>
                  <a:pt x="87" y="63"/>
                  <a:pt x="87" y="63"/>
                </a:cubicBezTo>
                <a:cubicBezTo>
                  <a:pt x="88" y="63"/>
                  <a:pt x="89" y="62"/>
                  <a:pt x="89" y="63"/>
                </a:cubicBezTo>
                <a:cubicBezTo>
                  <a:pt x="90" y="63"/>
                  <a:pt x="89" y="64"/>
                  <a:pt x="88" y="66"/>
                </a:cubicBezTo>
                <a:cubicBezTo>
                  <a:pt x="88" y="66"/>
                  <a:pt x="88" y="67"/>
                  <a:pt x="88" y="67"/>
                </a:cubicBezTo>
                <a:cubicBezTo>
                  <a:pt x="88" y="68"/>
                  <a:pt x="88" y="68"/>
                  <a:pt x="88" y="69"/>
                </a:cubicBezTo>
                <a:cubicBezTo>
                  <a:pt x="88" y="70"/>
                  <a:pt x="88" y="71"/>
                  <a:pt x="87" y="71"/>
                </a:cubicBezTo>
                <a:cubicBezTo>
                  <a:pt x="87" y="71"/>
                  <a:pt x="87" y="71"/>
                  <a:pt x="87" y="71"/>
                </a:cubicBezTo>
                <a:cubicBezTo>
                  <a:pt x="87" y="70"/>
                  <a:pt x="87" y="70"/>
                  <a:pt x="86" y="70"/>
                </a:cubicBezTo>
                <a:cubicBezTo>
                  <a:pt x="86" y="70"/>
                  <a:pt x="86" y="70"/>
                  <a:pt x="85" y="70"/>
                </a:cubicBezTo>
                <a:cubicBezTo>
                  <a:pt x="85" y="70"/>
                  <a:pt x="85" y="70"/>
                  <a:pt x="85" y="70"/>
                </a:cubicBezTo>
                <a:cubicBezTo>
                  <a:pt x="86" y="70"/>
                  <a:pt x="86" y="69"/>
                  <a:pt x="86" y="68"/>
                </a:cubicBezTo>
                <a:cubicBezTo>
                  <a:pt x="86" y="68"/>
                  <a:pt x="85" y="68"/>
                  <a:pt x="85" y="68"/>
                </a:cubicBezTo>
                <a:cubicBezTo>
                  <a:pt x="85" y="68"/>
                  <a:pt x="85" y="68"/>
                  <a:pt x="85" y="68"/>
                </a:cubicBezTo>
                <a:cubicBezTo>
                  <a:pt x="85" y="68"/>
                  <a:pt x="85" y="68"/>
                  <a:pt x="85" y="68"/>
                </a:cubicBezTo>
                <a:cubicBezTo>
                  <a:pt x="85" y="68"/>
                  <a:pt x="86" y="66"/>
                  <a:pt x="86" y="66"/>
                </a:cubicBezTo>
                <a:cubicBezTo>
                  <a:pt x="85" y="66"/>
                  <a:pt x="85" y="66"/>
                  <a:pt x="86" y="66"/>
                </a:cubicBezTo>
                <a:cubicBezTo>
                  <a:pt x="86" y="66"/>
                  <a:pt x="86" y="65"/>
                  <a:pt x="86" y="65"/>
                </a:cubicBezTo>
                <a:cubicBezTo>
                  <a:pt x="86" y="65"/>
                  <a:pt x="86" y="65"/>
                  <a:pt x="86" y="65"/>
                </a:cubicBezTo>
                <a:cubicBezTo>
                  <a:pt x="85" y="66"/>
                  <a:pt x="85" y="67"/>
                  <a:pt x="84" y="68"/>
                </a:cubicBezTo>
                <a:cubicBezTo>
                  <a:pt x="84" y="68"/>
                  <a:pt x="85" y="69"/>
                  <a:pt x="84" y="69"/>
                </a:cubicBezTo>
                <a:cubicBezTo>
                  <a:pt x="84" y="70"/>
                  <a:pt x="84" y="70"/>
                  <a:pt x="84" y="70"/>
                </a:cubicBezTo>
                <a:cubicBezTo>
                  <a:pt x="84" y="69"/>
                  <a:pt x="83" y="69"/>
                  <a:pt x="83" y="69"/>
                </a:cubicBezTo>
                <a:cubicBezTo>
                  <a:pt x="83" y="68"/>
                  <a:pt x="83" y="67"/>
                  <a:pt x="84" y="66"/>
                </a:cubicBezTo>
                <a:cubicBezTo>
                  <a:pt x="84" y="66"/>
                  <a:pt x="84" y="65"/>
                  <a:pt x="84" y="65"/>
                </a:cubicBezTo>
                <a:close/>
                <a:moveTo>
                  <a:pt x="88" y="63"/>
                </a:moveTo>
                <a:cubicBezTo>
                  <a:pt x="88" y="63"/>
                  <a:pt x="88" y="63"/>
                  <a:pt x="88" y="63"/>
                </a:cubicBezTo>
                <a:cubicBezTo>
                  <a:pt x="88" y="63"/>
                  <a:pt x="88" y="64"/>
                  <a:pt x="88" y="64"/>
                </a:cubicBezTo>
                <a:cubicBezTo>
                  <a:pt x="88" y="65"/>
                  <a:pt x="88" y="66"/>
                  <a:pt x="87" y="67"/>
                </a:cubicBezTo>
                <a:cubicBezTo>
                  <a:pt x="87" y="66"/>
                  <a:pt x="87" y="66"/>
                  <a:pt x="87" y="66"/>
                </a:cubicBezTo>
                <a:cubicBezTo>
                  <a:pt x="87" y="66"/>
                  <a:pt x="87" y="65"/>
                  <a:pt x="86" y="65"/>
                </a:cubicBezTo>
                <a:cubicBezTo>
                  <a:pt x="86" y="64"/>
                  <a:pt x="86" y="64"/>
                  <a:pt x="86" y="64"/>
                </a:cubicBezTo>
                <a:cubicBezTo>
                  <a:pt x="87" y="64"/>
                  <a:pt x="87" y="64"/>
                  <a:pt x="87" y="63"/>
                </a:cubicBezTo>
                <a:cubicBezTo>
                  <a:pt x="88" y="63"/>
                  <a:pt x="88" y="63"/>
                  <a:pt x="88" y="63"/>
                </a:cubicBezTo>
                <a:close/>
                <a:moveTo>
                  <a:pt x="87" y="67"/>
                </a:moveTo>
                <a:cubicBezTo>
                  <a:pt x="87" y="67"/>
                  <a:pt x="87" y="69"/>
                  <a:pt x="87" y="69"/>
                </a:cubicBezTo>
                <a:cubicBezTo>
                  <a:pt x="87" y="69"/>
                  <a:pt x="87" y="70"/>
                  <a:pt x="87" y="70"/>
                </a:cubicBezTo>
                <a:cubicBezTo>
                  <a:pt x="87" y="70"/>
                  <a:pt x="87" y="70"/>
                  <a:pt x="86" y="70"/>
                </a:cubicBezTo>
                <a:cubicBezTo>
                  <a:pt x="86" y="69"/>
                  <a:pt x="87" y="68"/>
                  <a:pt x="87" y="68"/>
                </a:cubicBezTo>
                <a:cubicBezTo>
                  <a:pt x="87" y="68"/>
                  <a:pt x="87" y="67"/>
                  <a:pt x="87" y="67"/>
                </a:cubicBezTo>
                <a:close/>
                <a:moveTo>
                  <a:pt x="80" y="70"/>
                </a:moveTo>
                <a:cubicBezTo>
                  <a:pt x="80" y="70"/>
                  <a:pt x="81" y="70"/>
                  <a:pt x="82" y="71"/>
                </a:cubicBezTo>
                <a:cubicBezTo>
                  <a:pt x="82" y="71"/>
                  <a:pt x="83" y="71"/>
                  <a:pt x="83" y="71"/>
                </a:cubicBezTo>
                <a:cubicBezTo>
                  <a:pt x="85" y="72"/>
                  <a:pt x="86" y="72"/>
                  <a:pt x="88" y="72"/>
                </a:cubicBezTo>
                <a:cubicBezTo>
                  <a:pt x="88" y="73"/>
                  <a:pt x="90" y="72"/>
                  <a:pt x="91" y="72"/>
                </a:cubicBezTo>
                <a:cubicBezTo>
                  <a:pt x="91" y="72"/>
                  <a:pt x="91" y="72"/>
                  <a:pt x="91" y="72"/>
                </a:cubicBezTo>
                <a:cubicBezTo>
                  <a:pt x="91" y="72"/>
                  <a:pt x="91" y="72"/>
                  <a:pt x="91" y="73"/>
                </a:cubicBezTo>
                <a:cubicBezTo>
                  <a:pt x="90" y="73"/>
                  <a:pt x="90" y="73"/>
                  <a:pt x="90" y="73"/>
                </a:cubicBezTo>
                <a:cubicBezTo>
                  <a:pt x="89" y="73"/>
                  <a:pt x="89" y="73"/>
                  <a:pt x="89" y="73"/>
                </a:cubicBezTo>
                <a:cubicBezTo>
                  <a:pt x="89" y="73"/>
                  <a:pt x="88" y="74"/>
                  <a:pt x="88" y="74"/>
                </a:cubicBezTo>
                <a:cubicBezTo>
                  <a:pt x="86" y="74"/>
                  <a:pt x="86" y="74"/>
                  <a:pt x="85" y="73"/>
                </a:cubicBezTo>
                <a:cubicBezTo>
                  <a:pt x="84" y="72"/>
                  <a:pt x="83" y="72"/>
                  <a:pt x="82" y="71"/>
                </a:cubicBezTo>
                <a:cubicBezTo>
                  <a:pt x="81" y="71"/>
                  <a:pt x="80" y="71"/>
                  <a:pt x="80" y="70"/>
                </a:cubicBezTo>
                <a:close/>
                <a:moveTo>
                  <a:pt x="82" y="69"/>
                </a:moveTo>
                <a:cubicBezTo>
                  <a:pt x="82" y="69"/>
                  <a:pt x="82" y="69"/>
                  <a:pt x="82" y="69"/>
                </a:cubicBezTo>
                <a:cubicBezTo>
                  <a:pt x="82" y="69"/>
                  <a:pt x="83" y="70"/>
                  <a:pt x="83" y="70"/>
                </a:cubicBezTo>
                <a:cubicBezTo>
                  <a:pt x="83" y="70"/>
                  <a:pt x="83" y="70"/>
                  <a:pt x="83" y="71"/>
                </a:cubicBezTo>
                <a:cubicBezTo>
                  <a:pt x="82" y="71"/>
                  <a:pt x="82" y="71"/>
                  <a:pt x="82" y="71"/>
                </a:cubicBezTo>
                <a:cubicBezTo>
                  <a:pt x="82" y="70"/>
                  <a:pt x="82" y="70"/>
                  <a:pt x="82" y="70"/>
                </a:cubicBezTo>
                <a:cubicBezTo>
                  <a:pt x="82" y="70"/>
                  <a:pt x="82" y="69"/>
                  <a:pt x="82" y="69"/>
                </a:cubicBezTo>
                <a:close/>
                <a:moveTo>
                  <a:pt x="81" y="66"/>
                </a:moveTo>
                <a:cubicBezTo>
                  <a:pt x="82" y="66"/>
                  <a:pt x="83" y="67"/>
                  <a:pt x="83" y="68"/>
                </a:cubicBezTo>
                <a:cubicBezTo>
                  <a:pt x="82" y="68"/>
                  <a:pt x="82" y="68"/>
                  <a:pt x="82" y="68"/>
                </a:cubicBezTo>
                <a:cubicBezTo>
                  <a:pt x="82" y="68"/>
                  <a:pt x="82" y="68"/>
                  <a:pt x="81" y="68"/>
                </a:cubicBezTo>
                <a:cubicBezTo>
                  <a:pt x="81" y="68"/>
                  <a:pt x="81" y="67"/>
                  <a:pt x="81" y="67"/>
                </a:cubicBezTo>
                <a:cubicBezTo>
                  <a:pt x="81" y="67"/>
                  <a:pt x="81" y="66"/>
                  <a:pt x="81" y="66"/>
                </a:cubicBezTo>
                <a:close/>
                <a:moveTo>
                  <a:pt x="86" y="63"/>
                </a:moveTo>
                <a:cubicBezTo>
                  <a:pt x="86" y="63"/>
                  <a:pt x="86" y="63"/>
                  <a:pt x="86" y="63"/>
                </a:cubicBezTo>
                <a:cubicBezTo>
                  <a:pt x="87" y="62"/>
                  <a:pt x="87" y="62"/>
                  <a:pt x="87" y="61"/>
                </a:cubicBezTo>
                <a:cubicBezTo>
                  <a:pt x="87" y="61"/>
                  <a:pt x="87" y="61"/>
                  <a:pt x="87" y="61"/>
                </a:cubicBezTo>
                <a:cubicBezTo>
                  <a:pt x="87" y="61"/>
                  <a:pt x="87" y="61"/>
                  <a:pt x="87" y="60"/>
                </a:cubicBezTo>
                <a:cubicBezTo>
                  <a:pt x="88" y="60"/>
                  <a:pt x="88" y="60"/>
                  <a:pt x="88" y="59"/>
                </a:cubicBezTo>
                <a:cubicBezTo>
                  <a:pt x="88" y="59"/>
                  <a:pt x="88" y="59"/>
                  <a:pt x="88" y="59"/>
                </a:cubicBezTo>
                <a:cubicBezTo>
                  <a:pt x="88" y="59"/>
                  <a:pt x="88" y="59"/>
                  <a:pt x="87" y="60"/>
                </a:cubicBezTo>
                <a:cubicBezTo>
                  <a:pt x="87" y="60"/>
                  <a:pt x="86" y="61"/>
                  <a:pt x="86" y="61"/>
                </a:cubicBezTo>
                <a:cubicBezTo>
                  <a:pt x="85" y="61"/>
                  <a:pt x="85" y="62"/>
                  <a:pt x="85" y="62"/>
                </a:cubicBezTo>
                <a:cubicBezTo>
                  <a:pt x="84" y="62"/>
                  <a:pt x="82" y="62"/>
                  <a:pt x="82" y="62"/>
                </a:cubicBezTo>
                <a:cubicBezTo>
                  <a:pt x="83" y="62"/>
                  <a:pt x="84" y="61"/>
                  <a:pt x="85" y="60"/>
                </a:cubicBezTo>
                <a:cubicBezTo>
                  <a:pt x="85" y="60"/>
                  <a:pt x="86" y="59"/>
                  <a:pt x="87" y="58"/>
                </a:cubicBezTo>
                <a:cubicBezTo>
                  <a:pt x="87" y="58"/>
                  <a:pt x="88" y="58"/>
                  <a:pt x="88" y="58"/>
                </a:cubicBezTo>
                <a:cubicBezTo>
                  <a:pt x="88" y="58"/>
                  <a:pt x="88" y="58"/>
                  <a:pt x="89" y="58"/>
                </a:cubicBezTo>
                <a:cubicBezTo>
                  <a:pt x="89" y="58"/>
                  <a:pt x="89" y="57"/>
                  <a:pt x="89" y="57"/>
                </a:cubicBezTo>
                <a:cubicBezTo>
                  <a:pt x="89" y="57"/>
                  <a:pt x="89" y="57"/>
                  <a:pt x="90" y="57"/>
                </a:cubicBezTo>
                <a:cubicBezTo>
                  <a:pt x="90" y="57"/>
                  <a:pt x="90" y="57"/>
                  <a:pt x="90" y="57"/>
                </a:cubicBezTo>
                <a:cubicBezTo>
                  <a:pt x="90" y="58"/>
                  <a:pt x="90" y="58"/>
                  <a:pt x="90" y="58"/>
                </a:cubicBezTo>
                <a:cubicBezTo>
                  <a:pt x="90" y="58"/>
                  <a:pt x="90" y="59"/>
                  <a:pt x="90" y="59"/>
                </a:cubicBezTo>
                <a:cubicBezTo>
                  <a:pt x="89" y="59"/>
                  <a:pt x="89" y="59"/>
                  <a:pt x="89" y="59"/>
                </a:cubicBezTo>
                <a:cubicBezTo>
                  <a:pt x="89" y="60"/>
                  <a:pt x="89" y="60"/>
                  <a:pt x="88" y="61"/>
                </a:cubicBezTo>
                <a:cubicBezTo>
                  <a:pt x="88" y="61"/>
                  <a:pt x="88" y="61"/>
                  <a:pt x="88" y="61"/>
                </a:cubicBezTo>
                <a:cubicBezTo>
                  <a:pt x="88" y="61"/>
                  <a:pt x="89" y="61"/>
                  <a:pt x="89" y="61"/>
                </a:cubicBezTo>
                <a:cubicBezTo>
                  <a:pt x="89" y="61"/>
                  <a:pt x="89" y="61"/>
                  <a:pt x="89" y="62"/>
                </a:cubicBezTo>
                <a:cubicBezTo>
                  <a:pt x="88" y="62"/>
                  <a:pt x="87" y="63"/>
                  <a:pt x="86" y="63"/>
                </a:cubicBezTo>
                <a:close/>
                <a:moveTo>
                  <a:pt x="70" y="65"/>
                </a:moveTo>
                <a:cubicBezTo>
                  <a:pt x="70" y="65"/>
                  <a:pt x="70" y="65"/>
                  <a:pt x="70" y="65"/>
                </a:cubicBezTo>
                <a:cubicBezTo>
                  <a:pt x="70" y="66"/>
                  <a:pt x="70" y="66"/>
                  <a:pt x="71" y="66"/>
                </a:cubicBezTo>
                <a:cubicBezTo>
                  <a:pt x="71" y="66"/>
                  <a:pt x="71" y="66"/>
                  <a:pt x="71" y="67"/>
                </a:cubicBezTo>
                <a:cubicBezTo>
                  <a:pt x="71" y="67"/>
                  <a:pt x="71" y="67"/>
                  <a:pt x="71" y="68"/>
                </a:cubicBezTo>
                <a:cubicBezTo>
                  <a:pt x="71" y="68"/>
                  <a:pt x="70" y="68"/>
                  <a:pt x="70" y="68"/>
                </a:cubicBezTo>
                <a:cubicBezTo>
                  <a:pt x="71" y="69"/>
                  <a:pt x="71" y="69"/>
                  <a:pt x="71" y="69"/>
                </a:cubicBezTo>
                <a:cubicBezTo>
                  <a:pt x="71" y="70"/>
                  <a:pt x="72" y="71"/>
                  <a:pt x="73" y="71"/>
                </a:cubicBezTo>
                <a:cubicBezTo>
                  <a:pt x="73" y="71"/>
                  <a:pt x="73" y="72"/>
                  <a:pt x="73" y="72"/>
                </a:cubicBezTo>
                <a:cubicBezTo>
                  <a:pt x="74" y="72"/>
                  <a:pt x="75" y="72"/>
                  <a:pt x="75" y="73"/>
                </a:cubicBezTo>
                <a:cubicBezTo>
                  <a:pt x="75" y="73"/>
                  <a:pt x="75" y="73"/>
                  <a:pt x="75" y="73"/>
                </a:cubicBezTo>
                <a:cubicBezTo>
                  <a:pt x="75" y="73"/>
                  <a:pt x="74" y="73"/>
                  <a:pt x="74" y="73"/>
                </a:cubicBezTo>
                <a:cubicBezTo>
                  <a:pt x="74" y="73"/>
                  <a:pt x="73" y="73"/>
                  <a:pt x="73" y="73"/>
                </a:cubicBezTo>
                <a:cubicBezTo>
                  <a:pt x="73" y="74"/>
                  <a:pt x="72" y="73"/>
                  <a:pt x="72" y="73"/>
                </a:cubicBezTo>
                <a:cubicBezTo>
                  <a:pt x="71" y="72"/>
                  <a:pt x="71" y="72"/>
                  <a:pt x="70" y="71"/>
                </a:cubicBezTo>
                <a:cubicBezTo>
                  <a:pt x="70" y="71"/>
                  <a:pt x="70" y="70"/>
                  <a:pt x="69" y="69"/>
                </a:cubicBezTo>
                <a:cubicBezTo>
                  <a:pt x="69" y="69"/>
                  <a:pt x="69" y="69"/>
                  <a:pt x="69" y="69"/>
                </a:cubicBezTo>
                <a:cubicBezTo>
                  <a:pt x="68" y="71"/>
                  <a:pt x="67" y="71"/>
                  <a:pt x="66" y="72"/>
                </a:cubicBezTo>
                <a:cubicBezTo>
                  <a:pt x="65" y="73"/>
                  <a:pt x="64" y="73"/>
                  <a:pt x="63" y="73"/>
                </a:cubicBezTo>
                <a:cubicBezTo>
                  <a:pt x="63" y="73"/>
                  <a:pt x="63" y="73"/>
                  <a:pt x="63" y="73"/>
                </a:cubicBezTo>
                <a:cubicBezTo>
                  <a:pt x="63" y="73"/>
                  <a:pt x="63" y="73"/>
                  <a:pt x="63" y="73"/>
                </a:cubicBezTo>
                <a:cubicBezTo>
                  <a:pt x="63" y="73"/>
                  <a:pt x="64" y="73"/>
                  <a:pt x="64" y="73"/>
                </a:cubicBezTo>
                <a:cubicBezTo>
                  <a:pt x="64" y="73"/>
                  <a:pt x="65" y="72"/>
                  <a:pt x="65" y="72"/>
                </a:cubicBezTo>
                <a:cubicBezTo>
                  <a:pt x="66" y="72"/>
                  <a:pt x="66" y="71"/>
                  <a:pt x="66" y="71"/>
                </a:cubicBezTo>
                <a:cubicBezTo>
                  <a:pt x="67" y="70"/>
                  <a:pt x="67" y="70"/>
                  <a:pt x="67" y="70"/>
                </a:cubicBezTo>
                <a:cubicBezTo>
                  <a:pt x="68" y="69"/>
                  <a:pt x="68" y="68"/>
                  <a:pt x="68" y="68"/>
                </a:cubicBezTo>
                <a:cubicBezTo>
                  <a:pt x="68" y="67"/>
                  <a:pt x="67" y="66"/>
                  <a:pt x="67" y="66"/>
                </a:cubicBezTo>
                <a:cubicBezTo>
                  <a:pt x="68" y="66"/>
                  <a:pt x="69" y="67"/>
                  <a:pt x="69" y="67"/>
                </a:cubicBezTo>
                <a:cubicBezTo>
                  <a:pt x="69" y="67"/>
                  <a:pt x="69" y="67"/>
                  <a:pt x="69" y="67"/>
                </a:cubicBezTo>
                <a:cubicBezTo>
                  <a:pt x="69" y="67"/>
                  <a:pt x="69" y="67"/>
                  <a:pt x="69" y="67"/>
                </a:cubicBezTo>
                <a:cubicBezTo>
                  <a:pt x="69" y="67"/>
                  <a:pt x="70" y="66"/>
                  <a:pt x="70" y="65"/>
                </a:cubicBezTo>
                <a:close/>
                <a:moveTo>
                  <a:pt x="71" y="64"/>
                </a:moveTo>
                <a:cubicBezTo>
                  <a:pt x="71" y="64"/>
                  <a:pt x="71" y="63"/>
                  <a:pt x="71" y="63"/>
                </a:cubicBezTo>
                <a:cubicBezTo>
                  <a:pt x="71" y="63"/>
                  <a:pt x="71" y="63"/>
                  <a:pt x="71" y="63"/>
                </a:cubicBezTo>
                <a:cubicBezTo>
                  <a:pt x="71" y="63"/>
                  <a:pt x="71" y="63"/>
                  <a:pt x="71" y="63"/>
                </a:cubicBezTo>
                <a:cubicBezTo>
                  <a:pt x="70" y="63"/>
                  <a:pt x="70" y="64"/>
                  <a:pt x="69" y="64"/>
                </a:cubicBezTo>
                <a:cubicBezTo>
                  <a:pt x="69" y="65"/>
                  <a:pt x="68" y="65"/>
                  <a:pt x="67" y="65"/>
                </a:cubicBezTo>
                <a:cubicBezTo>
                  <a:pt x="67" y="65"/>
                  <a:pt x="66" y="66"/>
                  <a:pt x="66" y="65"/>
                </a:cubicBezTo>
                <a:cubicBezTo>
                  <a:pt x="66" y="65"/>
                  <a:pt x="66" y="65"/>
                  <a:pt x="66" y="65"/>
                </a:cubicBezTo>
                <a:cubicBezTo>
                  <a:pt x="66" y="64"/>
                  <a:pt x="67" y="64"/>
                  <a:pt x="67" y="64"/>
                </a:cubicBezTo>
                <a:cubicBezTo>
                  <a:pt x="67" y="64"/>
                  <a:pt x="68" y="63"/>
                  <a:pt x="68" y="63"/>
                </a:cubicBezTo>
                <a:cubicBezTo>
                  <a:pt x="68" y="63"/>
                  <a:pt x="68" y="63"/>
                  <a:pt x="68" y="63"/>
                </a:cubicBezTo>
                <a:cubicBezTo>
                  <a:pt x="68" y="63"/>
                  <a:pt x="68" y="63"/>
                  <a:pt x="68" y="63"/>
                </a:cubicBezTo>
                <a:cubicBezTo>
                  <a:pt x="69" y="63"/>
                  <a:pt x="69" y="63"/>
                  <a:pt x="69" y="63"/>
                </a:cubicBezTo>
                <a:cubicBezTo>
                  <a:pt x="70" y="63"/>
                  <a:pt x="71" y="62"/>
                  <a:pt x="72" y="62"/>
                </a:cubicBezTo>
                <a:cubicBezTo>
                  <a:pt x="72" y="62"/>
                  <a:pt x="72" y="63"/>
                  <a:pt x="72" y="63"/>
                </a:cubicBezTo>
                <a:cubicBezTo>
                  <a:pt x="72" y="63"/>
                  <a:pt x="72" y="63"/>
                  <a:pt x="73" y="63"/>
                </a:cubicBezTo>
                <a:cubicBezTo>
                  <a:pt x="73" y="63"/>
                  <a:pt x="72" y="64"/>
                  <a:pt x="72" y="64"/>
                </a:cubicBezTo>
                <a:cubicBezTo>
                  <a:pt x="72" y="64"/>
                  <a:pt x="71" y="64"/>
                  <a:pt x="71" y="64"/>
                </a:cubicBezTo>
                <a:close/>
                <a:moveTo>
                  <a:pt x="69" y="58"/>
                </a:moveTo>
                <a:cubicBezTo>
                  <a:pt x="69" y="58"/>
                  <a:pt x="71" y="58"/>
                  <a:pt x="71" y="59"/>
                </a:cubicBezTo>
                <a:cubicBezTo>
                  <a:pt x="71" y="59"/>
                  <a:pt x="71" y="59"/>
                  <a:pt x="71" y="60"/>
                </a:cubicBezTo>
                <a:cubicBezTo>
                  <a:pt x="71" y="60"/>
                  <a:pt x="72" y="60"/>
                  <a:pt x="73" y="59"/>
                </a:cubicBezTo>
                <a:cubicBezTo>
                  <a:pt x="73" y="59"/>
                  <a:pt x="73" y="59"/>
                  <a:pt x="73" y="59"/>
                </a:cubicBezTo>
                <a:cubicBezTo>
                  <a:pt x="73" y="59"/>
                  <a:pt x="74" y="59"/>
                  <a:pt x="74" y="59"/>
                </a:cubicBezTo>
                <a:cubicBezTo>
                  <a:pt x="74" y="59"/>
                  <a:pt x="74" y="59"/>
                  <a:pt x="74" y="60"/>
                </a:cubicBezTo>
                <a:cubicBezTo>
                  <a:pt x="74" y="60"/>
                  <a:pt x="74" y="60"/>
                  <a:pt x="74" y="60"/>
                </a:cubicBezTo>
                <a:cubicBezTo>
                  <a:pt x="73" y="60"/>
                  <a:pt x="72" y="61"/>
                  <a:pt x="70" y="61"/>
                </a:cubicBezTo>
                <a:cubicBezTo>
                  <a:pt x="70" y="61"/>
                  <a:pt x="70" y="61"/>
                  <a:pt x="70" y="61"/>
                </a:cubicBezTo>
                <a:cubicBezTo>
                  <a:pt x="71" y="61"/>
                  <a:pt x="71" y="61"/>
                  <a:pt x="71" y="61"/>
                </a:cubicBezTo>
                <a:cubicBezTo>
                  <a:pt x="71" y="61"/>
                  <a:pt x="71" y="61"/>
                  <a:pt x="71" y="61"/>
                </a:cubicBezTo>
                <a:cubicBezTo>
                  <a:pt x="71" y="61"/>
                  <a:pt x="71" y="61"/>
                  <a:pt x="71" y="61"/>
                </a:cubicBezTo>
                <a:cubicBezTo>
                  <a:pt x="71" y="61"/>
                  <a:pt x="70" y="61"/>
                  <a:pt x="70" y="61"/>
                </a:cubicBezTo>
                <a:cubicBezTo>
                  <a:pt x="69" y="61"/>
                  <a:pt x="68" y="62"/>
                  <a:pt x="67" y="62"/>
                </a:cubicBezTo>
                <a:cubicBezTo>
                  <a:pt x="67" y="61"/>
                  <a:pt x="67" y="61"/>
                  <a:pt x="67" y="61"/>
                </a:cubicBezTo>
                <a:cubicBezTo>
                  <a:pt x="68" y="61"/>
                  <a:pt x="69" y="60"/>
                  <a:pt x="69" y="59"/>
                </a:cubicBezTo>
                <a:cubicBezTo>
                  <a:pt x="69" y="59"/>
                  <a:pt x="69" y="58"/>
                  <a:pt x="69" y="58"/>
                </a:cubicBezTo>
                <a:close/>
                <a:moveTo>
                  <a:pt x="104" y="59"/>
                </a:moveTo>
                <a:cubicBezTo>
                  <a:pt x="105" y="59"/>
                  <a:pt x="105" y="59"/>
                  <a:pt x="105" y="60"/>
                </a:cubicBezTo>
                <a:cubicBezTo>
                  <a:pt x="105" y="60"/>
                  <a:pt x="105" y="60"/>
                  <a:pt x="105" y="60"/>
                </a:cubicBezTo>
                <a:cubicBezTo>
                  <a:pt x="105" y="61"/>
                  <a:pt x="105" y="61"/>
                  <a:pt x="105" y="61"/>
                </a:cubicBezTo>
                <a:cubicBezTo>
                  <a:pt x="105" y="61"/>
                  <a:pt x="104" y="62"/>
                  <a:pt x="104" y="62"/>
                </a:cubicBezTo>
                <a:cubicBezTo>
                  <a:pt x="104" y="63"/>
                  <a:pt x="104" y="63"/>
                  <a:pt x="104" y="63"/>
                </a:cubicBezTo>
                <a:cubicBezTo>
                  <a:pt x="104" y="63"/>
                  <a:pt x="104" y="63"/>
                  <a:pt x="105" y="63"/>
                </a:cubicBezTo>
                <a:cubicBezTo>
                  <a:pt x="105" y="63"/>
                  <a:pt x="105" y="63"/>
                  <a:pt x="105" y="63"/>
                </a:cubicBezTo>
                <a:cubicBezTo>
                  <a:pt x="105" y="63"/>
                  <a:pt x="106" y="63"/>
                  <a:pt x="106" y="63"/>
                </a:cubicBezTo>
                <a:cubicBezTo>
                  <a:pt x="106" y="63"/>
                  <a:pt x="106" y="63"/>
                  <a:pt x="106" y="63"/>
                </a:cubicBezTo>
                <a:cubicBezTo>
                  <a:pt x="106" y="64"/>
                  <a:pt x="106" y="64"/>
                  <a:pt x="106" y="64"/>
                </a:cubicBezTo>
                <a:cubicBezTo>
                  <a:pt x="106" y="64"/>
                  <a:pt x="105" y="64"/>
                  <a:pt x="105" y="65"/>
                </a:cubicBezTo>
                <a:cubicBezTo>
                  <a:pt x="104" y="65"/>
                  <a:pt x="104" y="65"/>
                  <a:pt x="103" y="65"/>
                </a:cubicBezTo>
                <a:cubicBezTo>
                  <a:pt x="103" y="65"/>
                  <a:pt x="102" y="67"/>
                  <a:pt x="102" y="68"/>
                </a:cubicBezTo>
                <a:cubicBezTo>
                  <a:pt x="103" y="68"/>
                  <a:pt x="103" y="69"/>
                  <a:pt x="105" y="70"/>
                </a:cubicBezTo>
                <a:cubicBezTo>
                  <a:pt x="105" y="70"/>
                  <a:pt x="106" y="70"/>
                  <a:pt x="107" y="70"/>
                </a:cubicBezTo>
                <a:cubicBezTo>
                  <a:pt x="107" y="70"/>
                  <a:pt x="107" y="70"/>
                  <a:pt x="107" y="70"/>
                </a:cubicBezTo>
                <a:cubicBezTo>
                  <a:pt x="107" y="70"/>
                  <a:pt x="107" y="70"/>
                  <a:pt x="107" y="70"/>
                </a:cubicBezTo>
                <a:cubicBezTo>
                  <a:pt x="107" y="71"/>
                  <a:pt x="106" y="71"/>
                  <a:pt x="106" y="71"/>
                </a:cubicBezTo>
                <a:cubicBezTo>
                  <a:pt x="106" y="71"/>
                  <a:pt x="106" y="71"/>
                  <a:pt x="106" y="72"/>
                </a:cubicBezTo>
                <a:cubicBezTo>
                  <a:pt x="105" y="72"/>
                  <a:pt x="105" y="72"/>
                  <a:pt x="104" y="72"/>
                </a:cubicBezTo>
                <a:cubicBezTo>
                  <a:pt x="104" y="71"/>
                  <a:pt x="103" y="71"/>
                  <a:pt x="103" y="71"/>
                </a:cubicBezTo>
                <a:cubicBezTo>
                  <a:pt x="103" y="71"/>
                  <a:pt x="103" y="70"/>
                  <a:pt x="102" y="69"/>
                </a:cubicBezTo>
                <a:cubicBezTo>
                  <a:pt x="102" y="69"/>
                  <a:pt x="102" y="69"/>
                  <a:pt x="102" y="69"/>
                </a:cubicBezTo>
                <a:cubicBezTo>
                  <a:pt x="102" y="68"/>
                  <a:pt x="101" y="68"/>
                  <a:pt x="101" y="68"/>
                </a:cubicBezTo>
                <a:cubicBezTo>
                  <a:pt x="101" y="69"/>
                  <a:pt x="100" y="69"/>
                  <a:pt x="100" y="70"/>
                </a:cubicBezTo>
                <a:cubicBezTo>
                  <a:pt x="99" y="71"/>
                  <a:pt x="98" y="71"/>
                  <a:pt x="96" y="72"/>
                </a:cubicBezTo>
                <a:cubicBezTo>
                  <a:pt x="96" y="73"/>
                  <a:pt x="95" y="73"/>
                  <a:pt x="93" y="73"/>
                </a:cubicBezTo>
                <a:cubicBezTo>
                  <a:pt x="93" y="73"/>
                  <a:pt x="93" y="73"/>
                  <a:pt x="93" y="73"/>
                </a:cubicBezTo>
                <a:cubicBezTo>
                  <a:pt x="94" y="73"/>
                  <a:pt x="95" y="72"/>
                  <a:pt x="95" y="72"/>
                </a:cubicBezTo>
                <a:cubicBezTo>
                  <a:pt x="97" y="71"/>
                  <a:pt x="98" y="69"/>
                  <a:pt x="99" y="68"/>
                </a:cubicBezTo>
                <a:cubicBezTo>
                  <a:pt x="100" y="67"/>
                  <a:pt x="100" y="66"/>
                  <a:pt x="100" y="65"/>
                </a:cubicBezTo>
                <a:cubicBezTo>
                  <a:pt x="100" y="65"/>
                  <a:pt x="99" y="64"/>
                  <a:pt x="99" y="64"/>
                </a:cubicBezTo>
                <a:cubicBezTo>
                  <a:pt x="99" y="64"/>
                  <a:pt x="99" y="64"/>
                  <a:pt x="99" y="64"/>
                </a:cubicBezTo>
                <a:cubicBezTo>
                  <a:pt x="100" y="64"/>
                  <a:pt x="101" y="64"/>
                  <a:pt x="102" y="64"/>
                </a:cubicBezTo>
                <a:cubicBezTo>
                  <a:pt x="102" y="63"/>
                  <a:pt x="102" y="63"/>
                  <a:pt x="103" y="62"/>
                </a:cubicBezTo>
                <a:cubicBezTo>
                  <a:pt x="103" y="62"/>
                  <a:pt x="103" y="61"/>
                  <a:pt x="103" y="61"/>
                </a:cubicBezTo>
                <a:cubicBezTo>
                  <a:pt x="103" y="60"/>
                  <a:pt x="104" y="60"/>
                  <a:pt x="104" y="59"/>
                </a:cubicBezTo>
                <a:close/>
                <a:moveTo>
                  <a:pt x="102" y="94"/>
                </a:moveTo>
                <a:cubicBezTo>
                  <a:pt x="102" y="89"/>
                  <a:pt x="102" y="89"/>
                  <a:pt x="102" y="89"/>
                </a:cubicBezTo>
                <a:cubicBezTo>
                  <a:pt x="127" y="89"/>
                  <a:pt x="127" y="89"/>
                  <a:pt x="127" y="89"/>
                </a:cubicBezTo>
                <a:cubicBezTo>
                  <a:pt x="127" y="94"/>
                  <a:pt x="127" y="94"/>
                  <a:pt x="127" y="94"/>
                </a:cubicBezTo>
                <a:cubicBezTo>
                  <a:pt x="102" y="94"/>
                  <a:pt x="102" y="94"/>
                  <a:pt x="102" y="94"/>
                </a:cubicBezTo>
                <a:close/>
                <a:moveTo>
                  <a:pt x="112" y="102"/>
                </a:moveTo>
                <a:cubicBezTo>
                  <a:pt x="112" y="98"/>
                  <a:pt x="112" y="98"/>
                  <a:pt x="112" y="98"/>
                </a:cubicBezTo>
                <a:cubicBezTo>
                  <a:pt x="118" y="98"/>
                  <a:pt x="118" y="98"/>
                  <a:pt x="118" y="98"/>
                </a:cubicBezTo>
                <a:cubicBezTo>
                  <a:pt x="118" y="102"/>
                  <a:pt x="118" y="102"/>
                  <a:pt x="118" y="102"/>
                </a:cubicBezTo>
                <a:cubicBezTo>
                  <a:pt x="112" y="102"/>
                  <a:pt x="112" y="102"/>
                  <a:pt x="112" y="102"/>
                </a:cubicBezTo>
                <a:close/>
                <a:moveTo>
                  <a:pt x="113" y="20"/>
                </a:moveTo>
                <a:cubicBezTo>
                  <a:pt x="113" y="20"/>
                  <a:pt x="113" y="20"/>
                  <a:pt x="113" y="20"/>
                </a:cubicBezTo>
                <a:cubicBezTo>
                  <a:pt x="112" y="20"/>
                  <a:pt x="112" y="20"/>
                  <a:pt x="112" y="20"/>
                </a:cubicBezTo>
                <a:cubicBezTo>
                  <a:pt x="112" y="20"/>
                  <a:pt x="112" y="20"/>
                  <a:pt x="112" y="21"/>
                </a:cubicBezTo>
                <a:cubicBezTo>
                  <a:pt x="112" y="21"/>
                  <a:pt x="112" y="21"/>
                  <a:pt x="112" y="21"/>
                </a:cubicBezTo>
                <a:cubicBezTo>
                  <a:pt x="112" y="21"/>
                  <a:pt x="111" y="21"/>
                  <a:pt x="111" y="21"/>
                </a:cubicBezTo>
                <a:cubicBezTo>
                  <a:pt x="111" y="21"/>
                  <a:pt x="111" y="21"/>
                  <a:pt x="111" y="21"/>
                </a:cubicBezTo>
                <a:cubicBezTo>
                  <a:pt x="111" y="21"/>
                  <a:pt x="111" y="21"/>
                  <a:pt x="111" y="21"/>
                </a:cubicBezTo>
                <a:cubicBezTo>
                  <a:pt x="111" y="19"/>
                  <a:pt x="111" y="19"/>
                  <a:pt x="111" y="19"/>
                </a:cubicBezTo>
                <a:cubicBezTo>
                  <a:pt x="111" y="19"/>
                  <a:pt x="111" y="19"/>
                  <a:pt x="111"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lose/>
                <a:moveTo>
                  <a:pt x="113" y="18"/>
                </a:move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2" y="19"/>
                  <a:pt x="112" y="19"/>
                </a:cubicBezTo>
                <a:cubicBezTo>
                  <a:pt x="112" y="18"/>
                  <a:pt x="112" y="18"/>
                  <a:pt x="111" y="18"/>
                </a:cubicBezTo>
                <a:cubicBezTo>
                  <a:pt x="111" y="18"/>
                  <a:pt x="111" y="18"/>
                  <a:pt x="111" y="18"/>
                </a:cubicBezTo>
                <a:cubicBezTo>
                  <a:pt x="111" y="18"/>
                  <a:pt x="111" y="18"/>
                  <a:pt x="111" y="18"/>
                </a:cubicBezTo>
                <a:cubicBezTo>
                  <a:pt x="111" y="18"/>
                  <a:pt x="111" y="18"/>
                  <a:pt x="111" y="18"/>
                </a:cubicBezTo>
                <a:cubicBezTo>
                  <a:pt x="111" y="18"/>
                  <a:pt x="111" y="18"/>
                  <a:pt x="111" y="18"/>
                </a:cubicBezTo>
                <a:cubicBezTo>
                  <a:pt x="111" y="17"/>
                  <a:pt x="111" y="17"/>
                  <a:pt x="111" y="17"/>
                </a:cubicBezTo>
                <a:cubicBezTo>
                  <a:pt x="111" y="17"/>
                  <a:pt x="112" y="17"/>
                  <a:pt x="112"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lose/>
                <a:moveTo>
                  <a:pt x="92" y="11"/>
                </a:moveTo>
                <a:cubicBezTo>
                  <a:pt x="92" y="11"/>
                  <a:pt x="92" y="11"/>
                  <a:pt x="92" y="11"/>
                </a:cubicBezTo>
                <a:cubicBezTo>
                  <a:pt x="92" y="11"/>
                  <a:pt x="92" y="11"/>
                  <a:pt x="92" y="11"/>
                </a:cubicBezTo>
                <a:cubicBezTo>
                  <a:pt x="92" y="11"/>
                  <a:pt x="92" y="11"/>
                  <a:pt x="92" y="11"/>
                </a:cubicBezTo>
                <a:close/>
                <a:moveTo>
                  <a:pt x="88" y="29"/>
                </a:move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7" y="29"/>
                  <a:pt x="87" y="29"/>
                  <a:pt x="87" y="29"/>
                </a:cubicBezTo>
                <a:cubicBezTo>
                  <a:pt x="87" y="28"/>
                  <a:pt x="87" y="28"/>
                  <a:pt x="87" y="28"/>
                </a:cubicBezTo>
                <a:cubicBezTo>
                  <a:pt x="87" y="28"/>
                  <a:pt x="87" y="28"/>
                  <a:pt x="87" y="28"/>
                </a:cubicBezTo>
                <a:cubicBezTo>
                  <a:pt x="87" y="28"/>
                  <a:pt x="87" y="27"/>
                  <a:pt x="87" y="27"/>
                </a:cubicBezTo>
                <a:cubicBezTo>
                  <a:pt x="87" y="27"/>
                  <a:pt x="87" y="26"/>
                  <a:pt x="87" y="26"/>
                </a:cubicBezTo>
                <a:cubicBezTo>
                  <a:pt x="87" y="26"/>
                  <a:pt x="87" y="26"/>
                  <a:pt x="87" y="26"/>
                </a:cubicBezTo>
                <a:cubicBezTo>
                  <a:pt x="87" y="26"/>
                  <a:pt x="87" y="25"/>
                  <a:pt x="86" y="25"/>
                </a:cubicBezTo>
                <a:cubicBezTo>
                  <a:pt x="86" y="25"/>
                  <a:pt x="86" y="24"/>
                  <a:pt x="86" y="24"/>
                </a:cubicBezTo>
                <a:cubicBezTo>
                  <a:pt x="86" y="23"/>
                  <a:pt x="86" y="23"/>
                  <a:pt x="86" y="22"/>
                </a:cubicBezTo>
                <a:cubicBezTo>
                  <a:pt x="86" y="22"/>
                  <a:pt x="86" y="21"/>
                  <a:pt x="86" y="21"/>
                </a:cubicBezTo>
                <a:cubicBezTo>
                  <a:pt x="86" y="18"/>
                  <a:pt x="86" y="18"/>
                  <a:pt x="86" y="18"/>
                </a:cubicBezTo>
                <a:cubicBezTo>
                  <a:pt x="86" y="17"/>
                  <a:pt x="86" y="17"/>
                  <a:pt x="86" y="17"/>
                </a:cubicBezTo>
                <a:cubicBezTo>
                  <a:pt x="86" y="16"/>
                  <a:pt x="86" y="16"/>
                  <a:pt x="86" y="16"/>
                </a:cubicBezTo>
                <a:cubicBezTo>
                  <a:pt x="86" y="16"/>
                  <a:pt x="86" y="16"/>
                  <a:pt x="86" y="16"/>
                </a:cubicBezTo>
                <a:cubicBezTo>
                  <a:pt x="86" y="15"/>
                  <a:pt x="86" y="15"/>
                  <a:pt x="86" y="15"/>
                </a:cubicBezTo>
                <a:cubicBezTo>
                  <a:pt x="86" y="14"/>
                  <a:pt x="86" y="14"/>
                  <a:pt x="86" y="14"/>
                </a:cubicBezTo>
                <a:cubicBezTo>
                  <a:pt x="86" y="14"/>
                  <a:pt x="86" y="14"/>
                  <a:pt x="86" y="14"/>
                </a:cubicBezTo>
                <a:cubicBezTo>
                  <a:pt x="86" y="14"/>
                  <a:pt x="86" y="14"/>
                  <a:pt x="86" y="14"/>
                </a:cubicBezTo>
                <a:cubicBezTo>
                  <a:pt x="86" y="14"/>
                  <a:pt x="86" y="14"/>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8" y="13"/>
                </a:cubicBezTo>
                <a:cubicBezTo>
                  <a:pt x="88" y="13"/>
                  <a:pt x="88" y="13"/>
                  <a:pt x="88" y="13"/>
                </a:cubicBezTo>
                <a:cubicBezTo>
                  <a:pt x="88" y="13"/>
                  <a:pt x="88" y="13"/>
                  <a:pt x="88" y="13"/>
                </a:cubicBezTo>
                <a:cubicBezTo>
                  <a:pt x="88" y="13"/>
                  <a:pt x="88" y="13"/>
                  <a:pt x="88" y="13"/>
                </a:cubicBezTo>
                <a:cubicBezTo>
                  <a:pt x="88" y="13"/>
                  <a:pt x="88" y="13"/>
                  <a:pt x="88" y="13"/>
                </a:cubicBezTo>
                <a:cubicBezTo>
                  <a:pt x="88" y="13"/>
                  <a:pt x="88" y="14"/>
                  <a:pt x="88" y="14"/>
                </a:cubicBezTo>
                <a:cubicBezTo>
                  <a:pt x="88" y="14"/>
                  <a:pt x="88" y="14"/>
                  <a:pt x="88" y="14"/>
                </a:cubicBezTo>
                <a:cubicBezTo>
                  <a:pt x="88" y="14"/>
                  <a:pt x="88" y="14"/>
                  <a:pt x="88" y="14"/>
                </a:cubicBezTo>
                <a:cubicBezTo>
                  <a:pt x="88" y="14"/>
                  <a:pt x="88" y="14"/>
                  <a:pt x="88" y="14"/>
                </a:cubicBezTo>
                <a:cubicBezTo>
                  <a:pt x="88" y="14"/>
                  <a:pt x="88" y="15"/>
                  <a:pt x="88" y="16"/>
                </a:cubicBezTo>
                <a:cubicBezTo>
                  <a:pt x="88" y="16"/>
                  <a:pt x="88" y="17"/>
                  <a:pt x="88" y="18"/>
                </a:cubicBezTo>
                <a:cubicBezTo>
                  <a:pt x="88" y="18"/>
                  <a:pt x="88" y="18"/>
                  <a:pt x="88" y="18"/>
                </a:cubicBezTo>
                <a:cubicBezTo>
                  <a:pt x="88" y="20"/>
                  <a:pt x="88" y="20"/>
                  <a:pt x="88" y="20"/>
                </a:cubicBezTo>
                <a:cubicBezTo>
                  <a:pt x="88" y="21"/>
                  <a:pt x="88" y="21"/>
                  <a:pt x="88" y="22"/>
                </a:cubicBezTo>
                <a:cubicBezTo>
                  <a:pt x="88" y="23"/>
                  <a:pt x="88" y="23"/>
                  <a:pt x="88" y="24"/>
                </a:cubicBezTo>
                <a:cubicBezTo>
                  <a:pt x="88" y="24"/>
                  <a:pt x="88" y="24"/>
                  <a:pt x="88" y="25"/>
                </a:cubicBezTo>
                <a:cubicBezTo>
                  <a:pt x="88" y="25"/>
                  <a:pt x="88" y="26"/>
                  <a:pt x="88" y="26"/>
                </a:cubicBezTo>
                <a:cubicBezTo>
                  <a:pt x="88" y="26"/>
                  <a:pt x="88" y="26"/>
                  <a:pt x="88" y="26"/>
                </a:cubicBezTo>
                <a:cubicBezTo>
                  <a:pt x="88" y="26"/>
                  <a:pt x="88" y="27"/>
                  <a:pt x="88" y="27"/>
                </a:cubicBezTo>
                <a:cubicBezTo>
                  <a:pt x="88" y="27"/>
                  <a:pt x="88" y="27"/>
                  <a:pt x="88" y="27"/>
                </a:cubicBezTo>
                <a:cubicBezTo>
                  <a:pt x="88" y="27"/>
                  <a:pt x="88" y="27"/>
                  <a:pt x="88" y="27"/>
                </a:cubicBezTo>
                <a:cubicBezTo>
                  <a:pt x="89" y="28"/>
                  <a:pt x="89" y="28"/>
                  <a:pt x="89" y="28"/>
                </a:cubicBezTo>
                <a:cubicBezTo>
                  <a:pt x="89" y="27"/>
                  <a:pt x="90" y="27"/>
                  <a:pt x="90" y="26"/>
                </a:cubicBezTo>
                <a:cubicBezTo>
                  <a:pt x="90" y="26"/>
                  <a:pt x="90" y="25"/>
                  <a:pt x="91" y="25"/>
                </a:cubicBezTo>
                <a:cubicBezTo>
                  <a:pt x="91" y="25"/>
                  <a:pt x="91" y="25"/>
                  <a:pt x="91" y="25"/>
                </a:cubicBezTo>
                <a:cubicBezTo>
                  <a:pt x="91" y="25"/>
                  <a:pt x="91" y="25"/>
                  <a:pt x="91" y="25"/>
                </a:cubicBezTo>
                <a:cubicBezTo>
                  <a:pt x="91" y="25"/>
                  <a:pt x="91" y="25"/>
                  <a:pt x="91" y="25"/>
                </a:cubicBezTo>
                <a:cubicBezTo>
                  <a:pt x="91" y="24"/>
                  <a:pt x="91" y="24"/>
                  <a:pt x="91" y="24"/>
                </a:cubicBezTo>
                <a:cubicBezTo>
                  <a:pt x="91" y="24"/>
                  <a:pt x="91" y="24"/>
                  <a:pt x="91" y="24"/>
                </a:cubicBezTo>
                <a:cubicBezTo>
                  <a:pt x="91" y="24"/>
                  <a:pt x="91" y="24"/>
                  <a:pt x="91" y="24"/>
                </a:cubicBezTo>
                <a:cubicBezTo>
                  <a:pt x="91" y="23"/>
                  <a:pt x="91" y="23"/>
                  <a:pt x="91" y="23"/>
                </a:cubicBezTo>
                <a:cubicBezTo>
                  <a:pt x="91" y="23"/>
                  <a:pt x="91" y="23"/>
                  <a:pt x="91" y="23"/>
                </a:cubicBezTo>
                <a:cubicBezTo>
                  <a:pt x="91" y="23"/>
                  <a:pt x="91" y="23"/>
                  <a:pt x="91" y="23"/>
                </a:cubicBezTo>
                <a:cubicBezTo>
                  <a:pt x="91" y="22"/>
                  <a:pt x="91" y="22"/>
                  <a:pt x="91" y="22"/>
                </a:cubicBezTo>
                <a:cubicBezTo>
                  <a:pt x="91" y="19"/>
                  <a:pt x="91" y="19"/>
                  <a:pt x="91" y="19"/>
                </a:cubicBezTo>
                <a:cubicBezTo>
                  <a:pt x="91" y="19"/>
                  <a:pt x="91" y="19"/>
                  <a:pt x="91" y="19"/>
                </a:cubicBezTo>
                <a:cubicBezTo>
                  <a:pt x="91" y="15"/>
                  <a:pt x="91" y="15"/>
                  <a:pt x="91" y="15"/>
                </a:cubicBezTo>
                <a:cubicBezTo>
                  <a:pt x="91" y="14"/>
                  <a:pt x="91" y="14"/>
                  <a:pt x="91" y="13"/>
                </a:cubicBezTo>
                <a:cubicBezTo>
                  <a:pt x="91" y="13"/>
                  <a:pt x="91" y="13"/>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1"/>
                  <a:pt x="91"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3" y="11"/>
                  <a:pt x="93" y="11"/>
                </a:cubicBezTo>
                <a:cubicBezTo>
                  <a:pt x="93" y="11"/>
                  <a:pt x="93" y="11"/>
                  <a:pt x="93" y="11"/>
                </a:cubicBezTo>
                <a:cubicBezTo>
                  <a:pt x="93" y="11"/>
                  <a:pt x="93" y="12"/>
                  <a:pt x="93" y="12"/>
                </a:cubicBezTo>
                <a:cubicBezTo>
                  <a:pt x="93" y="12"/>
                  <a:pt x="93" y="12"/>
                  <a:pt x="93" y="12"/>
                </a:cubicBezTo>
                <a:cubicBezTo>
                  <a:pt x="93" y="12"/>
                  <a:pt x="93" y="13"/>
                  <a:pt x="93" y="13"/>
                </a:cubicBezTo>
                <a:cubicBezTo>
                  <a:pt x="93" y="13"/>
                  <a:pt x="93" y="13"/>
                  <a:pt x="93" y="14"/>
                </a:cubicBezTo>
                <a:cubicBezTo>
                  <a:pt x="93" y="14"/>
                  <a:pt x="93" y="14"/>
                  <a:pt x="93" y="14"/>
                </a:cubicBezTo>
                <a:cubicBezTo>
                  <a:pt x="93" y="18"/>
                  <a:pt x="93" y="18"/>
                  <a:pt x="93" y="18"/>
                </a:cubicBezTo>
                <a:cubicBezTo>
                  <a:pt x="93" y="20"/>
                  <a:pt x="93" y="20"/>
                  <a:pt x="93" y="20"/>
                </a:cubicBezTo>
                <a:cubicBezTo>
                  <a:pt x="93" y="20"/>
                  <a:pt x="93" y="20"/>
                  <a:pt x="93" y="20"/>
                </a:cubicBezTo>
                <a:cubicBezTo>
                  <a:pt x="93" y="21"/>
                  <a:pt x="93" y="21"/>
                  <a:pt x="93" y="21"/>
                </a:cubicBezTo>
                <a:cubicBezTo>
                  <a:pt x="93" y="22"/>
                  <a:pt x="93" y="22"/>
                  <a:pt x="93" y="22"/>
                </a:cubicBezTo>
                <a:cubicBezTo>
                  <a:pt x="93" y="23"/>
                  <a:pt x="93" y="23"/>
                  <a:pt x="93" y="23"/>
                </a:cubicBezTo>
                <a:cubicBezTo>
                  <a:pt x="93" y="23"/>
                  <a:pt x="93" y="23"/>
                  <a:pt x="93" y="23"/>
                </a:cubicBezTo>
                <a:cubicBezTo>
                  <a:pt x="93" y="23"/>
                  <a:pt x="93" y="23"/>
                  <a:pt x="93" y="23"/>
                </a:cubicBezTo>
                <a:cubicBezTo>
                  <a:pt x="93" y="23"/>
                  <a:pt x="93" y="24"/>
                  <a:pt x="93" y="24"/>
                </a:cubicBezTo>
                <a:cubicBezTo>
                  <a:pt x="93" y="24"/>
                  <a:pt x="93" y="24"/>
                  <a:pt x="93" y="24"/>
                </a:cubicBezTo>
                <a:cubicBezTo>
                  <a:pt x="93" y="24"/>
                  <a:pt x="93" y="24"/>
                  <a:pt x="93" y="24"/>
                </a:cubicBezTo>
                <a:cubicBezTo>
                  <a:pt x="93" y="25"/>
                  <a:pt x="94" y="25"/>
                  <a:pt x="94" y="25"/>
                </a:cubicBezTo>
                <a:cubicBezTo>
                  <a:pt x="94" y="25"/>
                  <a:pt x="94" y="26"/>
                  <a:pt x="94" y="26"/>
                </a:cubicBezTo>
                <a:cubicBezTo>
                  <a:pt x="94" y="26"/>
                  <a:pt x="94" y="26"/>
                  <a:pt x="95" y="27"/>
                </a:cubicBezTo>
                <a:cubicBezTo>
                  <a:pt x="95" y="27"/>
                  <a:pt x="95" y="27"/>
                  <a:pt x="95" y="28"/>
                </a:cubicBezTo>
                <a:cubicBezTo>
                  <a:pt x="96" y="28"/>
                  <a:pt x="96" y="28"/>
                  <a:pt x="96" y="28"/>
                </a:cubicBezTo>
                <a:cubicBezTo>
                  <a:pt x="96" y="28"/>
                  <a:pt x="96" y="28"/>
                  <a:pt x="96" y="28"/>
                </a:cubicBezTo>
                <a:cubicBezTo>
                  <a:pt x="96" y="28"/>
                  <a:pt x="96" y="28"/>
                  <a:pt x="96" y="27"/>
                </a:cubicBezTo>
                <a:cubicBezTo>
                  <a:pt x="96" y="27"/>
                  <a:pt x="96" y="27"/>
                  <a:pt x="96" y="27"/>
                </a:cubicBezTo>
                <a:cubicBezTo>
                  <a:pt x="96" y="27"/>
                  <a:pt x="96" y="27"/>
                  <a:pt x="96" y="26"/>
                </a:cubicBezTo>
                <a:cubicBezTo>
                  <a:pt x="96" y="26"/>
                  <a:pt x="96" y="26"/>
                  <a:pt x="96" y="26"/>
                </a:cubicBezTo>
                <a:cubicBezTo>
                  <a:pt x="96" y="26"/>
                  <a:pt x="96" y="26"/>
                  <a:pt x="96" y="25"/>
                </a:cubicBezTo>
                <a:cubicBezTo>
                  <a:pt x="96" y="25"/>
                  <a:pt x="96" y="24"/>
                  <a:pt x="96" y="24"/>
                </a:cubicBezTo>
                <a:cubicBezTo>
                  <a:pt x="96" y="24"/>
                  <a:pt x="96" y="24"/>
                  <a:pt x="96" y="24"/>
                </a:cubicBezTo>
                <a:cubicBezTo>
                  <a:pt x="96" y="18"/>
                  <a:pt x="96" y="18"/>
                  <a:pt x="96" y="18"/>
                </a:cubicBezTo>
                <a:cubicBezTo>
                  <a:pt x="96" y="17"/>
                  <a:pt x="96" y="17"/>
                  <a:pt x="96" y="17"/>
                </a:cubicBezTo>
                <a:cubicBezTo>
                  <a:pt x="96" y="17"/>
                  <a:pt x="96" y="16"/>
                  <a:pt x="96" y="16"/>
                </a:cubicBezTo>
                <a:cubicBezTo>
                  <a:pt x="96" y="14"/>
                  <a:pt x="96" y="14"/>
                  <a:pt x="96" y="14"/>
                </a:cubicBezTo>
                <a:cubicBezTo>
                  <a:pt x="96" y="14"/>
                  <a:pt x="96" y="14"/>
                  <a:pt x="96" y="14"/>
                </a:cubicBezTo>
                <a:cubicBezTo>
                  <a:pt x="96" y="14"/>
                  <a:pt x="96" y="14"/>
                  <a:pt x="96" y="14"/>
                </a:cubicBezTo>
                <a:cubicBezTo>
                  <a:pt x="96" y="14"/>
                  <a:pt x="96" y="13"/>
                  <a:pt x="96" y="13"/>
                </a:cubicBezTo>
                <a:cubicBezTo>
                  <a:pt x="96" y="13"/>
                  <a:pt x="96" y="13"/>
                  <a:pt x="96" y="13"/>
                </a:cubicBezTo>
                <a:cubicBezTo>
                  <a:pt x="96" y="13"/>
                  <a:pt x="96" y="13"/>
                  <a:pt x="96" y="12"/>
                </a:cubicBezTo>
                <a:cubicBezTo>
                  <a:pt x="96" y="12"/>
                  <a:pt x="96" y="12"/>
                  <a:pt x="96" y="12"/>
                </a:cubicBezTo>
                <a:cubicBezTo>
                  <a:pt x="96"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3"/>
                  <a:pt x="97" y="13"/>
                  <a:pt x="97" y="13"/>
                </a:cubicBezTo>
                <a:cubicBezTo>
                  <a:pt x="97" y="13"/>
                  <a:pt x="97" y="13"/>
                  <a:pt x="97" y="13"/>
                </a:cubicBezTo>
                <a:cubicBezTo>
                  <a:pt x="97" y="14"/>
                  <a:pt x="97" y="14"/>
                  <a:pt x="97" y="14"/>
                </a:cubicBezTo>
                <a:cubicBezTo>
                  <a:pt x="97" y="14"/>
                  <a:pt x="97" y="14"/>
                  <a:pt x="97" y="14"/>
                </a:cubicBezTo>
                <a:cubicBezTo>
                  <a:pt x="97" y="15"/>
                  <a:pt x="97" y="15"/>
                  <a:pt x="97" y="15"/>
                </a:cubicBezTo>
                <a:cubicBezTo>
                  <a:pt x="97" y="17"/>
                  <a:pt x="97" y="17"/>
                  <a:pt x="97" y="17"/>
                </a:cubicBezTo>
                <a:cubicBezTo>
                  <a:pt x="97" y="17"/>
                  <a:pt x="97" y="17"/>
                  <a:pt x="97" y="17"/>
                </a:cubicBezTo>
                <a:cubicBezTo>
                  <a:pt x="97" y="17"/>
                  <a:pt x="97" y="17"/>
                  <a:pt x="97" y="18"/>
                </a:cubicBezTo>
                <a:cubicBezTo>
                  <a:pt x="97" y="19"/>
                  <a:pt x="97" y="19"/>
                  <a:pt x="97" y="20"/>
                </a:cubicBezTo>
                <a:cubicBezTo>
                  <a:pt x="97" y="20"/>
                  <a:pt x="97" y="20"/>
                  <a:pt x="97" y="20"/>
                </a:cubicBezTo>
                <a:cubicBezTo>
                  <a:pt x="97" y="20"/>
                  <a:pt x="97" y="20"/>
                  <a:pt x="97" y="20"/>
                </a:cubicBezTo>
                <a:cubicBezTo>
                  <a:pt x="97" y="20"/>
                  <a:pt x="97" y="20"/>
                  <a:pt x="97" y="20"/>
                </a:cubicBezTo>
                <a:cubicBezTo>
                  <a:pt x="97" y="22"/>
                  <a:pt x="97" y="23"/>
                  <a:pt x="97" y="24"/>
                </a:cubicBezTo>
                <a:cubicBezTo>
                  <a:pt x="97" y="24"/>
                  <a:pt x="97" y="24"/>
                  <a:pt x="97" y="24"/>
                </a:cubicBezTo>
                <a:cubicBezTo>
                  <a:pt x="97" y="24"/>
                  <a:pt x="97" y="24"/>
                  <a:pt x="97" y="25"/>
                </a:cubicBezTo>
                <a:cubicBezTo>
                  <a:pt x="97" y="25"/>
                  <a:pt x="97" y="26"/>
                  <a:pt x="97" y="26"/>
                </a:cubicBezTo>
                <a:cubicBezTo>
                  <a:pt x="97" y="27"/>
                  <a:pt x="97" y="27"/>
                  <a:pt x="97" y="28"/>
                </a:cubicBezTo>
                <a:cubicBezTo>
                  <a:pt x="97" y="28"/>
                  <a:pt x="96" y="29"/>
                  <a:pt x="96" y="29"/>
                </a:cubicBezTo>
                <a:cubicBezTo>
                  <a:pt x="96" y="29"/>
                  <a:pt x="95" y="30"/>
                  <a:pt x="94" y="30"/>
                </a:cubicBezTo>
                <a:cubicBezTo>
                  <a:pt x="94" y="30"/>
                  <a:pt x="93" y="30"/>
                  <a:pt x="92" y="30"/>
                </a:cubicBezTo>
                <a:cubicBezTo>
                  <a:pt x="91" y="30"/>
                  <a:pt x="91" y="30"/>
                  <a:pt x="90" y="30"/>
                </a:cubicBezTo>
                <a:cubicBezTo>
                  <a:pt x="90" y="30"/>
                  <a:pt x="90" y="30"/>
                  <a:pt x="90" y="30"/>
                </a:cubicBezTo>
                <a:cubicBezTo>
                  <a:pt x="90" y="30"/>
                  <a:pt x="89" y="30"/>
                  <a:pt x="89" y="30"/>
                </a:cubicBezTo>
                <a:cubicBezTo>
                  <a:pt x="89" y="30"/>
                  <a:pt x="89" y="30"/>
                  <a:pt x="89" y="30"/>
                </a:cubicBezTo>
                <a:cubicBezTo>
                  <a:pt x="89" y="30"/>
                  <a:pt x="89" y="30"/>
                  <a:pt x="88" y="30"/>
                </a:cubicBezTo>
                <a:cubicBezTo>
                  <a:pt x="88" y="30"/>
                  <a:pt x="88" y="30"/>
                  <a:pt x="88" y="30"/>
                </a:cubicBezTo>
                <a:cubicBezTo>
                  <a:pt x="88" y="29"/>
                  <a:pt x="88" y="29"/>
                  <a:pt x="88" y="29"/>
                </a:cubicBezTo>
                <a:close/>
                <a:moveTo>
                  <a:pt x="94" y="28"/>
                </a:moveTo>
                <a:cubicBezTo>
                  <a:pt x="94" y="29"/>
                  <a:pt x="94" y="29"/>
                  <a:pt x="93" y="29"/>
                </a:cubicBezTo>
                <a:cubicBezTo>
                  <a:pt x="93" y="29"/>
                  <a:pt x="92" y="29"/>
                  <a:pt x="92" y="29"/>
                </a:cubicBezTo>
                <a:cubicBezTo>
                  <a:pt x="91" y="29"/>
                  <a:pt x="91" y="29"/>
                  <a:pt x="91" y="29"/>
                </a:cubicBezTo>
                <a:cubicBezTo>
                  <a:pt x="90" y="29"/>
                  <a:pt x="90" y="29"/>
                  <a:pt x="90" y="29"/>
                </a:cubicBezTo>
                <a:cubicBezTo>
                  <a:pt x="90" y="29"/>
                  <a:pt x="90" y="29"/>
                  <a:pt x="90" y="29"/>
                </a:cubicBezTo>
                <a:cubicBezTo>
                  <a:pt x="90" y="29"/>
                  <a:pt x="90" y="29"/>
                  <a:pt x="90" y="29"/>
                </a:cubicBezTo>
                <a:cubicBezTo>
                  <a:pt x="90" y="29"/>
                  <a:pt x="90" y="29"/>
                  <a:pt x="90" y="29"/>
                </a:cubicBezTo>
                <a:cubicBezTo>
                  <a:pt x="90" y="28"/>
                  <a:pt x="90" y="27"/>
                  <a:pt x="91" y="27"/>
                </a:cubicBezTo>
                <a:cubicBezTo>
                  <a:pt x="91" y="27"/>
                  <a:pt x="91" y="26"/>
                  <a:pt x="91" y="26"/>
                </a:cubicBezTo>
                <a:cubicBezTo>
                  <a:pt x="92" y="26"/>
                  <a:pt x="92" y="26"/>
                  <a:pt x="92" y="25"/>
                </a:cubicBezTo>
                <a:cubicBezTo>
                  <a:pt x="92" y="25"/>
                  <a:pt x="92" y="25"/>
                  <a:pt x="92" y="25"/>
                </a:cubicBezTo>
                <a:cubicBezTo>
                  <a:pt x="92" y="25"/>
                  <a:pt x="92" y="25"/>
                  <a:pt x="92" y="25"/>
                </a:cubicBezTo>
                <a:cubicBezTo>
                  <a:pt x="92" y="25"/>
                  <a:pt x="92" y="25"/>
                  <a:pt x="92" y="25"/>
                </a:cubicBezTo>
                <a:cubicBezTo>
                  <a:pt x="92" y="25"/>
                  <a:pt x="92" y="25"/>
                  <a:pt x="92" y="25"/>
                </a:cubicBezTo>
                <a:cubicBezTo>
                  <a:pt x="93" y="26"/>
                  <a:pt x="93" y="26"/>
                  <a:pt x="93" y="26"/>
                </a:cubicBezTo>
                <a:cubicBezTo>
                  <a:pt x="93" y="27"/>
                  <a:pt x="93" y="27"/>
                  <a:pt x="94" y="27"/>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lose/>
                <a:moveTo>
                  <a:pt x="17" y="113"/>
                </a:moveTo>
                <a:cubicBezTo>
                  <a:pt x="15" y="112"/>
                  <a:pt x="17" y="108"/>
                  <a:pt x="20" y="108"/>
                </a:cubicBezTo>
                <a:cubicBezTo>
                  <a:pt x="21" y="108"/>
                  <a:pt x="21" y="108"/>
                  <a:pt x="22" y="108"/>
                </a:cubicBezTo>
                <a:cubicBezTo>
                  <a:pt x="22" y="107"/>
                  <a:pt x="22" y="106"/>
                  <a:pt x="21" y="106"/>
                </a:cubicBezTo>
                <a:cubicBezTo>
                  <a:pt x="15" y="105"/>
                  <a:pt x="16" y="90"/>
                  <a:pt x="23" y="89"/>
                </a:cubicBezTo>
                <a:cubicBezTo>
                  <a:pt x="25" y="89"/>
                  <a:pt x="26" y="89"/>
                  <a:pt x="27" y="90"/>
                </a:cubicBezTo>
                <a:cubicBezTo>
                  <a:pt x="28" y="91"/>
                  <a:pt x="27" y="92"/>
                  <a:pt x="26" y="91"/>
                </a:cubicBezTo>
                <a:cubicBezTo>
                  <a:pt x="25" y="90"/>
                  <a:pt x="25" y="90"/>
                  <a:pt x="24" y="90"/>
                </a:cubicBezTo>
                <a:cubicBezTo>
                  <a:pt x="23" y="91"/>
                  <a:pt x="22" y="91"/>
                  <a:pt x="21" y="92"/>
                </a:cubicBezTo>
                <a:cubicBezTo>
                  <a:pt x="21" y="92"/>
                  <a:pt x="20" y="94"/>
                  <a:pt x="20" y="94"/>
                </a:cubicBezTo>
                <a:cubicBezTo>
                  <a:pt x="20" y="95"/>
                  <a:pt x="20" y="95"/>
                  <a:pt x="21" y="96"/>
                </a:cubicBezTo>
                <a:cubicBezTo>
                  <a:pt x="23" y="97"/>
                  <a:pt x="27" y="96"/>
                  <a:pt x="26" y="98"/>
                </a:cubicBezTo>
                <a:cubicBezTo>
                  <a:pt x="26" y="99"/>
                  <a:pt x="24" y="99"/>
                  <a:pt x="23" y="98"/>
                </a:cubicBezTo>
                <a:cubicBezTo>
                  <a:pt x="21" y="97"/>
                  <a:pt x="20" y="98"/>
                  <a:pt x="19" y="100"/>
                </a:cubicBezTo>
                <a:cubicBezTo>
                  <a:pt x="19" y="102"/>
                  <a:pt x="20" y="102"/>
                  <a:pt x="20" y="102"/>
                </a:cubicBezTo>
                <a:cubicBezTo>
                  <a:pt x="21" y="102"/>
                  <a:pt x="21" y="102"/>
                  <a:pt x="22" y="102"/>
                </a:cubicBezTo>
                <a:cubicBezTo>
                  <a:pt x="22" y="101"/>
                  <a:pt x="23" y="101"/>
                  <a:pt x="24" y="101"/>
                </a:cubicBezTo>
                <a:cubicBezTo>
                  <a:pt x="24" y="101"/>
                  <a:pt x="25" y="101"/>
                  <a:pt x="24" y="102"/>
                </a:cubicBezTo>
                <a:cubicBezTo>
                  <a:pt x="24" y="103"/>
                  <a:pt x="24" y="104"/>
                  <a:pt x="27" y="105"/>
                </a:cubicBezTo>
                <a:cubicBezTo>
                  <a:pt x="27" y="105"/>
                  <a:pt x="27" y="105"/>
                  <a:pt x="27" y="106"/>
                </a:cubicBezTo>
                <a:cubicBezTo>
                  <a:pt x="27" y="107"/>
                  <a:pt x="26" y="107"/>
                  <a:pt x="25" y="107"/>
                </a:cubicBezTo>
                <a:cubicBezTo>
                  <a:pt x="26" y="110"/>
                  <a:pt x="22" y="111"/>
                  <a:pt x="20" y="110"/>
                </a:cubicBezTo>
                <a:cubicBezTo>
                  <a:pt x="18" y="110"/>
                  <a:pt x="18" y="112"/>
                  <a:pt x="17" y="113"/>
                </a:cubicBezTo>
                <a:close/>
                <a:moveTo>
                  <a:pt x="45" y="108"/>
                </a:moveTo>
                <a:cubicBezTo>
                  <a:pt x="46" y="107"/>
                  <a:pt x="50" y="109"/>
                  <a:pt x="51" y="110"/>
                </a:cubicBezTo>
                <a:cubicBezTo>
                  <a:pt x="51" y="110"/>
                  <a:pt x="51" y="110"/>
                  <a:pt x="51" y="110"/>
                </a:cubicBezTo>
                <a:cubicBezTo>
                  <a:pt x="50" y="112"/>
                  <a:pt x="47" y="109"/>
                  <a:pt x="46" y="109"/>
                </a:cubicBezTo>
                <a:cubicBezTo>
                  <a:pt x="45" y="110"/>
                  <a:pt x="44" y="109"/>
                  <a:pt x="45" y="108"/>
                </a:cubicBezTo>
                <a:close/>
                <a:moveTo>
                  <a:pt x="25" y="127"/>
                </a:moveTo>
                <a:cubicBezTo>
                  <a:pt x="24" y="128"/>
                  <a:pt x="24" y="128"/>
                  <a:pt x="24" y="128"/>
                </a:cubicBezTo>
                <a:cubicBezTo>
                  <a:pt x="20" y="129"/>
                  <a:pt x="18" y="126"/>
                  <a:pt x="17" y="125"/>
                </a:cubicBezTo>
                <a:cubicBezTo>
                  <a:pt x="16" y="123"/>
                  <a:pt x="18" y="123"/>
                  <a:pt x="17" y="122"/>
                </a:cubicBezTo>
                <a:cubicBezTo>
                  <a:pt x="15" y="120"/>
                  <a:pt x="12" y="116"/>
                  <a:pt x="16" y="114"/>
                </a:cubicBezTo>
                <a:cubicBezTo>
                  <a:pt x="16" y="114"/>
                  <a:pt x="17" y="115"/>
                  <a:pt x="17" y="116"/>
                </a:cubicBezTo>
                <a:cubicBezTo>
                  <a:pt x="17" y="116"/>
                  <a:pt x="16" y="118"/>
                  <a:pt x="17" y="119"/>
                </a:cubicBezTo>
                <a:cubicBezTo>
                  <a:pt x="18" y="119"/>
                  <a:pt x="19" y="120"/>
                  <a:pt x="20" y="121"/>
                </a:cubicBezTo>
                <a:cubicBezTo>
                  <a:pt x="22" y="122"/>
                  <a:pt x="21" y="123"/>
                  <a:pt x="21" y="124"/>
                </a:cubicBezTo>
                <a:cubicBezTo>
                  <a:pt x="22" y="126"/>
                  <a:pt x="23" y="126"/>
                  <a:pt x="25" y="126"/>
                </a:cubicBezTo>
                <a:cubicBezTo>
                  <a:pt x="26" y="126"/>
                  <a:pt x="26" y="127"/>
                  <a:pt x="25" y="127"/>
                </a:cubicBezTo>
                <a:close/>
                <a:moveTo>
                  <a:pt x="41" y="96"/>
                </a:moveTo>
                <a:cubicBezTo>
                  <a:pt x="41" y="95"/>
                  <a:pt x="42" y="95"/>
                  <a:pt x="41" y="94"/>
                </a:cubicBezTo>
                <a:cubicBezTo>
                  <a:pt x="38" y="88"/>
                  <a:pt x="42" y="89"/>
                  <a:pt x="42" y="86"/>
                </a:cubicBezTo>
                <a:cubicBezTo>
                  <a:pt x="42" y="85"/>
                  <a:pt x="42" y="85"/>
                  <a:pt x="41" y="85"/>
                </a:cubicBezTo>
                <a:cubicBezTo>
                  <a:pt x="40" y="84"/>
                  <a:pt x="39" y="85"/>
                  <a:pt x="38" y="85"/>
                </a:cubicBezTo>
                <a:cubicBezTo>
                  <a:pt x="37" y="85"/>
                  <a:pt x="37" y="83"/>
                  <a:pt x="36" y="83"/>
                </a:cubicBezTo>
                <a:cubicBezTo>
                  <a:pt x="35" y="83"/>
                  <a:pt x="34" y="84"/>
                  <a:pt x="33" y="83"/>
                </a:cubicBezTo>
                <a:cubicBezTo>
                  <a:pt x="31" y="82"/>
                  <a:pt x="32" y="83"/>
                  <a:pt x="29" y="83"/>
                </a:cubicBezTo>
                <a:cubicBezTo>
                  <a:pt x="27" y="83"/>
                  <a:pt x="26" y="84"/>
                  <a:pt x="25" y="87"/>
                </a:cubicBezTo>
                <a:cubicBezTo>
                  <a:pt x="25" y="88"/>
                  <a:pt x="24" y="88"/>
                  <a:pt x="24" y="88"/>
                </a:cubicBezTo>
                <a:cubicBezTo>
                  <a:pt x="24" y="87"/>
                  <a:pt x="23" y="85"/>
                  <a:pt x="25" y="83"/>
                </a:cubicBezTo>
                <a:cubicBezTo>
                  <a:pt x="26" y="82"/>
                  <a:pt x="28" y="82"/>
                  <a:pt x="29" y="81"/>
                </a:cubicBezTo>
                <a:cubicBezTo>
                  <a:pt x="31" y="80"/>
                  <a:pt x="33" y="80"/>
                  <a:pt x="35" y="81"/>
                </a:cubicBezTo>
                <a:cubicBezTo>
                  <a:pt x="37" y="81"/>
                  <a:pt x="38" y="82"/>
                  <a:pt x="39" y="84"/>
                </a:cubicBezTo>
                <a:cubicBezTo>
                  <a:pt x="39" y="85"/>
                  <a:pt x="41" y="83"/>
                  <a:pt x="42" y="84"/>
                </a:cubicBezTo>
                <a:cubicBezTo>
                  <a:pt x="43" y="84"/>
                  <a:pt x="44" y="84"/>
                  <a:pt x="44" y="86"/>
                </a:cubicBezTo>
                <a:cubicBezTo>
                  <a:pt x="45" y="87"/>
                  <a:pt x="44" y="89"/>
                  <a:pt x="43" y="90"/>
                </a:cubicBezTo>
                <a:cubicBezTo>
                  <a:pt x="43" y="91"/>
                  <a:pt x="43" y="91"/>
                  <a:pt x="43" y="91"/>
                </a:cubicBezTo>
                <a:cubicBezTo>
                  <a:pt x="44" y="93"/>
                  <a:pt x="46" y="90"/>
                  <a:pt x="48" y="88"/>
                </a:cubicBezTo>
                <a:cubicBezTo>
                  <a:pt x="49" y="86"/>
                  <a:pt x="50" y="86"/>
                  <a:pt x="51" y="86"/>
                </a:cubicBezTo>
                <a:cubicBezTo>
                  <a:pt x="52" y="86"/>
                  <a:pt x="53" y="87"/>
                  <a:pt x="54" y="88"/>
                </a:cubicBezTo>
                <a:cubicBezTo>
                  <a:pt x="55" y="89"/>
                  <a:pt x="55" y="90"/>
                  <a:pt x="54" y="90"/>
                </a:cubicBezTo>
                <a:cubicBezTo>
                  <a:pt x="52" y="90"/>
                  <a:pt x="51" y="90"/>
                  <a:pt x="49" y="88"/>
                </a:cubicBezTo>
                <a:cubicBezTo>
                  <a:pt x="48" y="88"/>
                  <a:pt x="48" y="90"/>
                  <a:pt x="47" y="91"/>
                </a:cubicBezTo>
                <a:cubicBezTo>
                  <a:pt x="47" y="94"/>
                  <a:pt x="43" y="94"/>
                  <a:pt x="42" y="98"/>
                </a:cubicBezTo>
                <a:cubicBezTo>
                  <a:pt x="42" y="98"/>
                  <a:pt x="42" y="98"/>
                  <a:pt x="41" y="99"/>
                </a:cubicBezTo>
                <a:cubicBezTo>
                  <a:pt x="41" y="100"/>
                  <a:pt x="40" y="100"/>
                  <a:pt x="41" y="99"/>
                </a:cubicBezTo>
                <a:cubicBezTo>
                  <a:pt x="41" y="97"/>
                  <a:pt x="41" y="98"/>
                  <a:pt x="41" y="97"/>
                </a:cubicBezTo>
                <a:cubicBezTo>
                  <a:pt x="41" y="97"/>
                  <a:pt x="41" y="96"/>
                  <a:pt x="41" y="96"/>
                </a:cubicBezTo>
                <a:close/>
                <a:moveTo>
                  <a:pt x="39" y="111"/>
                </a:moveTo>
                <a:cubicBezTo>
                  <a:pt x="38" y="111"/>
                  <a:pt x="36" y="110"/>
                  <a:pt x="35" y="109"/>
                </a:cubicBezTo>
                <a:cubicBezTo>
                  <a:pt x="35" y="108"/>
                  <a:pt x="34" y="107"/>
                  <a:pt x="34" y="106"/>
                </a:cubicBezTo>
                <a:cubicBezTo>
                  <a:pt x="29" y="105"/>
                  <a:pt x="27" y="102"/>
                  <a:pt x="27" y="101"/>
                </a:cubicBezTo>
                <a:cubicBezTo>
                  <a:pt x="27" y="101"/>
                  <a:pt x="28" y="101"/>
                  <a:pt x="29" y="102"/>
                </a:cubicBezTo>
                <a:cubicBezTo>
                  <a:pt x="30" y="104"/>
                  <a:pt x="34" y="104"/>
                  <a:pt x="34" y="104"/>
                </a:cubicBezTo>
                <a:cubicBezTo>
                  <a:pt x="33" y="103"/>
                  <a:pt x="33" y="101"/>
                  <a:pt x="34" y="100"/>
                </a:cubicBezTo>
                <a:cubicBezTo>
                  <a:pt x="34" y="99"/>
                  <a:pt x="34" y="99"/>
                  <a:pt x="33" y="99"/>
                </a:cubicBezTo>
                <a:cubicBezTo>
                  <a:pt x="31" y="97"/>
                  <a:pt x="29" y="98"/>
                  <a:pt x="28" y="97"/>
                </a:cubicBezTo>
                <a:cubicBezTo>
                  <a:pt x="27" y="96"/>
                  <a:pt x="28" y="94"/>
                  <a:pt x="30" y="95"/>
                </a:cubicBezTo>
                <a:cubicBezTo>
                  <a:pt x="30" y="95"/>
                  <a:pt x="31" y="96"/>
                  <a:pt x="32" y="96"/>
                </a:cubicBezTo>
                <a:cubicBezTo>
                  <a:pt x="33" y="97"/>
                  <a:pt x="33" y="96"/>
                  <a:pt x="33" y="95"/>
                </a:cubicBezTo>
                <a:cubicBezTo>
                  <a:pt x="33" y="93"/>
                  <a:pt x="34" y="89"/>
                  <a:pt x="34" y="88"/>
                </a:cubicBezTo>
                <a:cubicBezTo>
                  <a:pt x="34" y="87"/>
                  <a:pt x="34" y="87"/>
                  <a:pt x="35" y="87"/>
                </a:cubicBezTo>
                <a:cubicBezTo>
                  <a:pt x="36" y="87"/>
                  <a:pt x="37" y="88"/>
                  <a:pt x="38" y="89"/>
                </a:cubicBezTo>
                <a:cubicBezTo>
                  <a:pt x="38" y="89"/>
                  <a:pt x="38" y="90"/>
                  <a:pt x="38" y="90"/>
                </a:cubicBezTo>
                <a:cubicBezTo>
                  <a:pt x="36" y="93"/>
                  <a:pt x="35" y="94"/>
                  <a:pt x="36" y="96"/>
                </a:cubicBezTo>
                <a:cubicBezTo>
                  <a:pt x="36" y="96"/>
                  <a:pt x="36" y="98"/>
                  <a:pt x="36" y="99"/>
                </a:cubicBezTo>
                <a:cubicBezTo>
                  <a:pt x="37" y="99"/>
                  <a:pt x="38" y="99"/>
                  <a:pt x="39" y="98"/>
                </a:cubicBezTo>
                <a:cubicBezTo>
                  <a:pt x="39" y="97"/>
                  <a:pt x="40" y="98"/>
                  <a:pt x="39" y="99"/>
                </a:cubicBezTo>
                <a:cubicBezTo>
                  <a:pt x="39" y="100"/>
                  <a:pt x="37" y="101"/>
                  <a:pt x="37" y="101"/>
                </a:cubicBezTo>
                <a:cubicBezTo>
                  <a:pt x="36" y="103"/>
                  <a:pt x="37" y="109"/>
                  <a:pt x="38" y="107"/>
                </a:cubicBezTo>
                <a:cubicBezTo>
                  <a:pt x="40" y="105"/>
                  <a:pt x="41" y="103"/>
                  <a:pt x="45" y="104"/>
                </a:cubicBezTo>
                <a:cubicBezTo>
                  <a:pt x="45" y="104"/>
                  <a:pt x="45" y="104"/>
                  <a:pt x="45" y="104"/>
                </a:cubicBezTo>
                <a:cubicBezTo>
                  <a:pt x="43" y="104"/>
                  <a:pt x="39" y="106"/>
                  <a:pt x="40" y="108"/>
                </a:cubicBezTo>
                <a:cubicBezTo>
                  <a:pt x="40" y="109"/>
                  <a:pt x="41" y="109"/>
                  <a:pt x="41" y="110"/>
                </a:cubicBezTo>
                <a:cubicBezTo>
                  <a:pt x="40" y="111"/>
                  <a:pt x="40" y="112"/>
                  <a:pt x="39" y="111"/>
                </a:cubicBezTo>
                <a:close/>
                <a:moveTo>
                  <a:pt x="55" y="122"/>
                </a:moveTo>
                <a:cubicBezTo>
                  <a:pt x="54" y="121"/>
                  <a:pt x="54" y="121"/>
                  <a:pt x="55" y="120"/>
                </a:cubicBezTo>
                <a:cubicBezTo>
                  <a:pt x="55" y="119"/>
                  <a:pt x="57" y="120"/>
                  <a:pt x="58" y="120"/>
                </a:cubicBezTo>
                <a:cubicBezTo>
                  <a:pt x="61" y="120"/>
                  <a:pt x="60" y="117"/>
                  <a:pt x="61" y="117"/>
                </a:cubicBezTo>
                <a:cubicBezTo>
                  <a:pt x="63" y="114"/>
                  <a:pt x="61" y="125"/>
                  <a:pt x="55" y="122"/>
                </a:cubicBezTo>
                <a:close/>
                <a:moveTo>
                  <a:pt x="58" y="115"/>
                </a:moveTo>
                <a:cubicBezTo>
                  <a:pt x="59" y="113"/>
                  <a:pt x="61" y="110"/>
                  <a:pt x="59" y="108"/>
                </a:cubicBezTo>
                <a:cubicBezTo>
                  <a:pt x="58" y="108"/>
                  <a:pt x="58" y="106"/>
                  <a:pt x="59" y="106"/>
                </a:cubicBezTo>
                <a:cubicBezTo>
                  <a:pt x="61" y="106"/>
                  <a:pt x="64" y="107"/>
                  <a:pt x="64" y="109"/>
                </a:cubicBezTo>
                <a:cubicBezTo>
                  <a:pt x="64" y="113"/>
                  <a:pt x="60" y="114"/>
                  <a:pt x="60" y="115"/>
                </a:cubicBezTo>
                <a:cubicBezTo>
                  <a:pt x="60" y="116"/>
                  <a:pt x="59" y="116"/>
                  <a:pt x="58" y="116"/>
                </a:cubicBezTo>
                <a:cubicBezTo>
                  <a:pt x="57" y="115"/>
                  <a:pt x="57" y="115"/>
                  <a:pt x="58" y="115"/>
                </a:cubicBezTo>
                <a:close/>
                <a:moveTo>
                  <a:pt x="52" y="111"/>
                </a:moveTo>
                <a:cubicBezTo>
                  <a:pt x="54" y="106"/>
                  <a:pt x="48" y="101"/>
                  <a:pt x="47" y="101"/>
                </a:cubicBezTo>
                <a:cubicBezTo>
                  <a:pt x="46" y="101"/>
                  <a:pt x="47" y="100"/>
                  <a:pt x="47" y="100"/>
                </a:cubicBezTo>
                <a:cubicBezTo>
                  <a:pt x="53" y="103"/>
                  <a:pt x="51" y="101"/>
                  <a:pt x="51" y="97"/>
                </a:cubicBezTo>
                <a:cubicBezTo>
                  <a:pt x="51" y="95"/>
                  <a:pt x="51" y="92"/>
                  <a:pt x="52" y="92"/>
                </a:cubicBezTo>
                <a:cubicBezTo>
                  <a:pt x="52" y="92"/>
                  <a:pt x="51" y="97"/>
                  <a:pt x="53" y="98"/>
                </a:cubicBezTo>
                <a:cubicBezTo>
                  <a:pt x="53" y="99"/>
                  <a:pt x="54" y="96"/>
                  <a:pt x="54" y="96"/>
                </a:cubicBezTo>
                <a:cubicBezTo>
                  <a:pt x="55" y="95"/>
                  <a:pt x="55" y="96"/>
                  <a:pt x="55" y="97"/>
                </a:cubicBezTo>
                <a:cubicBezTo>
                  <a:pt x="54" y="101"/>
                  <a:pt x="56" y="109"/>
                  <a:pt x="54" y="113"/>
                </a:cubicBezTo>
                <a:cubicBezTo>
                  <a:pt x="53" y="114"/>
                  <a:pt x="51" y="114"/>
                  <a:pt x="52" y="111"/>
                </a:cubicBezTo>
                <a:close/>
                <a:moveTo>
                  <a:pt x="56" y="107"/>
                </a:moveTo>
                <a:cubicBezTo>
                  <a:pt x="55" y="107"/>
                  <a:pt x="55" y="106"/>
                  <a:pt x="55" y="106"/>
                </a:cubicBezTo>
                <a:cubicBezTo>
                  <a:pt x="56" y="105"/>
                  <a:pt x="58" y="104"/>
                  <a:pt x="58" y="104"/>
                </a:cubicBezTo>
                <a:cubicBezTo>
                  <a:pt x="59" y="103"/>
                  <a:pt x="58" y="103"/>
                  <a:pt x="58" y="102"/>
                </a:cubicBezTo>
                <a:cubicBezTo>
                  <a:pt x="58" y="102"/>
                  <a:pt x="57" y="102"/>
                  <a:pt x="57" y="101"/>
                </a:cubicBezTo>
                <a:cubicBezTo>
                  <a:pt x="57" y="100"/>
                  <a:pt x="59" y="100"/>
                  <a:pt x="59" y="99"/>
                </a:cubicBezTo>
                <a:cubicBezTo>
                  <a:pt x="59" y="96"/>
                  <a:pt x="58" y="97"/>
                  <a:pt x="58" y="95"/>
                </a:cubicBezTo>
                <a:cubicBezTo>
                  <a:pt x="58" y="93"/>
                  <a:pt x="56" y="92"/>
                  <a:pt x="56" y="92"/>
                </a:cubicBezTo>
                <a:cubicBezTo>
                  <a:pt x="55" y="91"/>
                  <a:pt x="56" y="90"/>
                  <a:pt x="57" y="91"/>
                </a:cubicBezTo>
                <a:cubicBezTo>
                  <a:pt x="62" y="92"/>
                  <a:pt x="63" y="96"/>
                  <a:pt x="60" y="99"/>
                </a:cubicBezTo>
                <a:cubicBezTo>
                  <a:pt x="62" y="102"/>
                  <a:pt x="59" y="106"/>
                  <a:pt x="56" y="107"/>
                </a:cubicBezTo>
                <a:close/>
                <a:moveTo>
                  <a:pt x="76" y="8"/>
                </a:moveTo>
                <a:cubicBezTo>
                  <a:pt x="76" y="54"/>
                  <a:pt x="76" y="54"/>
                  <a:pt x="76" y="54"/>
                </a:cubicBezTo>
                <a:cubicBezTo>
                  <a:pt x="76" y="54"/>
                  <a:pt x="76" y="54"/>
                  <a:pt x="76" y="54"/>
                </a:cubicBezTo>
                <a:cubicBezTo>
                  <a:pt x="4" y="54"/>
                  <a:pt x="4" y="54"/>
                  <a:pt x="4" y="54"/>
                </a:cubicBezTo>
                <a:cubicBezTo>
                  <a:pt x="4" y="24"/>
                  <a:pt x="4" y="24"/>
                  <a:pt x="4" y="24"/>
                </a:cubicBezTo>
                <a:cubicBezTo>
                  <a:pt x="11" y="20"/>
                  <a:pt x="22" y="12"/>
                  <a:pt x="26" y="4"/>
                </a:cubicBezTo>
                <a:cubicBezTo>
                  <a:pt x="76" y="4"/>
                  <a:pt x="76" y="4"/>
                  <a:pt x="76" y="4"/>
                </a:cubicBezTo>
                <a:cubicBezTo>
                  <a:pt x="125" y="4"/>
                  <a:pt x="125" y="4"/>
                  <a:pt x="125" y="4"/>
                </a:cubicBezTo>
                <a:cubicBezTo>
                  <a:pt x="130" y="12"/>
                  <a:pt x="140" y="21"/>
                  <a:pt x="147" y="24"/>
                </a:cubicBezTo>
                <a:cubicBezTo>
                  <a:pt x="147" y="39"/>
                  <a:pt x="147" y="39"/>
                  <a:pt x="147" y="39"/>
                </a:cubicBezTo>
                <a:cubicBezTo>
                  <a:pt x="131" y="39"/>
                  <a:pt x="131" y="39"/>
                  <a:pt x="131" y="39"/>
                </a:cubicBezTo>
                <a:cubicBezTo>
                  <a:pt x="131" y="46"/>
                  <a:pt x="131" y="46"/>
                  <a:pt x="131" y="46"/>
                </a:cubicBezTo>
                <a:cubicBezTo>
                  <a:pt x="147" y="46"/>
                  <a:pt x="147" y="46"/>
                  <a:pt x="147" y="46"/>
                </a:cubicBezTo>
                <a:cubicBezTo>
                  <a:pt x="147" y="54"/>
                  <a:pt x="147" y="54"/>
                  <a:pt x="147" y="54"/>
                </a:cubicBezTo>
                <a:cubicBezTo>
                  <a:pt x="86" y="54"/>
                  <a:pt x="86" y="54"/>
                  <a:pt x="86" y="54"/>
                </a:cubicBezTo>
                <a:cubicBezTo>
                  <a:pt x="86" y="46"/>
                  <a:pt x="86" y="46"/>
                  <a:pt x="86" y="46"/>
                </a:cubicBezTo>
                <a:cubicBezTo>
                  <a:pt x="102" y="46"/>
                  <a:pt x="102" y="46"/>
                  <a:pt x="102" y="46"/>
                </a:cubicBezTo>
                <a:cubicBezTo>
                  <a:pt x="102" y="39"/>
                  <a:pt x="102" y="39"/>
                  <a:pt x="102" y="39"/>
                </a:cubicBezTo>
                <a:cubicBezTo>
                  <a:pt x="86" y="39"/>
                  <a:pt x="86" y="39"/>
                  <a:pt x="86" y="39"/>
                </a:cubicBezTo>
                <a:cubicBezTo>
                  <a:pt x="86" y="33"/>
                  <a:pt x="86" y="33"/>
                  <a:pt x="86" y="33"/>
                </a:cubicBezTo>
                <a:cubicBezTo>
                  <a:pt x="143" y="33"/>
                  <a:pt x="143" y="33"/>
                  <a:pt x="143" y="33"/>
                </a:cubicBezTo>
                <a:cubicBezTo>
                  <a:pt x="136" y="30"/>
                  <a:pt x="122" y="20"/>
                  <a:pt x="118" y="8"/>
                </a:cubicBezTo>
                <a:cubicBezTo>
                  <a:pt x="76" y="8"/>
                  <a:pt x="76" y="8"/>
                  <a:pt x="76" y="8"/>
                </a:cubicBezTo>
                <a:close/>
                <a:moveTo>
                  <a:pt x="49" y="141"/>
                </a:moveTo>
                <a:cubicBezTo>
                  <a:pt x="48" y="142"/>
                  <a:pt x="50" y="143"/>
                  <a:pt x="51" y="143"/>
                </a:cubicBezTo>
                <a:cubicBezTo>
                  <a:pt x="54" y="142"/>
                  <a:pt x="60" y="144"/>
                  <a:pt x="59" y="142"/>
                </a:cubicBezTo>
                <a:cubicBezTo>
                  <a:pt x="54" y="141"/>
                  <a:pt x="52" y="133"/>
                  <a:pt x="54" y="130"/>
                </a:cubicBezTo>
                <a:cubicBezTo>
                  <a:pt x="55" y="127"/>
                  <a:pt x="61" y="127"/>
                  <a:pt x="62" y="123"/>
                </a:cubicBezTo>
                <a:cubicBezTo>
                  <a:pt x="62" y="123"/>
                  <a:pt x="62" y="122"/>
                  <a:pt x="61" y="123"/>
                </a:cubicBezTo>
                <a:cubicBezTo>
                  <a:pt x="59" y="123"/>
                  <a:pt x="57" y="125"/>
                  <a:pt x="56" y="125"/>
                </a:cubicBezTo>
                <a:cubicBezTo>
                  <a:pt x="53" y="125"/>
                  <a:pt x="54" y="122"/>
                  <a:pt x="55" y="118"/>
                </a:cubicBezTo>
                <a:cubicBezTo>
                  <a:pt x="55" y="117"/>
                  <a:pt x="56" y="114"/>
                  <a:pt x="56" y="114"/>
                </a:cubicBezTo>
                <a:cubicBezTo>
                  <a:pt x="55" y="112"/>
                  <a:pt x="54" y="112"/>
                  <a:pt x="54" y="114"/>
                </a:cubicBezTo>
                <a:cubicBezTo>
                  <a:pt x="54" y="115"/>
                  <a:pt x="52" y="120"/>
                  <a:pt x="50" y="119"/>
                </a:cubicBezTo>
                <a:cubicBezTo>
                  <a:pt x="47" y="118"/>
                  <a:pt x="47" y="118"/>
                  <a:pt x="47" y="117"/>
                </a:cubicBezTo>
                <a:cubicBezTo>
                  <a:pt x="45" y="114"/>
                  <a:pt x="44" y="114"/>
                  <a:pt x="44" y="114"/>
                </a:cubicBezTo>
                <a:cubicBezTo>
                  <a:pt x="42" y="114"/>
                  <a:pt x="44" y="116"/>
                  <a:pt x="44" y="117"/>
                </a:cubicBezTo>
                <a:cubicBezTo>
                  <a:pt x="44" y="118"/>
                  <a:pt x="42" y="119"/>
                  <a:pt x="41" y="118"/>
                </a:cubicBezTo>
                <a:cubicBezTo>
                  <a:pt x="40" y="117"/>
                  <a:pt x="39" y="116"/>
                  <a:pt x="39" y="113"/>
                </a:cubicBezTo>
                <a:cubicBezTo>
                  <a:pt x="37" y="111"/>
                  <a:pt x="37" y="111"/>
                  <a:pt x="35" y="112"/>
                </a:cubicBezTo>
                <a:cubicBezTo>
                  <a:pt x="33" y="109"/>
                  <a:pt x="29" y="114"/>
                  <a:pt x="30" y="114"/>
                </a:cubicBezTo>
                <a:cubicBezTo>
                  <a:pt x="29" y="114"/>
                  <a:pt x="27" y="112"/>
                  <a:pt x="27" y="113"/>
                </a:cubicBezTo>
                <a:cubicBezTo>
                  <a:pt x="26" y="113"/>
                  <a:pt x="25" y="113"/>
                  <a:pt x="24" y="111"/>
                </a:cubicBezTo>
                <a:cubicBezTo>
                  <a:pt x="24" y="111"/>
                  <a:pt x="24" y="111"/>
                  <a:pt x="24" y="111"/>
                </a:cubicBezTo>
                <a:cubicBezTo>
                  <a:pt x="23" y="112"/>
                  <a:pt x="24" y="113"/>
                  <a:pt x="24" y="113"/>
                </a:cubicBezTo>
                <a:cubicBezTo>
                  <a:pt x="21" y="114"/>
                  <a:pt x="18" y="115"/>
                  <a:pt x="20" y="119"/>
                </a:cubicBezTo>
                <a:cubicBezTo>
                  <a:pt x="24" y="121"/>
                  <a:pt x="24" y="117"/>
                  <a:pt x="24" y="116"/>
                </a:cubicBezTo>
                <a:cubicBezTo>
                  <a:pt x="27" y="111"/>
                  <a:pt x="28" y="118"/>
                  <a:pt x="31" y="116"/>
                </a:cubicBezTo>
                <a:cubicBezTo>
                  <a:pt x="31" y="116"/>
                  <a:pt x="31" y="116"/>
                  <a:pt x="31" y="115"/>
                </a:cubicBezTo>
                <a:cubicBezTo>
                  <a:pt x="30" y="114"/>
                  <a:pt x="33" y="112"/>
                  <a:pt x="34" y="113"/>
                </a:cubicBezTo>
                <a:cubicBezTo>
                  <a:pt x="36" y="114"/>
                  <a:pt x="36" y="118"/>
                  <a:pt x="36" y="120"/>
                </a:cubicBezTo>
                <a:cubicBezTo>
                  <a:pt x="36" y="121"/>
                  <a:pt x="32" y="120"/>
                  <a:pt x="31" y="118"/>
                </a:cubicBezTo>
                <a:cubicBezTo>
                  <a:pt x="30" y="117"/>
                  <a:pt x="31" y="118"/>
                  <a:pt x="31" y="120"/>
                </a:cubicBezTo>
                <a:cubicBezTo>
                  <a:pt x="32" y="120"/>
                  <a:pt x="31" y="120"/>
                  <a:pt x="27" y="119"/>
                </a:cubicBezTo>
                <a:cubicBezTo>
                  <a:pt x="26" y="119"/>
                  <a:pt x="26" y="120"/>
                  <a:pt x="26" y="120"/>
                </a:cubicBezTo>
                <a:cubicBezTo>
                  <a:pt x="28" y="122"/>
                  <a:pt x="33" y="121"/>
                  <a:pt x="33" y="121"/>
                </a:cubicBezTo>
                <a:cubicBezTo>
                  <a:pt x="34" y="121"/>
                  <a:pt x="34" y="122"/>
                  <a:pt x="36" y="123"/>
                </a:cubicBezTo>
                <a:cubicBezTo>
                  <a:pt x="36" y="124"/>
                  <a:pt x="36" y="124"/>
                  <a:pt x="36" y="125"/>
                </a:cubicBezTo>
                <a:cubicBezTo>
                  <a:pt x="35" y="126"/>
                  <a:pt x="34" y="126"/>
                  <a:pt x="34" y="125"/>
                </a:cubicBezTo>
                <a:cubicBezTo>
                  <a:pt x="33" y="124"/>
                  <a:pt x="33" y="124"/>
                  <a:pt x="31" y="124"/>
                </a:cubicBezTo>
                <a:cubicBezTo>
                  <a:pt x="30" y="124"/>
                  <a:pt x="28" y="124"/>
                  <a:pt x="27" y="125"/>
                </a:cubicBezTo>
                <a:cubicBezTo>
                  <a:pt x="25" y="126"/>
                  <a:pt x="26" y="129"/>
                  <a:pt x="27" y="128"/>
                </a:cubicBezTo>
                <a:cubicBezTo>
                  <a:pt x="29" y="126"/>
                  <a:pt x="30" y="128"/>
                  <a:pt x="34" y="128"/>
                </a:cubicBezTo>
                <a:cubicBezTo>
                  <a:pt x="35" y="128"/>
                  <a:pt x="36" y="132"/>
                  <a:pt x="35" y="137"/>
                </a:cubicBezTo>
                <a:cubicBezTo>
                  <a:pt x="35" y="138"/>
                  <a:pt x="35" y="138"/>
                  <a:pt x="35" y="138"/>
                </a:cubicBezTo>
                <a:cubicBezTo>
                  <a:pt x="34" y="138"/>
                  <a:pt x="33" y="139"/>
                  <a:pt x="32" y="139"/>
                </a:cubicBezTo>
                <a:cubicBezTo>
                  <a:pt x="30" y="140"/>
                  <a:pt x="29" y="142"/>
                  <a:pt x="27" y="141"/>
                </a:cubicBezTo>
                <a:cubicBezTo>
                  <a:pt x="17" y="131"/>
                  <a:pt x="8" y="117"/>
                  <a:pt x="5" y="103"/>
                </a:cubicBezTo>
                <a:cubicBezTo>
                  <a:pt x="4" y="100"/>
                  <a:pt x="4" y="97"/>
                  <a:pt x="4" y="93"/>
                </a:cubicBezTo>
                <a:cubicBezTo>
                  <a:pt x="4" y="76"/>
                  <a:pt x="4" y="76"/>
                  <a:pt x="4" y="76"/>
                </a:cubicBezTo>
                <a:cubicBezTo>
                  <a:pt x="66" y="76"/>
                  <a:pt x="66" y="76"/>
                  <a:pt x="66" y="76"/>
                </a:cubicBezTo>
                <a:cubicBezTo>
                  <a:pt x="66" y="164"/>
                  <a:pt x="66" y="164"/>
                  <a:pt x="66" y="164"/>
                </a:cubicBezTo>
                <a:cubicBezTo>
                  <a:pt x="55" y="162"/>
                  <a:pt x="42" y="155"/>
                  <a:pt x="31" y="144"/>
                </a:cubicBezTo>
                <a:cubicBezTo>
                  <a:pt x="30" y="144"/>
                  <a:pt x="29" y="143"/>
                  <a:pt x="29" y="143"/>
                </a:cubicBezTo>
                <a:cubicBezTo>
                  <a:pt x="32" y="140"/>
                  <a:pt x="31" y="143"/>
                  <a:pt x="34" y="142"/>
                </a:cubicBezTo>
                <a:cubicBezTo>
                  <a:pt x="35" y="142"/>
                  <a:pt x="35" y="142"/>
                  <a:pt x="36" y="143"/>
                </a:cubicBezTo>
                <a:cubicBezTo>
                  <a:pt x="36" y="143"/>
                  <a:pt x="38" y="144"/>
                  <a:pt x="38" y="143"/>
                </a:cubicBezTo>
                <a:cubicBezTo>
                  <a:pt x="38" y="142"/>
                  <a:pt x="39" y="142"/>
                  <a:pt x="39" y="142"/>
                </a:cubicBezTo>
                <a:cubicBezTo>
                  <a:pt x="43" y="144"/>
                  <a:pt x="43" y="140"/>
                  <a:pt x="46" y="141"/>
                </a:cubicBezTo>
                <a:cubicBezTo>
                  <a:pt x="48" y="141"/>
                  <a:pt x="50" y="141"/>
                  <a:pt x="48" y="140"/>
                </a:cubicBezTo>
                <a:cubicBezTo>
                  <a:pt x="46" y="139"/>
                  <a:pt x="45" y="138"/>
                  <a:pt x="44" y="138"/>
                </a:cubicBezTo>
                <a:cubicBezTo>
                  <a:pt x="42" y="138"/>
                  <a:pt x="41" y="139"/>
                  <a:pt x="40" y="136"/>
                </a:cubicBezTo>
                <a:cubicBezTo>
                  <a:pt x="40" y="135"/>
                  <a:pt x="40" y="132"/>
                  <a:pt x="40" y="131"/>
                </a:cubicBezTo>
                <a:cubicBezTo>
                  <a:pt x="40" y="128"/>
                  <a:pt x="41" y="129"/>
                  <a:pt x="43" y="129"/>
                </a:cubicBezTo>
                <a:cubicBezTo>
                  <a:pt x="46" y="129"/>
                  <a:pt x="46" y="129"/>
                  <a:pt x="49" y="128"/>
                </a:cubicBezTo>
                <a:cubicBezTo>
                  <a:pt x="49" y="128"/>
                  <a:pt x="49" y="128"/>
                  <a:pt x="50" y="128"/>
                </a:cubicBezTo>
                <a:cubicBezTo>
                  <a:pt x="50" y="130"/>
                  <a:pt x="50" y="139"/>
                  <a:pt x="49" y="141"/>
                </a:cubicBezTo>
                <a:close/>
                <a:moveTo>
                  <a:pt x="46" y="127"/>
                </a:moveTo>
                <a:cubicBezTo>
                  <a:pt x="43" y="127"/>
                  <a:pt x="44" y="124"/>
                  <a:pt x="44" y="124"/>
                </a:cubicBezTo>
                <a:cubicBezTo>
                  <a:pt x="43" y="123"/>
                  <a:pt x="42" y="125"/>
                  <a:pt x="41" y="124"/>
                </a:cubicBezTo>
                <a:cubicBezTo>
                  <a:pt x="39" y="124"/>
                  <a:pt x="40" y="123"/>
                  <a:pt x="40" y="122"/>
                </a:cubicBezTo>
                <a:cubicBezTo>
                  <a:pt x="39" y="120"/>
                  <a:pt x="39" y="120"/>
                  <a:pt x="41" y="121"/>
                </a:cubicBezTo>
                <a:cubicBezTo>
                  <a:pt x="42" y="121"/>
                  <a:pt x="43" y="120"/>
                  <a:pt x="44" y="119"/>
                </a:cubicBezTo>
                <a:cubicBezTo>
                  <a:pt x="45" y="118"/>
                  <a:pt x="47" y="119"/>
                  <a:pt x="48" y="121"/>
                </a:cubicBezTo>
                <a:cubicBezTo>
                  <a:pt x="49" y="123"/>
                  <a:pt x="48" y="123"/>
                  <a:pt x="47" y="123"/>
                </a:cubicBezTo>
                <a:cubicBezTo>
                  <a:pt x="47" y="123"/>
                  <a:pt x="47" y="124"/>
                  <a:pt x="48" y="124"/>
                </a:cubicBezTo>
                <a:cubicBezTo>
                  <a:pt x="48" y="124"/>
                  <a:pt x="49" y="124"/>
                  <a:pt x="50" y="125"/>
                </a:cubicBezTo>
                <a:cubicBezTo>
                  <a:pt x="50" y="126"/>
                  <a:pt x="49" y="126"/>
                  <a:pt x="49" y="126"/>
                </a:cubicBezTo>
                <a:cubicBezTo>
                  <a:pt x="48" y="127"/>
                  <a:pt x="47" y="127"/>
                  <a:pt x="46" y="127"/>
                </a:cubicBezTo>
                <a:close/>
                <a:moveTo>
                  <a:pt x="118" y="143"/>
                </a:moveTo>
                <a:cubicBezTo>
                  <a:pt x="117" y="143"/>
                  <a:pt x="117" y="143"/>
                  <a:pt x="117" y="143"/>
                </a:cubicBezTo>
                <a:cubicBezTo>
                  <a:pt x="113" y="109"/>
                  <a:pt x="113" y="109"/>
                  <a:pt x="113" y="109"/>
                </a:cubicBezTo>
                <a:cubicBezTo>
                  <a:pt x="101" y="138"/>
                  <a:pt x="101" y="138"/>
                  <a:pt x="101" y="138"/>
                </a:cubicBezTo>
                <a:cubicBezTo>
                  <a:pt x="100" y="138"/>
                  <a:pt x="100" y="138"/>
                  <a:pt x="100" y="138"/>
                </a:cubicBezTo>
                <a:cubicBezTo>
                  <a:pt x="111" y="105"/>
                  <a:pt x="111" y="105"/>
                  <a:pt x="111" y="105"/>
                </a:cubicBezTo>
                <a:cubicBezTo>
                  <a:pt x="108" y="105"/>
                  <a:pt x="108" y="105"/>
                  <a:pt x="108" y="105"/>
                </a:cubicBezTo>
                <a:cubicBezTo>
                  <a:pt x="108" y="98"/>
                  <a:pt x="108" y="98"/>
                  <a:pt x="108" y="98"/>
                </a:cubicBezTo>
                <a:cubicBezTo>
                  <a:pt x="100" y="98"/>
                  <a:pt x="100" y="98"/>
                  <a:pt x="100" y="98"/>
                </a:cubicBezTo>
                <a:cubicBezTo>
                  <a:pt x="98" y="96"/>
                  <a:pt x="98" y="96"/>
                  <a:pt x="98" y="96"/>
                </a:cubicBezTo>
                <a:cubicBezTo>
                  <a:pt x="98" y="89"/>
                  <a:pt x="98" y="89"/>
                  <a:pt x="98" y="89"/>
                </a:cubicBezTo>
                <a:cubicBezTo>
                  <a:pt x="92" y="89"/>
                  <a:pt x="92" y="89"/>
                  <a:pt x="92" y="89"/>
                </a:cubicBezTo>
                <a:cubicBezTo>
                  <a:pt x="92" y="85"/>
                  <a:pt x="92" y="85"/>
                  <a:pt x="92" y="85"/>
                </a:cubicBezTo>
                <a:cubicBezTo>
                  <a:pt x="138" y="85"/>
                  <a:pt x="138" y="85"/>
                  <a:pt x="138" y="85"/>
                </a:cubicBezTo>
                <a:cubicBezTo>
                  <a:pt x="138" y="89"/>
                  <a:pt x="138" y="89"/>
                  <a:pt x="138" y="89"/>
                </a:cubicBezTo>
                <a:cubicBezTo>
                  <a:pt x="132" y="89"/>
                  <a:pt x="132" y="89"/>
                  <a:pt x="132" y="89"/>
                </a:cubicBezTo>
                <a:cubicBezTo>
                  <a:pt x="132" y="96"/>
                  <a:pt x="132" y="96"/>
                  <a:pt x="132" y="96"/>
                </a:cubicBezTo>
                <a:cubicBezTo>
                  <a:pt x="130" y="98"/>
                  <a:pt x="130" y="98"/>
                  <a:pt x="130" y="98"/>
                </a:cubicBezTo>
                <a:cubicBezTo>
                  <a:pt x="122" y="98"/>
                  <a:pt x="122" y="98"/>
                  <a:pt x="122" y="98"/>
                </a:cubicBezTo>
                <a:cubicBezTo>
                  <a:pt x="122" y="105"/>
                  <a:pt x="122" y="105"/>
                  <a:pt x="122" y="105"/>
                </a:cubicBezTo>
                <a:cubicBezTo>
                  <a:pt x="119" y="105"/>
                  <a:pt x="119" y="105"/>
                  <a:pt x="119" y="105"/>
                </a:cubicBezTo>
                <a:cubicBezTo>
                  <a:pt x="126" y="134"/>
                  <a:pt x="126" y="134"/>
                  <a:pt x="126" y="134"/>
                </a:cubicBezTo>
                <a:cubicBezTo>
                  <a:pt x="125" y="134"/>
                  <a:pt x="125" y="134"/>
                  <a:pt x="125" y="134"/>
                </a:cubicBezTo>
                <a:cubicBezTo>
                  <a:pt x="117" y="109"/>
                  <a:pt x="117" y="109"/>
                  <a:pt x="117" y="109"/>
                </a:cubicBezTo>
                <a:cubicBezTo>
                  <a:pt x="118" y="143"/>
                  <a:pt x="118" y="143"/>
                  <a:pt x="118" y="143"/>
                </a:cubicBezTo>
                <a:close/>
                <a:moveTo>
                  <a:pt x="86" y="164"/>
                </a:moveTo>
                <a:cubicBezTo>
                  <a:pt x="86" y="76"/>
                  <a:pt x="86" y="76"/>
                  <a:pt x="86" y="76"/>
                </a:cubicBezTo>
                <a:cubicBezTo>
                  <a:pt x="147" y="76"/>
                  <a:pt x="147" y="76"/>
                  <a:pt x="147" y="76"/>
                </a:cubicBezTo>
                <a:cubicBezTo>
                  <a:pt x="147" y="97"/>
                  <a:pt x="147" y="97"/>
                  <a:pt x="147" y="97"/>
                </a:cubicBezTo>
                <a:cubicBezTo>
                  <a:pt x="147" y="102"/>
                  <a:pt x="147" y="104"/>
                  <a:pt x="146" y="109"/>
                </a:cubicBezTo>
                <a:cubicBezTo>
                  <a:pt x="139" y="135"/>
                  <a:pt x="112" y="158"/>
                  <a:pt x="86" y="164"/>
                </a:cubicBezTo>
                <a:close/>
                <a:moveTo>
                  <a:pt x="11" y="53"/>
                </a:moveTo>
                <a:cubicBezTo>
                  <a:pt x="10" y="52"/>
                  <a:pt x="9" y="50"/>
                  <a:pt x="9" y="49"/>
                </a:cubicBezTo>
                <a:cubicBezTo>
                  <a:pt x="9" y="48"/>
                  <a:pt x="9" y="47"/>
                  <a:pt x="9" y="47"/>
                </a:cubicBezTo>
                <a:cubicBezTo>
                  <a:pt x="17" y="43"/>
                  <a:pt x="31" y="34"/>
                  <a:pt x="39" y="30"/>
                </a:cubicBezTo>
                <a:cubicBezTo>
                  <a:pt x="39" y="30"/>
                  <a:pt x="40" y="29"/>
                  <a:pt x="40" y="28"/>
                </a:cubicBezTo>
                <a:cubicBezTo>
                  <a:pt x="42" y="27"/>
                  <a:pt x="52" y="21"/>
                  <a:pt x="52" y="20"/>
                </a:cubicBezTo>
                <a:cubicBezTo>
                  <a:pt x="46" y="11"/>
                  <a:pt x="46" y="11"/>
                  <a:pt x="46" y="11"/>
                </a:cubicBezTo>
                <a:cubicBezTo>
                  <a:pt x="46" y="10"/>
                  <a:pt x="46" y="10"/>
                  <a:pt x="46" y="10"/>
                </a:cubicBezTo>
                <a:cubicBezTo>
                  <a:pt x="52" y="7"/>
                  <a:pt x="52" y="7"/>
                  <a:pt x="52" y="7"/>
                </a:cubicBezTo>
                <a:cubicBezTo>
                  <a:pt x="53" y="7"/>
                  <a:pt x="53" y="7"/>
                  <a:pt x="53" y="7"/>
                </a:cubicBezTo>
                <a:cubicBezTo>
                  <a:pt x="58" y="15"/>
                  <a:pt x="58" y="15"/>
                  <a:pt x="58" y="15"/>
                </a:cubicBezTo>
                <a:cubicBezTo>
                  <a:pt x="62" y="15"/>
                  <a:pt x="62" y="15"/>
                  <a:pt x="62" y="15"/>
                </a:cubicBezTo>
                <a:cubicBezTo>
                  <a:pt x="66" y="21"/>
                  <a:pt x="66" y="21"/>
                  <a:pt x="66" y="21"/>
                </a:cubicBezTo>
                <a:cubicBezTo>
                  <a:pt x="65" y="21"/>
                  <a:pt x="64" y="22"/>
                  <a:pt x="64" y="23"/>
                </a:cubicBezTo>
                <a:cubicBezTo>
                  <a:pt x="66" y="27"/>
                  <a:pt x="69" y="33"/>
                  <a:pt x="70" y="38"/>
                </a:cubicBezTo>
                <a:cubicBezTo>
                  <a:pt x="70" y="40"/>
                  <a:pt x="69" y="48"/>
                  <a:pt x="66" y="50"/>
                </a:cubicBezTo>
                <a:cubicBezTo>
                  <a:pt x="66" y="50"/>
                  <a:pt x="65" y="50"/>
                  <a:pt x="65" y="49"/>
                </a:cubicBezTo>
                <a:cubicBezTo>
                  <a:pt x="65" y="42"/>
                  <a:pt x="63" y="35"/>
                  <a:pt x="57" y="27"/>
                </a:cubicBezTo>
                <a:cubicBezTo>
                  <a:pt x="56" y="27"/>
                  <a:pt x="35" y="39"/>
                  <a:pt x="34" y="40"/>
                </a:cubicBezTo>
                <a:cubicBezTo>
                  <a:pt x="27" y="44"/>
                  <a:pt x="20" y="47"/>
                  <a:pt x="15" y="51"/>
                </a:cubicBezTo>
                <a:cubicBezTo>
                  <a:pt x="13" y="52"/>
                  <a:pt x="12" y="52"/>
                  <a:pt x="11" y="53"/>
                </a:cubicBezTo>
                <a:close/>
                <a:moveTo>
                  <a:pt x="114" y="61"/>
                </a:moveTo>
                <a:cubicBezTo>
                  <a:pt x="114" y="61"/>
                  <a:pt x="115" y="61"/>
                  <a:pt x="115" y="61"/>
                </a:cubicBezTo>
                <a:cubicBezTo>
                  <a:pt x="115" y="62"/>
                  <a:pt x="116" y="62"/>
                  <a:pt x="116" y="62"/>
                </a:cubicBezTo>
                <a:cubicBezTo>
                  <a:pt x="116" y="63"/>
                  <a:pt x="116" y="63"/>
                  <a:pt x="116" y="63"/>
                </a:cubicBezTo>
                <a:cubicBezTo>
                  <a:pt x="116" y="64"/>
                  <a:pt x="116" y="64"/>
                  <a:pt x="116" y="64"/>
                </a:cubicBezTo>
                <a:cubicBezTo>
                  <a:pt x="115" y="64"/>
                  <a:pt x="115" y="64"/>
                  <a:pt x="115" y="64"/>
                </a:cubicBezTo>
                <a:cubicBezTo>
                  <a:pt x="115" y="63"/>
                  <a:pt x="114" y="62"/>
                  <a:pt x="114" y="61"/>
                </a:cubicBezTo>
                <a:close/>
                <a:moveTo>
                  <a:pt x="117" y="67"/>
                </a:moveTo>
                <a:cubicBezTo>
                  <a:pt x="118" y="67"/>
                  <a:pt x="118" y="67"/>
                  <a:pt x="119" y="67"/>
                </a:cubicBezTo>
                <a:cubicBezTo>
                  <a:pt x="119" y="67"/>
                  <a:pt x="119" y="67"/>
                  <a:pt x="120" y="66"/>
                </a:cubicBezTo>
                <a:cubicBezTo>
                  <a:pt x="120" y="66"/>
                  <a:pt x="120" y="67"/>
                  <a:pt x="120" y="67"/>
                </a:cubicBezTo>
                <a:cubicBezTo>
                  <a:pt x="120" y="67"/>
                  <a:pt x="121" y="67"/>
                  <a:pt x="120" y="67"/>
                </a:cubicBezTo>
                <a:cubicBezTo>
                  <a:pt x="120" y="67"/>
                  <a:pt x="120" y="67"/>
                  <a:pt x="120" y="67"/>
                </a:cubicBezTo>
                <a:cubicBezTo>
                  <a:pt x="120" y="68"/>
                  <a:pt x="120"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8" y="68"/>
                  <a:pt x="117" y="68"/>
                  <a:pt x="117" y="67"/>
                </a:cubicBezTo>
                <a:close/>
                <a:moveTo>
                  <a:pt x="120" y="69"/>
                </a:moveTo>
                <a:cubicBezTo>
                  <a:pt x="120" y="69"/>
                  <a:pt x="120" y="69"/>
                  <a:pt x="120" y="69"/>
                </a:cubicBezTo>
                <a:cubicBezTo>
                  <a:pt x="120" y="69"/>
                  <a:pt x="120" y="69"/>
                  <a:pt x="121" y="69"/>
                </a:cubicBezTo>
                <a:cubicBezTo>
                  <a:pt x="121" y="69"/>
                  <a:pt x="121" y="69"/>
                  <a:pt x="121" y="69"/>
                </a:cubicBezTo>
                <a:cubicBezTo>
                  <a:pt x="120" y="69"/>
                  <a:pt x="120" y="69"/>
                  <a:pt x="120" y="69"/>
                </a:cubicBezTo>
                <a:cubicBezTo>
                  <a:pt x="120" y="69"/>
                  <a:pt x="120" y="69"/>
                  <a:pt x="120" y="69"/>
                </a:cubicBezTo>
                <a:cubicBezTo>
                  <a:pt x="120" y="69"/>
                  <a:pt x="120" y="70"/>
                  <a:pt x="120" y="70"/>
                </a:cubicBezTo>
                <a:cubicBezTo>
                  <a:pt x="120" y="71"/>
                  <a:pt x="120" y="72"/>
                  <a:pt x="120" y="73"/>
                </a:cubicBezTo>
                <a:cubicBezTo>
                  <a:pt x="120" y="73"/>
                  <a:pt x="120" y="74"/>
                  <a:pt x="120" y="75"/>
                </a:cubicBezTo>
                <a:cubicBezTo>
                  <a:pt x="120" y="75"/>
                  <a:pt x="120" y="75"/>
                  <a:pt x="120" y="75"/>
                </a:cubicBezTo>
                <a:cubicBezTo>
                  <a:pt x="120" y="75"/>
                  <a:pt x="119" y="75"/>
                  <a:pt x="119" y="75"/>
                </a:cubicBezTo>
                <a:cubicBezTo>
                  <a:pt x="119" y="75"/>
                  <a:pt x="119" y="75"/>
                  <a:pt x="118" y="74"/>
                </a:cubicBezTo>
                <a:cubicBezTo>
                  <a:pt x="117" y="74"/>
                  <a:pt x="116" y="73"/>
                  <a:pt x="116" y="73"/>
                </a:cubicBezTo>
                <a:cubicBezTo>
                  <a:pt x="115" y="73"/>
                  <a:pt x="115" y="73"/>
                  <a:pt x="115" y="72"/>
                </a:cubicBezTo>
                <a:cubicBezTo>
                  <a:pt x="115" y="72"/>
                  <a:pt x="116" y="73"/>
                  <a:pt x="116" y="73"/>
                </a:cubicBezTo>
                <a:cubicBezTo>
                  <a:pt x="117" y="73"/>
                  <a:pt x="117" y="73"/>
                  <a:pt x="118" y="73"/>
                </a:cubicBezTo>
                <a:cubicBezTo>
                  <a:pt x="118" y="73"/>
                  <a:pt x="119" y="73"/>
                  <a:pt x="119" y="73"/>
                </a:cubicBezTo>
                <a:cubicBezTo>
                  <a:pt x="119" y="73"/>
                  <a:pt x="119" y="72"/>
                  <a:pt x="119" y="72"/>
                </a:cubicBezTo>
                <a:cubicBezTo>
                  <a:pt x="119" y="71"/>
                  <a:pt x="119" y="70"/>
                  <a:pt x="119" y="69"/>
                </a:cubicBezTo>
                <a:cubicBezTo>
                  <a:pt x="119" y="69"/>
                  <a:pt x="119" y="69"/>
                  <a:pt x="119" y="69"/>
                </a:cubicBezTo>
                <a:cubicBezTo>
                  <a:pt x="119" y="69"/>
                  <a:pt x="119" y="70"/>
                  <a:pt x="118" y="70"/>
                </a:cubicBezTo>
                <a:cubicBezTo>
                  <a:pt x="118" y="70"/>
                  <a:pt x="117" y="71"/>
                  <a:pt x="116" y="71"/>
                </a:cubicBezTo>
                <a:cubicBezTo>
                  <a:pt x="115" y="70"/>
                  <a:pt x="115" y="70"/>
                  <a:pt x="115" y="70"/>
                </a:cubicBezTo>
                <a:cubicBezTo>
                  <a:pt x="116" y="70"/>
                  <a:pt x="116" y="70"/>
                  <a:pt x="116" y="70"/>
                </a:cubicBezTo>
                <a:cubicBezTo>
                  <a:pt x="116" y="70"/>
                  <a:pt x="117" y="69"/>
                  <a:pt x="117" y="69"/>
                </a:cubicBezTo>
                <a:cubicBezTo>
                  <a:pt x="118" y="69"/>
                  <a:pt x="118" y="69"/>
                  <a:pt x="119" y="69"/>
                </a:cubicBezTo>
                <a:cubicBezTo>
                  <a:pt x="119" y="68"/>
                  <a:pt x="120" y="68"/>
                  <a:pt x="121" y="68"/>
                </a:cubicBezTo>
                <a:cubicBezTo>
                  <a:pt x="121" y="68"/>
                  <a:pt x="121" y="68"/>
                  <a:pt x="122" y="68"/>
                </a:cubicBezTo>
                <a:cubicBezTo>
                  <a:pt x="122" y="68"/>
                  <a:pt x="122" y="68"/>
                  <a:pt x="123" y="68"/>
                </a:cubicBezTo>
                <a:cubicBezTo>
                  <a:pt x="123" y="68"/>
                  <a:pt x="123" y="68"/>
                  <a:pt x="123" y="68"/>
                </a:cubicBezTo>
                <a:cubicBezTo>
                  <a:pt x="123" y="68"/>
                  <a:pt x="123" y="69"/>
                  <a:pt x="123" y="69"/>
                </a:cubicBezTo>
                <a:cubicBezTo>
                  <a:pt x="122" y="69"/>
                  <a:pt x="121" y="69"/>
                  <a:pt x="120" y="69"/>
                </a:cubicBezTo>
                <a:close/>
                <a:moveTo>
                  <a:pt x="120" y="56"/>
                </a:moveTo>
                <a:cubicBezTo>
                  <a:pt x="121" y="56"/>
                  <a:pt x="122" y="56"/>
                  <a:pt x="122" y="57"/>
                </a:cubicBezTo>
                <a:cubicBezTo>
                  <a:pt x="122" y="57"/>
                  <a:pt x="122" y="58"/>
                  <a:pt x="121" y="58"/>
                </a:cubicBezTo>
                <a:cubicBezTo>
                  <a:pt x="121" y="58"/>
                  <a:pt x="120" y="58"/>
                  <a:pt x="120" y="59"/>
                </a:cubicBezTo>
                <a:cubicBezTo>
                  <a:pt x="120" y="59"/>
                  <a:pt x="119" y="59"/>
                  <a:pt x="119" y="59"/>
                </a:cubicBezTo>
                <a:cubicBezTo>
                  <a:pt x="119" y="59"/>
                  <a:pt x="119" y="59"/>
                  <a:pt x="119" y="59"/>
                </a:cubicBezTo>
                <a:cubicBezTo>
                  <a:pt x="120" y="59"/>
                  <a:pt x="120" y="59"/>
                  <a:pt x="120" y="59"/>
                </a:cubicBezTo>
                <a:cubicBezTo>
                  <a:pt x="122" y="58"/>
                  <a:pt x="122" y="58"/>
                  <a:pt x="124" y="58"/>
                </a:cubicBezTo>
                <a:cubicBezTo>
                  <a:pt x="124" y="58"/>
                  <a:pt x="125" y="57"/>
                  <a:pt x="125" y="58"/>
                </a:cubicBezTo>
                <a:cubicBezTo>
                  <a:pt x="126" y="58"/>
                  <a:pt x="126" y="58"/>
                  <a:pt x="126" y="58"/>
                </a:cubicBezTo>
                <a:cubicBezTo>
                  <a:pt x="126" y="59"/>
                  <a:pt x="125" y="59"/>
                  <a:pt x="124" y="60"/>
                </a:cubicBezTo>
                <a:cubicBezTo>
                  <a:pt x="124" y="60"/>
                  <a:pt x="123" y="61"/>
                  <a:pt x="122" y="62"/>
                </a:cubicBezTo>
                <a:cubicBezTo>
                  <a:pt x="122" y="62"/>
                  <a:pt x="122" y="62"/>
                  <a:pt x="122" y="63"/>
                </a:cubicBezTo>
                <a:cubicBezTo>
                  <a:pt x="122" y="63"/>
                  <a:pt x="122" y="63"/>
                  <a:pt x="122" y="64"/>
                </a:cubicBezTo>
                <a:cubicBezTo>
                  <a:pt x="122" y="64"/>
                  <a:pt x="122" y="64"/>
                  <a:pt x="122" y="64"/>
                </a:cubicBezTo>
                <a:cubicBezTo>
                  <a:pt x="122" y="63"/>
                  <a:pt x="124" y="63"/>
                  <a:pt x="124" y="63"/>
                </a:cubicBezTo>
                <a:cubicBezTo>
                  <a:pt x="125" y="63"/>
                  <a:pt x="125" y="63"/>
                  <a:pt x="125" y="63"/>
                </a:cubicBezTo>
                <a:cubicBezTo>
                  <a:pt x="126" y="64"/>
                  <a:pt x="125" y="64"/>
                  <a:pt x="124" y="65"/>
                </a:cubicBezTo>
                <a:cubicBezTo>
                  <a:pt x="124" y="65"/>
                  <a:pt x="123" y="65"/>
                  <a:pt x="122" y="65"/>
                </a:cubicBezTo>
                <a:cubicBezTo>
                  <a:pt x="122" y="65"/>
                  <a:pt x="122" y="66"/>
                  <a:pt x="121" y="66"/>
                </a:cubicBezTo>
                <a:cubicBezTo>
                  <a:pt x="120" y="66"/>
                  <a:pt x="120" y="66"/>
                  <a:pt x="119" y="66"/>
                </a:cubicBezTo>
                <a:cubicBezTo>
                  <a:pt x="119" y="66"/>
                  <a:pt x="119" y="66"/>
                  <a:pt x="119" y="66"/>
                </a:cubicBezTo>
                <a:cubicBezTo>
                  <a:pt x="119" y="66"/>
                  <a:pt x="119" y="66"/>
                  <a:pt x="120" y="66"/>
                </a:cubicBezTo>
                <a:cubicBezTo>
                  <a:pt x="121" y="65"/>
                  <a:pt x="122" y="65"/>
                  <a:pt x="123" y="64"/>
                </a:cubicBezTo>
                <a:cubicBezTo>
                  <a:pt x="123" y="64"/>
                  <a:pt x="124" y="64"/>
                  <a:pt x="124" y="64"/>
                </a:cubicBezTo>
                <a:cubicBezTo>
                  <a:pt x="124" y="64"/>
                  <a:pt x="124" y="64"/>
                  <a:pt x="124" y="64"/>
                </a:cubicBezTo>
                <a:cubicBezTo>
                  <a:pt x="124" y="64"/>
                  <a:pt x="124" y="64"/>
                  <a:pt x="123" y="64"/>
                </a:cubicBezTo>
                <a:cubicBezTo>
                  <a:pt x="123" y="64"/>
                  <a:pt x="122" y="64"/>
                  <a:pt x="122" y="64"/>
                </a:cubicBezTo>
                <a:cubicBezTo>
                  <a:pt x="121" y="64"/>
                  <a:pt x="121" y="64"/>
                  <a:pt x="121" y="64"/>
                </a:cubicBezTo>
                <a:cubicBezTo>
                  <a:pt x="121" y="65"/>
                  <a:pt x="121" y="65"/>
                  <a:pt x="120" y="65"/>
                </a:cubicBezTo>
                <a:cubicBezTo>
                  <a:pt x="120" y="65"/>
                  <a:pt x="120" y="65"/>
                  <a:pt x="119" y="65"/>
                </a:cubicBezTo>
                <a:cubicBezTo>
                  <a:pt x="119" y="65"/>
                  <a:pt x="119" y="65"/>
                  <a:pt x="119" y="65"/>
                </a:cubicBezTo>
                <a:cubicBezTo>
                  <a:pt x="118" y="65"/>
                  <a:pt x="117" y="66"/>
                  <a:pt x="116" y="66"/>
                </a:cubicBezTo>
                <a:cubicBezTo>
                  <a:pt x="115" y="67"/>
                  <a:pt x="115" y="69"/>
                  <a:pt x="113" y="69"/>
                </a:cubicBezTo>
                <a:cubicBezTo>
                  <a:pt x="113" y="69"/>
                  <a:pt x="113" y="69"/>
                  <a:pt x="113" y="69"/>
                </a:cubicBezTo>
                <a:cubicBezTo>
                  <a:pt x="113" y="69"/>
                  <a:pt x="113" y="68"/>
                  <a:pt x="113" y="68"/>
                </a:cubicBezTo>
                <a:cubicBezTo>
                  <a:pt x="114" y="67"/>
                  <a:pt x="114" y="67"/>
                  <a:pt x="115" y="66"/>
                </a:cubicBezTo>
                <a:cubicBezTo>
                  <a:pt x="115" y="66"/>
                  <a:pt x="115" y="65"/>
                  <a:pt x="115" y="65"/>
                </a:cubicBezTo>
                <a:cubicBezTo>
                  <a:pt x="115" y="66"/>
                  <a:pt x="115" y="66"/>
                  <a:pt x="115" y="66"/>
                </a:cubicBezTo>
                <a:cubicBezTo>
                  <a:pt x="114" y="67"/>
                  <a:pt x="114" y="67"/>
                  <a:pt x="114" y="68"/>
                </a:cubicBezTo>
                <a:cubicBezTo>
                  <a:pt x="114" y="68"/>
                  <a:pt x="114" y="68"/>
                  <a:pt x="114" y="68"/>
                </a:cubicBezTo>
                <a:cubicBezTo>
                  <a:pt x="114" y="68"/>
                  <a:pt x="114" y="68"/>
                  <a:pt x="115" y="67"/>
                </a:cubicBezTo>
                <a:cubicBezTo>
                  <a:pt x="115" y="67"/>
                  <a:pt x="115" y="67"/>
                  <a:pt x="116" y="66"/>
                </a:cubicBezTo>
                <a:cubicBezTo>
                  <a:pt x="116" y="66"/>
                  <a:pt x="117" y="65"/>
                  <a:pt x="117" y="65"/>
                </a:cubicBezTo>
                <a:cubicBezTo>
                  <a:pt x="118" y="65"/>
                  <a:pt x="118" y="65"/>
                  <a:pt x="119" y="65"/>
                </a:cubicBezTo>
                <a:cubicBezTo>
                  <a:pt x="119" y="64"/>
                  <a:pt x="119" y="64"/>
                  <a:pt x="119" y="64"/>
                </a:cubicBezTo>
                <a:cubicBezTo>
                  <a:pt x="119" y="64"/>
                  <a:pt x="119" y="64"/>
                  <a:pt x="119" y="64"/>
                </a:cubicBezTo>
                <a:cubicBezTo>
                  <a:pt x="119" y="63"/>
                  <a:pt x="118" y="63"/>
                  <a:pt x="118" y="63"/>
                </a:cubicBezTo>
                <a:cubicBezTo>
                  <a:pt x="118" y="63"/>
                  <a:pt x="118" y="63"/>
                  <a:pt x="118" y="63"/>
                </a:cubicBezTo>
                <a:cubicBezTo>
                  <a:pt x="118" y="63"/>
                  <a:pt x="117" y="64"/>
                  <a:pt x="116" y="64"/>
                </a:cubicBezTo>
                <a:cubicBezTo>
                  <a:pt x="116" y="64"/>
                  <a:pt x="116" y="64"/>
                  <a:pt x="116" y="64"/>
                </a:cubicBezTo>
                <a:cubicBezTo>
                  <a:pt x="117" y="64"/>
                  <a:pt x="117" y="63"/>
                  <a:pt x="117" y="62"/>
                </a:cubicBezTo>
                <a:cubicBezTo>
                  <a:pt x="117" y="62"/>
                  <a:pt x="117" y="62"/>
                  <a:pt x="117" y="62"/>
                </a:cubicBezTo>
                <a:cubicBezTo>
                  <a:pt x="117" y="62"/>
                  <a:pt x="116" y="63"/>
                  <a:pt x="116" y="62"/>
                </a:cubicBezTo>
                <a:cubicBezTo>
                  <a:pt x="117" y="62"/>
                  <a:pt x="116" y="61"/>
                  <a:pt x="116" y="61"/>
                </a:cubicBezTo>
                <a:cubicBezTo>
                  <a:pt x="116" y="61"/>
                  <a:pt x="116" y="60"/>
                  <a:pt x="116" y="60"/>
                </a:cubicBezTo>
                <a:cubicBezTo>
                  <a:pt x="116" y="59"/>
                  <a:pt x="116" y="59"/>
                  <a:pt x="116" y="59"/>
                </a:cubicBezTo>
                <a:cubicBezTo>
                  <a:pt x="116" y="59"/>
                  <a:pt x="116" y="59"/>
                  <a:pt x="116" y="59"/>
                </a:cubicBezTo>
                <a:cubicBezTo>
                  <a:pt x="116" y="59"/>
                  <a:pt x="116" y="59"/>
                  <a:pt x="116" y="59"/>
                </a:cubicBezTo>
                <a:cubicBezTo>
                  <a:pt x="116" y="59"/>
                  <a:pt x="117" y="60"/>
                  <a:pt x="117" y="60"/>
                </a:cubicBezTo>
                <a:cubicBezTo>
                  <a:pt x="117" y="61"/>
                  <a:pt x="117" y="61"/>
                  <a:pt x="118" y="62"/>
                </a:cubicBezTo>
                <a:cubicBezTo>
                  <a:pt x="118" y="62"/>
                  <a:pt x="118" y="62"/>
                  <a:pt x="118" y="62"/>
                </a:cubicBezTo>
                <a:cubicBezTo>
                  <a:pt x="118" y="61"/>
                  <a:pt x="118" y="61"/>
                  <a:pt x="119" y="60"/>
                </a:cubicBezTo>
                <a:cubicBezTo>
                  <a:pt x="118" y="60"/>
                  <a:pt x="118" y="60"/>
                  <a:pt x="118" y="59"/>
                </a:cubicBezTo>
                <a:cubicBezTo>
                  <a:pt x="118" y="59"/>
                  <a:pt x="118" y="59"/>
                  <a:pt x="119" y="59"/>
                </a:cubicBezTo>
                <a:cubicBezTo>
                  <a:pt x="119" y="58"/>
                  <a:pt x="120" y="57"/>
                  <a:pt x="121" y="56"/>
                </a:cubicBezTo>
                <a:cubicBezTo>
                  <a:pt x="120" y="56"/>
                  <a:pt x="120" y="56"/>
                  <a:pt x="120" y="56"/>
                </a:cubicBezTo>
                <a:close/>
                <a:moveTo>
                  <a:pt x="124" y="58"/>
                </a:moveTo>
                <a:cubicBezTo>
                  <a:pt x="124" y="59"/>
                  <a:pt x="124" y="59"/>
                  <a:pt x="124" y="59"/>
                </a:cubicBezTo>
                <a:cubicBezTo>
                  <a:pt x="123" y="60"/>
                  <a:pt x="123" y="60"/>
                  <a:pt x="122" y="61"/>
                </a:cubicBezTo>
                <a:cubicBezTo>
                  <a:pt x="122" y="61"/>
                  <a:pt x="122" y="61"/>
                  <a:pt x="122" y="62"/>
                </a:cubicBezTo>
                <a:cubicBezTo>
                  <a:pt x="122" y="62"/>
                  <a:pt x="122" y="62"/>
                  <a:pt x="122" y="62"/>
                </a:cubicBezTo>
                <a:cubicBezTo>
                  <a:pt x="122" y="62"/>
                  <a:pt x="122" y="62"/>
                  <a:pt x="122" y="62"/>
                </a:cubicBezTo>
                <a:cubicBezTo>
                  <a:pt x="122" y="60"/>
                  <a:pt x="121" y="60"/>
                  <a:pt x="121" y="59"/>
                </a:cubicBezTo>
                <a:cubicBezTo>
                  <a:pt x="121" y="59"/>
                  <a:pt x="121" y="59"/>
                  <a:pt x="121" y="59"/>
                </a:cubicBezTo>
                <a:cubicBezTo>
                  <a:pt x="121" y="59"/>
                  <a:pt x="122" y="59"/>
                  <a:pt x="122" y="59"/>
                </a:cubicBezTo>
                <a:cubicBezTo>
                  <a:pt x="123" y="59"/>
                  <a:pt x="123" y="58"/>
                  <a:pt x="124" y="58"/>
                </a:cubicBezTo>
                <a:close/>
                <a:moveTo>
                  <a:pt x="122" y="62"/>
                </a:moveTo>
                <a:cubicBezTo>
                  <a:pt x="122" y="62"/>
                  <a:pt x="122" y="62"/>
                  <a:pt x="122" y="62"/>
                </a:cubicBezTo>
                <a:cubicBezTo>
                  <a:pt x="121" y="63"/>
                  <a:pt x="120" y="63"/>
                  <a:pt x="120" y="64"/>
                </a:cubicBezTo>
                <a:cubicBezTo>
                  <a:pt x="120" y="64"/>
                  <a:pt x="120" y="63"/>
                  <a:pt x="120" y="63"/>
                </a:cubicBezTo>
                <a:cubicBezTo>
                  <a:pt x="120" y="63"/>
                  <a:pt x="120" y="63"/>
                  <a:pt x="120" y="63"/>
                </a:cubicBezTo>
                <a:cubicBezTo>
                  <a:pt x="120" y="63"/>
                  <a:pt x="120" y="63"/>
                  <a:pt x="120" y="63"/>
                </a:cubicBezTo>
                <a:cubicBezTo>
                  <a:pt x="120" y="62"/>
                  <a:pt x="122" y="62"/>
                  <a:pt x="122" y="62"/>
                </a:cubicBezTo>
                <a:close/>
                <a:moveTo>
                  <a:pt x="119" y="62"/>
                </a:moveTo>
                <a:cubicBezTo>
                  <a:pt x="119" y="62"/>
                  <a:pt x="119" y="62"/>
                  <a:pt x="119" y="62"/>
                </a:cubicBezTo>
                <a:cubicBezTo>
                  <a:pt x="119" y="62"/>
                  <a:pt x="119" y="62"/>
                  <a:pt x="119" y="62"/>
                </a:cubicBezTo>
                <a:cubicBezTo>
                  <a:pt x="119" y="62"/>
                  <a:pt x="119" y="62"/>
                  <a:pt x="119" y="62"/>
                </a:cubicBezTo>
                <a:cubicBezTo>
                  <a:pt x="119" y="62"/>
                  <a:pt x="119" y="62"/>
                  <a:pt x="119" y="62"/>
                </a:cubicBezTo>
                <a:cubicBezTo>
                  <a:pt x="119" y="62"/>
                  <a:pt x="120" y="61"/>
                  <a:pt x="120" y="61"/>
                </a:cubicBezTo>
                <a:cubicBezTo>
                  <a:pt x="120" y="61"/>
                  <a:pt x="120" y="61"/>
                  <a:pt x="120" y="61"/>
                </a:cubicBezTo>
                <a:cubicBezTo>
                  <a:pt x="120" y="60"/>
                  <a:pt x="120" y="60"/>
                  <a:pt x="120" y="60"/>
                </a:cubicBezTo>
                <a:cubicBezTo>
                  <a:pt x="120" y="60"/>
                  <a:pt x="120" y="60"/>
                  <a:pt x="120" y="60"/>
                </a:cubicBezTo>
                <a:cubicBezTo>
                  <a:pt x="120" y="60"/>
                  <a:pt x="121" y="60"/>
                  <a:pt x="121" y="60"/>
                </a:cubicBezTo>
                <a:cubicBezTo>
                  <a:pt x="121" y="60"/>
                  <a:pt x="121" y="61"/>
                  <a:pt x="121" y="61"/>
                </a:cubicBezTo>
                <a:cubicBezTo>
                  <a:pt x="121" y="62"/>
                  <a:pt x="120" y="62"/>
                  <a:pt x="120" y="62"/>
                </a:cubicBezTo>
                <a:cubicBezTo>
                  <a:pt x="119" y="62"/>
                  <a:pt x="119" y="62"/>
                  <a:pt x="119" y="62"/>
                </a:cubicBezTo>
                <a:cubicBezTo>
                  <a:pt x="119" y="62"/>
                  <a:pt x="119" y="62"/>
                  <a:pt x="119" y="62"/>
                </a:cubicBezTo>
                <a:cubicBezTo>
                  <a:pt x="119" y="62"/>
                  <a:pt x="119" y="62"/>
                  <a:pt x="119" y="62"/>
                </a:cubicBezTo>
                <a:close/>
                <a:moveTo>
                  <a:pt x="108" y="46"/>
                </a:moveTo>
                <a:cubicBezTo>
                  <a:pt x="105" y="46"/>
                  <a:pt x="105" y="46"/>
                  <a:pt x="105" y="46"/>
                </a:cubicBezTo>
                <a:cubicBezTo>
                  <a:pt x="105" y="46"/>
                  <a:pt x="105" y="46"/>
                  <a:pt x="105" y="46"/>
                </a:cubicBezTo>
                <a:cubicBezTo>
                  <a:pt x="105" y="46"/>
                  <a:pt x="105" y="46"/>
                  <a:pt x="105" y="45"/>
                </a:cubicBezTo>
                <a:cubicBezTo>
                  <a:pt x="105" y="41"/>
                  <a:pt x="105" y="41"/>
                  <a:pt x="105" y="41"/>
                </a:cubicBezTo>
                <a:cubicBezTo>
                  <a:pt x="105" y="40"/>
                  <a:pt x="105" y="40"/>
                  <a:pt x="105" y="40"/>
                </a:cubicBezTo>
                <a:cubicBezTo>
                  <a:pt x="105" y="40"/>
                  <a:pt x="105" y="40"/>
                  <a:pt x="105" y="40"/>
                </a:cubicBezTo>
                <a:cubicBezTo>
                  <a:pt x="104" y="40"/>
                  <a:pt x="104" y="40"/>
                  <a:pt x="104" y="40"/>
                </a:cubicBezTo>
                <a:cubicBezTo>
                  <a:pt x="104" y="39"/>
                  <a:pt x="104" y="39"/>
                  <a:pt x="104" y="39"/>
                </a:cubicBezTo>
                <a:cubicBezTo>
                  <a:pt x="105" y="39"/>
                  <a:pt x="105" y="39"/>
                  <a:pt x="106" y="39"/>
                </a:cubicBezTo>
                <a:cubicBezTo>
                  <a:pt x="106" y="39"/>
                  <a:pt x="106" y="39"/>
                  <a:pt x="106" y="39"/>
                </a:cubicBezTo>
                <a:cubicBezTo>
                  <a:pt x="107" y="39"/>
                  <a:pt x="107" y="39"/>
                  <a:pt x="107" y="39"/>
                </a:cubicBezTo>
                <a:cubicBezTo>
                  <a:pt x="107" y="45"/>
                  <a:pt x="107" y="45"/>
                  <a:pt x="107" y="45"/>
                </a:cubicBezTo>
                <a:cubicBezTo>
                  <a:pt x="107" y="45"/>
                  <a:pt x="107" y="46"/>
                  <a:pt x="108" y="46"/>
                </a:cubicBezTo>
                <a:cubicBezTo>
                  <a:pt x="108" y="46"/>
                  <a:pt x="108" y="46"/>
                  <a:pt x="108" y="46"/>
                </a:cubicBezTo>
                <a:cubicBezTo>
                  <a:pt x="108" y="46"/>
                  <a:pt x="108" y="46"/>
                  <a:pt x="108" y="46"/>
                </a:cubicBezTo>
                <a:close/>
                <a:moveTo>
                  <a:pt x="115" y="44"/>
                </a:moveTo>
                <a:cubicBezTo>
                  <a:pt x="115" y="45"/>
                  <a:pt x="115" y="45"/>
                  <a:pt x="114" y="46"/>
                </a:cubicBezTo>
                <a:cubicBezTo>
                  <a:pt x="114" y="46"/>
                  <a:pt x="113" y="46"/>
                  <a:pt x="112" y="46"/>
                </a:cubicBezTo>
                <a:cubicBezTo>
                  <a:pt x="112" y="46"/>
                  <a:pt x="111" y="46"/>
                  <a:pt x="111" y="46"/>
                </a:cubicBezTo>
                <a:cubicBezTo>
                  <a:pt x="110" y="46"/>
                  <a:pt x="110" y="45"/>
                  <a:pt x="110" y="45"/>
                </a:cubicBezTo>
                <a:cubicBezTo>
                  <a:pt x="110" y="44"/>
                  <a:pt x="110" y="43"/>
                  <a:pt x="111" y="43"/>
                </a:cubicBezTo>
                <a:cubicBezTo>
                  <a:pt x="110" y="42"/>
                  <a:pt x="110" y="41"/>
                  <a:pt x="110" y="41"/>
                </a:cubicBezTo>
                <a:cubicBezTo>
                  <a:pt x="110" y="40"/>
                  <a:pt x="110" y="40"/>
                  <a:pt x="111" y="39"/>
                </a:cubicBezTo>
                <a:cubicBezTo>
                  <a:pt x="111" y="39"/>
                  <a:pt x="112" y="39"/>
                  <a:pt x="112" y="39"/>
                </a:cubicBezTo>
                <a:cubicBezTo>
                  <a:pt x="113" y="39"/>
                  <a:pt x="114" y="39"/>
                  <a:pt x="114" y="39"/>
                </a:cubicBezTo>
                <a:cubicBezTo>
                  <a:pt x="115" y="39"/>
                  <a:pt x="115" y="40"/>
                  <a:pt x="115" y="40"/>
                </a:cubicBezTo>
                <a:cubicBezTo>
                  <a:pt x="115" y="41"/>
                  <a:pt x="114" y="42"/>
                  <a:pt x="114" y="42"/>
                </a:cubicBezTo>
                <a:cubicBezTo>
                  <a:pt x="115" y="43"/>
                  <a:pt x="115" y="44"/>
                  <a:pt x="115" y="44"/>
                </a:cubicBezTo>
                <a:close/>
                <a:moveTo>
                  <a:pt x="113" y="40"/>
                </a:moveTo>
                <a:cubicBezTo>
                  <a:pt x="113" y="41"/>
                  <a:pt x="113" y="41"/>
                  <a:pt x="113" y="42"/>
                </a:cubicBezTo>
                <a:cubicBezTo>
                  <a:pt x="113" y="41"/>
                  <a:pt x="112" y="41"/>
                  <a:pt x="112" y="41"/>
                </a:cubicBezTo>
                <a:cubicBezTo>
                  <a:pt x="112" y="40"/>
                  <a:pt x="112" y="40"/>
                  <a:pt x="112" y="40"/>
                </a:cubicBezTo>
                <a:cubicBezTo>
                  <a:pt x="112" y="40"/>
                  <a:pt x="112" y="39"/>
                  <a:pt x="112" y="39"/>
                </a:cubicBezTo>
                <a:cubicBezTo>
                  <a:pt x="112" y="39"/>
                  <a:pt x="112" y="39"/>
                  <a:pt x="112" y="39"/>
                </a:cubicBezTo>
                <a:cubicBezTo>
                  <a:pt x="113" y="39"/>
                  <a:pt x="113" y="39"/>
                  <a:pt x="113" y="40"/>
                </a:cubicBezTo>
                <a:close/>
                <a:moveTo>
                  <a:pt x="113" y="45"/>
                </a:moveTo>
                <a:cubicBezTo>
                  <a:pt x="113" y="45"/>
                  <a:pt x="113" y="46"/>
                  <a:pt x="113" y="46"/>
                </a:cubicBezTo>
                <a:cubicBezTo>
                  <a:pt x="113" y="46"/>
                  <a:pt x="113" y="46"/>
                  <a:pt x="112" y="46"/>
                </a:cubicBezTo>
                <a:cubicBezTo>
                  <a:pt x="112" y="46"/>
                  <a:pt x="112" y="46"/>
                  <a:pt x="112" y="46"/>
                </a:cubicBezTo>
                <a:cubicBezTo>
                  <a:pt x="111" y="45"/>
                  <a:pt x="111" y="45"/>
                  <a:pt x="111" y="45"/>
                </a:cubicBezTo>
                <a:cubicBezTo>
                  <a:pt x="111" y="44"/>
                  <a:pt x="112" y="43"/>
                  <a:pt x="112" y="43"/>
                </a:cubicBezTo>
                <a:cubicBezTo>
                  <a:pt x="112" y="43"/>
                  <a:pt x="113" y="44"/>
                  <a:pt x="113" y="44"/>
                </a:cubicBezTo>
                <a:cubicBezTo>
                  <a:pt x="113" y="44"/>
                  <a:pt x="113" y="44"/>
                  <a:pt x="113" y="44"/>
                </a:cubicBezTo>
                <a:cubicBezTo>
                  <a:pt x="113" y="45"/>
                  <a:pt x="113" y="45"/>
                  <a:pt x="113" y="45"/>
                </a:cubicBezTo>
                <a:close/>
                <a:moveTo>
                  <a:pt x="122" y="42"/>
                </a:moveTo>
                <a:cubicBezTo>
                  <a:pt x="122" y="44"/>
                  <a:pt x="122" y="45"/>
                  <a:pt x="121" y="45"/>
                </a:cubicBezTo>
                <a:cubicBezTo>
                  <a:pt x="121" y="46"/>
                  <a:pt x="120" y="46"/>
                  <a:pt x="119" y="46"/>
                </a:cubicBezTo>
                <a:cubicBezTo>
                  <a:pt x="118" y="46"/>
                  <a:pt x="118" y="46"/>
                  <a:pt x="117" y="46"/>
                </a:cubicBezTo>
                <a:cubicBezTo>
                  <a:pt x="117" y="46"/>
                  <a:pt x="117" y="45"/>
                  <a:pt x="117" y="45"/>
                </a:cubicBezTo>
                <a:cubicBezTo>
                  <a:pt x="117" y="45"/>
                  <a:pt x="117" y="44"/>
                  <a:pt x="117" y="44"/>
                </a:cubicBezTo>
                <a:cubicBezTo>
                  <a:pt x="117" y="44"/>
                  <a:pt x="118" y="44"/>
                  <a:pt x="118" y="44"/>
                </a:cubicBezTo>
                <a:cubicBezTo>
                  <a:pt x="118" y="44"/>
                  <a:pt x="118" y="44"/>
                  <a:pt x="119" y="44"/>
                </a:cubicBezTo>
                <a:cubicBezTo>
                  <a:pt x="119" y="44"/>
                  <a:pt x="119" y="45"/>
                  <a:pt x="119" y="45"/>
                </a:cubicBezTo>
                <a:cubicBezTo>
                  <a:pt x="119" y="45"/>
                  <a:pt x="119" y="45"/>
                  <a:pt x="119" y="45"/>
                </a:cubicBezTo>
                <a:cubicBezTo>
                  <a:pt x="119" y="46"/>
                  <a:pt x="118" y="46"/>
                  <a:pt x="118" y="46"/>
                </a:cubicBezTo>
                <a:cubicBezTo>
                  <a:pt x="118" y="46"/>
                  <a:pt x="118" y="46"/>
                  <a:pt x="119" y="46"/>
                </a:cubicBezTo>
                <a:cubicBezTo>
                  <a:pt x="119" y="46"/>
                  <a:pt x="119" y="46"/>
                  <a:pt x="119" y="46"/>
                </a:cubicBezTo>
                <a:cubicBezTo>
                  <a:pt x="120" y="46"/>
                  <a:pt x="120" y="44"/>
                  <a:pt x="120" y="43"/>
                </a:cubicBezTo>
                <a:cubicBezTo>
                  <a:pt x="120" y="43"/>
                  <a:pt x="119" y="43"/>
                  <a:pt x="119" y="43"/>
                </a:cubicBezTo>
                <a:cubicBezTo>
                  <a:pt x="118" y="43"/>
                  <a:pt x="118" y="43"/>
                  <a:pt x="117" y="43"/>
                </a:cubicBezTo>
                <a:cubicBezTo>
                  <a:pt x="117" y="42"/>
                  <a:pt x="117" y="42"/>
                  <a:pt x="117" y="41"/>
                </a:cubicBezTo>
                <a:cubicBezTo>
                  <a:pt x="117" y="40"/>
                  <a:pt x="117" y="40"/>
                  <a:pt x="117" y="39"/>
                </a:cubicBezTo>
                <a:cubicBezTo>
                  <a:pt x="118" y="39"/>
                  <a:pt x="119" y="39"/>
                  <a:pt x="119" y="39"/>
                </a:cubicBezTo>
                <a:cubicBezTo>
                  <a:pt x="120" y="39"/>
                  <a:pt x="121" y="39"/>
                  <a:pt x="121" y="40"/>
                </a:cubicBezTo>
                <a:cubicBezTo>
                  <a:pt x="122" y="40"/>
                  <a:pt x="122" y="41"/>
                  <a:pt x="122" y="42"/>
                </a:cubicBezTo>
                <a:close/>
                <a:moveTo>
                  <a:pt x="120" y="43"/>
                </a:moveTo>
                <a:cubicBezTo>
                  <a:pt x="120" y="43"/>
                  <a:pt x="120" y="43"/>
                  <a:pt x="119" y="43"/>
                </a:cubicBezTo>
                <a:cubicBezTo>
                  <a:pt x="119" y="43"/>
                  <a:pt x="119" y="43"/>
                  <a:pt x="119" y="41"/>
                </a:cubicBezTo>
                <a:cubicBezTo>
                  <a:pt x="119" y="41"/>
                  <a:pt x="119" y="40"/>
                  <a:pt x="119" y="40"/>
                </a:cubicBezTo>
                <a:cubicBezTo>
                  <a:pt x="119" y="39"/>
                  <a:pt x="119" y="39"/>
                  <a:pt x="119" y="39"/>
                </a:cubicBezTo>
                <a:cubicBezTo>
                  <a:pt x="120" y="39"/>
                  <a:pt x="120" y="40"/>
                  <a:pt x="120" y="41"/>
                </a:cubicBezTo>
                <a:cubicBezTo>
                  <a:pt x="120" y="42"/>
                  <a:pt x="120" y="42"/>
                  <a:pt x="120" y="43"/>
                </a:cubicBezTo>
                <a:close/>
                <a:moveTo>
                  <a:pt x="129" y="44"/>
                </a:moveTo>
                <a:cubicBezTo>
                  <a:pt x="129" y="45"/>
                  <a:pt x="128" y="45"/>
                  <a:pt x="128" y="46"/>
                </a:cubicBezTo>
                <a:cubicBezTo>
                  <a:pt x="128" y="46"/>
                  <a:pt x="127" y="46"/>
                  <a:pt x="126" y="46"/>
                </a:cubicBezTo>
                <a:cubicBezTo>
                  <a:pt x="125" y="46"/>
                  <a:pt x="125" y="46"/>
                  <a:pt x="124" y="45"/>
                </a:cubicBezTo>
                <a:cubicBezTo>
                  <a:pt x="124" y="45"/>
                  <a:pt x="124" y="44"/>
                  <a:pt x="124" y="43"/>
                </a:cubicBezTo>
                <a:cubicBezTo>
                  <a:pt x="124" y="41"/>
                  <a:pt x="124" y="41"/>
                  <a:pt x="124" y="40"/>
                </a:cubicBezTo>
                <a:cubicBezTo>
                  <a:pt x="125" y="39"/>
                  <a:pt x="126" y="39"/>
                  <a:pt x="127" y="39"/>
                </a:cubicBezTo>
                <a:cubicBezTo>
                  <a:pt x="127" y="39"/>
                  <a:pt x="128" y="39"/>
                  <a:pt x="128" y="39"/>
                </a:cubicBezTo>
                <a:cubicBezTo>
                  <a:pt x="128" y="39"/>
                  <a:pt x="129" y="40"/>
                  <a:pt x="129" y="40"/>
                </a:cubicBezTo>
                <a:cubicBezTo>
                  <a:pt x="129" y="40"/>
                  <a:pt x="128" y="41"/>
                  <a:pt x="128" y="41"/>
                </a:cubicBezTo>
                <a:cubicBezTo>
                  <a:pt x="128" y="41"/>
                  <a:pt x="128" y="41"/>
                  <a:pt x="128" y="41"/>
                </a:cubicBezTo>
                <a:cubicBezTo>
                  <a:pt x="127" y="41"/>
                  <a:pt x="127" y="41"/>
                  <a:pt x="127" y="41"/>
                </a:cubicBezTo>
                <a:cubicBezTo>
                  <a:pt x="127" y="41"/>
                  <a:pt x="126" y="40"/>
                  <a:pt x="126" y="40"/>
                </a:cubicBezTo>
                <a:cubicBezTo>
                  <a:pt x="126" y="40"/>
                  <a:pt x="127" y="40"/>
                  <a:pt x="127" y="40"/>
                </a:cubicBezTo>
                <a:cubicBezTo>
                  <a:pt x="127" y="39"/>
                  <a:pt x="127" y="39"/>
                  <a:pt x="127" y="39"/>
                </a:cubicBezTo>
                <a:cubicBezTo>
                  <a:pt x="127" y="39"/>
                  <a:pt x="127" y="39"/>
                  <a:pt x="127" y="39"/>
                </a:cubicBezTo>
                <a:cubicBezTo>
                  <a:pt x="126" y="39"/>
                  <a:pt x="125" y="40"/>
                  <a:pt x="125" y="42"/>
                </a:cubicBezTo>
                <a:cubicBezTo>
                  <a:pt x="126" y="42"/>
                  <a:pt x="126" y="42"/>
                  <a:pt x="127" y="42"/>
                </a:cubicBezTo>
                <a:cubicBezTo>
                  <a:pt x="127" y="42"/>
                  <a:pt x="128" y="42"/>
                  <a:pt x="128" y="42"/>
                </a:cubicBezTo>
                <a:cubicBezTo>
                  <a:pt x="128" y="43"/>
                  <a:pt x="129" y="43"/>
                  <a:pt x="129" y="44"/>
                </a:cubicBezTo>
                <a:close/>
                <a:moveTo>
                  <a:pt x="127" y="44"/>
                </a:moveTo>
                <a:cubicBezTo>
                  <a:pt x="127" y="44"/>
                  <a:pt x="127" y="45"/>
                  <a:pt x="127" y="45"/>
                </a:cubicBezTo>
                <a:cubicBezTo>
                  <a:pt x="127" y="46"/>
                  <a:pt x="127" y="46"/>
                  <a:pt x="126" y="46"/>
                </a:cubicBezTo>
                <a:cubicBezTo>
                  <a:pt x="126" y="46"/>
                  <a:pt x="125" y="45"/>
                  <a:pt x="125" y="44"/>
                </a:cubicBezTo>
                <a:cubicBezTo>
                  <a:pt x="125" y="44"/>
                  <a:pt x="125" y="43"/>
                  <a:pt x="125" y="43"/>
                </a:cubicBezTo>
                <a:cubicBezTo>
                  <a:pt x="125" y="43"/>
                  <a:pt x="125" y="42"/>
                  <a:pt x="125" y="42"/>
                </a:cubicBezTo>
                <a:cubicBezTo>
                  <a:pt x="126" y="42"/>
                  <a:pt x="126" y="42"/>
                  <a:pt x="126" y="42"/>
                </a:cubicBezTo>
                <a:cubicBezTo>
                  <a:pt x="127" y="42"/>
                  <a:pt x="127" y="43"/>
                  <a:pt x="127" y="44"/>
                </a:cubicBezTo>
                <a:close/>
              </a:path>
            </a:pathLst>
          </a:custGeom>
          <a:solidFill>
            <a:srgbClr val="002060"/>
          </a:solidFill>
          <a:ln>
            <a:noFill/>
          </a:ln>
        </p:spPr>
        <p:txBody>
          <a:bodyPr anchor="ctr"/>
          <a:lstStyle/>
          <a:p>
            <a:endParaRPr lang="zh-CN" altLang="en-US"/>
          </a:p>
        </p:txBody>
      </p:sp>
    </p:spTree>
    <p:extLst>
      <p:ext uri="{BB962C8B-B14F-4D97-AF65-F5344CB8AC3E}">
        <p14:creationId xmlns:p14="http://schemas.microsoft.com/office/powerpoint/2010/main" val="2905304544"/>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幻灯片1">
    <p:spTree>
      <p:nvGrpSpPr>
        <p:cNvPr id="1" name=""/>
        <p:cNvGrpSpPr/>
        <p:nvPr/>
      </p:nvGrpSpPr>
      <p:grpSpPr>
        <a:xfrm>
          <a:off x="0" y="0"/>
          <a:ext cx="0" cy="0"/>
          <a:chOff x="0" y="0"/>
          <a:chExt cx="0" cy="0"/>
        </a:xfrm>
      </p:grpSpPr>
      <p:sp>
        <p:nvSpPr>
          <p:cNvPr id="5" name="Text Box 39"/>
          <p:cNvSpPr txBox="1">
            <a:spLocks noChangeArrowheads="1"/>
          </p:cNvSpPr>
          <p:nvPr userDrawn="1"/>
        </p:nvSpPr>
        <p:spPr bwMode="auto">
          <a:xfrm>
            <a:off x="0" y="0"/>
            <a:ext cx="9144000" cy="369888"/>
          </a:xfrm>
          <a:prstGeom prst="rect">
            <a:avLst/>
          </a:prstGeom>
          <a:gradFill rotWithShape="0">
            <a:gsLst>
              <a:gs pos="0">
                <a:srgbClr val="F8F0F7"/>
              </a:gs>
              <a:gs pos="100000">
                <a:srgbClr val="99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defRPr/>
            </a:pPr>
            <a:r>
              <a:rPr kumimoji="0" lang="zh-CN" altLang="en-US" sz="1800" i="1" dirty="0" smtClean="0">
                <a:solidFill>
                  <a:srgbClr val="990000"/>
                </a:solidFill>
                <a:latin typeface="黑体" pitchFamily="2" charset="-122"/>
                <a:ea typeface="黑体" pitchFamily="2" charset="-122"/>
              </a:rPr>
              <a:t>                                                           第</a:t>
            </a:r>
            <a:r>
              <a:rPr kumimoji="0" lang="en-US" altLang="zh-CN" sz="1800" i="1" dirty="0" smtClean="0">
                <a:solidFill>
                  <a:srgbClr val="990000"/>
                </a:solidFill>
                <a:latin typeface="黑体" pitchFamily="2" charset="-122"/>
                <a:ea typeface="黑体" pitchFamily="2" charset="-122"/>
              </a:rPr>
              <a:t>3</a:t>
            </a:r>
            <a:r>
              <a:rPr kumimoji="0" lang="zh-CN" altLang="en-US" sz="1800" i="1" dirty="0" smtClean="0">
                <a:solidFill>
                  <a:srgbClr val="990000"/>
                </a:solidFill>
                <a:latin typeface="黑体" pitchFamily="2" charset="-122"/>
                <a:ea typeface="黑体" pitchFamily="2" charset="-122"/>
              </a:rPr>
              <a:t>章  指令系统</a:t>
            </a:r>
          </a:p>
        </p:txBody>
      </p:sp>
      <p:sp>
        <p:nvSpPr>
          <p:cNvPr id="8"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spcBef>
                <a:spcPct val="0"/>
              </a:spcBef>
              <a:buClrTx/>
              <a:buFontTx/>
              <a:buNone/>
            </a:pPr>
            <a:r>
              <a:rPr kumimoji="0" lang="zh-CN" altLang="en-US" sz="1600" i="1" dirty="0" smtClean="0">
                <a:solidFill>
                  <a:srgbClr val="333333"/>
                </a:solidFill>
                <a:latin typeface="黑体" pitchFamily="2" charset="-122"/>
                <a:ea typeface="黑体" pitchFamily="2" charset="-122"/>
              </a:rPr>
              <a:t>       </a:t>
            </a:r>
            <a:r>
              <a:rPr kumimoji="0" lang="zh-CN" altLang="en-US" sz="1600" b="0" i="1" dirty="0" smtClean="0">
                <a:solidFill>
                  <a:srgbClr val="333333"/>
                </a:solidFill>
                <a:latin typeface="黑体" pitchFamily="2" charset="-122"/>
                <a:ea typeface="黑体" pitchFamily="2" charset="-122"/>
              </a:rPr>
              <a:t>西南</a:t>
            </a:r>
            <a:r>
              <a:rPr kumimoji="0" lang="zh-CN" altLang="en-US" sz="1600" b="0" i="1" dirty="0">
                <a:solidFill>
                  <a:srgbClr val="333333"/>
                </a:solidFill>
                <a:latin typeface="黑体" pitchFamily="2" charset="-122"/>
                <a:ea typeface="黑体" pitchFamily="2" charset="-122"/>
              </a:rPr>
              <a:t>交通</a:t>
            </a:r>
            <a:r>
              <a:rPr kumimoji="0" lang="zh-CN" altLang="en-US" sz="1600" b="0" i="1" dirty="0" smtClean="0">
                <a:solidFill>
                  <a:srgbClr val="333333"/>
                </a:solidFill>
                <a:latin typeface="黑体" pitchFamily="2" charset="-122"/>
                <a:ea typeface="黑体" pitchFamily="2" charset="-122"/>
              </a:rPr>
              <a:t>大学计算机与人工智能学院</a:t>
            </a:r>
            <a:r>
              <a:rPr kumimoji="0" lang="zh-CN" altLang="en-US" sz="1800" b="0" i="1" dirty="0" smtClean="0">
                <a:solidFill>
                  <a:srgbClr val="333333"/>
                </a:solidFill>
                <a:latin typeface="黑体" pitchFamily="2" charset="-122"/>
                <a:ea typeface="黑体" pitchFamily="2" charset="-122"/>
              </a:rPr>
              <a:t>“</a:t>
            </a:r>
            <a:r>
              <a:rPr kumimoji="0" lang="zh-CN" altLang="en-US" sz="1600" i="1" dirty="0">
                <a:solidFill>
                  <a:srgbClr val="333333"/>
                </a:solidFill>
                <a:latin typeface="黑体" pitchFamily="2" charset="-122"/>
                <a:ea typeface="黑体" pitchFamily="2" charset="-122"/>
              </a:rPr>
              <a:t>计算机组成原理</a:t>
            </a:r>
            <a:r>
              <a:rPr kumimoji="0" lang="en-US" altLang="zh-CN" sz="1800" b="0" i="1" dirty="0">
                <a:solidFill>
                  <a:srgbClr val="333333"/>
                </a:solidFill>
                <a:latin typeface="黑体" pitchFamily="2" charset="-122"/>
                <a:ea typeface="黑体" pitchFamily="2" charset="-122"/>
              </a:rPr>
              <a:t>”</a:t>
            </a:r>
            <a:r>
              <a:rPr kumimoji="0" lang="zh-CN" altLang="en-US" sz="1600" b="0" i="1" dirty="0">
                <a:solidFill>
                  <a:srgbClr val="333333"/>
                </a:solidFill>
                <a:latin typeface="黑体" pitchFamily="2" charset="-122"/>
                <a:ea typeface="黑体" pitchFamily="2" charset="-122"/>
              </a:rPr>
              <a:t>教案</a:t>
            </a:r>
          </a:p>
        </p:txBody>
      </p:sp>
      <p:sp>
        <p:nvSpPr>
          <p:cNvPr id="9" name="Rectangle 13"/>
          <p:cNvSpPr>
            <a:spLocks noChangeArrowheads="1"/>
          </p:cNvSpPr>
          <p:nvPr userDrawn="1"/>
        </p:nvSpPr>
        <p:spPr bwMode="auto">
          <a:xfrm>
            <a:off x="7977808" y="6502400"/>
            <a:ext cx="990600" cy="344488"/>
          </a:xfrm>
          <a:prstGeom prst="rect">
            <a:avLst/>
          </a:prstGeom>
          <a:noFill/>
          <a:ln w="9525">
            <a:noFill/>
            <a:miter lim="800000"/>
            <a:headEnd/>
            <a:tailEnd/>
          </a:ln>
        </p:spPr>
        <p:txBody>
          <a:bodyPr tIns="0" anchor="b"/>
          <a:lstStyle>
            <a:lvl1pPr>
              <a:defRPr/>
            </a:lvl1pPr>
          </a:lstStyle>
          <a:p>
            <a:pPr algn="ctr">
              <a:lnSpc>
                <a:spcPct val="100000"/>
              </a:lnSpc>
              <a:spcBef>
                <a:spcPct val="0"/>
              </a:spcBef>
              <a:buClrTx/>
              <a:buFontTx/>
              <a:buNone/>
              <a:defRPr/>
            </a:pPr>
            <a:fld id="{6E18FAC9-112F-4F97-BD56-9ADF18D9DD67}" type="slidenum">
              <a:rPr kumimoji="0" lang="zh-CN" altLang="en-US" sz="1600">
                <a:solidFill>
                  <a:srgbClr val="002060"/>
                </a:solidFill>
                <a:latin typeface="黑体" pitchFamily="2" charset="-122"/>
                <a:ea typeface="黑体" pitchFamily="2" charset="-122"/>
              </a:rPr>
              <a:pPr algn="ctr">
                <a:lnSpc>
                  <a:spcPct val="100000"/>
                </a:lnSpc>
                <a:spcBef>
                  <a:spcPct val="0"/>
                </a:spcBef>
                <a:buClrTx/>
                <a:buFontTx/>
                <a:buNone/>
                <a:defRPr/>
              </a:pPr>
              <a:t>‹#›</a:t>
            </a:fld>
            <a:endParaRPr kumimoji="0" lang="en-US" altLang="zh-CN" sz="1800" dirty="0">
              <a:solidFill>
                <a:srgbClr val="002060"/>
              </a:solidFill>
              <a:latin typeface="黑体" pitchFamily="2" charset="-122"/>
              <a:ea typeface="黑体" pitchFamily="2" charset="-122"/>
            </a:endParaRPr>
          </a:p>
        </p:txBody>
      </p:sp>
      <p:sp>
        <p:nvSpPr>
          <p:cNvPr id="10" name="íṥļíḋè"/>
          <p:cNvSpPr>
            <a:spLocks noChangeAspect="1"/>
          </p:cNvSpPr>
          <p:nvPr userDrawn="1"/>
        </p:nvSpPr>
        <p:spPr bwMode="auto">
          <a:xfrm>
            <a:off x="426945" y="6553269"/>
            <a:ext cx="284027" cy="324000"/>
          </a:xfrm>
          <a:custGeom>
            <a:avLst/>
            <a:gdLst>
              <a:gd name="T0" fmla="*/ 72 w 151"/>
              <a:gd name="T1" fmla="*/ 92 h 171"/>
              <a:gd name="T2" fmla="*/ 83 w 151"/>
              <a:gd name="T3" fmla="*/ 96 h 171"/>
              <a:gd name="T4" fmla="*/ 77 w 151"/>
              <a:gd name="T5" fmla="*/ 92 h 171"/>
              <a:gd name="T6" fmla="*/ 80 w 151"/>
              <a:gd name="T7" fmla="*/ 115 h 171"/>
              <a:gd name="T8" fmla="*/ 72 w 151"/>
              <a:gd name="T9" fmla="*/ 115 h 171"/>
              <a:gd name="T10" fmla="*/ 74 w 151"/>
              <a:gd name="T11" fmla="*/ 97 h 171"/>
              <a:gd name="T12" fmla="*/ 69 w 151"/>
              <a:gd name="T13" fmla="*/ 137 h 171"/>
              <a:gd name="T14" fmla="*/ 77 w 151"/>
              <a:gd name="T15" fmla="*/ 121 h 171"/>
              <a:gd name="T16" fmla="*/ 77 w 151"/>
              <a:gd name="T17" fmla="*/ 127 h 171"/>
              <a:gd name="T18" fmla="*/ 80 w 151"/>
              <a:gd name="T19" fmla="*/ 145 h 171"/>
              <a:gd name="T20" fmla="*/ 71 w 151"/>
              <a:gd name="T21" fmla="*/ 144 h 171"/>
              <a:gd name="T22" fmla="*/ 107 w 151"/>
              <a:gd name="T23" fmla="*/ 13 h 171"/>
              <a:gd name="T24" fmla="*/ 106 w 151"/>
              <a:gd name="T25" fmla="*/ 11 h 171"/>
              <a:gd name="T26" fmla="*/ 113 w 151"/>
              <a:gd name="T27" fmla="*/ 10 h 171"/>
              <a:gd name="T28" fmla="*/ 111 w 151"/>
              <a:gd name="T29" fmla="*/ 15 h 171"/>
              <a:gd name="T30" fmla="*/ 115 w 151"/>
              <a:gd name="T31" fmla="*/ 26 h 171"/>
              <a:gd name="T32" fmla="*/ 114 w 151"/>
              <a:gd name="T33" fmla="*/ 30 h 171"/>
              <a:gd name="T34" fmla="*/ 112 w 151"/>
              <a:gd name="T35" fmla="*/ 22 h 171"/>
              <a:gd name="T36" fmla="*/ 108 w 151"/>
              <a:gd name="T37" fmla="*/ 27 h 171"/>
              <a:gd name="T38" fmla="*/ 107 w 151"/>
              <a:gd name="T39" fmla="*/ 27 h 171"/>
              <a:gd name="T40" fmla="*/ 108 w 151"/>
              <a:gd name="T41" fmla="*/ 22 h 171"/>
              <a:gd name="T42" fmla="*/ 106 w 151"/>
              <a:gd name="T43" fmla="*/ 28 h 171"/>
              <a:gd name="T44" fmla="*/ 105 w 151"/>
              <a:gd name="T45" fmla="*/ 30 h 171"/>
              <a:gd name="T46" fmla="*/ 107 w 151"/>
              <a:gd name="T47" fmla="*/ 16 h 171"/>
              <a:gd name="T48" fmla="*/ 107 w 151"/>
              <a:gd name="T49" fmla="*/ 18 h 171"/>
              <a:gd name="T50" fmla="*/ 108 w 151"/>
              <a:gd name="T51" fmla="*/ 25 h 171"/>
              <a:gd name="T52" fmla="*/ 36 w 151"/>
              <a:gd name="T53" fmla="*/ 65 h 171"/>
              <a:gd name="T54" fmla="*/ 28 w 151"/>
              <a:gd name="T55" fmla="*/ 69 h 171"/>
              <a:gd name="T56" fmla="*/ 30 w 151"/>
              <a:gd name="T57" fmla="*/ 63 h 171"/>
              <a:gd name="T58" fmla="*/ 39 w 151"/>
              <a:gd name="T59" fmla="*/ 65 h 171"/>
              <a:gd name="T60" fmla="*/ 47 w 151"/>
              <a:gd name="T61" fmla="*/ 69 h 171"/>
              <a:gd name="T62" fmla="*/ 49 w 151"/>
              <a:gd name="T63" fmla="*/ 65 h 171"/>
              <a:gd name="T64" fmla="*/ 57 w 151"/>
              <a:gd name="T65" fmla="*/ 66 h 171"/>
              <a:gd name="T66" fmla="*/ 87 w 151"/>
              <a:gd name="T67" fmla="*/ 71 h 171"/>
              <a:gd name="T68" fmla="*/ 91 w 151"/>
              <a:gd name="T69" fmla="*/ 72 h 171"/>
              <a:gd name="T70" fmla="*/ 90 w 151"/>
              <a:gd name="T71" fmla="*/ 57 h 171"/>
              <a:gd name="T72" fmla="*/ 69 w 151"/>
              <a:gd name="T73" fmla="*/ 67 h 171"/>
              <a:gd name="T74" fmla="*/ 104 w 151"/>
              <a:gd name="T75" fmla="*/ 59 h 171"/>
              <a:gd name="T76" fmla="*/ 102 w 151"/>
              <a:gd name="T77" fmla="*/ 94 h 171"/>
              <a:gd name="T78" fmla="*/ 112 w 151"/>
              <a:gd name="T79" fmla="*/ 20 h 171"/>
              <a:gd name="T80" fmla="*/ 113 w 151"/>
              <a:gd name="T81" fmla="*/ 18 h 171"/>
              <a:gd name="T82" fmla="*/ 113 w 151"/>
              <a:gd name="T83" fmla="*/ 18 h 171"/>
              <a:gd name="T84" fmla="*/ 88 w 151"/>
              <a:gd name="T85" fmla="*/ 29 h 171"/>
              <a:gd name="T86" fmla="*/ 88 w 151"/>
              <a:gd name="T87" fmla="*/ 29 h 171"/>
              <a:gd name="T88" fmla="*/ 86 w 151"/>
              <a:gd name="T89" fmla="*/ 17 h 171"/>
              <a:gd name="T90" fmla="*/ 91 w 151"/>
              <a:gd name="T91" fmla="*/ 25 h 171"/>
              <a:gd name="T92" fmla="*/ 93 w 151"/>
              <a:gd name="T93" fmla="*/ 22 h 171"/>
              <a:gd name="T94" fmla="*/ 97 w 151"/>
              <a:gd name="T95" fmla="*/ 14 h 171"/>
              <a:gd name="T96" fmla="*/ 92 w 151"/>
              <a:gd name="T97" fmla="*/ 25 h 171"/>
              <a:gd name="T98" fmla="*/ 20 w 151"/>
              <a:gd name="T99" fmla="*/ 110 h 171"/>
              <a:gd name="T100" fmla="*/ 54 w 151"/>
              <a:gd name="T101" fmla="*/ 88 h 171"/>
              <a:gd name="T102" fmla="*/ 58 w 151"/>
              <a:gd name="T103" fmla="*/ 120 h 171"/>
              <a:gd name="T104" fmla="*/ 125 w 151"/>
              <a:gd name="T105" fmla="*/ 4 h 171"/>
              <a:gd name="T106" fmla="*/ 20 w 151"/>
              <a:gd name="T107" fmla="*/ 119 h 171"/>
              <a:gd name="T108" fmla="*/ 43 w 151"/>
              <a:gd name="T109" fmla="*/ 129 h 171"/>
              <a:gd name="T110" fmla="*/ 125 w 151"/>
              <a:gd name="T111" fmla="*/ 134 h 171"/>
              <a:gd name="T112" fmla="*/ 119 w 151"/>
              <a:gd name="T113" fmla="*/ 67 h 171"/>
              <a:gd name="T114" fmla="*/ 121 w 151"/>
              <a:gd name="T115" fmla="*/ 68 h 171"/>
              <a:gd name="T116" fmla="*/ 116 w 151"/>
              <a:gd name="T117" fmla="*/ 66 h 171"/>
              <a:gd name="T118" fmla="*/ 122 w 151"/>
              <a:gd name="T119" fmla="*/ 62 h 171"/>
              <a:gd name="T120" fmla="*/ 106 w 151"/>
              <a:gd name="T121" fmla="*/ 39 h 171"/>
              <a:gd name="T122" fmla="*/ 119 w 151"/>
              <a:gd name="T123" fmla="*/ 46 h 171"/>
              <a:gd name="T124" fmla="*/ 126 w 151"/>
              <a:gd name="T125" fmla="*/ 4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71">
                <a:moveTo>
                  <a:pt x="151" y="92"/>
                </a:moveTo>
                <a:cubicBezTo>
                  <a:pt x="151" y="22"/>
                  <a:pt x="151" y="22"/>
                  <a:pt x="151" y="22"/>
                </a:cubicBezTo>
                <a:cubicBezTo>
                  <a:pt x="144" y="19"/>
                  <a:pt x="130" y="8"/>
                  <a:pt x="129" y="0"/>
                </a:cubicBezTo>
                <a:cubicBezTo>
                  <a:pt x="76" y="0"/>
                  <a:pt x="76" y="0"/>
                  <a:pt x="76" y="0"/>
                </a:cubicBezTo>
                <a:cubicBezTo>
                  <a:pt x="22" y="0"/>
                  <a:pt x="22" y="0"/>
                  <a:pt x="22" y="0"/>
                </a:cubicBezTo>
                <a:cubicBezTo>
                  <a:pt x="21" y="8"/>
                  <a:pt x="6" y="19"/>
                  <a:pt x="0" y="22"/>
                </a:cubicBezTo>
                <a:cubicBezTo>
                  <a:pt x="0" y="92"/>
                  <a:pt x="0" y="92"/>
                  <a:pt x="0" y="92"/>
                </a:cubicBezTo>
                <a:cubicBezTo>
                  <a:pt x="0" y="96"/>
                  <a:pt x="0" y="100"/>
                  <a:pt x="1" y="105"/>
                </a:cubicBezTo>
                <a:cubicBezTo>
                  <a:pt x="9" y="137"/>
                  <a:pt x="39" y="165"/>
                  <a:pt x="76" y="171"/>
                </a:cubicBezTo>
                <a:cubicBezTo>
                  <a:pt x="76" y="171"/>
                  <a:pt x="76" y="171"/>
                  <a:pt x="76" y="171"/>
                </a:cubicBezTo>
                <a:cubicBezTo>
                  <a:pt x="114" y="164"/>
                  <a:pt x="142" y="139"/>
                  <a:pt x="150" y="109"/>
                </a:cubicBezTo>
                <a:cubicBezTo>
                  <a:pt x="151" y="103"/>
                  <a:pt x="151" y="98"/>
                  <a:pt x="151" y="92"/>
                </a:cubicBezTo>
                <a:close/>
                <a:moveTo>
                  <a:pt x="75" y="94"/>
                </a:moveTo>
                <a:cubicBezTo>
                  <a:pt x="75" y="92"/>
                  <a:pt x="75" y="92"/>
                  <a:pt x="75" y="92"/>
                </a:cubicBezTo>
                <a:cubicBezTo>
                  <a:pt x="75" y="92"/>
                  <a:pt x="74" y="92"/>
                  <a:pt x="74" y="92"/>
                </a:cubicBezTo>
                <a:cubicBezTo>
                  <a:pt x="73" y="93"/>
                  <a:pt x="73" y="93"/>
                  <a:pt x="73" y="93"/>
                </a:cubicBezTo>
                <a:cubicBezTo>
                  <a:pt x="73" y="93"/>
                  <a:pt x="72" y="94"/>
                  <a:pt x="72" y="94"/>
                </a:cubicBezTo>
                <a:cubicBezTo>
                  <a:pt x="72" y="94"/>
                  <a:pt x="72" y="95"/>
                  <a:pt x="71" y="95"/>
                </a:cubicBezTo>
                <a:cubicBezTo>
                  <a:pt x="71" y="95"/>
                  <a:pt x="71" y="95"/>
                  <a:pt x="71" y="95"/>
                </a:cubicBezTo>
                <a:cubicBezTo>
                  <a:pt x="71" y="95"/>
                  <a:pt x="71" y="96"/>
                  <a:pt x="71" y="96"/>
                </a:cubicBezTo>
                <a:cubicBezTo>
                  <a:pt x="70" y="96"/>
                  <a:pt x="70" y="96"/>
                  <a:pt x="70" y="97"/>
                </a:cubicBezTo>
                <a:cubicBezTo>
                  <a:pt x="70" y="97"/>
                  <a:pt x="70" y="97"/>
                  <a:pt x="70" y="97"/>
                </a:cubicBezTo>
                <a:cubicBezTo>
                  <a:pt x="70" y="98"/>
                  <a:pt x="70" y="98"/>
                  <a:pt x="70" y="98"/>
                </a:cubicBezTo>
                <a:cubicBezTo>
                  <a:pt x="70" y="98"/>
                  <a:pt x="70" y="98"/>
                  <a:pt x="70" y="98"/>
                </a:cubicBezTo>
                <a:cubicBezTo>
                  <a:pt x="70" y="98"/>
                  <a:pt x="69" y="98"/>
                  <a:pt x="69" y="98"/>
                </a:cubicBezTo>
                <a:cubicBezTo>
                  <a:pt x="69" y="98"/>
                  <a:pt x="69" y="98"/>
                  <a:pt x="69" y="98"/>
                </a:cubicBezTo>
                <a:cubicBezTo>
                  <a:pt x="69" y="98"/>
                  <a:pt x="69" y="98"/>
                  <a:pt x="69" y="98"/>
                </a:cubicBezTo>
                <a:cubicBezTo>
                  <a:pt x="69" y="98"/>
                  <a:pt x="69" y="98"/>
                  <a:pt x="69" y="98"/>
                </a:cubicBezTo>
                <a:cubicBezTo>
                  <a:pt x="69" y="98"/>
                  <a:pt x="69" y="98"/>
                  <a:pt x="68" y="97"/>
                </a:cubicBezTo>
                <a:cubicBezTo>
                  <a:pt x="68" y="97"/>
                  <a:pt x="68" y="97"/>
                  <a:pt x="68" y="97"/>
                </a:cubicBezTo>
                <a:cubicBezTo>
                  <a:pt x="68" y="97"/>
                  <a:pt x="68" y="97"/>
                  <a:pt x="69" y="97"/>
                </a:cubicBezTo>
                <a:cubicBezTo>
                  <a:pt x="69" y="96"/>
                  <a:pt x="69" y="96"/>
                  <a:pt x="69" y="96"/>
                </a:cubicBezTo>
                <a:cubicBezTo>
                  <a:pt x="69" y="96"/>
                  <a:pt x="69" y="96"/>
                  <a:pt x="69" y="96"/>
                </a:cubicBezTo>
                <a:cubicBezTo>
                  <a:pt x="70" y="94"/>
                  <a:pt x="70" y="94"/>
                  <a:pt x="70" y="94"/>
                </a:cubicBezTo>
                <a:cubicBezTo>
                  <a:pt x="70" y="94"/>
                  <a:pt x="70" y="94"/>
                  <a:pt x="70" y="94"/>
                </a:cubicBezTo>
                <a:cubicBezTo>
                  <a:pt x="70" y="94"/>
                  <a:pt x="70" y="93"/>
                  <a:pt x="71" y="93"/>
                </a:cubicBezTo>
                <a:cubicBezTo>
                  <a:pt x="71" y="93"/>
                  <a:pt x="71" y="93"/>
                  <a:pt x="72" y="92"/>
                </a:cubicBezTo>
                <a:cubicBezTo>
                  <a:pt x="72" y="92"/>
                  <a:pt x="72" y="92"/>
                  <a:pt x="72" y="92"/>
                </a:cubicBezTo>
                <a:cubicBezTo>
                  <a:pt x="72" y="92"/>
                  <a:pt x="72" y="92"/>
                  <a:pt x="73" y="91"/>
                </a:cubicBezTo>
                <a:cubicBezTo>
                  <a:pt x="73" y="91"/>
                  <a:pt x="73" y="91"/>
                  <a:pt x="74" y="91"/>
                </a:cubicBezTo>
                <a:cubicBezTo>
                  <a:pt x="74" y="91"/>
                  <a:pt x="74" y="91"/>
                  <a:pt x="74" y="91"/>
                </a:cubicBezTo>
                <a:cubicBezTo>
                  <a:pt x="75" y="90"/>
                  <a:pt x="75" y="90"/>
                  <a:pt x="75" y="90"/>
                </a:cubicBezTo>
                <a:cubicBezTo>
                  <a:pt x="75" y="90"/>
                  <a:pt x="75" y="90"/>
                  <a:pt x="75" y="90"/>
                </a:cubicBezTo>
                <a:cubicBezTo>
                  <a:pt x="75" y="90"/>
                  <a:pt x="75" y="90"/>
                  <a:pt x="75" y="89"/>
                </a:cubicBezTo>
                <a:cubicBezTo>
                  <a:pt x="75" y="89"/>
                  <a:pt x="75" y="89"/>
                  <a:pt x="75" y="89"/>
                </a:cubicBezTo>
                <a:cubicBezTo>
                  <a:pt x="75" y="89"/>
                  <a:pt x="75" y="89"/>
                  <a:pt x="75" y="89"/>
                </a:cubicBezTo>
                <a:cubicBezTo>
                  <a:pt x="75" y="88"/>
                  <a:pt x="75" y="88"/>
                  <a:pt x="75" y="88"/>
                </a:cubicBezTo>
                <a:cubicBezTo>
                  <a:pt x="75" y="88"/>
                  <a:pt x="75" y="88"/>
                  <a:pt x="75" y="88"/>
                </a:cubicBezTo>
                <a:cubicBezTo>
                  <a:pt x="75" y="88"/>
                  <a:pt x="75" y="88"/>
                  <a:pt x="75" y="88"/>
                </a:cubicBezTo>
                <a:cubicBezTo>
                  <a:pt x="75" y="88"/>
                  <a:pt x="75" y="88"/>
                  <a:pt x="75" y="87"/>
                </a:cubicBezTo>
                <a:cubicBezTo>
                  <a:pt x="75" y="87"/>
                  <a:pt x="75" y="87"/>
                  <a:pt x="75" y="87"/>
                </a:cubicBezTo>
                <a:cubicBezTo>
                  <a:pt x="75"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7" y="87"/>
                  <a:pt x="77" y="87"/>
                  <a:pt x="77" y="87"/>
                </a:cubicBezTo>
                <a:cubicBezTo>
                  <a:pt x="77" y="87"/>
                  <a:pt x="77" y="87"/>
                  <a:pt x="77" y="87"/>
                </a:cubicBezTo>
                <a:cubicBezTo>
                  <a:pt x="77" y="87"/>
                  <a:pt x="77" y="87"/>
                  <a:pt x="77" y="88"/>
                </a:cubicBezTo>
                <a:cubicBezTo>
                  <a:pt x="77" y="89"/>
                  <a:pt x="77" y="89"/>
                  <a:pt x="77" y="89"/>
                </a:cubicBezTo>
                <a:cubicBezTo>
                  <a:pt x="77" y="89"/>
                  <a:pt x="77" y="89"/>
                  <a:pt x="77" y="89"/>
                </a:cubicBezTo>
                <a:cubicBezTo>
                  <a:pt x="77" y="90"/>
                  <a:pt x="77" y="90"/>
                  <a:pt x="77" y="90"/>
                </a:cubicBezTo>
                <a:cubicBezTo>
                  <a:pt x="77" y="90"/>
                  <a:pt x="77" y="90"/>
                  <a:pt x="77" y="91"/>
                </a:cubicBezTo>
                <a:cubicBezTo>
                  <a:pt x="77" y="91"/>
                  <a:pt x="77" y="91"/>
                  <a:pt x="77" y="91"/>
                </a:cubicBezTo>
                <a:cubicBezTo>
                  <a:pt x="78" y="91"/>
                  <a:pt x="78" y="91"/>
                  <a:pt x="78" y="91"/>
                </a:cubicBezTo>
                <a:cubicBezTo>
                  <a:pt x="78" y="91"/>
                  <a:pt x="78" y="91"/>
                  <a:pt x="78" y="91"/>
                </a:cubicBezTo>
                <a:cubicBezTo>
                  <a:pt x="78" y="91"/>
                  <a:pt x="79" y="91"/>
                  <a:pt x="79" y="91"/>
                </a:cubicBezTo>
                <a:cubicBezTo>
                  <a:pt x="79" y="91"/>
                  <a:pt x="80" y="91"/>
                  <a:pt x="80" y="92"/>
                </a:cubicBezTo>
                <a:cubicBezTo>
                  <a:pt x="80" y="92"/>
                  <a:pt x="81" y="92"/>
                  <a:pt x="81" y="92"/>
                </a:cubicBezTo>
                <a:cubicBezTo>
                  <a:pt x="81" y="92"/>
                  <a:pt x="81" y="93"/>
                  <a:pt x="81" y="93"/>
                </a:cubicBezTo>
                <a:cubicBezTo>
                  <a:pt x="82" y="93"/>
                  <a:pt x="82" y="93"/>
                  <a:pt x="82" y="93"/>
                </a:cubicBezTo>
                <a:cubicBezTo>
                  <a:pt x="82" y="94"/>
                  <a:pt x="82" y="94"/>
                  <a:pt x="82" y="94"/>
                </a:cubicBezTo>
                <a:cubicBezTo>
                  <a:pt x="82" y="94"/>
                  <a:pt x="82" y="94"/>
                  <a:pt x="82" y="94"/>
                </a:cubicBezTo>
                <a:cubicBezTo>
                  <a:pt x="83" y="95"/>
                  <a:pt x="83" y="95"/>
                  <a:pt x="83" y="95"/>
                </a:cubicBezTo>
                <a:cubicBezTo>
                  <a:pt x="83" y="95"/>
                  <a:pt x="83" y="95"/>
                  <a:pt x="83" y="96"/>
                </a:cubicBezTo>
                <a:cubicBezTo>
                  <a:pt x="83" y="96"/>
                  <a:pt x="83" y="96"/>
                  <a:pt x="83" y="96"/>
                </a:cubicBezTo>
                <a:cubicBezTo>
                  <a:pt x="83" y="96"/>
                  <a:pt x="83" y="96"/>
                  <a:pt x="83" y="96"/>
                </a:cubicBezTo>
                <a:cubicBezTo>
                  <a:pt x="83" y="96"/>
                  <a:pt x="83" y="96"/>
                  <a:pt x="83" y="96"/>
                </a:cubicBezTo>
                <a:cubicBezTo>
                  <a:pt x="84" y="96"/>
                  <a:pt x="84" y="96"/>
                  <a:pt x="84" y="97"/>
                </a:cubicBezTo>
                <a:cubicBezTo>
                  <a:pt x="84" y="97"/>
                  <a:pt x="84" y="97"/>
                  <a:pt x="84" y="97"/>
                </a:cubicBezTo>
                <a:cubicBezTo>
                  <a:pt x="84" y="97"/>
                  <a:pt x="84" y="97"/>
                  <a:pt x="84" y="97"/>
                </a:cubicBezTo>
                <a:cubicBezTo>
                  <a:pt x="84" y="97"/>
                  <a:pt x="84" y="97"/>
                  <a:pt x="84" y="97"/>
                </a:cubicBezTo>
                <a:cubicBezTo>
                  <a:pt x="84" y="97"/>
                  <a:pt x="84" y="97"/>
                  <a:pt x="84" y="97"/>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2" y="96"/>
                  <a:pt x="82" y="96"/>
                  <a:pt x="82" y="96"/>
                </a:cubicBezTo>
                <a:cubicBezTo>
                  <a:pt x="82" y="96"/>
                  <a:pt x="82" y="96"/>
                  <a:pt x="81" y="96"/>
                </a:cubicBezTo>
                <a:cubicBezTo>
                  <a:pt x="81" y="95"/>
                  <a:pt x="81" y="95"/>
                  <a:pt x="81" y="95"/>
                </a:cubicBezTo>
                <a:cubicBezTo>
                  <a:pt x="81" y="95"/>
                  <a:pt x="81" y="95"/>
                  <a:pt x="81" y="95"/>
                </a:cubicBezTo>
                <a:cubicBezTo>
                  <a:pt x="81" y="95"/>
                  <a:pt x="81" y="94"/>
                  <a:pt x="81" y="94"/>
                </a:cubicBezTo>
                <a:cubicBezTo>
                  <a:pt x="80" y="94"/>
                  <a:pt x="80" y="94"/>
                  <a:pt x="80" y="94"/>
                </a:cubicBezTo>
                <a:cubicBezTo>
                  <a:pt x="80" y="94"/>
                  <a:pt x="80" y="93"/>
                  <a:pt x="79" y="93"/>
                </a:cubicBezTo>
                <a:cubicBezTo>
                  <a:pt x="79" y="93"/>
                  <a:pt x="79" y="93"/>
                  <a:pt x="79" y="93"/>
                </a:cubicBezTo>
                <a:cubicBezTo>
                  <a:pt x="79" y="93"/>
                  <a:pt x="79" y="93"/>
                  <a:pt x="79" y="93"/>
                </a:cubicBezTo>
                <a:cubicBezTo>
                  <a:pt x="79" y="92"/>
                  <a:pt x="78" y="92"/>
                  <a:pt x="78" y="92"/>
                </a:cubicBezTo>
                <a:cubicBezTo>
                  <a:pt x="78" y="92"/>
                  <a:pt x="78" y="92"/>
                  <a:pt x="78" y="92"/>
                </a:cubicBezTo>
                <a:cubicBezTo>
                  <a:pt x="78" y="92"/>
                  <a:pt x="77" y="92"/>
                  <a:pt x="77" y="92"/>
                </a:cubicBezTo>
                <a:cubicBezTo>
                  <a:pt x="77" y="94"/>
                  <a:pt x="77" y="94"/>
                  <a:pt x="77" y="94"/>
                </a:cubicBezTo>
                <a:cubicBezTo>
                  <a:pt x="77" y="94"/>
                  <a:pt x="77" y="94"/>
                  <a:pt x="77" y="94"/>
                </a:cubicBezTo>
                <a:cubicBezTo>
                  <a:pt x="78" y="94"/>
                  <a:pt x="78" y="94"/>
                  <a:pt x="78" y="95"/>
                </a:cubicBezTo>
                <a:cubicBezTo>
                  <a:pt x="78" y="95"/>
                  <a:pt x="78" y="95"/>
                  <a:pt x="78" y="95"/>
                </a:cubicBezTo>
                <a:cubicBezTo>
                  <a:pt x="79" y="95"/>
                  <a:pt x="79" y="95"/>
                  <a:pt x="79" y="96"/>
                </a:cubicBezTo>
                <a:cubicBezTo>
                  <a:pt x="79" y="96"/>
                  <a:pt x="79" y="96"/>
                  <a:pt x="79" y="97"/>
                </a:cubicBezTo>
                <a:cubicBezTo>
                  <a:pt x="80" y="97"/>
                  <a:pt x="80" y="97"/>
                  <a:pt x="80" y="98"/>
                </a:cubicBezTo>
                <a:cubicBezTo>
                  <a:pt x="80" y="98"/>
                  <a:pt x="80" y="99"/>
                  <a:pt x="80" y="99"/>
                </a:cubicBezTo>
                <a:cubicBezTo>
                  <a:pt x="79" y="99"/>
                  <a:pt x="79" y="100"/>
                  <a:pt x="79" y="100"/>
                </a:cubicBezTo>
                <a:cubicBezTo>
                  <a:pt x="79" y="100"/>
                  <a:pt x="79" y="101"/>
                  <a:pt x="79" y="101"/>
                </a:cubicBezTo>
                <a:cubicBezTo>
                  <a:pt x="78" y="101"/>
                  <a:pt x="78" y="101"/>
                  <a:pt x="78" y="102"/>
                </a:cubicBezTo>
                <a:cubicBezTo>
                  <a:pt x="78" y="102"/>
                  <a:pt x="78" y="103"/>
                  <a:pt x="78" y="103"/>
                </a:cubicBezTo>
                <a:cubicBezTo>
                  <a:pt x="79" y="103"/>
                  <a:pt x="79" y="104"/>
                  <a:pt x="79" y="104"/>
                </a:cubicBezTo>
                <a:cubicBezTo>
                  <a:pt x="79" y="104"/>
                  <a:pt x="79" y="104"/>
                  <a:pt x="79" y="104"/>
                </a:cubicBezTo>
                <a:cubicBezTo>
                  <a:pt x="79" y="104"/>
                  <a:pt x="79" y="104"/>
                  <a:pt x="79" y="105"/>
                </a:cubicBezTo>
                <a:cubicBezTo>
                  <a:pt x="79" y="105"/>
                  <a:pt x="80" y="106"/>
                  <a:pt x="80" y="106"/>
                </a:cubicBezTo>
                <a:cubicBezTo>
                  <a:pt x="80" y="106"/>
                  <a:pt x="80" y="106"/>
                  <a:pt x="80" y="106"/>
                </a:cubicBezTo>
                <a:cubicBezTo>
                  <a:pt x="80" y="106"/>
                  <a:pt x="80" y="107"/>
                  <a:pt x="80" y="107"/>
                </a:cubicBezTo>
                <a:cubicBezTo>
                  <a:pt x="80" y="108"/>
                  <a:pt x="80" y="108"/>
                  <a:pt x="80" y="109"/>
                </a:cubicBezTo>
                <a:cubicBezTo>
                  <a:pt x="80" y="109"/>
                  <a:pt x="80" y="109"/>
                  <a:pt x="80" y="109"/>
                </a:cubicBezTo>
                <a:cubicBezTo>
                  <a:pt x="81" y="109"/>
                  <a:pt x="81" y="110"/>
                  <a:pt x="81" y="110"/>
                </a:cubicBezTo>
                <a:cubicBezTo>
                  <a:pt x="81" y="111"/>
                  <a:pt x="81" y="111"/>
                  <a:pt x="81" y="112"/>
                </a:cubicBezTo>
                <a:cubicBezTo>
                  <a:pt x="81" y="112"/>
                  <a:pt x="81" y="112"/>
                  <a:pt x="81" y="112"/>
                </a:cubicBezTo>
                <a:cubicBezTo>
                  <a:pt x="81" y="112"/>
                  <a:pt x="81" y="113"/>
                  <a:pt x="81" y="113"/>
                </a:cubicBezTo>
                <a:cubicBezTo>
                  <a:pt x="81" y="113"/>
                  <a:pt x="81" y="113"/>
                  <a:pt x="81" y="113"/>
                </a:cubicBezTo>
                <a:cubicBezTo>
                  <a:pt x="81" y="113"/>
                  <a:pt x="81" y="114"/>
                  <a:pt x="81" y="114"/>
                </a:cubicBezTo>
                <a:cubicBezTo>
                  <a:pt x="81" y="114"/>
                  <a:pt x="81" y="114"/>
                  <a:pt x="81" y="115"/>
                </a:cubicBezTo>
                <a:cubicBezTo>
                  <a:pt x="81" y="115"/>
                  <a:pt x="81" y="115"/>
                  <a:pt x="81" y="115"/>
                </a:cubicBezTo>
                <a:cubicBezTo>
                  <a:pt x="81" y="115"/>
                  <a:pt x="81" y="115"/>
                  <a:pt x="81" y="115"/>
                </a:cubicBezTo>
                <a:cubicBezTo>
                  <a:pt x="81" y="115"/>
                  <a:pt x="81" y="115"/>
                  <a:pt x="81" y="115"/>
                </a:cubicBezTo>
                <a:cubicBezTo>
                  <a:pt x="81" y="115"/>
                  <a:pt x="81" y="115"/>
                  <a:pt x="81" y="115"/>
                </a:cubicBezTo>
                <a:cubicBezTo>
                  <a:pt x="81" y="115"/>
                  <a:pt x="81"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4"/>
                  <a:pt x="80" y="114"/>
                  <a:pt x="79" y="114"/>
                </a:cubicBezTo>
                <a:cubicBezTo>
                  <a:pt x="79" y="114"/>
                  <a:pt x="79" y="114"/>
                  <a:pt x="79" y="113"/>
                </a:cubicBezTo>
                <a:cubicBezTo>
                  <a:pt x="79" y="113"/>
                  <a:pt x="79" y="113"/>
                  <a:pt x="79" y="113"/>
                </a:cubicBezTo>
                <a:cubicBezTo>
                  <a:pt x="79" y="113"/>
                  <a:pt x="79" y="113"/>
                  <a:pt x="79" y="112"/>
                </a:cubicBezTo>
                <a:cubicBezTo>
                  <a:pt x="79" y="112"/>
                  <a:pt x="79" y="112"/>
                  <a:pt x="79" y="112"/>
                </a:cubicBezTo>
                <a:cubicBezTo>
                  <a:pt x="79" y="112"/>
                  <a:pt x="79" y="111"/>
                  <a:pt x="79" y="110"/>
                </a:cubicBezTo>
                <a:cubicBezTo>
                  <a:pt x="79" y="110"/>
                  <a:pt x="79" y="109"/>
                  <a:pt x="79" y="109"/>
                </a:cubicBezTo>
                <a:cubicBezTo>
                  <a:pt x="79" y="108"/>
                  <a:pt x="79" y="108"/>
                  <a:pt x="79" y="108"/>
                </a:cubicBezTo>
                <a:cubicBezTo>
                  <a:pt x="78" y="107"/>
                  <a:pt x="78" y="107"/>
                  <a:pt x="78" y="107"/>
                </a:cubicBezTo>
                <a:cubicBezTo>
                  <a:pt x="78" y="107"/>
                  <a:pt x="78" y="106"/>
                  <a:pt x="78" y="106"/>
                </a:cubicBezTo>
                <a:cubicBezTo>
                  <a:pt x="78" y="106"/>
                  <a:pt x="78" y="106"/>
                  <a:pt x="78" y="106"/>
                </a:cubicBezTo>
                <a:cubicBezTo>
                  <a:pt x="78" y="106"/>
                  <a:pt x="78" y="105"/>
                  <a:pt x="78" y="105"/>
                </a:cubicBezTo>
                <a:cubicBezTo>
                  <a:pt x="78" y="105"/>
                  <a:pt x="78" y="105"/>
                  <a:pt x="77" y="104"/>
                </a:cubicBezTo>
                <a:cubicBezTo>
                  <a:pt x="77" y="104"/>
                  <a:pt x="77" y="104"/>
                  <a:pt x="77" y="103"/>
                </a:cubicBezTo>
                <a:cubicBezTo>
                  <a:pt x="77" y="103"/>
                  <a:pt x="77" y="103"/>
                  <a:pt x="77" y="103"/>
                </a:cubicBezTo>
                <a:cubicBezTo>
                  <a:pt x="77" y="103"/>
                  <a:pt x="77" y="103"/>
                  <a:pt x="77" y="103"/>
                </a:cubicBezTo>
                <a:cubicBezTo>
                  <a:pt x="76" y="102"/>
                  <a:pt x="76" y="102"/>
                  <a:pt x="76" y="102"/>
                </a:cubicBezTo>
                <a:cubicBezTo>
                  <a:pt x="76" y="103"/>
                  <a:pt x="75" y="103"/>
                  <a:pt x="75" y="103"/>
                </a:cubicBezTo>
                <a:cubicBezTo>
                  <a:pt x="75" y="104"/>
                  <a:pt x="75" y="104"/>
                  <a:pt x="75" y="104"/>
                </a:cubicBezTo>
                <a:cubicBezTo>
                  <a:pt x="74" y="104"/>
                  <a:pt x="74" y="104"/>
                  <a:pt x="74" y="105"/>
                </a:cubicBezTo>
                <a:cubicBezTo>
                  <a:pt x="74" y="105"/>
                  <a:pt x="74" y="105"/>
                  <a:pt x="74" y="106"/>
                </a:cubicBezTo>
                <a:cubicBezTo>
                  <a:pt x="74" y="106"/>
                  <a:pt x="74" y="106"/>
                  <a:pt x="73" y="107"/>
                </a:cubicBezTo>
                <a:cubicBezTo>
                  <a:pt x="73" y="107"/>
                  <a:pt x="73" y="107"/>
                  <a:pt x="73" y="108"/>
                </a:cubicBezTo>
                <a:cubicBezTo>
                  <a:pt x="73" y="108"/>
                  <a:pt x="73" y="108"/>
                  <a:pt x="73" y="108"/>
                </a:cubicBezTo>
                <a:cubicBezTo>
                  <a:pt x="73" y="108"/>
                  <a:pt x="73" y="108"/>
                  <a:pt x="73" y="109"/>
                </a:cubicBezTo>
                <a:cubicBezTo>
                  <a:pt x="73" y="109"/>
                  <a:pt x="73" y="110"/>
                  <a:pt x="73" y="110"/>
                </a:cubicBezTo>
                <a:cubicBezTo>
                  <a:pt x="73" y="110"/>
                  <a:pt x="73" y="110"/>
                  <a:pt x="73" y="110"/>
                </a:cubicBezTo>
                <a:cubicBezTo>
                  <a:pt x="73" y="111"/>
                  <a:pt x="73" y="111"/>
                  <a:pt x="73" y="111"/>
                </a:cubicBezTo>
                <a:cubicBezTo>
                  <a:pt x="73" y="111"/>
                  <a:pt x="73" y="111"/>
                  <a:pt x="73" y="111"/>
                </a:cubicBezTo>
                <a:cubicBezTo>
                  <a:pt x="73" y="112"/>
                  <a:pt x="73" y="112"/>
                  <a:pt x="73" y="112"/>
                </a:cubicBezTo>
                <a:cubicBezTo>
                  <a:pt x="73" y="112"/>
                  <a:pt x="73" y="112"/>
                  <a:pt x="73" y="112"/>
                </a:cubicBezTo>
                <a:cubicBezTo>
                  <a:pt x="73" y="113"/>
                  <a:pt x="73" y="113"/>
                  <a:pt x="73" y="113"/>
                </a:cubicBezTo>
                <a:cubicBezTo>
                  <a:pt x="73" y="113"/>
                  <a:pt x="73" y="113"/>
                  <a:pt x="73" y="113"/>
                </a:cubicBezTo>
                <a:cubicBezTo>
                  <a:pt x="73" y="114"/>
                  <a:pt x="73" y="114"/>
                  <a:pt x="73" y="114"/>
                </a:cubicBezTo>
                <a:cubicBezTo>
                  <a:pt x="73" y="114"/>
                  <a:pt x="73" y="114"/>
                  <a:pt x="73" y="114"/>
                </a:cubicBezTo>
                <a:cubicBezTo>
                  <a:pt x="73" y="114"/>
                  <a:pt x="73" y="115"/>
                  <a:pt x="73" y="115"/>
                </a:cubicBezTo>
                <a:cubicBezTo>
                  <a:pt x="73" y="115"/>
                  <a:pt x="73" y="115"/>
                  <a:pt x="73" y="115"/>
                </a:cubicBezTo>
                <a:cubicBezTo>
                  <a:pt x="72" y="115"/>
                  <a:pt x="72" y="115"/>
                  <a:pt x="72" y="115"/>
                </a:cubicBezTo>
                <a:cubicBezTo>
                  <a:pt x="72" y="115"/>
                  <a:pt x="72" y="115"/>
                  <a:pt x="72" y="115"/>
                </a:cubicBezTo>
                <a:cubicBezTo>
                  <a:pt x="72" y="115"/>
                  <a:pt x="72" y="115"/>
                  <a:pt x="72" y="115"/>
                </a:cubicBezTo>
                <a:cubicBezTo>
                  <a:pt x="71" y="115"/>
                  <a:pt x="71" y="115"/>
                  <a:pt x="71" y="115"/>
                </a:cubicBezTo>
                <a:cubicBezTo>
                  <a:pt x="71" y="115"/>
                  <a:pt x="71" y="115"/>
                  <a:pt x="71" y="115"/>
                </a:cubicBezTo>
                <a:cubicBezTo>
                  <a:pt x="71" y="115"/>
                  <a:pt x="71" y="115"/>
                  <a:pt x="71" y="114"/>
                </a:cubicBezTo>
                <a:cubicBezTo>
                  <a:pt x="71" y="114"/>
                  <a:pt x="71" y="114"/>
                  <a:pt x="71" y="114"/>
                </a:cubicBezTo>
                <a:cubicBezTo>
                  <a:pt x="71" y="114"/>
                  <a:pt x="71" y="113"/>
                  <a:pt x="71" y="113"/>
                </a:cubicBezTo>
                <a:cubicBezTo>
                  <a:pt x="71" y="112"/>
                  <a:pt x="71" y="111"/>
                  <a:pt x="71" y="110"/>
                </a:cubicBezTo>
                <a:cubicBezTo>
                  <a:pt x="71" y="110"/>
                  <a:pt x="71" y="109"/>
                  <a:pt x="71" y="109"/>
                </a:cubicBezTo>
                <a:cubicBezTo>
                  <a:pt x="71" y="108"/>
                  <a:pt x="72" y="107"/>
                  <a:pt x="72" y="107"/>
                </a:cubicBezTo>
                <a:cubicBezTo>
                  <a:pt x="72" y="106"/>
                  <a:pt x="72" y="106"/>
                  <a:pt x="72" y="105"/>
                </a:cubicBezTo>
                <a:cubicBezTo>
                  <a:pt x="72" y="105"/>
                  <a:pt x="73" y="104"/>
                  <a:pt x="73" y="104"/>
                </a:cubicBezTo>
                <a:cubicBezTo>
                  <a:pt x="73" y="104"/>
                  <a:pt x="73" y="104"/>
                  <a:pt x="73" y="104"/>
                </a:cubicBezTo>
                <a:cubicBezTo>
                  <a:pt x="73" y="104"/>
                  <a:pt x="73" y="103"/>
                  <a:pt x="73" y="103"/>
                </a:cubicBezTo>
                <a:cubicBezTo>
                  <a:pt x="74" y="102"/>
                  <a:pt x="74" y="102"/>
                  <a:pt x="74" y="102"/>
                </a:cubicBezTo>
                <a:cubicBezTo>
                  <a:pt x="74" y="102"/>
                  <a:pt x="74" y="102"/>
                  <a:pt x="74" y="101"/>
                </a:cubicBezTo>
                <a:cubicBezTo>
                  <a:pt x="74" y="101"/>
                  <a:pt x="74" y="101"/>
                  <a:pt x="73" y="101"/>
                </a:cubicBezTo>
                <a:cubicBezTo>
                  <a:pt x="73" y="101"/>
                  <a:pt x="73" y="101"/>
                  <a:pt x="73" y="101"/>
                </a:cubicBezTo>
                <a:cubicBezTo>
                  <a:pt x="73" y="101"/>
                  <a:pt x="73" y="100"/>
                  <a:pt x="73" y="100"/>
                </a:cubicBezTo>
                <a:cubicBezTo>
                  <a:pt x="72" y="100"/>
                  <a:pt x="72" y="100"/>
                  <a:pt x="72" y="99"/>
                </a:cubicBezTo>
                <a:cubicBezTo>
                  <a:pt x="72" y="99"/>
                  <a:pt x="72" y="99"/>
                  <a:pt x="72" y="98"/>
                </a:cubicBezTo>
                <a:cubicBezTo>
                  <a:pt x="72" y="98"/>
                  <a:pt x="72" y="98"/>
                  <a:pt x="72" y="98"/>
                </a:cubicBezTo>
                <a:cubicBezTo>
                  <a:pt x="72" y="98"/>
                  <a:pt x="72" y="97"/>
                  <a:pt x="72" y="97"/>
                </a:cubicBezTo>
                <a:cubicBezTo>
                  <a:pt x="72" y="97"/>
                  <a:pt x="73" y="96"/>
                  <a:pt x="73" y="96"/>
                </a:cubicBezTo>
                <a:cubicBezTo>
                  <a:pt x="73" y="96"/>
                  <a:pt x="73" y="95"/>
                  <a:pt x="74" y="95"/>
                </a:cubicBezTo>
                <a:cubicBezTo>
                  <a:pt x="74" y="95"/>
                  <a:pt x="75" y="94"/>
                  <a:pt x="75" y="94"/>
                </a:cubicBezTo>
                <a:close/>
                <a:moveTo>
                  <a:pt x="76" y="101"/>
                </a:moveTo>
                <a:cubicBezTo>
                  <a:pt x="75" y="100"/>
                  <a:pt x="75" y="100"/>
                  <a:pt x="75" y="100"/>
                </a:cubicBezTo>
                <a:cubicBezTo>
                  <a:pt x="75" y="100"/>
                  <a:pt x="75" y="100"/>
                  <a:pt x="75" y="100"/>
                </a:cubicBezTo>
                <a:cubicBezTo>
                  <a:pt x="75" y="100"/>
                  <a:pt x="75" y="100"/>
                  <a:pt x="74" y="100"/>
                </a:cubicBezTo>
                <a:cubicBezTo>
                  <a:pt x="74" y="100"/>
                  <a:pt x="74" y="100"/>
                  <a:pt x="74" y="100"/>
                </a:cubicBezTo>
                <a:cubicBezTo>
                  <a:pt x="74" y="100"/>
                  <a:pt x="74" y="100"/>
                  <a:pt x="74" y="99"/>
                </a:cubicBezTo>
                <a:cubicBezTo>
                  <a:pt x="74" y="99"/>
                  <a:pt x="74" y="99"/>
                  <a:pt x="74" y="99"/>
                </a:cubicBezTo>
                <a:cubicBezTo>
                  <a:pt x="74" y="99"/>
                  <a:pt x="74" y="99"/>
                  <a:pt x="74" y="99"/>
                </a:cubicBezTo>
                <a:cubicBezTo>
                  <a:pt x="74" y="98"/>
                  <a:pt x="74" y="98"/>
                  <a:pt x="74" y="98"/>
                </a:cubicBezTo>
                <a:cubicBezTo>
                  <a:pt x="74" y="98"/>
                  <a:pt x="74" y="98"/>
                  <a:pt x="74" y="97"/>
                </a:cubicBezTo>
                <a:cubicBezTo>
                  <a:pt x="74" y="97"/>
                  <a:pt x="74" y="97"/>
                  <a:pt x="74" y="97"/>
                </a:cubicBezTo>
                <a:cubicBezTo>
                  <a:pt x="74" y="97"/>
                  <a:pt x="74" y="97"/>
                  <a:pt x="74" y="97"/>
                </a:cubicBezTo>
                <a:cubicBezTo>
                  <a:pt x="74" y="97"/>
                  <a:pt x="74" y="97"/>
                  <a:pt x="74" y="96"/>
                </a:cubicBezTo>
                <a:cubicBezTo>
                  <a:pt x="75" y="96"/>
                  <a:pt x="75" y="96"/>
                  <a:pt x="75" y="96"/>
                </a:cubicBezTo>
                <a:cubicBezTo>
                  <a:pt x="75" y="96"/>
                  <a:pt x="75" y="96"/>
                  <a:pt x="75" y="96"/>
                </a:cubicBezTo>
                <a:cubicBezTo>
                  <a:pt x="75" y="96"/>
                  <a:pt x="75" y="96"/>
                  <a:pt x="76" y="96"/>
                </a:cubicBezTo>
                <a:cubicBezTo>
                  <a:pt x="76" y="95"/>
                  <a:pt x="76" y="95"/>
                  <a:pt x="76" y="95"/>
                </a:cubicBezTo>
                <a:cubicBezTo>
                  <a:pt x="76" y="95"/>
                  <a:pt x="76" y="95"/>
                  <a:pt x="76" y="95"/>
                </a:cubicBezTo>
                <a:cubicBezTo>
                  <a:pt x="76" y="95"/>
                  <a:pt x="76" y="95"/>
                  <a:pt x="76" y="96"/>
                </a:cubicBezTo>
                <a:cubicBezTo>
                  <a:pt x="77" y="96"/>
                  <a:pt x="77" y="96"/>
                  <a:pt x="77" y="96"/>
                </a:cubicBezTo>
                <a:cubicBezTo>
                  <a:pt x="77" y="96"/>
                  <a:pt x="77" y="96"/>
                  <a:pt x="77" y="96"/>
                </a:cubicBezTo>
                <a:cubicBezTo>
                  <a:pt x="78" y="96"/>
                  <a:pt x="78" y="97"/>
                  <a:pt x="78" y="97"/>
                </a:cubicBezTo>
                <a:cubicBezTo>
                  <a:pt x="78" y="97"/>
                  <a:pt x="78" y="97"/>
                  <a:pt x="78" y="97"/>
                </a:cubicBezTo>
                <a:cubicBezTo>
                  <a:pt x="78" y="97"/>
                  <a:pt x="78" y="97"/>
                  <a:pt x="78" y="97"/>
                </a:cubicBezTo>
                <a:cubicBezTo>
                  <a:pt x="78" y="97"/>
                  <a:pt x="78" y="98"/>
                  <a:pt x="78" y="98"/>
                </a:cubicBezTo>
                <a:cubicBezTo>
                  <a:pt x="78" y="98"/>
                  <a:pt x="78" y="98"/>
                  <a:pt x="78" y="98"/>
                </a:cubicBezTo>
                <a:cubicBezTo>
                  <a:pt x="78" y="98"/>
                  <a:pt x="78" y="99"/>
                  <a:pt x="78" y="99"/>
                </a:cubicBezTo>
                <a:cubicBezTo>
                  <a:pt x="78" y="99"/>
                  <a:pt x="78" y="99"/>
                  <a:pt x="78" y="99"/>
                </a:cubicBezTo>
                <a:cubicBezTo>
                  <a:pt x="78" y="100"/>
                  <a:pt x="77" y="100"/>
                  <a:pt x="77" y="100"/>
                </a:cubicBezTo>
                <a:cubicBezTo>
                  <a:pt x="77" y="100"/>
                  <a:pt x="77" y="100"/>
                  <a:pt x="77" y="100"/>
                </a:cubicBezTo>
                <a:cubicBezTo>
                  <a:pt x="77" y="100"/>
                  <a:pt x="77" y="100"/>
                  <a:pt x="77" y="101"/>
                </a:cubicBezTo>
                <a:cubicBezTo>
                  <a:pt x="77" y="101"/>
                  <a:pt x="77" y="101"/>
                  <a:pt x="77" y="101"/>
                </a:cubicBezTo>
                <a:cubicBezTo>
                  <a:pt x="76" y="101"/>
                  <a:pt x="76" y="101"/>
                  <a:pt x="76" y="101"/>
                </a:cubicBezTo>
                <a:close/>
                <a:moveTo>
                  <a:pt x="75" y="127"/>
                </a:moveTo>
                <a:cubicBezTo>
                  <a:pt x="75" y="127"/>
                  <a:pt x="74" y="128"/>
                  <a:pt x="74" y="128"/>
                </a:cubicBezTo>
                <a:cubicBezTo>
                  <a:pt x="74" y="128"/>
                  <a:pt x="74" y="128"/>
                  <a:pt x="74" y="128"/>
                </a:cubicBezTo>
                <a:cubicBezTo>
                  <a:pt x="74" y="128"/>
                  <a:pt x="73" y="128"/>
                  <a:pt x="73" y="128"/>
                </a:cubicBezTo>
                <a:cubicBezTo>
                  <a:pt x="73" y="129"/>
                  <a:pt x="72" y="129"/>
                  <a:pt x="72" y="129"/>
                </a:cubicBezTo>
                <a:cubicBezTo>
                  <a:pt x="72" y="130"/>
                  <a:pt x="72" y="130"/>
                  <a:pt x="71" y="130"/>
                </a:cubicBezTo>
                <a:cubicBezTo>
                  <a:pt x="71" y="131"/>
                  <a:pt x="71" y="131"/>
                  <a:pt x="71" y="132"/>
                </a:cubicBezTo>
                <a:cubicBezTo>
                  <a:pt x="71" y="132"/>
                  <a:pt x="71" y="132"/>
                  <a:pt x="71" y="132"/>
                </a:cubicBezTo>
                <a:cubicBezTo>
                  <a:pt x="71" y="132"/>
                  <a:pt x="71" y="132"/>
                  <a:pt x="71" y="132"/>
                </a:cubicBezTo>
                <a:cubicBezTo>
                  <a:pt x="71" y="133"/>
                  <a:pt x="71" y="133"/>
                  <a:pt x="70" y="133"/>
                </a:cubicBezTo>
                <a:cubicBezTo>
                  <a:pt x="70" y="134"/>
                  <a:pt x="70" y="134"/>
                  <a:pt x="70" y="135"/>
                </a:cubicBezTo>
                <a:cubicBezTo>
                  <a:pt x="70" y="135"/>
                  <a:pt x="70" y="135"/>
                  <a:pt x="70" y="135"/>
                </a:cubicBezTo>
                <a:cubicBezTo>
                  <a:pt x="70" y="135"/>
                  <a:pt x="70" y="135"/>
                  <a:pt x="70" y="136"/>
                </a:cubicBezTo>
                <a:cubicBezTo>
                  <a:pt x="70" y="136"/>
                  <a:pt x="70" y="136"/>
                  <a:pt x="70" y="136"/>
                </a:cubicBezTo>
                <a:cubicBezTo>
                  <a:pt x="70" y="136"/>
                  <a:pt x="70" y="136"/>
                  <a:pt x="70" y="136"/>
                </a:cubicBezTo>
                <a:cubicBezTo>
                  <a:pt x="70" y="137"/>
                  <a:pt x="70" y="137"/>
                  <a:pt x="70" y="137"/>
                </a:cubicBezTo>
                <a:cubicBezTo>
                  <a:pt x="70" y="137"/>
                  <a:pt x="70" y="137"/>
                  <a:pt x="69" y="137"/>
                </a:cubicBezTo>
                <a:cubicBezTo>
                  <a:pt x="69" y="137"/>
                  <a:pt x="69" y="137"/>
                  <a:pt x="69" y="137"/>
                </a:cubicBezTo>
                <a:cubicBezTo>
                  <a:pt x="69" y="137"/>
                  <a:pt x="69" y="137"/>
                  <a:pt x="69" y="137"/>
                </a:cubicBezTo>
                <a:cubicBezTo>
                  <a:pt x="69" y="137"/>
                  <a:pt x="69" y="137"/>
                  <a:pt x="69" y="137"/>
                </a:cubicBezTo>
                <a:cubicBezTo>
                  <a:pt x="69" y="137"/>
                  <a:pt x="69" y="136"/>
                  <a:pt x="69" y="136"/>
                </a:cubicBezTo>
                <a:cubicBezTo>
                  <a:pt x="69" y="136"/>
                  <a:pt x="69" y="136"/>
                  <a:pt x="69" y="136"/>
                </a:cubicBezTo>
                <a:cubicBezTo>
                  <a:pt x="69" y="136"/>
                  <a:pt x="69" y="136"/>
                  <a:pt x="69" y="135"/>
                </a:cubicBezTo>
                <a:cubicBezTo>
                  <a:pt x="69" y="135"/>
                  <a:pt x="69" y="135"/>
                  <a:pt x="69" y="135"/>
                </a:cubicBezTo>
                <a:cubicBezTo>
                  <a:pt x="69" y="135"/>
                  <a:pt x="69" y="135"/>
                  <a:pt x="69" y="135"/>
                </a:cubicBezTo>
                <a:cubicBezTo>
                  <a:pt x="69" y="135"/>
                  <a:pt x="69" y="135"/>
                  <a:pt x="69" y="135"/>
                </a:cubicBezTo>
                <a:cubicBezTo>
                  <a:pt x="69" y="134"/>
                  <a:pt x="69" y="134"/>
                  <a:pt x="69" y="134"/>
                </a:cubicBezTo>
                <a:cubicBezTo>
                  <a:pt x="69" y="134"/>
                  <a:pt x="69" y="134"/>
                  <a:pt x="69" y="134"/>
                </a:cubicBezTo>
                <a:cubicBezTo>
                  <a:pt x="69" y="134"/>
                  <a:pt x="69" y="133"/>
                  <a:pt x="69" y="133"/>
                </a:cubicBezTo>
                <a:cubicBezTo>
                  <a:pt x="69" y="132"/>
                  <a:pt x="69" y="132"/>
                  <a:pt x="69" y="131"/>
                </a:cubicBezTo>
                <a:cubicBezTo>
                  <a:pt x="70" y="131"/>
                  <a:pt x="70" y="130"/>
                  <a:pt x="70" y="130"/>
                </a:cubicBezTo>
                <a:cubicBezTo>
                  <a:pt x="70" y="129"/>
                  <a:pt x="70" y="129"/>
                  <a:pt x="71" y="128"/>
                </a:cubicBezTo>
                <a:cubicBezTo>
                  <a:pt x="71" y="128"/>
                  <a:pt x="71" y="128"/>
                  <a:pt x="72" y="127"/>
                </a:cubicBezTo>
                <a:cubicBezTo>
                  <a:pt x="72" y="127"/>
                  <a:pt x="72" y="127"/>
                  <a:pt x="72" y="127"/>
                </a:cubicBezTo>
                <a:cubicBezTo>
                  <a:pt x="72" y="127"/>
                  <a:pt x="72" y="127"/>
                  <a:pt x="73" y="127"/>
                </a:cubicBezTo>
                <a:cubicBezTo>
                  <a:pt x="73" y="127"/>
                  <a:pt x="73" y="127"/>
                  <a:pt x="73" y="127"/>
                </a:cubicBezTo>
                <a:cubicBezTo>
                  <a:pt x="73" y="126"/>
                  <a:pt x="73" y="126"/>
                  <a:pt x="74" y="126"/>
                </a:cubicBezTo>
                <a:cubicBezTo>
                  <a:pt x="74" y="126"/>
                  <a:pt x="75" y="126"/>
                  <a:pt x="75" y="126"/>
                </a:cubicBezTo>
                <a:cubicBezTo>
                  <a:pt x="75" y="125"/>
                  <a:pt x="75" y="125"/>
                  <a:pt x="75" y="125"/>
                </a:cubicBezTo>
                <a:cubicBezTo>
                  <a:pt x="75" y="125"/>
                  <a:pt x="75" y="125"/>
                  <a:pt x="75" y="125"/>
                </a:cubicBezTo>
                <a:cubicBezTo>
                  <a:pt x="75" y="124"/>
                  <a:pt x="75" y="124"/>
                  <a:pt x="75" y="124"/>
                </a:cubicBezTo>
                <a:cubicBezTo>
                  <a:pt x="75" y="123"/>
                  <a:pt x="75" y="123"/>
                  <a:pt x="75" y="123"/>
                </a:cubicBezTo>
                <a:cubicBezTo>
                  <a:pt x="75" y="123"/>
                  <a:pt x="75" y="123"/>
                  <a:pt x="75" y="123"/>
                </a:cubicBezTo>
                <a:cubicBezTo>
                  <a:pt x="75" y="122"/>
                  <a:pt x="75" y="122"/>
                  <a:pt x="75" y="121"/>
                </a:cubicBezTo>
                <a:cubicBezTo>
                  <a:pt x="75" y="121"/>
                  <a:pt x="75" y="121"/>
                  <a:pt x="75" y="120"/>
                </a:cubicBezTo>
                <a:cubicBezTo>
                  <a:pt x="75" y="120"/>
                  <a:pt x="75" y="120"/>
                  <a:pt x="75"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7" y="120"/>
                  <a:pt x="77" y="120"/>
                </a:cubicBezTo>
                <a:cubicBezTo>
                  <a:pt x="77" y="120"/>
                  <a:pt x="77" y="120"/>
                  <a:pt x="77" y="120"/>
                </a:cubicBezTo>
                <a:cubicBezTo>
                  <a:pt x="77" y="120"/>
                  <a:pt x="77" y="120"/>
                  <a:pt x="77" y="121"/>
                </a:cubicBezTo>
                <a:cubicBezTo>
                  <a:pt x="77" y="121"/>
                  <a:pt x="77" y="121"/>
                  <a:pt x="77" y="121"/>
                </a:cubicBezTo>
                <a:cubicBezTo>
                  <a:pt x="77" y="121"/>
                  <a:pt x="77" y="121"/>
                  <a:pt x="77" y="121"/>
                </a:cubicBezTo>
                <a:cubicBezTo>
                  <a:pt x="77" y="125"/>
                  <a:pt x="77" y="125"/>
                  <a:pt x="77" y="125"/>
                </a:cubicBezTo>
                <a:cubicBezTo>
                  <a:pt x="77" y="125"/>
                  <a:pt x="77" y="125"/>
                  <a:pt x="77" y="125"/>
                </a:cubicBezTo>
                <a:cubicBezTo>
                  <a:pt x="77" y="126"/>
                  <a:pt x="77" y="126"/>
                  <a:pt x="77" y="126"/>
                </a:cubicBezTo>
                <a:cubicBezTo>
                  <a:pt x="78" y="126"/>
                  <a:pt x="78" y="126"/>
                  <a:pt x="79" y="126"/>
                </a:cubicBezTo>
                <a:cubicBezTo>
                  <a:pt x="80" y="127"/>
                  <a:pt x="80" y="127"/>
                  <a:pt x="81" y="127"/>
                </a:cubicBezTo>
                <a:cubicBezTo>
                  <a:pt x="81" y="127"/>
                  <a:pt x="81" y="127"/>
                  <a:pt x="81" y="127"/>
                </a:cubicBezTo>
                <a:cubicBezTo>
                  <a:pt x="81" y="128"/>
                  <a:pt x="82" y="128"/>
                  <a:pt x="82" y="129"/>
                </a:cubicBezTo>
                <a:cubicBezTo>
                  <a:pt x="82" y="130"/>
                  <a:pt x="83" y="130"/>
                  <a:pt x="83" y="131"/>
                </a:cubicBezTo>
                <a:cubicBezTo>
                  <a:pt x="83" y="132"/>
                  <a:pt x="83" y="133"/>
                  <a:pt x="83" y="133"/>
                </a:cubicBezTo>
                <a:cubicBezTo>
                  <a:pt x="84" y="134"/>
                  <a:pt x="84" y="134"/>
                  <a:pt x="84" y="135"/>
                </a:cubicBezTo>
                <a:cubicBezTo>
                  <a:pt x="84" y="135"/>
                  <a:pt x="84" y="135"/>
                  <a:pt x="84" y="135"/>
                </a:cubicBezTo>
                <a:cubicBezTo>
                  <a:pt x="84" y="136"/>
                  <a:pt x="84" y="136"/>
                  <a:pt x="84" y="136"/>
                </a:cubicBezTo>
                <a:cubicBezTo>
                  <a:pt x="84" y="136"/>
                  <a:pt x="84" y="136"/>
                  <a:pt x="84" y="136"/>
                </a:cubicBezTo>
                <a:cubicBezTo>
                  <a:pt x="84" y="136"/>
                  <a:pt x="84" y="136"/>
                  <a:pt x="84" y="137"/>
                </a:cubicBezTo>
                <a:cubicBezTo>
                  <a:pt x="84" y="137"/>
                  <a:pt x="84" y="137"/>
                  <a:pt x="84" y="137"/>
                </a:cubicBezTo>
                <a:cubicBezTo>
                  <a:pt x="84" y="137"/>
                  <a:pt x="84" y="137"/>
                  <a:pt x="84" y="137"/>
                </a:cubicBezTo>
                <a:cubicBezTo>
                  <a:pt x="83" y="137"/>
                  <a:pt x="83" y="137"/>
                  <a:pt x="83" y="137"/>
                </a:cubicBezTo>
                <a:cubicBezTo>
                  <a:pt x="83" y="137"/>
                  <a:pt x="83" y="137"/>
                  <a:pt x="83" y="137"/>
                </a:cubicBezTo>
                <a:cubicBezTo>
                  <a:pt x="83" y="137"/>
                  <a:pt x="83" y="138"/>
                  <a:pt x="83" y="138"/>
                </a:cubicBezTo>
                <a:cubicBezTo>
                  <a:pt x="83" y="138"/>
                  <a:pt x="83" y="138"/>
                  <a:pt x="83" y="138"/>
                </a:cubicBezTo>
                <a:cubicBezTo>
                  <a:pt x="83" y="138"/>
                  <a:pt x="83" y="137"/>
                  <a:pt x="83" y="137"/>
                </a:cubicBezTo>
                <a:cubicBezTo>
                  <a:pt x="83" y="137"/>
                  <a:pt x="83" y="137"/>
                  <a:pt x="83" y="137"/>
                </a:cubicBezTo>
                <a:cubicBezTo>
                  <a:pt x="82" y="137"/>
                  <a:pt x="82" y="137"/>
                  <a:pt x="82" y="137"/>
                </a:cubicBezTo>
                <a:cubicBezTo>
                  <a:pt x="82" y="137"/>
                  <a:pt x="82" y="136"/>
                  <a:pt x="82" y="136"/>
                </a:cubicBezTo>
                <a:cubicBezTo>
                  <a:pt x="82" y="136"/>
                  <a:pt x="82" y="136"/>
                  <a:pt x="82" y="136"/>
                </a:cubicBezTo>
                <a:cubicBezTo>
                  <a:pt x="82" y="135"/>
                  <a:pt x="82" y="135"/>
                  <a:pt x="82" y="135"/>
                </a:cubicBezTo>
                <a:cubicBezTo>
                  <a:pt x="82" y="134"/>
                  <a:pt x="82" y="134"/>
                  <a:pt x="82" y="133"/>
                </a:cubicBezTo>
                <a:cubicBezTo>
                  <a:pt x="82" y="133"/>
                  <a:pt x="82" y="133"/>
                  <a:pt x="82" y="133"/>
                </a:cubicBezTo>
                <a:cubicBezTo>
                  <a:pt x="82" y="132"/>
                  <a:pt x="82" y="132"/>
                  <a:pt x="81" y="131"/>
                </a:cubicBezTo>
                <a:cubicBezTo>
                  <a:pt x="81" y="131"/>
                  <a:pt x="81" y="130"/>
                  <a:pt x="81" y="130"/>
                </a:cubicBezTo>
                <a:cubicBezTo>
                  <a:pt x="81" y="129"/>
                  <a:pt x="80" y="129"/>
                  <a:pt x="80" y="129"/>
                </a:cubicBezTo>
                <a:cubicBezTo>
                  <a:pt x="80" y="128"/>
                  <a:pt x="80" y="128"/>
                  <a:pt x="79" y="128"/>
                </a:cubicBezTo>
                <a:cubicBezTo>
                  <a:pt x="79" y="128"/>
                  <a:pt x="79" y="128"/>
                  <a:pt x="79" y="128"/>
                </a:cubicBezTo>
                <a:cubicBezTo>
                  <a:pt x="79" y="128"/>
                  <a:pt x="79" y="128"/>
                  <a:pt x="78" y="128"/>
                </a:cubicBezTo>
                <a:cubicBezTo>
                  <a:pt x="78" y="127"/>
                  <a:pt x="78" y="127"/>
                  <a:pt x="78" y="127"/>
                </a:cubicBezTo>
                <a:cubicBezTo>
                  <a:pt x="78" y="127"/>
                  <a:pt x="78" y="127"/>
                  <a:pt x="78" y="127"/>
                </a:cubicBezTo>
                <a:cubicBezTo>
                  <a:pt x="77" y="127"/>
                  <a:pt x="77" y="127"/>
                  <a:pt x="77" y="127"/>
                </a:cubicBezTo>
                <a:cubicBezTo>
                  <a:pt x="77" y="127"/>
                  <a:pt x="77" y="128"/>
                  <a:pt x="77" y="128"/>
                </a:cubicBezTo>
                <a:cubicBezTo>
                  <a:pt x="77" y="129"/>
                  <a:pt x="77" y="129"/>
                  <a:pt x="77" y="129"/>
                </a:cubicBezTo>
                <a:cubicBezTo>
                  <a:pt x="77" y="130"/>
                  <a:pt x="77" y="130"/>
                  <a:pt x="77" y="131"/>
                </a:cubicBezTo>
                <a:cubicBezTo>
                  <a:pt x="77" y="131"/>
                  <a:pt x="77" y="131"/>
                  <a:pt x="77" y="131"/>
                </a:cubicBezTo>
                <a:cubicBezTo>
                  <a:pt x="77" y="132"/>
                  <a:pt x="77" y="132"/>
                  <a:pt x="77" y="133"/>
                </a:cubicBezTo>
                <a:cubicBezTo>
                  <a:pt x="77" y="133"/>
                  <a:pt x="77" y="133"/>
                  <a:pt x="77" y="134"/>
                </a:cubicBezTo>
                <a:cubicBezTo>
                  <a:pt x="77" y="134"/>
                  <a:pt x="77" y="134"/>
                  <a:pt x="77" y="134"/>
                </a:cubicBezTo>
                <a:cubicBezTo>
                  <a:pt x="77" y="134"/>
                  <a:pt x="77" y="134"/>
                  <a:pt x="77" y="135"/>
                </a:cubicBezTo>
                <a:cubicBezTo>
                  <a:pt x="77" y="135"/>
                  <a:pt x="78" y="136"/>
                  <a:pt x="78" y="136"/>
                </a:cubicBezTo>
                <a:cubicBezTo>
                  <a:pt x="78" y="136"/>
                  <a:pt x="78" y="136"/>
                  <a:pt x="78" y="136"/>
                </a:cubicBezTo>
                <a:cubicBezTo>
                  <a:pt x="78" y="137"/>
                  <a:pt x="78" y="137"/>
                  <a:pt x="78" y="138"/>
                </a:cubicBezTo>
                <a:cubicBezTo>
                  <a:pt x="78" y="138"/>
                  <a:pt x="79" y="139"/>
                  <a:pt x="79" y="139"/>
                </a:cubicBezTo>
                <a:cubicBezTo>
                  <a:pt x="79" y="140"/>
                  <a:pt x="79" y="140"/>
                  <a:pt x="79" y="141"/>
                </a:cubicBezTo>
                <a:cubicBezTo>
                  <a:pt x="80" y="141"/>
                  <a:pt x="80" y="142"/>
                  <a:pt x="80" y="142"/>
                </a:cubicBezTo>
                <a:cubicBezTo>
                  <a:pt x="80" y="142"/>
                  <a:pt x="80" y="142"/>
                  <a:pt x="80" y="142"/>
                </a:cubicBezTo>
                <a:cubicBezTo>
                  <a:pt x="80" y="142"/>
                  <a:pt x="80" y="143"/>
                  <a:pt x="81" y="143"/>
                </a:cubicBezTo>
                <a:cubicBezTo>
                  <a:pt x="81" y="143"/>
                  <a:pt x="81" y="143"/>
                  <a:pt x="81" y="143"/>
                </a:cubicBezTo>
                <a:cubicBezTo>
                  <a:pt x="81" y="143"/>
                  <a:pt x="81" y="143"/>
                  <a:pt x="81" y="143"/>
                </a:cubicBezTo>
                <a:cubicBezTo>
                  <a:pt x="81" y="144"/>
                  <a:pt x="81" y="144"/>
                  <a:pt x="81" y="144"/>
                </a:cubicBezTo>
                <a:cubicBezTo>
                  <a:pt x="81" y="144"/>
                  <a:pt x="82" y="144"/>
                  <a:pt x="82" y="145"/>
                </a:cubicBezTo>
                <a:cubicBezTo>
                  <a:pt x="82" y="145"/>
                  <a:pt x="82" y="145"/>
                  <a:pt x="82" y="145"/>
                </a:cubicBezTo>
                <a:cubicBezTo>
                  <a:pt x="82" y="146"/>
                  <a:pt x="82" y="146"/>
                  <a:pt x="83" y="146"/>
                </a:cubicBezTo>
                <a:cubicBezTo>
                  <a:pt x="83" y="146"/>
                  <a:pt x="83" y="146"/>
                  <a:pt x="83" y="146"/>
                </a:cubicBezTo>
                <a:cubicBezTo>
                  <a:pt x="83" y="146"/>
                  <a:pt x="83" y="146"/>
                  <a:pt x="83" y="146"/>
                </a:cubicBezTo>
                <a:cubicBezTo>
                  <a:pt x="83" y="146"/>
                  <a:pt x="83" y="146"/>
                  <a:pt x="83" y="146"/>
                </a:cubicBezTo>
                <a:cubicBezTo>
                  <a:pt x="83" y="146"/>
                  <a:pt x="83" y="146"/>
                  <a:pt x="83" y="147"/>
                </a:cubicBezTo>
                <a:cubicBezTo>
                  <a:pt x="83" y="147"/>
                  <a:pt x="83" y="147"/>
                  <a:pt x="83" y="147"/>
                </a:cubicBezTo>
                <a:cubicBezTo>
                  <a:pt x="83" y="147"/>
                  <a:pt x="83" y="147"/>
                  <a:pt x="83" y="147"/>
                </a:cubicBezTo>
                <a:cubicBezTo>
                  <a:pt x="83" y="147"/>
                  <a:pt x="83" y="147"/>
                  <a:pt x="83" y="147"/>
                </a:cubicBezTo>
                <a:cubicBezTo>
                  <a:pt x="83" y="147"/>
                  <a:pt x="82" y="147"/>
                  <a:pt x="82" y="147"/>
                </a:cubicBezTo>
                <a:cubicBezTo>
                  <a:pt x="82" y="147"/>
                  <a:pt x="82" y="147"/>
                  <a:pt x="82" y="147"/>
                </a:cubicBezTo>
                <a:cubicBezTo>
                  <a:pt x="82" y="147"/>
                  <a:pt x="82" y="147"/>
                  <a:pt x="82" y="147"/>
                </a:cubicBezTo>
                <a:cubicBezTo>
                  <a:pt x="82" y="147"/>
                  <a:pt x="82" y="147"/>
                  <a:pt x="82" y="147"/>
                </a:cubicBezTo>
                <a:cubicBezTo>
                  <a:pt x="82" y="147"/>
                  <a:pt x="82" y="147"/>
                  <a:pt x="82" y="147"/>
                </a:cubicBezTo>
                <a:cubicBezTo>
                  <a:pt x="82" y="147"/>
                  <a:pt x="81" y="147"/>
                  <a:pt x="81" y="146"/>
                </a:cubicBezTo>
                <a:cubicBezTo>
                  <a:pt x="81" y="146"/>
                  <a:pt x="81" y="146"/>
                  <a:pt x="81" y="146"/>
                </a:cubicBezTo>
                <a:cubicBezTo>
                  <a:pt x="81" y="146"/>
                  <a:pt x="80" y="145"/>
                  <a:pt x="80" y="145"/>
                </a:cubicBezTo>
                <a:cubicBezTo>
                  <a:pt x="80" y="145"/>
                  <a:pt x="80" y="145"/>
                  <a:pt x="80" y="145"/>
                </a:cubicBezTo>
                <a:cubicBezTo>
                  <a:pt x="79" y="144"/>
                  <a:pt x="79" y="143"/>
                  <a:pt x="79" y="143"/>
                </a:cubicBezTo>
                <a:cubicBezTo>
                  <a:pt x="78" y="142"/>
                  <a:pt x="78" y="141"/>
                  <a:pt x="78" y="140"/>
                </a:cubicBezTo>
                <a:cubicBezTo>
                  <a:pt x="77" y="140"/>
                  <a:pt x="77" y="139"/>
                  <a:pt x="77" y="139"/>
                </a:cubicBezTo>
                <a:cubicBezTo>
                  <a:pt x="77" y="138"/>
                  <a:pt x="76" y="138"/>
                  <a:pt x="76" y="137"/>
                </a:cubicBezTo>
                <a:cubicBezTo>
                  <a:pt x="76" y="136"/>
                  <a:pt x="76" y="136"/>
                  <a:pt x="76" y="136"/>
                </a:cubicBezTo>
                <a:cubicBezTo>
                  <a:pt x="76" y="137"/>
                  <a:pt x="76" y="137"/>
                  <a:pt x="76" y="138"/>
                </a:cubicBezTo>
                <a:cubicBezTo>
                  <a:pt x="76" y="138"/>
                  <a:pt x="75" y="139"/>
                  <a:pt x="75" y="139"/>
                </a:cubicBezTo>
                <a:cubicBezTo>
                  <a:pt x="75" y="139"/>
                  <a:pt x="75" y="139"/>
                  <a:pt x="75" y="139"/>
                </a:cubicBezTo>
                <a:cubicBezTo>
                  <a:pt x="75" y="139"/>
                  <a:pt x="75" y="139"/>
                  <a:pt x="75" y="140"/>
                </a:cubicBezTo>
                <a:cubicBezTo>
                  <a:pt x="75" y="140"/>
                  <a:pt x="75" y="141"/>
                  <a:pt x="74" y="141"/>
                </a:cubicBezTo>
                <a:cubicBezTo>
                  <a:pt x="74" y="141"/>
                  <a:pt x="74" y="142"/>
                  <a:pt x="74" y="142"/>
                </a:cubicBezTo>
                <a:cubicBezTo>
                  <a:pt x="74" y="142"/>
                  <a:pt x="73" y="143"/>
                  <a:pt x="73" y="143"/>
                </a:cubicBezTo>
                <a:cubicBezTo>
                  <a:pt x="73" y="143"/>
                  <a:pt x="73" y="143"/>
                  <a:pt x="73" y="143"/>
                </a:cubicBezTo>
                <a:cubicBezTo>
                  <a:pt x="73" y="143"/>
                  <a:pt x="73" y="144"/>
                  <a:pt x="73" y="144"/>
                </a:cubicBezTo>
                <a:cubicBezTo>
                  <a:pt x="73" y="144"/>
                  <a:pt x="72" y="144"/>
                  <a:pt x="72" y="145"/>
                </a:cubicBezTo>
                <a:cubicBezTo>
                  <a:pt x="72" y="145"/>
                  <a:pt x="72" y="145"/>
                  <a:pt x="72" y="145"/>
                </a:cubicBezTo>
                <a:cubicBezTo>
                  <a:pt x="72" y="145"/>
                  <a:pt x="72" y="145"/>
                  <a:pt x="72" y="145"/>
                </a:cubicBezTo>
                <a:cubicBezTo>
                  <a:pt x="71" y="146"/>
                  <a:pt x="71" y="146"/>
                  <a:pt x="71" y="146"/>
                </a:cubicBezTo>
                <a:cubicBezTo>
                  <a:pt x="71" y="146"/>
                  <a:pt x="71" y="146"/>
                  <a:pt x="71"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69" y="147"/>
                </a:cubicBezTo>
                <a:cubicBezTo>
                  <a:pt x="69" y="147"/>
                  <a:pt x="69" y="147"/>
                  <a:pt x="69" y="147"/>
                </a:cubicBezTo>
                <a:cubicBezTo>
                  <a:pt x="69" y="147"/>
                  <a:pt x="69" y="147"/>
                  <a:pt x="69" y="147"/>
                </a:cubicBezTo>
                <a:cubicBezTo>
                  <a:pt x="69" y="147"/>
                  <a:pt x="69" y="147"/>
                  <a:pt x="69" y="147"/>
                </a:cubicBezTo>
                <a:cubicBezTo>
                  <a:pt x="69" y="147"/>
                  <a:pt x="69" y="147"/>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70" y="145"/>
                </a:cubicBezTo>
                <a:cubicBezTo>
                  <a:pt x="70" y="145"/>
                  <a:pt x="70" y="145"/>
                  <a:pt x="70" y="145"/>
                </a:cubicBezTo>
                <a:cubicBezTo>
                  <a:pt x="70" y="145"/>
                  <a:pt x="70" y="145"/>
                  <a:pt x="70" y="145"/>
                </a:cubicBezTo>
                <a:cubicBezTo>
                  <a:pt x="70" y="145"/>
                  <a:pt x="70" y="144"/>
                  <a:pt x="71" y="144"/>
                </a:cubicBezTo>
                <a:cubicBezTo>
                  <a:pt x="71" y="144"/>
                  <a:pt x="71" y="144"/>
                  <a:pt x="71" y="143"/>
                </a:cubicBezTo>
                <a:cubicBezTo>
                  <a:pt x="71" y="143"/>
                  <a:pt x="71" y="143"/>
                  <a:pt x="71" y="143"/>
                </a:cubicBezTo>
                <a:cubicBezTo>
                  <a:pt x="72" y="143"/>
                  <a:pt x="72" y="142"/>
                  <a:pt x="72" y="142"/>
                </a:cubicBezTo>
                <a:cubicBezTo>
                  <a:pt x="72" y="142"/>
                  <a:pt x="72" y="141"/>
                  <a:pt x="73" y="141"/>
                </a:cubicBezTo>
                <a:cubicBezTo>
                  <a:pt x="73" y="141"/>
                  <a:pt x="73" y="140"/>
                  <a:pt x="73" y="140"/>
                </a:cubicBezTo>
                <a:cubicBezTo>
                  <a:pt x="73" y="140"/>
                  <a:pt x="73" y="140"/>
                  <a:pt x="73" y="140"/>
                </a:cubicBezTo>
                <a:cubicBezTo>
                  <a:pt x="73" y="139"/>
                  <a:pt x="74" y="139"/>
                  <a:pt x="74" y="139"/>
                </a:cubicBezTo>
                <a:cubicBezTo>
                  <a:pt x="74" y="139"/>
                  <a:pt x="74" y="139"/>
                  <a:pt x="74" y="139"/>
                </a:cubicBezTo>
                <a:cubicBezTo>
                  <a:pt x="74" y="138"/>
                  <a:pt x="74" y="138"/>
                  <a:pt x="74" y="137"/>
                </a:cubicBezTo>
                <a:cubicBezTo>
                  <a:pt x="74" y="137"/>
                  <a:pt x="75" y="137"/>
                  <a:pt x="75" y="136"/>
                </a:cubicBezTo>
                <a:cubicBezTo>
                  <a:pt x="75" y="136"/>
                  <a:pt x="75" y="135"/>
                  <a:pt x="75" y="135"/>
                </a:cubicBezTo>
                <a:cubicBezTo>
                  <a:pt x="75" y="135"/>
                  <a:pt x="75" y="134"/>
                  <a:pt x="75" y="134"/>
                </a:cubicBezTo>
                <a:cubicBezTo>
                  <a:pt x="75" y="134"/>
                  <a:pt x="75" y="134"/>
                  <a:pt x="75" y="134"/>
                </a:cubicBezTo>
                <a:cubicBezTo>
                  <a:pt x="75" y="133"/>
                  <a:pt x="75" y="133"/>
                  <a:pt x="75" y="132"/>
                </a:cubicBezTo>
                <a:cubicBezTo>
                  <a:pt x="75" y="132"/>
                  <a:pt x="75" y="131"/>
                  <a:pt x="75" y="131"/>
                </a:cubicBezTo>
                <a:cubicBezTo>
                  <a:pt x="75" y="131"/>
                  <a:pt x="75" y="131"/>
                  <a:pt x="75" y="131"/>
                </a:cubicBezTo>
                <a:cubicBezTo>
                  <a:pt x="75" y="130"/>
                  <a:pt x="75" y="130"/>
                  <a:pt x="75" y="129"/>
                </a:cubicBezTo>
                <a:cubicBezTo>
                  <a:pt x="75" y="129"/>
                  <a:pt x="75" y="128"/>
                  <a:pt x="75" y="128"/>
                </a:cubicBezTo>
                <a:cubicBezTo>
                  <a:pt x="75" y="127"/>
                  <a:pt x="75" y="127"/>
                  <a:pt x="75" y="127"/>
                </a:cubicBezTo>
                <a:close/>
                <a:moveTo>
                  <a:pt x="107" y="13"/>
                </a:move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6" y="12"/>
                  <a:pt x="106" y="12"/>
                </a:cubicBezTo>
                <a:cubicBezTo>
                  <a:pt x="106" y="12"/>
                  <a:pt x="106" y="12"/>
                  <a:pt x="106" y="12"/>
                </a:cubicBezTo>
                <a:cubicBezTo>
                  <a:pt x="106" y="12"/>
                  <a:pt x="106" y="12"/>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1"/>
                  <a:pt x="107" y="11"/>
                  <a:pt x="107" y="11"/>
                </a:cubicBezTo>
                <a:cubicBezTo>
                  <a:pt x="107" y="11"/>
                  <a:pt x="107" y="11"/>
                  <a:pt x="107" y="11"/>
                </a:cubicBezTo>
                <a:cubicBezTo>
                  <a:pt x="107" y="11"/>
                  <a:pt x="107" y="11"/>
                  <a:pt x="107" y="11"/>
                </a:cubicBezTo>
                <a:cubicBezTo>
                  <a:pt x="107" y="11"/>
                  <a:pt x="107" y="11"/>
                  <a:pt x="107" y="11"/>
                </a:cubicBezTo>
                <a:cubicBezTo>
                  <a:pt x="108" y="11"/>
                  <a:pt x="108" y="11"/>
                  <a:pt x="108" y="11"/>
                </a:cubicBezTo>
                <a:cubicBezTo>
                  <a:pt x="108" y="11"/>
                  <a:pt x="108" y="12"/>
                  <a:pt x="108" y="12"/>
                </a:cubicBezTo>
                <a:cubicBezTo>
                  <a:pt x="108" y="12"/>
                  <a:pt x="108" y="12"/>
                  <a:pt x="108" y="12"/>
                </a:cubicBezTo>
                <a:cubicBezTo>
                  <a:pt x="108" y="12"/>
                  <a:pt x="108" y="12"/>
                  <a:pt x="108" y="12"/>
                </a:cubicBezTo>
                <a:cubicBezTo>
                  <a:pt x="108" y="12"/>
                  <a:pt x="109" y="12"/>
                  <a:pt x="109" y="12"/>
                </a:cubicBezTo>
                <a:cubicBezTo>
                  <a:pt x="109" y="12"/>
                  <a:pt x="109" y="12"/>
                  <a:pt x="109" y="12"/>
                </a:cubicBezTo>
                <a:cubicBezTo>
                  <a:pt x="110" y="12"/>
                  <a:pt x="110" y="12"/>
                  <a:pt x="110" y="12"/>
                </a:cubicBezTo>
                <a:cubicBezTo>
                  <a:pt x="110" y="12"/>
                  <a:pt x="110" y="12"/>
                  <a:pt x="110" y="12"/>
                </a:cubicBezTo>
                <a:cubicBezTo>
                  <a:pt x="110" y="12"/>
                  <a:pt x="111" y="12"/>
                  <a:pt x="111" y="12"/>
                </a:cubicBezTo>
                <a:cubicBezTo>
                  <a:pt x="111" y="12"/>
                  <a:pt x="112" y="12"/>
                  <a:pt x="112" y="12"/>
                </a:cubicBezTo>
                <a:cubicBezTo>
                  <a:pt x="112" y="12"/>
                  <a:pt x="112" y="12"/>
                  <a:pt x="112" y="12"/>
                </a:cubicBezTo>
                <a:cubicBezTo>
                  <a:pt x="112" y="12"/>
                  <a:pt x="112" y="12"/>
                  <a:pt x="112" y="12"/>
                </a:cubicBezTo>
                <a:cubicBezTo>
                  <a:pt x="112" y="12"/>
                  <a:pt x="112" y="11"/>
                  <a:pt x="112" y="11"/>
                </a:cubicBezTo>
                <a:cubicBezTo>
                  <a:pt x="112" y="11"/>
                  <a:pt x="112" y="11"/>
                  <a:pt x="112" y="11"/>
                </a:cubicBezTo>
                <a:cubicBezTo>
                  <a:pt x="112" y="11"/>
                  <a:pt x="112" y="11"/>
                  <a:pt x="112" y="11"/>
                </a:cubicBezTo>
                <a:cubicBezTo>
                  <a:pt x="113" y="11"/>
                  <a:pt x="113" y="11"/>
                  <a:pt x="113" y="11"/>
                </a:cubicBezTo>
                <a:cubicBezTo>
                  <a:pt x="113" y="11"/>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4" y="10"/>
                </a:cubicBezTo>
                <a:cubicBezTo>
                  <a:pt x="114" y="10"/>
                  <a:pt x="114" y="10"/>
                  <a:pt x="114" y="11"/>
                </a:cubicBezTo>
                <a:cubicBezTo>
                  <a:pt x="114" y="11"/>
                  <a:pt x="114" y="11"/>
                  <a:pt x="114" y="11"/>
                </a:cubicBezTo>
                <a:cubicBezTo>
                  <a:pt x="114" y="11"/>
                  <a:pt x="114" y="11"/>
                  <a:pt x="114" y="12"/>
                </a:cubicBezTo>
                <a:cubicBezTo>
                  <a:pt x="114" y="12"/>
                  <a:pt x="113" y="12"/>
                  <a:pt x="113" y="12"/>
                </a:cubicBezTo>
                <a:cubicBezTo>
                  <a:pt x="113" y="12"/>
                  <a:pt x="113" y="12"/>
                  <a:pt x="113" y="13"/>
                </a:cubicBezTo>
                <a:cubicBezTo>
                  <a:pt x="113" y="13"/>
                  <a:pt x="113" y="13"/>
                  <a:pt x="113" y="13"/>
                </a:cubicBezTo>
                <a:cubicBezTo>
                  <a:pt x="113" y="13"/>
                  <a:pt x="113" y="13"/>
                  <a:pt x="112" y="13"/>
                </a:cubicBezTo>
                <a:cubicBezTo>
                  <a:pt x="112" y="13"/>
                  <a:pt x="112" y="13"/>
                  <a:pt x="112" y="13"/>
                </a:cubicBezTo>
                <a:cubicBezTo>
                  <a:pt x="112" y="13"/>
                  <a:pt x="112" y="13"/>
                  <a:pt x="112" y="13"/>
                </a:cubicBezTo>
                <a:cubicBezTo>
                  <a:pt x="111" y="13"/>
                  <a:pt x="111" y="13"/>
                  <a:pt x="111" y="13"/>
                </a:cubicBezTo>
                <a:cubicBezTo>
                  <a:pt x="111" y="14"/>
                  <a:pt x="111" y="14"/>
                  <a:pt x="111" y="14"/>
                </a:cubicBezTo>
                <a:cubicBezTo>
                  <a:pt x="111" y="14"/>
                  <a:pt x="111" y="14"/>
                  <a:pt x="111" y="14"/>
                </a:cubicBezTo>
                <a:cubicBezTo>
                  <a:pt x="111" y="14"/>
                  <a:pt x="112" y="14"/>
                  <a:pt x="112" y="14"/>
                </a:cubicBezTo>
                <a:cubicBezTo>
                  <a:pt x="113" y="14"/>
                  <a:pt x="114" y="14"/>
                  <a:pt x="114" y="14"/>
                </a:cubicBezTo>
                <a:cubicBezTo>
                  <a:pt x="114" y="14"/>
                  <a:pt x="114" y="14"/>
                  <a:pt x="114" y="14"/>
                </a:cubicBezTo>
                <a:cubicBezTo>
                  <a:pt x="115" y="14"/>
                  <a:pt x="115" y="14"/>
                  <a:pt x="116" y="14"/>
                </a:cubicBezTo>
                <a:cubicBezTo>
                  <a:pt x="116" y="14"/>
                  <a:pt x="116" y="14"/>
                  <a:pt x="116" y="14"/>
                </a:cubicBezTo>
                <a:cubicBezTo>
                  <a:pt x="116" y="14"/>
                  <a:pt x="116" y="14"/>
                  <a:pt x="116" y="14"/>
                </a:cubicBezTo>
                <a:cubicBezTo>
                  <a:pt x="116" y="14"/>
                  <a:pt x="116" y="15"/>
                  <a:pt x="116" y="15"/>
                </a:cubicBezTo>
                <a:cubicBezTo>
                  <a:pt x="116" y="15"/>
                  <a:pt x="116" y="15"/>
                  <a:pt x="116" y="15"/>
                </a:cubicBezTo>
                <a:cubicBezTo>
                  <a:pt x="117" y="15"/>
                  <a:pt x="117" y="15"/>
                  <a:pt x="117" y="15"/>
                </a:cubicBezTo>
                <a:cubicBezTo>
                  <a:pt x="117" y="15"/>
                  <a:pt x="117" y="15"/>
                  <a:pt x="117" y="15"/>
                </a:cubicBezTo>
                <a:cubicBezTo>
                  <a:pt x="117" y="15"/>
                  <a:pt x="117"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5" y="15"/>
                  <a:pt x="115" y="15"/>
                </a:cubicBezTo>
                <a:cubicBezTo>
                  <a:pt x="115" y="15"/>
                  <a:pt x="115" y="15"/>
                  <a:pt x="115" y="15"/>
                </a:cubicBezTo>
                <a:cubicBezTo>
                  <a:pt x="115" y="15"/>
                  <a:pt x="114" y="15"/>
                  <a:pt x="113" y="15"/>
                </a:cubicBezTo>
                <a:cubicBezTo>
                  <a:pt x="113" y="15"/>
                  <a:pt x="112" y="15"/>
                  <a:pt x="112" y="15"/>
                </a:cubicBezTo>
                <a:cubicBezTo>
                  <a:pt x="111" y="15"/>
                  <a:pt x="111" y="15"/>
                  <a:pt x="111" y="15"/>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07" y="13"/>
                  <a:pt x="107" y="13"/>
                  <a:pt x="107" y="13"/>
                </a:cubicBezTo>
                <a:close/>
                <a:moveTo>
                  <a:pt x="111" y="16"/>
                </a:moveTo>
                <a:cubicBezTo>
                  <a:pt x="111" y="16"/>
                  <a:pt x="111" y="16"/>
                  <a:pt x="111" y="16"/>
                </a:cubicBezTo>
                <a:cubicBezTo>
                  <a:pt x="111" y="16"/>
                  <a:pt x="111" y="16"/>
                  <a:pt x="111" y="16"/>
                </a:cubicBezTo>
                <a:cubicBezTo>
                  <a:pt x="111" y="16"/>
                  <a:pt x="111" y="16"/>
                  <a:pt x="111" y="16"/>
                </a:cubicBezTo>
                <a:cubicBezTo>
                  <a:pt x="112" y="16"/>
                  <a:pt x="112" y="16"/>
                  <a:pt x="112" y="16"/>
                </a:cubicBezTo>
                <a:cubicBezTo>
                  <a:pt x="113" y="16"/>
                  <a:pt x="113" y="16"/>
                  <a:pt x="113" y="17"/>
                </a:cubicBezTo>
                <a:cubicBezTo>
                  <a:pt x="113" y="17"/>
                  <a:pt x="114" y="17"/>
                  <a:pt x="114" y="17"/>
                </a:cubicBezTo>
                <a:cubicBezTo>
                  <a:pt x="114" y="17"/>
                  <a:pt x="114" y="17"/>
                  <a:pt x="114" y="17"/>
                </a:cubicBezTo>
                <a:cubicBezTo>
                  <a:pt x="114" y="17"/>
                  <a:pt x="114" y="17"/>
                  <a:pt x="114" y="17"/>
                </a:cubicBezTo>
                <a:cubicBezTo>
                  <a:pt x="114" y="17"/>
                  <a:pt x="114" y="17"/>
                  <a:pt x="114" y="17"/>
                </a:cubicBezTo>
                <a:cubicBezTo>
                  <a:pt x="114" y="17"/>
                  <a:pt x="114" y="17"/>
                  <a:pt x="114" y="17"/>
                </a:cubicBezTo>
                <a:cubicBezTo>
                  <a:pt x="114" y="18"/>
                  <a:pt x="115" y="18"/>
                  <a:pt x="115" y="18"/>
                </a:cubicBezTo>
                <a:cubicBezTo>
                  <a:pt x="115" y="18"/>
                  <a:pt x="115" y="18"/>
                  <a:pt x="115" y="18"/>
                </a:cubicBezTo>
                <a:cubicBezTo>
                  <a:pt x="115" y="18"/>
                  <a:pt x="115" y="18"/>
                  <a:pt x="115" y="18"/>
                </a:cubicBezTo>
                <a:cubicBezTo>
                  <a:pt x="115" y="18"/>
                  <a:pt x="115" y="19"/>
                  <a:pt x="115" y="19"/>
                </a:cubicBezTo>
                <a:cubicBezTo>
                  <a:pt x="115" y="19"/>
                  <a:pt x="115" y="19"/>
                  <a:pt x="115" y="19"/>
                </a:cubicBezTo>
                <a:cubicBezTo>
                  <a:pt x="115" y="19"/>
                  <a:pt x="115" y="19"/>
                  <a:pt x="115" y="19"/>
                </a:cubicBezTo>
                <a:cubicBezTo>
                  <a:pt x="115" y="19"/>
                  <a:pt x="115" y="20"/>
                  <a:pt x="114" y="20"/>
                </a:cubicBezTo>
                <a:cubicBezTo>
                  <a:pt x="114" y="20"/>
                  <a:pt x="114" y="20"/>
                  <a:pt x="114" y="20"/>
                </a:cubicBezTo>
                <a:cubicBezTo>
                  <a:pt x="114" y="20"/>
                  <a:pt x="114" y="20"/>
                  <a:pt x="114" y="20"/>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5" y="22"/>
                </a:cubicBezTo>
                <a:cubicBezTo>
                  <a:pt x="115" y="22"/>
                  <a:pt x="115" y="22"/>
                  <a:pt x="115" y="22"/>
                </a:cubicBezTo>
                <a:cubicBezTo>
                  <a:pt x="115" y="22"/>
                  <a:pt x="115" y="22"/>
                  <a:pt x="115" y="22"/>
                </a:cubicBezTo>
                <a:cubicBezTo>
                  <a:pt x="115" y="23"/>
                  <a:pt x="115" y="23"/>
                  <a:pt x="115" y="23"/>
                </a:cubicBezTo>
                <a:cubicBezTo>
                  <a:pt x="115" y="23"/>
                  <a:pt x="115" y="24"/>
                  <a:pt x="115" y="24"/>
                </a:cubicBezTo>
                <a:cubicBezTo>
                  <a:pt x="115" y="24"/>
                  <a:pt x="115" y="24"/>
                  <a:pt x="115" y="25"/>
                </a:cubicBezTo>
                <a:cubicBezTo>
                  <a:pt x="115" y="25"/>
                  <a:pt x="115" y="25"/>
                  <a:pt x="115" y="25"/>
                </a:cubicBezTo>
                <a:cubicBezTo>
                  <a:pt x="115" y="25"/>
                  <a:pt x="115" y="25"/>
                  <a:pt x="115" y="26"/>
                </a:cubicBezTo>
                <a:cubicBezTo>
                  <a:pt x="115" y="26"/>
                  <a:pt x="115" y="26"/>
                  <a:pt x="115" y="26"/>
                </a:cubicBezTo>
                <a:cubicBezTo>
                  <a:pt x="115" y="28"/>
                  <a:pt x="115" y="28"/>
                  <a:pt x="115" y="28"/>
                </a:cubicBezTo>
                <a:cubicBezTo>
                  <a:pt x="115" y="28"/>
                  <a:pt x="115" y="28"/>
                  <a:pt x="115" y="28"/>
                </a:cubicBezTo>
                <a:cubicBezTo>
                  <a:pt x="115" y="28"/>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1"/>
                </a:cubicBezTo>
                <a:cubicBezTo>
                  <a:pt x="115" y="31"/>
                  <a:pt x="115" y="31"/>
                  <a:pt x="115" y="31"/>
                </a:cubicBezTo>
                <a:cubicBezTo>
                  <a:pt x="115" y="31"/>
                  <a:pt x="115" y="31"/>
                  <a:pt x="115" y="31"/>
                </a:cubicBezTo>
                <a:cubicBezTo>
                  <a:pt x="115" y="31"/>
                  <a:pt x="115" y="31"/>
                  <a:pt x="114" y="31"/>
                </a:cubicBezTo>
                <a:cubicBezTo>
                  <a:pt x="114" y="31"/>
                  <a:pt x="114" y="31"/>
                  <a:pt x="114" y="31"/>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29"/>
                  <a:pt x="114" y="29"/>
                  <a:pt x="114" y="29"/>
                </a:cubicBezTo>
                <a:cubicBezTo>
                  <a:pt x="114" y="29"/>
                  <a:pt x="114" y="29"/>
                  <a:pt x="114" y="29"/>
                </a:cubicBezTo>
                <a:cubicBezTo>
                  <a:pt x="114" y="29"/>
                  <a:pt x="114" y="28"/>
                  <a:pt x="114" y="28"/>
                </a:cubicBezTo>
                <a:cubicBezTo>
                  <a:pt x="114" y="26"/>
                  <a:pt x="114" y="26"/>
                  <a:pt x="114" y="26"/>
                </a:cubicBezTo>
                <a:cubicBezTo>
                  <a:pt x="114" y="26"/>
                  <a:pt x="114" y="26"/>
                  <a:pt x="114" y="26"/>
                </a:cubicBezTo>
                <a:cubicBezTo>
                  <a:pt x="114" y="26"/>
                  <a:pt x="114" y="26"/>
                  <a:pt x="114" y="26"/>
                </a:cubicBezTo>
                <a:cubicBezTo>
                  <a:pt x="114" y="26"/>
                  <a:pt x="114" y="25"/>
                  <a:pt x="114" y="25"/>
                </a:cubicBezTo>
                <a:cubicBezTo>
                  <a:pt x="114" y="24"/>
                  <a:pt x="114" y="24"/>
                  <a:pt x="114" y="24"/>
                </a:cubicBezTo>
                <a:cubicBezTo>
                  <a:pt x="114" y="23"/>
                  <a:pt x="114" y="23"/>
                  <a:pt x="114" y="23"/>
                </a:cubicBezTo>
                <a:cubicBezTo>
                  <a:pt x="114" y="23"/>
                  <a:pt x="114" y="23"/>
                  <a:pt x="114" y="23"/>
                </a:cubicBezTo>
                <a:cubicBezTo>
                  <a:pt x="114" y="23"/>
                  <a:pt x="113" y="22"/>
                  <a:pt x="113" y="22"/>
                </a:cubicBezTo>
                <a:cubicBezTo>
                  <a:pt x="113" y="22"/>
                  <a:pt x="113" y="22"/>
                  <a:pt x="113" y="22"/>
                </a:cubicBezTo>
                <a:cubicBezTo>
                  <a:pt x="113" y="22"/>
                  <a:pt x="113" y="22"/>
                  <a:pt x="113" y="21"/>
                </a:cubicBezTo>
                <a:cubicBezTo>
                  <a:pt x="113" y="21"/>
                  <a:pt x="113" y="21"/>
                  <a:pt x="113" y="21"/>
                </a:cubicBezTo>
                <a:cubicBezTo>
                  <a:pt x="113" y="22"/>
                  <a:pt x="113" y="22"/>
                  <a:pt x="112" y="22"/>
                </a:cubicBezTo>
                <a:cubicBezTo>
                  <a:pt x="112" y="22"/>
                  <a:pt x="112" y="22"/>
                  <a:pt x="112" y="22"/>
                </a:cubicBezTo>
                <a:cubicBezTo>
                  <a:pt x="112" y="22"/>
                  <a:pt x="112" y="22"/>
                  <a:pt x="112" y="22"/>
                </a:cubicBezTo>
                <a:cubicBezTo>
                  <a:pt x="111" y="22"/>
                  <a:pt x="111" y="22"/>
                  <a:pt x="111" y="22"/>
                </a:cubicBezTo>
                <a:cubicBezTo>
                  <a:pt x="111" y="22"/>
                  <a:pt x="111" y="22"/>
                  <a:pt x="111" y="22"/>
                </a:cubicBezTo>
                <a:cubicBezTo>
                  <a:pt x="111" y="22"/>
                  <a:pt x="111" y="22"/>
                  <a:pt x="111" y="22"/>
                </a:cubicBezTo>
                <a:cubicBezTo>
                  <a:pt x="111" y="22"/>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3" y="22"/>
                  <a:pt x="113" y="22"/>
                  <a:pt x="113" y="22"/>
                </a:cubicBezTo>
                <a:cubicBezTo>
                  <a:pt x="113" y="22"/>
                  <a:pt x="113" y="22"/>
                  <a:pt x="113" y="22"/>
                </a:cubicBezTo>
                <a:cubicBezTo>
                  <a:pt x="113" y="22"/>
                  <a:pt x="113" y="23"/>
                  <a:pt x="113" y="23"/>
                </a:cubicBezTo>
                <a:cubicBezTo>
                  <a:pt x="113" y="23"/>
                  <a:pt x="113" y="23"/>
                  <a:pt x="113" y="23"/>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5"/>
                  <a:pt x="113" y="25"/>
                  <a:pt x="113" y="25"/>
                </a:cubicBezTo>
                <a:cubicBezTo>
                  <a:pt x="113" y="26"/>
                  <a:pt x="113" y="26"/>
                  <a:pt x="113" y="26"/>
                </a:cubicBezTo>
                <a:cubicBezTo>
                  <a:pt x="113" y="26"/>
                  <a:pt x="113" y="26"/>
                  <a:pt x="113" y="26"/>
                </a:cubicBezTo>
                <a:cubicBezTo>
                  <a:pt x="113" y="27"/>
                  <a:pt x="113" y="27"/>
                  <a:pt x="112" y="27"/>
                </a:cubicBezTo>
                <a:cubicBezTo>
                  <a:pt x="112" y="27"/>
                  <a:pt x="112" y="27"/>
                  <a:pt x="112" y="27"/>
                </a:cubicBezTo>
                <a:cubicBezTo>
                  <a:pt x="112" y="27"/>
                  <a:pt x="112" y="27"/>
                  <a:pt x="112" y="27"/>
                </a:cubicBezTo>
                <a:cubicBezTo>
                  <a:pt x="111" y="28"/>
                  <a:pt x="111" y="28"/>
                  <a:pt x="111" y="28"/>
                </a:cubicBezTo>
                <a:cubicBezTo>
                  <a:pt x="110" y="28"/>
                  <a:pt x="110" y="28"/>
                  <a:pt x="110" y="28"/>
                </a:cubicBezTo>
                <a:cubicBezTo>
                  <a:pt x="109" y="28"/>
                  <a:pt x="109" y="28"/>
                  <a:pt x="109" y="28"/>
                </a:cubicBezTo>
                <a:cubicBezTo>
                  <a:pt x="108" y="28"/>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6"/>
                </a:cubicBezTo>
                <a:cubicBezTo>
                  <a:pt x="107" y="26"/>
                  <a:pt x="107" y="26"/>
                  <a:pt x="107" y="26"/>
                </a:cubicBezTo>
                <a:cubicBezTo>
                  <a:pt x="107" y="26"/>
                  <a:pt x="107" y="26"/>
                  <a:pt x="107" y="25"/>
                </a:cubicBezTo>
                <a:cubicBezTo>
                  <a:pt x="107" y="25"/>
                  <a:pt x="107" y="25"/>
                  <a:pt x="107" y="25"/>
                </a:cubicBezTo>
                <a:cubicBezTo>
                  <a:pt x="107" y="25"/>
                  <a:pt x="107" y="25"/>
                  <a:pt x="107" y="25"/>
                </a:cubicBezTo>
                <a:cubicBezTo>
                  <a:pt x="107" y="25"/>
                  <a:pt x="107" y="25"/>
                  <a:pt x="107" y="24"/>
                </a:cubicBezTo>
                <a:cubicBezTo>
                  <a:pt x="107" y="24"/>
                  <a:pt x="107" y="24"/>
                  <a:pt x="107" y="24"/>
                </a:cubicBezTo>
                <a:cubicBezTo>
                  <a:pt x="107" y="24"/>
                  <a:pt x="107" y="24"/>
                  <a:pt x="107" y="24"/>
                </a:cubicBezTo>
                <a:cubicBezTo>
                  <a:pt x="107" y="24"/>
                  <a:pt x="107" y="23"/>
                  <a:pt x="107" y="23"/>
                </a:cubicBezTo>
                <a:cubicBezTo>
                  <a:pt x="107" y="23"/>
                  <a:pt x="107" y="23"/>
                  <a:pt x="107" y="23"/>
                </a:cubicBezTo>
                <a:cubicBezTo>
                  <a:pt x="107" y="23"/>
                  <a:pt x="107" y="23"/>
                  <a:pt x="107" y="23"/>
                </a:cubicBezTo>
                <a:cubicBezTo>
                  <a:pt x="107" y="23"/>
                  <a:pt x="107" y="23"/>
                  <a:pt x="107" y="22"/>
                </a:cubicBezTo>
                <a:cubicBezTo>
                  <a:pt x="107" y="22"/>
                  <a:pt x="107" y="22"/>
                  <a:pt x="107" y="22"/>
                </a:cubicBezTo>
                <a:cubicBezTo>
                  <a:pt x="107" y="22"/>
                  <a:pt x="107" y="22"/>
                  <a:pt x="107" y="22"/>
                </a:cubicBezTo>
                <a:cubicBezTo>
                  <a:pt x="107" y="22"/>
                  <a:pt x="108" y="22"/>
                  <a:pt x="108" y="22"/>
                </a:cubicBezTo>
                <a:cubicBezTo>
                  <a:pt x="108" y="22"/>
                  <a:pt x="108" y="22"/>
                  <a:pt x="108" y="22"/>
                </a:cubicBezTo>
                <a:cubicBezTo>
                  <a:pt x="108" y="22"/>
                  <a:pt x="108" y="22"/>
                  <a:pt x="108" y="22"/>
                </a:cubicBezTo>
                <a:cubicBezTo>
                  <a:pt x="108" y="22"/>
                  <a:pt x="108" y="22"/>
                  <a:pt x="108" y="22"/>
                </a:cubicBezTo>
                <a:cubicBezTo>
                  <a:pt x="108" y="22"/>
                  <a:pt x="108" y="22"/>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4"/>
                  <a:pt x="108" y="24"/>
                  <a:pt x="108" y="24"/>
                </a:cubicBezTo>
                <a:cubicBezTo>
                  <a:pt x="108" y="24"/>
                  <a:pt x="109" y="23"/>
                  <a:pt x="109" y="23"/>
                </a:cubicBezTo>
                <a:cubicBezTo>
                  <a:pt x="109" y="23"/>
                  <a:pt x="109" y="23"/>
                  <a:pt x="109" y="23"/>
                </a:cubicBezTo>
                <a:cubicBezTo>
                  <a:pt x="109" y="22"/>
                  <a:pt x="109" y="22"/>
                  <a:pt x="109" y="22"/>
                </a:cubicBezTo>
                <a:cubicBezTo>
                  <a:pt x="109" y="22"/>
                  <a:pt x="108" y="22"/>
                  <a:pt x="108" y="22"/>
                </a:cubicBezTo>
                <a:cubicBezTo>
                  <a:pt x="108" y="22"/>
                  <a:pt x="107" y="22"/>
                  <a:pt x="107" y="22"/>
                </a:cubicBezTo>
                <a:cubicBezTo>
                  <a:pt x="107" y="21"/>
                  <a:pt x="107" y="21"/>
                  <a:pt x="107" y="21"/>
                </a:cubicBezTo>
                <a:cubicBezTo>
                  <a:pt x="107" y="21"/>
                  <a:pt x="107" y="22"/>
                  <a:pt x="107" y="22"/>
                </a:cubicBezTo>
                <a:cubicBezTo>
                  <a:pt x="107" y="22"/>
                  <a:pt x="107" y="22"/>
                  <a:pt x="107" y="22"/>
                </a:cubicBezTo>
                <a:cubicBezTo>
                  <a:pt x="106" y="22"/>
                  <a:pt x="106" y="22"/>
                  <a:pt x="106" y="22"/>
                </a:cubicBezTo>
                <a:cubicBezTo>
                  <a:pt x="106" y="22"/>
                  <a:pt x="106" y="22"/>
                  <a:pt x="106" y="22"/>
                </a:cubicBezTo>
                <a:cubicBezTo>
                  <a:pt x="106" y="22"/>
                  <a:pt x="106" y="22"/>
                  <a:pt x="106" y="23"/>
                </a:cubicBezTo>
                <a:cubicBezTo>
                  <a:pt x="106" y="23"/>
                  <a:pt x="106" y="23"/>
                  <a:pt x="106" y="23"/>
                </a:cubicBezTo>
                <a:cubicBezTo>
                  <a:pt x="106" y="23"/>
                  <a:pt x="106" y="23"/>
                  <a:pt x="106" y="23"/>
                </a:cubicBezTo>
                <a:cubicBezTo>
                  <a:pt x="106" y="23"/>
                  <a:pt x="106" y="23"/>
                  <a:pt x="106" y="24"/>
                </a:cubicBezTo>
                <a:cubicBezTo>
                  <a:pt x="106" y="24"/>
                  <a:pt x="106" y="24"/>
                  <a:pt x="106" y="25"/>
                </a:cubicBezTo>
                <a:cubicBezTo>
                  <a:pt x="106" y="25"/>
                  <a:pt x="106" y="25"/>
                  <a:pt x="106" y="25"/>
                </a:cubicBezTo>
                <a:cubicBezTo>
                  <a:pt x="106" y="26"/>
                  <a:pt x="106" y="26"/>
                  <a:pt x="106" y="26"/>
                </a:cubicBezTo>
                <a:cubicBezTo>
                  <a:pt x="106" y="26"/>
                  <a:pt x="106" y="26"/>
                  <a:pt x="106" y="26"/>
                </a:cubicBezTo>
                <a:cubicBezTo>
                  <a:pt x="106" y="26"/>
                  <a:pt x="106" y="26"/>
                  <a:pt x="106" y="26"/>
                </a:cubicBezTo>
                <a:cubicBezTo>
                  <a:pt x="106" y="27"/>
                  <a:pt x="106" y="27"/>
                  <a:pt x="106" y="28"/>
                </a:cubicBezTo>
                <a:cubicBezTo>
                  <a:pt x="106" y="28"/>
                  <a:pt x="106" y="28"/>
                  <a:pt x="106" y="28"/>
                </a:cubicBezTo>
                <a:cubicBezTo>
                  <a:pt x="106" y="28"/>
                  <a:pt x="106" y="28"/>
                  <a:pt x="106" y="28"/>
                </a:cubicBezTo>
                <a:cubicBezTo>
                  <a:pt x="106" y="28"/>
                  <a:pt x="106" y="28"/>
                  <a:pt x="106" y="28"/>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5" y="30"/>
                </a:cubicBezTo>
                <a:cubicBezTo>
                  <a:pt x="105" y="30"/>
                  <a:pt x="105" y="31"/>
                  <a:pt x="105" y="31"/>
                </a:cubicBezTo>
                <a:cubicBezTo>
                  <a:pt x="105" y="31"/>
                  <a:pt x="105" y="31"/>
                  <a:pt x="105" y="31"/>
                </a:cubicBezTo>
                <a:cubicBezTo>
                  <a:pt x="105" y="31"/>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29"/>
                  <a:pt x="105" y="29"/>
                </a:cubicBezTo>
                <a:cubicBezTo>
                  <a:pt x="105" y="29"/>
                  <a:pt x="105" y="29"/>
                  <a:pt x="105" y="29"/>
                </a:cubicBezTo>
                <a:cubicBezTo>
                  <a:pt x="105" y="29"/>
                  <a:pt x="105" y="29"/>
                  <a:pt x="105" y="29"/>
                </a:cubicBezTo>
                <a:cubicBezTo>
                  <a:pt x="105" y="28"/>
                  <a:pt x="105" y="28"/>
                  <a:pt x="105" y="28"/>
                </a:cubicBezTo>
                <a:cubicBezTo>
                  <a:pt x="105" y="28"/>
                  <a:pt x="105" y="28"/>
                  <a:pt x="105" y="28"/>
                </a:cubicBezTo>
                <a:cubicBezTo>
                  <a:pt x="105" y="28"/>
                  <a:pt x="105" y="28"/>
                  <a:pt x="105" y="28"/>
                </a:cubicBezTo>
                <a:cubicBezTo>
                  <a:pt x="105" y="27"/>
                  <a:pt x="105" y="27"/>
                  <a:pt x="105" y="27"/>
                </a:cubicBezTo>
                <a:cubicBezTo>
                  <a:pt x="105" y="27"/>
                  <a:pt x="105" y="26"/>
                  <a:pt x="105" y="26"/>
                </a:cubicBezTo>
                <a:cubicBezTo>
                  <a:pt x="105" y="26"/>
                  <a:pt x="105" y="25"/>
                  <a:pt x="105" y="25"/>
                </a:cubicBezTo>
                <a:cubicBezTo>
                  <a:pt x="105" y="25"/>
                  <a:pt x="105" y="25"/>
                  <a:pt x="105" y="25"/>
                </a:cubicBezTo>
                <a:cubicBezTo>
                  <a:pt x="105" y="25"/>
                  <a:pt x="105" y="25"/>
                  <a:pt x="105" y="24"/>
                </a:cubicBezTo>
                <a:cubicBezTo>
                  <a:pt x="105" y="24"/>
                  <a:pt x="105" y="24"/>
                  <a:pt x="105" y="23"/>
                </a:cubicBezTo>
                <a:cubicBezTo>
                  <a:pt x="105" y="23"/>
                  <a:pt x="105" y="23"/>
                  <a:pt x="105" y="23"/>
                </a:cubicBezTo>
                <a:cubicBezTo>
                  <a:pt x="105" y="23"/>
                  <a:pt x="105" y="23"/>
                  <a:pt x="105" y="22"/>
                </a:cubicBezTo>
                <a:cubicBezTo>
                  <a:pt x="105" y="22"/>
                  <a:pt x="105" y="22"/>
                  <a:pt x="105" y="22"/>
                </a:cubicBezTo>
                <a:cubicBezTo>
                  <a:pt x="105" y="22"/>
                  <a:pt x="105" y="22"/>
                  <a:pt x="105" y="22"/>
                </a:cubicBezTo>
                <a:cubicBezTo>
                  <a:pt x="105" y="22"/>
                  <a:pt x="105" y="21"/>
                  <a:pt x="105" y="21"/>
                </a:cubicBezTo>
                <a:cubicBezTo>
                  <a:pt x="105" y="21"/>
                  <a:pt x="106" y="21"/>
                  <a:pt x="106" y="20"/>
                </a:cubicBezTo>
                <a:cubicBezTo>
                  <a:pt x="106" y="20"/>
                  <a:pt x="106" y="20"/>
                  <a:pt x="106" y="20"/>
                </a:cubicBezTo>
                <a:cubicBezTo>
                  <a:pt x="106" y="20"/>
                  <a:pt x="106" y="20"/>
                  <a:pt x="106" y="20"/>
                </a:cubicBezTo>
                <a:cubicBezTo>
                  <a:pt x="106" y="20"/>
                  <a:pt x="106" y="20"/>
                  <a:pt x="106" y="19"/>
                </a:cubicBezTo>
                <a:cubicBezTo>
                  <a:pt x="106" y="19"/>
                  <a:pt x="106" y="19"/>
                  <a:pt x="106" y="19"/>
                </a:cubicBezTo>
                <a:cubicBezTo>
                  <a:pt x="106" y="19"/>
                  <a:pt x="106" y="19"/>
                  <a:pt x="106" y="19"/>
                </a:cubicBezTo>
                <a:cubicBezTo>
                  <a:pt x="106" y="18"/>
                  <a:pt x="106" y="18"/>
                  <a:pt x="106" y="18"/>
                </a:cubicBezTo>
                <a:cubicBezTo>
                  <a:pt x="106" y="18"/>
                  <a:pt x="106" y="18"/>
                  <a:pt x="106" y="18"/>
                </a:cubicBezTo>
                <a:cubicBezTo>
                  <a:pt x="106" y="18"/>
                  <a:pt x="106" y="18"/>
                  <a:pt x="106" y="17"/>
                </a:cubicBezTo>
                <a:cubicBezTo>
                  <a:pt x="106" y="17"/>
                  <a:pt x="106" y="17"/>
                  <a:pt x="106" y="17"/>
                </a:cubicBezTo>
                <a:cubicBezTo>
                  <a:pt x="106" y="17"/>
                  <a:pt x="106" y="17"/>
                  <a:pt x="107" y="17"/>
                </a:cubicBezTo>
                <a:cubicBezTo>
                  <a:pt x="107" y="17"/>
                  <a:pt x="107" y="17"/>
                  <a:pt x="107" y="17"/>
                </a:cubicBezTo>
                <a:cubicBezTo>
                  <a:pt x="107" y="17"/>
                  <a:pt x="107" y="17"/>
                  <a:pt x="107" y="17"/>
                </a:cubicBezTo>
                <a:cubicBezTo>
                  <a:pt x="108" y="17"/>
                  <a:pt x="108" y="16"/>
                  <a:pt x="108" y="16"/>
                </a:cubicBezTo>
                <a:cubicBezTo>
                  <a:pt x="109" y="16"/>
                  <a:pt x="109" y="16"/>
                  <a:pt x="109" y="16"/>
                </a:cubicBezTo>
                <a:cubicBezTo>
                  <a:pt x="110" y="15"/>
                  <a:pt x="110" y="15"/>
                  <a:pt x="110" y="15"/>
                </a:cubicBezTo>
                <a:cubicBezTo>
                  <a:pt x="108" y="15"/>
                  <a:pt x="108" y="16"/>
                  <a:pt x="107" y="16"/>
                </a:cubicBezTo>
                <a:cubicBezTo>
                  <a:pt x="106" y="16"/>
                  <a:pt x="106" y="16"/>
                  <a:pt x="106" y="16"/>
                </a:cubicBezTo>
                <a:cubicBezTo>
                  <a:pt x="105" y="16"/>
                  <a:pt x="105" y="16"/>
                  <a:pt x="105" y="16"/>
                </a:cubicBezTo>
                <a:cubicBezTo>
                  <a:pt x="105" y="16"/>
                  <a:pt x="105" y="16"/>
                  <a:pt x="105" y="16"/>
                </a:cubicBezTo>
                <a:cubicBezTo>
                  <a:pt x="105" y="16"/>
                  <a:pt x="105" y="16"/>
                  <a:pt x="105" y="16"/>
                </a:cubicBezTo>
                <a:cubicBezTo>
                  <a:pt x="104" y="16"/>
                  <a:pt x="104" y="16"/>
                  <a:pt x="104" y="16"/>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4"/>
                </a:cubicBezTo>
                <a:cubicBezTo>
                  <a:pt x="104" y="14"/>
                  <a:pt x="104" y="14"/>
                  <a:pt x="104" y="14"/>
                </a:cubicBezTo>
                <a:cubicBezTo>
                  <a:pt x="104" y="14"/>
                  <a:pt x="104" y="14"/>
                  <a:pt x="104" y="14"/>
                </a:cubicBezTo>
                <a:cubicBezTo>
                  <a:pt x="104" y="14"/>
                  <a:pt x="105" y="14"/>
                  <a:pt x="105" y="14"/>
                </a:cubicBezTo>
                <a:cubicBezTo>
                  <a:pt x="105" y="14"/>
                  <a:pt x="105" y="14"/>
                  <a:pt x="105" y="14"/>
                </a:cubicBezTo>
                <a:cubicBezTo>
                  <a:pt x="107" y="14"/>
                  <a:pt x="107" y="14"/>
                  <a:pt x="107" y="14"/>
                </a:cubicBezTo>
                <a:cubicBezTo>
                  <a:pt x="107" y="14"/>
                  <a:pt x="107" y="14"/>
                  <a:pt x="107" y="14"/>
                </a:cubicBezTo>
                <a:cubicBezTo>
                  <a:pt x="108" y="14"/>
                  <a:pt x="108" y="14"/>
                  <a:pt x="108" y="14"/>
                </a:cubicBezTo>
                <a:cubicBezTo>
                  <a:pt x="110" y="14"/>
                  <a:pt x="110" y="14"/>
                  <a:pt x="110" y="14"/>
                </a:cubicBezTo>
                <a:cubicBezTo>
                  <a:pt x="110" y="14"/>
                  <a:pt x="110" y="14"/>
                  <a:pt x="110" y="14"/>
                </a:cubicBezTo>
                <a:cubicBezTo>
                  <a:pt x="110" y="14"/>
                  <a:pt x="110" y="14"/>
                  <a:pt x="110" y="14"/>
                </a:cubicBezTo>
                <a:cubicBezTo>
                  <a:pt x="110" y="14"/>
                  <a:pt x="110" y="14"/>
                  <a:pt x="110" y="14"/>
                </a:cubicBezTo>
                <a:cubicBezTo>
                  <a:pt x="110" y="13"/>
                  <a:pt x="110" y="13"/>
                  <a:pt x="110" y="13"/>
                </a:cubicBezTo>
                <a:cubicBezTo>
                  <a:pt x="109" y="13"/>
                  <a:pt x="108" y="13"/>
                  <a:pt x="108" y="13"/>
                </a:cubicBezTo>
                <a:cubicBezTo>
                  <a:pt x="108" y="13"/>
                  <a:pt x="107" y="13"/>
                  <a:pt x="107" y="13"/>
                </a:cubicBezTo>
                <a:cubicBezTo>
                  <a:pt x="107" y="13"/>
                  <a:pt x="107" y="13"/>
                  <a:pt x="107" y="13"/>
                </a:cubicBezTo>
                <a:cubicBezTo>
                  <a:pt x="111" y="16"/>
                  <a:pt x="111" y="16"/>
                  <a:pt x="111" y="16"/>
                </a:cubicBezTo>
                <a:close/>
                <a:moveTo>
                  <a:pt x="107" y="19"/>
                </a:move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8" y="18"/>
                </a:cubicBezTo>
                <a:cubicBezTo>
                  <a:pt x="108" y="18"/>
                  <a:pt x="109" y="17"/>
                  <a:pt x="109" y="17"/>
                </a:cubicBezTo>
                <a:cubicBezTo>
                  <a:pt x="109" y="18"/>
                  <a:pt x="109" y="18"/>
                  <a:pt x="109" y="18"/>
                </a:cubicBezTo>
                <a:cubicBezTo>
                  <a:pt x="109" y="18"/>
                  <a:pt x="109" y="18"/>
                  <a:pt x="109" y="18"/>
                </a:cubicBezTo>
                <a:cubicBezTo>
                  <a:pt x="109" y="18"/>
                  <a:pt x="109" y="18"/>
                  <a:pt x="109" y="18"/>
                </a:cubicBezTo>
                <a:cubicBezTo>
                  <a:pt x="108" y="18"/>
                  <a:pt x="108" y="18"/>
                  <a:pt x="108" y="19"/>
                </a:cubicBezTo>
                <a:cubicBezTo>
                  <a:pt x="108" y="19"/>
                  <a:pt x="108" y="19"/>
                  <a:pt x="108" y="19"/>
                </a:cubicBezTo>
                <a:cubicBezTo>
                  <a:pt x="108" y="19"/>
                  <a:pt x="108" y="19"/>
                  <a:pt x="107" y="19"/>
                </a:cubicBezTo>
                <a:cubicBezTo>
                  <a:pt x="107" y="19"/>
                  <a:pt x="107" y="19"/>
                  <a:pt x="107" y="19"/>
                </a:cubicBezTo>
                <a:cubicBezTo>
                  <a:pt x="107" y="19"/>
                  <a:pt x="107" y="19"/>
                  <a:pt x="107" y="19"/>
                </a:cubicBezTo>
                <a:close/>
                <a:moveTo>
                  <a:pt x="109" y="19"/>
                </a:moveTo>
                <a:cubicBezTo>
                  <a:pt x="109" y="21"/>
                  <a:pt x="109" y="21"/>
                  <a:pt x="109" y="21"/>
                </a:cubicBezTo>
                <a:cubicBezTo>
                  <a:pt x="109" y="21"/>
                  <a:pt x="109" y="21"/>
                  <a:pt x="109" y="21"/>
                </a:cubicBezTo>
                <a:cubicBezTo>
                  <a:pt x="108" y="21"/>
                  <a:pt x="108" y="21"/>
                  <a:pt x="108" y="21"/>
                </a:cubicBezTo>
                <a:cubicBezTo>
                  <a:pt x="108" y="21"/>
                  <a:pt x="108" y="21"/>
                  <a:pt x="108" y="21"/>
                </a:cubicBezTo>
                <a:cubicBezTo>
                  <a:pt x="108" y="20"/>
                  <a:pt x="108" y="20"/>
                  <a:pt x="108" y="20"/>
                </a:cubicBezTo>
                <a:cubicBezTo>
                  <a:pt x="108" y="20"/>
                  <a:pt x="107" y="20"/>
                  <a:pt x="107" y="20"/>
                </a:cubicBezTo>
                <a:cubicBezTo>
                  <a:pt x="107" y="20"/>
                  <a:pt x="107" y="20"/>
                  <a:pt x="107" y="20"/>
                </a:cubicBezTo>
                <a:cubicBezTo>
                  <a:pt x="107" y="20"/>
                  <a:pt x="107" y="20"/>
                  <a:pt x="107" y="20"/>
                </a:cubicBezTo>
                <a:cubicBezTo>
                  <a:pt x="108" y="20"/>
                  <a:pt x="108" y="20"/>
                  <a:pt x="108" y="20"/>
                </a:cubicBezTo>
                <a:cubicBezTo>
                  <a:pt x="108" y="20"/>
                  <a:pt x="108" y="20"/>
                  <a:pt x="108" y="20"/>
                </a:cubicBezTo>
                <a:cubicBezTo>
                  <a:pt x="108" y="20"/>
                  <a:pt x="108" y="20"/>
                  <a:pt x="108" y="20"/>
                </a:cubicBezTo>
                <a:cubicBezTo>
                  <a:pt x="109" y="19"/>
                  <a:pt x="109" y="19"/>
                  <a:pt x="109" y="19"/>
                </a:cubicBezTo>
                <a:close/>
                <a:moveTo>
                  <a:pt x="112" y="25"/>
                </a:moveTo>
                <a:cubicBezTo>
                  <a:pt x="112" y="25"/>
                  <a:pt x="112" y="25"/>
                  <a:pt x="112" y="25"/>
                </a:cubicBezTo>
                <a:cubicBezTo>
                  <a:pt x="112" y="25"/>
                  <a:pt x="112" y="25"/>
                  <a:pt x="112" y="25"/>
                </a:cubicBezTo>
                <a:cubicBezTo>
                  <a:pt x="112" y="25"/>
                  <a:pt x="112" y="26"/>
                  <a:pt x="112" y="26"/>
                </a:cubicBezTo>
                <a:cubicBezTo>
                  <a:pt x="112" y="26"/>
                  <a:pt x="112" y="26"/>
                  <a:pt x="111" y="26"/>
                </a:cubicBezTo>
                <a:cubicBezTo>
                  <a:pt x="111" y="26"/>
                  <a:pt x="111" y="26"/>
                  <a:pt x="111" y="26"/>
                </a:cubicBezTo>
                <a:cubicBezTo>
                  <a:pt x="111" y="26"/>
                  <a:pt x="111" y="26"/>
                  <a:pt x="111" y="26"/>
                </a:cubicBezTo>
                <a:cubicBezTo>
                  <a:pt x="111" y="27"/>
                  <a:pt x="110" y="27"/>
                  <a:pt x="110" y="27"/>
                </a:cubicBezTo>
                <a:cubicBezTo>
                  <a:pt x="109" y="27"/>
                  <a:pt x="109" y="27"/>
                  <a:pt x="109" y="26"/>
                </a:cubicBezTo>
                <a:cubicBezTo>
                  <a:pt x="109" y="26"/>
                  <a:pt x="109" y="26"/>
                  <a:pt x="108" y="26"/>
                </a:cubicBezTo>
                <a:cubicBezTo>
                  <a:pt x="108" y="26"/>
                  <a:pt x="108" y="26"/>
                  <a:pt x="108" y="26"/>
                </a:cubicBezTo>
                <a:cubicBezTo>
                  <a:pt x="108" y="26"/>
                  <a:pt x="108" y="26"/>
                  <a:pt x="108" y="26"/>
                </a:cubicBezTo>
                <a:cubicBezTo>
                  <a:pt x="108" y="25"/>
                  <a:pt x="108" y="25"/>
                  <a:pt x="108" y="25"/>
                </a:cubicBezTo>
                <a:cubicBezTo>
                  <a:pt x="108" y="25"/>
                  <a:pt x="108" y="25"/>
                  <a:pt x="108" y="25"/>
                </a:cubicBezTo>
                <a:cubicBezTo>
                  <a:pt x="108" y="25"/>
                  <a:pt x="108" y="25"/>
                  <a:pt x="108" y="25"/>
                </a:cubicBezTo>
                <a:cubicBezTo>
                  <a:pt x="108" y="25"/>
                  <a:pt x="108" y="25"/>
                  <a:pt x="108" y="25"/>
                </a:cubicBezTo>
                <a:cubicBezTo>
                  <a:pt x="109" y="25"/>
                  <a:pt x="109" y="25"/>
                  <a:pt x="110" y="25"/>
                </a:cubicBezTo>
                <a:cubicBezTo>
                  <a:pt x="110" y="25"/>
                  <a:pt x="110" y="24"/>
                  <a:pt x="111" y="24"/>
                </a:cubicBezTo>
                <a:cubicBezTo>
                  <a:pt x="111" y="24"/>
                  <a:pt x="111" y="24"/>
                  <a:pt x="111" y="24"/>
                </a:cubicBezTo>
                <a:cubicBezTo>
                  <a:pt x="111" y="24"/>
                  <a:pt x="111" y="24"/>
                  <a:pt x="111" y="25"/>
                </a:cubicBezTo>
                <a:cubicBezTo>
                  <a:pt x="111" y="25"/>
                  <a:pt x="112" y="25"/>
                  <a:pt x="112" y="25"/>
                </a:cubicBezTo>
                <a:close/>
                <a:moveTo>
                  <a:pt x="32" y="72"/>
                </a:moveTo>
                <a:cubicBezTo>
                  <a:pt x="31" y="73"/>
                  <a:pt x="31" y="73"/>
                  <a:pt x="31" y="73"/>
                </a:cubicBezTo>
                <a:cubicBezTo>
                  <a:pt x="31" y="73"/>
                  <a:pt x="30" y="73"/>
                  <a:pt x="30" y="73"/>
                </a:cubicBezTo>
                <a:cubicBezTo>
                  <a:pt x="30" y="73"/>
                  <a:pt x="29" y="73"/>
                  <a:pt x="29" y="73"/>
                </a:cubicBezTo>
                <a:cubicBezTo>
                  <a:pt x="29" y="73"/>
                  <a:pt x="29" y="73"/>
                  <a:pt x="29" y="73"/>
                </a:cubicBezTo>
                <a:cubicBezTo>
                  <a:pt x="29" y="72"/>
                  <a:pt x="29" y="72"/>
                  <a:pt x="29" y="72"/>
                </a:cubicBezTo>
                <a:cubicBezTo>
                  <a:pt x="29" y="72"/>
                  <a:pt x="29" y="72"/>
                  <a:pt x="29" y="72"/>
                </a:cubicBezTo>
                <a:cubicBezTo>
                  <a:pt x="29" y="72"/>
                  <a:pt x="29" y="72"/>
                  <a:pt x="29" y="72"/>
                </a:cubicBezTo>
                <a:cubicBezTo>
                  <a:pt x="29" y="72"/>
                  <a:pt x="29" y="72"/>
                  <a:pt x="29" y="72"/>
                </a:cubicBezTo>
                <a:cubicBezTo>
                  <a:pt x="30" y="71"/>
                  <a:pt x="31" y="71"/>
                  <a:pt x="31" y="71"/>
                </a:cubicBezTo>
                <a:cubicBezTo>
                  <a:pt x="31" y="71"/>
                  <a:pt x="31" y="71"/>
                  <a:pt x="31" y="71"/>
                </a:cubicBezTo>
                <a:cubicBezTo>
                  <a:pt x="31" y="71"/>
                  <a:pt x="32" y="71"/>
                  <a:pt x="32" y="71"/>
                </a:cubicBezTo>
                <a:cubicBezTo>
                  <a:pt x="32" y="71"/>
                  <a:pt x="32" y="71"/>
                  <a:pt x="32" y="71"/>
                </a:cubicBezTo>
                <a:cubicBezTo>
                  <a:pt x="32" y="71"/>
                  <a:pt x="32" y="71"/>
                  <a:pt x="32" y="71"/>
                </a:cubicBezTo>
                <a:cubicBezTo>
                  <a:pt x="32" y="71"/>
                  <a:pt x="32" y="71"/>
                  <a:pt x="32" y="71"/>
                </a:cubicBezTo>
                <a:cubicBezTo>
                  <a:pt x="32" y="71"/>
                  <a:pt x="33" y="71"/>
                  <a:pt x="33" y="71"/>
                </a:cubicBezTo>
                <a:cubicBezTo>
                  <a:pt x="33" y="71"/>
                  <a:pt x="33" y="71"/>
                  <a:pt x="33" y="71"/>
                </a:cubicBezTo>
                <a:cubicBezTo>
                  <a:pt x="33" y="71"/>
                  <a:pt x="33" y="71"/>
                  <a:pt x="33" y="71"/>
                </a:cubicBezTo>
                <a:cubicBezTo>
                  <a:pt x="33" y="71"/>
                  <a:pt x="34" y="71"/>
                  <a:pt x="34" y="71"/>
                </a:cubicBezTo>
                <a:cubicBezTo>
                  <a:pt x="34" y="70"/>
                  <a:pt x="34" y="70"/>
                  <a:pt x="34" y="70"/>
                </a:cubicBezTo>
                <a:cubicBezTo>
                  <a:pt x="34" y="70"/>
                  <a:pt x="34" y="69"/>
                  <a:pt x="34" y="69"/>
                </a:cubicBezTo>
                <a:cubicBezTo>
                  <a:pt x="34" y="69"/>
                  <a:pt x="34" y="68"/>
                  <a:pt x="35" y="68"/>
                </a:cubicBezTo>
                <a:cubicBezTo>
                  <a:pt x="35" y="68"/>
                  <a:pt x="35" y="68"/>
                  <a:pt x="35" y="67"/>
                </a:cubicBezTo>
                <a:cubicBezTo>
                  <a:pt x="35" y="67"/>
                  <a:pt x="35" y="67"/>
                  <a:pt x="35" y="66"/>
                </a:cubicBezTo>
                <a:cubicBezTo>
                  <a:pt x="35" y="66"/>
                  <a:pt x="36" y="66"/>
                  <a:pt x="36" y="66"/>
                </a:cubicBezTo>
                <a:cubicBezTo>
                  <a:pt x="36" y="66"/>
                  <a:pt x="36" y="65"/>
                  <a:pt x="36" y="65"/>
                </a:cubicBezTo>
                <a:cubicBezTo>
                  <a:pt x="36" y="65"/>
                  <a:pt x="36" y="65"/>
                  <a:pt x="36" y="65"/>
                </a:cubicBezTo>
                <a:cubicBezTo>
                  <a:pt x="36" y="65"/>
                  <a:pt x="36" y="65"/>
                  <a:pt x="36" y="65"/>
                </a:cubicBezTo>
                <a:cubicBezTo>
                  <a:pt x="36" y="65"/>
                  <a:pt x="36" y="65"/>
                  <a:pt x="36" y="64"/>
                </a:cubicBezTo>
                <a:cubicBezTo>
                  <a:pt x="36" y="64"/>
                  <a:pt x="36" y="65"/>
                  <a:pt x="36" y="65"/>
                </a:cubicBezTo>
                <a:cubicBezTo>
                  <a:pt x="35" y="65"/>
                  <a:pt x="35" y="65"/>
                  <a:pt x="35" y="65"/>
                </a:cubicBezTo>
                <a:cubicBezTo>
                  <a:pt x="35" y="65"/>
                  <a:pt x="35" y="65"/>
                  <a:pt x="35" y="65"/>
                </a:cubicBezTo>
                <a:cubicBezTo>
                  <a:pt x="36" y="65"/>
                  <a:pt x="35" y="65"/>
                  <a:pt x="35" y="65"/>
                </a:cubicBezTo>
                <a:cubicBezTo>
                  <a:pt x="35" y="65"/>
                  <a:pt x="35" y="65"/>
                  <a:pt x="35" y="65"/>
                </a:cubicBezTo>
                <a:cubicBezTo>
                  <a:pt x="34" y="65"/>
                  <a:pt x="34" y="66"/>
                  <a:pt x="34" y="66"/>
                </a:cubicBezTo>
                <a:cubicBezTo>
                  <a:pt x="34" y="66"/>
                  <a:pt x="33" y="66"/>
                  <a:pt x="33" y="66"/>
                </a:cubicBezTo>
                <a:cubicBezTo>
                  <a:pt x="33" y="66"/>
                  <a:pt x="33" y="67"/>
                  <a:pt x="33" y="67"/>
                </a:cubicBezTo>
                <a:cubicBezTo>
                  <a:pt x="33" y="67"/>
                  <a:pt x="33" y="67"/>
                  <a:pt x="33" y="67"/>
                </a:cubicBezTo>
                <a:cubicBezTo>
                  <a:pt x="33" y="67"/>
                  <a:pt x="33" y="67"/>
                  <a:pt x="33" y="67"/>
                </a:cubicBezTo>
                <a:cubicBezTo>
                  <a:pt x="33" y="67"/>
                  <a:pt x="33" y="67"/>
                  <a:pt x="33" y="67"/>
                </a:cubicBezTo>
                <a:cubicBezTo>
                  <a:pt x="33" y="68"/>
                  <a:pt x="33" y="68"/>
                  <a:pt x="33" y="68"/>
                </a:cubicBezTo>
                <a:cubicBezTo>
                  <a:pt x="33" y="68"/>
                  <a:pt x="32" y="68"/>
                  <a:pt x="32" y="68"/>
                </a:cubicBezTo>
                <a:cubicBezTo>
                  <a:pt x="32" y="68"/>
                  <a:pt x="32" y="68"/>
                  <a:pt x="32" y="68"/>
                </a:cubicBezTo>
                <a:cubicBezTo>
                  <a:pt x="32" y="68"/>
                  <a:pt x="32" y="68"/>
                  <a:pt x="32" y="67"/>
                </a:cubicBezTo>
                <a:cubicBezTo>
                  <a:pt x="32" y="67"/>
                  <a:pt x="32" y="67"/>
                  <a:pt x="32" y="67"/>
                </a:cubicBezTo>
                <a:cubicBezTo>
                  <a:pt x="32" y="67"/>
                  <a:pt x="32" y="67"/>
                  <a:pt x="32" y="67"/>
                </a:cubicBezTo>
                <a:cubicBezTo>
                  <a:pt x="31" y="67"/>
                  <a:pt x="31" y="67"/>
                  <a:pt x="31" y="67"/>
                </a:cubicBezTo>
                <a:cubicBezTo>
                  <a:pt x="31" y="67"/>
                  <a:pt x="31" y="67"/>
                  <a:pt x="31" y="67"/>
                </a:cubicBezTo>
                <a:cubicBezTo>
                  <a:pt x="31" y="67"/>
                  <a:pt x="31" y="67"/>
                  <a:pt x="31" y="68"/>
                </a:cubicBezTo>
                <a:cubicBezTo>
                  <a:pt x="30" y="68"/>
                  <a:pt x="30" y="68"/>
                  <a:pt x="30" y="68"/>
                </a:cubicBezTo>
                <a:cubicBezTo>
                  <a:pt x="30" y="68"/>
                  <a:pt x="30" y="68"/>
                  <a:pt x="30" y="68"/>
                </a:cubicBezTo>
                <a:cubicBezTo>
                  <a:pt x="30" y="68"/>
                  <a:pt x="30" y="68"/>
                  <a:pt x="30" y="68"/>
                </a:cubicBezTo>
                <a:cubicBezTo>
                  <a:pt x="30" y="68"/>
                  <a:pt x="30" y="69"/>
                  <a:pt x="30" y="69"/>
                </a:cubicBezTo>
                <a:cubicBezTo>
                  <a:pt x="30" y="69"/>
                  <a:pt x="30" y="69"/>
                  <a:pt x="30" y="69"/>
                </a:cubicBezTo>
                <a:cubicBezTo>
                  <a:pt x="29" y="69"/>
                  <a:pt x="29" y="69"/>
                  <a:pt x="29" y="69"/>
                </a:cubicBezTo>
                <a:cubicBezTo>
                  <a:pt x="29" y="69"/>
                  <a:pt x="29" y="70"/>
                  <a:pt x="29" y="70"/>
                </a:cubicBezTo>
                <a:cubicBezTo>
                  <a:pt x="29" y="70"/>
                  <a:pt x="29" y="70"/>
                  <a:pt x="29" y="70"/>
                </a:cubicBezTo>
                <a:cubicBezTo>
                  <a:pt x="29" y="70"/>
                  <a:pt x="29" y="70"/>
                  <a:pt x="29" y="70"/>
                </a:cubicBezTo>
                <a:cubicBezTo>
                  <a:pt x="29" y="70"/>
                  <a:pt x="29" y="70"/>
                  <a:pt x="29" y="71"/>
                </a:cubicBezTo>
                <a:cubicBezTo>
                  <a:pt x="28" y="71"/>
                  <a:pt x="28" y="70"/>
                  <a:pt x="28" y="70"/>
                </a:cubicBezTo>
                <a:cubicBezTo>
                  <a:pt x="28" y="70"/>
                  <a:pt x="28" y="70"/>
                  <a:pt x="28" y="70"/>
                </a:cubicBezTo>
                <a:cubicBezTo>
                  <a:pt x="28" y="70"/>
                  <a:pt x="28" y="70"/>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7" y="69"/>
                  <a:pt x="27" y="70"/>
                  <a:pt x="27" y="70"/>
                </a:cubicBezTo>
                <a:cubicBezTo>
                  <a:pt x="27" y="70"/>
                  <a:pt x="26" y="71"/>
                  <a:pt x="26" y="71"/>
                </a:cubicBezTo>
                <a:cubicBezTo>
                  <a:pt x="26" y="72"/>
                  <a:pt x="26" y="72"/>
                  <a:pt x="26" y="72"/>
                </a:cubicBezTo>
                <a:cubicBezTo>
                  <a:pt x="26" y="72"/>
                  <a:pt x="25" y="73"/>
                  <a:pt x="25" y="73"/>
                </a:cubicBezTo>
                <a:cubicBezTo>
                  <a:pt x="25" y="73"/>
                  <a:pt x="25" y="73"/>
                  <a:pt x="25" y="73"/>
                </a:cubicBezTo>
                <a:cubicBezTo>
                  <a:pt x="25" y="73"/>
                  <a:pt x="24" y="73"/>
                  <a:pt x="24" y="73"/>
                </a:cubicBezTo>
                <a:cubicBezTo>
                  <a:pt x="24" y="73"/>
                  <a:pt x="24" y="73"/>
                  <a:pt x="24" y="73"/>
                </a:cubicBezTo>
                <a:cubicBezTo>
                  <a:pt x="24" y="73"/>
                  <a:pt x="24" y="72"/>
                  <a:pt x="24" y="72"/>
                </a:cubicBezTo>
                <a:cubicBezTo>
                  <a:pt x="24" y="72"/>
                  <a:pt x="24" y="72"/>
                  <a:pt x="24" y="72"/>
                </a:cubicBezTo>
                <a:cubicBezTo>
                  <a:pt x="24" y="72"/>
                  <a:pt x="24" y="72"/>
                  <a:pt x="24" y="72"/>
                </a:cubicBezTo>
                <a:cubicBezTo>
                  <a:pt x="24" y="72"/>
                  <a:pt x="23" y="72"/>
                  <a:pt x="23" y="72"/>
                </a:cubicBezTo>
                <a:cubicBezTo>
                  <a:pt x="23" y="72"/>
                  <a:pt x="23" y="72"/>
                  <a:pt x="23" y="71"/>
                </a:cubicBezTo>
                <a:cubicBezTo>
                  <a:pt x="23" y="72"/>
                  <a:pt x="24" y="71"/>
                  <a:pt x="24" y="71"/>
                </a:cubicBezTo>
                <a:cubicBezTo>
                  <a:pt x="24" y="70"/>
                  <a:pt x="24" y="70"/>
                  <a:pt x="24" y="70"/>
                </a:cubicBezTo>
                <a:cubicBezTo>
                  <a:pt x="24" y="70"/>
                  <a:pt x="24" y="70"/>
                  <a:pt x="24" y="70"/>
                </a:cubicBezTo>
                <a:cubicBezTo>
                  <a:pt x="24" y="70"/>
                  <a:pt x="24" y="70"/>
                  <a:pt x="24" y="70"/>
                </a:cubicBezTo>
                <a:cubicBezTo>
                  <a:pt x="24" y="70"/>
                  <a:pt x="25" y="70"/>
                  <a:pt x="25" y="70"/>
                </a:cubicBezTo>
                <a:cubicBezTo>
                  <a:pt x="25" y="70"/>
                  <a:pt x="25" y="70"/>
                  <a:pt x="25" y="70"/>
                </a:cubicBezTo>
                <a:cubicBezTo>
                  <a:pt x="25" y="70"/>
                  <a:pt x="25" y="70"/>
                  <a:pt x="25" y="70"/>
                </a:cubicBezTo>
                <a:cubicBezTo>
                  <a:pt x="25" y="70"/>
                  <a:pt x="26" y="70"/>
                  <a:pt x="26" y="70"/>
                </a:cubicBezTo>
                <a:cubicBezTo>
                  <a:pt x="26" y="70"/>
                  <a:pt x="26" y="69"/>
                  <a:pt x="26" y="69"/>
                </a:cubicBezTo>
                <a:cubicBezTo>
                  <a:pt x="27" y="69"/>
                  <a:pt x="27" y="68"/>
                  <a:pt x="27" y="68"/>
                </a:cubicBezTo>
                <a:cubicBezTo>
                  <a:pt x="27" y="68"/>
                  <a:pt x="27" y="68"/>
                  <a:pt x="28" y="68"/>
                </a:cubicBezTo>
                <a:cubicBezTo>
                  <a:pt x="28" y="68"/>
                  <a:pt x="28" y="68"/>
                  <a:pt x="28" y="68"/>
                </a:cubicBezTo>
                <a:cubicBezTo>
                  <a:pt x="28" y="68"/>
                  <a:pt x="28" y="67"/>
                  <a:pt x="29" y="67"/>
                </a:cubicBezTo>
                <a:cubicBezTo>
                  <a:pt x="29" y="67"/>
                  <a:pt x="29" y="67"/>
                  <a:pt x="29" y="67"/>
                </a:cubicBezTo>
                <a:cubicBezTo>
                  <a:pt x="29" y="66"/>
                  <a:pt x="29" y="66"/>
                  <a:pt x="29" y="66"/>
                </a:cubicBezTo>
                <a:cubicBezTo>
                  <a:pt x="29" y="66"/>
                  <a:pt x="29" y="66"/>
                  <a:pt x="29" y="66"/>
                </a:cubicBezTo>
                <a:cubicBezTo>
                  <a:pt x="29" y="65"/>
                  <a:pt x="29" y="65"/>
                  <a:pt x="29" y="65"/>
                </a:cubicBezTo>
                <a:cubicBezTo>
                  <a:pt x="29" y="65"/>
                  <a:pt x="29" y="65"/>
                  <a:pt x="29" y="64"/>
                </a:cubicBezTo>
                <a:cubicBezTo>
                  <a:pt x="29" y="64"/>
                  <a:pt x="29" y="64"/>
                  <a:pt x="29" y="64"/>
                </a:cubicBezTo>
                <a:cubicBezTo>
                  <a:pt x="29" y="64"/>
                  <a:pt x="29" y="64"/>
                  <a:pt x="29" y="64"/>
                </a:cubicBezTo>
                <a:cubicBezTo>
                  <a:pt x="29" y="64"/>
                  <a:pt x="29" y="64"/>
                  <a:pt x="29" y="64"/>
                </a:cubicBezTo>
                <a:cubicBezTo>
                  <a:pt x="29" y="64"/>
                  <a:pt x="29" y="64"/>
                  <a:pt x="29" y="64"/>
                </a:cubicBezTo>
                <a:cubicBezTo>
                  <a:pt x="29" y="64"/>
                  <a:pt x="29" y="64"/>
                  <a:pt x="30" y="63"/>
                </a:cubicBezTo>
                <a:cubicBezTo>
                  <a:pt x="30" y="63"/>
                  <a:pt x="30" y="63"/>
                  <a:pt x="30" y="63"/>
                </a:cubicBezTo>
                <a:cubicBezTo>
                  <a:pt x="30" y="63"/>
                  <a:pt x="30" y="63"/>
                  <a:pt x="30" y="63"/>
                </a:cubicBezTo>
                <a:cubicBezTo>
                  <a:pt x="30" y="62"/>
                  <a:pt x="30" y="62"/>
                  <a:pt x="30" y="62"/>
                </a:cubicBezTo>
                <a:cubicBezTo>
                  <a:pt x="30" y="62"/>
                  <a:pt x="30" y="62"/>
                  <a:pt x="30" y="62"/>
                </a:cubicBezTo>
                <a:cubicBezTo>
                  <a:pt x="30" y="62"/>
                  <a:pt x="30" y="62"/>
                  <a:pt x="30" y="62"/>
                </a:cubicBezTo>
                <a:cubicBezTo>
                  <a:pt x="30" y="62"/>
                  <a:pt x="29" y="62"/>
                  <a:pt x="29" y="61"/>
                </a:cubicBezTo>
                <a:cubicBezTo>
                  <a:pt x="29" y="61"/>
                  <a:pt x="29" y="61"/>
                  <a:pt x="29" y="61"/>
                </a:cubicBezTo>
                <a:cubicBezTo>
                  <a:pt x="29" y="61"/>
                  <a:pt x="30" y="61"/>
                  <a:pt x="30" y="61"/>
                </a:cubicBezTo>
                <a:cubicBezTo>
                  <a:pt x="31" y="61"/>
                  <a:pt x="31" y="61"/>
                  <a:pt x="31" y="61"/>
                </a:cubicBezTo>
                <a:cubicBezTo>
                  <a:pt x="31" y="61"/>
                  <a:pt x="32" y="61"/>
                  <a:pt x="32" y="61"/>
                </a:cubicBezTo>
                <a:cubicBezTo>
                  <a:pt x="32" y="61"/>
                  <a:pt x="33" y="60"/>
                  <a:pt x="33" y="60"/>
                </a:cubicBezTo>
                <a:cubicBezTo>
                  <a:pt x="33" y="60"/>
                  <a:pt x="34" y="60"/>
                  <a:pt x="34" y="60"/>
                </a:cubicBezTo>
                <a:cubicBezTo>
                  <a:pt x="34" y="60"/>
                  <a:pt x="34" y="60"/>
                  <a:pt x="34" y="60"/>
                </a:cubicBezTo>
                <a:cubicBezTo>
                  <a:pt x="34" y="60"/>
                  <a:pt x="34" y="59"/>
                  <a:pt x="35" y="59"/>
                </a:cubicBezTo>
                <a:cubicBezTo>
                  <a:pt x="35" y="59"/>
                  <a:pt x="35" y="59"/>
                  <a:pt x="36" y="59"/>
                </a:cubicBezTo>
                <a:cubicBezTo>
                  <a:pt x="36" y="59"/>
                  <a:pt x="36" y="59"/>
                  <a:pt x="36" y="59"/>
                </a:cubicBezTo>
                <a:cubicBezTo>
                  <a:pt x="36" y="58"/>
                  <a:pt x="36" y="58"/>
                  <a:pt x="36" y="58"/>
                </a:cubicBezTo>
                <a:cubicBezTo>
                  <a:pt x="37" y="58"/>
                  <a:pt x="37" y="58"/>
                  <a:pt x="37" y="58"/>
                </a:cubicBezTo>
                <a:cubicBezTo>
                  <a:pt x="37" y="58"/>
                  <a:pt x="37" y="58"/>
                  <a:pt x="37" y="58"/>
                </a:cubicBezTo>
                <a:cubicBezTo>
                  <a:pt x="37" y="59"/>
                  <a:pt x="37" y="59"/>
                  <a:pt x="37" y="59"/>
                </a:cubicBezTo>
                <a:cubicBezTo>
                  <a:pt x="37" y="59"/>
                  <a:pt x="37" y="59"/>
                  <a:pt x="37" y="59"/>
                </a:cubicBezTo>
                <a:cubicBezTo>
                  <a:pt x="38" y="59"/>
                  <a:pt x="37" y="60"/>
                  <a:pt x="37" y="60"/>
                </a:cubicBezTo>
                <a:cubicBezTo>
                  <a:pt x="37" y="60"/>
                  <a:pt x="37" y="60"/>
                  <a:pt x="36" y="60"/>
                </a:cubicBezTo>
                <a:cubicBezTo>
                  <a:pt x="36" y="60"/>
                  <a:pt x="36" y="60"/>
                  <a:pt x="36" y="61"/>
                </a:cubicBezTo>
                <a:cubicBezTo>
                  <a:pt x="35" y="61"/>
                  <a:pt x="34" y="61"/>
                  <a:pt x="34" y="62"/>
                </a:cubicBezTo>
                <a:cubicBezTo>
                  <a:pt x="34" y="62"/>
                  <a:pt x="34" y="62"/>
                  <a:pt x="34" y="62"/>
                </a:cubicBezTo>
                <a:cubicBezTo>
                  <a:pt x="34" y="62"/>
                  <a:pt x="34" y="62"/>
                  <a:pt x="34" y="62"/>
                </a:cubicBezTo>
                <a:cubicBezTo>
                  <a:pt x="34" y="62"/>
                  <a:pt x="34" y="62"/>
                  <a:pt x="34" y="63"/>
                </a:cubicBezTo>
                <a:cubicBezTo>
                  <a:pt x="34" y="63"/>
                  <a:pt x="34" y="63"/>
                  <a:pt x="34" y="64"/>
                </a:cubicBezTo>
                <a:cubicBezTo>
                  <a:pt x="34" y="64"/>
                  <a:pt x="34" y="64"/>
                  <a:pt x="34" y="64"/>
                </a:cubicBezTo>
                <a:cubicBezTo>
                  <a:pt x="35" y="64"/>
                  <a:pt x="35" y="64"/>
                  <a:pt x="35" y="64"/>
                </a:cubicBezTo>
                <a:cubicBezTo>
                  <a:pt x="35" y="64"/>
                  <a:pt x="36" y="64"/>
                  <a:pt x="36" y="63"/>
                </a:cubicBezTo>
                <a:cubicBezTo>
                  <a:pt x="36" y="63"/>
                  <a:pt x="37" y="63"/>
                  <a:pt x="37" y="63"/>
                </a:cubicBezTo>
                <a:cubicBezTo>
                  <a:pt x="37" y="63"/>
                  <a:pt x="37" y="63"/>
                  <a:pt x="37" y="63"/>
                </a:cubicBezTo>
                <a:cubicBezTo>
                  <a:pt x="38" y="63"/>
                  <a:pt x="38" y="63"/>
                  <a:pt x="38" y="63"/>
                </a:cubicBezTo>
                <a:cubicBezTo>
                  <a:pt x="38" y="63"/>
                  <a:pt x="38" y="63"/>
                  <a:pt x="38" y="63"/>
                </a:cubicBezTo>
                <a:cubicBezTo>
                  <a:pt x="38" y="63"/>
                  <a:pt x="39" y="63"/>
                  <a:pt x="39" y="63"/>
                </a:cubicBezTo>
                <a:cubicBezTo>
                  <a:pt x="39" y="63"/>
                  <a:pt x="39" y="63"/>
                  <a:pt x="39" y="63"/>
                </a:cubicBezTo>
                <a:cubicBezTo>
                  <a:pt x="39" y="64"/>
                  <a:pt x="39" y="64"/>
                  <a:pt x="39" y="64"/>
                </a:cubicBezTo>
                <a:cubicBezTo>
                  <a:pt x="39" y="64"/>
                  <a:pt x="39" y="64"/>
                  <a:pt x="39" y="65"/>
                </a:cubicBezTo>
                <a:cubicBezTo>
                  <a:pt x="38" y="65"/>
                  <a:pt x="38" y="65"/>
                  <a:pt x="38" y="65"/>
                </a:cubicBezTo>
                <a:cubicBezTo>
                  <a:pt x="38" y="65"/>
                  <a:pt x="38" y="66"/>
                  <a:pt x="38" y="66"/>
                </a:cubicBezTo>
                <a:cubicBezTo>
                  <a:pt x="38" y="66"/>
                  <a:pt x="38" y="66"/>
                  <a:pt x="38" y="66"/>
                </a:cubicBezTo>
                <a:cubicBezTo>
                  <a:pt x="37" y="67"/>
                  <a:pt x="37" y="67"/>
                  <a:pt x="37" y="67"/>
                </a:cubicBezTo>
                <a:cubicBezTo>
                  <a:pt x="37" y="67"/>
                  <a:pt x="37" y="68"/>
                  <a:pt x="37" y="68"/>
                </a:cubicBezTo>
                <a:cubicBezTo>
                  <a:pt x="37" y="68"/>
                  <a:pt x="36" y="69"/>
                  <a:pt x="36" y="69"/>
                </a:cubicBezTo>
                <a:cubicBezTo>
                  <a:pt x="36" y="70"/>
                  <a:pt x="36" y="70"/>
                  <a:pt x="36" y="70"/>
                </a:cubicBezTo>
                <a:cubicBezTo>
                  <a:pt x="36" y="70"/>
                  <a:pt x="36" y="71"/>
                  <a:pt x="36" y="71"/>
                </a:cubicBezTo>
                <a:cubicBezTo>
                  <a:pt x="35" y="71"/>
                  <a:pt x="35" y="72"/>
                  <a:pt x="35" y="72"/>
                </a:cubicBezTo>
                <a:cubicBezTo>
                  <a:pt x="35" y="72"/>
                  <a:pt x="35" y="72"/>
                  <a:pt x="35" y="72"/>
                </a:cubicBezTo>
                <a:cubicBezTo>
                  <a:pt x="35" y="73"/>
                  <a:pt x="35" y="73"/>
                  <a:pt x="35" y="73"/>
                </a:cubicBezTo>
                <a:cubicBezTo>
                  <a:pt x="35" y="73"/>
                  <a:pt x="34" y="73"/>
                  <a:pt x="34" y="73"/>
                </a:cubicBezTo>
                <a:cubicBezTo>
                  <a:pt x="34" y="73"/>
                  <a:pt x="34" y="73"/>
                  <a:pt x="34" y="73"/>
                </a:cubicBezTo>
                <a:cubicBezTo>
                  <a:pt x="33" y="73"/>
                  <a:pt x="33" y="73"/>
                  <a:pt x="33" y="73"/>
                </a:cubicBezTo>
                <a:cubicBezTo>
                  <a:pt x="33" y="72"/>
                  <a:pt x="33" y="72"/>
                  <a:pt x="33" y="72"/>
                </a:cubicBezTo>
                <a:cubicBezTo>
                  <a:pt x="33" y="72"/>
                  <a:pt x="33" y="72"/>
                  <a:pt x="33" y="72"/>
                </a:cubicBezTo>
                <a:cubicBezTo>
                  <a:pt x="33" y="71"/>
                  <a:pt x="32" y="71"/>
                  <a:pt x="32" y="71"/>
                </a:cubicBezTo>
                <a:cubicBezTo>
                  <a:pt x="32" y="71"/>
                  <a:pt x="32" y="72"/>
                  <a:pt x="32" y="72"/>
                </a:cubicBezTo>
                <a:cubicBezTo>
                  <a:pt x="32" y="72"/>
                  <a:pt x="32" y="72"/>
                  <a:pt x="32" y="72"/>
                </a:cubicBezTo>
                <a:close/>
                <a:moveTo>
                  <a:pt x="30" y="64"/>
                </a:moveTo>
                <a:cubicBezTo>
                  <a:pt x="30" y="64"/>
                  <a:pt x="30" y="64"/>
                  <a:pt x="30" y="63"/>
                </a:cubicBezTo>
                <a:cubicBezTo>
                  <a:pt x="31" y="63"/>
                  <a:pt x="31" y="63"/>
                  <a:pt x="31" y="63"/>
                </a:cubicBezTo>
                <a:cubicBezTo>
                  <a:pt x="32" y="63"/>
                  <a:pt x="32" y="63"/>
                  <a:pt x="32" y="63"/>
                </a:cubicBezTo>
                <a:cubicBezTo>
                  <a:pt x="32" y="63"/>
                  <a:pt x="32" y="63"/>
                  <a:pt x="33" y="63"/>
                </a:cubicBezTo>
                <a:cubicBezTo>
                  <a:pt x="33" y="63"/>
                  <a:pt x="33" y="63"/>
                  <a:pt x="33" y="63"/>
                </a:cubicBezTo>
                <a:cubicBezTo>
                  <a:pt x="33" y="63"/>
                  <a:pt x="33" y="63"/>
                  <a:pt x="33" y="64"/>
                </a:cubicBezTo>
                <a:cubicBezTo>
                  <a:pt x="33" y="64"/>
                  <a:pt x="33" y="65"/>
                  <a:pt x="33" y="65"/>
                </a:cubicBezTo>
                <a:cubicBezTo>
                  <a:pt x="33" y="65"/>
                  <a:pt x="33" y="65"/>
                  <a:pt x="33" y="65"/>
                </a:cubicBezTo>
                <a:cubicBezTo>
                  <a:pt x="33" y="65"/>
                  <a:pt x="32" y="65"/>
                  <a:pt x="32" y="65"/>
                </a:cubicBezTo>
                <a:cubicBezTo>
                  <a:pt x="31" y="65"/>
                  <a:pt x="31" y="66"/>
                  <a:pt x="31" y="66"/>
                </a:cubicBezTo>
                <a:cubicBezTo>
                  <a:pt x="31" y="66"/>
                  <a:pt x="31" y="66"/>
                  <a:pt x="31" y="66"/>
                </a:cubicBezTo>
                <a:cubicBezTo>
                  <a:pt x="31" y="66"/>
                  <a:pt x="30" y="65"/>
                  <a:pt x="30" y="65"/>
                </a:cubicBezTo>
                <a:cubicBezTo>
                  <a:pt x="30" y="65"/>
                  <a:pt x="30" y="64"/>
                  <a:pt x="30" y="64"/>
                </a:cubicBezTo>
                <a:cubicBezTo>
                  <a:pt x="30" y="64"/>
                  <a:pt x="30" y="64"/>
                  <a:pt x="30" y="64"/>
                </a:cubicBezTo>
                <a:cubicBezTo>
                  <a:pt x="30" y="64"/>
                  <a:pt x="30" y="64"/>
                  <a:pt x="30" y="64"/>
                </a:cubicBezTo>
                <a:close/>
                <a:moveTo>
                  <a:pt x="47" y="72"/>
                </a:moveTo>
                <a:cubicBezTo>
                  <a:pt x="47" y="72"/>
                  <a:pt x="47" y="71"/>
                  <a:pt x="47" y="70"/>
                </a:cubicBezTo>
                <a:cubicBezTo>
                  <a:pt x="47" y="70"/>
                  <a:pt x="47" y="69"/>
                  <a:pt x="47" y="69"/>
                </a:cubicBezTo>
                <a:cubicBezTo>
                  <a:pt x="47" y="69"/>
                  <a:pt x="47" y="69"/>
                  <a:pt x="47" y="69"/>
                </a:cubicBezTo>
                <a:cubicBezTo>
                  <a:pt x="47" y="69"/>
                  <a:pt x="47" y="69"/>
                  <a:pt x="48" y="69"/>
                </a:cubicBezTo>
                <a:cubicBezTo>
                  <a:pt x="48" y="69"/>
                  <a:pt x="48" y="69"/>
                  <a:pt x="48" y="69"/>
                </a:cubicBezTo>
                <a:cubicBezTo>
                  <a:pt x="48" y="69"/>
                  <a:pt x="48" y="69"/>
                  <a:pt x="48" y="70"/>
                </a:cubicBezTo>
                <a:cubicBezTo>
                  <a:pt x="49" y="70"/>
                  <a:pt x="49" y="70"/>
                  <a:pt x="49" y="70"/>
                </a:cubicBezTo>
                <a:cubicBezTo>
                  <a:pt x="49" y="70"/>
                  <a:pt x="49" y="71"/>
                  <a:pt x="49" y="71"/>
                </a:cubicBezTo>
                <a:cubicBezTo>
                  <a:pt x="49" y="72"/>
                  <a:pt x="49" y="72"/>
                  <a:pt x="49" y="72"/>
                </a:cubicBezTo>
                <a:cubicBezTo>
                  <a:pt x="49" y="73"/>
                  <a:pt x="49" y="73"/>
                  <a:pt x="49" y="73"/>
                </a:cubicBezTo>
                <a:cubicBezTo>
                  <a:pt x="49" y="73"/>
                  <a:pt x="48" y="73"/>
                  <a:pt x="48" y="73"/>
                </a:cubicBezTo>
                <a:cubicBezTo>
                  <a:pt x="48" y="73"/>
                  <a:pt x="48" y="73"/>
                  <a:pt x="48" y="73"/>
                </a:cubicBezTo>
                <a:cubicBezTo>
                  <a:pt x="48" y="73"/>
                  <a:pt x="47" y="72"/>
                  <a:pt x="47" y="72"/>
                </a:cubicBezTo>
                <a:close/>
                <a:moveTo>
                  <a:pt x="55" y="69"/>
                </a:moveTo>
                <a:cubicBezTo>
                  <a:pt x="55" y="69"/>
                  <a:pt x="55" y="69"/>
                  <a:pt x="55" y="68"/>
                </a:cubicBezTo>
                <a:cubicBezTo>
                  <a:pt x="55" y="68"/>
                  <a:pt x="55" y="67"/>
                  <a:pt x="55" y="67"/>
                </a:cubicBezTo>
                <a:cubicBezTo>
                  <a:pt x="55" y="67"/>
                  <a:pt x="55" y="66"/>
                  <a:pt x="55" y="66"/>
                </a:cubicBezTo>
                <a:cubicBezTo>
                  <a:pt x="55" y="66"/>
                  <a:pt x="56" y="65"/>
                  <a:pt x="56" y="65"/>
                </a:cubicBezTo>
                <a:cubicBezTo>
                  <a:pt x="55" y="65"/>
                  <a:pt x="55" y="65"/>
                  <a:pt x="55" y="65"/>
                </a:cubicBezTo>
                <a:cubicBezTo>
                  <a:pt x="55" y="65"/>
                  <a:pt x="55" y="65"/>
                  <a:pt x="55" y="65"/>
                </a:cubicBezTo>
                <a:cubicBezTo>
                  <a:pt x="55" y="65"/>
                  <a:pt x="55" y="65"/>
                  <a:pt x="55" y="65"/>
                </a:cubicBezTo>
                <a:cubicBezTo>
                  <a:pt x="54" y="65"/>
                  <a:pt x="54" y="65"/>
                  <a:pt x="54" y="65"/>
                </a:cubicBezTo>
                <a:cubicBezTo>
                  <a:pt x="54" y="65"/>
                  <a:pt x="54" y="66"/>
                  <a:pt x="53" y="66"/>
                </a:cubicBezTo>
                <a:cubicBezTo>
                  <a:pt x="53" y="66"/>
                  <a:pt x="53" y="67"/>
                  <a:pt x="53" y="67"/>
                </a:cubicBezTo>
                <a:cubicBezTo>
                  <a:pt x="53" y="67"/>
                  <a:pt x="53" y="67"/>
                  <a:pt x="53" y="67"/>
                </a:cubicBezTo>
                <a:cubicBezTo>
                  <a:pt x="53" y="67"/>
                  <a:pt x="52" y="67"/>
                  <a:pt x="52" y="68"/>
                </a:cubicBezTo>
                <a:cubicBezTo>
                  <a:pt x="51" y="68"/>
                  <a:pt x="51" y="68"/>
                  <a:pt x="51" y="69"/>
                </a:cubicBezTo>
                <a:cubicBezTo>
                  <a:pt x="50" y="69"/>
                  <a:pt x="49" y="69"/>
                  <a:pt x="49" y="69"/>
                </a:cubicBezTo>
                <a:cubicBezTo>
                  <a:pt x="49" y="69"/>
                  <a:pt x="49" y="68"/>
                  <a:pt x="48" y="68"/>
                </a:cubicBezTo>
                <a:cubicBezTo>
                  <a:pt x="48" y="68"/>
                  <a:pt x="48" y="68"/>
                  <a:pt x="48" y="68"/>
                </a:cubicBezTo>
                <a:cubicBezTo>
                  <a:pt x="48" y="68"/>
                  <a:pt x="48" y="67"/>
                  <a:pt x="48" y="67"/>
                </a:cubicBezTo>
                <a:cubicBezTo>
                  <a:pt x="49" y="67"/>
                  <a:pt x="49" y="67"/>
                  <a:pt x="49" y="67"/>
                </a:cubicBezTo>
                <a:cubicBezTo>
                  <a:pt x="49" y="67"/>
                  <a:pt x="49" y="67"/>
                  <a:pt x="50" y="67"/>
                </a:cubicBezTo>
                <a:cubicBezTo>
                  <a:pt x="50" y="67"/>
                  <a:pt x="50" y="67"/>
                  <a:pt x="51" y="67"/>
                </a:cubicBezTo>
                <a:cubicBezTo>
                  <a:pt x="51" y="67"/>
                  <a:pt x="51" y="66"/>
                  <a:pt x="51" y="66"/>
                </a:cubicBezTo>
                <a:cubicBezTo>
                  <a:pt x="51" y="66"/>
                  <a:pt x="51" y="66"/>
                  <a:pt x="51" y="66"/>
                </a:cubicBezTo>
                <a:cubicBezTo>
                  <a:pt x="51" y="66"/>
                  <a:pt x="51" y="66"/>
                  <a:pt x="51" y="65"/>
                </a:cubicBezTo>
                <a:cubicBezTo>
                  <a:pt x="50" y="65"/>
                  <a:pt x="50" y="66"/>
                  <a:pt x="50" y="66"/>
                </a:cubicBezTo>
                <a:cubicBezTo>
                  <a:pt x="50" y="66"/>
                  <a:pt x="50" y="66"/>
                  <a:pt x="50" y="66"/>
                </a:cubicBezTo>
                <a:cubicBezTo>
                  <a:pt x="49" y="66"/>
                  <a:pt x="49" y="66"/>
                  <a:pt x="49" y="65"/>
                </a:cubicBezTo>
                <a:cubicBezTo>
                  <a:pt x="49" y="65"/>
                  <a:pt x="48" y="65"/>
                  <a:pt x="48" y="65"/>
                </a:cubicBezTo>
                <a:cubicBezTo>
                  <a:pt x="48" y="65"/>
                  <a:pt x="48" y="65"/>
                  <a:pt x="48" y="65"/>
                </a:cubicBezTo>
                <a:cubicBezTo>
                  <a:pt x="48" y="65"/>
                  <a:pt x="48" y="65"/>
                  <a:pt x="48" y="65"/>
                </a:cubicBezTo>
                <a:cubicBezTo>
                  <a:pt x="48" y="65"/>
                  <a:pt x="48" y="65"/>
                  <a:pt x="48" y="64"/>
                </a:cubicBezTo>
                <a:cubicBezTo>
                  <a:pt x="49" y="64"/>
                  <a:pt x="48" y="64"/>
                  <a:pt x="49" y="64"/>
                </a:cubicBezTo>
                <a:cubicBezTo>
                  <a:pt x="49" y="64"/>
                  <a:pt x="50" y="64"/>
                  <a:pt x="50" y="64"/>
                </a:cubicBezTo>
                <a:cubicBezTo>
                  <a:pt x="50" y="64"/>
                  <a:pt x="50" y="64"/>
                  <a:pt x="50" y="64"/>
                </a:cubicBezTo>
                <a:cubicBezTo>
                  <a:pt x="50" y="64"/>
                  <a:pt x="50" y="64"/>
                  <a:pt x="51" y="64"/>
                </a:cubicBezTo>
                <a:cubicBezTo>
                  <a:pt x="51" y="64"/>
                  <a:pt x="52" y="64"/>
                  <a:pt x="52" y="63"/>
                </a:cubicBezTo>
                <a:cubicBezTo>
                  <a:pt x="52" y="63"/>
                  <a:pt x="52" y="63"/>
                  <a:pt x="52" y="62"/>
                </a:cubicBezTo>
                <a:cubicBezTo>
                  <a:pt x="53" y="62"/>
                  <a:pt x="53" y="62"/>
                  <a:pt x="53" y="61"/>
                </a:cubicBezTo>
                <a:cubicBezTo>
                  <a:pt x="53" y="61"/>
                  <a:pt x="53" y="61"/>
                  <a:pt x="53" y="61"/>
                </a:cubicBezTo>
                <a:cubicBezTo>
                  <a:pt x="53" y="61"/>
                  <a:pt x="53" y="60"/>
                  <a:pt x="53" y="60"/>
                </a:cubicBezTo>
                <a:cubicBezTo>
                  <a:pt x="53" y="60"/>
                  <a:pt x="53" y="60"/>
                  <a:pt x="53" y="60"/>
                </a:cubicBezTo>
                <a:cubicBezTo>
                  <a:pt x="53" y="59"/>
                  <a:pt x="53" y="59"/>
                  <a:pt x="54" y="59"/>
                </a:cubicBezTo>
                <a:cubicBezTo>
                  <a:pt x="54" y="59"/>
                  <a:pt x="54" y="59"/>
                  <a:pt x="54" y="59"/>
                </a:cubicBezTo>
                <a:cubicBezTo>
                  <a:pt x="54" y="59"/>
                  <a:pt x="54" y="59"/>
                  <a:pt x="54" y="59"/>
                </a:cubicBezTo>
                <a:cubicBezTo>
                  <a:pt x="55" y="60"/>
                  <a:pt x="55" y="60"/>
                  <a:pt x="55" y="60"/>
                </a:cubicBezTo>
                <a:cubicBezTo>
                  <a:pt x="55" y="60"/>
                  <a:pt x="55" y="61"/>
                  <a:pt x="55" y="62"/>
                </a:cubicBezTo>
                <a:cubicBezTo>
                  <a:pt x="54" y="62"/>
                  <a:pt x="55" y="62"/>
                  <a:pt x="55" y="62"/>
                </a:cubicBezTo>
                <a:cubicBezTo>
                  <a:pt x="55" y="61"/>
                  <a:pt x="55" y="61"/>
                  <a:pt x="55" y="61"/>
                </a:cubicBezTo>
                <a:cubicBezTo>
                  <a:pt x="55" y="62"/>
                  <a:pt x="56" y="61"/>
                  <a:pt x="56" y="61"/>
                </a:cubicBezTo>
                <a:cubicBezTo>
                  <a:pt x="56" y="61"/>
                  <a:pt x="56" y="61"/>
                  <a:pt x="56" y="61"/>
                </a:cubicBezTo>
                <a:cubicBezTo>
                  <a:pt x="56" y="61"/>
                  <a:pt x="57" y="60"/>
                  <a:pt x="57" y="61"/>
                </a:cubicBezTo>
                <a:cubicBezTo>
                  <a:pt x="57" y="61"/>
                  <a:pt x="57" y="61"/>
                  <a:pt x="57" y="61"/>
                </a:cubicBezTo>
                <a:cubicBezTo>
                  <a:pt x="57" y="62"/>
                  <a:pt x="57" y="62"/>
                  <a:pt x="56" y="62"/>
                </a:cubicBezTo>
                <a:cubicBezTo>
                  <a:pt x="55" y="63"/>
                  <a:pt x="54" y="63"/>
                  <a:pt x="54" y="63"/>
                </a:cubicBezTo>
                <a:cubicBezTo>
                  <a:pt x="53" y="63"/>
                  <a:pt x="53" y="64"/>
                  <a:pt x="53" y="64"/>
                </a:cubicBezTo>
                <a:cubicBezTo>
                  <a:pt x="52" y="65"/>
                  <a:pt x="52" y="65"/>
                  <a:pt x="52" y="65"/>
                </a:cubicBezTo>
                <a:cubicBezTo>
                  <a:pt x="52" y="65"/>
                  <a:pt x="52" y="66"/>
                  <a:pt x="52" y="66"/>
                </a:cubicBezTo>
                <a:cubicBezTo>
                  <a:pt x="53" y="66"/>
                  <a:pt x="53" y="65"/>
                  <a:pt x="54" y="65"/>
                </a:cubicBezTo>
                <a:cubicBezTo>
                  <a:pt x="54" y="65"/>
                  <a:pt x="54" y="64"/>
                  <a:pt x="55" y="64"/>
                </a:cubicBezTo>
                <a:cubicBezTo>
                  <a:pt x="55" y="64"/>
                  <a:pt x="55" y="64"/>
                  <a:pt x="55" y="64"/>
                </a:cubicBezTo>
                <a:cubicBezTo>
                  <a:pt x="56" y="64"/>
                  <a:pt x="56" y="64"/>
                  <a:pt x="56" y="63"/>
                </a:cubicBezTo>
                <a:cubicBezTo>
                  <a:pt x="56" y="63"/>
                  <a:pt x="56" y="63"/>
                  <a:pt x="56" y="63"/>
                </a:cubicBezTo>
                <a:cubicBezTo>
                  <a:pt x="56" y="63"/>
                  <a:pt x="57" y="63"/>
                  <a:pt x="57" y="64"/>
                </a:cubicBezTo>
                <a:cubicBezTo>
                  <a:pt x="57" y="64"/>
                  <a:pt x="57" y="64"/>
                  <a:pt x="57" y="64"/>
                </a:cubicBezTo>
                <a:cubicBezTo>
                  <a:pt x="57" y="65"/>
                  <a:pt x="57" y="65"/>
                  <a:pt x="57" y="66"/>
                </a:cubicBezTo>
                <a:cubicBezTo>
                  <a:pt x="57" y="66"/>
                  <a:pt x="57" y="67"/>
                  <a:pt x="56" y="67"/>
                </a:cubicBezTo>
                <a:cubicBezTo>
                  <a:pt x="56" y="69"/>
                  <a:pt x="56" y="71"/>
                  <a:pt x="55" y="72"/>
                </a:cubicBezTo>
                <a:cubicBezTo>
                  <a:pt x="55" y="72"/>
                  <a:pt x="55" y="72"/>
                  <a:pt x="55" y="72"/>
                </a:cubicBezTo>
                <a:cubicBezTo>
                  <a:pt x="55" y="72"/>
                  <a:pt x="54" y="72"/>
                  <a:pt x="54" y="72"/>
                </a:cubicBezTo>
                <a:cubicBezTo>
                  <a:pt x="54" y="72"/>
                  <a:pt x="54" y="71"/>
                  <a:pt x="54" y="71"/>
                </a:cubicBezTo>
                <a:cubicBezTo>
                  <a:pt x="53" y="71"/>
                  <a:pt x="53" y="71"/>
                  <a:pt x="53" y="71"/>
                </a:cubicBezTo>
                <a:cubicBezTo>
                  <a:pt x="53" y="71"/>
                  <a:pt x="53" y="71"/>
                  <a:pt x="53" y="71"/>
                </a:cubicBezTo>
                <a:cubicBezTo>
                  <a:pt x="53" y="71"/>
                  <a:pt x="53" y="71"/>
                  <a:pt x="52" y="71"/>
                </a:cubicBezTo>
                <a:cubicBezTo>
                  <a:pt x="52" y="71"/>
                  <a:pt x="52" y="71"/>
                  <a:pt x="52" y="72"/>
                </a:cubicBezTo>
                <a:cubicBezTo>
                  <a:pt x="52" y="72"/>
                  <a:pt x="52" y="72"/>
                  <a:pt x="52" y="72"/>
                </a:cubicBezTo>
                <a:cubicBezTo>
                  <a:pt x="52" y="73"/>
                  <a:pt x="52" y="73"/>
                  <a:pt x="52" y="73"/>
                </a:cubicBezTo>
                <a:cubicBezTo>
                  <a:pt x="51" y="73"/>
                  <a:pt x="51" y="73"/>
                  <a:pt x="51" y="73"/>
                </a:cubicBezTo>
                <a:cubicBezTo>
                  <a:pt x="51" y="73"/>
                  <a:pt x="51" y="73"/>
                  <a:pt x="51" y="73"/>
                </a:cubicBezTo>
                <a:cubicBezTo>
                  <a:pt x="51" y="72"/>
                  <a:pt x="51" y="72"/>
                  <a:pt x="51" y="71"/>
                </a:cubicBezTo>
                <a:cubicBezTo>
                  <a:pt x="51" y="71"/>
                  <a:pt x="50" y="71"/>
                  <a:pt x="50" y="71"/>
                </a:cubicBezTo>
                <a:cubicBezTo>
                  <a:pt x="50" y="71"/>
                  <a:pt x="50" y="71"/>
                  <a:pt x="50" y="71"/>
                </a:cubicBezTo>
                <a:cubicBezTo>
                  <a:pt x="50" y="70"/>
                  <a:pt x="50" y="71"/>
                  <a:pt x="51" y="71"/>
                </a:cubicBezTo>
                <a:cubicBezTo>
                  <a:pt x="51" y="70"/>
                  <a:pt x="51" y="70"/>
                  <a:pt x="51" y="70"/>
                </a:cubicBezTo>
                <a:cubicBezTo>
                  <a:pt x="51" y="70"/>
                  <a:pt x="51" y="70"/>
                  <a:pt x="50" y="70"/>
                </a:cubicBezTo>
                <a:cubicBezTo>
                  <a:pt x="50" y="70"/>
                  <a:pt x="50" y="69"/>
                  <a:pt x="50" y="69"/>
                </a:cubicBezTo>
                <a:cubicBezTo>
                  <a:pt x="51" y="69"/>
                  <a:pt x="51" y="69"/>
                  <a:pt x="51" y="69"/>
                </a:cubicBezTo>
                <a:cubicBezTo>
                  <a:pt x="52" y="69"/>
                  <a:pt x="53" y="69"/>
                  <a:pt x="53" y="69"/>
                </a:cubicBezTo>
                <a:cubicBezTo>
                  <a:pt x="53" y="69"/>
                  <a:pt x="53" y="69"/>
                  <a:pt x="53" y="69"/>
                </a:cubicBezTo>
                <a:cubicBezTo>
                  <a:pt x="53" y="69"/>
                  <a:pt x="53" y="69"/>
                  <a:pt x="53" y="70"/>
                </a:cubicBezTo>
                <a:cubicBezTo>
                  <a:pt x="53" y="70"/>
                  <a:pt x="53" y="70"/>
                  <a:pt x="53" y="70"/>
                </a:cubicBezTo>
                <a:cubicBezTo>
                  <a:pt x="54" y="71"/>
                  <a:pt x="54" y="70"/>
                  <a:pt x="55" y="70"/>
                </a:cubicBezTo>
                <a:cubicBezTo>
                  <a:pt x="55" y="70"/>
                  <a:pt x="55" y="70"/>
                  <a:pt x="55" y="69"/>
                </a:cubicBezTo>
                <a:close/>
                <a:moveTo>
                  <a:pt x="84" y="65"/>
                </a:moveTo>
                <a:cubicBezTo>
                  <a:pt x="84" y="65"/>
                  <a:pt x="84" y="66"/>
                  <a:pt x="84" y="66"/>
                </a:cubicBezTo>
                <a:cubicBezTo>
                  <a:pt x="84" y="66"/>
                  <a:pt x="84" y="66"/>
                  <a:pt x="84" y="66"/>
                </a:cubicBezTo>
                <a:cubicBezTo>
                  <a:pt x="85" y="66"/>
                  <a:pt x="85" y="65"/>
                  <a:pt x="85" y="65"/>
                </a:cubicBezTo>
                <a:cubicBezTo>
                  <a:pt x="86" y="64"/>
                  <a:pt x="87" y="63"/>
                  <a:pt x="87" y="63"/>
                </a:cubicBezTo>
                <a:cubicBezTo>
                  <a:pt x="88" y="63"/>
                  <a:pt x="89" y="62"/>
                  <a:pt x="89" y="63"/>
                </a:cubicBezTo>
                <a:cubicBezTo>
                  <a:pt x="90" y="63"/>
                  <a:pt x="89" y="64"/>
                  <a:pt x="88" y="66"/>
                </a:cubicBezTo>
                <a:cubicBezTo>
                  <a:pt x="88" y="66"/>
                  <a:pt x="88" y="67"/>
                  <a:pt x="88" y="67"/>
                </a:cubicBezTo>
                <a:cubicBezTo>
                  <a:pt x="88" y="68"/>
                  <a:pt x="88" y="68"/>
                  <a:pt x="88" y="69"/>
                </a:cubicBezTo>
                <a:cubicBezTo>
                  <a:pt x="88" y="70"/>
                  <a:pt x="88" y="71"/>
                  <a:pt x="87" y="71"/>
                </a:cubicBezTo>
                <a:cubicBezTo>
                  <a:pt x="87" y="71"/>
                  <a:pt x="87" y="71"/>
                  <a:pt x="87" y="71"/>
                </a:cubicBezTo>
                <a:cubicBezTo>
                  <a:pt x="87" y="70"/>
                  <a:pt x="87" y="70"/>
                  <a:pt x="86" y="70"/>
                </a:cubicBezTo>
                <a:cubicBezTo>
                  <a:pt x="86" y="70"/>
                  <a:pt x="86" y="70"/>
                  <a:pt x="85" y="70"/>
                </a:cubicBezTo>
                <a:cubicBezTo>
                  <a:pt x="85" y="70"/>
                  <a:pt x="85" y="70"/>
                  <a:pt x="85" y="70"/>
                </a:cubicBezTo>
                <a:cubicBezTo>
                  <a:pt x="86" y="70"/>
                  <a:pt x="86" y="69"/>
                  <a:pt x="86" y="68"/>
                </a:cubicBezTo>
                <a:cubicBezTo>
                  <a:pt x="86" y="68"/>
                  <a:pt x="85" y="68"/>
                  <a:pt x="85" y="68"/>
                </a:cubicBezTo>
                <a:cubicBezTo>
                  <a:pt x="85" y="68"/>
                  <a:pt x="85" y="68"/>
                  <a:pt x="85" y="68"/>
                </a:cubicBezTo>
                <a:cubicBezTo>
                  <a:pt x="85" y="68"/>
                  <a:pt x="85" y="68"/>
                  <a:pt x="85" y="68"/>
                </a:cubicBezTo>
                <a:cubicBezTo>
                  <a:pt x="85" y="68"/>
                  <a:pt x="86" y="66"/>
                  <a:pt x="86" y="66"/>
                </a:cubicBezTo>
                <a:cubicBezTo>
                  <a:pt x="85" y="66"/>
                  <a:pt x="85" y="66"/>
                  <a:pt x="86" y="66"/>
                </a:cubicBezTo>
                <a:cubicBezTo>
                  <a:pt x="86" y="66"/>
                  <a:pt x="86" y="65"/>
                  <a:pt x="86" y="65"/>
                </a:cubicBezTo>
                <a:cubicBezTo>
                  <a:pt x="86" y="65"/>
                  <a:pt x="86" y="65"/>
                  <a:pt x="86" y="65"/>
                </a:cubicBezTo>
                <a:cubicBezTo>
                  <a:pt x="85" y="66"/>
                  <a:pt x="85" y="67"/>
                  <a:pt x="84" y="68"/>
                </a:cubicBezTo>
                <a:cubicBezTo>
                  <a:pt x="84" y="68"/>
                  <a:pt x="85" y="69"/>
                  <a:pt x="84" y="69"/>
                </a:cubicBezTo>
                <a:cubicBezTo>
                  <a:pt x="84" y="70"/>
                  <a:pt x="84" y="70"/>
                  <a:pt x="84" y="70"/>
                </a:cubicBezTo>
                <a:cubicBezTo>
                  <a:pt x="84" y="69"/>
                  <a:pt x="83" y="69"/>
                  <a:pt x="83" y="69"/>
                </a:cubicBezTo>
                <a:cubicBezTo>
                  <a:pt x="83" y="68"/>
                  <a:pt x="83" y="67"/>
                  <a:pt x="84" y="66"/>
                </a:cubicBezTo>
                <a:cubicBezTo>
                  <a:pt x="84" y="66"/>
                  <a:pt x="84" y="65"/>
                  <a:pt x="84" y="65"/>
                </a:cubicBezTo>
                <a:close/>
                <a:moveTo>
                  <a:pt x="88" y="63"/>
                </a:moveTo>
                <a:cubicBezTo>
                  <a:pt x="88" y="63"/>
                  <a:pt x="88" y="63"/>
                  <a:pt x="88" y="63"/>
                </a:cubicBezTo>
                <a:cubicBezTo>
                  <a:pt x="88" y="63"/>
                  <a:pt x="88" y="64"/>
                  <a:pt x="88" y="64"/>
                </a:cubicBezTo>
                <a:cubicBezTo>
                  <a:pt x="88" y="65"/>
                  <a:pt x="88" y="66"/>
                  <a:pt x="87" y="67"/>
                </a:cubicBezTo>
                <a:cubicBezTo>
                  <a:pt x="87" y="66"/>
                  <a:pt x="87" y="66"/>
                  <a:pt x="87" y="66"/>
                </a:cubicBezTo>
                <a:cubicBezTo>
                  <a:pt x="87" y="66"/>
                  <a:pt x="87" y="65"/>
                  <a:pt x="86" y="65"/>
                </a:cubicBezTo>
                <a:cubicBezTo>
                  <a:pt x="86" y="64"/>
                  <a:pt x="86" y="64"/>
                  <a:pt x="86" y="64"/>
                </a:cubicBezTo>
                <a:cubicBezTo>
                  <a:pt x="87" y="64"/>
                  <a:pt x="87" y="64"/>
                  <a:pt x="87" y="63"/>
                </a:cubicBezTo>
                <a:cubicBezTo>
                  <a:pt x="88" y="63"/>
                  <a:pt x="88" y="63"/>
                  <a:pt x="88" y="63"/>
                </a:cubicBezTo>
                <a:close/>
                <a:moveTo>
                  <a:pt x="87" y="67"/>
                </a:moveTo>
                <a:cubicBezTo>
                  <a:pt x="87" y="67"/>
                  <a:pt x="87" y="69"/>
                  <a:pt x="87" y="69"/>
                </a:cubicBezTo>
                <a:cubicBezTo>
                  <a:pt x="87" y="69"/>
                  <a:pt x="87" y="70"/>
                  <a:pt x="87" y="70"/>
                </a:cubicBezTo>
                <a:cubicBezTo>
                  <a:pt x="87" y="70"/>
                  <a:pt x="87" y="70"/>
                  <a:pt x="86" y="70"/>
                </a:cubicBezTo>
                <a:cubicBezTo>
                  <a:pt x="86" y="69"/>
                  <a:pt x="87" y="68"/>
                  <a:pt x="87" y="68"/>
                </a:cubicBezTo>
                <a:cubicBezTo>
                  <a:pt x="87" y="68"/>
                  <a:pt x="87" y="67"/>
                  <a:pt x="87" y="67"/>
                </a:cubicBezTo>
                <a:close/>
                <a:moveTo>
                  <a:pt x="80" y="70"/>
                </a:moveTo>
                <a:cubicBezTo>
                  <a:pt x="80" y="70"/>
                  <a:pt x="81" y="70"/>
                  <a:pt x="82" y="71"/>
                </a:cubicBezTo>
                <a:cubicBezTo>
                  <a:pt x="82" y="71"/>
                  <a:pt x="83" y="71"/>
                  <a:pt x="83" y="71"/>
                </a:cubicBezTo>
                <a:cubicBezTo>
                  <a:pt x="85" y="72"/>
                  <a:pt x="86" y="72"/>
                  <a:pt x="88" y="72"/>
                </a:cubicBezTo>
                <a:cubicBezTo>
                  <a:pt x="88" y="73"/>
                  <a:pt x="90" y="72"/>
                  <a:pt x="91" y="72"/>
                </a:cubicBezTo>
                <a:cubicBezTo>
                  <a:pt x="91" y="72"/>
                  <a:pt x="91" y="72"/>
                  <a:pt x="91" y="72"/>
                </a:cubicBezTo>
                <a:cubicBezTo>
                  <a:pt x="91" y="72"/>
                  <a:pt x="91" y="72"/>
                  <a:pt x="91" y="73"/>
                </a:cubicBezTo>
                <a:cubicBezTo>
                  <a:pt x="90" y="73"/>
                  <a:pt x="90" y="73"/>
                  <a:pt x="90" y="73"/>
                </a:cubicBezTo>
                <a:cubicBezTo>
                  <a:pt x="89" y="73"/>
                  <a:pt x="89" y="73"/>
                  <a:pt x="89" y="73"/>
                </a:cubicBezTo>
                <a:cubicBezTo>
                  <a:pt x="89" y="73"/>
                  <a:pt x="88" y="74"/>
                  <a:pt x="88" y="74"/>
                </a:cubicBezTo>
                <a:cubicBezTo>
                  <a:pt x="86" y="74"/>
                  <a:pt x="86" y="74"/>
                  <a:pt x="85" y="73"/>
                </a:cubicBezTo>
                <a:cubicBezTo>
                  <a:pt x="84" y="72"/>
                  <a:pt x="83" y="72"/>
                  <a:pt x="82" y="71"/>
                </a:cubicBezTo>
                <a:cubicBezTo>
                  <a:pt x="81" y="71"/>
                  <a:pt x="80" y="71"/>
                  <a:pt x="80" y="70"/>
                </a:cubicBezTo>
                <a:close/>
                <a:moveTo>
                  <a:pt x="82" y="69"/>
                </a:moveTo>
                <a:cubicBezTo>
                  <a:pt x="82" y="69"/>
                  <a:pt x="82" y="69"/>
                  <a:pt x="82" y="69"/>
                </a:cubicBezTo>
                <a:cubicBezTo>
                  <a:pt x="82" y="69"/>
                  <a:pt x="83" y="70"/>
                  <a:pt x="83" y="70"/>
                </a:cubicBezTo>
                <a:cubicBezTo>
                  <a:pt x="83" y="70"/>
                  <a:pt x="83" y="70"/>
                  <a:pt x="83" y="71"/>
                </a:cubicBezTo>
                <a:cubicBezTo>
                  <a:pt x="82" y="71"/>
                  <a:pt x="82" y="71"/>
                  <a:pt x="82" y="71"/>
                </a:cubicBezTo>
                <a:cubicBezTo>
                  <a:pt x="82" y="70"/>
                  <a:pt x="82" y="70"/>
                  <a:pt x="82" y="70"/>
                </a:cubicBezTo>
                <a:cubicBezTo>
                  <a:pt x="82" y="70"/>
                  <a:pt x="82" y="69"/>
                  <a:pt x="82" y="69"/>
                </a:cubicBezTo>
                <a:close/>
                <a:moveTo>
                  <a:pt x="81" y="66"/>
                </a:moveTo>
                <a:cubicBezTo>
                  <a:pt x="82" y="66"/>
                  <a:pt x="83" y="67"/>
                  <a:pt x="83" y="68"/>
                </a:cubicBezTo>
                <a:cubicBezTo>
                  <a:pt x="82" y="68"/>
                  <a:pt x="82" y="68"/>
                  <a:pt x="82" y="68"/>
                </a:cubicBezTo>
                <a:cubicBezTo>
                  <a:pt x="82" y="68"/>
                  <a:pt x="82" y="68"/>
                  <a:pt x="81" y="68"/>
                </a:cubicBezTo>
                <a:cubicBezTo>
                  <a:pt x="81" y="68"/>
                  <a:pt x="81" y="67"/>
                  <a:pt x="81" y="67"/>
                </a:cubicBezTo>
                <a:cubicBezTo>
                  <a:pt x="81" y="67"/>
                  <a:pt x="81" y="66"/>
                  <a:pt x="81" y="66"/>
                </a:cubicBezTo>
                <a:close/>
                <a:moveTo>
                  <a:pt x="86" y="63"/>
                </a:moveTo>
                <a:cubicBezTo>
                  <a:pt x="86" y="63"/>
                  <a:pt x="86" y="63"/>
                  <a:pt x="86" y="63"/>
                </a:cubicBezTo>
                <a:cubicBezTo>
                  <a:pt x="87" y="62"/>
                  <a:pt x="87" y="62"/>
                  <a:pt x="87" y="61"/>
                </a:cubicBezTo>
                <a:cubicBezTo>
                  <a:pt x="87" y="61"/>
                  <a:pt x="87" y="61"/>
                  <a:pt x="87" y="61"/>
                </a:cubicBezTo>
                <a:cubicBezTo>
                  <a:pt x="87" y="61"/>
                  <a:pt x="87" y="61"/>
                  <a:pt x="87" y="60"/>
                </a:cubicBezTo>
                <a:cubicBezTo>
                  <a:pt x="88" y="60"/>
                  <a:pt x="88" y="60"/>
                  <a:pt x="88" y="59"/>
                </a:cubicBezTo>
                <a:cubicBezTo>
                  <a:pt x="88" y="59"/>
                  <a:pt x="88" y="59"/>
                  <a:pt x="88" y="59"/>
                </a:cubicBezTo>
                <a:cubicBezTo>
                  <a:pt x="88" y="59"/>
                  <a:pt x="88" y="59"/>
                  <a:pt x="87" y="60"/>
                </a:cubicBezTo>
                <a:cubicBezTo>
                  <a:pt x="87" y="60"/>
                  <a:pt x="86" y="61"/>
                  <a:pt x="86" y="61"/>
                </a:cubicBezTo>
                <a:cubicBezTo>
                  <a:pt x="85" y="61"/>
                  <a:pt x="85" y="62"/>
                  <a:pt x="85" y="62"/>
                </a:cubicBezTo>
                <a:cubicBezTo>
                  <a:pt x="84" y="62"/>
                  <a:pt x="82" y="62"/>
                  <a:pt x="82" y="62"/>
                </a:cubicBezTo>
                <a:cubicBezTo>
                  <a:pt x="83" y="62"/>
                  <a:pt x="84" y="61"/>
                  <a:pt x="85" y="60"/>
                </a:cubicBezTo>
                <a:cubicBezTo>
                  <a:pt x="85" y="60"/>
                  <a:pt x="86" y="59"/>
                  <a:pt x="87" y="58"/>
                </a:cubicBezTo>
                <a:cubicBezTo>
                  <a:pt x="87" y="58"/>
                  <a:pt x="88" y="58"/>
                  <a:pt x="88" y="58"/>
                </a:cubicBezTo>
                <a:cubicBezTo>
                  <a:pt x="88" y="58"/>
                  <a:pt x="88" y="58"/>
                  <a:pt x="89" y="58"/>
                </a:cubicBezTo>
                <a:cubicBezTo>
                  <a:pt x="89" y="58"/>
                  <a:pt x="89" y="57"/>
                  <a:pt x="89" y="57"/>
                </a:cubicBezTo>
                <a:cubicBezTo>
                  <a:pt x="89" y="57"/>
                  <a:pt x="89" y="57"/>
                  <a:pt x="90" y="57"/>
                </a:cubicBezTo>
                <a:cubicBezTo>
                  <a:pt x="90" y="57"/>
                  <a:pt x="90" y="57"/>
                  <a:pt x="90" y="57"/>
                </a:cubicBezTo>
                <a:cubicBezTo>
                  <a:pt x="90" y="58"/>
                  <a:pt x="90" y="58"/>
                  <a:pt x="90" y="58"/>
                </a:cubicBezTo>
                <a:cubicBezTo>
                  <a:pt x="90" y="58"/>
                  <a:pt x="90" y="59"/>
                  <a:pt x="90" y="59"/>
                </a:cubicBezTo>
                <a:cubicBezTo>
                  <a:pt x="89" y="59"/>
                  <a:pt x="89" y="59"/>
                  <a:pt x="89" y="59"/>
                </a:cubicBezTo>
                <a:cubicBezTo>
                  <a:pt x="89" y="60"/>
                  <a:pt x="89" y="60"/>
                  <a:pt x="88" y="61"/>
                </a:cubicBezTo>
                <a:cubicBezTo>
                  <a:pt x="88" y="61"/>
                  <a:pt x="88" y="61"/>
                  <a:pt x="88" y="61"/>
                </a:cubicBezTo>
                <a:cubicBezTo>
                  <a:pt x="88" y="61"/>
                  <a:pt x="89" y="61"/>
                  <a:pt x="89" y="61"/>
                </a:cubicBezTo>
                <a:cubicBezTo>
                  <a:pt x="89" y="61"/>
                  <a:pt x="89" y="61"/>
                  <a:pt x="89" y="62"/>
                </a:cubicBezTo>
                <a:cubicBezTo>
                  <a:pt x="88" y="62"/>
                  <a:pt x="87" y="63"/>
                  <a:pt x="86" y="63"/>
                </a:cubicBezTo>
                <a:close/>
                <a:moveTo>
                  <a:pt x="70" y="65"/>
                </a:moveTo>
                <a:cubicBezTo>
                  <a:pt x="70" y="65"/>
                  <a:pt x="70" y="65"/>
                  <a:pt x="70" y="65"/>
                </a:cubicBezTo>
                <a:cubicBezTo>
                  <a:pt x="70" y="66"/>
                  <a:pt x="70" y="66"/>
                  <a:pt x="71" y="66"/>
                </a:cubicBezTo>
                <a:cubicBezTo>
                  <a:pt x="71" y="66"/>
                  <a:pt x="71" y="66"/>
                  <a:pt x="71" y="67"/>
                </a:cubicBezTo>
                <a:cubicBezTo>
                  <a:pt x="71" y="67"/>
                  <a:pt x="71" y="67"/>
                  <a:pt x="71" y="68"/>
                </a:cubicBezTo>
                <a:cubicBezTo>
                  <a:pt x="71" y="68"/>
                  <a:pt x="70" y="68"/>
                  <a:pt x="70" y="68"/>
                </a:cubicBezTo>
                <a:cubicBezTo>
                  <a:pt x="71" y="69"/>
                  <a:pt x="71" y="69"/>
                  <a:pt x="71" y="69"/>
                </a:cubicBezTo>
                <a:cubicBezTo>
                  <a:pt x="71" y="70"/>
                  <a:pt x="72" y="71"/>
                  <a:pt x="73" y="71"/>
                </a:cubicBezTo>
                <a:cubicBezTo>
                  <a:pt x="73" y="71"/>
                  <a:pt x="73" y="72"/>
                  <a:pt x="73" y="72"/>
                </a:cubicBezTo>
                <a:cubicBezTo>
                  <a:pt x="74" y="72"/>
                  <a:pt x="75" y="72"/>
                  <a:pt x="75" y="73"/>
                </a:cubicBezTo>
                <a:cubicBezTo>
                  <a:pt x="75" y="73"/>
                  <a:pt x="75" y="73"/>
                  <a:pt x="75" y="73"/>
                </a:cubicBezTo>
                <a:cubicBezTo>
                  <a:pt x="75" y="73"/>
                  <a:pt x="74" y="73"/>
                  <a:pt x="74" y="73"/>
                </a:cubicBezTo>
                <a:cubicBezTo>
                  <a:pt x="74" y="73"/>
                  <a:pt x="73" y="73"/>
                  <a:pt x="73" y="73"/>
                </a:cubicBezTo>
                <a:cubicBezTo>
                  <a:pt x="73" y="74"/>
                  <a:pt x="72" y="73"/>
                  <a:pt x="72" y="73"/>
                </a:cubicBezTo>
                <a:cubicBezTo>
                  <a:pt x="71" y="72"/>
                  <a:pt x="71" y="72"/>
                  <a:pt x="70" y="71"/>
                </a:cubicBezTo>
                <a:cubicBezTo>
                  <a:pt x="70" y="71"/>
                  <a:pt x="70" y="70"/>
                  <a:pt x="69" y="69"/>
                </a:cubicBezTo>
                <a:cubicBezTo>
                  <a:pt x="69" y="69"/>
                  <a:pt x="69" y="69"/>
                  <a:pt x="69" y="69"/>
                </a:cubicBezTo>
                <a:cubicBezTo>
                  <a:pt x="68" y="71"/>
                  <a:pt x="67" y="71"/>
                  <a:pt x="66" y="72"/>
                </a:cubicBezTo>
                <a:cubicBezTo>
                  <a:pt x="65" y="73"/>
                  <a:pt x="64" y="73"/>
                  <a:pt x="63" y="73"/>
                </a:cubicBezTo>
                <a:cubicBezTo>
                  <a:pt x="63" y="73"/>
                  <a:pt x="63" y="73"/>
                  <a:pt x="63" y="73"/>
                </a:cubicBezTo>
                <a:cubicBezTo>
                  <a:pt x="63" y="73"/>
                  <a:pt x="63" y="73"/>
                  <a:pt x="63" y="73"/>
                </a:cubicBezTo>
                <a:cubicBezTo>
                  <a:pt x="63" y="73"/>
                  <a:pt x="64" y="73"/>
                  <a:pt x="64" y="73"/>
                </a:cubicBezTo>
                <a:cubicBezTo>
                  <a:pt x="64" y="73"/>
                  <a:pt x="65" y="72"/>
                  <a:pt x="65" y="72"/>
                </a:cubicBezTo>
                <a:cubicBezTo>
                  <a:pt x="66" y="72"/>
                  <a:pt x="66" y="71"/>
                  <a:pt x="66" y="71"/>
                </a:cubicBezTo>
                <a:cubicBezTo>
                  <a:pt x="67" y="70"/>
                  <a:pt x="67" y="70"/>
                  <a:pt x="67" y="70"/>
                </a:cubicBezTo>
                <a:cubicBezTo>
                  <a:pt x="68" y="69"/>
                  <a:pt x="68" y="68"/>
                  <a:pt x="68" y="68"/>
                </a:cubicBezTo>
                <a:cubicBezTo>
                  <a:pt x="68" y="67"/>
                  <a:pt x="67" y="66"/>
                  <a:pt x="67" y="66"/>
                </a:cubicBezTo>
                <a:cubicBezTo>
                  <a:pt x="68" y="66"/>
                  <a:pt x="69" y="67"/>
                  <a:pt x="69" y="67"/>
                </a:cubicBezTo>
                <a:cubicBezTo>
                  <a:pt x="69" y="67"/>
                  <a:pt x="69" y="67"/>
                  <a:pt x="69" y="67"/>
                </a:cubicBezTo>
                <a:cubicBezTo>
                  <a:pt x="69" y="67"/>
                  <a:pt x="69" y="67"/>
                  <a:pt x="69" y="67"/>
                </a:cubicBezTo>
                <a:cubicBezTo>
                  <a:pt x="69" y="67"/>
                  <a:pt x="70" y="66"/>
                  <a:pt x="70" y="65"/>
                </a:cubicBezTo>
                <a:close/>
                <a:moveTo>
                  <a:pt x="71" y="64"/>
                </a:moveTo>
                <a:cubicBezTo>
                  <a:pt x="71" y="64"/>
                  <a:pt x="71" y="63"/>
                  <a:pt x="71" y="63"/>
                </a:cubicBezTo>
                <a:cubicBezTo>
                  <a:pt x="71" y="63"/>
                  <a:pt x="71" y="63"/>
                  <a:pt x="71" y="63"/>
                </a:cubicBezTo>
                <a:cubicBezTo>
                  <a:pt x="71" y="63"/>
                  <a:pt x="71" y="63"/>
                  <a:pt x="71" y="63"/>
                </a:cubicBezTo>
                <a:cubicBezTo>
                  <a:pt x="70" y="63"/>
                  <a:pt x="70" y="64"/>
                  <a:pt x="69" y="64"/>
                </a:cubicBezTo>
                <a:cubicBezTo>
                  <a:pt x="69" y="65"/>
                  <a:pt x="68" y="65"/>
                  <a:pt x="67" y="65"/>
                </a:cubicBezTo>
                <a:cubicBezTo>
                  <a:pt x="67" y="65"/>
                  <a:pt x="66" y="66"/>
                  <a:pt x="66" y="65"/>
                </a:cubicBezTo>
                <a:cubicBezTo>
                  <a:pt x="66" y="65"/>
                  <a:pt x="66" y="65"/>
                  <a:pt x="66" y="65"/>
                </a:cubicBezTo>
                <a:cubicBezTo>
                  <a:pt x="66" y="64"/>
                  <a:pt x="67" y="64"/>
                  <a:pt x="67" y="64"/>
                </a:cubicBezTo>
                <a:cubicBezTo>
                  <a:pt x="67" y="64"/>
                  <a:pt x="68" y="63"/>
                  <a:pt x="68" y="63"/>
                </a:cubicBezTo>
                <a:cubicBezTo>
                  <a:pt x="68" y="63"/>
                  <a:pt x="68" y="63"/>
                  <a:pt x="68" y="63"/>
                </a:cubicBezTo>
                <a:cubicBezTo>
                  <a:pt x="68" y="63"/>
                  <a:pt x="68" y="63"/>
                  <a:pt x="68" y="63"/>
                </a:cubicBezTo>
                <a:cubicBezTo>
                  <a:pt x="69" y="63"/>
                  <a:pt x="69" y="63"/>
                  <a:pt x="69" y="63"/>
                </a:cubicBezTo>
                <a:cubicBezTo>
                  <a:pt x="70" y="63"/>
                  <a:pt x="71" y="62"/>
                  <a:pt x="72" y="62"/>
                </a:cubicBezTo>
                <a:cubicBezTo>
                  <a:pt x="72" y="62"/>
                  <a:pt x="72" y="63"/>
                  <a:pt x="72" y="63"/>
                </a:cubicBezTo>
                <a:cubicBezTo>
                  <a:pt x="72" y="63"/>
                  <a:pt x="72" y="63"/>
                  <a:pt x="73" y="63"/>
                </a:cubicBezTo>
                <a:cubicBezTo>
                  <a:pt x="73" y="63"/>
                  <a:pt x="72" y="64"/>
                  <a:pt x="72" y="64"/>
                </a:cubicBezTo>
                <a:cubicBezTo>
                  <a:pt x="72" y="64"/>
                  <a:pt x="71" y="64"/>
                  <a:pt x="71" y="64"/>
                </a:cubicBezTo>
                <a:close/>
                <a:moveTo>
                  <a:pt x="69" y="58"/>
                </a:moveTo>
                <a:cubicBezTo>
                  <a:pt x="69" y="58"/>
                  <a:pt x="71" y="58"/>
                  <a:pt x="71" y="59"/>
                </a:cubicBezTo>
                <a:cubicBezTo>
                  <a:pt x="71" y="59"/>
                  <a:pt x="71" y="59"/>
                  <a:pt x="71" y="60"/>
                </a:cubicBezTo>
                <a:cubicBezTo>
                  <a:pt x="71" y="60"/>
                  <a:pt x="72" y="60"/>
                  <a:pt x="73" y="59"/>
                </a:cubicBezTo>
                <a:cubicBezTo>
                  <a:pt x="73" y="59"/>
                  <a:pt x="73" y="59"/>
                  <a:pt x="73" y="59"/>
                </a:cubicBezTo>
                <a:cubicBezTo>
                  <a:pt x="73" y="59"/>
                  <a:pt x="74" y="59"/>
                  <a:pt x="74" y="59"/>
                </a:cubicBezTo>
                <a:cubicBezTo>
                  <a:pt x="74" y="59"/>
                  <a:pt x="74" y="59"/>
                  <a:pt x="74" y="60"/>
                </a:cubicBezTo>
                <a:cubicBezTo>
                  <a:pt x="74" y="60"/>
                  <a:pt x="74" y="60"/>
                  <a:pt x="74" y="60"/>
                </a:cubicBezTo>
                <a:cubicBezTo>
                  <a:pt x="73" y="60"/>
                  <a:pt x="72" y="61"/>
                  <a:pt x="70" y="61"/>
                </a:cubicBezTo>
                <a:cubicBezTo>
                  <a:pt x="70" y="61"/>
                  <a:pt x="70" y="61"/>
                  <a:pt x="70" y="61"/>
                </a:cubicBezTo>
                <a:cubicBezTo>
                  <a:pt x="71" y="61"/>
                  <a:pt x="71" y="61"/>
                  <a:pt x="71" y="61"/>
                </a:cubicBezTo>
                <a:cubicBezTo>
                  <a:pt x="71" y="61"/>
                  <a:pt x="71" y="61"/>
                  <a:pt x="71" y="61"/>
                </a:cubicBezTo>
                <a:cubicBezTo>
                  <a:pt x="71" y="61"/>
                  <a:pt x="71" y="61"/>
                  <a:pt x="71" y="61"/>
                </a:cubicBezTo>
                <a:cubicBezTo>
                  <a:pt x="71" y="61"/>
                  <a:pt x="70" y="61"/>
                  <a:pt x="70" y="61"/>
                </a:cubicBezTo>
                <a:cubicBezTo>
                  <a:pt x="69" y="61"/>
                  <a:pt x="68" y="62"/>
                  <a:pt x="67" y="62"/>
                </a:cubicBezTo>
                <a:cubicBezTo>
                  <a:pt x="67" y="61"/>
                  <a:pt x="67" y="61"/>
                  <a:pt x="67" y="61"/>
                </a:cubicBezTo>
                <a:cubicBezTo>
                  <a:pt x="68" y="61"/>
                  <a:pt x="69" y="60"/>
                  <a:pt x="69" y="59"/>
                </a:cubicBezTo>
                <a:cubicBezTo>
                  <a:pt x="69" y="59"/>
                  <a:pt x="69" y="58"/>
                  <a:pt x="69" y="58"/>
                </a:cubicBezTo>
                <a:close/>
                <a:moveTo>
                  <a:pt x="104" y="59"/>
                </a:moveTo>
                <a:cubicBezTo>
                  <a:pt x="105" y="59"/>
                  <a:pt x="105" y="59"/>
                  <a:pt x="105" y="60"/>
                </a:cubicBezTo>
                <a:cubicBezTo>
                  <a:pt x="105" y="60"/>
                  <a:pt x="105" y="60"/>
                  <a:pt x="105" y="60"/>
                </a:cubicBezTo>
                <a:cubicBezTo>
                  <a:pt x="105" y="61"/>
                  <a:pt x="105" y="61"/>
                  <a:pt x="105" y="61"/>
                </a:cubicBezTo>
                <a:cubicBezTo>
                  <a:pt x="105" y="61"/>
                  <a:pt x="104" y="62"/>
                  <a:pt x="104" y="62"/>
                </a:cubicBezTo>
                <a:cubicBezTo>
                  <a:pt x="104" y="63"/>
                  <a:pt x="104" y="63"/>
                  <a:pt x="104" y="63"/>
                </a:cubicBezTo>
                <a:cubicBezTo>
                  <a:pt x="104" y="63"/>
                  <a:pt x="104" y="63"/>
                  <a:pt x="105" y="63"/>
                </a:cubicBezTo>
                <a:cubicBezTo>
                  <a:pt x="105" y="63"/>
                  <a:pt x="105" y="63"/>
                  <a:pt x="105" y="63"/>
                </a:cubicBezTo>
                <a:cubicBezTo>
                  <a:pt x="105" y="63"/>
                  <a:pt x="106" y="63"/>
                  <a:pt x="106" y="63"/>
                </a:cubicBezTo>
                <a:cubicBezTo>
                  <a:pt x="106" y="63"/>
                  <a:pt x="106" y="63"/>
                  <a:pt x="106" y="63"/>
                </a:cubicBezTo>
                <a:cubicBezTo>
                  <a:pt x="106" y="64"/>
                  <a:pt x="106" y="64"/>
                  <a:pt x="106" y="64"/>
                </a:cubicBezTo>
                <a:cubicBezTo>
                  <a:pt x="106" y="64"/>
                  <a:pt x="105" y="64"/>
                  <a:pt x="105" y="65"/>
                </a:cubicBezTo>
                <a:cubicBezTo>
                  <a:pt x="104" y="65"/>
                  <a:pt x="104" y="65"/>
                  <a:pt x="103" y="65"/>
                </a:cubicBezTo>
                <a:cubicBezTo>
                  <a:pt x="103" y="65"/>
                  <a:pt x="102" y="67"/>
                  <a:pt x="102" y="68"/>
                </a:cubicBezTo>
                <a:cubicBezTo>
                  <a:pt x="103" y="68"/>
                  <a:pt x="103" y="69"/>
                  <a:pt x="105" y="70"/>
                </a:cubicBezTo>
                <a:cubicBezTo>
                  <a:pt x="105" y="70"/>
                  <a:pt x="106" y="70"/>
                  <a:pt x="107" y="70"/>
                </a:cubicBezTo>
                <a:cubicBezTo>
                  <a:pt x="107" y="70"/>
                  <a:pt x="107" y="70"/>
                  <a:pt x="107" y="70"/>
                </a:cubicBezTo>
                <a:cubicBezTo>
                  <a:pt x="107" y="70"/>
                  <a:pt x="107" y="70"/>
                  <a:pt x="107" y="70"/>
                </a:cubicBezTo>
                <a:cubicBezTo>
                  <a:pt x="107" y="71"/>
                  <a:pt x="106" y="71"/>
                  <a:pt x="106" y="71"/>
                </a:cubicBezTo>
                <a:cubicBezTo>
                  <a:pt x="106" y="71"/>
                  <a:pt x="106" y="71"/>
                  <a:pt x="106" y="72"/>
                </a:cubicBezTo>
                <a:cubicBezTo>
                  <a:pt x="105" y="72"/>
                  <a:pt x="105" y="72"/>
                  <a:pt x="104" y="72"/>
                </a:cubicBezTo>
                <a:cubicBezTo>
                  <a:pt x="104" y="71"/>
                  <a:pt x="103" y="71"/>
                  <a:pt x="103" y="71"/>
                </a:cubicBezTo>
                <a:cubicBezTo>
                  <a:pt x="103" y="71"/>
                  <a:pt x="103" y="70"/>
                  <a:pt x="102" y="69"/>
                </a:cubicBezTo>
                <a:cubicBezTo>
                  <a:pt x="102" y="69"/>
                  <a:pt x="102" y="69"/>
                  <a:pt x="102" y="69"/>
                </a:cubicBezTo>
                <a:cubicBezTo>
                  <a:pt x="102" y="68"/>
                  <a:pt x="101" y="68"/>
                  <a:pt x="101" y="68"/>
                </a:cubicBezTo>
                <a:cubicBezTo>
                  <a:pt x="101" y="69"/>
                  <a:pt x="100" y="69"/>
                  <a:pt x="100" y="70"/>
                </a:cubicBezTo>
                <a:cubicBezTo>
                  <a:pt x="99" y="71"/>
                  <a:pt x="98" y="71"/>
                  <a:pt x="96" y="72"/>
                </a:cubicBezTo>
                <a:cubicBezTo>
                  <a:pt x="96" y="73"/>
                  <a:pt x="95" y="73"/>
                  <a:pt x="93" y="73"/>
                </a:cubicBezTo>
                <a:cubicBezTo>
                  <a:pt x="93" y="73"/>
                  <a:pt x="93" y="73"/>
                  <a:pt x="93" y="73"/>
                </a:cubicBezTo>
                <a:cubicBezTo>
                  <a:pt x="94" y="73"/>
                  <a:pt x="95" y="72"/>
                  <a:pt x="95" y="72"/>
                </a:cubicBezTo>
                <a:cubicBezTo>
                  <a:pt x="97" y="71"/>
                  <a:pt x="98" y="69"/>
                  <a:pt x="99" y="68"/>
                </a:cubicBezTo>
                <a:cubicBezTo>
                  <a:pt x="100" y="67"/>
                  <a:pt x="100" y="66"/>
                  <a:pt x="100" y="65"/>
                </a:cubicBezTo>
                <a:cubicBezTo>
                  <a:pt x="100" y="65"/>
                  <a:pt x="99" y="64"/>
                  <a:pt x="99" y="64"/>
                </a:cubicBezTo>
                <a:cubicBezTo>
                  <a:pt x="99" y="64"/>
                  <a:pt x="99" y="64"/>
                  <a:pt x="99" y="64"/>
                </a:cubicBezTo>
                <a:cubicBezTo>
                  <a:pt x="100" y="64"/>
                  <a:pt x="101" y="64"/>
                  <a:pt x="102" y="64"/>
                </a:cubicBezTo>
                <a:cubicBezTo>
                  <a:pt x="102" y="63"/>
                  <a:pt x="102" y="63"/>
                  <a:pt x="103" y="62"/>
                </a:cubicBezTo>
                <a:cubicBezTo>
                  <a:pt x="103" y="62"/>
                  <a:pt x="103" y="61"/>
                  <a:pt x="103" y="61"/>
                </a:cubicBezTo>
                <a:cubicBezTo>
                  <a:pt x="103" y="60"/>
                  <a:pt x="104" y="60"/>
                  <a:pt x="104" y="59"/>
                </a:cubicBezTo>
                <a:close/>
                <a:moveTo>
                  <a:pt x="102" y="94"/>
                </a:moveTo>
                <a:cubicBezTo>
                  <a:pt x="102" y="89"/>
                  <a:pt x="102" y="89"/>
                  <a:pt x="102" y="89"/>
                </a:cubicBezTo>
                <a:cubicBezTo>
                  <a:pt x="127" y="89"/>
                  <a:pt x="127" y="89"/>
                  <a:pt x="127" y="89"/>
                </a:cubicBezTo>
                <a:cubicBezTo>
                  <a:pt x="127" y="94"/>
                  <a:pt x="127" y="94"/>
                  <a:pt x="127" y="94"/>
                </a:cubicBezTo>
                <a:cubicBezTo>
                  <a:pt x="102" y="94"/>
                  <a:pt x="102" y="94"/>
                  <a:pt x="102" y="94"/>
                </a:cubicBezTo>
                <a:close/>
                <a:moveTo>
                  <a:pt x="112" y="102"/>
                </a:moveTo>
                <a:cubicBezTo>
                  <a:pt x="112" y="98"/>
                  <a:pt x="112" y="98"/>
                  <a:pt x="112" y="98"/>
                </a:cubicBezTo>
                <a:cubicBezTo>
                  <a:pt x="118" y="98"/>
                  <a:pt x="118" y="98"/>
                  <a:pt x="118" y="98"/>
                </a:cubicBezTo>
                <a:cubicBezTo>
                  <a:pt x="118" y="102"/>
                  <a:pt x="118" y="102"/>
                  <a:pt x="118" y="102"/>
                </a:cubicBezTo>
                <a:cubicBezTo>
                  <a:pt x="112" y="102"/>
                  <a:pt x="112" y="102"/>
                  <a:pt x="112" y="102"/>
                </a:cubicBezTo>
                <a:close/>
                <a:moveTo>
                  <a:pt x="113" y="20"/>
                </a:moveTo>
                <a:cubicBezTo>
                  <a:pt x="113" y="20"/>
                  <a:pt x="113" y="20"/>
                  <a:pt x="113" y="20"/>
                </a:cubicBezTo>
                <a:cubicBezTo>
                  <a:pt x="112" y="20"/>
                  <a:pt x="112" y="20"/>
                  <a:pt x="112" y="20"/>
                </a:cubicBezTo>
                <a:cubicBezTo>
                  <a:pt x="112" y="20"/>
                  <a:pt x="112" y="20"/>
                  <a:pt x="112" y="21"/>
                </a:cubicBezTo>
                <a:cubicBezTo>
                  <a:pt x="112" y="21"/>
                  <a:pt x="112" y="21"/>
                  <a:pt x="112" y="21"/>
                </a:cubicBezTo>
                <a:cubicBezTo>
                  <a:pt x="112" y="21"/>
                  <a:pt x="111" y="21"/>
                  <a:pt x="111" y="21"/>
                </a:cubicBezTo>
                <a:cubicBezTo>
                  <a:pt x="111" y="21"/>
                  <a:pt x="111" y="21"/>
                  <a:pt x="111" y="21"/>
                </a:cubicBezTo>
                <a:cubicBezTo>
                  <a:pt x="111" y="21"/>
                  <a:pt x="111" y="21"/>
                  <a:pt x="111" y="21"/>
                </a:cubicBezTo>
                <a:cubicBezTo>
                  <a:pt x="111" y="19"/>
                  <a:pt x="111" y="19"/>
                  <a:pt x="111" y="19"/>
                </a:cubicBezTo>
                <a:cubicBezTo>
                  <a:pt x="111" y="19"/>
                  <a:pt x="111" y="19"/>
                  <a:pt x="111"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lose/>
                <a:moveTo>
                  <a:pt x="113" y="18"/>
                </a:move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2" y="19"/>
                  <a:pt x="112" y="19"/>
                </a:cubicBezTo>
                <a:cubicBezTo>
                  <a:pt x="112" y="18"/>
                  <a:pt x="112" y="18"/>
                  <a:pt x="111" y="18"/>
                </a:cubicBezTo>
                <a:cubicBezTo>
                  <a:pt x="111" y="18"/>
                  <a:pt x="111" y="18"/>
                  <a:pt x="111" y="18"/>
                </a:cubicBezTo>
                <a:cubicBezTo>
                  <a:pt x="111" y="18"/>
                  <a:pt x="111" y="18"/>
                  <a:pt x="111" y="18"/>
                </a:cubicBezTo>
                <a:cubicBezTo>
                  <a:pt x="111" y="18"/>
                  <a:pt x="111" y="18"/>
                  <a:pt x="111" y="18"/>
                </a:cubicBezTo>
                <a:cubicBezTo>
                  <a:pt x="111" y="18"/>
                  <a:pt x="111" y="18"/>
                  <a:pt x="111" y="18"/>
                </a:cubicBezTo>
                <a:cubicBezTo>
                  <a:pt x="111" y="17"/>
                  <a:pt x="111" y="17"/>
                  <a:pt x="111" y="17"/>
                </a:cubicBezTo>
                <a:cubicBezTo>
                  <a:pt x="111" y="17"/>
                  <a:pt x="112" y="17"/>
                  <a:pt x="112"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lose/>
                <a:moveTo>
                  <a:pt x="92" y="11"/>
                </a:moveTo>
                <a:cubicBezTo>
                  <a:pt x="92" y="11"/>
                  <a:pt x="92" y="11"/>
                  <a:pt x="92" y="11"/>
                </a:cubicBezTo>
                <a:cubicBezTo>
                  <a:pt x="92" y="11"/>
                  <a:pt x="92" y="11"/>
                  <a:pt x="92" y="11"/>
                </a:cubicBezTo>
                <a:cubicBezTo>
                  <a:pt x="92" y="11"/>
                  <a:pt x="92" y="11"/>
                  <a:pt x="92" y="11"/>
                </a:cubicBezTo>
                <a:close/>
                <a:moveTo>
                  <a:pt x="88" y="29"/>
                </a:move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7" y="29"/>
                  <a:pt x="87" y="29"/>
                  <a:pt x="87" y="29"/>
                </a:cubicBezTo>
                <a:cubicBezTo>
                  <a:pt x="87" y="28"/>
                  <a:pt x="87" y="28"/>
                  <a:pt x="87" y="28"/>
                </a:cubicBezTo>
                <a:cubicBezTo>
                  <a:pt x="87" y="28"/>
                  <a:pt x="87" y="28"/>
                  <a:pt x="87" y="28"/>
                </a:cubicBezTo>
                <a:cubicBezTo>
                  <a:pt x="87" y="28"/>
                  <a:pt x="87" y="27"/>
                  <a:pt x="87" y="27"/>
                </a:cubicBezTo>
                <a:cubicBezTo>
                  <a:pt x="87" y="27"/>
                  <a:pt x="87" y="26"/>
                  <a:pt x="87" y="26"/>
                </a:cubicBezTo>
                <a:cubicBezTo>
                  <a:pt x="87" y="26"/>
                  <a:pt x="87" y="26"/>
                  <a:pt x="87" y="26"/>
                </a:cubicBezTo>
                <a:cubicBezTo>
                  <a:pt x="87" y="26"/>
                  <a:pt x="87" y="25"/>
                  <a:pt x="86" y="25"/>
                </a:cubicBezTo>
                <a:cubicBezTo>
                  <a:pt x="86" y="25"/>
                  <a:pt x="86" y="24"/>
                  <a:pt x="86" y="24"/>
                </a:cubicBezTo>
                <a:cubicBezTo>
                  <a:pt x="86" y="23"/>
                  <a:pt x="86" y="23"/>
                  <a:pt x="86" y="22"/>
                </a:cubicBezTo>
                <a:cubicBezTo>
                  <a:pt x="86" y="22"/>
                  <a:pt x="86" y="21"/>
                  <a:pt x="86" y="21"/>
                </a:cubicBezTo>
                <a:cubicBezTo>
                  <a:pt x="86" y="18"/>
                  <a:pt x="86" y="18"/>
                  <a:pt x="86" y="18"/>
                </a:cubicBezTo>
                <a:cubicBezTo>
                  <a:pt x="86" y="17"/>
                  <a:pt x="86" y="17"/>
                  <a:pt x="86" y="17"/>
                </a:cubicBezTo>
                <a:cubicBezTo>
                  <a:pt x="86" y="16"/>
                  <a:pt x="86" y="16"/>
                  <a:pt x="86" y="16"/>
                </a:cubicBezTo>
                <a:cubicBezTo>
                  <a:pt x="86" y="16"/>
                  <a:pt x="86" y="16"/>
                  <a:pt x="86" y="16"/>
                </a:cubicBezTo>
                <a:cubicBezTo>
                  <a:pt x="86" y="15"/>
                  <a:pt x="86" y="15"/>
                  <a:pt x="86" y="15"/>
                </a:cubicBezTo>
                <a:cubicBezTo>
                  <a:pt x="86" y="14"/>
                  <a:pt x="86" y="14"/>
                  <a:pt x="86" y="14"/>
                </a:cubicBezTo>
                <a:cubicBezTo>
                  <a:pt x="86" y="14"/>
                  <a:pt x="86" y="14"/>
                  <a:pt x="86" y="14"/>
                </a:cubicBezTo>
                <a:cubicBezTo>
                  <a:pt x="86" y="14"/>
                  <a:pt x="86" y="14"/>
                  <a:pt x="86" y="14"/>
                </a:cubicBezTo>
                <a:cubicBezTo>
                  <a:pt x="86" y="14"/>
                  <a:pt x="86" y="14"/>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8" y="13"/>
                </a:cubicBezTo>
                <a:cubicBezTo>
                  <a:pt x="88" y="13"/>
                  <a:pt x="88" y="13"/>
                  <a:pt x="88" y="13"/>
                </a:cubicBezTo>
                <a:cubicBezTo>
                  <a:pt x="88" y="13"/>
                  <a:pt x="88" y="13"/>
                  <a:pt x="88" y="13"/>
                </a:cubicBezTo>
                <a:cubicBezTo>
                  <a:pt x="88" y="13"/>
                  <a:pt x="88" y="13"/>
                  <a:pt x="88" y="13"/>
                </a:cubicBezTo>
                <a:cubicBezTo>
                  <a:pt x="88" y="13"/>
                  <a:pt x="88" y="13"/>
                  <a:pt x="88" y="13"/>
                </a:cubicBezTo>
                <a:cubicBezTo>
                  <a:pt x="88" y="13"/>
                  <a:pt x="88" y="14"/>
                  <a:pt x="88" y="14"/>
                </a:cubicBezTo>
                <a:cubicBezTo>
                  <a:pt x="88" y="14"/>
                  <a:pt x="88" y="14"/>
                  <a:pt x="88" y="14"/>
                </a:cubicBezTo>
                <a:cubicBezTo>
                  <a:pt x="88" y="14"/>
                  <a:pt x="88" y="14"/>
                  <a:pt x="88" y="14"/>
                </a:cubicBezTo>
                <a:cubicBezTo>
                  <a:pt x="88" y="14"/>
                  <a:pt x="88" y="14"/>
                  <a:pt x="88" y="14"/>
                </a:cubicBezTo>
                <a:cubicBezTo>
                  <a:pt x="88" y="14"/>
                  <a:pt x="88" y="15"/>
                  <a:pt x="88" y="16"/>
                </a:cubicBezTo>
                <a:cubicBezTo>
                  <a:pt x="88" y="16"/>
                  <a:pt x="88" y="17"/>
                  <a:pt x="88" y="18"/>
                </a:cubicBezTo>
                <a:cubicBezTo>
                  <a:pt x="88" y="18"/>
                  <a:pt x="88" y="18"/>
                  <a:pt x="88" y="18"/>
                </a:cubicBezTo>
                <a:cubicBezTo>
                  <a:pt x="88" y="20"/>
                  <a:pt x="88" y="20"/>
                  <a:pt x="88" y="20"/>
                </a:cubicBezTo>
                <a:cubicBezTo>
                  <a:pt x="88" y="21"/>
                  <a:pt x="88" y="21"/>
                  <a:pt x="88" y="22"/>
                </a:cubicBezTo>
                <a:cubicBezTo>
                  <a:pt x="88" y="23"/>
                  <a:pt x="88" y="23"/>
                  <a:pt x="88" y="24"/>
                </a:cubicBezTo>
                <a:cubicBezTo>
                  <a:pt x="88" y="24"/>
                  <a:pt x="88" y="24"/>
                  <a:pt x="88" y="25"/>
                </a:cubicBezTo>
                <a:cubicBezTo>
                  <a:pt x="88" y="25"/>
                  <a:pt x="88" y="26"/>
                  <a:pt x="88" y="26"/>
                </a:cubicBezTo>
                <a:cubicBezTo>
                  <a:pt x="88" y="26"/>
                  <a:pt x="88" y="26"/>
                  <a:pt x="88" y="26"/>
                </a:cubicBezTo>
                <a:cubicBezTo>
                  <a:pt x="88" y="26"/>
                  <a:pt x="88" y="27"/>
                  <a:pt x="88" y="27"/>
                </a:cubicBezTo>
                <a:cubicBezTo>
                  <a:pt x="88" y="27"/>
                  <a:pt x="88" y="27"/>
                  <a:pt x="88" y="27"/>
                </a:cubicBezTo>
                <a:cubicBezTo>
                  <a:pt x="88" y="27"/>
                  <a:pt x="88" y="27"/>
                  <a:pt x="88" y="27"/>
                </a:cubicBezTo>
                <a:cubicBezTo>
                  <a:pt x="89" y="28"/>
                  <a:pt x="89" y="28"/>
                  <a:pt x="89" y="28"/>
                </a:cubicBezTo>
                <a:cubicBezTo>
                  <a:pt x="89" y="27"/>
                  <a:pt x="90" y="27"/>
                  <a:pt x="90" y="26"/>
                </a:cubicBezTo>
                <a:cubicBezTo>
                  <a:pt x="90" y="26"/>
                  <a:pt x="90" y="25"/>
                  <a:pt x="91" y="25"/>
                </a:cubicBezTo>
                <a:cubicBezTo>
                  <a:pt x="91" y="25"/>
                  <a:pt x="91" y="25"/>
                  <a:pt x="91" y="25"/>
                </a:cubicBezTo>
                <a:cubicBezTo>
                  <a:pt x="91" y="25"/>
                  <a:pt x="91" y="25"/>
                  <a:pt x="91" y="25"/>
                </a:cubicBezTo>
                <a:cubicBezTo>
                  <a:pt x="91" y="25"/>
                  <a:pt x="91" y="25"/>
                  <a:pt x="91" y="25"/>
                </a:cubicBezTo>
                <a:cubicBezTo>
                  <a:pt x="91" y="24"/>
                  <a:pt x="91" y="24"/>
                  <a:pt x="91" y="24"/>
                </a:cubicBezTo>
                <a:cubicBezTo>
                  <a:pt x="91" y="24"/>
                  <a:pt x="91" y="24"/>
                  <a:pt x="91" y="24"/>
                </a:cubicBezTo>
                <a:cubicBezTo>
                  <a:pt x="91" y="24"/>
                  <a:pt x="91" y="24"/>
                  <a:pt x="91" y="24"/>
                </a:cubicBezTo>
                <a:cubicBezTo>
                  <a:pt x="91" y="23"/>
                  <a:pt x="91" y="23"/>
                  <a:pt x="91" y="23"/>
                </a:cubicBezTo>
                <a:cubicBezTo>
                  <a:pt x="91" y="23"/>
                  <a:pt x="91" y="23"/>
                  <a:pt x="91" y="23"/>
                </a:cubicBezTo>
                <a:cubicBezTo>
                  <a:pt x="91" y="23"/>
                  <a:pt x="91" y="23"/>
                  <a:pt x="91" y="23"/>
                </a:cubicBezTo>
                <a:cubicBezTo>
                  <a:pt x="91" y="22"/>
                  <a:pt x="91" y="22"/>
                  <a:pt x="91" y="22"/>
                </a:cubicBezTo>
                <a:cubicBezTo>
                  <a:pt x="91" y="19"/>
                  <a:pt x="91" y="19"/>
                  <a:pt x="91" y="19"/>
                </a:cubicBezTo>
                <a:cubicBezTo>
                  <a:pt x="91" y="19"/>
                  <a:pt x="91" y="19"/>
                  <a:pt x="91" y="19"/>
                </a:cubicBezTo>
                <a:cubicBezTo>
                  <a:pt x="91" y="15"/>
                  <a:pt x="91" y="15"/>
                  <a:pt x="91" y="15"/>
                </a:cubicBezTo>
                <a:cubicBezTo>
                  <a:pt x="91" y="14"/>
                  <a:pt x="91" y="14"/>
                  <a:pt x="91" y="13"/>
                </a:cubicBezTo>
                <a:cubicBezTo>
                  <a:pt x="91" y="13"/>
                  <a:pt x="91" y="13"/>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1"/>
                  <a:pt x="91"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3" y="11"/>
                  <a:pt x="93" y="11"/>
                </a:cubicBezTo>
                <a:cubicBezTo>
                  <a:pt x="93" y="11"/>
                  <a:pt x="93" y="11"/>
                  <a:pt x="93" y="11"/>
                </a:cubicBezTo>
                <a:cubicBezTo>
                  <a:pt x="93" y="11"/>
                  <a:pt x="93" y="12"/>
                  <a:pt x="93" y="12"/>
                </a:cubicBezTo>
                <a:cubicBezTo>
                  <a:pt x="93" y="12"/>
                  <a:pt x="93" y="12"/>
                  <a:pt x="93" y="12"/>
                </a:cubicBezTo>
                <a:cubicBezTo>
                  <a:pt x="93" y="12"/>
                  <a:pt x="93" y="13"/>
                  <a:pt x="93" y="13"/>
                </a:cubicBezTo>
                <a:cubicBezTo>
                  <a:pt x="93" y="13"/>
                  <a:pt x="93" y="13"/>
                  <a:pt x="93" y="14"/>
                </a:cubicBezTo>
                <a:cubicBezTo>
                  <a:pt x="93" y="14"/>
                  <a:pt x="93" y="14"/>
                  <a:pt x="93" y="14"/>
                </a:cubicBezTo>
                <a:cubicBezTo>
                  <a:pt x="93" y="18"/>
                  <a:pt x="93" y="18"/>
                  <a:pt x="93" y="18"/>
                </a:cubicBezTo>
                <a:cubicBezTo>
                  <a:pt x="93" y="20"/>
                  <a:pt x="93" y="20"/>
                  <a:pt x="93" y="20"/>
                </a:cubicBezTo>
                <a:cubicBezTo>
                  <a:pt x="93" y="20"/>
                  <a:pt x="93" y="20"/>
                  <a:pt x="93" y="20"/>
                </a:cubicBezTo>
                <a:cubicBezTo>
                  <a:pt x="93" y="21"/>
                  <a:pt x="93" y="21"/>
                  <a:pt x="93" y="21"/>
                </a:cubicBezTo>
                <a:cubicBezTo>
                  <a:pt x="93" y="22"/>
                  <a:pt x="93" y="22"/>
                  <a:pt x="93" y="22"/>
                </a:cubicBezTo>
                <a:cubicBezTo>
                  <a:pt x="93" y="23"/>
                  <a:pt x="93" y="23"/>
                  <a:pt x="93" y="23"/>
                </a:cubicBezTo>
                <a:cubicBezTo>
                  <a:pt x="93" y="23"/>
                  <a:pt x="93" y="23"/>
                  <a:pt x="93" y="23"/>
                </a:cubicBezTo>
                <a:cubicBezTo>
                  <a:pt x="93" y="23"/>
                  <a:pt x="93" y="23"/>
                  <a:pt x="93" y="23"/>
                </a:cubicBezTo>
                <a:cubicBezTo>
                  <a:pt x="93" y="23"/>
                  <a:pt x="93" y="24"/>
                  <a:pt x="93" y="24"/>
                </a:cubicBezTo>
                <a:cubicBezTo>
                  <a:pt x="93" y="24"/>
                  <a:pt x="93" y="24"/>
                  <a:pt x="93" y="24"/>
                </a:cubicBezTo>
                <a:cubicBezTo>
                  <a:pt x="93" y="24"/>
                  <a:pt x="93" y="24"/>
                  <a:pt x="93" y="24"/>
                </a:cubicBezTo>
                <a:cubicBezTo>
                  <a:pt x="93" y="25"/>
                  <a:pt x="94" y="25"/>
                  <a:pt x="94" y="25"/>
                </a:cubicBezTo>
                <a:cubicBezTo>
                  <a:pt x="94" y="25"/>
                  <a:pt x="94" y="26"/>
                  <a:pt x="94" y="26"/>
                </a:cubicBezTo>
                <a:cubicBezTo>
                  <a:pt x="94" y="26"/>
                  <a:pt x="94" y="26"/>
                  <a:pt x="95" y="27"/>
                </a:cubicBezTo>
                <a:cubicBezTo>
                  <a:pt x="95" y="27"/>
                  <a:pt x="95" y="27"/>
                  <a:pt x="95" y="28"/>
                </a:cubicBezTo>
                <a:cubicBezTo>
                  <a:pt x="96" y="28"/>
                  <a:pt x="96" y="28"/>
                  <a:pt x="96" y="28"/>
                </a:cubicBezTo>
                <a:cubicBezTo>
                  <a:pt x="96" y="28"/>
                  <a:pt x="96" y="28"/>
                  <a:pt x="96" y="28"/>
                </a:cubicBezTo>
                <a:cubicBezTo>
                  <a:pt x="96" y="28"/>
                  <a:pt x="96" y="28"/>
                  <a:pt x="96" y="27"/>
                </a:cubicBezTo>
                <a:cubicBezTo>
                  <a:pt x="96" y="27"/>
                  <a:pt x="96" y="27"/>
                  <a:pt x="96" y="27"/>
                </a:cubicBezTo>
                <a:cubicBezTo>
                  <a:pt x="96" y="27"/>
                  <a:pt x="96" y="27"/>
                  <a:pt x="96" y="26"/>
                </a:cubicBezTo>
                <a:cubicBezTo>
                  <a:pt x="96" y="26"/>
                  <a:pt x="96" y="26"/>
                  <a:pt x="96" y="26"/>
                </a:cubicBezTo>
                <a:cubicBezTo>
                  <a:pt x="96" y="26"/>
                  <a:pt x="96" y="26"/>
                  <a:pt x="96" y="25"/>
                </a:cubicBezTo>
                <a:cubicBezTo>
                  <a:pt x="96" y="25"/>
                  <a:pt x="96" y="24"/>
                  <a:pt x="96" y="24"/>
                </a:cubicBezTo>
                <a:cubicBezTo>
                  <a:pt x="96" y="24"/>
                  <a:pt x="96" y="24"/>
                  <a:pt x="96" y="24"/>
                </a:cubicBezTo>
                <a:cubicBezTo>
                  <a:pt x="96" y="18"/>
                  <a:pt x="96" y="18"/>
                  <a:pt x="96" y="18"/>
                </a:cubicBezTo>
                <a:cubicBezTo>
                  <a:pt x="96" y="17"/>
                  <a:pt x="96" y="17"/>
                  <a:pt x="96" y="17"/>
                </a:cubicBezTo>
                <a:cubicBezTo>
                  <a:pt x="96" y="17"/>
                  <a:pt x="96" y="16"/>
                  <a:pt x="96" y="16"/>
                </a:cubicBezTo>
                <a:cubicBezTo>
                  <a:pt x="96" y="14"/>
                  <a:pt x="96" y="14"/>
                  <a:pt x="96" y="14"/>
                </a:cubicBezTo>
                <a:cubicBezTo>
                  <a:pt x="96" y="14"/>
                  <a:pt x="96" y="14"/>
                  <a:pt x="96" y="14"/>
                </a:cubicBezTo>
                <a:cubicBezTo>
                  <a:pt x="96" y="14"/>
                  <a:pt x="96" y="14"/>
                  <a:pt x="96" y="14"/>
                </a:cubicBezTo>
                <a:cubicBezTo>
                  <a:pt x="96" y="14"/>
                  <a:pt x="96" y="13"/>
                  <a:pt x="96" y="13"/>
                </a:cubicBezTo>
                <a:cubicBezTo>
                  <a:pt x="96" y="13"/>
                  <a:pt x="96" y="13"/>
                  <a:pt x="96" y="13"/>
                </a:cubicBezTo>
                <a:cubicBezTo>
                  <a:pt x="96" y="13"/>
                  <a:pt x="96" y="13"/>
                  <a:pt x="96" y="12"/>
                </a:cubicBezTo>
                <a:cubicBezTo>
                  <a:pt x="96" y="12"/>
                  <a:pt x="96" y="12"/>
                  <a:pt x="96" y="12"/>
                </a:cubicBezTo>
                <a:cubicBezTo>
                  <a:pt x="96"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3"/>
                  <a:pt x="97" y="13"/>
                  <a:pt x="97" y="13"/>
                </a:cubicBezTo>
                <a:cubicBezTo>
                  <a:pt x="97" y="13"/>
                  <a:pt x="97" y="13"/>
                  <a:pt x="97" y="13"/>
                </a:cubicBezTo>
                <a:cubicBezTo>
                  <a:pt x="97" y="14"/>
                  <a:pt x="97" y="14"/>
                  <a:pt x="97" y="14"/>
                </a:cubicBezTo>
                <a:cubicBezTo>
                  <a:pt x="97" y="14"/>
                  <a:pt x="97" y="14"/>
                  <a:pt x="97" y="14"/>
                </a:cubicBezTo>
                <a:cubicBezTo>
                  <a:pt x="97" y="15"/>
                  <a:pt x="97" y="15"/>
                  <a:pt x="97" y="15"/>
                </a:cubicBezTo>
                <a:cubicBezTo>
                  <a:pt x="97" y="17"/>
                  <a:pt x="97" y="17"/>
                  <a:pt x="97" y="17"/>
                </a:cubicBezTo>
                <a:cubicBezTo>
                  <a:pt x="97" y="17"/>
                  <a:pt x="97" y="17"/>
                  <a:pt x="97" y="17"/>
                </a:cubicBezTo>
                <a:cubicBezTo>
                  <a:pt x="97" y="17"/>
                  <a:pt x="97" y="17"/>
                  <a:pt x="97" y="18"/>
                </a:cubicBezTo>
                <a:cubicBezTo>
                  <a:pt x="97" y="19"/>
                  <a:pt x="97" y="19"/>
                  <a:pt x="97" y="20"/>
                </a:cubicBezTo>
                <a:cubicBezTo>
                  <a:pt x="97" y="20"/>
                  <a:pt x="97" y="20"/>
                  <a:pt x="97" y="20"/>
                </a:cubicBezTo>
                <a:cubicBezTo>
                  <a:pt x="97" y="20"/>
                  <a:pt x="97" y="20"/>
                  <a:pt x="97" y="20"/>
                </a:cubicBezTo>
                <a:cubicBezTo>
                  <a:pt x="97" y="20"/>
                  <a:pt x="97" y="20"/>
                  <a:pt x="97" y="20"/>
                </a:cubicBezTo>
                <a:cubicBezTo>
                  <a:pt x="97" y="22"/>
                  <a:pt x="97" y="23"/>
                  <a:pt x="97" y="24"/>
                </a:cubicBezTo>
                <a:cubicBezTo>
                  <a:pt x="97" y="24"/>
                  <a:pt x="97" y="24"/>
                  <a:pt x="97" y="24"/>
                </a:cubicBezTo>
                <a:cubicBezTo>
                  <a:pt x="97" y="24"/>
                  <a:pt x="97" y="24"/>
                  <a:pt x="97" y="25"/>
                </a:cubicBezTo>
                <a:cubicBezTo>
                  <a:pt x="97" y="25"/>
                  <a:pt x="97" y="26"/>
                  <a:pt x="97" y="26"/>
                </a:cubicBezTo>
                <a:cubicBezTo>
                  <a:pt x="97" y="27"/>
                  <a:pt x="97" y="27"/>
                  <a:pt x="97" y="28"/>
                </a:cubicBezTo>
                <a:cubicBezTo>
                  <a:pt x="97" y="28"/>
                  <a:pt x="96" y="29"/>
                  <a:pt x="96" y="29"/>
                </a:cubicBezTo>
                <a:cubicBezTo>
                  <a:pt x="96" y="29"/>
                  <a:pt x="95" y="30"/>
                  <a:pt x="94" y="30"/>
                </a:cubicBezTo>
                <a:cubicBezTo>
                  <a:pt x="94" y="30"/>
                  <a:pt x="93" y="30"/>
                  <a:pt x="92" y="30"/>
                </a:cubicBezTo>
                <a:cubicBezTo>
                  <a:pt x="91" y="30"/>
                  <a:pt x="91" y="30"/>
                  <a:pt x="90" y="30"/>
                </a:cubicBezTo>
                <a:cubicBezTo>
                  <a:pt x="90" y="30"/>
                  <a:pt x="90" y="30"/>
                  <a:pt x="90" y="30"/>
                </a:cubicBezTo>
                <a:cubicBezTo>
                  <a:pt x="90" y="30"/>
                  <a:pt x="89" y="30"/>
                  <a:pt x="89" y="30"/>
                </a:cubicBezTo>
                <a:cubicBezTo>
                  <a:pt x="89" y="30"/>
                  <a:pt x="89" y="30"/>
                  <a:pt x="89" y="30"/>
                </a:cubicBezTo>
                <a:cubicBezTo>
                  <a:pt x="89" y="30"/>
                  <a:pt x="89" y="30"/>
                  <a:pt x="88" y="30"/>
                </a:cubicBezTo>
                <a:cubicBezTo>
                  <a:pt x="88" y="30"/>
                  <a:pt x="88" y="30"/>
                  <a:pt x="88" y="30"/>
                </a:cubicBezTo>
                <a:cubicBezTo>
                  <a:pt x="88" y="29"/>
                  <a:pt x="88" y="29"/>
                  <a:pt x="88" y="29"/>
                </a:cubicBezTo>
                <a:close/>
                <a:moveTo>
                  <a:pt x="94" y="28"/>
                </a:moveTo>
                <a:cubicBezTo>
                  <a:pt x="94" y="29"/>
                  <a:pt x="94" y="29"/>
                  <a:pt x="93" y="29"/>
                </a:cubicBezTo>
                <a:cubicBezTo>
                  <a:pt x="93" y="29"/>
                  <a:pt x="92" y="29"/>
                  <a:pt x="92" y="29"/>
                </a:cubicBezTo>
                <a:cubicBezTo>
                  <a:pt x="91" y="29"/>
                  <a:pt x="91" y="29"/>
                  <a:pt x="91" y="29"/>
                </a:cubicBezTo>
                <a:cubicBezTo>
                  <a:pt x="90" y="29"/>
                  <a:pt x="90" y="29"/>
                  <a:pt x="90" y="29"/>
                </a:cubicBezTo>
                <a:cubicBezTo>
                  <a:pt x="90" y="29"/>
                  <a:pt x="90" y="29"/>
                  <a:pt x="90" y="29"/>
                </a:cubicBezTo>
                <a:cubicBezTo>
                  <a:pt x="90" y="29"/>
                  <a:pt x="90" y="29"/>
                  <a:pt x="90" y="29"/>
                </a:cubicBezTo>
                <a:cubicBezTo>
                  <a:pt x="90" y="29"/>
                  <a:pt x="90" y="29"/>
                  <a:pt x="90" y="29"/>
                </a:cubicBezTo>
                <a:cubicBezTo>
                  <a:pt x="90" y="28"/>
                  <a:pt x="90" y="27"/>
                  <a:pt x="91" y="27"/>
                </a:cubicBezTo>
                <a:cubicBezTo>
                  <a:pt x="91" y="27"/>
                  <a:pt x="91" y="26"/>
                  <a:pt x="91" y="26"/>
                </a:cubicBezTo>
                <a:cubicBezTo>
                  <a:pt x="92" y="26"/>
                  <a:pt x="92" y="26"/>
                  <a:pt x="92" y="25"/>
                </a:cubicBezTo>
                <a:cubicBezTo>
                  <a:pt x="92" y="25"/>
                  <a:pt x="92" y="25"/>
                  <a:pt x="92" y="25"/>
                </a:cubicBezTo>
                <a:cubicBezTo>
                  <a:pt x="92" y="25"/>
                  <a:pt x="92" y="25"/>
                  <a:pt x="92" y="25"/>
                </a:cubicBezTo>
                <a:cubicBezTo>
                  <a:pt x="92" y="25"/>
                  <a:pt x="92" y="25"/>
                  <a:pt x="92" y="25"/>
                </a:cubicBezTo>
                <a:cubicBezTo>
                  <a:pt x="92" y="25"/>
                  <a:pt x="92" y="25"/>
                  <a:pt x="92" y="25"/>
                </a:cubicBezTo>
                <a:cubicBezTo>
                  <a:pt x="93" y="26"/>
                  <a:pt x="93" y="26"/>
                  <a:pt x="93" y="26"/>
                </a:cubicBezTo>
                <a:cubicBezTo>
                  <a:pt x="93" y="27"/>
                  <a:pt x="93" y="27"/>
                  <a:pt x="94" y="27"/>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lose/>
                <a:moveTo>
                  <a:pt x="17" y="113"/>
                </a:moveTo>
                <a:cubicBezTo>
                  <a:pt x="15" y="112"/>
                  <a:pt x="17" y="108"/>
                  <a:pt x="20" y="108"/>
                </a:cubicBezTo>
                <a:cubicBezTo>
                  <a:pt x="21" y="108"/>
                  <a:pt x="21" y="108"/>
                  <a:pt x="22" y="108"/>
                </a:cubicBezTo>
                <a:cubicBezTo>
                  <a:pt x="22" y="107"/>
                  <a:pt x="22" y="106"/>
                  <a:pt x="21" y="106"/>
                </a:cubicBezTo>
                <a:cubicBezTo>
                  <a:pt x="15" y="105"/>
                  <a:pt x="16" y="90"/>
                  <a:pt x="23" y="89"/>
                </a:cubicBezTo>
                <a:cubicBezTo>
                  <a:pt x="25" y="89"/>
                  <a:pt x="26" y="89"/>
                  <a:pt x="27" y="90"/>
                </a:cubicBezTo>
                <a:cubicBezTo>
                  <a:pt x="28" y="91"/>
                  <a:pt x="27" y="92"/>
                  <a:pt x="26" y="91"/>
                </a:cubicBezTo>
                <a:cubicBezTo>
                  <a:pt x="25" y="90"/>
                  <a:pt x="25" y="90"/>
                  <a:pt x="24" y="90"/>
                </a:cubicBezTo>
                <a:cubicBezTo>
                  <a:pt x="23" y="91"/>
                  <a:pt x="22" y="91"/>
                  <a:pt x="21" y="92"/>
                </a:cubicBezTo>
                <a:cubicBezTo>
                  <a:pt x="21" y="92"/>
                  <a:pt x="20" y="94"/>
                  <a:pt x="20" y="94"/>
                </a:cubicBezTo>
                <a:cubicBezTo>
                  <a:pt x="20" y="95"/>
                  <a:pt x="20" y="95"/>
                  <a:pt x="21" y="96"/>
                </a:cubicBezTo>
                <a:cubicBezTo>
                  <a:pt x="23" y="97"/>
                  <a:pt x="27" y="96"/>
                  <a:pt x="26" y="98"/>
                </a:cubicBezTo>
                <a:cubicBezTo>
                  <a:pt x="26" y="99"/>
                  <a:pt x="24" y="99"/>
                  <a:pt x="23" y="98"/>
                </a:cubicBezTo>
                <a:cubicBezTo>
                  <a:pt x="21" y="97"/>
                  <a:pt x="20" y="98"/>
                  <a:pt x="19" y="100"/>
                </a:cubicBezTo>
                <a:cubicBezTo>
                  <a:pt x="19" y="102"/>
                  <a:pt x="20" y="102"/>
                  <a:pt x="20" y="102"/>
                </a:cubicBezTo>
                <a:cubicBezTo>
                  <a:pt x="21" y="102"/>
                  <a:pt x="21" y="102"/>
                  <a:pt x="22" y="102"/>
                </a:cubicBezTo>
                <a:cubicBezTo>
                  <a:pt x="22" y="101"/>
                  <a:pt x="23" y="101"/>
                  <a:pt x="24" y="101"/>
                </a:cubicBezTo>
                <a:cubicBezTo>
                  <a:pt x="24" y="101"/>
                  <a:pt x="25" y="101"/>
                  <a:pt x="24" y="102"/>
                </a:cubicBezTo>
                <a:cubicBezTo>
                  <a:pt x="24" y="103"/>
                  <a:pt x="24" y="104"/>
                  <a:pt x="27" y="105"/>
                </a:cubicBezTo>
                <a:cubicBezTo>
                  <a:pt x="27" y="105"/>
                  <a:pt x="27" y="105"/>
                  <a:pt x="27" y="106"/>
                </a:cubicBezTo>
                <a:cubicBezTo>
                  <a:pt x="27" y="107"/>
                  <a:pt x="26" y="107"/>
                  <a:pt x="25" y="107"/>
                </a:cubicBezTo>
                <a:cubicBezTo>
                  <a:pt x="26" y="110"/>
                  <a:pt x="22" y="111"/>
                  <a:pt x="20" y="110"/>
                </a:cubicBezTo>
                <a:cubicBezTo>
                  <a:pt x="18" y="110"/>
                  <a:pt x="18" y="112"/>
                  <a:pt x="17" y="113"/>
                </a:cubicBezTo>
                <a:close/>
                <a:moveTo>
                  <a:pt x="45" y="108"/>
                </a:moveTo>
                <a:cubicBezTo>
                  <a:pt x="46" y="107"/>
                  <a:pt x="50" y="109"/>
                  <a:pt x="51" y="110"/>
                </a:cubicBezTo>
                <a:cubicBezTo>
                  <a:pt x="51" y="110"/>
                  <a:pt x="51" y="110"/>
                  <a:pt x="51" y="110"/>
                </a:cubicBezTo>
                <a:cubicBezTo>
                  <a:pt x="50" y="112"/>
                  <a:pt x="47" y="109"/>
                  <a:pt x="46" y="109"/>
                </a:cubicBezTo>
                <a:cubicBezTo>
                  <a:pt x="45" y="110"/>
                  <a:pt x="44" y="109"/>
                  <a:pt x="45" y="108"/>
                </a:cubicBezTo>
                <a:close/>
                <a:moveTo>
                  <a:pt x="25" y="127"/>
                </a:moveTo>
                <a:cubicBezTo>
                  <a:pt x="24" y="128"/>
                  <a:pt x="24" y="128"/>
                  <a:pt x="24" y="128"/>
                </a:cubicBezTo>
                <a:cubicBezTo>
                  <a:pt x="20" y="129"/>
                  <a:pt x="18" y="126"/>
                  <a:pt x="17" y="125"/>
                </a:cubicBezTo>
                <a:cubicBezTo>
                  <a:pt x="16" y="123"/>
                  <a:pt x="18" y="123"/>
                  <a:pt x="17" y="122"/>
                </a:cubicBezTo>
                <a:cubicBezTo>
                  <a:pt x="15" y="120"/>
                  <a:pt x="12" y="116"/>
                  <a:pt x="16" y="114"/>
                </a:cubicBezTo>
                <a:cubicBezTo>
                  <a:pt x="16" y="114"/>
                  <a:pt x="17" y="115"/>
                  <a:pt x="17" y="116"/>
                </a:cubicBezTo>
                <a:cubicBezTo>
                  <a:pt x="17" y="116"/>
                  <a:pt x="16" y="118"/>
                  <a:pt x="17" y="119"/>
                </a:cubicBezTo>
                <a:cubicBezTo>
                  <a:pt x="18" y="119"/>
                  <a:pt x="19" y="120"/>
                  <a:pt x="20" y="121"/>
                </a:cubicBezTo>
                <a:cubicBezTo>
                  <a:pt x="22" y="122"/>
                  <a:pt x="21" y="123"/>
                  <a:pt x="21" y="124"/>
                </a:cubicBezTo>
                <a:cubicBezTo>
                  <a:pt x="22" y="126"/>
                  <a:pt x="23" y="126"/>
                  <a:pt x="25" y="126"/>
                </a:cubicBezTo>
                <a:cubicBezTo>
                  <a:pt x="26" y="126"/>
                  <a:pt x="26" y="127"/>
                  <a:pt x="25" y="127"/>
                </a:cubicBezTo>
                <a:close/>
                <a:moveTo>
                  <a:pt x="41" y="96"/>
                </a:moveTo>
                <a:cubicBezTo>
                  <a:pt x="41" y="95"/>
                  <a:pt x="42" y="95"/>
                  <a:pt x="41" y="94"/>
                </a:cubicBezTo>
                <a:cubicBezTo>
                  <a:pt x="38" y="88"/>
                  <a:pt x="42" y="89"/>
                  <a:pt x="42" y="86"/>
                </a:cubicBezTo>
                <a:cubicBezTo>
                  <a:pt x="42" y="85"/>
                  <a:pt x="42" y="85"/>
                  <a:pt x="41" y="85"/>
                </a:cubicBezTo>
                <a:cubicBezTo>
                  <a:pt x="40" y="84"/>
                  <a:pt x="39" y="85"/>
                  <a:pt x="38" y="85"/>
                </a:cubicBezTo>
                <a:cubicBezTo>
                  <a:pt x="37" y="85"/>
                  <a:pt x="37" y="83"/>
                  <a:pt x="36" y="83"/>
                </a:cubicBezTo>
                <a:cubicBezTo>
                  <a:pt x="35" y="83"/>
                  <a:pt x="34" y="84"/>
                  <a:pt x="33" y="83"/>
                </a:cubicBezTo>
                <a:cubicBezTo>
                  <a:pt x="31" y="82"/>
                  <a:pt x="32" y="83"/>
                  <a:pt x="29" y="83"/>
                </a:cubicBezTo>
                <a:cubicBezTo>
                  <a:pt x="27" y="83"/>
                  <a:pt x="26" y="84"/>
                  <a:pt x="25" y="87"/>
                </a:cubicBezTo>
                <a:cubicBezTo>
                  <a:pt x="25" y="88"/>
                  <a:pt x="24" y="88"/>
                  <a:pt x="24" y="88"/>
                </a:cubicBezTo>
                <a:cubicBezTo>
                  <a:pt x="24" y="87"/>
                  <a:pt x="23" y="85"/>
                  <a:pt x="25" y="83"/>
                </a:cubicBezTo>
                <a:cubicBezTo>
                  <a:pt x="26" y="82"/>
                  <a:pt x="28" y="82"/>
                  <a:pt x="29" y="81"/>
                </a:cubicBezTo>
                <a:cubicBezTo>
                  <a:pt x="31" y="80"/>
                  <a:pt x="33" y="80"/>
                  <a:pt x="35" y="81"/>
                </a:cubicBezTo>
                <a:cubicBezTo>
                  <a:pt x="37" y="81"/>
                  <a:pt x="38" y="82"/>
                  <a:pt x="39" y="84"/>
                </a:cubicBezTo>
                <a:cubicBezTo>
                  <a:pt x="39" y="85"/>
                  <a:pt x="41" y="83"/>
                  <a:pt x="42" y="84"/>
                </a:cubicBezTo>
                <a:cubicBezTo>
                  <a:pt x="43" y="84"/>
                  <a:pt x="44" y="84"/>
                  <a:pt x="44" y="86"/>
                </a:cubicBezTo>
                <a:cubicBezTo>
                  <a:pt x="45" y="87"/>
                  <a:pt x="44" y="89"/>
                  <a:pt x="43" y="90"/>
                </a:cubicBezTo>
                <a:cubicBezTo>
                  <a:pt x="43" y="91"/>
                  <a:pt x="43" y="91"/>
                  <a:pt x="43" y="91"/>
                </a:cubicBezTo>
                <a:cubicBezTo>
                  <a:pt x="44" y="93"/>
                  <a:pt x="46" y="90"/>
                  <a:pt x="48" y="88"/>
                </a:cubicBezTo>
                <a:cubicBezTo>
                  <a:pt x="49" y="86"/>
                  <a:pt x="50" y="86"/>
                  <a:pt x="51" y="86"/>
                </a:cubicBezTo>
                <a:cubicBezTo>
                  <a:pt x="52" y="86"/>
                  <a:pt x="53" y="87"/>
                  <a:pt x="54" y="88"/>
                </a:cubicBezTo>
                <a:cubicBezTo>
                  <a:pt x="55" y="89"/>
                  <a:pt x="55" y="90"/>
                  <a:pt x="54" y="90"/>
                </a:cubicBezTo>
                <a:cubicBezTo>
                  <a:pt x="52" y="90"/>
                  <a:pt x="51" y="90"/>
                  <a:pt x="49" y="88"/>
                </a:cubicBezTo>
                <a:cubicBezTo>
                  <a:pt x="48" y="88"/>
                  <a:pt x="48" y="90"/>
                  <a:pt x="47" y="91"/>
                </a:cubicBezTo>
                <a:cubicBezTo>
                  <a:pt x="47" y="94"/>
                  <a:pt x="43" y="94"/>
                  <a:pt x="42" y="98"/>
                </a:cubicBezTo>
                <a:cubicBezTo>
                  <a:pt x="42" y="98"/>
                  <a:pt x="42" y="98"/>
                  <a:pt x="41" y="99"/>
                </a:cubicBezTo>
                <a:cubicBezTo>
                  <a:pt x="41" y="100"/>
                  <a:pt x="40" y="100"/>
                  <a:pt x="41" y="99"/>
                </a:cubicBezTo>
                <a:cubicBezTo>
                  <a:pt x="41" y="97"/>
                  <a:pt x="41" y="98"/>
                  <a:pt x="41" y="97"/>
                </a:cubicBezTo>
                <a:cubicBezTo>
                  <a:pt x="41" y="97"/>
                  <a:pt x="41" y="96"/>
                  <a:pt x="41" y="96"/>
                </a:cubicBezTo>
                <a:close/>
                <a:moveTo>
                  <a:pt x="39" y="111"/>
                </a:moveTo>
                <a:cubicBezTo>
                  <a:pt x="38" y="111"/>
                  <a:pt x="36" y="110"/>
                  <a:pt x="35" y="109"/>
                </a:cubicBezTo>
                <a:cubicBezTo>
                  <a:pt x="35" y="108"/>
                  <a:pt x="34" y="107"/>
                  <a:pt x="34" y="106"/>
                </a:cubicBezTo>
                <a:cubicBezTo>
                  <a:pt x="29" y="105"/>
                  <a:pt x="27" y="102"/>
                  <a:pt x="27" y="101"/>
                </a:cubicBezTo>
                <a:cubicBezTo>
                  <a:pt x="27" y="101"/>
                  <a:pt x="28" y="101"/>
                  <a:pt x="29" y="102"/>
                </a:cubicBezTo>
                <a:cubicBezTo>
                  <a:pt x="30" y="104"/>
                  <a:pt x="34" y="104"/>
                  <a:pt x="34" y="104"/>
                </a:cubicBezTo>
                <a:cubicBezTo>
                  <a:pt x="33" y="103"/>
                  <a:pt x="33" y="101"/>
                  <a:pt x="34" y="100"/>
                </a:cubicBezTo>
                <a:cubicBezTo>
                  <a:pt x="34" y="99"/>
                  <a:pt x="34" y="99"/>
                  <a:pt x="33" y="99"/>
                </a:cubicBezTo>
                <a:cubicBezTo>
                  <a:pt x="31" y="97"/>
                  <a:pt x="29" y="98"/>
                  <a:pt x="28" y="97"/>
                </a:cubicBezTo>
                <a:cubicBezTo>
                  <a:pt x="27" y="96"/>
                  <a:pt x="28" y="94"/>
                  <a:pt x="30" y="95"/>
                </a:cubicBezTo>
                <a:cubicBezTo>
                  <a:pt x="30" y="95"/>
                  <a:pt x="31" y="96"/>
                  <a:pt x="32" y="96"/>
                </a:cubicBezTo>
                <a:cubicBezTo>
                  <a:pt x="33" y="97"/>
                  <a:pt x="33" y="96"/>
                  <a:pt x="33" y="95"/>
                </a:cubicBezTo>
                <a:cubicBezTo>
                  <a:pt x="33" y="93"/>
                  <a:pt x="34" y="89"/>
                  <a:pt x="34" y="88"/>
                </a:cubicBezTo>
                <a:cubicBezTo>
                  <a:pt x="34" y="87"/>
                  <a:pt x="34" y="87"/>
                  <a:pt x="35" y="87"/>
                </a:cubicBezTo>
                <a:cubicBezTo>
                  <a:pt x="36" y="87"/>
                  <a:pt x="37" y="88"/>
                  <a:pt x="38" y="89"/>
                </a:cubicBezTo>
                <a:cubicBezTo>
                  <a:pt x="38" y="89"/>
                  <a:pt x="38" y="90"/>
                  <a:pt x="38" y="90"/>
                </a:cubicBezTo>
                <a:cubicBezTo>
                  <a:pt x="36" y="93"/>
                  <a:pt x="35" y="94"/>
                  <a:pt x="36" y="96"/>
                </a:cubicBezTo>
                <a:cubicBezTo>
                  <a:pt x="36" y="96"/>
                  <a:pt x="36" y="98"/>
                  <a:pt x="36" y="99"/>
                </a:cubicBezTo>
                <a:cubicBezTo>
                  <a:pt x="37" y="99"/>
                  <a:pt x="38" y="99"/>
                  <a:pt x="39" y="98"/>
                </a:cubicBezTo>
                <a:cubicBezTo>
                  <a:pt x="39" y="97"/>
                  <a:pt x="40" y="98"/>
                  <a:pt x="39" y="99"/>
                </a:cubicBezTo>
                <a:cubicBezTo>
                  <a:pt x="39" y="100"/>
                  <a:pt x="37" y="101"/>
                  <a:pt x="37" y="101"/>
                </a:cubicBezTo>
                <a:cubicBezTo>
                  <a:pt x="36" y="103"/>
                  <a:pt x="37" y="109"/>
                  <a:pt x="38" y="107"/>
                </a:cubicBezTo>
                <a:cubicBezTo>
                  <a:pt x="40" y="105"/>
                  <a:pt x="41" y="103"/>
                  <a:pt x="45" y="104"/>
                </a:cubicBezTo>
                <a:cubicBezTo>
                  <a:pt x="45" y="104"/>
                  <a:pt x="45" y="104"/>
                  <a:pt x="45" y="104"/>
                </a:cubicBezTo>
                <a:cubicBezTo>
                  <a:pt x="43" y="104"/>
                  <a:pt x="39" y="106"/>
                  <a:pt x="40" y="108"/>
                </a:cubicBezTo>
                <a:cubicBezTo>
                  <a:pt x="40" y="109"/>
                  <a:pt x="41" y="109"/>
                  <a:pt x="41" y="110"/>
                </a:cubicBezTo>
                <a:cubicBezTo>
                  <a:pt x="40" y="111"/>
                  <a:pt x="40" y="112"/>
                  <a:pt x="39" y="111"/>
                </a:cubicBezTo>
                <a:close/>
                <a:moveTo>
                  <a:pt x="55" y="122"/>
                </a:moveTo>
                <a:cubicBezTo>
                  <a:pt x="54" y="121"/>
                  <a:pt x="54" y="121"/>
                  <a:pt x="55" y="120"/>
                </a:cubicBezTo>
                <a:cubicBezTo>
                  <a:pt x="55" y="119"/>
                  <a:pt x="57" y="120"/>
                  <a:pt x="58" y="120"/>
                </a:cubicBezTo>
                <a:cubicBezTo>
                  <a:pt x="61" y="120"/>
                  <a:pt x="60" y="117"/>
                  <a:pt x="61" y="117"/>
                </a:cubicBezTo>
                <a:cubicBezTo>
                  <a:pt x="63" y="114"/>
                  <a:pt x="61" y="125"/>
                  <a:pt x="55" y="122"/>
                </a:cubicBezTo>
                <a:close/>
                <a:moveTo>
                  <a:pt x="58" y="115"/>
                </a:moveTo>
                <a:cubicBezTo>
                  <a:pt x="59" y="113"/>
                  <a:pt x="61" y="110"/>
                  <a:pt x="59" y="108"/>
                </a:cubicBezTo>
                <a:cubicBezTo>
                  <a:pt x="58" y="108"/>
                  <a:pt x="58" y="106"/>
                  <a:pt x="59" y="106"/>
                </a:cubicBezTo>
                <a:cubicBezTo>
                  <a:pt x="61" y="106"/>
                  <a:pt x="64" y="107"/>
                  <a:pt x="64" y="109"/>
                </a:cubicBezTo>
                <a:cubicBezTo>
                  <a:pt x="64" y="113"/>
                  <a:pt x="60" y="114"/>
                  <a:pt x="60" y="115"/>
                </a:cubicBezTo>
                <a:cubicBezTo>
                  <a:pt x="60" y="116"/>
                  <a:pt x="59" y="116"/>
                  <a:pt x="58" y="116"/>
                </a:cubicBezTo>
                <a:cubicBezTo>
                  <a:pt x="57" y="115"/>
                  <a:pt x="57" y="115"/>
                  <a:pt x="58" y="115"/>
                </a:cubicBezTo>
                <a:close/>
                <a:moveTo>
                  <a:pt x="52" y="111"/>
                </a:moveTo>
                <a:cubicBezTo>
                  <a:pt x="54" y="106"/>
                  <a:pt x="48" y="101"/>
                  <a:pt x="47" y="101"/>
                </a:cubicBezTo>
                <a:cubicBezTo>
                  <a:pt x="46" y="101"/>
                  <a:pt x="47" y="100"/>
                  <a:pt x="47" y="100"/>
                </a:cubicBezTo>
                <a:cubicBezTo>
                  <a:pt x="53" y="103"/>
                  <a:pt x="51" y="101"/>
                  <a:pt x="51" y="97"/>
                </a:cubicBezTo>
                <a:cubicBezTo>
                  <a:pt x="51" y="95"/>
                  <a:pt x="51" y="92"/>
                  <a:pt x="52" y="92"/>
                </a:cubicBezTo>
                <a:cubicBezTo>
                  <a:pt x="52" y="92"/>
                  <a:pt x="51" y="97"/>
                  <a:pt x="53" y="98"/>
                </a:cubicBezTo>
                <a:cubicBezTo>
                  <a:pt x="53" y="99"/>
                  <a:pt x="54" y="96"/>
                  <a:pt x="54" y="96"/>
                </a:cubicBezTo>
                <a:cubicBezTo>
                  <a:pt x="55" y="95"/>
                  <a:pt x="55" y="96"/>
                  <a:pt x="55" y="97"/>
                </a:cubicBezTo>
                <a:cubicBezTo>
                  <a:pt x="54" y="101"/>
                  <a:pt x="56" y="109"/>
                  <a:pt x="54" y="113"/>
                </a:cubicBezTo>
                <a:cubicBezTo>
                  <a:pt x="53" y="114"/>
                  <a:pt x="51" y="114"/>
                  <a:pt x="52" y="111"/>
                </a:cubicBezTo>
                <a:close/>
                <a:moveTo>
                  <a:pt x="56" y="107"/>
                </a:moveTo>
                <a:cubicBezTo>
                  <a:pt x="55" y="107"/>
                  <a:pt x="55" y="106"/>
                  <a:pt x="55" y="106"/>
                </a:cubicBezTo>
                <a:cubicBezTo>
                  <a:pt x="56" y="105"/>
                  <a:pt x="58" y="104"/>
                  <a:pt x="58" y="104"/>
                </a:cubicBezTo>
                <a:cubicBezTo>
                  <a:pt x="59" y="103"/>
                  <a:pt x="58" y="103"/>
                  <a:pt x="58" y="102"/>
                </a:cubicBezTo>
                <a:cubicBezTo>
                  <a:pt x="58" y="102"/>
                  <a:pt x="57" y="102"/>
                  <a:pt x="57" y="101"/>
                </a:cubicBezTo>
                <a:cubicBezTo>
                  <a:pt x="57" y="100"/>
                  <a:pt x="59" y="100"/>
                  <a:pt x="59" y="99"/>
                </a:cubicBezTo>
                <a:cubicBezTo>
                  <a:pt x="59" y="96"/>
                  <a:pt x="58" y="97"/>
                  <a:pt x="58" y="95"/>
                </a:cubicBezTo>
                <a:cubicBezTo>
                  <a:pt x="58" y="93"/>
                  <a:pt x="56" y="92"/>
                  <a:pt x="56" y="92"/>
                </a:cubicBezTo>
                <a:cubicBezTo>
                  <a:pt x="55" y="91"/>
                  <a:pt x="56" y="90"/>
                  <a:pt x="57" y="91"/>
                </a:cubicBezTo>
                <a:cubicBezTo>
                  <a:pt x="62" y="92"/>
                  <a:pt x="63" y="96"/>
                  <a:pt x="60" y="99"/>
                </a:cubicBezTo>
                <a:cubicBezTo>
                  <a:pt x="62" y="102"/>
                  <a:pt x="59" y="106"/>
                  <a:pt x="56" y="107"/>
                </a:cubicBezTo>
                <a:close/>
                <a:moveTo>
                  <a:pt x="76" y="8"/>
                </a:moveTo>
                <a:cubicBezTo>
                  <a:pt x="76" y="54"/>
                  <a:pt x="76" y="54"/>
                  <a:pt x="76" y="54"/>
                </a:cubicBezTo>
                <a:cubicBezTo>
                  <a:pt x="76" y="54"/>
                  <a:pt x="76" y="54"/>
                  <a:pt x="76" y="54"/>
                </a:cubicBezTo>
                <a:cubicBezTo>
                  <a:pt x="4" y="54"/>
                  <a:pt x="4" y="54"/>
                  <a:pt x="4" y="54"/>
                </a:cubicBezTo>
                <a:cubicBezTo>
                  <a:pt x="4" y="24"/>
                  <a:pt x="4" y="24"/>
                  <a:pt x="4" y="24"/>
                </a:cubicBezTo>
                <a:cubicBezTo>
                  <a:pt x="11" y="20"/>
                  <a:pt x="22" y="12"/>
                  <a:pt x="26" y="4"/>
                </a:cubicBezTo>
                <a:cubicBezTo>
                  <a:pt x="76" y="4"/>
                  <a:pt x="76" y="4"/>
                  <a:pt x="76" y="4"/>
                </a:cubicBezTo>
                <a:cubicBezTo>
                  <a:pt x="125" y="4"/>
                  <a:pt x="125" y="4"/>
                  <a:pt x="125" y="4"/>
                </a:cubicBezTo>
                <a:cubicBezTo>
                  <a:pt x="130" y="12"/>
                  <a:pt x="140" y="21"/>
                  <a:pt x="147" y="24"/>
                </a:cubicBezTo>
                <a:cubicBezTo>
                  <a:pt x="147" y="39"/>
                  <a:pt x="147" y="39"/>
                  <a:pt x="147" y="39"/>
                </a:cubicBezTo>
                <a:cubicBezTo>
                  <a:pt x="131" y="39"/>
                  <a:pt x="131" y="39"/>
                  <a:pt x="131" y="39"/>
                </a:cubicBezTo>
                <a:cubicBezTo>
                  <a:pt x="131" y="46"/>
                  <a:pt x="131" y="46"/>
                  <a:pt x="131" y="46"/>
                </a:cubicBezTo>
                <a:cubicBezTo>
                  <a:pt x="147" y="46"/>
                  <a:pt x="147" y="46"/>
                  <a:pt x="147" y="46"/>
                </a:cubicBezTo>
                <a:cubicBezTo>
                  <a:pt x="147" y="54"/>
                  <a:pt x="147" y="54"/>
                  <a:pt x="147" y="54"/>
                </a:cubicBezTo>
                <a:cubicBezTo>
                  <a:pt x="86" y="54"/>
                  <a:pt x="86" y="54"/>
                  <a:pt x="86" y="54"/>
                </a:cubicBezTo>
                <a:cubicBezTo>
                  <a:pt x="86" y="46"/>
                  <a:pt x="86" y="46"/>
                  <a:pt x="86" y="46"/>
                </a:cubicBezTo>
                <a:cubicBezTo>
                  <a:pt x="102" y="46"/>
                  <a:pt x="102" y="46"/>
                  <a:pt x="102" y="46"/>
                </a:cubicBezTo>
                <a:cubicBezTo>
                  <a:pt x="102" y="39"/>
                  <a:pt x="102" y="39"/>
                  <a:pt x="102" y="39"/>
                </a:cubicBezTo>
                <a:cubicBezTo>
                  <a:pt x="86" y="39"/>
                  <a:pt x="86" y="39"/>
                  <a:pt x="86" y="39"/>
                </a:cubicBezTo>
                <a:cubicBezTo>
                  <a:pt x="86" y="33"/>
                  <a:pt x="86" y="33"/>
                  <a:pt x="86" y="33"/>
                </a:cubicBezTo>
                <a:cubicBezTo>
                  <a:pt x="143" y="33"/>
                  <a:pt x="143" y="33"/>
                  <a:pt x="143" y="33"/>
                </a:cubicBezTo>
                <a:cubicBezTo>
                  <a:pt x="136" y="30"/>
                  <a:pt x="122" y="20"/>
                  <a:pt x="118" y="8"/>
                </a:cubicBezTo>
                <a:cubicBezTo>
                  <a:pt x="76" y="8"/>
                  <a:pt x="76" y="8"/>
                  <a:pt x="76" y="8"/>
                </a:cubicBezTo>
                <a:close/>
                <a:moveTo>
                  <a:pt x="49" y="141"/>
                </a:moveTo>
                <a:cubicBezTo>
                  <a:pt x="48" y="142"/>
                  <a:pt x="50" y="143"/>
                  <a:pt x="51" y="143"/>
                </a:cubicBezTo>
                <a:cubicBezTo>
                  <a:pt x="54" y="142"/>
                  <a:pt x="60" y="144"/>
                  <a:pt x="59" y="142"/>
                </a:cubicBezTo>
                <a:cubicBezTo>
                  <a:pt x="54" y="141"/>
                  <a:pt x="52" y="133"/>
                  <a:pt x="54" y="130"/>
                </a:cubicBezTo>
                <a:cubicBezTo>
                  <a:pt x="55" y="127"/>
                  <a:pt x="61" y="127"/>
                  <a:pt x="62" y="123"/>
                </a:cubicBezTo>
                <a:cubicBezTo>
                  <a:pt x="62" y="123"/>
                  <a:pt x="62" y="122"/>
                  <a:pt x="61" y="123"/>
                </a:cubicBezTo>
                <a:cubicBezTo>
                  <a:pt x="59" y="123"/>
                  <a:pt x="57" y="125"/>
                  <a:pt x="56" y="125"/>
                </a:cubicBezTo>
                <a:cubicBezTo>
                  <a:pt x="53" y="125"/>
                  <a:pt x="54" y="122"/>
                  <a:pt x="55" y="118"/>
                </a:cubicBezTo>
                <a:cubicBezTo>
                  <a:pt x="55" y="117"/>
                  <a:pt x="56" y="114"/>
                  <a:pt x="56" y="114"/>
                </a:cubicBezTo>
                <a:cubicBezTo>
                  <a:pt x="55" y="112"/>
                  <a:pt x="54" y="112"/>
                  <a:pt x="54" y="114"/>
                </a:cubicBezTo>
                <a:cubicBezTo>
                  <a:pt x="54" y="115"/>
                  <a:pt x="52" y="120"/>
                  <a:pt x="50" y="119"/>
                </a:cubicBezTo>
                <a:cubicBezTo>
                  <a:pt x="47" y="118"/>
                  <a:pt x="47" y="118"/>
                  <a:pt x="47" y="117"/>
                </a:cubicBezTo>
                <a:cubicBezTo>
                  <a:pt x="45" y="114"/>
                  <a:pt x="44" y="114"/>
                  <a:pt x="44" y="114"/>
                </a:cubicBezTo>
                <a:cubicBezTo>
                  <a:pt x="42" y="114"/>
                  <a:pt x="44" y="116"/>
                  <a:pt x="44" y="117"/>
                </a:cubicBezTo>
                <a:cubicBezTo>
                  <a:pt x="44" y="118"/>
                  <a:pt x="42" y="119"/>
                  <a:pt x="41" y="118"/>
                </a:cubicBezTo>
                <a:cubicBezTo>
                  <a:pt x="40" y="117"/>
                  <a:pt x="39" y="116"/>
                  <a:pt x="39" y="113"/>
                </a:cubicBezTo>
                <a:cubicBezTo>
                  <a:pt x="37" y="111"/>
                  <a:pt x="37" y="111"/>
                  <a:pt x="35" y="112"/>
                </a:cubicBezTo>
                <a:cubicBezTo>
                  <a:pt x="33" y="109"/>
                  <a:pt x="29" y="114"/>
                  <a:pt x="30" y="114"/>
                </a:cubicBezTo>
                <a:cubicBezTo>
                  <a:pt x="29" y="114"/>
                  <a:pt x="27" y="112"/>
                  <a:pt x="27" y="113"/>
                </a:cubicBezTo>
                <a:cubicBezTo>
                  <a:pt x="26" y="113"/>
                  <a:pt x="25" y="113"/>
                  <a:pt x="24" y="111"/>
                </a:cubicBezTo>
                <a:cubicBezTo>
                  <a:pt x="24" y="111"/>
                  <a:pt x="24" y="111"/>
                  <a:pt x="24" y="111"/>
                </a:cubicBezTo>
                <a:cubicBezTo>
                  <a:pt x="23" y="112"/>
                  <a:pt x="24" y="113"/>
                  <a:pt x="24" y="113"/>
                </a:cubicBezTo>
                <a:cubicBezTo>
                  <a:pt x="21" y="114"/>
                  <a:pt x="18" y="115"/>
                  <a:pt x="20" y="119"/>
                </a:cubicBezTo>
                <a:cubicBezTo>
                  <a:pt x="24" y="121"/>
                  <a:pt x="24" y="117"/>
                  <a:pt x="24" y="116"/>
                </a:cubicBezTo>
                <a:cubicBezTo>
                  <a:pt x="27" y="111"/>
                  <a:pt x="28" y="118"/>
                  <a:pt x="31" y="116"/>
                </a:cubicBezTo>
                <a:cubicBezTo>
                  <a:pt x="31" y="116"/>
                  <a:pt x="31" y="116"/>
                  <a:pt x="31" y="115"/>
                </a:cubicBezTo>
                <a:cubicBezTo>
                  <a:pt x="30" y="114"/>
                  <a:pt x="33" y="112"/>
                  <a:pt x="34" y="113"/>
                </a:cubicBezTo>
                <a:cubicBezTo>
                  <a:pt x="36" y="114"/>
                  <a:pt x="36" y="118"/>
                  <a:pt x="36" y="120"/>
                </a:cubicBezTo>
                <a:cubicBezTo>
                  <a:pt x="36" y="121"/>
                  <a:pt x="32" y="120"/>
                  <a:pt x="31" y="118"/>
                </a:cubicBezTo>
                <a:cubicBezTo>
                  <a:pt x="30" y="117"/>
                  <a:pt x="31" y="118"/>
                  <a:pt x="31" y="120"/>
                </a:cubicBezTo>
                <a:cubicBezTo>
                  <a:pt x="32" y="120"/>
                  <a:pt x="31" y="120"/>
                  <a:pt x="27" y="119"/>
                </a:cubicBezTo>
                <a:cubicBezTo>
                  <a:pt x="26" y="119"/>
                  <a:pt x="26" y="120"/>
                  <a:pt x="26" y="120"/>
                </a:cubicBezTo>
                <a:cubicBezTo>
                  <a:pt x="28" y="122"/>
                  <a:pt x="33" y="121"/>
                  <a:pt x="33" y="121"/>
                </a:cubicBezTo>
                <a:cubicBezTo>
                  <a:pt x="34" y="121"/>
                  <a:pt x="34" y="122"/>
                  <a:pt x="36" y="123"/>
                </a:cubicBezTo>
                <a:cubicBezTo>
                  <a:pt x="36" y="124"/>
                  <a:pt x="36" y="124"/>
                  <a:pt x="36" y="125"/>
                </a:cubicBezTo>
                <a:cubicBezTo>
                  <a:pt x="35" y="126"/>
                  <a:pt x="34" y="126"/>
                  <a:pt x="34" y="125"/>
                </a:cubicBezTo>
                <a:cubicBezTo>
                  <a:pt x="33" y="124"/>
                  <a:pt x="33" y="124"/>
                  <a:pt x="31" y="124"/>
                </a:cubicBezTo>
                <a:cubicBezTo>
                  <a:pt x="30" y="124"/>
                  <a:pt x="28" y="124"/>
                  <a:pt x="27" y="125"/>
                </a:cubicBezTo>
                <a:cubicBezTo>
                  <a:pt x="25" y="126"/>
                  <a:pt x="26" y="129"/>
                  <a:pt x="27" y="128"/>
                </a:cubicBezTo>
                <a:cubicBezTo>
                  <a:pt x="29" y="126"/>
                  <a:pt x="30" y="128"/>
                  <a:pt x="34" y="128"/>
                </a:cubicBezTo>
                <a:cubicBezTo>
                  <a:pt x="35" y="128"/>
                  <a:pt x="36" y="132"/>
                  <a:pt x="35" y="137"/>
                </a:cubicBezTo>
                <a:cubicBezTo>
                  <a:pt x="35" y="138"/>
                  <a:pt x="35" y="138"/>
                  <a:pt x="35" y="138"/>
                </a:cubicBezTo>
                <a:cubicBezTo>
                  <a:pt x="34" y="138"/>
                  <a:pt x="33" y="139"/>
                  <a:pt x="32" y="139"/>
                </a:cubicBezTo>
                <a:cubicBezTo>
                  <a:pt x="30" y="140"/>
                  <a:pt x="29" y="142"/>
                  <a:pt x="27" y="141"/>
                </a:cubicBezTo>
                <a:cubicBezTo>
                  <a:pt x="17" y="131"/>
                  <a:pt x="8" y="117"/>
                  <a:pt x="5" y="103"/>
                </a:cubicBezTo>
                <a:cubicBezTo>
                  <a:pt x="4" y="100"/>
                  <a:pt x="4" y="97"/>
                  <a:pt x="4" y="93"/>
                </a:cubicBezTo>
                <a:cubicBezTo>
                  <a:pt x="4" y="76"/>
                  <a:pt x="4" y="76"/>
                  <a:pt x="4" y="76"/>
                </a:cubicBezTo>
                <a:cubicBezTo>
                  <a:pt x="66" y="76"/>
                  <a:pt x="66" y="76"/>
                  <a:pt x="66" y="76"/>
                </a:cubicBezTo>
                <a:cubicBezTo>
                  <a:pt x="66" y="164"/>
                  <a:pt x="66" y="164"/>
                  <a:pt x="66" y="164"/>
                </a:cubicBezTo>
                <a:cubicBezTo>
                  <a:pt x="55" y="162"/>
                  <a:pt x="42" y="155"/>
                  <a:pt x="31" y="144"/>
                </a:cubicBezTo>
                <a:cubicBezTo>
                  <a:pt x="30" y="144"/>
                  <a:pt x="29" y="143"/>
                  <a:pt x="29" y="143"/>
                </a:cubicBezTo>
                <a:cubicBezTo>
                  <a:pt x="32" y="140"/>
                  <a:pt x="31" y="143"/>
                  <a:pt x="34" y="142"/>
                </a:cubicBezTo>
                <a:cubicBezTo>
                  <a:pt x="35" y="142"/>
                  <a:pt x="35" y="142"/>
                  <a:pt x="36" y="143"/>
                </a:cubicBezTo>
                <a:cubicBezTo>
                  <a:pt x="36" y="143"/>
                  <a:pt x="38" y="144"/>
                  <a:pt x="38" y="143"/>
                </a:cubicBezTo>
                <a:cubicBezTo>
                  <a:pt x="38" y="142"/>
                  <a:pt x="39" y="142"/>
                  <a:pt x="39" y="142"/>
                </a:cubicBezTo>
                <a:cubicBezTo>
                  <a:pt x="43" y="144"/>
                  <a:pt x="43" y="140"/>
                  <a:pt x="46" y="141"/>
                </a:cubicBezTo>
                <a:cubicBezTo>
                  <a:pt x="48" y="141"/>
                  <a:pt x="50" y="141"/>
                  <a:pt x="48" y="140"/>
                </a:cubicBezTo>
                <a:cubicBezTo>
                  <a:pt x="46" y="139"/>
                  <a:pt x="45" y="138"/>
                  <a:pt x="44" y="138"/>
                </a:cubicBezTo>
                <a:cubicBezTo>
                  <a:pt x="42" y="138"/>
                  <a:pt x="41" y="139"/>
                  <a:pt x="40" y="136"/>
                </a:cubicBezTo>
                <a:cubicBezTo>
                  <a:pt x="40" y="135"/>
                  <a:pt x="40" y="132"/>
                  <a:pt x="40" y="131"/>
                </a:cubicBezTo>
                <a:cubicBezTo>
                  <a:pt x="40" y="128"/>
                  <a:pt x="41" y="129"/>
                  <a:pt x="43" y="129"/>
                </a:cubicBezTo>
                <a:cubicBezTo>
                  <a:pt x="46" y="129"/>
                  <a:pt x="46" y="129"/>
                  <a:pt x="49" y="128"/>
                </a:cubicBezTo>
                <a:cubicBezTo>
                  <a:pt x="49" y="128"/>
                  <a:pt x="49" y="128"/>
                  <a:pt x="50" y="128"/>
                </a:cubicBezTo>
                <a:cubicBezTo>
                  <a:pt x="50" y="130"/>
                  <a:pt x="50" y="139"/>
                  <a:pt x="49" y="141"/>
                </a:cubicBezTo>
                <a:close/>
                <a:moveTo>
                  <a:pt x="46" y="127"/>
                </a:moveTo>
                <a:cubicBezTo>
                  <a:pt x="43" y="127"/>
                  <a:pt x="44" y="124"/>
                  <a:pt x="44" y="124"/>
                </a:cubicBezTo>
                <a:cubicBezTo>
                  <a:pt x="43" y="123"/>
                  <a:pt x="42" y="125"/>
                  <a:pt x="41" y="124"/>
                </a:cubicBezTo>
                <a:cubicBezTo>
                  <a:pt x="39" y="124"/>
                  <a:pt x="40" y="123"/>
                  <a:pt x="40" y="122"/>
                </a:cubicBezTo>
                <a:cubicBezTo>
                  <a:pt x="39" y="120"/>
                  <a:pt x="39" y="120"/>
                  <a:pt x="41" y="121"/>
                </a:cubicBezTo>
                <a:cubicBezTo>
                  <a:pt x="42" y="121"/>
                  <a:pt x="43" y="120"/>
                  <a:pt x="44" y="119"/>
                </a:cubicBezTo>
                <a:cubicBezTo>
                  <a:pt x="45" y="118"/>
                  <a:pt x="47" y="119"/>
                  <a:pt x="48" y="121"/>
                </a:cubicBezTo>
                <a:cubicBezTo>
                  <a:pt x="49" y="123"/>
                  <a:pt x="48" y="123"/>
                  <a:pt x="47" y="123"/>
                </a:cubicBezTo>
                <a:cubicBezTo>
                  <a:pt x="47" y="123"/>
                  <a:pt x="47" y="124"/>
                  <a:pt x="48" y="124"/>
                </a:cubicBezTo>
                <a:cubicBezTo>
                  <a:pt x="48" y="124"/>
                  <a:pt x="49" y="124"/>
                  <a:pt x="50" y="125"/>
                </a:cubicBezTo>
                <a:cubicBezTo>
                  <a:pt x="50" y="126"/>
                  <a:pt x="49" y="126"/>
                  <a:pt x="49" y="126"/>
                </a:cubicBezTo>
                <a:cubicBezTo>
                  <a:pt x="48" y="127"/>
                  <a:pt x="47" y="127"/>
                  <a:pt x="46" y="127"/>
                </a:cubicBezTo>
                <a:close/>
                <a:moveTo>
                  <a:pt x="118" y="143"/>
                </a:moveTo>
                <a:cubicBezTo>
                  <a:pt x="117" y="143"/>
                  <a:pt x="117" y="143"/>
                  <a:pt x="117" y="143"/>
                </a:cubicBezTo>
                <a:cubicBezTo>
                  <a:pt x="113" y="109"/>
                  <a:pt x="113" y="109"/>
                  <a:pt x="113" y="109"/>
                </a:cubicBezTo>
                <a:cubicBezTo>
                  <a:pt x="101" y="138"/>
                  <a:pt x="101" y="138"/>
                  <a:pt x="101" y="138"/>
                </a:cubicBezTo>
                <a:cubicBezTo>
                  <a:pt x="100" y="138"/>
                  <a:pt x="100" y="138"/>
                  <a:pt x="100" y="138"/>
                </a:cubicBezTo>
                <a:cubicBezTo>
                  <a:pt x="111" y="105"/>
                  <a:pt x="111" y="105"/>
                  <a:pt x="111" y="105"/>
                </a:cubicBezTo>
                <a:cubicBezTo>
                  <a:pt x="108" y="105"/>
                  <a:pt x="108" y="105"/>
                  <a:pt x="108" y="105"/>
                </a:cubicBezTo>
                <a:cubicBezTo>
                  <a:pt x="108" y="98"/>
                  <a:pt x="108" y="98"/>
                  <a:pt x="108" y="98"/>
                </a:cubicBezTo>
                <a:cubicBezTo>
                  <a:pt x="100" y="98"/>
                  <a:pt x="100" y="98"/>
                  <a:pt x="100" y="98"/>
                </a:cubicBezTo>
                <a:cubicBezTo>
                  <a:pt x="98" y="96"/>
                  <a:pt x="98" y="96"/>
                  <a:pt x="98" y="96"/>
                </a:cubicBezTo>
                <a:cubicBezTo>
                  <a:pt x="98" y="89"/>
                  <a:pt x="98" y="89"/>
                  <a:pt x="98" y="89"/>
                </a:cubicBezTo>
                <a:cubicBezTo>
                  <a:pt x="92" y="89"/>
                  <a:pt x="92" y="89"/>
                  <a:pt x="92" y="89"/>
                </a:cubicBezTo>
                <a:cubicBezTo>
                  <a:pt x="92" y="85"/>
                  <a:pt x="92" y="85"/>
                  <a:pt x="92" y="85"/>
                </a:cubicBezTo>
                <a:cubicBezTo>
                  <a:pt x="138" y="85"/>
                  <a:pt x="138" y="85"/>
                  <a:pt x="138" y="85"/>
                </a:cubicBezTo>
                <a:cubicBezTo>
                  <a:pt x="138" y="89"/>
                  <a:pt x="138" y="89"/>
                  <a:pt x="138" y="89"/>
                </a:cubicBezTo>
                <a:cubicBezTo>
                  <a:pt x="132" y="89"/>
                  <a:pt x="132" y="89"/>
                  <a:pt x="132" y="89"/>
                </a:cubicBezTo>
                <a:cubicBezTo>
                  <a:pt x="132" y="96"/>
                  <a:pt x="132" y="96"/>
                  <a:pt x="132" y="96"/>
                </a:cubicBezTo>
                <a:cubicBezTo>
                  <a:pt x="130" y="98"/>
                  <a:pt x="130" y="98"/>
                  <a:pt x="130" y="98"/>
                </a:cubicBezTo>
                <a:cubicBezTo>
                  <a:pt x="122" y="98"/>
                  <a:pt x="122" y="98"/>
                  <a:pt x="122" y="98"/>
                </a:cubicBezTo>
                <a:cubicBezTo>
                  <a:pt x="122" y="105"/>
                  <a:pt x="122" y="105"/>
                  <a:pt x="122" y="105"/>
                </a:cubicBezTo>
                <a:cubicBezTo>
                  <a:pt x="119" y="105"/>
                  <a:pt x="119" y="105"/>
                  <a:pt x="119" y="105"/>
                </a:cubicBezTo>
                <a:cubicBezTo>
                  <a:pt x="126" y="134"/>
                  <a:pt x="126" y="134"/>
                  <a:pt x="126" y="134"/>
                </a:cubicBezTo>
                <a:cubicBezTo>
                  <a:pt x="125" y="134"/>
                  <a:pt x="125" y="134"/>
                  <a:pt x="125" y="134"/>
                </a:cubicBezTo>
                <a:cubicBezTo>
                  <a:pt x="117" y="109"/>
                  <a:pt x="117" y="109"/>
                  <a:pt x="117" y="109"/>
                </a:cubicBezTo>
                <a:cubicBezTo>
                  <a:pt x="118" y="143"/>
                  <a:pt x="118" y="143"/>
                  <a:pt x="118" y="143"/>
                </a:cubicBezTo>
                <a:close/>
                <a:moveTo>
                  <a:pt x="86" y="164"/>
                </a:moveTo>
                <a:cubicBezTo>
                  <a:pt x="86" y="76"/>
                  <a:pt x="86" y="76"/>
                  <a:pt x="86" y="76"/>
                </a:cubicBezTo>
                <a:cubicBezTo>
                  <a:pt x="147" y="76"/>
                  <a:pt x="147" y="76"/>
                  <a:pt x="147" y="76"/>
                </a:cubicBezTo>
                <a:cubicBezTo>
                  <a:pt x="147" y="97"/>
                  <a:pt x="147" y="97"/>
                  <a:pt x="147" y="97"/>
                </a:cubicBezTo>
                <a:cubicBezTo>
                  <a:pt x="147" y="102"/>
                  <a:pt x="147" y="104"/>
                  <a:pt x="146" y="109"/>
                </a:cubicBezTo>
                <a:cubicBezTo>
                  <a:pt x="139" y="135"/>
                  <a:pt x="112" y="158"/>
                  <a:pt x="86" y="164"/>
                </a:cubicBezTo>
                <a:close/>
                <a:moveTo>
                  <a:pt x="11" y="53"/>
                </a:moveTo>
                <a:cubicBezTo>
                  <a:pt x="10" y="52"/>
                  <a:pt x="9" y="50"/>
                  <a:pt x="9" y="49"/>
                </a:cubicBezTo>
                <a:cubicBezTo>
                  <a:pt x="9" y="48"/>
                  <a:pt x="9" y="47"/>
                  <a:pt x="9" y="47"/>
                </a:cubicBezTo>
                <a:cubicBezTo>
                  <a:pt x="17" y="43"/>
                  <a:pt x="31" y="34"/>
                  <a:pt x="39" y="30"/>
                </a:cubicBezTo>
                <a:cubicBezTo>
                  <a:pt x="39" y="30"/>
                  <a:pt x="40" y="29"/>
                  <a:pt x="40" y="28"/>
                </a:cubicBezTo>
                <a:cubicBezTo>
                  <a:pt x="42" y="27"/>
                  <a:pt x="52" y="21"/>
                  <a:pt x="52" y="20"/>
                </a:cubicBezTo>
                <a:cubicBezTo>
                  <a:pt x="46" y="11"/>
                  <a:pt x="46" y="11"/>
                  <a:pt x="46" y="11"/>
                </a:cubicBezTo>
                <a:cubicBezTo>
                  <a:pt x="46" y="10"/>
                  <a:pt x="46" y="10"/>
                  <a:pt x="46" y="10"/>
                </a:cubicBezTo>
                <a:cubicBezTo>
                  <a:pt x="52" y="7"/>
                  <a:pt x="52" y="7"/>
                  <a:pt x="52" y="7"/>
                </a:cubicBezTo>
                <a:cubicBezTo>
                  <a:pt x="53" y="7"/>
                  <a:pt x="53" y="7"/>
                  <a:pt x="53" y="7"/>
                </a:cubicBezTo>
                <a:cubicBezTo>
                  <a:pt x="58" y="15"/>
                  <a:pt x="58" y="15"/>
                  <a:pt x="58" y="15"/>
                </a:cubicBezTo>
                <a:cubicBezTo>
                  <a:pt x="62" y="15"/>
                  <a:pt x="62" y="15"/>
                  <a:pt x="62" y="15"/>
                </a:cubicBezTo>
                <a:cubicBezTo>
                  <a:pt x="66" y="21"/>
                  <a:pt x="66" y="21"/>
                  <a:pt x="66" y="21"/>
                </a:cubicBezTo>
                <a:cubicBezTo>
                  <a:pt x="65" y="21"/>
                  <a:pt x="64" y="22"/>
                  <a:pt x="64" y="23"/>
                </a:cubicBezTo>
                <a:cubicBezTo>
                  <a:pt x="66" y="27"/>
                  <a:pt x="69" y="33"/>
                  <a:pt x="70" y="38"/>
                </a:cubicBezTo>
                <a:cubicBezTo>
                  <a:pt x="70" y="40"/>
                  <a:pt x="69" y="48"/>
                  <a:pt x="66" y="50"/>
                </a:cubicBezTo>
                <a:cubicBezTo>
                  <a:pt x="66" y="50"/>
                  <a:pt x="65" y="50"/>
                  <a:pt x="65" y="49"/>
                </a:cubicBezTo>
                <a:cubicBezTo>
                  <a:pt x="65" y="42"/>
                  <a:pt x="63" y="35"/>
                  <a:pt x="57" y="27"/>
                </a:cubicBezTo>
                <a:cubicBezTo>
                  <a:pt x="56" y="27"/>
                  <a:pt x="35" y="39"/>
                  <a:pt x="34" y="40"/>
                </a:cubicBezTo>
                <a:cubicBezTo>
                  <a:pt x="27" y="44"/>
                  <a:pt x="20" y="47"/>
                  <a:pt x="15" y="51"/>
                </a:cubicBezTo>
                <a:cubicBezTo>
                  <a:pt x="13" y="52"/>
                  <a:pt x="12" y="52"/>
                  <a:pt x="11" y="53"/>
                </a:cubicBezTo>
                <a:close/>
                <a:moveTo>
                  <a:pt x="114" y="61"/>
                </a:moveTo>
                <a:cubicBezTo>
                  <a:pt x="114" y="61"/>
                  <a:pt x="115" y="61"/>
                  <a:pt x="115" y="61"/>
                </a:cubicBezTo>
                <a:cubicBezTo>
                  <a:pt x="115" y="62"/>
                  <a:pt x="116" y="62"/>
                  <a:pt x="116" y="62"/>
                </a:cubicBezTo>
                <a:cubicBezTo>
                  <a:pt x="116" y="63"/>
                  <a:pt x="116" y="63"/>
                  <a:pt x="116" y="63"/>
                </a:cubicBezTo>
                <a:cubicBezTo>
                  <a:pt x="116" y="64"/>
                  <a:pt x="116" y="64"/>
                  <a:pt x="116" y="64"/>
                </a:cubicBezTo>
                <a:cubicBezTo>
                  <a:pt x="115" y="64"/>
                  <a:pt x="115" y="64"/>
                  <a:pt x="115" y="64"/>
                </a:cubicBezTo>
                <a:cubicBezTo>
                  <a:pt x="115" y="63"/>
                  <a:pt x="114" y="62"/>
                  <a:pt x="114" y="61"/>
                </a:cubicBezTo>
                <a:close/>
                <a:moveTo>
                  <a:pt x="117" y="67"/>
                </a:moveTo>
                <a:cubicBezTo>
                  <a:pt x="118" y="67"/>
                  <a:pt x="118" y="67"/>
                  <a:pt x="119" y="67"/>
                </a:cubicBezTo>
                <a:cubicBezTo>
                  <a:pt x="119" y="67"/>
                  <a:pt x="119" y="67"/>
                  <a:pt x="120" y="66"/>
                </a:cubicBezTo>
                <a:cubicBezTo>
                  <a:pt x="120" y="66"/>
                  <a:pt x="120" y="67"/>
                  <a:pt x="120" y="67"/>
                </a:cubicBezTo>
                <a:cubicBezTo>
                  <a:pt x="120" y="67"/>
                  <a:pt x="121" y="67"/>
                  <a:pt x="120" y="67"/>
                </a:cubicBezTo>
                <a:cubicBezTo>
                  <a:pt x="120" y="67"/>
                  <a:pt x="120" y="67"/>
                  <a:pt x="120" y="67"/>
                </a:cubicBezTo>
                <a:cubicBezTo>
                  <a:pt x="120" y="68"/>
                  <a:pt x="120"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8" y="68"/>
                  <a:pt x="117" y="68"/>
                  <a:pt x="117" y="67"/>
                </a:cubicBezTo>
                <a:close/>
                <a:moveTo>
                  <a:pt x="120" y="69"/>
                </a:moveTo>
                <a:cubicBezTo>
                  <a:pt x="120" y="69"/>
                  <a:pt x="120" y="69"/>
                  <a:pt x="120" y="69"/>
                </a:cubicBezTo>
                <a:cubicBezTo>
                  <a:pt x="120" y="69"/>
                  <a:pt x="120" y="69"/>
                  <a:pt x="121" y="69"/>
                </a:cubicBezTo>
                <a:cubicBezTo>
                  <a:pt x="121" y="69"/>
                  <a:pt x="121" y="69"/>
                  <a:pt x="121" y="69"/>
                </a:cubicBezTo>
                <a:cubicBezTo>
                  <a:pt x="120" y="69"/>
                  <a:pt x="120" y="69"/>
                  <a:pt x="120" y="69"/>
                </a:cubicBezTo>
                <a:cubicBezTo>
                  <a:pt x="120" y="69"/>
                  <a:pt x="120" y="69"/>
                  <a:pt x="120" y="69"/>
                </a:cubicBezTo>
                <a:cubicBezTo>
                  <a:pt x="120" y="69"/>
                  <a:pt x="120" y="70"/>
                  <a:pt x="120" y="70"/>
                </a:cubicBezTo>
                <a:cubicBezTo>
                  <a:pt x="120" y="71"/>
                  <a:pt x="120" y="72"/>
                  <a:pt x="120" y="73"/>
                </a:cubicBezTo>
                <a:cubicBezTo>
                  <a:pt x="120" y="73"/>
                  <a:pt x="120" y="74"/>
                  <a:pt x="120" y="75"/>
                </a:cubicBezTo>
                <a:cubicBezTo>
                  <a:pt x="120" y="75"/>
                  <a:pt x="120" y="75"/>
                  <a:pt x="120" y="75"/>
                </a:cubicBezTo>
                <a:cubicBezTo>
                  <a:pt x="120" y="75"/>
                  <a:pt x="119" y="75"/>
                  <a:pt x="119" y="75"/>
                </a:cubicBezTo>
                <a:cubicBezTo>
                  <a:pt x="119" y="75"/>
                  <a:pt x="119" y="75"/>
                  <a:pt x="118" y="74"/>
                </a:cubicBezTo>
                <a:cubicBezTo>
                  <a:pt x="117" y="74"/>
                  <a:pt x="116" y="73"/>
                  <a:pt x="116" y="73"/>
                </a:cubicBezTo>
                <a:cubicBezTo>
                  <a:pt x="115" y="73"/>
                  <a:pt x="115" y="73"/>
                  <a:pt x="115" y="72"/>
                </a:cubicBezTo>
                <a:cubicBezTo>
                  <a:pt x="115" y="72"/>
                  <a:pt x="116" y="73"/>
                  <a:pt x="116" y="73"/>
                </a:cubicBezTo>
                <a:cubicBezTo>
                  <a:pt x="117" y="73"/>
                  <a:pt x="117" y="73"/>
                  <a:pt x="118" y="73"/>
                </a:cubicBezTo>
                <a:cubicBezTo>
                  <a:pt x="118" y="73"/>
                  <a:pt x="119" y="73"/>
                  <a:pt x="119" y="73"/>
                </a:cubicBezTo>
                <a:cubicBezTo>
                  <a:pt x="119" y="73"/>
                  <a:pt x="119" y="72"/>
                  <a:pt x="119" y="72"/>
                </a:cubicBezTo>
                <a:cubicBezTo>
                  <a:pt x="119" y="71"/>
                  <a:pt x="119" y="70"/>
                  <a:pt x="119" y="69"/>
                </a:cubicBezTo>
                <a:cubicBezTo>
                  <a:pt x="119" y="69"/>
                  <a:pt x="119" y="69"/>
                  <a:pt x="119" y="69"/>
                </a:cubicBezTo>
                <a:cubicBezTo>
                  <a:pt x="119" y="69"/>
                  <a:pt x="119" y="70"/>
                  <a:pt x="118" y="70"/>
                </a:cubicBezTo>
                <a:cubicBezTo>
                  <a:pt x="118" y="70"/>
                  <a:pt x="117" y="71"/>
                  <a:pt x="116" y="71"/>
                </a:cubicBezTo>
                <a:cubicBezTo>
                  <a:pt x="115" y="70"/>
                  <a:pt x="115" y="70"/>
                  <a:pt x="115" y="70"/>
                </a:cubicBezTo>
                <a:cubicBezTo>
                  <a:pt x="116" y="70"/>
                  <a:pt x="116" y="70"/>
                  <a:pt x="116" y="70"/>
                </a:cubicBezTo>
                <a:cubicBezTo>
                  <a:pt x="116" y="70"/>
                  <a:pt x="117" y="69"/>
                  <a:pt x="117" y="69"/>
                </a:cubicBezTo>
                <a:cubicBezTo>
                  <a:pt x="118" y="69"/>
                  <a:pt x="118" y="69"/>
                  <a:pt x="119" y="69"/>
                </a:cubicBezTo>
                <a:cubicBezTo>
                  <a:pt x="119" y="68"/>
                  <a:pt x="120" y="68"/>
                  <a:pt x="121" y="68"/>
                </a:cubicBezTo>
                <a:cubicBezTo>
                  <a:pt x="121" y="68"/>
                  <a:pt x="121" y="68"/>
                  <a:pt x="122" y="68"/>
                </a:cubicBezTo>
                <a:cubicBezTo>
                  <a:pt x="122" y="68"/>
                  <a:pt x="122" y="68"/>
                  <a:pt x="123" y="68"/>
                </a:cubicBezTo>
                <a:cubicBezTo>
                  <a:pt x="123" y="68"/>
                  <a:pt x="123" y="68"/>
                  <a:pt x="123" y="68"/>
                </a:cubicBezTo>
                <a:cubicBezTo>
                  <a:pt x="123" y="68"/>
                  <a:pt x="123" y="69"/>
                  <a:pt x="123" y="69"/>
                </a:cubicBezTo>
                <a:cubicBezTo>
                  <a:pt x="122" y="69"/>
                  <a:pt x="121" y="69"/>
                  <a:pt x="120" y="69"/>
                </a:cubicBezTo>
                <a:close/>
                <a:moveTo>
                  <a:pt x="120" y="56"/>
                </a:moveTo>
                <a:cubicBezTo>
                  <a:pt x="121" y="56"/>
                  <a:pt x="122" y="56"/>
                  <a:pt x="122" y="57"/>
                </a:cubicBezTo>
                <a:cubicBezTo>
                  <a:pt x="122" y="57"/>
                  <a:pt x="122" y="58"/>
                  <a:pt x="121" y="58"/>
                </a:cubicBezTo>
                <a:cubicBezTo>
                  <a:pt x="121" y="58"/>
                  <a:pt x="120" y="58"/>
                  <a:pt x="120" y="59"/>
                </a:cubicBezTo>
                <a:cubicBezTo>
                  <a:pt x="120" y="59"/>
                  <a:pt x="119" y="59"/>
                  <a:pt x="119" y="59"/>
                </a:cubicBezTo>
                <a:cubicBezTo>
                  <a:pt x="119" y="59"/>
                  <a:pt x="119" y="59"/>
                  <a:pt x="119" y="59"/>
                </a:cubicBezTo>
                <a:cubicBezTo>
                  <a:pt x="120" y="59"/>
                  <a:pt x="120" y="59"/>
                  <a:pt x="120" y="59"/>
                </a:cubicBezTo>
                <a:cubicBezTo>
                  <a:pt x="122" y="58"/>
                  <a:pt x="122" y="58"/>
                  <a:pt x="124" y="58"/>
                </a:cubicBezTo>
                <a:cubicBezTo>
                  <a:pt x="124" y="58"/>
                  <a:pt x="125" y="57"/>
                  <a:pt x="125" y="58"/>
                </a:cubicBezTo>
                <a:cubicBezTo>
                  <a:pt x="126" y="58"/>
                  <a:pt x="126" y="58"/>
                  <a:pt x="126" y="58"/>
                </a:cubicBezTo>
                <a:cubicBezTo>
                  <a:pt x="126" y="59"/>
                  <a:pt x="125" y="59"/>
                  <a:pt x="124" y="60"/>
                </a:cubicBezTo>
                <a:cubicBezTo>
                  <a:pt x="124" y="60"/>
                  <a:pt x="123" y="61"/>
                  <a:pt x="122" y="62"/>
                </a:cubicBezTo>
                <a:cubicBezTo>
                  <a:pt x="122" y="62"/>
                  <a:pt x="122" y="62"/>
                  <a:pt x="122" y="63"/>
                </a:cubicBezTo>
                <a:cubicBezTo>
                  <a:pt x="122" y="63"/>
                  <a:pt x="122" y="63"/>
                  <a:pt x="122" y="64"/>
                </a:cubicBezTo>
                <a:cubicBezTo>
                  <a:pt x="122" y="64"/>
                  <a:pt x="122" y="64"/>
                  <a:pt x="122" y="64"/>
                </a:cubicBezTo>
                <a:cubicBezTo>
                  <a:pt x="122" y="63"/>
                  <a:pt x="124" y="63"/>
                  <a:pt x="124" y="63"/>
                </a:cubicBezTo>
                <a:cubicBezTo>
                  <a:pt x="125" y="63"/>
                  <a:pt x="125" y="63"/>
                  <a:pt x="125" y="63"/>
                </a:cubicBezTo>
                <a:cubicBezTo>
                  <a:pt x="126" y="64"/>
                  <a:pt x="125" y="64"/>
                  <a:pt x="124" y="65"/>
                </a:cubicBezTo>
                <a:cubicBezTo>
                  <a:pt x="124" y="65"/>
                  <a:pt x="123" y="65"/>
                  <a:pt x="122" y="65"/>
                </a:cubicBezTo>
                <a:cubicBezTo>
                  <a:pt x="122" y="65"/>
                  <a:pt x="122" y="66"/>
                  <a:pt x="121" y="66"/>
                </a:cubicBezTo>
                <a:cubicBezTo>
                  <a:pt x="120" y="66"/>
                  <a:pt x="120" y="66"/>
                  <a:pt x="119" y="66"/>
                </a:cubicBezTo>
                <a:cubicBezTo>
                  <a:pt x="119" y="66"/>
                  <a:pt x="119" y="66"/>
                  <a:pt x="119" y="66"/>
                </a:cubicBezTo>
                <a:cubicBezTo>
                  <a:pt x="119" y="66"/>
                  <a:pt x="119" y="66"/>
                  <a:pt x="120" y="66"/>
                </a:cubicBezTo>
                <a:cubicBezTo>
                  <a:pt x="121" y="65"/>
                  <a:pt x="122" y="65"/>
                  <a:pt x="123" y="64"/>
                </a:cubicBezTo>
                <a:cubicBezTo>
                  <a:pt x="123" y="64"/>
                  <a:pt x="124" y="64"/>
                  <a:pt x="124" y="64"/>
                </a:cubicBezTo>
                <a:cubicBezTo>
                  <a:pt x="124" y="64"/>
                  <a:pt x="124" y="64"/>
                  <a:pt x="124" y="64"/>
                </a:cubicBezTo>
                <a:cubicBezTo>
                  <a:pt x="124" y="64"/>
                  <a:pt x="124" y="64"/>
                  <a:pt x="123" y="64"/>
                </a:cubicBezTo>
                <a:cubicBezTo>
                  <a:pt x="123" y="64"/>
                  <a:pt x="122" y="64"/>
                  <a:pt x="122" y="64"/>
                </a:cubicBezTo>
                <a:cubicBezTo>
                  <a:pt x="121" y="64"/>
                  <a:pt x="121" y="64"/>
                  <a:pt x="121" y="64"/>
                </a:cubicBezTo>
                <a:cubicBezTo>
                  <a:pt x="121" y="65"/>
                  <a:pt x="121" y="65"/>
                  <a:pt x="120" y="65"/>
                </a:cubicBezTo>
                <a:cubicBezTo>
                  <a:pt x="120" y="65"/>
                  <a:pt x="120" y="65"/>
                  <a:pt x="119" y="65"/>
                </a:cubicBezTo>
                <a:cubicBezTo>
                  <a:pt x="119" y="65"/>
                  <a:pt x="119" y="65"/>
                  <a:pt x="119" y="65"/>
                </a:cubicBezTo>
                <a:cubicBezTo>
                  <a:pt x="118" y="65"/>
                  <a:pt x="117" y="66"/>
                  <a:pt x="116" y="66"/>
                </a:cubicBezTo>
                <a:cubicBezTo>
                  <a:pt x="115" y="67"/>
                  <a:pt x="115" y="69"/>
                  <a:pt x="113" y="69"/>
                </a:cubicBezTo>
                <a:cubicBezTo>
                  <a:pt x="113" y="69"/>
                  <a:pt x="113" y="69"/>
                  <a:pt x="113" y="69"/>
                </a:cubicBezTo>
                <a:cubicBezTo>
                  <a:pt x="113" y="69"/>
                  <a:pt x="113" y="68"/>
                  <a:pt x="113" y="68"/>
                </a:cubicBezTo>
                <a:cubicBezTo>
                  <a:pt x="114" y="67"/>
                  <a:pt x="114" y="67"/>
                  <a:pt x="115" y="66"/>
                </a:cubicBezTo>
                <a:cubicBezTo>
                  <a:pt x="115" y="66"/>
                  <a:pt x="115" y="65"/>
                  <a:pt x="115" y="65"/>
                </a:cubicBezTo>
                <a:cubicBezTo>
                  <a:pt x="115" y="66"/>
                  <a:pt x="115" y="66"/>
                  <a:pt x="115" y="66"/>
                </a:cubicBezTo>
                <a:cubicBezTo>
                  <a:pt x="114" y="67"/>
                  <a:pt x="114" y="67"/>
                  <a:pt x="114" y="68"/>
                </a:cubicBezTo>
                <a:cubicBezTo>
                  <a:pt x="114" y="68"/>
                  <a:pt x="114" y="68"/>
                  <a:pt x="114" y="68"/>
                </a:cubicBezTo>
                <a:cubicBezTo>
                  <a:pt x="114" y="68"/>
                  <a:pt x="114" y="68"/>
                  <a:pt x="115" y="67"/>
                </a:cubicBezTo>
                <a:cubicBezTo>
                  <a:pt x="115" y="67"/>
                  <a:pt x="115" y="67"/>
                  <a:pt x="116" y="66"/>
                </a:cubicBezTo>
                <a:cubicBezTo>
                  <a:pt x="116" y="66"/>
                  <a:pt x="117" y="65"/>
                  <a:pt x="117" y="65"/>
                </a:cubicBezTo>
                <a:cubicBezTo>
                  <a:pt x="118" y="65"/>
                  <a:pt x="118" y="65"/>
                  <a:pt x="119" y="65"/>
                </a:cubicBezTo>
                <a:cubicBezTo>
                  <a:pt x="119" y="64"/>
                  <a:pt x="119" y="64"/>
                  <a:pt x="119" y="64"/>
                </a:cubicBezTo>
                <a:cubicBezTo>
                  <a:pt x="119" y="64"/>
                  <a:pt x="119" y="64"/>
                  <a:pt x="119" y="64"/>
                </a:cubicBezTo>
                <a:cubicBezTo>
                  <a:pt x="119" y="63"/>
                  <a:pt x="118" y="63"/>
                  <a:pt x="118" y="63"/>
                </a:cubicBezTo>
                <a:cubicBezTo>
                  <a:pt x="118" y="63"/>
                  <a:pt x="118" y="63"/>
                  <a:pt x="118" y="63"/>
                </a:cubicBezTo>
                <a:cubicBezTo>
                  <a:pt x="118" y="63"/>
                  <a:pt x="117" y="64"/>
                  <a:pt x="116" y="64"/>
                </a:cubicBezTo>
                <a:cubicBezTo>
                  <a:pt x="116" y="64"/>
                  <a:pt x="116" y="64"/>
                  <a:pt x="116" y="64"/>
                </a:cubicBezTo>
                <a:cubicBezTo>
                  <a:pt x="117" y="64"/>
                  <a:pt x="117" y="63"/>
                  <a:pt x="117" y="62"/>
                </a:cubicBezTo>
                <a:cubicBezTo>
                  <a:pt x="117" y="62"/>
                  <a:pt x="117" y="62"/>
                  <a:pt x="117" y="62"/>
                </a:cubicBezTo>
                <a:cubicBezTo>
                  <a:pt x="117" y="62"/>
                  <a:pt x="116" y="63"/>
                  <a:pt x="116" y="62"/>
                </a:cubicBezTo>
                <a:cubicBezTo>
                  <a:pt x="117" y="62"/>
                  <a:pt x="116" y="61"/>
                  <a:pt x="116" y="61"/>
                </a:cubicBezTo>
                <a:cubicBezTo>
                  <a:pt x="116" y="61"/>
                  <a:pt x="116" y="60"/>
                  <a:pt x="116" y="60"/>
                </a:cubicBezTo>
                <a:cubicBezTo>
                  <a:pt x="116" y="59"/>
                  <a:pt x="116" y="59"/>
                  <a:pt x="116" y="59"/>
                </a:cubicBezTo>
                <a:cubicBezTo>
                  <a:pt x="116" y="59"/>
                  <a:pt x="116" y="59"/>
                  <a:pt x="116" y="59"/>
                </a:cubicBezTo>
                <a:cubicBezTo>
                  <a:pt x="116" y="59"/>
                  <a:pt x="116" y="59"/>
                  <a:pt x="116" y="59"/>
                </a:cubicBezTo>
                <a:cubicBezTo>
                  <a:pt x="116" y="59"/>
                  <a:pt x="117" y="60"/>
                  <a:pt x="117" y="60"/>
                </a:cubicBezTo>
                <a:cubicBezTo>
                  <a:pt x="117" y="61"/>
                  <a:pt x="117" y="61"/>
                  <a:pt x="118" y="62"/>
                </a:cubicBezTo>
                <a:cubicBezTo>
                  <a:pt x="118" y="62"/>
                  <a:pt x="118" y="62"/>
                  <a:pt x="118" y="62"/>
                </a:cubicBezTo>
                <a:cubicBezTo>
                  <a:pt x="118" y="61"/>
                  <a:pt x="118" y="61"/>
                  <a:pt x="119" y="60"/>
                </a:cubicBezTo>
                <a:cubicBezTo>
                  <a:pt x="118" y="60"/>
                  <a:pt x="118" y="60"/>
                  <a:pt x="118" y="59"/>
                </a:cubicBezTo>
                <a:cubicBezTo>
                  <a:pt x="118" y="59"/>
                  <a:pt x="118" y="59"/>
                  <a:pt x="119" y="59"/>
                </a:cubicBezTo>
                <a:cubicBezTo>
                  <a:pt x="119" y="58"/>
                  <a:pt x="120" y="57"/>
                  <a:pt x="121" y="56"/>
                </a:cubicBezTo>
                <a:cubicBezTo>
                  <a:pt x="120" y="56"/>
                  <a:pt x="120" y="56"/>
                  <a:pt x="120" y="56"/>
                </a:cubicBezTo>
                <a:close/>
                <a:moveTo>
                  <a:pt x="124" y="58"/>
                </a:moveTo>
                <a:cubicBezTo>
                  <a:pt x="124" y="59"/>
                  <a:pt x="124" y="59"/>
                  <a:pt x="124" y="59"/>
                </a:cubicBezTo>
                <a:cubicBezTo>
                  <a:pt x="123" y="60"/>
                  <a:pt x="123" y="60"/>
                  <a:pt x="122" y="61"/>
                </a:cubicBezTo>
                <a:cubicBezTo>
                  <a:pt x="122" y="61"/>
                  <a:pt x="122" y="61"/>
                  <a:pt x="122" y="62"/>
                </a:cubicBezTo>
                <a:cubicBezTo>
                  <a:pt x="122" y="62"/>
                  <a:pt x="122" y="62"/>
                  <a:pt x="122" y="62"/>
                </a:cubicBezTo>
                <a:cubicBezTo>
                  <a:pt x="122" y="62"/>
                  <a:pt x="122" y="62"/>
                  <a:pt x="122" y="62"/>
                </a:cubicBezTo>
                <a:cubicBezTo>
                  <a:pt x="122" y="60"/>
                  <a:pt x="121" y="60"/>
                  <a:pt x="121" y="59"/>
                </a:cubicBezTo>
                <a:cubicBezTo>
                  <a:pt x="121" y="59"/>
                  <a:pt x="121" y="59"/>
                  <a:pt x="121" y="59"/>
                </a:cubicBezTo>
                <a:cubicBezTo>
                  <a:pt x="121" y="59"/>
                  <a:pt x="122" y="59"/>
                  <a:pt x="122" y="59"/>
                </a:cubicBezTo>
                <a:cubicBezTo>
                  <a:pt x="123" y="59"/>
                  <a:pt x="123" y="58"/>
                  <a:pt x="124" y="58"/>
                </a:cubicBezTo>
                <a:close/>
                <a:moveTo>
                  <a:pt x="122" y="62"/>
                </a:moveTo>
                <a:cubicBezTo>
                  <a:pt x="122" y="62"/>
                  <a:pt x="122" y="62"/>
                  <a:pt x="122" y="62"/>
                </a:cubicBezTo>
                <a:cubicBezTo>
                  <a:pt x="121" y="63"/>
                  <a:pt x="120" y="63"/>
                  <a:pt x="120" y="64"/>
                </a:cubicBezTo>
                <a:cubicBezTo>
                  <a:pt x="120" y="64"/>
                  <a:pt x="120" y="63"/>
                  <a:pt x="120" y="63"/>
                </a:cubicBezTo>
                <a:cubicBezTo>
                  <a:pt x="120" y="63"/>
                  <a:pt x="120" y="63"/>
                  <a:pt x="120" y="63"/>
                </a:cubicBezTo>
                <a:cubicBezTo>
                  <a:pt x="120" y="63"/>
                  <a:pt x="120" y="63"/>
                  <a:pt x="120" y="63"/>
                </a:cubicBezTo>
                <a:cubicBezTo>
                  <a:pt x="120" y="62"/>
                  <a:pt x="122" y="62"/>
                  <a:pt x="122" y="62"/>
                </a:cubicBezTo>
                <a:close/>
                <a:moveTo>
                  <a:pt x="119" y="62"/>
                </a:moveTo>
                <a:cubicBezTo>
                  <a:pt x="119" y="62"/>
                  <a:pt x="119" y="62"/>
                  <a:pt x="119" y="62"/>
                </a:cubicBezTo>
                <a:cubicBezTo>
                  <a:pt x="119" y="62"/>
                  <a:pt x="119" y="62"/>
                  <a:pt x="119" y="62"/>
                </a:cubicBezTo>
                <a:cubicBezTo>
                  <a:pt x="119" y="62"/>
                  <a:pt x="119" y="62"/>
                  <a:pt x="119" y="62"/>
                </a:cubicBezTo>
                <a:cubicBezTo>
                  <a:pt x="119" y="62"/>
                  <a:pt x="119" y="62"/>
                  <a:pt x="119" y="62"/>
                </a:cubicBezTo>
                <a:cubicBezTo>
                  <a:pt x="119" y="62"/>
                  <a:pt x="120" y="61"/>
                  <a:pt x="120" y="61"/>
                </a:cubicBezTo>
                <a:cubicBezTo>
                  <a:pt x="120" y="61"/>
                  <a:pt x="120" y="61"/>
                  <a:pt x="120" y="61"/>
                </a:cubicBezTo>
                <a:cubicBezTo>
                  <a:pt x="120" y="60"/>
                  <a:pt x="120" y="60"/>
                  <a:pt x="120" y="60"/>
                </a:cubicBezTo>
                <a:cubicBezTo>
                  <a:pt x="120" y="60"/>
                  <a:pt x="120" y="60"/>
                  <a:pt x="120" y="60"/>
                </a:cubicBezTo>
                <a:cubicBezTo>
                  <a:pt x="120" y="60"/>
                  <a:pt x="121" y="60"/>
                  <a:pt x="121" y="60"/>
                </a:cubicBezTo>
                <a:cubicBezTo>
                  <a:pt x="121" y="60"/>
                  <a:pt x="121" y="61"/>
                  <a:pt x="121" y="61"/>
                </a:cubicBezTo>
                <a:cubicBezTo>
                  <a:pt x="121" y="62"/>
                  <a:pt x="120" y="62"/>
                  <a:pt x="120" y="62"/>
                </a:cubicBezTo>
                <a:cubicBezTo>
                  <a:pt x="119" y="62"/>
                  <a:pt x="119" y="62"/>
                  <a:pt x="119" y="62"/>
                </a:cubicBezTo>
                <a:cubicBezTo>
                  <a:pt x="119" y="62"/>
                  <a:pt x="119" y="62"/>
                  <a:pt x="119" y="62"/>
                </a:cubicBezTo>
                <a:cubicBezTo>
                  <a:pt x="119" y="62"/>
                  <a:pt x="119" y="62"/>
                  <a:pt x="119" y="62"/>
                </a:cubicBezTo>
                <a:close/>
                <a:moveTo>
                  <a:pt x="108" y="46"/>
                </a:moveTo>
                <a:cubicBezTo>
                  <a:pt x="105" y="46"/>
                  <a:pt x="105" y="46"/>
                  <a:pt x="105" y="46"/>
                </a:cubicBezTo>
                <a:cubicBezTo>
                  <a:pt x="105" y="46"/>
                  <a:pt x="105" y="46"/>
                  <a:pt x="105" y="46"/>
                </a:cubicBezTo>
                <a:cubicBezTo>
                  <a:pt x="105" y="46"/>
                  <a:pt x="105" y="46"/>
                  <a:pt x="105" y="45"/>
                </a:cubicBezTo>
                <a:cubicBezTo>
                  <a:pt x="105" y="41"/>
                  <a:pt x="105" y="41"/>
                  <a:pt x="105" y="41"/>
                </a:cubicBezTo>
                <a:cubicBezTo>
                  <a:pt x="105" y="40"/>
                  <a:pt x="105" y="40"/>
                  <a:pt x="105" y="40"/>
                </a:cubicBezTo>
                <a:cubicBezTo>
                  <a:pt x="105" y="40"/>
                  <a:pt x="105" y="40"/>
                  <a:pt x="105" y="40"/>
                </a:cubicBezTo>
                <a:cubicBezTo>
                  <a:pt x="104" y="40"/>
                  <a:pt x="104" y="40"/>
                  <a:pt x="104" y="40"/>
                </a:cubicBezTo>
                <a:cubicBezTo>
                  <a:pt x="104" y="39"/>
                  <a:pt x="104" y="39"/>
                  <a:pt x="104" y="39"/>
                </a:cubicBezTo>
                <a:cubicBezTo>
                  <a:pt x="105" y="39"/>
                  <a:pt x="105" y="39"/>
                  <a:pt x="106" y="39"/>
                </a:cubicBezTo>
                <a:cubicBezTo>
                  <a:pt x="106" y="39"/>
                  <a:pt x="106" y="39"/>
                  <a:pt x="106" y="39"/>
                </a:cubicBezTo>
                <a:cubicBezTo>
                  <a:pt x="107" y="39"/>
                  <a:pt x="107" y="39"/>
                  <a:pt x="107" y="39"/>
                </a:cubicBezTo>
                <a:cubicBezTo>
                  <a:pt x="107" y="45"/>
                  <a:pt x="107" y="45"/>
                  <a:pt x="107" y="45"/>
                </a:cubicBezTo>
                <a:cubicBezTo>
                  <a:pt x="107" y="45"/>
                  <a:pt x="107" y="46"/>
                  <a:pt x="108" y="46"/>
                </a:cubicBezTo>
                <a:cubicBezTo>
                  <a:pt x="108" y="46"/>
                  <a:pt x="108" y="46"/>
                  <a:pt x="108" y="46"/>
                </a:cubicBezTo>
                <a:cubicBezTo>
                  <a:pt x="108" y="46"/>
                  <a:pt x="108" y="46"/>
                  <a:pt x="108" y="46"/>
                </a:cubicBezTo>
                <a:close/>
                <a:moveTo>
                  <a:pt x="115" y="44"/>
                </a:moveTo>
                <a:cubicBezTo>
                  <a:pt x="115" y="45"/>
                  <a:pt x="115" y="45"/>
                  <a:pt x="114" y="46"/>
                </a:cubicBezTo>
                <a:cubicBezTo>
                  <a:pt x="114" y="46"/>
                  <a:pt x="113" y="46"/>
                  <a:pt x="112" y="46"/>
                </a:cubicBezTo>
                <a:cubicBezTo>
                  <a:pt x="112" y="46"/>
                  <a:pt x="111" y="46"/>
                  <a:pt x="111" y="46"/>
                </a:cubicBezTo>
                <a:cubicBezTo>
                  <a:pt x="110" y="46"/>
                  <a:pt x="110" y="45"/>
                  <a:pt x="110" y="45"/>
                </a:cubicBezTo>
                <a:cubicBezTo>
                  <a:pt x="110" y="44"/>
                  <a:pt x="110" y="43"/>
                  <a:pt x="111" y="43"/>
                </a:cubicBezTo>
                <a:cubicBezTo>
                  <a:pt x="110" y="42"/>
                  <a:pt x="110" y="41"/>
                  <a:pt x="110" y="41"/>
                </a:cubicBezTo>
                <a:cubicBezTo>
                  <a:pt x="110" y="40"/>
                  <a:pt x="110" y="40"/>
                  <a:pt x="111" y="39"/>
                </a:cubicBezTo>
                <a:cubicBezTo>
                  <a:pt x="111" y="39"/>
                  <a:pt x="112" y="39"/>
                  <a:pt x="112" y="39"/>
                </a:cubicBezTo>
                <a:cubicBezTo>
                  <a:pt x="113" y="39"/>
                  <a:pt x="114" y="39"/>
                  <a:pt x="114" y="39"/>
                </a:cubicBezTo>
                <a:cubicBezTo>
                  <a:pt x="115" y="39"/>
                  <a:pt x="115" y="40"/>
                  <a:pt x="115" y="40"/>
                </a:cubicBezTo>
                <a:cubicBezTo>
                  <a:pt x="115" y="41"/>
                  <a:pt x="114" y="42"/>
                  <a:pt x="114" y="42"/>
                </a:cubicBezTo>
                <a:cubicBezTo>
                  <a:pt x="115" y="43"/>
                  <a:pt x="115" y="44"/>
                  <a:pt x="115" y="44"/>
                </a:cubicBezTo>
                <a:close/>
                <a:moveTo>
                  <a:pt x="113" y="40"/>
                </a:moveTo>
                <a:cubicBezTo>
                  <a:pt x="113" y="41"/>
                  <a:pt x="113" y="41"/>
                  <a:pt x="113" y="42"/>
                </a:cubicBezTo>
                <a:cubicBezTo>
                  <a:pt x="113" y="41"/>
                  <a:pt x="112" y="41"/>
                  <a:pt x="112" y="41"/>
                </a:cubicBezTo>
                <a:cubicBezTo>
                  <a:pt x="112" y="40"/>
                  <a:pt x="112" y="40"/>
                  <a:pt x="112" y="40"/>
                </a:cubicBezTo>
                <a:cubicBezTo>
                  <a:pt x="112" y="40"/>
                  <a:pt x="112" y="39"/>
                  <a:pt x="112" y="39"/>
                </a:cubicBezTo>
                <a:cubicBezTo>
                  <a:pt x="112" y="39"/>
                  <a:pt x="112" y="39"/>
                  <a:pt x="112" y="39"/>
                </a:cubicBezTo>
                <a:cubicBezTo>
                  <a:pt x="113" y="39"/>
                  <a:pt x="113" y="39"/>
                  <a:pt x="113" y="40"/>
                </a:cubicBezTo>
                <a:close/>
                <a:moveTo>
                  <a:pt x="113" y="45"/>
                </a:moveTo>
                <a:cubicBezTo>
                  <a:pt x="113" y="45"/>
                  <a:pt x="113" y="46"/>
                  <a:pt x="113" y="46"/>
                </a:cubicBezTo>
                <a:cubicBezTo>
                  <a:pt x="113" y="46"/>
                  <a:pt x="113" y="46"/>
                  <a:pt x="112" y="46"/>
                </a:cubicBezTo>
                <a:cubicBezTo>
                  <a:pt x="112" y="46"/>
                  <a:pt x="112" y="46"/>
                  <a:pt x="112" y="46"/>
                </a:cubicBezTo>
                <a:cubicBezTo>
                  <a:pt x="111" y="45"/>
                  <a:pt x="111" y="45"/>
                  <a:pt x="111" y="45"/>
                </a:cubicBezTo>
                <a:cubicBezTo>
                  <a:pt x="111" y="44"/>
                  <a:pt x="112" y="43"/>
                  <a:pt x="112" y="43"/>
                </a:cubicBezTo>
                <a:cubicBezTo>
                  <a:pt x="112" y="43"/>
                  <a:pt x="113" y="44"/>
                  <a:pt x="113" y="44"/>
                </a:cubicBezTo>
                <a:cubicBezTo>
                  <a:pt x="113" y="44"/>
                  <a:pt x="113" y="44"/>
                  <a:pt x="113" y="44"/>
                </a:cubicBezTo>
                <a:cubicBezTo>
                  <a:pt x="113" y="45"/>
                  <a:pt x="113" y="45"/>
                  <a:pt x="113" y="45"/>
                </a:cubicBezTo>
                <a:close/>
                <a:moveTo>
                  <a:pt x="122" y="42"/>
                </a:moveTo>
                <a:cubicBezTo>
                  <a:pt x="122" y="44"/>
                  <a:pt x="122" y="45"/>
                  <a:pt x="121" y="45"/>
                </a:cubicBezTo>
                <a:cubicBezTo>
                  <a:pt x="121" y="46"/>
                  <a:pt x="120" y="46"/>
                  <a:pt x="119" y="46"/>
                </a:cubicBezTo>
                <a:cubicBezTo>
                  <a:pt x="118" y="46"/>
                  <a:pt x="118" y="46"/>
                  <a:pt x="117" y="46"/>
                </a:cubicBezTo>
                <a:cubicBezTo>
                  <a:pt x="117" y="46"/>
                  <a:pt x="117" y="45"/>
                  <a:pt x="117" y="45"/>
                </a:cubicBezTo>
                <a:cubicBezTo>
                  <a:pt x="117" y="45"/>
                  <a:pt x="117" y="44"/>
                  <a:pt x="117" y="44"/>
                </a:cubicBezTo>
                <a:cubicBezTo>
                  <a:pt x="117" y="44"/>
                  <a:pt x="118" y="44"/>
                  <a:pt x="118" y="44"/>
                </a:cubicBezTo>
                <a:cubicBezTo>
                  <a:pt x="118" y="44"/>
                  <a:pt x="118" y="44"/>
                  <a:pt x="119" y="44"/>
                </a:cubicBezTo>
                <a:cubicBezTo>
                  <a:pt x="119" y="44"/>
                  <a:pt x="119" y="45"/>
                  <a:pt x="119" y="45"/>
                </a:cubicBezTo>
                <a:cubicBezTo>
                  <a:pt x="119" y="45"/>
                  <a:pt x="119" y="45"/>
                  <a:pt x="119" y="45"/>
                </a:cubicBezTo>
                <a:cubicBezTo>
                  <a:pt x="119" y="46"/>
                  <a:pt x="118" y="46"/>
                  <a:pt x="118" y="46"/>
                </a:cubicBezTo>
                <a:cubicBezTo>
                  <a:pt x="118" y="46"/>
                  <a:pt x="118" y="46"/>
                  <a:pt x="119" y="46"/>
                </a:cubicBezTo>
                <a:cubicBezTo>
                  <a:pt x="119" y="46"/>
                  <a:pt x="119" y="46"/>
                  <a:pt x="119" y="46"/>
                </a:cubicBezTo>
                <a:cubicBezTo>
                  <a:pt x="120" y="46"/>
                  <a:pt x="120" y="44"/>
                  <a:pt x="120" y="43"/>
                </a:cubicBezTo>
                <a:cubicBezTo>
                  <a:pt x="120" y="43"/>
                  <a:pt x="119" y="43"/>
                  <a:pt x="119" y="43"/>
                </a:cubicBezTo>
                <a:cubicBezTo>
                  <a:pt x="118" y="43"/>
                  <a:pt x="118" y="43"/>
                  <a:pt x="117" y="43"/>
                </a:cubicBezTo>
                <a:cubicBezTo>
                  <a:pt x="117" y="42"/>
                  <a:pt x="117" y="42"/>
                  <a:pt x="117" y="41"/>
                </a:cubicBezTo>
                <a:cubicBezTo>
                  <a:pt x="117" y="40"/>
                  <a:pt x="117" y="40"/>
                  <a:pt x="117" y="39"/>
                </a:cubicBezTo>
                <a:cubicBezTo>
                  <a:pt x="118" y="39"/>
                  <a:pt x="119" y="39"/>
                  <a:pt x="119" y="39"/>
                </a:cubicBezTo>
                <a:cubicBezTo>
                  <a:pt x="120" y="39"/>
                  <a:pt x="121" y="39"/>
                  <a:pt x="121" y="40"/>
                </a:cubicBezTo>
                <a:cubicBezTo>
                  <a:pt x="122" y="40"/>
                  <a:pt x="122" y="41"/>
                  <a:pt x="122" y="42"/>
                </a:cubicBezTo>
                <a:close/>
                <a:moveTo>
                  <a:pt x="120" y="43"/>
                </a:moveTo>
                <a:cubicBezTo>
                  <a:pt x="120" y="43"/>
                  <a:pt x="120" y="43"/>
                  <a:pt x="119" y="43"/>
                </a:cubicBezTo>
                <a:cubicBezTo>
                  <a:pt x="119" y="43"/>
                  <a:pt x="119" y="43"/>
                  <a:pt x="119" y="41"/>
                </a:cubicBezTo>
                <a:cubicBezTo>
                  <a:pt x="119" y="41"/>
                  <a:pt x="119" y="40"/>
                  <a:pt x="119" y="40"/>
                </a:cubicBezTo>
                <a:cubicBezTo>
                  <a:pt x="119" y="39"/>
                  <a:pt x="119" y="39"/>
                  <a:pt x="119" y="39"/>
                </a:cubicBezTo>
                <a:cubicBezTo>
                  <a:pt x="120" y="39"/>
                  <a:pt x="120" y="40"/>
                  <a:pt x="120" y="41"/>
                </a:cubicBezTo>
                <a:cubicBezTo>
                  <a:pt x="120" y="42"/>
                  <a:pt x="120" y="42"/>
                  <a:pt x="120" y="43"/>
                </a:cubicBezTo>
                <a:close/>
                <a:moveTo>
                  <a:pt x="129" y="44"/>
                </a:moveTo>
                <a:cubicBezTo>
                  <a:pt x="129" y="45"/>
                  <a:pt x="128" y="45"/>
                  <a:pt x="128" y="46"/>
                </a:cubicBezTo>
                <a:cubicBezTo>
                  <a:pt x="128" y="46"/>
                  <a:pt x="127" y="46"/>
                  <a:pt x="126" y="46"/>
                </a:cubicBezTo>
                <a:cubicBezTo>
                  <a:pt x="125" y="46"/>
                  <a:pt x="125" y="46"/>
                  <a:pt x="124" y="45"/>
                </a:cubicBezTo>
                <a:cubicBezTo>
                  <a:pt x="124" y="45"/>
                  <a:pt x="124" y="44"/>
                  <a:pt x="124" y="43"/>
                </a:cubicBezTo>
                <a:cubicBezTo>
                  <a:pt x="124" y="41"/>
                  <a:pt x="124" y="41"/>
                  <a:pt x="124" y="40"/>
                </a:cubicBezTo>
                <a:cubicBezTo>
                  <a:pt x="125" y="39"/>
                  <a:pt x="126" y="39"/>
                  <a:pt x="127" y="39"/>
                </a:cubicBezTo>
                <a:cubicBezTo>
                  <a:pt x="127" y="39"/>
                  <a:pt x="128" y="39"/>
                  <a:pt x="128" y="39"/>
                </a:cubicBezTo>
                <a:cubicBezTo>
                  <a:pt x="128" y="39"/>
                  <a:pt x="129" y="40"/>
                  <a:pt x="129" y="40"/>
                </a:cubicBezTo>
                <a:cubicBezTo>
                  <a:pt x="129" y="40"/>
                  <a:pt x="128" y="41"/>
                  <a:pt x="128" y="41"/>
                </a:cubicBezTo>
                <a:cubicBezTo>
                  <a:pt x="128" y="41"/>
                  <a:pt x="128" y="41"/>
                  <a:pt x="128" y="41"/>
                </a:cubicBezTo>
                <a:cubicBezTo>
                  <a:pt x="127" y="41"/>
                  <a:pt x="127" y="41"/>
                  <a:pt x="127" y="41"/>
                </a:cubicBezTo>
                <a:cubicBezTo>
                  <a:pt x="127" y="41"/>
                  <a:pt x="126" y="40"/>
                  <a:pt x="126" y="40"/>
                </a:cubicBezTo>
                <a:cubicBezTo>
                  <a:pt x="126" y="40"/>
                  <a:pt x="127" y="40"/>
                  <a:pt x="127" y="40"/>
                </a:cubicBezTo>
                <a:cubicBezTo>
                  <a:pt x="127" y="39"/>
                  <a:pt x="127" y="39"/>
                  <a:pt x="127" y="39"/>
                </a:cubicBezTo>
                <a:cubicBezTo>
                  <a:pt x="127" y="39"/>
                  <a:pt x="127" y="39"/>
                  <a:pt x="127" y="39"/>
                </a:cubicBezTo>
                <a:cubicBezTo>
                  <a:pt x="126" y="39"/>
                  <a:pt x="125" y="40"/>
                  <a:pt x="125" y="42"/>
                </a:cubicBezTo>
                <a:cubicBezTo>
                  <a:pt x="126" y="42"/>
                  <a:pt x="126" y="42"/>
                  <a:pt x="127" y="42"/>
                </a:cubicBezTo>
                <a:cubicBezTo>
                  <a:pt x="127" y="42"/>
                  <a:pt x="128" y="42"/>
                  <a:pt x="128" y="42"/>
                </a:cubicBezTo>
                <a:cubicBezTo>
                  <a:pt x="128" y="43"/>
                  <a:pt x="129" y="43"/>
                  <a:pt x="129" y="44"/>
                </a:cubicBezTo>
                <a:close/>
                <a:moveTo>
                  <a:pt x="127" y="44"/>
                </a:moveTo>
                <a:cubicBezTo>
                  <a:pt x="127" y="44"/>
                  <a:pt x="127" y="45"/>
                  <a:pt x="127" y="45"/>
                </a:cubicBezTo>
                <a:cubicBezTo>
                  <a:pt x="127" y="46"/>
                  <a:pt x="127" y="46"/>
                  <a:pt x="126" y="46"/>
                </a:cubicBezTo>
                <a:cubicBezTo>
                  <a:pt x="126" y="46"/>
                  <a:pt x="125" y="45"/>
                  <a:pt x="125" y="44"/>
                </a:cubicBezTo>
                <a:cubicBezTo>
                  <a:pt x="125" y="44"/>
                  <a:pt x="125" y="43"/>
                  <a:pt x="125" y="43"/>
                </a:cubicBezTo>
                <a:cubicBezTo>
                  <a:pt x="125" y="43"/>
                  <a:pt x="125" y="42"/>
                  <a:pt x="125" y="42"/>
                </a:cubicBezTo>
                <a:cubicBezTo>
                  <a:pt x="126" y="42"/>
                  <a:pt x="126" y="42"/>
                  <a:pt x="126" y="42"/>
                </a:cubicBezTo>
                <a:cubicBezTo>
                  <a:pt x="127" y="42"/>
                  <a:pt x="127" y="43"/>
                  <a:pt x="127" y="44"/>
                </a:cubicBezTo>
                <a:close/>
              </a:path>
            </a:pathLst>
          </a:custGeom>
          <a:solidFill>
            <a:srgbClr val="002060"/>
          </a:solidFill>
          <a:ln>
            <a:noFill/>
          </a:ln>
        </p:spPr>
        <p:txBody>
          <a:bodyPr anchor="ctr"/>
          <a:lstStyle/>
          <a:p>
            <a:endParaRPr lang="zh-CN" altLang="en-US"/>
          </a:p>
        </p:txBody>
      </p:sp>
    </p:spTree>
    <p:extLst>
      <p:ext uri="{BB962C8B-B14F-4D97-AF65-F5344CB8AC3E}">
        <p14:creationId xmlns:p14="http://schemas.microsoft.com/office/powerpoint/2010/main" val="3087265997"/>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accent3">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Lst>
  <p:transition>
    <p:wipe dir="d"/>
  </p:transition>
  <p:timing>
    <p:tnLst>
      <p:par>
        <p:cTn id="1" dur="indefinite" restart="never" nodeType="tmRoot"/>
      </p:par>
    </p:tnLst>
  </p:timing>
  <p:hf hdr="0" ftr="0" dt="0"/>
  <p:txStyles>
    <p:titleStyle>
      <a:lvl1pPr algn="ctr" rtl="0" eaLnBrk="0" fontAlgn="base" hangingPunct="0">
        <a:spcBef>
          <a:spcPct val="0"/>
        </a:spcBef>
        <a:spcAft>
          <a:spcPct val="0"/>
        </a:spcAft>
        <a:defRPr sz="4000" b="1">
          <a:solidFill>
            <a:srgbClr val="990099"/>
          </a:solidFill>
          <a:latin typeface="+mj-lt"/>
          <a:ea typeface="+mj-ea"/>
          <a:cs typeface="+mj-cs"/>
        </a:defRPr>
      </a:lvl1pPr>
      <a:lvl2pPr algn="ctr" rtl="0" eaLnBrk="0" fontAlgn="base" hangingPunct="0">
        <a:spcBef>
          <a:spcPct val="0"/>
        </a:spcBef>
        <a:spcAft>
          <a:spcPct val="0"/>
        </a:spcAft>
        <a:defRPr sz="4000" b="1">
          <a:solidFill>
            <a:srgbClr val="990099"/>
          </a:solidFill>
          <a:latin typeface="Tahoma" pitchFamily="34" charset="0"/>
          <a:ea typeface="宋体" pitchFamily="2" charset="-122"/>
        </a:defRPr>
      </a:lvl2pPr>
      <a:lvl3pPr algn="ctr" rtl="0" eaLnBrk="0" fontAlgn="base" hangingPunct="0">
        <a:spcBef>
          <a:spcPct val="0"/>
        </a:spcBef>
        <a:spcAft>
          <a:spcPct val="0"/>
        </a:spcAft>
        <a:defRPr sz="4000" b="1">
          <a:solidFill>
            <a:srgbClr val="990099"/>
          </a:solidFill>
          <a:latin typeface="Tahoma" pitchFamily="34" charset="0"/>
          <a:ea typeface="宋体" pitchFamily="2" charset="-122"/>
        </a:defRPr>
      </a:lvl3pPr>
      <a:lvl4pPr algn="ctr" rtl="0" eaLnBrk="0" fontAlgn="base" hangingPunct="0">
        <a:spcBef>
          <a:spcPct val="0"/>
        </a:spcBef>
        <a:spcAft>
          <a:spcPct val="0"/>
        </a:spcAft>
        <a:defRPr sz="4000" b="1">
          <a:solidFill>
            <a:srgbClr val="990099"/>
          </a:solidFill>
          <a:latin typeface="Tahoma" pitchFamily="34" charset="0"/>
          <a:ea typeface="宋体" pitchFamily="2" charset="-122"/>
        </a:defRPr>
      </a:lvl4pPr>
      <a:lvl5pPr algn="ctr" rtl="0" eaLnBrk="0" fontAlgn="base" hangingPunct="0">
        <a:spcBef>
          <a:spcPct val="0"/>
        </a:spcBef>
        <a:spcAft>
          <a:spcPct val="0"/>
        </a:spcAft>
        <a:defRPr sz="4000" b="1">
          <a:solidFill>
            <a:srgbClr val="990099"/>
          </a:solidFill>
          <a:latin typeface="Tahoma" pitchFamily="34" charset="0"/>
          <a:ea typeface="宋体" pitchFamily="2" charset="-122"/>
        </a:defRPr>
      </a:lvl5pPr>
      <a:lvl6pPr marL="457200" algn="ctr" rtl="0" fontAlgn="base">
        <a:spcBef>
          <a:spcPct val="0"/>
        </a:spcBef>
        <a:spcAft>
          <a:spcPct val="0"/>
        </a:spcAft>
        <a:defRPr sz="4000" b="1">
          <a:solidFill>
            <a:srgbClr val="990099"/>
          </a:solidFill>
          <a:latin typeface="Tahoma" pitchFamily="34" charset="0"/>
          <a:ea typeface="宋体" pitchFamily="2" charset="-122"/>
        </a:defRPr>
      </a:lvl6pPr>
      <a:lvl7pPr marL="914400" algn="ctr" rtl="0" fontAlgn="base">
        <a:spcBef>
          <a:spcPct val="0"/>
        </a:spcBef>
        <a:spcAft>
          <a:spcPct val="0"/>
        </a:spcAft>
        <a:defRPr sz="4000" b="1">
          <a:solidFill>
            <a:srgbClr val="990099"/>
          </a:solidFill>
          <a:latin typeface="Tahoma" pitchFamily="34" charset="0"/>
          <a:ea typeface="宋体" pitchFamily="2" charset="-122"/>
        </a:defRPr>
      </a:lvl7pPr>
      <a:lvl8pPr marL="1371600" algn="ctr" rtl="0" fontAlgn="base">
        <a:spcBef>
          <a:spcPct val="0"/>
        </a:spcBef>
        <a:spcAft>
          <a:spcPct val="0"/>
        </a:spcAft>
        <a:defRPr sz="4000" b="1">
          <a:solidFill>
            <a:srgbClr val="990099"/>
          </a:solidFill>
          <a:latin typeface="Tahoma" pitchFamily="34" charset="0"/>
          <a:ea typeface="宋体" pitchFamily="2" charset="-122"/>
        </a:defRPr>
      </a:lvl8pPr>
      <a:lvl9pPr marL="1828800" algn="ctr" rtl="0" fontAlgn="base">
        <a:spcBef>
          <a:spcPct val="0"/>
        </a:spcBef>
        <a:spcAft>
          <a:spcPct val="0"/>
        </a:spcAft>
        <a:defRPr sz="4000" b="1">
          <a:solidFill>
            <a:srgbClr val="990099"/>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Microsoft_Word_97_-_2003___4.doc"/><Relationship Id="rId3" Type="http://schemas.openxmlformats.org/officeDocument/2006/relationships/oleObject" Target="../embeddings/oleObject2.bin"/><Relationship Id="rId7" Type="http://schemas.openxmlformats.org/officeDocument/2006/relationships/oleObject" Target="../embeddings/Microsoft_Word_97_-_2003___2.doc"/><Relationship Id="rId12"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4.emf"/><Relationship Id="rId5" Type="http://schemas.openxmlformats.org/officeDocument/2006/relationships/image" Target="../media/image2.emf"/><Relationship Id="rId10" Type="http://schemas.openxmlformats.org/officeDocument/2006/relationships/oleObject" Target="../embeddings/Microsoft_Word_97_-_2003___3.doc"/><Relationship Id="rId4" Type="http://schemas.openxmlformats.org/officeDocument/2006/relationships/oleObject" Target="../embeddings/Microsoft_Word_97_-_2003___1.doc"/><Relationship Id="rId9" Type="http://schemas.openxmlformats.org/officeDocument/2006/relationships/oleObject" Target="../embeddings/oleObject4.bin"/><Relationship Id="rId14"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Microsoft_Word_97_-_2003___5.doc"/></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7.emf"/><Relationship Id="rId4" Type="http://schemas.openxmlformats.org/officeDocument/2006/relationships/oleObject" Target="../embeddings/Microsoft_Word_97_-_2003___6.doc"/></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8.emf"/><Relationship Id="rId4" Type="http://schemas.openxmlformats.org/officeDocument/2006/relationships/oleObject" Target="../embeddings/Microsoft_Word_97_-_2003___7.doc"/></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9.emf"/><Relationship Id="rId4" Type="http://schemas.openxmlformats.org/officeDocument/2006/relationships/oleObject" Target="../embeddings/Microsoft_Word_97_-_2003___8.doc"/></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0.emf"/><Relationship Id="rId4" Type="http://schemas.openxmlformats.org/officeDocument/2006/relationships/oleObject" Target="../embeddings/Microsoft_Word_97_-_2003___9.doc"/></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11.emf"/><Relationship Id="rId4" Type="http://schemas.openxmlformats.org/officeDocument/2006/relationships/oleObject" Target="../embeddings/Microsoft_Word_97_-_2003___10.doc"/></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13.emf"/><Relationship Id="rId4" Type="http://schemas.openxmlformats.org/officeDocument/2006/relationships/oleObject" Target="../embeddings/Microsoft_Word_97_-_2003___11.doc"/></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15.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26448;&#26009;/&#30333;&#20013;&#33521;%20&#35745;&#31639;&#26426;&#32452;&#25104;&#21407;&#29702;&#65288;&#31532;&#22235;&#29256;&#65289;&#65288;978-7-03-020824-8&#65289;PPT&#35838;&#20214;%202008/4.4.swf"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0" name="Rectangle 4"/>
          <p:cNvSpPr>
            <a:spLocks noChangeArrowheads="1"/>
          </p:cNvSpPr>
          <p:nvPr/>
        </p:nvSpPr>
        <p:spPr bwMode="auto">
          <a:xfrm>
            <a:off x="2619375" y="911225"/>
            <a:ext cx="3841750" cy="641350"/>
          </a:xfrm>
          <a:prstGeom prst="rect">
            <a:avLst/>
          </a:prstGeom>
          <a:noFill/>
          <a:ln w="9525">
            <a:noFill/>
            <a:miter lim="800000"/>
            <a:headEnd/>
            <a:tailEnd/>
          </a:ln>
          <a:effectLst/>
        </p:spPr>
        <p:txBody>
          <a:bodyPr>
            <a:spAutoFit/>
          </a:bodyPr>
          <a:lstStyle/>
          <a:p>
            <a:pPr algn="dist" eaLnBrk="1" hangingPunct="1">
              <a:defRPr/>
            </a:pPr>
            <a:r>
              <a:rPr lang="zh-CN" altLang="en-US" sz="3600">
                <a:solidFill>
                  <a:srgbClr val="990000"/>
                </a:solidFill>
                <a:effectLst>
                  <a:outerShdw blurRad="38100" dist="38100" dir="2700000" algn="tl">
                    <a:srgbClr val="C0C0C0"/>
                  </a:outerShdw>
                </a:effectLst>
                <a:latin typeface="黑体" pitchFamily="2" charset="-122"/>
                <a:ea typeface="黑体" pitchFamily="2" charset="-122"/>
              </a:rPr>
              <a:t>计算机组成原理</a:t>
            </a:r>
            <a:r>
              <a:rPr lang="en-US" altLang="zh-CN" sz="1100">
                <a:solidFill>
                  <a:schemeClr val="tx2"/>
                </a:solidFill>
                <a:latin typeface="黑体" pitchFamily="2" charset="-122"/>
                <a:ea typeface="黑体" pitchFamily="2" charset="-122"/>
              </a:rPr>
              <a:t> </a:t>
            </a:r>
            <a:endParaRPr lang="en-US" altLang="zh-CN" b="0">
              <a:solidFill>
                <a:schemeClr val="tx1"/>
              </a:solidFill>
              <a:latin typeface="黑体" pitchFamily="2" charset="-122"/>
              <a:ea typeface="黑体" pitchFamily="2" charset="-122"/>
            </a:endParaRPr>
          </a:p>
        </p:txBody>
      </p:sp>
      <p:sp>
        <p:nvSpPr>
          <p:cNvPr id="3077" name="Rectangle 7"/>
          <p:cNvSpPr>
            <a:spLocks noChangeArrowheads="1"/>
          </p:cNvSpPr>
          <p:nvPr/>
        </p:nvSpPr>
        <p:spPr bwMode="auto">
          <a:xfrm>
            <a:off x="2943225" y="4603750"/>
            <a:ext cx="3398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defTabSz="762000">
              <a:lnSpc>
                <a:spcPct val="125000"/>
              </a:lnSpc>
              <a:spcBef>
                <a:spcPct val="20000"/>
              </a:spcBef>
            </a:pPr>
            <a:r>
              <a:rPr lang="zh-CN" altLang="en-US" dirty="0" smtClean="0">
                <a:latin typeface="黑体" pitchFamily="2" charset="-122"/>
                <a:ea typeface="黑体" pitchFamily="2" charset="-122"/>
              </a:rPr>
              <a:t>20</a:t>
            </a:r>
            <a:r>
              <a:rPr lang="en-US" altLang="zh-CN" dirty="0" smtClean="0">
                <a:latin typeface="黑体" pitchFamily="2" charset="-122"/>
                <a:ea typeface="黑体" pitchFamily="2" charset="-122"/>
              </a:rPr>
              <a:t>23</a:t>
            </a:r>
            <a:r>
              <a:rPr lang="zh-CN" altLang="en-US" dirty="0" smtClean="0">
                <a:latin typeface="黑体" pitchFamily="2" charset="-122"/>
                <a:ea typeface="黑体" pitchFamily="2" charset="-122"/>
              </a:rPr>
              <a:t>年</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月</a:t>
            </a:r>
            <a:endParaRPr lang="zh-CN" altLang="en-US" dirty="0">
              <a:latin typeface="黑体" pitchFamily="2" charset="-122"/>
              <a:ea typeface="黑体" pitchFamily="2" charset="-122"/>
            </a:endParaRPr>
          </a:p>
        </p:txBody>
      </p:sp>
      <p:grpSp>
        <p:nvGrpSpPr>
          <p:cNvPr id="3078" name="Group 13"/>
          <p:cNvGrpSpPr>
            <a:grpSpLocks/>
          </p:cNvGrpSpPr>
          <p:nvPr/>
        </p:nvGrpSpPr>
        <p:grpSpPr bwMode="auto">
          <a:xfrm>
            <a:off x="457200" y="838200"/>
            <a:ext cx="7781925" cy="1052513"/>
            <a:chOff x="288" y="528"/>
            <a:chExt cx="4902" cy="663"/>
          </a:xfrm>
        </p:grpSpPr>
        <p:sp>
          <p:nvSpPr>
            <p:cNvPr id="3079" name="Rectangle 14"/>
            <p:cNvSpPr>
              <a:spLocks noChangeArrowheads="1"/>
            </p:cNvSpPr>
            <p:nvPr/>
          </p:nvSpPr>
          <p:spPr bwMode="auto">
            <a:xfrm>
              <a:off x="457" y="596"/>
              <a:ext cx="25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0" name="Rectangle 15"/>
            <p:cNvSpPr>
              <a:spLocks noChangeArrowheads="1"/>
            </p:cNvSpPr>
            <p:nvPr/>
          </p:nvSpPr>
          <p:spPr bwMode="auto">
            <a:xfrm>
              <a:off x="681" y="596"/>
              <a:ext cx="191"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1" name="Rectangle 16"/>
            <p:cNvSpPr>
              <a:spLocks noChangeArrowheads="1"/>
            </p:cNvSpPr>
            <p:nvPr/>
          </p:nvSpPr>
          <p:spPr bwMode="auto">
            <a:xfrm>
              <a:off x="530" y="862"/>
              <a:ext cx="24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2" name="Rectangle 17"/>
            <p:cNvSpPr>
              <a:spLocks noChangeArrowheads="1"/>
            </p:cNvSpPr>
            <p:nvPr/>
          </p:nvSpPr>
          <p:spPr bwMode="auto">
            <a:xfrm>
              <a:off x="746" y="862"/>
              <a:ext cx="215"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3" name="Rectangle 18"/>
            <p:cNvSpPr>
              <a:spLocks noChangeArrowheads="1"/>
            </p:cNvSpPr>
            <p:nvPr/>
          </p:nvSpPr>
          <p:spPr bwMode="auto">
            <a:xfrm>
              <a:off x="288" y="816"/>
              <a:ext cx="327"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4" name="Rectangle 19"/>
            <p:cNvSpPr>
              <a:spLocks noChangeArrowheads="1"/>
            </p:cNvSpPr>
            <p:nvPr/>
          </p:nvSpPr>
          <p:spPr bwMode="auto">
            <a:xfrm>
              <a:off x="659" y="528"/>
              <a:ext cx="18"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5" name="Rectangle 20"/>
            <p:cNvSpPr>
              <a:spLocks noChangeArrowheads="1"/>
            </p:cNvSpPr>
            <p:nvPr/>
          </p:nvSpPr>
          <p:spPr bwMode="auto">
            <a:xfrm flipV="1">
              <a:off x="384" y="1056"/>
              <a:ext cx="4806" cy="23"/>
            </a:xfrm>
            <a:prstGeom prst="rect">
              <a:avLst/>
            </a:prstGeom>
            <a:gradFill rotWithShape="0">
              <a:gsLst>
                <a:gs pos="0">
                  <a:schemeClr val="bg2"/>
                </a:gs>
                <a:gs pos="100000">
                  <a:srgbClr val="B8B8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grpSp>
      <p:sp>
        <p:nvSpPr>
          <p:cNvPr id="13" name="Rectangle 6"/>
          <p:cNvSpPr>
            <a:spLocks noChangeArrowheads="1"/>
          </p:cNvSpPr>
          <p:nvPr/>
        </p:nvSpPr>
        <p:spPr bwMode="auto">
          <a:xfrm>
            <a:off x="2895600" y="2441575"/>
            <a:ext cx="33988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dist" defTabSz="762000" eaLnBrk="0" hangingPunct="0">
              <a:lnSpc>
                <a:spcPct val="125000"/>
              </a:lnSpc>
              <a:buClrTx/>
              <a:buFontTx/>
              <a:buNone/>
            </a:pPr>
            <a:r>
              <a:rPr lang="zh-CN" altLang="en-US" sz="2400" dirty="0">
                <a:solidFill>
                  <a:srgbClr val="000080"/>
                </a:solidFill>
                <a:latin typeface="黑体" pitchFamily="2" charset="-122"/>
                <a:ea typeface="黑体" pitchFamily="2" charset="-122"/>
              </a:rPr>
              <a:t>西 南 交 通 大 学</a:t>
            </a:r>
          </a:p>
          <a:p>
            <a:pPr algn="dist" defTabSz="762000" eaLnBrk="0" hangingPunct="0">
              <a:lnSpc>
                <a:spcPct val="125000"/>
              </a:lnSpc>
              <a:buClrTx/>
              <a:buFontTx/>
              <a:buNone/>
            </a:pPr>
            <a:r>
              <a:rPr lang="zh-CN" altLang="en-US" sz="2400" dirty="0" smtClean="0">
                <a:solidFill>
                  <a:srgbClr val="000080"/>
                </a:solidFill>
                <a:latin typeface="黑体" pitchFamily="2" charset="-122"/>
                <a:ea typeface="黑体" pitchFamily="2" charset="-122"/>
              </a:rPr>
              <a:t>计算机与人工智能学院</a:t>
            </a:r>
            <a:endParaRPr lang="zh-CN" altLang="en-US" sz="2400"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4"/>
          <p:cNvSpPr>
            <a:spLocks noChangeArrowheads="1"/>
          </p:cNvSpPr>
          <p:nvPr/>
        </p:nvSpPr>
        <p:spPr bwMode="auto">
          <a:xfrm>
            <a:off x="692150" y="1131888"/>
            <a:ext cx="8137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spcBef>
                <a:spcPct val="20000"/>
              </a:spcBef>
              <a:buClr>
                <a:schemeClr val="bg1"/>
              </a:buClr>
              <a:buFont typeface="Wingdings" pitchFamily="2" charset="2"/>
              <a:buNone/>
            </a:pPr>
            <a:r>
              <a:rPr lang="zh-CN" altLang="en-US">
                <a:solidFill>
                  <a:schemeClr val="hlink"/>
                </a:solidFill>
                <a:latin typeface="黑体" pitchFamily="2" charset="-122"/>
                <a:ea typeface="黑体" pitchFamily="2" charset="-122"/>
              </a:rPr>
              <a:t> 又如：</a:t>
            </a:r>
            <a:r>
              <a:rPr lang="en-US" altLang="zh-CN">
                <a:latin typeface="黑体" pitchFamily="2" charset="-122"/>
                <a:ea typeface="黑体" pitchFamily="2" charset="-122"/>
              </a:rPr>
              <a:t>MOV A2,A1	</a:t>
            </a:r>
            <a:r>
              <a:rPr lang="en-US" altLang="zh-CN">
                <a:solidFill>
                  <a:schemeClr val="hlink"/>
                </a:solidFill>
                <a:latin typeface="黑体" pitchFamily="2" charset="-122"/>
                <a:ea typeface="黑体" pitchFamily="2" charset="-122"/>
              </a:rPr>
              <a:t>; A2←(A1)</a:t>
            </a:r>
          </a:p>
          <a:p>
            <a:pPr algn="l" eaLnBrk="1" hangingPunct="1">
              <a:lnSpc>
                <a:spcPct val="40000"/>
              </a:lnSpc>
              <a:spcBef>
                <a:spcPct val="20000"/>
              </a:spcBef>
              <a:buClr>
                <a:schemeClr val="bg1"/>
              </a:buClr>
              <a:buFont typeface="Wingdings" pitchFamily="2" charset="2"/>
              <a:buNone/>
            </a:pPr>
            <a:endParaRPr lang="zh-CN" altLang="en-US">
              <a:latin typeface="黑体" pitchFamily="2" charset="-122"/>
              <a:ea typeface="黑体" pitchFamily="2" charset="-122"/>
            </a:endParaRPr>
          </a:p>
        </p:txBody>
      </p:sp>
      <p:grpSp>
        <p:nvGrpSpPr>
          <p:cNvPr id="12291" name="Group 20"/>
          <p:cNvGrpSpPr>
            <a:grpSpLocks/>
          </p:cNvGrpSpPr>
          <p:nvPr/>
        </p:nvGrpSpPr>
        <p:grpSpPr bwMode="auto">
          <a:xfrm>
            <a:off x="1870075" y="2209800"/>
            <a:ext cx="3814763" cy="965200"/>
            <a:chOff x="1682" y="2255"/>
            <a:chExt cx="2403" cy="608"/>
          </a:xfrm>
        </p:grpSpPr>
        <p:sp>
          <p:nvSpPr>
            <p:cNvPr id="12295" name="Rectangle 9"/>
            <p:cNvSpPr>
              <a:spLocks noChangeArrowheads="1"/>
            </p:cNvSpPr>
            <p:nvPr/>
          </p:nvSpPr>
          <p:spPr bwMode="auto">
            <a:xfrm>
              <a:off x="2182" y="2255"/>
              <a:ext cx="1504" cy="291"/>
            </a:xfrm>
            <a:prstGeom prst="rect">
              <a:avLst/>
            </a:prstGeom>
            <a:solidFill>
              <a:srgbClr val="CC3300"/>
            </a:solidFill>
            <a:ln w="19050">
              <a:solidFill>
                <a:schemeClr val="tx1"/>
              </a:solidFill>
              <a:miter lim="800000"/>
              <a:headEnd/>
              <a:tailEnd/>
            </a:ln>
          </p:spPr>
          <p:txBody>
            <a:bodyPr anchor="ctr">
              <a:spAutoFit/>
            </a:bodyPr>
            <a:lstStyle/>
            <a:p>
              <a:endParaRPr lang="zh-CN" altLang="en-US">
                <a:latin typeface="黑体" pitchFamily="2" charset="-122"/>
                <a:ea typeface="黑体" pitchFamily="2" charset="-122"/>
              </a:endParaRPr>
            </a:p>
          </p:txBody>
        </p:sp>
        <p:sp>
          <p:nvSpPr>
            <p:cNvPr id="12296" name="Rectangle 10"/>
            <p:cNvSpPr>
              <a:spLocks noChangeArrowheads="1"/>
            </p:cNvSpPr>
            <p:nvPr/>
          </p:nvSpPr>
          <p:spPr bwMode="auto">
            <a:xfrm>
              <a:off x="2184" y="2572"/>
              <a:ext cx="1504" cy="291"/>
            </a:xfrm>
            <a:prstGeom prst="rect">
              <a:avLst/>
            </a:prstGeom>
            <a:solidFill>
              <a:srgbClr val="FFFF66"/>
            </a:solidFill>
            <a:ln w="19050">
              <a:solidFill>
                <a:schemeClr val="tx1"/>
              </a:solidFill>
              <a:miter lim="800000"/>
              <a:headEnd/>
              <a:tailEnd/>
            </a:ln>
          </p:spPr>
          <p:txBody>
            <a:bodyPr anchor="ctr">
              <a:spAutoFit/>
            </a:bodyPr>
            <a:lstStyle/>
            <a:p>
              <a:endParaRPr lang="zh-CN" altLang="en-US">
                <a:latin typeface="黑体" pitchFamily="2" charset="-122"/>
                <a:ea typeface="黑体" pitchFamily="2" charset="-122"/>
              </a:endParaRPr>
            </a:p>
          </p:txBody>
        </p:sp>
        <p:sp>
          <p:nvSpPr>
            <p:cNvPr id="12297" name="Text Box 12"/>
            <p:cNvSpPr txBox="1">
              <a:spLocks noChangeArrowheads="1"/>
            </p:cNvSpPr>
            <p:nvPr/>
          </p:nvSpPr>
          <p:spPr bwMode="auto">
            <a:xfrm>
              <a:off x="1692" y="2291"/>
              <a:ext cx="3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A1</a:t>
              </a:r>
            </a:p>
          </p:txBody>
        </p:sp>
        <p:sp>
          <p:nvSpPr>
            <p:cNvPr id="12298" name="Text Box 13"/>
            <p:cNvSpPr txBox="1">
              <a:spLocks noChangeArrowheads="1"/>
            </p:cNvSpPr>
            <p:nvPr/>
          </p:nvSpPr>
          <p:spPr bwMode="auto">
            <a:xfrm>
              <a:off x="1682" y="2596"/>
              <a:ext cx="3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A2</a:t>
              </a:r>
            </a:p>
          </p:txBody>
        </p:sp>
        <p:sp>
          <p:nvSpPr>
            <p:cNvPr id="12299" name="Arc 19"/>
            <p:cNvSpPr>
              <a:spLocks/>
            </p:cNvSpPr>
            <p:nvPr/>
          </p:nvSpPr>
          <p:spPr bwMode="auto">
            <a:xfrm>
              <a:off x="3508" y="2411"/>
              <a:ext cx="577" cy="291"/>
            </a:xfrm>
            <a:custGeom>
              <a:avLst/>
              <a:gdLst>
                <a:gd name="T0" fmla="*/ 0 w 23205"/>
                <a:gd name="T1" fmla="*/ 0 h 43200"/>
                <a:gd name="T2" fmla="*/ 0 w 23205"/>
                <a:gd name="T3" fmla="*/ 0 h 43200"/>
                <a:gd name="T4" fmla="*/ 0 w 23205"/>
                <a:gd name="T5" fmla="*/ 0 h 43200"/>
                <a:gd name="T6" fmla="*/ 0 60000 65536"/>
                <a:gd name="T7" fmla="*/ 0 60000 65536"/>
                <a:gd name="T8" fmla="*/ 0 60000 65536"/>
                <a:gd name="T9" fmla="*/ 0 w 23205"/>
                <a:gd name="T10" fmla="*/ 0 h 43200"/>
                <a:gd name="T11" fmla="*/ 23205 w 23205"/>
                <a:gd name="T12" fmla="*/ 43200 h 43200"/>
              </a:gdLst>
              <a:ahLst/>
              <a:cxnLst>
                <a:cxn ang="T6">
                  <a:pos x="T0" y="T1"/>
                </a:cxn>
                <a:cxn ang="T7">
                  <a:pos x="T2" y="T3"/>
                </a:cxn>
                <a:cxn ang="T8">
                  <a:pos x="T4" y="T5"/>
                </a:cxn>
              </a:cxnLst>
              <a:rect l="T9" t="T10" r="T11" b="T12"/>
              <a:pathLst>
                <a:path w="23205" h="43200" fill="none" extrusionOk="0">
                  <a:moveTo>
                    <a:pt x="1604" y="0"/>
                  </a:moveTo>
                  <a:cubicBezTo>
                    <a:pt x="13534" y="0"/>
                    <a:pt x="23205" y="9670"/>
                    <a:pt x="23205" y="21600"/>
                  </a:cubicBezTo>
                  <a:cubicBezTo>
                    <a:pt x="23205" y="33529"/>
                    <a:pt x="13534" y="43200"/>
                    <a:pt x="1605" y="43200"/>
                  </a:cubicBezTo>
                  <a:cubicBezTo>
                    <a:pt x="1069" y="43200"/>
                    <a:pt x="534" y="43180"/>
                    <a:pt x="-1" y="43140"/>
                  </a:cubicBezTo>
                </a:path>
                <a:path w="23205" h="43200" stroke="0" extrusionOk="0">
                  <a:moveTo>
                    <a:pt x="1604" y="0"/>
                  </a:moveTo>
                  <a:cubicBezTo>
                    <a:pt x="13534" y="0"/>
                    <a:pt x="23205" y="9670"/>
                    <a:pt x="23205" y="21600"/>
                  </a:cubicBezTo>
                  <a:cubicBezTo>
                    <a:pt x="23205" y="33529"/>
                    <a:pt x="13534" y="43200"/>
                    <a:pt x="1605" y="43200"/>
                  </a:cubicBezTo>
                  <a:cubicBezTo>
                    <a:pt x="1069" y="43200"/>
                    <a:pt x="534" y="43180"/>
                    <a:pt x="-1" y="43140"/>
                  </a:cubicBezTo>
                  <a:lnTo>
                    <a:pt x="1605" y="21600"/>
                  </a:lnTo>
                  <a:lnTo>
                    <a:pt x="1604" y="0"/>
                  </a:lnTo>
                  <a:close/>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12292" name="Rectangle 7"/>
          <p:cNvSpPr>
            <a:spLocks noChangeArrowheads="1"/>
          </p:cNvSpPr>
          <p:nvPr/>
        </p:nvSpPr>
        <p:spPr bwMode="auto">
          <a:xfrm>
            <a:off x="760413" y="4784725"/>
            <a:ext cx="8383587"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lang="zh-CN" altLang="en-US">
                <a:latin typeface="黑体" pitchFamily="2" charset="-122"/>
                <a:ea typeface="黑体" pitchFamily="2" charset="-122"/>
              </a:rPr>
              <a:t>该指令的功能：把</a:t>
            </a:r>
            <a:r>
              <a:rPr lang="en-US" altLang="zh-CN">
                <a:latin typeface="黑体" pitchFamily="2" charset="-122"/>
                <a:ea typeface="黑体" pitchFamily="2" charset="-122"/>
              </a:rPr>
              <a:t>A1</a:t>
            </a:r>
            <a:r>
              <a:rPr lang="zh-CN" altLang="en-US">
                <a:latin typeface="黑体" pitchFamily="2" charset="-122"/>
                <a:ea typeface="黑体" pitchFamily="2" charset="-122"/>
              </a:rPr>
              <a:t>中的数据传送给</a:t>
            </a:r>
            <a:r>
              <a:rPr lang="en-US" altLang="zh-CN">
                <a:latin typeface="黑体" pitchFamily="2" charset="-122"/>
                <a:ea typeface="黑体" pitchFamily="2" charset="-122"/>
              </a:rPr>
              <a:t>A2.</a:t>
            </a:r>
          </a:p>
          <a:p>
            <a:pPr algn="l" eaLnBrk="1" hangingPunct="1">
              <a:lnSpc>
                <a:spcPct val="120000"/>
              </a:lnSpc>
            </a:pPr>
            <a:r>
              <a:rPr lang="zh-CN" altLang="en-US">
                <a:latin typeface="黑体" pitchFamily="2" charset="-122"/>
                <a:ea typeface="黑体" pitchFamily="2" charset="-122"/>
              </a:rPr>
              <a:t>             </a:t>
            </a:r>
            <a:r>
              <a:rPr lang="en-US" altLang="zh-CN">
                <a:latin typeface="黑体" pitchFamily="2" charset="-122"/>
                <a:ea typeface="黑体" pitchFamily="2" charset="-122"/>
              </a:rPr>
              <a:t>(</a:t>
            </a:r>
            <a:r>
              <a:rPr lang="zh-CN" altLang="en-US">
                <a:latin typeface="黑体" pitchFamily="2" charset="-122"/>
                <a:ea typeface="黑体" pitchFamily="2" charset="-122"/>
              </a:rPr>
              <a:t>指令执行后使</a:t>
            </a:r>
            <a:r>
              <a:rPr lang="en-US" altLang="zh-CN">
                <a:latin typeface="黑体" pitchFamily="2" charset="-122"/>
                <a:ea typeface="黑体" pitchFamily="2" charset="-122"/>
              </a:rPr>
              <a:t>A2</a:t>
            </a:r>
            <a:r>
              <a:rPr lang="zh-CN" altLang="en-US">
                <a:latin typeface="黑体" pitchFamily="2" charset="-122"/>
                <a:ea typeface="黑体" pitchFamily="2" charset="-122"/>
              </a:rPr>
              <a:t>的数据变得与</a:t>
            </a:r>
            <a:r>
              <a:rPr lang="en-US" altLang="zh-CN">
                <a:latin typeface="黑体" pitchFamily="2" charset="-122"/>
                <a:ea typeface="黑体" pitchFamily="2" charset="-122"/>
              </a:rPr>
              <a:t>A1</a:t>
            </a:r>
            <a:r>
              <a:rPr lang="zh-CN" altLang="en-US">
                <a:latin typeface="黑体" pitchFamily="2" charset="-122"/>
                <a:ea typeface="黑体" pitchFamily="2" charset="-122"/>
              </a:rPr>
              <a:t>一样！</a:t>
            </a:r>
            <a:r>
              <a:rPr lang="en-US" altLang="zh-CN">
                <a:latin typeface="黑体" pitchFamily="2" charset="-122"/>
                <a:ea typeface="黑体" pitchFamily="2" charset="-122"/>
              </a:rPr>
              <a:t>)</a:t>
            </a:r>
          </a:p>
        </p:txBody>
      </p:sp>
      <p:sp>
        <p:nvSpPr>
          <p:cNvPr id="12293" name="Rectangle 8"/>
          <p:cNvSpPr>
            <a:spLocks noChangeArrowheads="1"/>
          </p:cNvSpPr>
          <p:nvPr/>
        </p:nvSpPr>
        <p:spPr bwMode="auto">
          <a:xfrm>
            <a:off x="539750" y="585788"/>
            <a:ext cx="407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关于指令功能描述的说明：</a:t>
            </a:r>
          </a:p>
        </p:txBody>
      </p:sp>
    </p:spTree>
  </p:cSld>
  <p:clrMapOvr>
    <a:masterClrMapping/>
  </p:clrMapOvr>
  <p:transition>
    <p:wipe di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798100" y="1048662"/>
            <a:ext cx="7951894" cy="622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smtClean="0">
                <a:ea typeface="黑体" pitchFamily="2" charset="-122"/>
              </a:rPr>
              <a:t>2. </a:t>
            </a:r>
            <a:r>
              <a:rPr lang="zh-CN" altLang="en-US" dirty="0" smtClean="0">
                <a:ea typeface="黑体" pitchFamily="2" charset="-122"/>
              </a:rPr>
              <a:t>栈帧结构</a:t>
            </a:r>
            <a:endParaRPr lang="en-US" altLang="zh-CN" dirty="0" smtClean="0">
              <a:ea typeface="黑体" pitchFamily="2" charset="-122"/>
            </a:endParaRPr>
          </a:p>
          <a:p>
            <a:pPr>
              <a:lnSpc>
                <a:spcPct val="120000"/>
              </a:lnSpc>
            </a:pP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例：</a:t>
            </a:r>
            <a:endParaRPr lang="en-US" altLang="zh-CN" dirty="0" smtClean="0">
              <a:latin typeface="黑体" pitchFamily="2" charset="-122"/>
              <a:ea typeface="黑体" pitchFamily="2" charset="-122"/>
            </a:endParaRPr>
          </a:p>
          <a:p>
            <a:r>
              <a:rPr lang="zh-CN" altLang="en-US" dirty="0" smtClean="0">
                <a:solidFill>
                  <a:srgbClr val="0000FF"/>
                </a:solidFill>
                <a:latin typeface="+mn-lt"/>
                <a:ea typeface="黑体" pitchFamily="2" charset="-122"/>
              </a:rPr>
              <a:t>  </a:t>
            </a:r>
            <a:r>
              <a:rPr lang="en-US" altLang="zh-CN" b="0" dirty="0" err="1" smtClean="0">
                <a:solidFill>
                  <a:srgbClr val="0000FF"/>
                </a:solidFill>
                <a:latin typeface="+mn-lt"/>
              </a:rPr>
              <a:t>int</a:t>
            </a:r>
            <a:r>
              <a:rPr lang="en-US" altLang="zh-CN" b="0" dirty="0" smtClean="0">
                <a:solidFill>
                  <a:srgbClr val="0000FF"/>
                </a:solidFill>
                <a:latin typeface="+mn-lt"/>
              </a:rPr>
              <a:t> </a:t>
            </a:r>
            <a:r>
              <a:rPr lang="en-US" altLang="zh-CN" b="0" dirty="0">
                <a:solidFill>
                  <a:srgbClr val="0000FF"/>
                </a:solidFill>
                <a:latin typeface="+mn-lt"/>
              </a:rPr>
              <a:t>Add(</a:t>
            </a:r>
            <a:r>
              <a:rPr lang="en-US" altLang="zh-CN" b="0" dirty="0" err="1">
                <a:solidFill>
                  <a:srgbClr val="0000FF"/>
                </a:solidFill>
                <a:latin typeface="+mn-lt"/>
              </a:rPr>
              <a:t>int</a:t>
            </a:r>
            <a:r>
              <a:rPr lang="en-US" altLang="zh-CN" b="0" dirty="0">
                <a:solidFill>
                  <a:srgbClr val="0000FF"/>
                </a:solidFill>
                <a:latin typeface="+mn-lt"/>
              </a:rPr>
              <a:t> </a:t>
            </a:r>
            <a:r>
              <a:rPr lang="en-US" altLang="zh-CN" b="0" dirty="0" smtClean="0">
                <a:solidFill>
                  <a:srgbClr val="0000FF"/>
                </a:solidFill>
                <a:latin typeface="+mn-lt"/>
              </a:rPr>
              <a:t>a1, </a:t>
            </a:r>
            <a:r>
              <a:rPr lang="en-US" altLang="zh-CN" b="0" dirty="0" err="1">
                <a:solidFill>
                  <a:srgbClr val="0000FF"/>
                </a:solidFill>
                <a:latin typeface="+mn-lt"/>
              </a:rPr>
              <a:t>int</a:t>
            </a:r>
            <a:r>
              <a:rPr lang="en-US" altLang="zh-CN" b="0" dirty="0">
                <a:solidFill>
                  <a:srgbClr val="0000FF"/>
                </a:solidFill>
                <a:latin typeface="+mn-lt"/>
              </a:rPr>
              <a:t> </a:t>
            </a:r>
            <a:r>
              <a:rPr lang="en-US" altLang="zh-CN" b="0" dirty="0" smtClean="0">
                <a:solidFill>
                  <a:srgbClr val="0000FF"/>
                </a:solidFill>
                <a:latin typeface="+mn-lt"/>
              </a:rPr>
              <a:t>b1)</a:t>
            </a:r>
          </a:p>
          <a:p>
            <a:r>
              <a:rPr lang="en-US" altLang="zh-CN" b="0" dirty="0">
                <a:solidFill>
                  <a:srgbClr val="0000FF"/>
                </a:solidFill>
                <a:latin typeface="+mn-lt"/>
              </a:rPr>
              <a:t> </a:t>
            </a:r>
            <a:r>
              <a:rPr lang="en-US" altLang="zh-CN" b="0" dirty="0" smtClean="0">
                <a:solidFill>
                  <a:srgbClr val="0000FF"/>
                </a:solidFill>
                <a:latin typeface="+mn-lt"/>
              </a:rPr>
              <a:t>     { </a:t>
            </a:r>
            <a:r>
              <a:rPr lang="en-US" altLang="zh-CN" b="0" dirty="0" err="1" smtClean="0">
                <a:solidFill>
                  <a:srgbClr val="0000FF"/>
                </a:solidFill>
                <a:latin typeface="+mn-lt"/>
              </a:rPr>
              <a:t>int</a:t>
            </a:r>
            <a:r>
              <a:rPr lang="en-US" altLang="zh-CN" b="0" dirty="0" smtClean="0">
                <a:solidFill>
                  <a:srgbClr val="0000FF"/>
                </a:solidFill>
                <a:latin typeface="+mn-lt"/>
              </a:rPr>
              <a:t> </a:t>
            </a:r>
            <a:r>
              <a:rPr lang="en-US" altLang="zh-CN" b="0" dirty="0">
                <a:solidFill>
                  <a:srgbClr val="0000FF"/>
                </a:solidFill>
                <a:latin typeface="+mn-lt"/>
              </a:rPr>
              <a:t>z = 0;</a:t>
            </a:r>
            <a:endParaRPr lang="zh-CN" altLang="zh-CN" b="0" dirty="0">
              <a:solidFill>
                <a:srgbClr val="0000FF"/>
              </a:solidFill>
              <a:latin typeface="+mn-lt"/>
            </a:endParaRPr>
          </a:p>
          <a:p>
            <a:r>
              <a:rPr lang="en-US" altLang="zh-CN" b="0" dirty="0" smtClean="0">
                <a:solidFill>
                  <a:srgbClr val="0000FF"/>
                </a:solidFill>
                <a:latin typeface="+mn-lt"/>
              </a:rPr>
              <a:t>         z </a:t>
            </a:r>
            <a:r>
              <a:rPr lang="en-US" altLang="zh-CN" b="0" dirty="0">
                <a:solidFill>
                  <a:srgbClr val="0000FF"/>
                </a:solidFill>
                <a:latin typeface="+mn-lt"/>
              </a:rPr>
              <a:t>= </a:t>
            </a:r>
            <a:r>
              <a:rPr lang="en-US" altLang="zh-CN" b="0" dirty="0" smtClean="0">
                <a:solidFill>
                  <a:srgbClr val="0000FF"/>
                </a:solidFill>
                <a:latin typeface="+mn-lt"/>
              </a:rPr>
              <a:t>a1 </a:t>
            </a:r>
            <a:r>
              <a:rPr lang="en-US" altLang="zh-CN" b="0" dirty="0">
                <a:solidFill>
                  <a:srgbClr val="0000FF"/>
                </a:solidFill>
                <a:latin typeface="+mn-lt"/>
              </a:rPr>
              <a:t>+ </a:t>
            </a:r>
            <a:r>
              <a:rPr lang="en-US" altLang="zh-CN" b="0" dirty="0" smtClean="0">
                <a:solidFill>
                  <a:srgbClr val="0000FF"/>
                </a:solidFill>
                <a:latin typeface="+mn-lt"/>
              </a:rPr>
              <a:t>b1;</a:t>
            </a:r>
            <a:endParaRPr lang="zh-CN" altLang="zh-CN" b="0" dirty="0">
              <a:solidFill>
                <a:srgbClr val="0000FF"/>
              </a:solidFill>
              <a:latin typeface="+mn-lt"/>
            </a:endParaRPr>
          </a:p>
          <a:p>
            <a:r>
              <a:rPr lang="en-US" altLang="zh-CN" b="0" dirty="0" smtClean="0">
                <a:solidFill>
                  <a:srgbClr val="0000FF"/>
                </a:solidFill>
                <a:latin typeface="+mn-lt"/>
              </a:rPr>
              <a:t>         return </a:t>
            </a:r>
            <a:r>
              <a:rPr lang="en-US" altLang="zh-CN" b="0" dirty="0">
                <a:solidFill>
                  <a:srgbClr val="0000FF"/>
                </a:solidFill>
                <a:latin typeface="+mn-lt"/>
              </a:rPr>
              <a:t>z;</a:t>
            </a:r>
            <a:endParaRPr lang="zh-CN" altLang="zh-CN" b="0" dirty="0">
              <a:solidFill>
                <a:srgbClr val="0000FF"/>
              </a:solidFill>
              <a:latin typeface="+mn-lt"/>
            </a:endParaRPr>
          </a:p>
          <a:p>
            <a:r>
              <a:rPr lang="en-US" altLang="zh-CN" b="0" dirty="0" smtClean="0">
                <a:solidFill>
                  <a:srgbClr val="0000FF"/>
                </a:solidFill>
                <a:latin typeface="+mn-lt"/>
              </a:rPr>
              <a:t>      }</a:t>
            </a:r>
            <a:endParaRPr lang="zh-CN" altLang="zh-CN" b="0" dirty="0">
              <a:solidFill>
                <a:srgbClr val="0000FF"/>
              </a:solidFill>
              <a:latin typeface="+mn-lt"/>
            </a:endParaRPr>
          </a:p>
          <a:p>
            <a:r>
              <a:rPr lang="en-US" altLang="zh-CN" b="0" dirty="0" smtClean="0">
                <a:latin typeface="+mn-lt"/>
              </a:rPr>
              <a:t>  </a:t>
            </a:r>
          </a:p>
          <a:p>
            <a:r>
              <a:rPr lang="en-US" altLang="zh-CN" b="0" dirty="0" err="1" smtClean="0">
                <a:latin typeface="+mn-lt"/>
              </a:rPr>
              <a:t>int</a:t>
            </a:r>
            <a:r>
              <a:rPr lang="en-US" altLang="zh-CN" b="0" dirty="0" smtClean="0">
                <a:latin typeface="+mn-lt"/>
              </a:rPr>
              <a:t> </a:t>
            </a:r>
            <a:r>
              <a:rPr lang="en-US" altLang="zh-CN" b="0" dirty="0">
                <a:latin typeface="+mn-lt"/>
              </a:rPr>
              <a:t>_</a:t>
            </a:r>
            <a:r>
              <a:rPr lang="en-US" altLang="zh-CN" b="0" dirty="0" err="1">
                <a:latin typeface="+mn-lt"/>
              </a:rPr>
              <a:t>tmain</a:t>
            </a:r>
            <a:r>
              <a:rPr lang="en-US" altLang="zh-CN" b="0" dirty="0">
                <a:latin typeface="+mn-lt"/>
              </a:rPr>
              <a:t>(</a:t>
            </a:r>
            <a:r>
              <a:rPr lang="en-US" altLang="zh-CN" b="0" dirty="0" err="1">
                <a:latin typeface="+mn-lt"/>
              </a:rPr>
              <a:t>int</a:t>
            </a:r>
            <a:r>
              <a:rPr lang="en-US" altLang="zh-CN" b="0" dirty="0">
                <a:latin typeface="+mn-lt"/>
              </a:rPr>
              <a:t> </a:t>
            </a:r>
            <a:r>
              <a:rPr lang="en-US" altLang="zh-CN" b="0" dirty="0" err="1">
                <a:latin typeface="+mn-lt"/>
              </a:rPr>
              <a:t>argc</a:t>
            </a:r>
            <a:r>
              <a:rPr lang="en-US" altLang="zh-CN" b="0" dirty="0">
                <a:latin typeface="+mn-lt"/>
              </a:rPr>
              <a:t>, _TCHAR* </a:t>
            </a:r>
            <a:r>
              <a:rPr lang="en-US" altLang="zh-CN" b="0" dirty="0" err="1">
                <a:latin typeface="+mn-lt"/>
              </a:rPr>
              <a:t>argv</a:t>
            </a:r>
            <a:r>
              <a:rPr lang="en-US" altLang="zh-CN" b="0" dirty="0">
                <a:latin typeface="+mn-lt"/>
              </a:rPr>
              <a:t>[])</a:t>
            </a:r>
          </a:p>
          <a:p>
            <a:r>
              <a:rPr lang="en-US" altLang="zh-CN" b="0" dirty="0" smtClean="0">
                <a:latin typeface="+mn-lt"/>
              </a:rPr>
              <a:t>     { </a:t>
            </a:r>
            <a:r>
              <a:rPr lang="en-US" altLang="zh-CN" b="0" dirty="0" err="1" smtClean="0">
                <a:latin typeface="+mn-lt"/>
              </a:rPr>
              <a:t>int</a:t>
            </a:r>
            <a:r>
              <a:rPr lang="en-US" altLang="zh-CN" b="0" dirty="0" smtClean="0">
                <a:latin typeface="+mn-lt"/>
              </a:rPr>
              <a:t> </a:t>
            </a:r>
            <a:r>
              <a:rPr lang="en-US" altLang="zh-CN" b="0" dirty="0">
                <a:latin typeface="+mn-lt"/>
              </a:rPr>
              <a:t>a = 10;</a:t>
            </a:r>
            <a:endParaRPr lang="zh-CN" altLang="zh-CN" b="0" dirty="0">
              <a:latin typeface="+mn-lt"/>
            </a:endParaRPr>
          </a:p>
          <a:p>
            <a:r>
              <a:rPr lang="en-US" altLang="zh-CN" b="0" dirty="0" smtClean="0">
                <a:latin typeface="+mn-lt"/>
              </a:rPr>
              <a:t>        </a:t>
            </a:r>
            <a:r>
              <a:rPr lang="en-US" altLang="zh-CN" b="0" dirty="0" err="1" smtClean="0">
                <a:latin typeface="+mn-lt"/>
              </a:rPr>
              <a:t>int</a:t>
            </a:r>
            <a:r>
              <a:rPr lang="en-US" altLang="zh-CN" b="0" dirty="0" smtClean="0">
                <a:latin typeface="+mn-lt"/>
              </a:rPr>
              <a:t> </a:t>
            </a:r>
            <a:r>
              <a:rPr lang="en-US" altLang="zh-CN" b="0" dirty="0">
                <a:latin typeface="+mn-lt"/>
              </a:rPr>
              <a:t>b = 20;</a:t>
            </a:r>
            <a:endParaRPr lang="zh-CN" altLang="zh-CN" b="0" dirty="0">
              <a:latin typeface="+mn-lt"/>
            </a:endParaRPr>
          </a:p>
          <a:p>
            <a:r>
              <a:rPr lang="en-US" altLang="zh-CN" b="0" dirty="0" smtClean="0">
                <a:latin typeface="+mn-lt"/>
              </a:rPr>
              <a:t>        </a:t>
            </a:r>
            <a:r>
              <a:rPr lang="en-US" altLang="zh-CN" b="0" dirty="0" err="1" smtClean="0">
                <a:latin typeface="+mn-lt"/>
              </a:rPr>
              <a:t>int</a:t>
            </a:r>
            <a:r>
              <a:rPr lang="en-US" altLang="zh-CN" b="0" dirty="0" smtClean="0">
                <a:latin typeface="+mn-lt"/>
              </a:rPr>
              <a:t> </a:t>
            </a:r>
            <a:r>
              <a:rPr lang="en-US" altLang="zh-CN" b="0" dirty="0">
                <a:latin typeface="+mn-lt"/>
              </a:rPr>
              <a:t>ret;</a:t>
            </a:r>
            <a:endParaRPr lang="zh-CN" altLang="zh-CN" b="0" dirty="0">
              <a:latin typeface="+mn-lt"/>
            </a:endParaRPr>
          </a:p>
          <a:p>
            <a:r>
              <a:rPr lang="en-US" altLang="zh-CN" b="0" dirty="0" smtClean="0">
                <a:latin typeface="+mn-lt"/>
              </a:rPr>
              <a:t>       ret </a:t>
            </a:r>
            <a:r>
              <a:rPr lang="en-US" altLang="zh-CN" b="0" dirty="0">
                <a:latin typeface="+mn-lt"/>
              </a:rPr>
              <a:t>= Add(a, b);</a:t>
            </a:r>
            <a:endParaRPr lang="zh-CN" altLang="zh-CN" b="0" dirty="0">
              <a:latin typeface="+mn-lt"/>
            </a:endParaRPr>
          </a:p>
          <a:p>
            <a:r>
              <a:rPr lang="en-US" altLang="zh-CN" b="0" dirty="0" smtClean="0">
                <a:latin typeface="+mn-lt"/>
              </a:rPr>
              <a:t>      return </a:t>
            </a:r>
            <a:r>
              <a:rPr lang="en-US" altLang="zh-CN" b="0" dirty="0">
                <a:latin typeface="+mn-lt"/>
              </a:rPr>
              <a:t>0;</a:t>
            </a:r>
            <a:endParaRPr lang="zh-CN" altLang="zh-CN" b="0" dirty="0">
              <a:latin typeface="+mn-lt"/>
            </a:endParaRPr>
          </a:p>
          <a:p>
            <a:r>
              <a:rPr lang="en-US" altLang="zh-CN" b="0" dirty="0" smtClean="0">
                <a:latin typeface="+mn-lt"/>
              </a:rPr>
              <a:t>    }</a:t>
            </a:r>
            <a:endParaRPr lang="zh-CN" altLang="zh-CN" b="0" dirty="0">
              <a:latin typeface="+mn-lt"/>
            </a:endParaRPr>
          </a:p>
          <a:p>
            <a:pPr>
              <a:lnSpc>
                <a:spcPct val="120000"/>
              </a:lnSpc>
            </a:pPr>
            <a:endParaRPr lang="zh-CN" altLang="zh-CN" dirty="0">
              <a:solidFill>
                <a:srgbClr val="00B0F0"/>
              </a:solidFill>
              <a:latin typeface="黑体" pitchFamily="2" charset="-122"/>
              <a:ea typeface="黑体" pitchFamily="2" charset="-122"/>
            </a:endParaRPr>
          </a:p>
        </p:txBody>
      </p:sp>
      <p:sp>
        <p:nvSpPr>
          <p:cNvPr id="5" name="Rectangle 3"/>
          <p:cNvSpPr>
            <a:spLocks noChangeArrowheads="1"/>
          </p:cNvSpPr>
          <p:nvPr/>
        </p:nvSpPr>
        <p:spPr bwMode="auto">
          <a:xfrm>
            <a:off x="100965" y="491392"/>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dirty="0" smtClean="0">
                <a:solidFill>
                  <a:srgbClr val="990000"/>
                </a:solidFill>
                <a:latin typeface="黑体" pitchFamily="2" charset="-122"/>
                <a:ea typeface="黑体" pitchFamily="2" charset="-122"/>
              </a:rPr>
              <a:t>3.6.2 x86(32</a:t>
            </a:r>
            <a:r>
              <a:rPr kumimoji="0" lang="zh-CN" altLang="en-US" dirty="0" smtClean="0">
                <a:solidFill>
                  <a:srgbClr val="990000"/>
                </a:solidFill>
                <a:latin typeface="黑体" pitchFamily="2" charset="-122"/>
                <a:ea typeface="黑体" pitchFamily="2" charset="-122"/>
              </a:rPr>
              <a:t>位</a:t>
            </a:r>
            <a:r>
              <a:rPr kumimoji="0" lang="zh-CN" altLang="en-US" dirty="0">
                <a:solidFill>
                  <a:srgbClr val="990000"/>
                </a:solidFill>
                <a:latin typeface="黑体" pitchFamily="2" charset="-122"/>
                <a:ea typeface="黑体" pitchFamily="2" charset="-122"/>
              </a:rPr>
              <a:t>机</a:t>
            </a:r>
            <a:r>
              <a:rPr kumimoji="0" lang="en-US" altLang="zh-CN" dirty="0" smtClean="0">
                <a:solidFill>
                  <a:srgbClr val="990000"/>
                </a:solidFill>
                <a:latin typeface="黑体" pitchFamily="2" charset="-122"/>
                <a:ea typeface="黑体" pitchFamily="2" charset="-122"/>
              </a:rPr>
              <a:t>)</a:t>
            </a:r>
            <a:r>
              <a:rPr kumimoji="0" lang="zh-CN" altLang="en-US" dirty="0" smtClean="0">
                <a:solidFill>
                  <a:srgbClr val="990000"/>
                </a:solidFill>
                <a:latin typeface="黑体" pitchFamily="2" charset="-122"/>
                <a:ea typeface="黑体" pitchFamily="2" charset="-122"/>
              </a:rPr>
              <a:t>硬件对</a:t>
            </a:r>
            <a:r>
              <a:rPr kumimoji="0" lang="en-US" altLang="zh-CN" dirty="0" smtClean="0">
                <a:solidFill>
                  <a:srgbClr val="990000"/>
                </a:solidFill>
                <a:latin typeface="黑体" pitchFamily="2" charset="-122"/>
                <a:ea typeface="黑体" pitchFamily="2" charset="-122"/>
              </a:rPr>
              <a:t>C</a:t>
            </a:r>
            <a:r>
              <a:rPr kumimoji="0" lang="zh-CN" altLang="en-US" dirty="0" smtClean="0">
                <a:solidFill>
                  <a:srgbClr val="990000"/>
                </a:solidFill>
                <a:latin typeface="黑体" pitchFamily="2" charset="-122"/>
                <a:ea typeface="黑体" pitchFamily="2" charset="-122"/>
              </a:rPr>
              <a:t>语言函数调用的支持</a:t>
            </a:r>
            <a:endParaRPr kumimoji="0" lang="en-US" altLang="zh-CN" dirty="0">
              <a:solidFill>
                <a:srgbClr val="990000"/>
              </a:solidFill>
              <a:latin typeface="黑体" pitchFamily="2" charset="-122"/>
              <a:ea typeface="黑体" pitchFamily="2" charset="-122"/>
            </a:endParaRPr>
          </a:p>
        </p:txBody>
      </p:sp>
      <p:grpSp>
        <p:nvGrpSpPr>
          <p:cNvPr id="2" name="组合 1"/>
          <p:cNvGrpSpPr/>
          <p:nvPr/>
        </p:nvGrpSpPr>
        <p:grpSpPr>
          <a:xfrm>
            <a:off x="2013438" y="954878"/>
            <a:ext cx="6965660" cy="5568494"/>
            <a:chOff x="2013438" y="954878"/>
            <a:chExt cx="6965660" cy="5568494"/>
          </a:xfrm>
        </p:grpSpPr>
        <p:sp>
          <p:nvSpPr>
            <p:cNvPr id="24" name="TextBox 23"/>
            <p:cNvSpPr txBox="1"/>
            <p:nvPr/>
          </p:nvSpPr>
          <p:spPr>
            <a:xfrm>
              <a:off x="7637749" y="2179087"/>
              <a:ext cx="1341349" cy="276999"/>
            </a:xfrm>
            <a:prstGeom prst="rect">
              <a:avLst/>
            </a:prstGeom>
            <a:solidFill>
              <a:schemeClr val="bg1"/>
            </a:solidFill>
          </p:spPr>
          <p:txBody>
            <a:bodyPr wrap="square" lIns="0" tIns="0" rIns="0" bIns="0" rtlCol="0">
              <a:spAutoFit/>
            </a:bodyPr>
            <a:lstStyle/>
            <a:p>
              <a:pPr algn="l"/>
              <a:r>
                <a:rPr lang="en-US" altLang="zh-CN" sz="1800" dirty="0" smtClean="0">
                  <a:solidFill>
                    <a:srgbClr val="0000FF"/>
                  </a:solidFill>
                  <a:latin typeface="+mn-lt"/>
                  <a:ea typeface="黑体" pitchFamily="2" charset="-122"/>
                </a:rPr>
                <a:t>Add</a:t>
              </a:r>
              <a:r>
                <a:rPr lang="zh-CN" altLang="en-US" sz="1800" dirty="0" smtClean="0">
                  <a:solidFill>
                    <a:srgbClr val="0000FF"/>
                  </a:solidFill>
                  <a:latin typeface="+mn-lt"/>
                  <a:ea typeface="黑体" pitchFamily="2" charset="-122"/>
                </a:rPr>
                <a:t>栈帧</a:t>
              </a:r>
              <a:endParaRPr lang="zh-CN" altLang="en-US" sz="1800" dirty="0">
                <a:solidFill>
                  <a:srgbClr val="0000FF"/>
                </a:solidFill>
                <a:latin typeface="+mn-lt"/>
                <a:ea typeface="黑体" pitchFamily="2" charset="-122"/>
              </a:endParaRPr>
            </a:p>
          </p:txBody>
        </p:sp>
        <p:pic>
          <p:nvPicPr>
            <p:cNvPr id="2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 r="46431"/>
            <a:stretch/>
          </p:blipFill>
          <p:spPr bwMode="auto">
            <a:xfrm>
              <a:off x="5216593" y="1013493"/>
              <a:ext cx="2004822" cy="545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657424" y="954878"/>
              <a:ext cx="1559169" cy="400110"/>
            </a:xfrm>
            <a:prstGeom prst="rect">
              <a:avLst/>
            </a:prstGeom>
            <a:noFill/>
          </p:spPr>
          <p:txBody>
            <a:bodyPr wrap="square" rtlCol="0">
              <a:spAutoFit/>
            </a:bodyPr>
            <a:lstStyle/>
            <a:p>
              <a:pPr algn="r"/>
              <a:r>
                <a:rPr lang="en-US" altLang="zh-CN" sz="2000" dirty="0" smtClean="0">
                  <a:solidFill>
                    <a:srgbClr val="0000FF"/>
                  </a:solidFill>
                  <a:latin typeface="Times New Roman" pitchFamily="18" charset="0"/>
                  <a:cs typeface="Times New Roman" pitchFamily="18" charset="0"/>
                </a:rPr>
                <a:t>Add: </a:t>
              </a:r>
              <a:r>
                <a:rPr lang="en-US" altLang="zh-CN" sz="2000" dirty="0" err="1" smtClean="0">
                  <a:solidFill>
                    <a:srgbClr val="0000FF"/>
                  </a:solidFill>
                  <a:latin typeface="Times New Roman" pitchFamily="18" charset="0"/>
                  <a:cs typeface="Times New Roman" pitchFamily="18" charset="0"/>
                </a:rPr>
                <a:t>esp</a:t>
              </a:r>
              <a:r>
                <a:rPr lang="en-US" altLang="zh-CN" sz="2000" dirty="0" smtClean="0">
                  <a:solidFill>
                    <a:srgbClr val="0000FF"/>
                  </a:solidFill>
                  <a:latin typeface="Times New Roman" pitchFamily="18" charset="0"/>
                  <a:cs typeface="Times New Roman" pitchFamily="18" charset="0"/>
                </a:rPr>
                <a:t>  </a:t>
              </a:r>
              <a:r>
                <a:rPr lang="zh-CN" altLang="en-US" sz="2000" dirty="0" smtClean="0">
                  <a:solidFill>
                    <a:srgbClr val="0000FF"/>
                  </a:solidFill>
                  <a:latin typeface="Times New Roman" pitchFamily="18" charset="0"/>
                  <a:cs typeface="Times New Roman" pitchFamily="18" charset="0"/>
                </a:rPr>
                <a:t>→</a:t>
              </a:r>
              <a:endParaRPr lang="zh-CN" altLang="en-US" sz="2000" dirty="0">
                <a:solidFill>
                  <a:srgbClr val="0000FF"/>
                </a:solidFill>
                <a:latin typeface="Times New Roman" pitchFamily="18" charset="0"/>
                <a:cs typeface="Times New Roman" pitchFamily="18" charset="0"/>
              </a:endParaRPr>
            </a:p>
          </p:txBody>
        </p:sp>
        <p:sp>
          <p:nvSpPr>
            <p:cNvPr id="27" name="TextBox 26"/>
            <p:cNvSpPr txBox="1"/>
            <p:nvPr/>
          </p:nvSpPr>
          <p:spPr>
            <a:xfrm>
              <a:off x="2013438" y="3771333"/>
              <a:ext cx="3203155" cy="707886"/>
            </a:xfrm>
            <a:prstGeom prst="rect">
              <a:avLst/>
            </a:prstGeom>
            <a:noFill/>
            <a:ln>
              <a:noFill/>
            </a:ln>
          </p:spPr>
          <p:txBody>
            <a:bodyPr wrap="square" rtlCol="0">
              <a:spAutoFit/>
            </a:bodyPr>
            <a:lstStyle/>
            <a:p>
              <a:pPr algn="r"/>
              <a:r>
                <a:rPr lang="en-US" altLang="zh-CN" sz="2000" dirty="0" smtClean="0">
                  <a:solidFill>
                    <a:srgbClr val="FF0000"/>
                  </a:solidFill>
                  <a:latin typeface="Times New Roman" pitchFamily="18" charset="0"/>
                  <a:cs typeface="Times New Roman" pitchFamily="18" charset="0"/>
                </a:rPr>
                <a:t>_</a:t>
              </a:r>
              <a:r>
                <a:rPr lang="en-US" altLang="zh-CN" sz="2000" dirty="0" err="1" smtClean="0">
                  <a:solidFill>
                    <a:srgbClr val="FF0000"/>
                  </a:solidFill>
                  <a:latin typeface="Times New Roman" pitchFamily="18" charset="0"/>
                  <a:cs typeface="Times New Roman" pitchFamily="18" charset="0"/>
                </a:rPr>
                <a:t>tmain:esp</a:t>
              </a:r>
              <a:r>
                <a:rPr lang="en-US" altLang="zh-CN" sz="2000" dirty="0" smtClean="0">
                  <a:solidFill>
                    <a:srgbClr val="FF0000"/>
                  </a:solidFill>
                  <a:latin typeface="Times New Roman" pitchFamily="18" charset="0"/>
                  <a:cs typeface="Times New Roman" pitchFamily="18" charset="0"/>
                </a:rPr>
                <a:t> </a:t>
              </a:r>
              <a:r>
                <a:rPr lang="zh-CN" altLang="en-US" sz="2000" dirty="0" smtClean="0">
                  <a:solidFill>
                    <a:srgbClr val="FF0000"/>
                  </a:solidFill>
                  <a:latin typeface="Times New Roman" pitchFamily="18" charset="0"/>
                  <a:cs typeface="Times New Roman" pitchFamily="18" charset="0"/>
                </a:rPr>
                <a:t>、</a:t>
              </a:r>
              <a:r>
                <a:rPr lang="en-US" altLang="zh-CN" sz="2000" dirty="0" smtClean="0">
                  <a:solidFill>
                    <a:srgbClr val="0000FF"/>
                  </a:solidFill>
                  <a:latin typeface="Times New Roman" pitchFamily="18" charset="0"/>
                  <a:cs typeface="Times New Roman" pitchFamily="18" charset="0"/>
                </a:rPr>
                <a:t>Add</a:t>
              </a:r>
              <a:r>
                <a:rPr lang="en-US" altLang="zh-CN" sz="2000" dirty="0">
                  <a:solidFill>
                    <a:srgbClr val="0000FF"/>
                  </a:solidFill>
                  <a:latin typeface="Times New Roman" pitchFamily="18" charset="0"/>
                  <a:cs typeface="Times New Roman" pitchFamily="18" charset="0"/>
                </a:rPr>
                <a:t>: </a:t>
              </a:r>
              <a:r>
                <a:rPr lang="en-US" altLang="zh-CN" sz="2000" dirty="0" err="1">
                  <a:solidFill>
                    <a:srgbClr val="0000FF"/>
                  </a:solidFill>
                  <a:latin typeface="Times New Roman" pitchFamily="18" charset="0"/>
                  <a:cs typeface="Times New Roman" pitchFamily="18" charset="0"/>
                </a:rPr>
                <a:t>ebp</a:t>
              </a:r>
              <a:r>
                <a:rPr lang="zh-CN" altLang="en-US" sz="2000" dirty="0">
                  <a:solidFill>
                    <a:srgbClr val="0000FF"/>
                  </a:solidFill>
                  <a:latin typeface="Times New Roman" pitchFamily="18" charset="0"/>
                  <a:cs typeface="Times New Roman" pitchFamily="18" charset="0"/>
                </a:rPr>
                <a:t> →</a:t>
              </a:r>
            </a:p>
            <a:p>
              <a:pPr algn="r"/>
              <a:endParaRPr lang="zh-CN" altLang="en-US" sz="2000" dirty="0">
                <a:solidFill>
                  <a:srgbClr val="FF0000"/>
                </a:solidFill>
                <a:latin typeface="Times New Roman" pitchFamily="18" charset="0"/>
                <a:cs typeface="Times New Roman" pitchFamily="18" charset="0"/>
              </a:endParaRPr>
            </a:p>
          </p:txBody>
        </p:sp>
        <p:sp>
          <p:nvSpPr>
            <p:cNvPr id="28" name="TextBox 27"/>
            <p:cNvSpPr txBox="1"/>
            <p:nvPr/>
          </p:nvSpPr>
          <p:spPr>
            <a:xfrm>
              <a:off x="6301318" y="4148554"/>
              <a:ext cx="920097" cy="338554"/>
            </a:xfrm>
            <a:prstGeom prst="rect">
              <a:avLst/>
            </a:prstGeom>
            <a:noFill/>
          </p:spPr>
          <p:txBody>
            <a:bodyPr wrap="square" rtlCol="0">
              <a:spAutoFit/>
            </a:bodyPr>
            <a:lstStyle/>
            <a:p>
              <a:r>
                <a:rPr lang="zh-CN" altLang="en-US" sz="1600" dirty="0" smtClean="0">
                  <a:latin typeface="黑体" pitchFamily="2" charset="-122"/>
                  <a:ea typeface="黑体" pitchFamily="2" charset="-122"/>
                </a:rPr>
                <a:t>形参</a:t>
              </a:r>
              <a:r>
                <a:rPr lang="en-US" altLang="zh-CN" sz="1600" dirty="0" smtClean="0">
                  <a:latin typeface="黑体" pitchFamily="2" charset="-122"/>
                  <a:ea typeface="黑体" pitchFamily="2" charset="-122"/>
                </a:rPr>
                <a:t>a1</a:t>
              </a:r>
              <a:endParaRPr lang="zh-CN" altLang="en-US" sz="1600" dirty="0">
                <a:latin typeface="黑体" pitchFamily="2" charset="-122"/>
                <a:ea typeface="黑体" pitchFamily="2" charset="-122"/>
              </a:endParaRPr>
            </a:p>
          </p:txBody>
        </p:sp>
        <p:sp>
          <p:nvSpPr>
            <p:cNvPr id="29" name="TextBox 28"/>
            <p:cNvSpPr txBox="1"/>
            <p:nvPr/>
          </p:nvSpPr>
          <p:spPr>
            <a:xfrm>
              <a:off x="6301318" y="4427078"/>
              <a:ext cx="920097" cy="338554"/>
            </a:xfrm>
            <a:prstGeom prst="rect">
              <a:avLst/>
            </a:prstGeom>
            <a:noFill/>
          </p:spPr>
          <p:txBody>
            <a:bodyPr wrap="square" rtlCol="0">
              <a:spAutoFit/>
            </a:bodyPr>
            <a:lstStyle/>
            <a:p>
              <a:r>
                <a:rPr lang="zh-CN" altLang="en-US" sz="1600" dirty="0" smtClean="0">
                  <a:latin typeface="黑体" pitchFamily="2" charset="-122"/>
                  <a:ea typeface="黑体" pitchFamily="2" charset="-122"/>
                </a:rPr>
                <a:t>形参</a:t>
              </a:r>
              <a:r>
                <a:rPr lang="en-US" altLang="zh-CN" sz="1600" dirty="0" smtClean="0">
                  <a:latin typeface="黑体" pitchFamily="2" charset="-122"/>
                  <a:ea typeface="黑体" pitchFamily="2" charset="-122"/>
                </a:rPr>
                <a:t>b1</a:t>
              </a:r>
              <a:endParaRPr lang="zh-CN" altLang="en-US" sz="1600" dirty="0">
                <a:latin typeface="黑体" pitchFamily="2" charset="-122"/>
                <a:ea typeface="黑体" pitchFamily="2" charset="-122"/>
              </a:endParaRPr>
            </a:p>
          </p:txBody>
        </p:sp>
        <p:sp>
          <p:nvSpPr>
            <p:cNvPr id="30" name="TextBox 29"/>
            <p:cNvSpPr txBox="1"/>
            <p:nvPr/>
          </p:nvSpPr>
          <p:spPr>
            <a:xfrm>
              <a:off x="5533293" y="3936040"/>
              <a:ext cx="1387759" cy="215444"/>
            </a:xfrm>
            <a:prstGeom prst="rect">
              <a:avLst/>
            </a:prstGeom>
            <a:solidFill>
              <a:schemeClr val="bg1"/>
            </a:solidFill>
          </p:spPr>
          <p:txBody>
            <a:bodyPr wrap="square" lIns="0" tIns="0" rIns="0" bIns="0" rtlCol="0">
              <a:spAutoFit/>
            </a:bodyPr>
            <a:lstStyle/>
            <a:p>
              <a:pPr algn="ctr"/>
              <a:r>
                <a:rPr lang="zh-CN" altLang="en-US" sz="1400" dirty="0" smtClean="0">
                  <a:latin typeface="黑体" pitchFamily="2" charset="-122"/>
                  <a:ea typeface="黑体" pitchFamily="2" charset="-122"/>
                </a:rPr>
                <a:t>返回地址</a:t>
              </a:r>
              <a:endParaRPr lang="zh-CN" altLang="en-US" sz="1400" dirty="0">
                <a:latin typeface="黑体" pitchFamily="2" charset="-122"/>
                <a:ea typeface="黑体" pitchFamily="2" charset="-122"/>
              </a:endParaRPr>
            </a:p>
          </p:txBody>
        </p:sp>
        <p:sp>
          <p:nvSpPr>
            <p:cNvPr id="31" name="右大括号 30"/>
            <p:cNvSpPr/>
            <p:nvPr/>
          </p:nvSpPr>
          <p:spPr>
            <a:xfrm>
              <a:off x="7338646" y="3909664"/>
              <a:ext cx="165088" cy="239615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7591339" y="4848097"/>
              <a:ext cx="1387759" cy="276999"/>
            </a:xfrm>
            <a:prstGeom prst="rect">
              <a:avLst/>
            </a:prstGeom>
            <a:solidFill>
              <a:schemeClr val="bg1"/>
            </a:solidFill>
          </p:spPr>
          <p:txBody>
            <a:bodyPr wrap="square" lIns="0" tIns="0" rIns="0" bIns="0" rtlCol="0">
              <a:spAutoFit/>
            </a:bodyPr>
            <a:lstStyle/>
            <a:p>
              <a:pPr algn="l"/>
              <a:r>
                <a:rPr lang="en-US" altLang="zh-CN" sz="1800" dirty="0" smtClean="0">
                  <a:solidFill>
                    <a:srgbClr val="FF0000"/>
                  </a:solidFill>
                  <a:latin typeface="+mn-lt"/>
                  <a:ea typeface="黑体" pitchFamily="2" charset="-122"/>
                </a:rPr>
                <a:t>_</a:t>
              </a:r>
              <a:r>
                <a:rPr lang="en-US" altLang="zh-CN" sz="1800" dirty="0" err="1" smtClean="0">
                  <a:solidFill>
                    <a:srgbClr val="FF0000"/>
                  </a:solidFill>
                  <a:latin typeface="+mn-lt"/>
                  <a:ea typeface="黑体" pitchFamily="2" charset="-122"/>
                </a:rPr>
                <a:t>tmain</a:t>
              </a:r>
              <a:r>
                <a:rPr lang="zh-CN" altLang="en-US" sz="1800" dirty="0" smtClean="0">
                  <a:solidFill>
                    <a:srgbClr val="FF0000"/>
                  </a:solidFill>
                  <a:latin typeface="+mn-lt"/>
                  <a:ea typeface="黑体" pitchFamily="2" charset="-122"/>
                </a:rPr>
                <a:t>栈帧</a:t>
              </a:r>
              <a:endParaRPr lang="zh-CN" altLang="en-US" sz="1800" dirty="0">
                <a:solidFill>
                  <a:srgbClr val="FF0000"/>
                </a:solidFill>
                <a:latin typeface="+mn-lt"/>
                <a:ea typeface="黑体" pitchFamily="2" charset="-122"/>
              </a:endParaRPr>
            </a:p>
          </p:txBody>
        </p:sp>
        <p:sp>
          <p:nvSpPr>
            <p:cNvPr id="33" name="右大括号 32"/>
            <p:cNvSpPr/>
            <p:nvPr/>
          </p:nvSpPr>
          <p:spPr>
            <a:xfrm>
              <a:off x="7314717" y="1042315"/>
              <a:ext cx="189017" cy="2751071"/>
            </a:xfrm>
            <a:prstGeom prst="righ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6254426" y="3302434"/>
              <a:ext cx="920097" cy="246221"/>
            </a:xfrm>
            <a:prstGeom prst="rect">
              <a:avLst/>
            </a:prstGeom>
            <a:noFill/>
          </p:spPr>
          <p:txBody>
            <a:bodyPr wrap="square" lIns="0" tIns="0" rIns="0" bIns="0" rtlCol="0">
              <a:spAutoFit/>
            </a:bodyPr>
            <a:lstStyle/>
            <a:p>
              <a:r>
                <a:rPr lang="zh-CN" altLang="en-US" sz="1600" dirty="0" smtClean="0">
                  <a:solidFill>
                    <a:srgbClr val="0000FF"/>
                  </a:solidFill>
                  <a:latin typeface="黑体" pitchFamily="2" charset="-122"/>
                  <a:ea typeface="黑体" pitchFamily="2" charset="-122"/>
                </a:rPr>
                <a:t>局部变量</a:t>
              </a:r>
              <a:endParaRPr lang="zh-CN" altLang="en-US" sz="1600" dirty="0">
                <a:solidFill>
                  <a:srgbClr val="0000FF"/>
                </a:solidFill>
                <a:latin typeface="黑体" pitchFamily="2" charset="-122"/>
                <a:ea typeface="黑体" pitchFamily="2" charset="-122"/>
              </a:endParaRPr>
            </a:p>
          </p:txBody>
        </p:sp>
        <p:grpSp>
          <p:nvGrpSpPr>
            <p:cNvPr id="35" name="组合 34"/>
            <p:cNvGrpSpPr/>
            <p:nvPr/>
          </p:nvGrpSpPr>
          <p:grpSpPr>
            <a:xfrm>
              <a:off x="3141785" y="3916799"/>
              <a:ext cx="4079630" cy="2606573"/>
              <a:chOff x="3141785" y="3621904"/>
              <a:chExt cx="4079630" cy="2911580"/>
            </a:xfrm>
          </p:grpSpPr>
          <p:sp>
            <p:nvSpPr>
              <p:cNvPr id="38" name="TextBox 37"/>
              <p:cNvSpPr txBox="1"/>
              <p:nvPr/>
            </p:nvSpPr>
            <p:spPr>
              <a:xfrm>
                <a:off x="3141785" y="6086555"/>
                <a:ext cx="2074808" cy="446929"/>
              </a:xfrm>
              <a:prstGeom prst="rect">
                <a:avLst/>
              </a:prstGeom>
              <a:noFill/>
            </p:spPr>
            <p:txBody>
              <a:bodyPr wrap="square" rtlCol="0">
                <a:spAutoFit/>
              </a:bodyPr>
              <a:lstStyle/>
              <a:p>
                <a:pPr algn="r"/>
                <a:r>
                  <a:rPr lang="en-US" altLang="zh-CN" sz="2000" dirty="0" smtClean="0">
                    <a:solidFill>
                      <a:srgbClr val="FF0000"/>
                    </a:solidFill>
                    <a:latin typeface="Times New Roman" pitchFamily="18" charset="0"/>
                    <a:cs typeface="Times New Roman" pitchFamily="18" charset="0"/>
                  </a:rPr>
                  <a:t>_</a:t>
                </a:r>
                <a:r>
                  <a:rPr lang="en-US" altLang="zh-CN" sz="2000" dirty="0" err="1" smtClean="0">
                    <a:solidFill>
                      <a:srgbClr val="FF0000"/>
                    </a:solidFill>
                    <a:latin typeface="Times New Roman" pitchFamily="18" charset="0"/>
                    <a:cs typeface="Times New Roman" pitchFamily="18" charset="0"/>
                  </a:rPr>
                  <a:t>tmain:ebp</a:t>
                </a:r>
                <a:r>
                  <a:rPr lang="en-US" altLang="zh-CN" sz="2000" dirty="0" smtClean="0">
                    <a:solidFill>
                      <a:srgbClr val="FF0000"/>
                    </a:solidFill>
                    <a:latin typeface="Times New Roman" pitchFamily="18" charset="0"/>
                    <a:cs typeface="Times New Roman" pitchFamily="18" charset="0"/>
                  </a:rPr>
                  <a:t> </a:t>
                </a:r>
                <a:r>
                  <a:rPr lang="zh-CN" altLang="en-US" sz="2000" dirty="0" smtClean="0">
                    <a:solidFill>
                      <a:srgbClr val="FF0000"/>
                    </a:solidFill>
                    <a:latin typeface="Times New Roman" pitchFamily="18" charset="0"/>
                    <a:cs typeface="Times New Roman" pitchFamily="18" charset="0"/>
                  </a:rPr>
                  <a:t>→</a:t>
                </a:r>
                <a:endParaRPr lang="zh-CN" altLang="en-US" sz="2000" dirty="0">
                  <a:solidFill>
                    <a:srgbClr val="FF0000"/>
                  </a:solidFill>
                  <a:latin typeface="Times New Roman" pitchFamily="18" charset="0"/>
                  <a:cs typeface="Times New Roman" pitchFamily="18" charset="0"/>
                </a:endParaRPr>
              </a:p>
            </p:txBody>
          </p:sp>
          <p:sp>
            <p:nvSpPr>
              <p:cNvPr id="39" name="矩形 38"/>
              <p:cNvSpPr/>
              <p:nvPr/>
            </p:nvSpPr>
            <p:spPr>
              <a:xfrm>
                <a:off x="5263485" y="3621904"/>
                <a:ext cx="1957930" cy="2700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p:nvPr/>
          </p:nvSpPr>
          <p:spPr>
            <a:xfrm>
              <a:off x="5263485" y="1042315"/>
              <a:ext cx="1957930" cy="2829600"/>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4736174"/>
      </p:ext>
    </p:extLst>
  </p:cSld>
  <p:clrMapOvr>
    <a:masterClrMapping/>
  </p:clrMapOvr>
  <p:transition>
    <p:wipe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798100" y="1048662"/>
            <a:ext cx="7951894" cy="622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smtClean="0">
                <a:ea typeface="黑体" pitchFamily="2" charset="-122"/>
              </a:rPr>
              <a:t>2. </a:t>
            </a:r>
            <a:r>
              <a:rPr lang="zh-CN" altLang="en-US" dirty="0" smtClean="0">
                <a:ea typeface="黑体" pitchFamily="2" charset="-122"/>
              </a:rPr>
              <a:t>栈帧结构</a:t>
            </a:r>
            <a:endParaRPr lang="en-US" altLang="zh-CN" dirty="0" smtClean="0">
              <a:ea typeface="黑体" pitchFamily="2" charset="-122"/>
            </a:endParaRPr>
          </a:p>
          <a:p>
            <a:pPr>
              <a:lnSpc>
                <a:spcPct val="120000"/>
              </a:lnSpc>
            </a:pP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例：</a:t>
            </a:r>
            <a:endParaRPr lang="en-US" altLang="zh-CN" dirty="0" smtClean="0">
              <a:latin typeface="黑体" pitchFamily="2" charset="-122"/>
              <a:ea typeface="黑体" pitchFamily="2" charset="-122"/>
            </a:endParaRPr>
          </a:p>
          <a:p>
            <a:r>
              <a:rPr lang="zh-CN" altLang="en-US" dirty="0" smtClean="0">
                <a:solidFill>
                  <a:srgbClr val="0000FF"/>
                </a:solidFill>
                <a:latin typeface="+mn-lt"/>
                <a:ea typeface="黑体" pitchFamily="2" charset="-122"/>
              </a:rPr>
              <a:t>  </a:t>
            </a:r>
            <a:r>
              <a:rPr lang="en-US" altLang="zh-CN" b="0" dirty="0" err="1" smtClean="0">
                <a:solidFill>
                  <a:srgbClr val="0000FF"/>
                </a:solidFill>
                <a:latin typeface="+mn-lt"/>
              </a:rPr>
              <a:t>int</a:t>
            </a:r>
            <a:r>
              <a:rPr lang="en-US" altLang="zh-CN" b="0" dirty="0" smtClean="0">
                <a:solidFill>
                  <a:srgbClr val="0000FF"/>
                </a:solidFill>
                <a:latin typeface="+mn-lt"/>
              </a:rPr>
              <a:t> </a:t>
            </a:r>
            <a:r>
              <a:rPr lang="en-US" altLang="zh-CN" b="0" dirty="0">
                <a:solidFill>
                  <a:srgbClr val="0000FF"/>
                </a:solidFill>
                <a:latin typeface="+mn-lt"/>
              </a:rPr>
              <a:t>Add(</a:t>
            </a:r>
            <a:r>
              <a:rPr lang="en-US" altLang="zh-CN" b="0" dirty="0" err="1">
                <a:solidFill>
                  <a:srgbClr val="0000FF"/>
                </a:solidFill>
                <a:latin typeface="+mn-lt"/>
              </a:rPr>
              <a:t>int</a:t>
            </a:r>
            <a:r>
              <a:rPr lang="en-US" altLang="zh-CN" b="0" dirty="0">
                <a:solidFill>
                  <a:srgbClr val="0000FF"/>
                </a:solidFill>
                <a:latin typeface="+mn-lt"/>
              </a:rPr>
              <a:t> </a:t>
            </a:r>
            <a:r>
              <a:rPr lang="en-US" altLang="zh-CN" b="0" dirty="0" smtClean="0">
                <a:solidFill>
                  <a:srgbClr val="0000FF"/>
                </a:solidFill>
                <a:latin typeface="+mn-lt"/>
              </a:rPr>
              <a:t>a1, </a:t>
            </a:r>
            <a:r>
              <a:rPr lang="en-US" altLang="zh-CN" b="0" dirty="0" err="1">
                <a:solidFill>
                  <a:srgbClr val="0000FF"/>
                </a:solidFill>
                <a:latin typeface="+mn-lt"/>
              </a:rPr>
              <a:t>int</a:t>
            </a:r>
            <a:r>
              <a:rPr lang="en-US" altLang="zh-CN" b="0" dirty="0">
                <a:solidFill>
                  <a:srgbClr val="0000FF"/>
                </a:solidFill>
                <a:latin typeface="+mn-lt"/>
              </a:rPr>
              <a:t> </a:t>
            </a:r>
            <a:r>
              <a:rPr lang="en-US" altLang="zh-CN" b="0" dirty="0" smtClean="0">
                <a:solidFill>
                  <a:srgbClr val="0000FF"/>
                </a:solidFill>
                <a:latin typeface="+mn-lt"/>
              </a:rPr>
              <a:t>b1)</a:t>
            </a:r>
          </a:p>
          <a:p>
            <a:r>
              <a:rPr lang="en-US" altLang="zh-CN" b="0" dirty="0">
                <a:solidFill>
                  <a:srgbClr val="0000FF"/>
                </a:solidFill>
                <a:latin typeface="+mn-lt"/>
              </a:rPr>
              <a:t> </a:t>
            </a:r>
            <a:r>
              <a:rPr lang="en-US" altLang="zh-CN" b="0" dirty="0" smtClean="0">
                <a:solidFill>
                  <a:srgbClr val="0000FF"/>
                </a:solidFill>
                <a:latin typeface="+mn-lt"/>
              </a:rPr>
              <a:t>     { </a:t>
            </a:r>
            <a:r>
              <a:rPr lang="en-US" altLang="zh-CN" b="0" dirty="0" err="1" smtClean="0">
                <a:solidFill>
                  <a:srgbClr val="0000FF"/>
                </a:solidFill>
                <a:latin typeface="+mn-lt"/>
              </a:rPr>
              <a:t>int</a:t>
            </a:r>
            <a:r>
              <a:rPr lang="en-US" altLang="zh-CN" b="0" dirty="0" smtClean="0">
                <a:solidFill>
                  <a:srgbClr val="0000FF"/>
                </a:solidFill>
                <a:latin typeface="+mn-lt"/>
              </a:rPr>
              <a:t> </a:t>
            </a:r>
            <a:r>
              <a:rPr lang="en-US" altLang="zh-CN" b="0" dirty="0">
                <a:solidFill>
                  <a:srgbClr val="0000FF"/>
                </a:solidFill>
                <a:latin typeface="+mn-lt"/>
              </a:rPr>
              <a:t>z = 0;</a:t>
            </a:r>
            <a:endParaRPr lang="zh-CN" altLang="zh-CN" b="0" dirty="0">
              <a:solidFill>
                <a:srgbClr val="0000FF"/>
              </a:solidFill>
              <a:latin typeface="+mn-lt"/>
            </a:endParaRPr>
          </a:p>
          <a:p>
            <a:r>
              <a:rPr lang="en-US" altLang="zh-CN" b="0" dirty="0" smtClean="0">
                <a:solidFill>
                  <a:srgbClr val="0000FF"/>
                </a:solidFill>
                <a:latin typeface="+mn-lt"/>
              </a:rPr>
              <a:t>         z </a:t>
            </a:r>
            <a:r>
              <a:rPr lang="en-US" altLang="zh-CN" b="0" dirty="0">
                <a:solidFill>
                  <a:srgbClr val="0000FF"/>
                </a:solidFill>
                <a:latin typeface="+mn-lt"/>
              </a:rPr>
              <a:t>= </a:t>
            </a:r>
            <a:r>
              <a:rPr lang="en-US" altLang="zh-CN" b="0" dirty="0" smtClean="0">
                <a:solidFill>
                  <a:srgbClr val="0000FF"/>
                </a:solidFill>
                <a:latin typeface="+mn-lt"/>
              </a:rPr>
              <a:t>a1 </a:t>
            </a:r>
            <a:r>
              <a:rPr lang="en-US" altLang="zh-CN" b="0" dirty="0">
                <a:solidFill>
                  <a:srgbClr val="0000FF"/>
                </a:solidFill>
                <a:latin typeface="+mn-lt"/>
              </a:rPr>
              <a:t>+ </a:t>
            </a:r>
            <a:r>
              <a:rPr lang="en-US" altLang="zh-CN" b="0" dirty="0" smtClean="0">
                <a:solidFill>
                  <a:srgbClr val="0000FF"/>
                </a:solidFill>
                <a:latin typeface="+mn-lt"/>
              </a:rPr>
              <a:t>b1;</a:t>
            </a:r>
            <a:endParaRPr lang="zh-CN" altLang="zh-CN" b="0" dirty="0">
              <a:solidFill>
                <a:srgbClr val="0000FF"/>
              </a:solidFill>
              <a:latin typeface="+mn-lt"/>
            </a:endParaRPr>
          </a:p>
          <a:p>
            <a:r>
              <a:rPr lang="en-US" altLang="zh-CN" b="0" dirty="0" smtClean="0">
                <a:solidFill>
                  <a:srgbClr val="0000FF"/>
                </a:solidFill>
                <a:latin typeface="+mn-lt"/>
              </a:rPr>
              <a:t>         return </a:t>
            </a:r>
            <a:r>
              <a:rPr lang="en-US" altLang="zh-CN" b="0" dirty="0">
                <a:solidFill>
                  <a:srgbClr val="0000FF"/>
                </a:solidFill>
                <a:latin typeface="+mn-lt"/>
              </a:rPr>
              <a:t>z;</a:t>
            </a:r>
            <a:endParaRPr lang="zh-CN" altLang="zh-CN" b="0" dirty="0">
              <a:solidFill>
                <a:srgbClr val="0000FF"/>
              </a:solidFill>
              <a:latin typeface="+mn-lt"/>
            </a:endParaRPr>
          </a:p>
          <a:p>
            <a:r>
              <a:rPr lang="en-US" altLang="zh-CN" b="0" dirty="0" smtClean="0">
                <a:solidFill>
                  <a:srgbClr val="0000FF"/>
                </a:solidFill>
                <a:latin typeface="+mn-lt"/>
              </a:rPr>
              <a:t>      }</a:t>
            </a:r>
            <a:endParaRPr lang="zh-CN" altLang="zh-CN" b="0" dirty="0">
              <a:solidFill>
                <a:srgbClr val="0000FF"/>
              </a:solidFill>
              <a:latin typeface="+mn-lt"/>
            </a:endParaRPr>
          </a:p>
          <a:p>
            <a:r>
              <a:rPr lang="en-US" altLang="zh-CN" b="0" dirty="0" smtClean="0">
                <a:latin typeface="+mn-lt"/>
              </a:rPr>
              <a:t>  </a:t>
            </a:r>
          </a:p>
          <a:p>
            <a:r>
              <a:rPr lang="en-US" altLang="zh-CN" b="0" dirty="0" err="1" smtClean="0">
                <a:latin typeface="+mn-lt"/>
              </a:rPr>
              <a:t>int</a:t>
            </a:r>
            <a:r>
              <a:rPr lang="en-US" altLang="zh-CN" b="0" dirty="0" smtClean="0">
                <a:latin typeface="+mn-lt"/>
              </a:rPr>
              <a:t> </a:t>
            </a:r>
            <a:r>
              <a:rPr lang="en-US" altLang="zh-CN" b="0" dirty="0">
                <a:latin typeface="+mn-lt"/>
              </a:rPr>
              <a:t>_</a:t>
            </a:r>
            <a:r>
              <a:rPr lang="en-US" altLang="zh-CN" b="0" dirty="0" err="1">
                <a:latin typeface="+mn-lt"/>
              </a:rPr>
              <a:t>tmain</a:t>
            </a:r>
            <a:r>
              <a:rPr lang="en-US" altLang="zh-CN" b="0" dirty="0">
                <a:latin typeface="+mn-lt"/>
              </a:rPr>
              <a:t>(</a:t>
            </a:r>
            <a:r>
              <a:rPr lang="en-US" altLang="zh-CN" b="0" dirty="0" err="1">
                <a:latin typeface="+mn-lt"/>
              </a:rPr>
              <a:t>int</a:t>
            </a:r>
            <a:r>
              <a:rPr lang="en-US" altLang="zh-CN" b="0" dirty="0">
                <a:latin typeface="+mn-lt"/>
              </a:rPr>
              <a:t> </a:t>
            </a:r>
            <a:r>
              <a:rPr lang="en-US" altLang="zh-CN" b="0" dirty="0" err="1">
                <a:latin typeface="+mn-lt"/>
              </a:rPr>
              <a:t>argc</a:t>
            </a:r>
            <a:r>
              <a:rPr lang="en-US" altLang="zh-CN" b="0" dirty="0">
                <a:latin typeface="+mn-lt"/>
              </a:rPr>
              <a:t>, _TCHAR* </a:t>
            </a:r>
            <a:r>
              <a:rPr lang="en-US" altLang="zh-CN" b="0" dirty="0" err="1">
                <a:latin typeface="+mn-lt"/>
              </a:rPr>
              <a:t>argv</a:t>
            </a:r>
            <a:r>
              <a:rPr lang="en-US" altLang="zh-CN" b="0" dirty="0">
                <a:latin typeface="+mn-lt"/>
              </a:rPr>
              <a:t>[])</a:t>
            </a:r>
          </a:p>
          <a:p>
            <a:r>
              <a:rPr lang="en-US" altLang="zh-CN" b="0" dirty="0" smtClean="0">
                <a:latin typeface="+mn-lt"/>
              </a:rPr>
              <a:t>     { </a:t>
            </a:r>
            <a:r>
              <a:rPr lang="en-US" altLang="zh-CN" b="0" dirty="0" err="1" smtClean="0">
                <a:latin typeface="+mn-lt"/>
              </a:rPr>
              <a:t>int</a:t>
            </a:r>
            <a:r>
              <a:rPr lang="en-US" altLang="zh-CN" b="0" dirty="0" smtClean="0">
                <a:latin typeface="+mn-lt"/>
              </a:rPr>
              <a:t> </a:t>
            </a:r>
            <a:r>
              <a:rPr lang="en-US" altLang="zh-CN" b="0" dirty="0">
                <a:latin typeface="+mn-lt"/>
              </a:rPr>
              <a:t>a = 10;</a:t>
            </a:r>
            <a:endParaRPr lang="zh-CN" altLang="zh-CN" b="0" dirty="0">
              <a:latin typeface="+mn-lt"/>
            </a:endParaRPr>
          </a:p>
          <a:p>
            <a:r>
              <a:rPr lang="en-US" altLang="zh-CN" b="0" dirty="0" smtClean="0">
                <a:latin typeface="+mn-lt"/>
              </a:rPr>
              <a:t>        </a:t>
            </a:r>
            <a:r>
              <a:rPr lang="en-US" altLang="zh-CN" b="0" dirty="0" err="1" smtClean="0">
                <a:latin typeface="+mn-lt"/>
              </a:rPr>
              <a:t>int</a:t>
            </a:r>
            <a:r>
              <a:rPr lang="en-US" altLang="zh-CN" b="0" dirty="0" smtClean="0">
                <a:latin typeface="+mn-lt"/>
              </a:rPr>
              <a:t> </a:t>
            </a:r>
            <a:r>
              <a:rPr lang="en-US" altLang="zh-CN" b="0" dirty="0">
                <a:latin typeface="+mn-lt"/>
              </a:rPr>
              <a:t>b = 20;</a:t>
            </a:r>
            <a:endParaRPr lang="zh-CN" altLang="zh-CN" b="0" dirty="0">
              <a:latin typeface="+mn-lt"/>
            </a:endParaRPr>
          </a:p>
          <a:p>
            <a:r>
              <a:rPr lang="en-US" altLang="zh-CN" b="0" dirty="0" smtClean="0">
                <a:latin typeface="+mn-lt"/>
              </a:rPr>
              <a:t>        </a:t>
            </a:r>
            <a:r>
              <a:rPr lang="en-US" altLang="zh-CN" b="0" dirty="0" err="1" smtClean="0">
                <a:latin typeface="+mn-lt"/>
              </a:rPr>
              <a:t>int</a:t>
            </a:r>
            <a:r>
              <a:rPr lang="en-US" altLang="zh-CN" b="0" dirty="0" smtClean="0">
                <a:latin typeface="+mn-lt"/>
              </a:rPr>
              <a:t> </a:t>
            </a:r>
            <a:r>
              <a:rPr lang="en-US" altLang="zh-CN" b="0" dirty="0">
                <a:latin typeface="+mn-lt"/>
              </a:rPr>
              <a:t>ret;</a:t>
            </a:r>
            <a:endParaRPr lang="zh-CN" altLang="zh-CN" b="0" dirty="0">
              <a:latin typeface="+mn-lt"/>
            </a:endParaRPr>
          </a:p>
          <a:p>
            <a:r>
              <a:rPr lang="en-US" altLang="zh-CN" b="0" dirty="0" smtClean="0">
                <a:latin typeface="+mn-lt"/>
              </a:rPr>
              <a:t>       ret </a:t>
            </a:r>
            <a:r>
              <a:rPr lang="en-US" altLang="zh-CN" b="0" dirty="0">
                <a:latin typeface="+mn-lt"/>
              </a:rPr>
              <a:t>= Add(a, b);</a:t>
            </a:r>
            <a:endParaRPr lang="zh-CN" altLang="zh-CN" b="0" dirty="0">
              <a:latin typeface="+mn-lt"/>
            </a:endParaRPr>
          </a:p>
          <a:p>
            <a:r>
              <a:rPr lang="en-US" altLang="zh-CN" b="0" dirty="0" smtClean="0">
                <a:latin typeface="+mn-lt"/>
              </a:rPr>
              <a:t>      return </a:t>
            </a:r>
            <a:r>
              <a:rPr lang="en-US" altLang="zh-CN" b="0" dirty="0">
                <a:latin typeface="+mn-lt"/>
              </a:rPr>
              <a:t>0;</a:t>
            </a:r>
            <a:endParaRPr lang="zh-CN" altLang="zh-CN" b="0" dirty="0">
              <a:latin typeface="+mn-lt"/>
            </a:endParaRPr>
          </a:p>
          <a:p>
            <a:r>
              <a:rPr lang="en-US" altLang="zh-CN" b="0" dirty="0" smtClean="0">
                <a:latin typeface="+mn-lt"/>
              </a:rPr>
              <a:t>    }</a:t>
            </a:r>
            <a:endParaRPr lang="zh-CN" altLang="zh-CN" b="0" dirty="0">
              <a:latin typeface="+mn-lt"/>
            </a:endParaRPr>
          </a:p>
          <a:p>
            <a:pPr>
              <a:lnSpc>
                <a:spcPct val="120000"/>
              </a:lnSpc>
            </a:pPr>
            <a:endParaRPr lang="zh-CN" altLang="zh-CN" dirty="0">
              <a:solidFill>
                <a:srgbClr val="00B0F0"/>
              </a:solidFill>
              <a:latin typeface="黑体" pitchFamily="2" charset="-122"/>
              <a:ea typeface="黑体" pitchFamily="2" charset="-122"/>
            </a:endParaRPr>
          </a:p>
        </p:txBody>
      </p:sp>
      <p:sp>
        <p:nvSpPr>
          <p:cNvPr id="5" name="Rectangle 3"/>
          <p:cNvSpPr>
            <a:spLocks noChangeArrowheads="1"/>
          </p:cNvSpPr>
          <p:nvPr/>
        </p:nvSpPr>
        <p:spPr bwMode="auto">
          <a:xfrm>
            <a:off x="100965" y="491392"/>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dirty="0" smtClean="0">
                <a:solidFill>
                  <a:srgbClr val="990000"/>
                </a:solidFill>
                <a:latin typeface="黑体" pitchFamily="2" charset="-122"/>
                <a:ea typeface="黑体" pitchFamily="2" charset="-122"/>
              </a:rPr>
              <a:t>3.6.2 x86(32</a:t>
            </a:r>
            <a:r>
              <a:rPr kumimoji="0" lang="zh-CN" altLang="en-US" dirty="0" smtClean="0">
                <a:solidFill>
                  <a:srgbClr val="990000"/>
                </a:solidFill>
                <a:latin typeface="黑体" pitchFamily="2" charset="-122"/>
                <a:ea typeface="黑体" pitchFamily="2" charset="-122"/>
              </a:rPr>
              <a:t>位</a:t>
            </a:r>
            <a:r>
              <a:rPr kumimoji="0" lang="zh-CN" altLang="en-US" dirty="0">
                <a:solidFill>
                  <a:srgbClr val="990000"/>
                </a:solidFill>
                <a:latin typeface="黑体" pitchFamily="2" charset="-122"/>
                <a:ea typeface="黑体" pitchFamily="2" charset="-122"/>
              </a:rPr>
              <a:t>机</a:t>
            </a:r>
            <a:r>
              <a:rPr kumimoji="0" lang="en-US" altLang="zh-CN" dirty="0" smtClean="0">
                <a:solidFill>
                  <a:srgbClr val="990000"/>
                </a:solidFill>
                <a:latin typeface="黑体" pitchFamily="2" charset="-122"/>
                <a:ea typeface="黑体" pitchFamily="2" charset="-122"/>
              </a:rPr>
              <a:t>)</a:t>
            </a:r>
            <a:r>
              <a:rPr kumimoji="0" lang="zh-CN" altLang="en-US" dirty="0" smtClean="0">
                <a:solidFill>
                  <a:srgbClr val="990000"/>
                </a:solidFill>
                <a:latin typeface="黑体" pitchFamily="2" charset="-122"/>
                <a:ea typeface="黑体" pitchFamily="2" charset="-122"/>
              </a:rPr>
              <a:t>硬件对</a:t>
            </a:r>
            <a:r>
              <a:rPr kumimoji="0" lang="en-US" altLang="zh-CN" dirty="0" smtClean="0">
                <a:solidFill>
                  <a:srgbClr val="990000"/>
                </a:solidFill>
                <a:latin typeface="黑体" pitchFamily="2" charset="-122"/>
                <a:ea typeface="黑体" pitchFamily="2" charset="-122"/>
              </a:rPr>
              <a:t>C</a:t>
            </a:r>
            <a:r>
              <a:rPr kumimoji="0" lang="zh-CN" altLang="en-US" dirty="0" smtClean="0">
                <a:solidFill>
                  <a:srgbClr val="990000"/>
                </a:solidFill>
                <a:latin typeface="黑体" pitchFamily="2" charset="-122"/>
                <a:ea typeface="黑体" pitchFamily="2" charset="-122"/>
              </a:rPr>
              <a:t>语言函数调用的支持</a:t>
            </a:r>
            <a:endParaRPr kumimoji="0" lang="en-US" altLang="zh-CN" dirty="0">
              <a:solidFill>
                <a:srgbClr val="990000"/>
              </a:solidFill>
              <a:latin typeface="黑体" pitchFamily="2" charset="-122"/>
              <a:ea typeface="黑体" pitchFamily="2" charset="-122"/>
            </a:endParaRPr>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12" y="919707"/>
            <a:ext cx="8418703" cy="552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3148043"/>
      </p:ext>
    </p:extLst>
  </p:cSld>
  <p:clrMapOvr>
    <a:masterClrMapping/>
  </p:clrMapOvr>
  <p:transition>
    <p:wipe di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798100" y="1048662"/>
            <a:ext cx="7951894" cy="58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smtClean="0">
                <a:ea typeface="黑体" panose="02010600030101010101" pitchFamily="2" charset="-122"/>
              </a:rPr>
              <a:t>2. </a:t>
            </a:r>
            <a:r>
              <a:rPr lang="zh-CN" altLang="en-US" dirty="0" smtClean="0">
                <a:ea typeface="黑体" panose="02010600030101010101" pitchFamily="2" charset="-122"/>
              </a:rPr>
              <a:t>栈帧结构</a:t>
            </a:r>
            <a:endParaRPr lang="en-US" altLang="zh-CN" dirty="0" smtClean="0">
              <a:ea typeface="黑体" panose="02010600030101010101" pitchFamily="2" charset="-122"/>
            </a:endParaRPr>
          </a:p>
          <a:p>
            <a:pPr>
              <a:lnSpc>
                <a:spcPct val="120000"/>
              </a:lnSpc>
            </a:pPr>
            <a:r>
              <a:rPr lang="en-US" altLang="zh-CN" dirty="0" smtClean="0">
                <a:latin typeface="黑体" panose="02010600030101010101" pitchFamily="2" charset="-122"/>
                <a:ea typeface="黑体" panose="02010600030101010101" pitchFamily="2" charset="-122"/>
              </a:rPr>
              <a:t> </a:t>
            </a:r>
            <a:r>
              <a:rPr lang="zh-CN" altLang="en-US" dirty="0" smtClean="0">
                <a:latin typeface="黑体" panose="02010600030101010101" pitchFamily="2" charset="-122"/>
                <a:ea typeface="黑体" panose="02010600030101010101" pitchFamily="2" charset="-122"/>
              </a:rPr>
              <a:t>例：</a:t>
            </a:r>
            <a:endParaRPr lang="en-US" altLang="zh-CN" dirty="0" smtClean="0">
              <a:latin typeface="黑体" panose="02010600030101010101" pitchFamily="2" charset="-122"/>
              <a:ea typeface="黑体" panose="02010600030101010101" pitchFamily="2" charset="-122"/>
            </a:endParaRPr>
          </a:p>
          <a:p>
            <a:r>
              <a:rPr lang="zh-CN" altLang="en-US" dirty="0" smtClean="0">
                <a:solidFill>
                  <a:srgbClr val="0000FF"/>
                </a:solidFill>
                <a:latin typeface="+mn-lt"/>
                <a:ea typeface="黑体" panose="02010600030101010101" pitchFamily="2" charset="-122"/>
              </a:rPr>
              <a:t>  </a:t>
            </a:r>
            <a:r>
              <a:rPr lang="en-US" altLang="zh-CN" b="0" dirty="0" err="1" smtClean="0">
                <a:solidFill>
                  <a:srgbClr val="0000FF"/>
                </a:solidFill>
                <a:latin typeface="+mn-lt"/>
              </a:rPr>
              <a:t>int</a:t>
            </a:r>
            <a:r>
              <a:rPr lang="en-US" altLang="zh-CN" b="0" dirty="0" smtClean="0">
                <a:solidFill>
                  <a:srgbClr val="0000FF"/>
                </a:solidFill>
                <a:latin typeface="+mn-lt"/>
              </a:rPr>
              <a:t> </a:t>
            </a:r>
            <a:r>
              <a:rPr lang="en-US" altLang="zh-CN" b="0" dirty="0">
                <a:solidFill>
                  <a:srgbClr val="0000FF"/>
                </a:solidFill>
                <a:latin typeface="+mn-lt"/>
              </a:rPr>
              <a:t>Add(</a:t>
            </a:r>
            <a:r>
              <a:rPr lang="en-US" altLang="zh-CN" b="0" dirty="0" err="1">
                <a:solidFill>
                  <a:srgbClr val="0000FF"/>
                </a:solidFill>
                <a:latin typeface="+mn-lt"/>
              </a:rPr>
              <a:t>int</a:t>
            </a:r>
            <a:r>
              <a:rPr lang="en-US" altLang="zh-CN" b="0" dirty="0">
                <a:solidFill>
                  <a:srgbClr val="0000FF"/>
                </a:solidFill>
                <a:latin typeface="+mn-lt"/>
              </a:rPr>
              <a:t> </a:t>
            </a:r>
            <a:r>
              <a:rPr lang="en-US" altLang="zh-CN" b="0" dirty="0" smtClean="0">
                <a:solidFill>
                  <a:srgbClr val="0000FF"/>
                </a:solidFill>
                <a:latin typeface="+mn-lt"/>
              </a:rPr>
              <a:t>a1, </a:t>
            </a:r>
            <a:r>
              <a:rPr lang="en-US" altLang="zh-CN" b="0" dirty="0" err="1">
                <a:solidFill>
                  <a:srgbClr val="0000FF"/>
                </a:solidFill>
                <a:latin typeface="+mn-lt"/>
              </a:rPr>
              <a:t>int</a:t>
            </a:r>
            <a:r>
              <a:rPr lang="en-US" altLang="zh-CN" b="0" dirty="0">
                <a:solidFill>
                  <a:srgbClr val="0000FF"/>
                </a:solidFill>
                <a:latin typeface="+mn-lt"/>
              </a:rPr>
              <a:t> </a:t>
            </a:r>
            <a:r>
              <a:rPr lang="en-US" altLang="zh-CN" b="0" dirty="0" smtClean="0">
                <a:solidFill>
                  <a:srgbClr val="0000FF"/>
                </a:solidFill>
                <a:latin typeface="+mn-lt"/>
              </a:rPr>
              <a:t>b1)</a:t>
            </a:r>
          </a:p>
          <a:p>
            <a:r>
              <a:rPr lang="en-US" altLang="zh-CN" b="0" dirty="0">
                <a:solidFill>
                  <a:srgbClr val="0000FF"/>
                </a:solidFill>
                <a:latin typeface="+mn-lt"/>
              </a:rPr>
              <a:t> </a:t>
            </a:r>
            <a:r>
              <a:rPr lang="en-US" altLang="zh-CN" b="0" dirty="0" smtClean="0">
                <a:solidFill>
                  <a:srgbClr val="0000FF"/>
                </a:solidFill>
                <a:latin typeface="+mn-lt"/>
              </a:rPr>
              <a:t>     { </a:t>
            </a:r>
            <a:r>
              <a:rPr lang="en-US" altLang="zh-CN" b="0" dirty="0" err="1" smtClean="0">
                <a:solidFill>
                  <a:srgbClr val="0000FF"/>
                </a:solidFill>
                <a:latin typeface="+mn-lt"/>
              </a:rPr>
              <a:t>int</a:t>
            </a:r>
            <a:r>
              <a:rPr lang="en-US" altLang="zh-CN" b="0" dirty="0" smtClean="0">
                <a:solidFill>
                  <a:srgbClr val="0000FF"/>
                </a:solidFill>
                <a:latin typeface="+mn-lt"/>
              </a:rPr>
              <a:t> </a:t>
            </a:r>
            <a:r>
              <a:rPr lang="en-US" altLang="zh-CN" b="0" dirty="0">
                <a:solidFill>
                  <a:srgbClr val="0000FF"/>
                </a:solidFill>
                <a:latin typeface="+mn-lt"/>
              </a:rPr>
              <a:t>z = 0;</a:t>
            </a:r>
            <a:endParaRPr lang="zh-CN" altLang="zh-CN" b="0" dirty="0">
              <a:solidFill>
                <a:srgbClr val="0000FF"/>
              </a:solidFill>
              <a:latin typeface="+mn-lt"/>
            </a:endParaRPr>
          </a:p>
          <a:p>
            <a:r>
              <a:rPr lang="en-US" altLang="zh-CN" b="0" dirty="0" smtClean="0">
                <a:solidFill>
                  <a:srgbClr val="0000FF"/>
                </a:solidFill>
                <a:latin typeface="+mn-lt"/>
              </a:rPr>
              <a:t>         z </a:t>
            </a:r>
            <a:r>
              <a:rPr lang="en-US" altLang="zh-CN" b="0" dirty="0">
                <a:solidFill>
                  <a:srgbClr val="0000FF"/>
                </a:solidFill>
                <a:latin typeface="+mn-lt"/>
              </a:rPr>
              <a:t>= </a:t>
            </a:r>
            <a:r>
              <a:rPr lang="en-US" altLang="zh-CN" b="0" dirty="0" smtClean="0">
                <a:solidFill>
                  <a:srgbClr val="0000FF"/>
                </a:solidFill>
                <a:latin typeface="+mn-lt"/>
              </a:rPr>
              <a:t>a1 </a:t>
            </a:r>
            <a:r>
              <a:rPr lang="en-US" altLang="zh-CN" b="0" dirty="0">
                <a:solidFill>
                  <a:srgbClr val="0000FF"/>
                </a:solidFill>
                <a:latin typeface="+mn-lt"/>
              </a:rPr>
              <a:t>+ </a:t>
            </a:r>
            <a:r>
              <a:rPr lang="en-US" altLang="zh-CN" b="0" dirty="0" smtClean="0">
                <a:solidFill>
                  <a:srgbClr val="0000FF"/>
                </a:solidFill>
                <a:latin typeface="+mn-lt"/>
              </a:rPr>
              <a:t>b1;</a:t>
            </a:r>
            <a:endParaRPr lang="zh-CN" altLang="zh-CN" b="0" dirty="0">
              <a:solidFill>
                <a:srgbClr val="0000FF"/>
              </a:solidFill>
              <a:latin typeface="+mn-lt"/>
            </a:endParaRPr>
          </a:p>
          <a:p>
            <a:r>
              <a:rPr lang="en-US" altLang="zh-CN" b="0" dirty="0" smtClean="0">
                <a:solidFill>
                  <a:srgbClr val="0000FF"/>
                </a:solidFill>
                <a:latin typeface="+mn-lt"/>
              </a:rPr>
              <a:t>         return </a:t>
            </a:r>
            <a:r>
              <a:rPr lang="en-US" altLang="zh-CN" b="0" dirty="0">
                <a:solidFill>
                  <a:srgbClr val="0000FF"/>
                </a:solidFill>
                <a:latin typeface="+mn-lt"/>
              </a:rPr>
              <a:t>z;</a:t>
            </a:r>
            <a:endParaRPr lang="zh-CN" altLang="zh-CN" b="0" dirty="0">
              <a:solidFill>
                <a:srgbClr val="0000FF"/>
              </a:solidFill>
              <a:latin typeface="+mn-lt"/>
            </a:endParaRPr>
          </a:p>
          <a:p>
            <a:r>
              <a:rPr lang="en-US" altLang="zh-CN" b="0" dirty="0" smtClean="0">
                <a:solidFill>
                  <a:srgbClr val="0000FF"/>
                </a:solidFill>
                <a:latin typeface="+mn-lt"/>
              </a:rPr>
              <a:t>      }</a:t>
            </a:r>
            <a:endParaRPr lang="zh-CN" altLang="zh-CN" b="0" dirty="0">
              <a:solidFill>
                <a:srgbClr val="0000FF"/>
              </a:solidFill>
              <a:latin typeface="+mn-lt"/>
            </a:endParaRPr>
          </a:p>
          <a:p>
            <a:r>
              <a:rPr lang="en-US" altLang="zh-CN" b="0" dirty="0" smtClean="0">
                <a:latin typeface="+mn-lt"/>
              </a:rPr>
              <a:t>  </a:t>
            </a:r>
            <a:r>
              <a:rPr lang="en-US" altLang="zh-CN" b="0" dirty="0" err="1" smtClean="0">
                <a:latin typeface="+mn-lt"/>
              </a:rPr>
              <a:t>int</a:t>
            </a:r>
            <a:r>
              <a:rPr lang="en-US" altLang="zh-CN" b="0" dirty="0" smtClean="0">
                <a:latin typeface="+mn-lt"/>
              </a:rPr>
              <a:t> </a:t>
            </a:r>
            <a:r>
              <a:rPr lang="en-US" altLang="zh-CN" b="0" dirty="0">
                <a:latin typeface="+mn-lt"/>
              </a:rPr>
              <a:t>_</a:t>
            </a:r>
            <a:r>
              <a:rPr lang="en-US" altLang="zh-CN" b="0" dirty="0" err="1">
                <a:latin typeface="+mn-lt"/>
              </a:rPr>
              <a:t>tmain</a:t>
            </a:r>
            <a:r>
              <a:rPr lang="en-US" altLang="zh-CN" b="0" dirty="0">
                <a:latin typeface="+mn-lt"/>
              </a:rPr>
              <a:t>(</a:t>
            </a:r>
            <a:r>
              <a:rPr lang="en-US" altLang="zh-CN" b="0" dirty="0" err="1">
                <a:latin typeface="+mn-lt"/>
              </a:rPr>
              <a:t>int</a:t>
            </a:r>
            <a:r>
              <a:rPr lang="en-US" altLang="zh-CN" b="0" dirty="0">
                <a:latin typeface="+mn-lt"/>
              </a:rPr>
              <a:t> </a:t>
            </a:r>
            <a:r>
              <a:rPr lang="en-US" altLang="zh-CN" b="0" dirty="0" err="1">
                <a:latin typeface="+mn-lt"/>
              </a:rPr>
              <a:t>argc</a:t>
            </a:r>
            <a:r>
              <a:rPr lang="en-US" altLang="zh-CN" b="0" dirty="0">
                <a:latin typeface="+mn-lt"/>
              </a:rPr>
              <a:t>, _TCHAR* </a:t>
            </a:r>
            <a:r>
              <a:rPr lang="en-US" altLang="zh-CN" b="0" dirty="0" err="1">
                <a:latin typeface="+mn-lt"/>
              </a:rPr>
              <a:t>argv</a:t>
            </a:r>
            <a:r>
              <a:rPr lang="en-US" altLang="zh-CN" b="0" dirty="0">
                <a:latin typeface="+mn-lt"/>
              </a:rPr>
              <a:t>[])</a:t>
            </a:r>
          </a:p>
          <a:p>
            <a:r>
              <a:rPr lang="en-US" altLang="zh-CN" b="0" dirty="0" smtClean="0">
                <a:latin typeface="+mn-lt"/>
              </a:rPr>
              <a:t>     { </a:t>
            </a:r>
            <a:r>
              <a:rPr lang="en-US" altLang="zh-CN" b="0" dirty="0" err="1" smtClean="0">
                <a:latin typeface="+mn-lt"/>
              </a:rPr>
              <a:t>int</a:t>
            </a:r>
            <a:r>
              <a:rPr lang="en-US" altLang="zh-CN" b="0" dirty="0" smtClean="0">
                <a:latin typeface="+mn-lt"/>
              </a:rPr>
              <a:t> </a:t>
            </a:r>
            <a:r>
              <a:rPr lang="en-US" altLang="zh-CN" b="0" dirty="0">
                <a:latin typeface="+mn-lt"/>
              </a:rPr>
              <a:t>a = 10;</a:t>
            </a:r>
            <a:endParaRPr lang="zh-CN" altLang="zh-CN" b="0" dirty="0">
              <a:latin typeface="+mn-lt"/>
            </a:endParaRPr>
          </a:p>
          <a:p>
            <a:r>
              <a:rPr lang="en-US" altLang="zh-CN" b="0" dirty="0" smtClean="0">
                <a:latin typeface="+mn-lt"/>
              </a:rPr>
              <a:t>        </a:t>
            </a:r>
            <a:r>
              <a:rPr lang="en-US" altLang="zh-CN" b="0" dirty="0" err="1" smtClean="0">
                <a:latin typeface="+mn-lt"/>
              </a:rPr>
              <a:t>int</a:t>
            </a:r>
            <a:r>
              <a:rPr lang="en-US" altLang="zh-CN" b="0" dirty="0" smtClean="0">
                <a:latin typeface="+mn-lt"/>
              </a:rPr>
              <a:t> </a:t>
            </a:r>
            <a:r>
              <a:rPr lang="en-US" altLang="zh-CN" b="0" dirty="0">
                <a:latin typeface="+mn-lt"/>
              </a:rPr>
              <a:t>b = 20;</a:t>
            </a:r>
            <a:endParaRPr lang="zh-CN" altLang="zh-CN" b="0" dirty="0">
              <a:latin typeface="+mn-lt"/>
            </a:endParaRPr>
          </a:p>
          <a:p>
            <a:r>
              <a:rPr lang="en-US" altLang="zh-CN" b="0" dirty="0" smtClean="0">
                <a:latin typeface="+mn-lt"/>
              </a:rPr>
              <a:t>        </a:t>
            </a:r>
            <a:r>
              <a:rPr lang="en-US" altLang="zh-CN" b="0" dirty="0" err="1" smtClean="0">
                <a:latin typeface="+mn-lt"/>
              </a:rPr>
              <a:t>int</a:t>
            </a:r>
            <a:r>
              <a:rPr lang="en-US" altLang="zh-CN" b="0" dirty="0" smtClean="0">
                <a:latin typeface="+mn-lt"/>
              </a:rPr>
              <a:t> </a:t>
            </a:r>
            <a:r>
              <a:rPr lang="en-US" altLang="zh-CN" b="0" dirty="0">
                <a:latin typeface="+mn-lt"/>
              </a:rPr>
              <a:t>ret;</a:t>
            </a:r>
            <a:endParaRPr lang="zh-CN" altLang="zh-CN" b="0" dirty="0">
              <a:latin typeface="+mn-lt"/>
            </a:endParaRPr>
          </a:p>
          <a:p>
            <a:r>
              <a:rPr lang="en-US" altLang="zh-CN" b="0" dirty="0" smtClean="0">
                <a:latin typeface="+mn-lt"/>
              </a:rPr>
              <a:t>       ret </a:t>
            </a:r>
            <a:r>
              <a:rPr lang="en-US" altLang="zh-CN" b="0" dirty="0">
                <a:latin typeface="+mn-lt"/>
              </a:rPr>
              <a:t>= Add(a, b);</a:t>
            </a:r>
            <a:endParaRPr lang="zh-CN" altLang="zh-CN" b="0" dirty="0">
              <a:latin typeface="+mn-lt"/>
            </a:endParaRPr>
          </a:p>
          <a:p>
            <a:r>
              <a:rPr lang="en-US" altLang="zh-CN" b="0" dirty="0" smtClean="0">
                <a:latin typeface="+mn-lt"/>
              </a:rPr>
              <a:t>      return </a:t>
            </a:r>
            <a:r>
              <a:rPr lang="en-US" altLang="zh-CN" b="0" dirty="0">
                <a:latin typeface="+mn-lt"/>
              </a:rPr>
              <a:t>0;</a:t>
            </a:r>
            <a:endParaRPr lang="zh-CN" altLang="zh-CN" b="0" dirty="0">
              <a:latin typeface="+mn-lt"/>
            </a:endParaRPr>
          </a:p>
          <a:p>
            <a:r>
              <a:rPr lang="en-US" altLang="zh-CN" b="0" dirty="0" smtClean="0">
                <a:latin typeface="+mn-lt"/>
              </a:rPr>
              <a:t>    }</a:t>
            </a:r>
            <a:endParaRPr lang="zh-CN" altLang="zh-CN" b="0" dirty="0">
              <a:latin typeface="+mn-lt"/>
            </a:endParaRPr>
          </a:p>
          <a:p>
            <a:pPr>
              <a:lnSpc>
                <a:spcPct val="120000"/>
              </a:lnSpc>
            </a:pPr>
            <a:endParaRPr lang="zh-CN" altLang="zh-CN" dirty="0">
              <a:solidFill>
                <a:srgbClr val="00B0F0"/>
              </a:solidFill>
              <a:latin typeface="黑体" panose="02010600030101010101" pitchFamily="2" charset="-122"/>
              <a:ea typeface="黑体" panose="02010600030101010101" pitchFamily="2" charset="-122"/>
            </a:endParaRPr>
          </a:p>
        </p:txBody>
      </p:sp>
      <p:sp>
        <p:nvSpPr>
          <p:cNvPr id="5" name="Rectangle 3"/>
          <p:cNvSpPr>
            <a:spLocks noChangeArrowheads="1"/>
          </p:cNvSpPr>
          <p:nvPr/>
        </p:nvSpPr>
        <p:spPr bwMode="auto">
          <a:xfrm>
            <a:off x="100965" y="491392"/>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dirty="0" smtClean="0">
                <a:solidFill>
                  <a:srgbClr val="990000"/>
                </a:solidFill>
                <a:latin typeface="黑体" panose="02010600030101010101" pitchFamily="2" charset="-122"/>
                <a:ea typeface="黑体" panose="02010600030101010101" pitchFamily="2" charset="-122"/>
              </a:rPr>
              <a:t>3.6.2 x86(32</a:t>
            </a:r>
            <a:r>
              <a:rPr kumimoji="0" lang="zh-CN" altLang="en-US" dirty="0" smtClean="0">
                <a:solidFill>
                  <a:srgbClr val="990000"/>
                </a:solidFill>
                <a:latin typeface="黑体" panose="02010600030101010101" pitchFamily="2" charset="-122"/>
                <a:ea typeface="黑体" panose="02010600030101010101" pitchFamily="2" charset="-122"/>
              </a:rPr>
              <a:t>位</a:t>
            </a:r>
            <a:r>
              <a:rPr kumimoji="0" lang="zh-CN" altLang="en-US" dirty="0">
                <a:solidFill>
                  <a:srgbClr val="990000"/>
                </a:solidFill>
                <a:latin typeface="黑体" panose="02010600030101010101" pitchFamily="2" charset="-122"/>
                <a:ea typeface="黑体" panose="02010600030101010101" pitchFamily="2" charset="-122"/>
              </a:rPr>
              <a:t>机</a:t>
            </a:r>
            <a:r>
              <a:rPr kumimoji="0" lang="en-US" altLang="zh-CN" dirty="0" smtClean="0">
                <a:solidFill>
                  <a:srgbClr val="990000"/>
                </a:solidFill>
                <a:latin typeface="黑体" panose="02010600030101010101" pitchFamily="2" charset="-122"/>
                <a:ea typeface="黑体" panose="02010600030101010101" pitchFamily="2" charset="-122"/>
              </a:rPr>
              <a:t>)</a:t>
            </a:r>
            <a:r>
              <a:rPr kumimoji="0" lang="zh-CN" altLang="en-US" dirty="0" smtClean="0">
                <a:solidFill>
                  <a:srgbClr val="990000"/>
                </a:solidFill>
                <a:latin typeface="黑体" panose="02010600030101010101" pitchFamily="2" charset="-122"/>
                <a:ea typeface="黑体" panose="02010600030101010101" pitchFamily="2" charset="-122"/>
              </a:rPr>
              <a:t>硬件对</a:t>
            </a:r>
            <a:r>
              <a:rPr kumimoji="0" lang="en-US" altLang="zh-CN" dirty="0" smtClean="0">
                <a:solidFill>
                  <a:srgbClr val="990000"/>
                </a:solidFill>
                <a:latin typeface="黑体" panose="02010600030101010101" pitchFamily="2" charset="-122"/>
                <a:ea typeface="黑体" panose="02010600030101010101" pitchFamily="2" charset="-122"/>
              </a:rPr>
              <a:t>C</a:t>
            </a:r>
            <a:r>
              <a:rPr kumimoji="0" lang="zh-CN" altLang="en-US" dirty="0" smtClean="0">
                <a:solidFill>
                  <a:srgbClr val="990000"/>
                </a:solidFill>
                <a:latin typeface="黑体" panose="02010600030101010101" pitchFamily="2" charset="-122"/>
                <a:ea typeface="黑体" panose="02010600030101010101" pitchFamily="2" charset="-122"/>
              </a:rPr>
              <a:t>语言函数调用的支持</a:t>
            </a:r>
            <a:endParaRPr kumimoji="0" lang="en-US" altLang="zh-CN" dirty="0">
              <a:solidFill>
                <a:srgbClr val="990000"/>
              </a:solidFill>
              <a:latin typeface="黑体" panose="02010600030101010101" pitchFamily="2" charset="-122"/>
              <a:ea typeface="黑体" panose="02010600030101010101" pitchFamily="2" charset="-122"/>
            </a:endParaRPr>
          </a:p>
        </p:txBody>
      </p:sp>
      <p:sp>
        <p:nvSpPr>
          <p:cNvPr id="2" name="TextBox 1"/>
          <p:cNvSpPr txBox="1"/>
          <p:nvPr/>
        </p:nvSpPr>
        <p:spPr>
          <a:xfrm>
            <a:off x="2977662" y="1165894"/>
            <a:ext cx="5685692" cy="2862322"/>
          </a:xfrm>
          <a:prstGeom prst="rect">
            <a:avLst/>
          </a:prstGeom>
          <a:solidFill>
            <a:schemeClr val="accent6">
              <a:lumMod val="20000"/>
              <a:lumOff val="80000"/>
            </a:schemeClr>
          </a:solidFill>
        </p:spPr>
        <p:txBody>
          <a:bodyPr wrap="square" rtlCol="0">
            <a:spAutoFit/>
          </a:bodyPr>
          <a:lstStyle/>
          <a:p>
            <a:r>
              <a:rPr lang="en-US" altLang="zh-CN" sz="1800" dirty="0">
                <a:solidFill>
                  <a:srgbClr val="FF0000"/>
                </a:solidFill>
                <a:latin typeface="+mn-lt"/>
              </a:rPr>
              <a:t> </a:t>
            </a:r>
            <a:r>
              <a:rPr lang="en-US" altLang="zh-CN" sz="1800" dirty="0" smtClean="0">
                <a:solidFill>
                  <a:srgbClr val="FF0000"/>
                </a:solidFill>
                <a:latin typeface="+mn-lt"/>
              </a:rPr>
              <a:t> </a:t>
            </a:r>
            <a:r>
              <a:rPr lang="en-US" altLang="zh-CN" sz="1800" dirty="0" err="1" smtClean="0">
                <a:solidFill>
                  <a:srgbClr val="FF0000"/>
                </a:solidFill>
                <a:latin typeface="+mn-lt"/>
              </a:rPr>
              <a:t>int</a:t>
            </a:r>
            <a:r>
              <a:rPr lang="en-US" altLang="zh-CN" sz="1800" dirty="0" smtClean="0">
                <a:solidFill>
                  <a:srgbClr val="FF0000"/>
                </a:solidFill>
                <a:latin typeface="+mn-lt"/>
              </a:rPr>
              <a:t> </a:t>
            </a:r>
            <a:r>
              <a:rPr lang="en-US" altLang="zh-CN" sz="1800" dirty="0">
                <a:solidFill>
                  <a:srgbClr val="FF0000"/>
                </a:solidFill>
                <a:latin typeface="+mn-lt"/>
              </a:rPr>
              <a:t>ret;</a:t>
            </a:r>
          </a:p>
          <a:p>
            <a:r>
              <a:rPr lang="en-US" altLang="zh-CN" sz="1800" dirty="0">
                <a:solidFill>
                  <a:srgbClr val="FF0000"/>
                </a:solidFill>
                <a:latin typeface="+mn-lt"/>
              </a:rPr>
              <a:t>  ret = Add(a, b);</a:t>
            </a:r>
          </a:p>
          <a:p>
            <a:r>
              <a:rPr lang="en-US" altLang="zh-CN" sz="1800" dirty="0">
                <a:latin typeface="+mn-lt"/>
              </a:rPr>
              <a:t>004113FC 8B 45 </a:t>
            </a:r>
            <a:r>
              <a:rPr lang="en-US" altLang="zh-CN" sz="1800" dirty="0" smtClean="0">
                <a:latin typeface="+mn-lt"/>
              </a:rPr>
              <a:t>EC	</a:t>
            </a:r>
            <a:r>
              <a:rPr lang="en-US" altLang="zh-CN" sz="1800" dirty="0" err="1" smtClean="0">
                <a:latin typeface="+mn-lt"/>
              </a:rPr>
              <a:t>mov</a:t>
            </a:r>
            <a:r>
              <a:rPr lang="en-US" altLang="zh-CN" sz="1800" dirty="0" smtClean="0">
                <a:latin typeface="+mn-lt"/>
              </a:rPr>
              <a:t> </a:t>
            </a:r>
            <a:r>
              <a:rPr lang="en-US" altLang="zh-CN" sz="1800" dirty="0" err="1" smtClean="0">
                <a:latin typeface="+mn-lt"/>
              </a:rPr>
              <a:t>eax,dword</a:t>
            </a:r>
            <a:r>
              <a:rPr lang="en-US" altLang="zh-CN" sz="1800" dirty="0" smtClean="0">
                <a:latin typeface="+mn-lt"/>
              </a:rPr>
              <a:t> </a:t>
            </a:r>
            <a:r>
              <a:rPr lang="en-US" altLang="zh-CN" sz="1800" dirty="0" err="1">
                <a:latin typeface="+mn-lt"/>
              </a:rPr>
              <a:t>ptr</a:t>
            </a:r>
            <a:r>
              <a:rPr lang="en-US" altLang="zh-CN" sz="1800" dirty="0">
                <a:latin typeface="+mn-lt"/>
              </a:rPr>
              <a:t> [b]  </a:t>
            </a:r>
          </a:p>
          <a:p>
            <a:r>
              <a:rPr lang="en-US" altLang="zh-CN" sz="1800" dirty="0">
                <a:latin typeface="+mn-lt"/>
              </a:rPr>
              <a:t>004113FF 50 </a:t>
            </a:r>
            <a:r>
              <a:rPr lang="en-US" altLang="zh-CN" sz="1800" dirty="0" smtClean="0">
                <a:latin typeface="+mn-lt"/>
              </a:rPr>
              <a:t>		</a:t>
            </a:r>
            <a:r>
              <a:rPr lang="en-US" altLang="zh-CN" sz="1800" dirty="0" smtClean="0">
                <a:solidFill>
                  <a:srgbClr val="FF0000"/>
                </a:solidFill>
                <a:latin typeface="+mn-lt"/>
              </a:rPr>
              <a:t>push </a:t>
            </a:r>
            <a:r>
              <a:rPr lang="en-US" altLang="zh-CN" sz="1800" dirty="0" err="1" smtClean="0">
                <a:latin typeface="+mn-lt"/>
              </a:rPr>
              <a:t>eax</a:t>
            </a:r>
            <a:r>
              <a:rPr lang="en-US" altLang="zh-CN" sz="1800" dirty="0" smtClean="0">
                <a:latin typeface="+mn-lt"/>
              </a:rPr>
              <a:t>  </a:t>
            </a:r>
            <a:endParaRPr lang="en-US" altLang="zh-CN" sz="1800" dirty="0">
              <a:latin typeface="+mn-lt"/>
            </a:endParaRPr>
          </a:p>
          <a:p>
            <a:r>
              <a:rPr lang="en-US" altLang="zh-CN" sz="1800" dirty="0" smtClean="0">
                <a:latin typeface="+mn-lt"/>
              </a:rPr>
              <a:t>00411400 8B </a:t>
            </a:r>
            <a:r>
              <a:rPr lang="en-US" altLang="zh-CN" sz="1800" dirty="0">
                <a:latin typeface="+mn-lt"/>
              </a:rPr>
              <a:t>4D </a:t>
            </a:r>
            <a:r>
              <a:rPr lang="en-US" altLang="zh-CN" sz="1800" dirty="0" smtClean="0">
                <a:latin typeface="+mn-lt"/>
              </a:rPr>
              <a:t>F8	</a:t>
            </a:r>
            <a:r>
              <a:rPr lang="en-US" altLang="zh-CN" sz="1800" dirty="0" err="1" smtClean="0">
                <a:latin typeface="+mn-lt"/>
              </a:rPr>
              <a:t>mov</a:t>
            </a:r>
            <a:r>
              <a:rPr lang="en-US" altLang="zh-CN" sz="1800" dirty="0" smtClean="0">
                <a:latin typeface="+mn-lt"/>
              </a:rPr>
              <a:t> </a:t>
            </a:r>
            <a:r>
              <a:rPr lang="en-US" altLang="zh-CN" sz="1800" dirty="0" err="1" smtClean="0">
                <a:latin typeface="+mn-lt"/>
              </a:rPr>
              <a:t>ecx,dword</a:t>
            </a:r>
            <a:r>
              <a:rPr lang="en-US" altLang="zh-CN" sz="1800" dirty="0" smtClean="0">
                <a:latin typeface="+mn-lt"/>
              </a:rPr>
              <a:t> </a:t>
            </a:r>
            <a:r>
              <a:rPr lang="en-US" altLang="zh-CN" sz="1800" dirty="0" err="1">
                <a:latin typeface="+mn-lt"/>
              </a:rPr>
              <a:t>ptr</a:t>
            </a:r>
            <a:r>
              <a:rPr lang="en-US" altLang="zh-CN" sz="1800" dirty="0">
                <a:latin typeface="+mn-lt"/>
              </a:rPr>
              <a:t> [a]  </a:t>
            </a:r>
          </a:p>
          <a:p>
            <a:r>
              <a:rPr lang="en-US" altLang="zh-CN" sz="1800" dirty="0">
                <a:latin typeface="+mn-lt"/>
              </a:rPr>
              <a:t>00411403 </a:t>
            </a:r>
            <a:r>
              <a:rPr lang="en-US" altLang="zh-CN" sz="1800" dirty="0" smtClean="0">
                <a:latin typeface="+mn-lt"/>
              </a:rPr>
              <a:t>51		</a:t>
            </a:r>
            <a:r>
              <a:rPr lang="en-US" altLang="zh-CN" sz="1800" dirty="0" smtClean="0">
                <a:solidFill>
                  <a:srgbClr val="FF0000"/>
                </a:solidFill>
                <a:latin typeface="+mn-lt"/>
              </a:rPr>
              <a:t>push</a:t>
            </a:r>
            <a:r>
              <a:rPr lang="en-US" altLang="zh-CN" sz="1800" dirty="0" smtClean="0">
                <a:latin typeface="+mn-lt"/>
              </a:rPr>
              <a:t> </a:t>
            </a:r>
            <a:r>
              <a:rPr lang="en-US" altLang="zh-CN" sz="1800" dirty="0" err="1" smtClean="0">
                <a:latin typeface="+mn-lt"/>
              </a:rPr>
              <a:t>ecx</a:t>
            </a:r>
            <a:r>
              <a:rPr lang="en-US" altLang="zh-CN" sz="1800" dirty="0" smtClean="0">
                <a:latin typeface="+mn-lt"/>
              </a:rPr>
              <a:t>  </a:t>
            </a:r>
            <a:endParaRPr lang="en-US" altLang="zh-CN" sz="1800" dirty="0">
              <a:latin typeface="+mn-lt"/>
            </a:endParaRPr>
          </a:p>
          <a:p>
            <a:r>
              <a:rPr lang="en-US" altLang="zh-CN" sz="1800" dirty="0">
                <a:latin typeface="+mn-lt"/>
              </a:rPr>
              <a:t>00411404 E8 79 FC FF </a:t>
            </a:r>
            <a:r>
              <a:rPr lang="en-US" altLang="zh-CN" sz="1800" dirty="0" err="1" smtClean="0">
                <a:latin typeface="+mn-lt"/>
              </a:rPr>
              <a:t>FF</a:t>
            </a:r>
            <a:r>
              <a:rPr lang="en-US" altLang="zh-CN" sz="1800" dirty="0" smtClean="0">
                <a:latin typeface="+mn-lt"/>
              </a:rPr>
              <a:t>  call Add </a:t>
            </a:r>
            <a:r>
              <a:rPr lang="en-US" altLang="zh-CN" sz="1800" dirty="0">
                <a:latin typeface="+mn-lt"/>
              </a:rPr>
              <a:t>(411082h)  </a:t>
            </a:r>
          </a:p>
          <a:p>
            <a:r>
              <a:rPr lang="it-IT" altLang="zh-CN" sz="1800" dirty="0">
                <a:latin typeface="+mn-lt"/>
              </a:rPr>
              <a:t>00411409 83 C4 </a:t>
            </a:r>
            <a:r>
              <a:rPr lang="it-IT" altLang="zh-CN" sz="1800" dirty="0" smtClean="0">
                <a:latin typeface="+mn-lt"/>
              </a:rPr>
              <a:t>08 	add esp,8  </a:t>
            </a:r>
            <a:endParaRPr lang="it-IT" altLang="zh-CN" sz="1800" dirty="0">
              <a:latin typeface="+mn-lt"/>
            </a:endParaRPr>
          </a:p>
          <a:p>
            <a:r>
              <a:rPr lang="da-DK" altLang="zh-CN" sz="1800" dirty="0">
                <a:latin typeface="+mn-lt"/>
              </a:rPr>
              <a:t>0041140C 89 45 </a:t>
            </a:r>
            <a:r>
              <a:rPr lang="da-DK" altLang="zh-CN" sz="1800" dirty="0" smtClean="0">
                <a:latin typeface="+mn-lt"/>
              </a:rPr>
              <a:t>E0 	</a:t>
            </a:r>
            <a:r>
              <a:rPr lang="da-DK" altLang="zh-CN" sz="1600" dirty="0" smtClean="0">
                <a:latin typeface="+mn-lt"/>
              </a:rPr>
              <a:t>mov dword ptr </a:t>
            </a:r>
            <a:r>
              <a:rPr lang="da-DK" altLang="zh-CN" sz="1600" dirty="0">
                <a:latin typeface="+mn-lt"/>
              </a:rPr>
              <a:t>[ret],eax  </a:t>
            </a:r>
          </a:p>
          <a:p>
            <a:r>
              <a:rPr lang="en-US" altLang="zh-CN" sz="1800" dirty="0">
                <a:solidFill>
                  <a:srgbClr val="FF0000"/>
                </a:solidFill>
                <a:latin typeface="+mn-lt"/>
              </a:rPr>
              <a:t>  return 0;</a:t>
            </a:r>
            <a:endParaRPr lang="zh-CN" altLang="en-US" sz="1800" dirty="0">
              <a:solidFill>
                <a:srgbClr val="FF0000"/>
              </a:solidFill>
              <a:latin typeface="+mn-lt"/>
            </a:endParaRPr>
          </a:p>
        </p:txBody>
      </p:sp>
      <p:sp>
        <p:nvSpPr>
          <p:cNvPr id="3" name="矩形 2"/>
          <p:cNvSpPr/>
          <p:nvPr/>
        </p:nvSpPr>
        <p:spPr>
          <a:xfrm>
            <a:off x="5622290" y="1732915"/>
            <a:ext cx="2860675" cy="11163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109970" y="3141345"/>
            <a:ext cx="2362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5738495" y="3705225"/>
            <a:ext cx="2603500" cy="76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圆角矩形标注 7"/>
          <p:cNvSpPr/>
          <p:nvPr/>
        </p:nvSpPr>
        <p:spPr>
          <a:xfrm>
            <a:off x="6965950" y="541655"/>
            <a:ext cx="1784350" cy="995680"/>
          </a:xfrm>
          <a:prstGeom prst="wedgeRoundRectCallout">
            <a:avLst>
              <a:gd name="adj1" fmla="val -72633"/>
              <a:gd name="adj2" fmla="val 69196"/>
              <a:gd name="adj3" fmla="val 16667"/>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b="0">
                <a:solidFill>
                  <a:srgbClr val="FF0000"/>
                </a:solidFill>
                <a:latin typeface="黑体" panose="02010600030101010101" pitchFamily="2" charset="-122"/>
                <a:ea typeface="黑体" panose="02010600030101010101" pitchFamily="2" charset="-122"/>
              </a:rPr>
              <a:t>主程序在调用函数之前，把形参的值压入堆栈中</a:t>
            </a:r>
          </a:p>
        </p:txBody>
      </p:sp>
      <p:sp>
        <p:nvSpPr>
          <p:cNvPr id="9" name="圆角矩形标注 8"/>
          <p:cNvSpPr/>
          <p:nvPr/>
        </p:nvSpPr>
        <p:spPr>
          <a:xfrm>
            <a:off x="6557645" y="4028440"/>
            <a:ext cx="1784350" cy="995680"/>
          </a:xfrm>
          <a:prstGeom prst="wedgeRoundRectCallout">
            <a:avLst>
              <a:gd name="adj1" fmla="val 36049"/>
              <a:gd name="adj2" fmla="val -84247"/>
              <a:gd name="adj3" fmla="val 16667"/>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b="0">
                <a:solidFill>
                  <a:srgbClr val="FF0000"/>
                </a:solidFill>
                <a:latin typeface="黑体" panose="02010600030101010101" pitchFamily="2" charset="-122"/>
                <a:ea typeface="黑体" panose="02010600030101010101" pitchFamily="2" charset="-122"/>
              </a:rPr>
              <a:t>主程序从</a:t>
            </a:r>
            <a:r>
              <a:rPr lang="en-US" altLang="zh-CN" sz="1600" b="0">
                <a:solidFill>
                  <a:srgbClr val="FF0000"/>
                </a:solidFill>
                <a:latin typeface="黑体" panose="02010600030101010101" pitchFamily="2" charset="-122"/>
                <a:ea typeface="黑体" panose="02010600030101010101" pitchFamily="2" charset="-122"/>
              </a:rPr>
              <a:t>eax</a:t>
            </a:r>
            <a:r>
              <a:rPr lang="zh-CN" altLang="en-US" sz="1600" b="0">
                <a:solidFill>
                  <a:srgbClr val="FF0000"/>
                </a:solidFill>
                <a:latin typeface="黑体" panose="02010600030101010101" pitchFamily="2" charset="-122"/>
                <a:ea typeface="黑体" panose="02010600030101010101" pitchFamily="2" charset="-122"/>
              </a:rPr>
              <a:t>寄存器中读取函数的返回值</a:t>
            </a:r>
          </a:p>
        </p:txBody>
      </p:sp>
      <p:sp>
        <p:nvSpPr>
          <p:cNvPr id="10" name="矩形 9"/>
          <p:cNvSpPr/>
          <p:nvPr/>
        </p:nvSpPr>
        <p:spPr>
          <a:xfrm>
            <a:off x="1102360" y="4885690"/>
            <a:ext cx="2914015" cy="1158875"/>
          </a:xfrm>
          <a:prstGeom prst="rect">
            <a:avLst/>
          </a:prstGeom>
          <a:solidFill>
            <a:schemeClr val="accent6">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60000"/>
                  <a:lumOff val="40000"/>
                  <a:alpha val="24000"/>
                </a:schemeClr>
              </a:solidFill>
            </a:endParaRPr>
          </a:p>
        </p:txBody>
      </p:sp>
    </p:spTree>
    <p:extLst>
      <p:ext uri="{BB962C8B-B14F-4D97-AF65-F5344CB8AC3E}">
        <p14:creationId xmlns:p14="http://schemas.microsoft.com/office/powerpoint/2010/main" val="465065871"/>
      </p:ext>
    </p:extLst>
  </p:cSld>
  <p:clrMapOvr>
    <a:masterClrMapping/>
  </p:clrMapOvr>
  <p:transition>
    <p:wipe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798100" y="1048662"/>
            <a:ext cx="7951894" cy="342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smtClean="0">
                <a:ea typeface="黑体" pitchFamily="2" charset="-122"/>
              </a:rPr>
              <a:t>2. </a:t>
            </a:r>
            <a:r>
              <a:rPr lang="zh-CN" altLang="en-US" dirty="0" smtClean="0">
                <a:ea typeface="黑体" pitchFamily="2" charset="-122"/>
              </a:rPr>
              <a:t>栈帧结构</a:t>
            </a:r>
            <a:endParaRPr lang="en-US" altLang="zh-CN" dirty="0" smtClean="0">
              <a:ea typeface="黑体" pitchFamily="2" charset="-122"/>
            </a:endParaRPr>
          </a:p>
          <a:p>
            <a:pPr>
              <a:lnSpc>
                <a:spcPct val="120000"/>
              </a:lnSpc>
              <a:spcBef>
                <a:spcPts val="600"/>
              </a:spcBef>
            </a:pPr>
            <a:r>
              <a:rPr lang="zh-CN" altLang="en-US" dirty="0" smtClean="0">
                <a:latin typeface="黑体" pitchFamily="2" charset="-122"/>
                <a:ea typeface="黑体" pitchFamily="2" charset="-122"/>
              </a:rPr>
              <a:t>    函数内的代码要避免</a:t>
            </a:r>
            <a:r>
              <a:rPr lang="zh-CN" altLang="en-US" dirty="0" smtClean="0">
                <a:solidFill>
                  <a:srgbClr val="FF0000"/>
                </a:solidFill>
                <a:latin typeface="黑体" pitchFamily="2" charset="-122"/>
                <a:ea typeface="黑体" pitchFamily="2" charset="-122"/>
              </a:rPr>
              <a:t>内存越界引用</a:t>
            </a:r>
            <a:r>
              <a:rPr lang="zh-CN" altLang="en-US" dirty="0" smtClean="0">
                <a:latin typeface="黑体" pitchFamily="2" charset="-122"/>
                <a:ea typeface="黑体" pitchFamily="2" charset="-122"/>
              </a:rPr>
              <a:t>和</a:t>
            </a:r>
            <a:r>
              <a:rPr lang="zh-CN" altLang="en-US" dirty="0" smtClean="0">
                <a:solidFill>
                  <a:srgbClr val="FF0000"/>
                </a:solidFill>
                <a:latin typeface="黑体" pitchFamily="2" charset="-122"/>
                <a:ea typeface="黑体" pitchFamily="2" charset="-122"/>
              </a:rPr>
              <a:t>缓冲区溢出</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lnSpc>
                <a:spcPct val="120000"/>
              </a:lnSpc>
              <a:spcBef>
                <a:spcPts val="0"/>
              </a:spcBef>
            </a:pPr>
            <a:r>
              <a:rPr lang="zh-CN" altLang="en-US" dirty="0" smtClean="0">
                <a:latin typeface="黑体" pitchFamily="2" charset="-122"/>
                <a:ea typeface="黑体" pitchFamily="2" charset="-122"/>
              </a:rPr>
              <a:t>    使用</a:t>
            </a:r>
            <a:r>
              <a:rPr lang="en-US" altLang="zh-CN" dirty="0" smtClean="0">
                <a:latin typeface="黑体" pitchFamily="2" charset="-122"/>
                <a:ea typeface="黑体" pitchFamily="2" charset="-122"/>
              </a:rPr>
              <a:t>gets</a:t>
            </a:r>
            <a:r>
              <a:rPr lang="zh-CN" altLang="en-US" dirty="0" smtClean="0">
                <a:latin typeface="黑体" pitchFamily="2" charset="-122"/>
                <a:ea typeface="黑体" pitchFamily="2" charset="-122"/>
              </a:rPr>
              <a:t>或其它任何能够导致存储溢出的函数，都是不好的编程习惯！</a:t>
            </a:r>
            <a:endParaRPr lang="en-US" altLang="zh-CN" dirty="0" smtClean="0">
              <a:latin typeface="黑体" pitchFamily="2" charset="-122"/>
              <a:ea typeface="黑体" pitchFamily="2" charset="-122"/>
            </a:endParaRPr>
          </a:p>
          <a:p>
            <a:pPr>
              <a:lnSpc>
                <a:spcPct val="120000"/>
              </a:lnSpc>
              <a:spcBef>
                <a:spcPts val="1200"/>
              </a:spcBef>
            </a:pPr>
            <a:r>
              <a:rPr lang="zh-CN" altLang="en-US" dirty="0" smtClean="0">
                <a:solidFill>
                  <a:srgbClr val="FF0000"/>
                </a:solidFill>
                <a:latin typeface="黑体" pitchFamily="2" charset="-122"/>
                <a:ea typeface="黑体" pitchFamily="2" charset="-122"/>
              </a:rPr>
              <a:t>例如：</a:t>
            </a:r>
            <a:endParaRPr lang="en-US" altLang="zh-CN" dirty="0" smtClean="0">
              <a:solidFill>
                <a:srgbClr val="FF0000"/>
              </a:solidFill>
              <a:latin typeface="黑体" pitchFamily="2" charset="-122"/>
              <a:ea typeface="黑体" pitchFamily="2" charset="-122"/>
            </a:endParaRPr>
          </a:p>
          <a:p>
            <a:pPr>
              <a:lnSpc>
                <a:spcPct val="120000"/>
              </a:lnSpc>
              <a:spcBef>
                <a:spcPts val="0"/>
              </a:spcBef>
            </a:pPr>
            <a:r>
              <a:rPr lang="en-US" altLang="zh-CN" dirty="0" smtClean="0">
                <a:latin typeface="黑体" pitchFamily="2" charset="-122"/>
                <a:ea typeface="黑体" pitchFamily="2" charset="-122"/>
              </a:rPr>
              <a:t>    1988</a:t>
            </a:r>
            <a:r>
              <a:rPr lang="zh-CN" altLang="en-US" dirty="0" smtClean="0">
                <a:latin typeface="黑体" pitchFamily="2" charset="-122"/>
                <a:ea typeface="黑体" pitchFamily="2" charset="-122"/>
              </a:rPr>
              <a:t>年著名的蠕虫病毒，就是利用缓冲区溢出来攻击系统。</a:t>
            </a:r>
            <a:endParaRPr lang="en-US" altLang="zh-CN" dirty="0">
              <a:latin typeface="黑体" pitchFamily="2" charset="-122"/>
              <a:ea typeface="黑体" pitchFamily="2" charset="-122"/>
            </a:endParaRPr>
          </a:p>
        </p:txBody>
      </p:sp>
      <p:sp>
        <p:nvSpPr>
          <p:cNvPr id="5" name="Rectangle 3"/>
          <p:cNvSpPr>
            <a:spLocks noChangeArrowheads="1"/>
          </p:cNvSpPr>
          <p:nvPr/>
        </p:nvSpPr>
        <p:spPr bwMode="auto">
          <a:xfrm>
            <a:off x="100965" y="491392"/>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dirty="0" smtClean="0">
                <a:solidFill>
                  <a:srgbClr val="990000"/>
                </a:solidFill>
                <a:latin typeface="黑体" pitchFamily="2" charset="-122"/>
                <a:ea typeface="黑体" pitchFamily="2" charset="-122"/>
              </a:rPr>
              <a:t>3.6.2 x86(32</a:t>
            </a:r>
            <a:r>
              <a:rPr kumimoji="0" lang="zh-CN" altLang="en-US" dirty="0" smtClean="0">
                <a:solidFill>
                  <a:srgbClr val="990000"/>
                </a:solidFill>
                <a:latin typeface="黑体" pitchFamily="2" charset="-122"/>
                <a:ea typeface="黑体" pitchFamily="2" charset="-122"/>
              </a:rPr>
              <a:t>位</a:t>
            </a:r>
            <a:r>
              <a:rPr kumimoji="0" lang="zh-CN" altLang="en-US" dirty="0">
                <a:solidFill>
                  <a:srgbClr val="990000"/>
                </a:solidFill>
                <a:latin typeface="黑体" pitchFamily="2" charset="-122"/>
                <a:ea typeface="黑体" pitchFamily="2" charset="-122"/>
              </a:rPr>
              <a:t>机</a:t>
            </a:r>
            <a:r>
              <a:rPr kumimoji="0" lang="en-US" altLang="zh-CN" dirty="0" smtClean="0">
                <a:solidFill>
                  <a:srgbClr val="990000"/>
                </a:solidFill>
                <a:latin typeface="黑体" pitchFamily="2" charset="-122"/>
                <a:ea typeface="黑体" pitchFamily="2" charset="-122"/>
              </a:rPr>
              <a:t>)</a:t>
            </a:r>
            <a:r>
              <a:rPr kumimoji="0" lang="zh-CN" altLang="en-US" dirty="0" smtClean="0">
                <a:solidFill>
                  <a:srgbClr val="990000"/>
                </a:solidFill>
                <a:latin typeface="黑体" pitchFamily="2" charset="-122"/>
                <a:ea typeface="黑体" pitchFamily="2" charset="-122"/>
              </a:rPr>
              <a:t>硬件对</a:t>
            </a:r>
            <a:r>
              <a:rPr kumimoji="0" lang="en-US" altLang="zh-CN" dirty="0" smtClean="0">
                <a:solidFill>
                  <a:srgbClr val="990000"/>
                </a:solidFill>
                <a:latin typeface="黑体" pitchFamily="2" charset="-122"/>
                <a:ea typeface="黑体" pitchFamily="2" charset="-122"/>
              </a:rPr>
              <a:t>C</a:t>
            </a:r>
            <a:r>
              <a:rPr kumimoji="0" lang="zh-CN" altLang="en-US" dirty="0" smtClean="0">
                <a:solidFill>
                  <a:srgbClr val="990000"/>
                </a:solidFill>
                <a:latin typeface="黑体" pitchFamily="2" charset="-122"/>
                <a:ea typeface="黑体" pitchFamily="2" charset="-122"/>
              </a:rPr>
              <a:t>语言函数调用的支持</a:t>
            </a:r>
            <a:endParaRPr kumimoji="0" lang="en-US" altLang="zh-CN" dirty="0">
              <a:solidFill>
                <a:srgbClr val="990000"/>
              </a:solidFill>
              <a:latin typeface="黑体" pitchFamily="2" charset="-122"/>
              <a:ea typeface="黑体" pitchFamily="2" charset="-122"/>
            </a:endParaRPr>
          </a:p>
        </p:txBody>
      </p:sp>
    </p:spTree>
    <p:extLst>
      <p:ext uri="{BB962C8B-B14F-4D97-AF65-F5344CB8AC3E}">
        <p14:creationId xmlns:p14="http://schemas.microsoft.com/office/powerpoint/2010/main" val="3000532689"/>
      </p:ext>
    </p:extLst>
  </p:cSld>
  <p:clrMapOvr>
    <a:masterClrMapping/>
  </p:clrMapOvr>
  <p:transition>
    <p:wipe di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798100" y="1048662"/>
            <a:ext cx="7951894" cy="342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smtClean="0">
                <a:ea typeface="黑体" pitchFamily="2" charset="-122"/>
              </a:rPr>
              <a:t>2. </a:t>
            </a:r>
            <a:r>
              <a:rPr lang="zh-CN" altLang="en-US" dirty="0" smtClean="0">
                <a:ea typeface="黑体" pitchFamily="2" charset="-122"/>
              </a:rPr>
              <a:t>栈帧结构</a:t>
            </a:r>
            <a:endParaRPr lang="en-US" altLang="zh-CN" dirty="0" smtClean="0">
              <a:ea typeface="黑体" pitchFamily="2" charset="-122"/>
            </a:endParaRPr>
          </a:p>
          <a:p>
            <a:pPr>
              <a:lnSpc>
                <a:spcPct val="120000"/>
              </a:lnSpc>
              <a:spcBef>
                <a:spcPts val="600"/>
              </a:spcBef>
            </a:pPr>
            <a:r>
              <a:rPr lang="zh-CN" altLang="en-US" dirty="0" smtClean="0">
                <a:latin typeface="黑体" pitchFamily="2" charset="-122"/>
                <a:ea typeface="黑体" pitchFamily="2" charset="-122"/>
              </a:rPr>
              <a:t>    函数内的代码要避免</a:t>
            </a:r>
            <a:r>
              <a:rPr lang="zh-CN" altLang="en-US" dirty="0" smtClean="0">
                <a:solidFill>
                  <a:srgbClr val="FF0000"/>
                </a:solidFill>
                <a:latin typeface="黑体" pitchFamily="2" charset="-122"/>
                <a:ea typeface="黑体" pitchFamily="2" charset="-122"/>
              </a:rPr>
              <a:t>内存越界引用</a:t>
            </a:r>
            <a:r>
              <a:rPr lang="zh-CN" altLang="en-US" dirty="0" smtClean="0">
                <a:latin typeface="黑体" pitchFamily="2" charset="-122"/>
                <a:ea typeface="黑体" pitchFamily="2" charset="-122"/>
              </a:rPr>
              <a:t>和</a:t>
            </a:r>
            <a:r>
              <a:rPr lang="zh-CN" altLang="en-US" dirty="0" smtClean="0">
                <a:solidFill>
                  <a:srgbClr val="FF0000"/>
                </a:solidFill>
                <a:latin typeface="黑体" pitchFamily="2" charset="-122"/>
                <a:ea typeface="黑体" pitchFamily="2" charset="-122"/>
              </a:rPr>
              <a:t>缓冲区溢出</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lnSpc>
                <a:spcPct val="120000"/>
              </a:lnSpc>
              <a:spcBef>
                <a:spcPts val="0"/>
              </a:spcBef>
            </a:pPr>
            <a:r>
              <a:rPr lang="zh-CN" altLang="en-US" dirty="0" smtClean="0">
                <a:latin typeface="黑体" pitchFamily="2" charset="-122"/>
                <a:ea typeface="黑体" pitchFamily="2" charset="-122"/>
              </a:rPr>
              <a:t>    使用</a:t>
            </a:r>
            <a:r>
              <a:rPr lang="en-US" altLang="zh-CN" dirty="0" smtClean="0">
                <a:latin typeface="黑体" pitchFamily="2" charset="-122"/>
                <a:ea typeface="黑体" pitchFamily="2" charset="-122"/>
              </a:rPr>
              <a:t>gets</a:t>
            </a:r>
            <a:r>
              <a:rPr lang="zh-CN" altLang="en-US" dirty="0" smtClean="0">
                <a:latin typeface="黑体" pitchFamily="2" charset="-122"/>
                <a:ea typeface="黑体" pitchFamily="2" charset="-122"/>
              </a:rPr>
              <a:t>或其它任何能够导致存储溢出的函数，都是不好的编程习惯！</a:t>
            </a:r>
            <a:endParaRPr lang="en-US" altLang="zh-CN" dirty="0" smtClean="0">
              <a:latin typeface="黑体" pitchFamily="2" charset="-122"/>
              <a:ea typeface="黑体" pitchFamily="2" charset="-122"/>
            </a:endParaRPr>
          </a:p>
          <a:p>
            <a:pPr>
              <a:lnSpc>
                <a:spcPct val="120000"/>
              </a:lnSpc>
              <a:spcBef>
                <a:spcPts val="1200"/>
              </a:spcBef>
            </a:pPr>
            <a:r>
              <a:rPr lang="zh-CN" altLang="en-US" dirty="0" smtClean="0">
                <a:solidFill>
                  <a:srgbClr val="FF0000"/>
                </a:solidFill>
                <a:latin typeface="黑体" pitchFamily="2" charset="-122"/>
                <a:ea typeface="黑体" pitchFamily="2" charset="-122"/>
              </a:rPr>
              <a:t>例如：</a:t>
            </a:r>
            <a:endParaRPr lang="en-US" altLang="zh-CN" dirty="0" smtClean="0">
              <a:solidFill>
                <a:srgbClr val="FF0000"/>
              </a:solidFill>
              <a:latin typeface="黑体" pitchFamily="2" charset="-122"/>
              <a:ea typeface="黑体" pitchFamily="2" charset="-122"/>
            </a:endParaRPr>
          </a:p>
          <a:p>
            <a:pPr>
              <a:lnSpc>
                <a:spcPct val="120000"/>
              </a:lnSpc>
              <a:spcBef>
                <a:spcPts val="0"/>
              </a:spcBef>
            </a:pPr>
            <a:r>
              <a:rPr lang="en-US" altLang="zh-CN" dirty="0" smtClean="0">
                <a:latin typeface="黑体" pitchFamily="2" charset="-122"/>
                <a:ea typeface="黑体" pitchFamily="2" charset="-122"/>
              </a:rPr>
              <a:t>    1988</a:t>
            </a:r>
            <a:r>
              <a:rPr lang="zh-CN" altLang="en-US" dirty="0" smtClean="0">
                <a:latin typeface="黑体" pitchFamily="2" charset="-122"/>
                <a:ea typeface="黑体" pitchFamily="2" charset="-122"/>
              </a:rPr>
              <a:t>年著名的蠕虫病毒，就是利用缓冲区溢出来攻击系统。</a:t>
            </a:r>
            <a:endParaRPr lang="en-US" altLang="zh-CN" dirty="0">
              <a:latin typeface="黑体" pitchFamily="2" charset="-122"/>
              <a:ea typeface="黑体" pitchFamily="2" charset="-122"/>
            </a:endParaRPr>
          </a:p>
        </p:txBody>
      </p:sp>
      <p:sp>
        <p:nvSpPr>
          <p:cNvPr id="5" name="Rectangle 3"/>
          <p:cNvSpPr>
            <a:spLocks noChangeArrowheads="1"/>
          </p:cNvSpPr>
          <p:nvPr/>
        </p:nvSpPr>
        <p:spPr bwMode="auto">
          <a:xfrm>
            <a:off x="100965" y="491392"/>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dirty="0" smtClean="0">
                <a:solidFill>
                  <a:srgbClr val="990000"/>
                </a:solidFill>
                <a:latin typeface="黑体" pitchFamily="2" charset="-122"/>
                <a:ea typeface="黑体" pitchFamily="2" charset="-122"/>
              </a:rPr>
              <a:t>3.6.2 x86(32</a:t>
            </a:r>
            <a:r>
              <a:rPr kumimoji="0" lang="zh-CN" altLang="en-US" dirty="0" smtClean="0">
                <a:solidFill>
                  <a:srgbClr val="990000"/>
                </a:solidFill>
                <a:latin typeface="黑体" pitchFamily="2" charset="-122"/>
                <a:ea typeface="黑体" pitchFamily="2" charset="-122"/>
              </a:rPr>
              <a:t>位</a:t>
            </a:r>
            <a:r>
              <a:rPr kumimoji="0" lang="zh-CN" altLang="en-US" dirty="0">
                <a:solidFill>
                  <a:srgbClr val="990000"/>
                </a:solidFill>
                <a:latin typeface="黑体" pitchFamily="2" charset="-122"/>
                <a:ea typeface="黑体" pitchFamily="2" charset="-122"/>
              </a:rPr>
              <a:t>机</a:t>
            </a:r>
            <a:r>
              <a:rPr kumimoji="0" lang="en-US" altLang="zh-CN" dirty="0" smtClean="0">
                <a:solidFill>
                  <a:srgbClr val="990000"/>
                </a:solidFill>
                <a:latin typeface="黑体" pitchFamily="2" charset="-122"/>
                <a:ea typeface="黑体" pitchFamily="2" charset="-122"/>
              </a:rPr>
              <a:t>)</a:t>
            </a:r>
            <a:r>
              <a:rPr kumimoji="0" lang="zh-CN" altLang="en-US" dirty="0" smtClean="0">
                <a:solidFill>
                  <a:srgbClr val="990000"/>
                </a:solidFill>
                <a:latin typeface="黑体" pitchFamily="2" charset="-122"/>
                <a:ea typeface="黑体" pitchFamily="2" charset="-122"/>
              </a:rPr>
              <a:t>硬件对</a:t>
            </a:r>
            <a:r>
              <a:rPr kumimoji="0" lang="en-US" altLang="zh-CN" dirty="0" smtClean="0">
                <a:solidFill>
                  <a:srgbClr val="990000"/>
                </a:solidFill>
                <a:latin typeface="黑体" pitchFamily="2" charset="-122"/>
                <a:ea typeface="黑体" pitchFamily="2" charset="-122"/>
              </a:rPr>
              <a:t>C</a:t>
            </a:r>
            <a:r>
              <a:rPr kumimoji="0" lang="zh-CN" altLang="en-US" dirty="0" smtClean="0">
                <a:solidFill>
                  <a:srgbClr val="990000"/>
                </a:solidFill>
                <a:latin typeface="黑体" pitchFamily="2" charset="-122"/>
                <a:ea typeface="黑体" pitchFamily="2" charset="-122"/>
              </a:rPr>
              <a:t>语言函数调用的支持</a:t>
            </a:r>
            <a:endParaRPr kumimoji="0" lang="en-US" altLang="zh-CN" dirty="0">
              <a:solidFill>
                <a:srgbClr val="990000"/>
              </a:solidFill>
              <a:latin typeface="黑体" pitchFamily="2" charset="-122"/>
              <a:ea typeface="黑体" pitchFamily="2" charset="-122"/>
            </a:endParaRPr>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2" y="79131"/>
            <a:ext cx="8398302" cy="6446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椭圆 2"/>
          <p:cNvSpPr/>
          <p:nvPr/>
        </p:nvSpPr>
        <p:spPr>
          <a:xfrm>
            <a:off x="351692" y="4976445"/>
            <a:ext cx="6550269" cy="98473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2369" y="413238"/>
            <a:ext cx="7631723" cy="381586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8992673"/>
      </p:ext>
    </p:extLst>
  </p:cSld>
  <p:clrMapOvr>
    <a:masterClrMapping/>
  </p:clrMapOvr>
  <p:transition>
    <p:wipe di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798100" y="1048662"/>
            <a:ext cx="7951894"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smtClean="0">
                <a:solidFill>
                  <a:srgbClr val="C00000"/>
                </a:solidFill>
                <a:latin typeface="黑体" pitchFamily="2" charset="-122"/>
                <a:ea typeface="黑体" pitchFamily="2" charset="-122"/>
              </a:rPr>
              <a:t>x86-64</a:t>
            </a:r>
            <a:r>
              <a:rPr lang="zh-CN" altLang="en-US" dirty="0" smtClean="0">
                <a:solidFill>
                  <a:srgbClr val="C00000"/>
                </a:solidFill>
                <a:latin typeface="黑体" pitchFamily="2" charset="-122"/>
                <a:ea typeface="黑体" pitchFamily="2" charset="-122"/>
              </a:rPr>
              <a:t>：</a:t>
            </a:r>
            <a:endParaRPr lang="en-US" altLang="zh-CN" dirty="0" smtClean="0">
              <a:solidFill>
                <a:srgbClr val="C00000"/>
              </a:solidFill>
              <a:latin typeface="黑体" pitchFamily="2" charset="-122"/>
              <a:ea typeface="黑体" pitchFamily="2" charset="-122"/>
            </a:endParaRPr>
          </a:p>
          <a:p>
            <a:pPr>
              <a:lnSpc>
                <a:spcPct val="120000"/>
              </a:lnSpc>
            </a:pPr>
            <a:r>
              <a:rPr lang="en-US" altLang="zh-CN" dirty="0" smtClean="0">
                <a:latin typeface="黑体" pitchFamily="2" charset="-122"/>
                <a:ea typeface="黑体" pitchFamily="2" charset="-122"/>
              </a:rPr>
              <a:t>    </a:t>
            </a:r>
            <a:r>
              <a:rPr lang="zh-CN" altLang="en-US" dirty="0" smtClean="0">
                <a:solidFill>
                  <a:srgbClr val="FF0000"/>
                </a:solidFill>
                <a:latin typeface="黑体" pitchFamily="2" charset="-122"/>
                <a:ea typeface="黑体" pitchFamily="2" charset="-122"/>
              </a:rPr>
              <a:t>可通过寄存器最多传递</a:t>
            </a:r>
            <a:r>
              <a:rPr lang="en-US" altLang="zh-CN" dirty="0" smtClean="0">
                <a:solidFill>
                  <a:srgbClr val="FF0000"/>
                </a:solidFill>
                <a:latin typeface="黑体" pitchFamily="2" charset="-122"/>
                <a:ea typeface="黑体" pitchFamily="2" charset="-122"/>
              </a:rPr>
              <a:t>6</a:t>
            </a:r>
            <a:r>
              <a:rPr lang="zh-CN" altLang="en-US" dirty="0" smtClean="0">
                <a:solidFill>
                  <a:srgbClr val="FF0000"/>
                </a:solidFill>
                <a:latin typeface="黑体" pitchFamily="2" charset="-122"/>
                <a:ea typeface="黑体" pitchFamily="2" charset="-122"/>
              </a:rPr>
              <a:t>个整型参数</a:t>
            </a:r>
            <a:r>
              <a:rPr lang="zh-CN" altLang="en-US" dirty="0" smtClean="0">
                <a:latin typeface="黑体" pitchFamily="2" charset="-122"/>
                <a:ea typeface="黑体" pitchFamily="2" charset="-122"/>
              </a:rPr>
              <a:t>（例如整数和指针）。寄存器的使用是有特殊顺序的，寄存器使用的名字取决于要传递的数据类型的大小。</a:t>
            </a:r>
            <a:r>
              <a:rPr lang="en-US" altLang="zh-CN" dirty="0" smtClean="0">
                <a:latin typeface="黑体" pitchFamily="2" charset="-122"/>
                <a:ea typeface="黑体" pitchFamily="2" charset="-122"/>
              </a:rPr>
              <a:t> </a:t>
            </a:r>
            <a:endParaRPr lang="zh-CN" altLang="zh-CN" dirty="0">
              <a:solidFill>
                <a:srgbClr val="00B0F0"/>
              </a:solidFill>
              <a:latin typeface="黑体" pitchFamily="2" charset="-122"/>
              <a:ea typeface="黑体" pitchFamily="2" charset="-122"/>
            </a:endParaRPr>
          </a:p>
        </p:txBody>
      </p:sp>
      <p:sp>
        <p:nvSpPr>
          <p:cNvPr id="5" name="Rectangle 3"/>
          <p:cNvSpPr>
            <a:spLocks noChangeArrowheads="1"/>
          </p:cNvSpPr>
          <p:nvPr/>
        </p:nvSpPr>
        <p:spPr bwMode="auto">
          <a:xfrm>
            <a:off x="100965" y="491392"/>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dirty="0" smtClean="0">
                <a:solidFill>
                  <a:srgbClr val="990000"/>
                </a:solidFill>
                <a:latin typeface="黑体" pitchFamily="2" charset="-122"/>
                <a:ea typeface="黑体" pitchFamily="2" charset="-122"/>
              </a:rPr>
              <a:t>3.6.3 </a:t>
            </a:r>
            <a:r>
              <a:rPr kumimoji="0" lang="zh-CN" altLang="en-US" dirty="0" smtClean="0">
                <a:solidFill>
                  <a:srgbClr val="990000"/>
                </a:solidFill>
                <a:latin typeface="黑体" pitchFamily="2" charset="-122"/>
                <a:ea typeface="黑体" pitchFamily="2" charset="-122"/>
              </a:rPr>
              <a:t>其它</a:t>
            </a:r>
            <a:r>
              <a:rPr kumimoji="0" lang="en-US" altLang="zh-CN" dirty="0" smtClean="0">
                <a:solidFill>
                  <a:srgbClr val="990000"/>
                </a:solidFill>
                <a:latin typeface="黑体" pitchFamily="2" charset="-122"/>
                <a:ea typeface="黑体" pitchFamily="2" charset="-122"/>
              </a:rPr>
              <a:t>CPU</a:t>
            </a:r>
            <a:r>
              <a:rPr kumimoji="0" lang="zh-CN" altLang="en-US" dirty="0" smtClean="0">
                <a:solidFill>
                  <a:srgbClr val="990000"/>
                </a:solidFill>
                <a:latin typeface="黑体" pitchFamily="2" charset="-122"/>
                <a:ea typeface="黑体" pitchFamily="2" charset="-122"/>
              </a:rPr>
              <a:t>的硬件对</a:t>
            </a:r>
            <a:r>
              <a:rPr kumimoji="0" lang="en-US" altLang="zh-CN" dirty="0" smtClean="0">
                <a:solidFill>
                  <a:srgbClr val="990000"/>
                </a:solidFill>
                <a:latin typeface="黑体" pitchFamily="2" charset="-122"/>
                <a:ea typeface="黑体" pitchFamily="2" charset="-122"/>
              </a:rPr>
              <a:t>C</a:t>
            </a:r>
            <a:r>
              <a:rPr kumimoji="0" lang="zh-CN" altLang="en-US" dirty="0" smtClean="0">
                <a:solidFill>
                  <a:srgbClr val="990000"/>
                </a:solidFill>
                <a:latin typeface="黑体" pitchFamily="2" charset="-122"/>
                <a:ea typeface="黑体" pitchFamily="2" charset="-122"/>
              </a:rPr>
              <a:t>语言函数调用的支持</a:t>
            </a:r>
            <a:endParaRPr kumimoji="0" lang="en-US" altLang="zh-CN" dirty="0">
              <a:solidFill>
                <a:srgbClr val="990000"/>
              </a:solidFill>
              <a:latin typeface="黑体" pitchFamily="2" charset="-122"/>
              <a:ea typeface="黑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78555552"/>
              </p:ext>
            </p:extLst>
          </p:nvPr>
        </p:nvGraphicFramePr>
        <p:xfrm>
          <a:off x="1128168" y="2913788"/>
          <a:ext cx="7291757" cy="2397760"/>
        </p:xfrm>
        <a:graphic>
          <a:graphicData uri="http://schemas.openxmlformats.org/drawingml/2006/table">
            <a:tbl>
              <a:tblPr firstRow="1" bandRow="1">
                <a:tableStyleId>{5C22544A-7EE6-4342-B048-85BDC9FD1C3A}</a:tableStyleId>
              </a:tblPr>
              <a:tblGrid>
                <a:gridCol w="1766849"/>
                <a:gridCol w="920818"/>
                <a:gridCol w="920818"/>
                <a:gridCol w="920818"/>
                <a:gridCol w="920818"/>
                <a:gridCol w="920818"/>
                <a:gridCol w="920818"/>
              </a:tblGrid>
              <a:tr h="370840">
                <a:tc rowSpan="2">
                  <a:txBody>
                    <a:bodyPr/>
                    <a:lstStyle/>
                    <a:p>
                      <a:pPr algn="ctr"/>
                      <a:r>
                        <a:rPr lang="zh-CN" altLang="en-US" sz="2400" b="1" dirty="0" smtClean="0">
                          <a:solidFill>
                            <a:srgbClr val="000066"/>
                          </a:solidFill>
                          <a:latin typeface="黑体" pitchFamily="2" charset="-122"/>
                          <a:ea typeface="黑体" pitchFamily="2" charset="-122"/>
                        </a:rPr>
                        <a:t>操作数大小</a:t>
                      </a:r>
                      <a:endParaRPr lang="en-US" altLang="zh-CN" sz="2400" b="1" dirty="0" smtClean="0">
                        <a:solidFill>
                          <a:srgbClr val="000066"/>
                        </a:solidFill>
                        <a:latin typeface="黑体" pitchFamily="2" charset="-122"/>
                        <a:ea typeface="黑体" pitchFamily="2" charset="-122"/>
                      </a:endParaRPr>
                    </a:p>
                    <a:p>
                      <a:pPr marL="0" indent="0" algn="ctr"/>
                      <a:r>
                        <a:rPr lang="zh-CN" altLang="en-US" sz="2400" b="1" dirty="0" smtClean="0">
                          <a:solidFill>
                            <a:srgbClr val="000066"/>
                          </a:solidFill>
                          <a:latin typeface="黑体" pitchFamily="2" charset="-122"/>
                          <a:ea typeface="黑体" pitchFamily="2" charset="-122"/>
                        </a:rPr>
                        <a:t>（位）</a:t>
                      </a:r>
                      <a:endParaRPr lang="zh-CN" altLang="en-US" sz="2400" b="1" dirty="0">
                        <a:solidFill>
                          <a:srgbClr val="000066"/>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gridSpan="6">
                  <a:txBody>
                    <a:bodyPr/>
                    <a:lstStyle/>
                    <a:p>
                      <a:pPr algn="ctr"/>
                      <a:r>
                        <a:rPr lang="zh-CN" altLang="en-US" sz="2400" b="1" dirty="0" smtClean="0">
                          <a:solidFill>
                            <a:srgbClr val="000066"/>
                          </a:solidFill>
                          <a:latin typeface="黑体" pitchFamily="2" charset="-122"/>
                          <a:ea typeface="黑体" pitchFamily="2" charset="-122"/>
                        </a:rPr>
                        <a:t>参数数量</a:t>
                      </a:r>
                      <a:endParaRPr lang="zh-CN" altLang="en-US" sz="2400" b="1" dirty="0">
                        <a:solidFill>
                          <a:srgbClr val="000066"/>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pPr algn="ctr"/>
                      <a:r>
                        <a:rPr lang="en-US" altLang="zh-CN" sz="2400" b="1" dirty="0" smtClean="0">
                          <a:solidFill>
                            <a:srgbClr val="000066"/>
                          </a:solidFill>
                          <a:latin typeface="黑体" pitchFamily="2" charset="-122"/>
                          <a:ea typeface="黑体" pitchFamily="2" charset="-122"/>
                        </a:rPr>
                        <a:t>1</a:t>
                      </a:r>
                      <a:endParaRPr lang="zh-CN" altLang="en-US" sz="2400" b="1" dirty="0">
                        <a:solidFill>
                          <a:srgbClr val="000066"/>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pPr algn="ctr"/>
                      <a:r>
                        <a:rPr lang="en-US" altLang="zh-CN" sz="2400" b="1" dirty="0" smtClean="0">
                          <a:solidFill>
                            <a:srgbClr val="000066"/>
                          </a:solidFill>
                          <a:latin typeface="黑体" pitchFamily="2" charset="-122"/>
                          <a:ea typeface="黑体" pitchFamily="2" charset="-122"/>
                        </a:rPr>
                        <a:t>2</a:t>
                      </a:r>
                      <a:endParaRPr lang="zh-CN" altLang="en-US" sz="2400" b="1" dirty="0">
                        <a:solidFill>
                          <a:srgbClr val="000066"/>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pPr algn="ctr"/>
                      <a:r>
                        <a:rPr lang="en-US" altLang="zh-CN" sz="2400" b="1" dirty="0" smtClean="0">
                          <a:solidFill>
                            <a:srgbClr val="000066"/>
                          </a:solidFill>
                          <a:latin typeface="黑体" pitchFamily="2" charset="-122"/>
                          <a:ea typeface="黑体" pitchFamily="2" charset="-122"/>
                        </a:rPr>
                        <a:t>3</a:t>
                      </a:r>
                      <a:endParaRPr lang="zh-CN" altLang="en-US" sz="2400" b="1" dirty="0">
                        <a:solidFill>
                          <a:srgbClr val="000066"/>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pPr algn="ctr"/>
                      <a:r>
                        <a:rPr lang="en-US" altLang="zh-CN" sz="2400" b="1" dirty="0" smtClean="0">
                          <a:solidFill>
                            <a:srgbClr val="000066"/>
                          </a:solidFill>
                          <a:latin typeface="黑体" pitchFamily="2" charset="-122"/>
                          <a:ea typeface="黑体" pitchFamily="2" charset="-122"/>
                        </a:rPr>
                        <a:t>4</a:t>
                      </a:r>
                      <a:endParaRPr lang="zh-CN" altLang="en-US" sz="2400" b="1" dirty="0">
                        <a:solidFill>
                          <a:srgbClr val="000066"/>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pPr algn="ctr"/>
                      <a:r>
                        <a:rPr lang="en-US" altLang="zh-CN" sz="2400" b="1" dirty="0" smtClean="0">
                          <a:solidFill>
                            <a:srgbClr val="000066"/>
                          </a:solidFill>
                          <a:latin typeface="黑体" pitchFamily="2" charset="-122"/>
                          <a:ea typeface="黑体" pitchFamily="2" charset="-122"/>
                        </a:rPr>
                        <a:t>5</a:t>
                      </a:r>
                      <a:endParaRPr lang="zh-CN" altLang="en-US" sz="2400" b="1" dirty="0">
                        <a:solidFill>
                          <a:srgbClr val="000066"/>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c>
                  <a:txBody>
                    <a:bodyPr/>
                    <a:lstStyle/>
                    <a:p>
                      <a:pPr algn="ctr"/>
                      <a:r>
                        <a:rPr lang="en-US" altLang="zh-CN" sz="2400" b="1" dirty="0" smtClean="0">
                          <a:solidFill>
                            <a:srgbClr val="000066"/>
                          </a:solidFill>
                          <a:latin typeface="黑体" pitchFamily="2" charset="-122"/>
                          <a:ea typeface="黑体" pitchFamily="2" charset="-122"/>
                        </a:rPr>
                        <a:t>6</a:t>
                      </a:r>
                      <a:endParaRPr lang="zh-CN" altLang="en-US" sz="2400" b="1" dirty="0">
                        <a:solidFill>
                          <a:srgbClr val="000066"/>
                        </a:solidFill>
                        <a:latin typeface="黑体" pitchFamily="2" charset="-122"/>
                        <a:ea typeface="黑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lumOff val="90000"/>
                      </a:schemeClr>
                    </a:solidFill>
                  </a:tcPr>
                </a:tc>
              </a:tr>
              <a:tr h="370840">
                <a:tc>
                  <a:txBody>
                    <a:bodyPr/>
                    <a:lstStyle/>
                    <a:p>
                      <a:pPr algn="ctr"/>
                      <a:r>
                        <a:rPr lang="en-US" altLang="zh-CN" b="1" dirty="0" smtClean="0">
                          <a:solidFill>
                            <a:srgbClr val="000066"/>
                          </a:solidFill>
                        </a:rPr>
                        <a:t>64</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a:t>
                      </a:r>
                      <a:r>
                        <a:rPr lang="en-US" altLang="zh-CN" b="1" dirty="0" err="1" smtClean="0">
                          <a:solidFill>
                            <a:srgbClr val="000066"/>
                          </a:solidFill>
                        </a:rPr>
                        <a:t>rdi</a:t>
                      </a:r>
                      <a:endParaRPr lang="zh-CN" altLang="en-US"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a:t>
                      </a:r>
                      <a:r>
                        <a:rPr lang="en-US" altLang="zh-CN" b="1" dirty="0" err="1" smtClean="0">
                          <a:solidFill>
                            <a:srgbClr val="000066"/>
                          </a:solidFill>
                        </a:rPr>
                        <a:t>rsi</a:t>
                      </a:r>
                      <a:endParaRPr lang="zh-CN" altLang="en-US"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a:t>
                      </a:r>
                      <a:r>
                        <a:rPr lang="en-US" altLang="zh-CN" b="1" dirty="0" err="1" smtClean="0">
                          <a:solidFill>
                            <a:srgbClr val="000066"/>
                          </a:solidFill>
                        </a:rPr>
                        <a:t>rdx</a:t>
                      </a:r>
                      <a:endParaRPr lang="zh-CN" altLang="en-US"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a:t>
                      </a:r>
                      <a:r>
                        <a:rPr lang="en-US" altLang="zh-CN" b="1" dirty="0" err="1" smtClean="0">
                          <a:solidFill>
                            <a:srgbClr val="000066"/>
                          </a:solidFill>
                        </a:rPr>
                        <a:t>rcx</a:t>
                      </a:r>
                      <a:endParaRPr lang="zh-CN" altLang="en-US"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%r8</a:t>
                      </a:r>
                      <a:endParaRPr lang="zh-CN" altLang="en-US"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%r9</a:t>
                      </a:r>
                      <a:endParaRPr lang="zh-CN" altLang="en-US"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altLang="zh-CN" b="1" dirty="0" smtClean="0">
                          <a:solidFill>
                            <a:srgbClr val="000066"/>
                          </a:solidFill>
                        </a:rPr>
                        <a:t>32</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a:t>
                      </a:r>
                      <a:r>
                        <a:rPr lang="en-US" altLang="zh-CN" b="1" dirty="0" err="1" smtClean="0">
                          <a:solidFill>
                            <a:srgbClr val="000066"/>
                          </a:solidFill>
                        </a:rPr>
                        <a:t>edi</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a:t>
                      </a:r>
                      <a:r>
                        <a:rPr lang="en-US" altLang="zh-CN" b="1" dirty="0" err="1" smtClean="0">
                          <a:solidFill>
                            <a:srgbClr val="000066"/>
                          </a:solidFill>
                        </a:rPr>
                        <a:t>esi</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a:t>
                      </a:r>
                      <a:r>
                        <a:rPr lang="en-US" altLang="zh-CN" b="1" dirty="0" err="1" smtClean="0">
                          <a:solidFill>
                            <a:srgbClr val="000066"/>
                          </a:solidFill>
                        </a:rPr>
                        <a:t>edx</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a:t>
                      </a:r>
                      <a:r>
                        <a:rPr lang="en-US" altLang="zh-CN" b="1" dirty="0" err="1" smtClean="0">
                          <a:solidFill>
                            <a:srgbClr val="000066"/>
                          </a:solidFill>
                        </a:rPr>
                        <a:t>ecx</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%r8d</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%r9d</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altLang="zh-CN" b="1" dirty="0" smtClean="0">
                          <a:solidFill>
                            <a:srgbClr val="000066"/>
                          </a:solidFill>
                        </a:rPr>
                        <a:t>16</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%di</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a:t>
                      </a:r>
                      <a:r>
                        <a:rPr lang="en-US" altLang="zh-CN" b="1" dirty="0" err="1" smtClean="0">
                          <a:solidFill>
                            <a:srgbClr val="000066"/>
                          </a:solidFill>
                        </a:rPr>
                        <a:t>si</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%dx</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%cx</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%r8w</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%r9w</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altLang="zh-CN" b="1" dirty="0" smtClean="0">
                          <a:solidFill>
                            <a:srgbClr val="000066"/>
                          </a:solidFill>
                        </a:rPr>
                        <a:t>8</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a:t>
                      </a:r>
                      <a:r>
                        <a:rPr lang="en-US" altLang="zh-CN" b="1" dirty="0" err="1" smtClean="0">
                          <a:solidFill>
                            <a:srgbClr val="000066"/>
                          </a:solidFill>
                        </a:rPr>
                        <a:t>dil</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a:t>
                      </a:r>
                      <a:r>
                        <a:rPr lang="en-US" altLang="zh-CN" b="1" dirty="0" err="1" smtClean="0">
                          <a:solidFill>
                            <a:srgbClr val="000066"/>
                          </a:solidFill>
                        </a:rPr>
                        <a:t>sil</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%dl</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%cl</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%r8b</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1" dirty="0" smtClean="0">
                          <a:solidFill>
                            <a:srgbClr val="000066"/>
                          </a:solidFill>
                        </a:rPr>
                        <a:t>%r9b</a:t>
                      </a:r>
                      <a:endParaRPr lang="zh-CN" altLang="en-US"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 name="Rectangle 8"/>
          <p:cNvSpPr>
            <a:spLocks noChangeArrowheads="1"/>
          </p:cNvSpPr>
          <p:nvPr/>
        </p:nvSpPr>
        <p:spPr bwMode="auto">
          <a:xfrm>
            <a:off x="950500" y="5647980"/>
            <a:ext cx="7951894"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smtClean="0">
                <a:solidFill>
                  <a:srgbClr val="FF0000"/>
                </a:solidFill>
                <a:latin typeface="黑体" pitchFamily="2" charset="-122"/>
                <a:ea typeface="黑体" pitchFamily="2" charset="-122"/>
              </a:rPr>
              <a:t>    </a:t>
            </a:r>
            <a:r>
              <a:rPr lang="zh-CN" altLang="en-US" dirty="0" smtClean="0">
                <a:solidFill>
                  <a:srgbClr val="FF0000"/>
                </a:solidFill>
                <a:latin typeface="黑体" pitchFamily="2" charset="-122"/>
                <a:ea typeface="黑体" pitchFamily="2" charset="-122"/>
              </a:rPr>
              <a:t>超过</a:t>
            </a:r>
            <a:r>
              <a:rPr lang="en-US" altLang="zh-CN" dirty="0" smtClean="0">
                <a:solidFill>
                  <a:srgbClr val="FF0000"/>
                </a:solidFill>
                <a:latin typeface="黑体" pitchFamily="2" charset="-122"/>
                <a:ea typeface="黑体" pitchFamily="2" charset="-122"/>
              </a:rPr>
              <a:t>6</a:t>
            </a:r>
            <a:r>
              <a:rPr lang="zh-CN" altLang="en-US" dirty="0" smtClean="0">
                <a:solidFill>
                  <a:srgbClr val="FF0000"/>
                </a:solidFill>
                <a:latin typeface="黑体" pitchFamily="2" charset="-122"/>
                <a:ea typeface="黑体" pitchFamily="2" charset="-122"/>
              </a:rPr>
              <a:t>个整数参数时，超出的部分通过栈来传递。</a:t>
            </a:r>
            <a:endParaRPr lang="zh-CN" altLang="zh-CN" dirty="0">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2441533785"/>
      </p:ext>
    </p:extLst>
  </p:cSld>
  <p:clrMapOvr>
    <a:masterClrMapping/>
  </p:clrMapOvr>
  <p:transition>
    <p:wipe di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798100" y="1048662"/>
            <a:ext cx="795189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smtClean="0">
                <a:solidFill>
                  <a:srgbClr val="C00000"/>
                </a:solidFill>
                <a:latin typeface="黑体" pitchFamily="2" charset="-122"/>
                <a:ea typeface="黑体" pitchFamily="2" charset="-122"/>
              </a:rPr>
              <a:t>MIPS</a:t>
            </a:r>
            <a:r>
              <a:rPr lang="zh-CN" altLang="en-US" dirty="0" smtClean="0">
                <a:solidFill>
                  <a:srgbClr val="C00000"/>
                </a:solidFill>
                <a:latin typeface="黑体" pitchFamily="2" charset="-122"/>
                <a:ea typeface="黑体" pitchFamily="2" charset="-122"/>
              </a:rPr>
              <a:t>：</a:t>
            </a:r>
            <a:endParaRPr lang="en-US" altLang="zh-CN" dirty="0" smtClean="0">
              <a:solidFill>
                <a:srgbClr val="C00000"/>
              </a:solidFill>
              <a:latin typeface="黑体" pitchFamily="2" charset="-122"/>
              <a:ea typeface="黑体" pitchFamily="2" charset="-122"/>
            </a:endParaRPr>
          </a:p>
          <a:p>
            <a:pPr>
              <a:lnSpc>
                <a:spcPct val="120000"/>
              </a:lnSpc>
            </a:pPr>
            <a:r>
              <a:rPr lang="en-US" altLang="zh-CN" dirty="0" smtClean="0">
                <a:latin typeface="黑体" pitchFamily="2" charset="-122"/>
                <a:ea typeface="黑体" pitchFamily="2" charset="-122"/>
              </a:rPr>
              <a:t>    CPU</a:t>
            </a:r>
            <a:r>
              <a:rPr lang="zh-CN" altLang="en-US" dirty="0" smtClean="0">
                <a:latin typeface="黑体" pitchFamily="2" charset="-122"/>
                <a:ea typeface="黑体" pitchFamily="2" charset="-122"/>
              </a:rPr>
              <a:t>内部有较多的寄存器，</a:t>
            </a:r>
            <a:r>
              <a:rPr lang="en-US" altLang="zh-CN" dirty="0" smtClean="0">
                <a:latin typeface="黑体" pitchFamily="2" charset="-122"/>
                <a:ea typeface="黑体" pitchFamily="2" charset="-122"/>
              </a:rPr>
              <a:t>MIPS</a:t>
            </a:r>
            <a:r>
              <a:rPr lang="zh-CN" altLang="en-US" dirty="0" smtClean="0">
                <a:latin typeface="黑体" pitchFamily="2" charset="-122"/>
                <a:ea typeface="黑体" pitchFamily="2" charset="-122"/>
              </a:rPr>
              <a:t>软件在为函数调用分配</a:t>
            </a:r>
            <a:r>
              <a:rPr lang="en-US" altLang="zh-CN" dirty="0" smtClean="0">
                <a:latin typeface="黑体" pitchFamily="2" charset="-122"/>
                <a:ea typeface="黑体" pitchFamily="2" charset="-122"/>
              </a:rPr>
              <a:t>32</a:t>
            </a:r>
            <a:r>
              <a:rPr lang="zh-CN" altLang="en-US" dirty="0" smtClean="0">
                <a:latin typeface="黑体" pitchFamily="2" charset="-122"/>
                <a:ea typeface="黑体" pitchFamily="2" charset="-122"/>
              </a:rPr>
              <a:t>个寄存器时遵循以下约定：</a:t>
            </a:r>
            <a:endParaRPr lang="en-US" altLang="zh-CN" dirty="0" smtClean="0">
              <a:latin typeface="黑体" pitchFamily="2" charset="-122"/>
              <a:ea typeface="黑体" pitchFamily="2" charset="-122"/>
            </a:endParaRPr>
          </a:p>
          <a:p>
            <a:pPr>
              <a:lnSpc>
                <a:spcPct val="120000"/>
              </a:lnSpc>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$a0 - $a3</a:t>
            </a:r>
            <a:r>
              <a:rPr lang="zh-CN" altLang="en-US" dirty="0" smtClean="0">
                <a:latin typeface="黑体" pitchFamily="2" charset="-122"/>
                <a:ea typeface="黑体" pitchFamily="2" charset="-122"/>
              </a:rPr>
              <a:t>：用于传递参数的</a:t>
            </a:r>
            <a:r>
              <a:rPr lang="en-US" altLang="zh-CN" dirty="0" smtClean="0">
                <a:latin typeface="黑体" pitchFamily="2" charset="-122"/>
                <a:ea typeface="黑体" pitchFamily="2" charset="-122"/>
              </a:rPr>
              <a:t>4</a:t>
            </a:r>
            <a:r>
              <a:rPr lang="zh-CN" altLang="en-US" dirty="0" smtClean="0">
                <a:latin typeface="黑体" pitchFamily="2" charset="-122"/>
                <a:ea typeface="黑体" pitchFamily="2" charset="-122"/>
              </a:rPr>
              <a:t>个参数寄存器。</a:t>
            </a:r>
            <a:endParaRPr lang="en-US" altLang="zh-CN" dirty="0" smtClean="0">
              <a:latin typeface="黑体" pitchFamily="2" charset="-122"/>
              <a:ea typeface="黑体" pitchFamily="2" charset="-122"/>
            </a:endParaRPr>
          </a:p>
          <a:p>
            <a:pPr>
              <a:lnSpc>
                <a:spcPct val="120000"/>
              </a:lnSpc>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$V0 - $V1</a:t>
            </a:r>
            <a:r>
              <a:rPr lang="zh-CN" altLang="en-US" dirty="0" smtClean="0">
                <a:latin typeface="黑体" pitchFamily="2" charset="-122"/>
                <a:ea typeface="黑体" pitchFamily="2" charset="-122"/>
              </a:rPr>
              <a:t>：用于返回值的</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个值寄存器。</a:t>
            </a:r>
            <a:endParaRPr lang="en-US" altLang="zh-CN" dirty="0" smtClean="0">
              <a:latin typeface="黑体" pitchFamily="2" charset="-122"/>
              <a:ea typeface="黑体" pitchFamily="2" charset="-122"/>
            </a:endParaRPr>
          </a:p>
          <a:p>
            <a:pPr>
              <a:lnSpc>
                <a:spcPct val="120000"/>
              </a:lnSpc>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en-US" altLang="zh-CN" dirty="0" err="1" smtClean="0">
                <a:latin typeface="黑体" pitchFamily="2" charset="-122"/>
                <a:ea typeface="黑体" pitchFamily="2" charset="-122"/>
              </a:rPr>
              <a:t>ra</a:t>
            </a:r>
            <a:r>
              <a:rPr lang="zh-CN" altLang="en-US" dirty="0" smtClean="0">
                <a:latin typeface="黑体" pitchFamily="2" charset="-122"/>
                <a:ea typeface="黑体" pitchFamily="2" charset="-122"/>
              </a:rPr>
              <a:t>：用于返回起始点的返回地址寄存器。</a:t>
            </a:r>
            <a:endParaRPr lang="en-US" altLang="zh-CN" dirty="0" smtClean="0">
              <a:latin typeface="黑体" pitchFamily="2" charset="-122"/>
              <a:ea typeface="黑体" pitchFamily="2" charset="-122"/>
            </a:endParaRPr>
          </a:p>
          <a:p>
            <a:pPr>
              <a:lnSpc>
                <a:spcPct val="120000"/>
              </a:lnSpc>
            </a:pPr>
            <a:endParaRPr lang="en-US" altLang="zh-CN" dirty="0">
              <a:latin typeface="黑体" pitchFamily="2" charset="-122"/>
              <a:ea typeface="黑体" pitchFamily="2" charset="-122"/>
            </a:endParaRPr>
          </a:p>
          <a:p>
            <a:pPr>
              <a:lnSpc>
                <a:spcPct val="120000"/>
              </a:lnSpc>
            </a:pPr>
            <a:r>
              <a:rPr lang="en-US" altLang="zh-CN" dirty="0" smtClean="0">
                <a:latin typeface="黑体" pitchFamily="2" charset="-122"/>
                <a:ea typeface="黑体" pitchFamily="2" charset="-122"/>
              </a:rPr>
              <a:t>    </a:t>
            </a:r>
            <a:r>
              <a:rPr lang="zh-CN" altLang="en-US" dirty="0" smtClean="0">
                <a:solidFill>
                  <a:srgbClr val="FF0000"/>
                </a:solidFill>
                <a:latin typeface="黑体" pitchFamily="2" charset="-122"/>
                <a:ea typeface="黑体" pitchFamily="2" charset="-122"/>
              </a:rPr>
              <a:t>若一个函数需要使用多于</a:t>
            </a:r>
            <a:r>
              <a:rPr lang="en-US" altLang="zh-CN" dirty="0" smtClean="0">
                <a:solidFill>
                  <a:srgbClr val="FF0000"/>
                </a:solidFill>
                <a:latin typeface="黑体" pitchFamily="2" charset="-122"/>
                <a:ea typeface="黑体" pitchFamily="2" charset="-122"/>
              </a:rPr>
              <a:t>4</a:t>
            </a:r>
            <a:r>
              <a:rPr lang="zh-CN" altLang="en-US" dirty="0" smtClean="0">
                <a:solidFill>
                  <a:srgbClr val="FF0000"/>
                </a:solidFill>
                <a:latin typeface="黑体" pitchFamily="2" charset="-122"/>
                <a:ea typeface="黑体" pitchFamily="2" charset="-122"/>
              </a:rPr>
              <a:t>个参数寄存器和两个返回值寄存器，则通过栈传递</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lnSpc>
                <a:spcPct val="120000"/>
              </a:lnSpc>
            </a:pPr>
            <a:endParaRPr lang="zh-CN" altLang="zh-CN" dirty="0">
              <a:solidFill>
                <a:srgbClr val="00B0F0"/>
              </a:solidFill>
              <a:latin typeface="黑体" pitchFamily="2" charset="-122"/>
              <a:ea typeface="黑体" pitchFamily="2" charset="-122"/>
            </a:endParaRPr>
          </a:p>
        </p:txBody>
      </p:sp>
      <p:sp>
        <p:nvSpPr>
          <p:cNvPr id="5" name="Rectangle 3"/>
          <p:cNvSpPr>
            <a:spLocks noChangeArrowheads="1"/>
          </p:cNvSpPr>
          <p:nvPr/>
        </p:nvSpPr>
        <p:spPr bwMode="auto">
          <a:xfrm>
            <a:off x="100965" y="491392"/>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dirty="0" smtClean="0">
                <a:solidFill>
                  <a:srgbClr val="990000"/>
                </a:solidFill>
                <a:latin typeface="黑体" pitchFamily="2" charset="-122"/>
                <a:ea typeface="黑体" pitchFamily="2" charset="-122"/>
              </a:rPr>
              <a:t>3.6.3 </a:t>
            </a:r>
            <a:r>
              <a:rPr kumimoji="0" lang="zh-CN" altLang="en-US" dirty="0" smtClean="0">
                <a:solidFill>
                  <a:srgbClr val="990000"/>
                </a:solidFill>
                <a:latin typeface="黑体" pitchFamily="2" charset="-122"/>
                <a:ea typeface="黑体" pitchFamily="2" charset="-122"/>
              </a:rPr>
              <a:t>其它</a:t>
            </a:r>
            <a:r>
              <a:rPr kumimoji="0" lang="en-US" altLang="zh-CN" dirty="0" smtClean="0">
                <a:solidFill>
                  <a:srgbClr val="990000"/>
                </a:solidFill>
                <a:latin typeface="黑体" pitchFamily="2" charset="-122"/>
                <a:ea typeface="黑体" pitchFamily="2" charset="-122"/>
              </a:rPr>
              <a:t>CPU</a:t>
            </a:r>
            <a:r>
              <a:rPr kumimoji="0" lang="zh-CN" altLang="en-US" dirty="0" smtClean="0">
                <a:solidFill>
                  <a:srgbClr val="990000"/>
                </a:solidFill>
                <a:latin typeface="黑体" pitchFamily="2" charset="-122"/>
                <a:ea typeface="黑体" pitchFamily="2" charset="-122"/>
              </a:rPr>
              <a:t>的硬件对</a:t>
            </a:r>
            <a:r>
              <a:rPr kumimoji="0" lang="en-US" altLang="zh-CN" dirty="0" smtClean="0">
                <a:solidFill>
                  <a:srgbClr val="990000"/>
                </a:solidFill>
                <a:latin typeface="黑体" pitchFamily="2" charset="-122"/>
                <a:ea typeface="黑体" pitchFamily="2" charset="-122"/>
              </a:rPr>
              <a:t>C</a:t>
            </a:r>
            <a:r>
              <a:rPr kumimoji="0" lang="zh-CN" altLang="en-US" dirty="0" smtClean="0">
                <a:solidFill>
                  <a:srgbClr val="990000"/>
                </a:solidFill>
                <a:latin typeface="黑体" pitchFamily="2" charset="-122"/>
                <a:ea typeface="黑体" pitchFamily="2" charset="-122"/>
              </a:rPr>
              <a:t>语言函数调用的支持</a:t>
            </a:r>
            <a:endParaRPr kumimoji="0" lang="en-US" altLang="zh-CN" dirty="0">
              <a:solidFill>
                <a:srgbClr val="990000"/>
              </a:solidFill>
              <a:latin typeface="黑体" pitchFamily="2" charset="-122"/>
              <a:ea typeface="黑体" pitchFamily="2" charset="-122"/>
            </a:endParaRPr>
          </a:p>
        </p:txBody>
      </p:sp>
    </p:spTree>
    <p:extLst>
      <p:ext uri="{BB962C8B-B14F-4D97-AF65-F5344CB8AC3E}">
        <p14:creationId xmlns:p14="http://schemas.microsoft.com/office/powerpoint/2010/main" val="1909842963"/>
      </p:ext>
    </p:extLst>
  </p:cSld>
  <p:clrMapOvr>
    <a:masterClrMapping/>
  </p:clrMapOvr>
  <p:transition>
    <p:wipe di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571500" y="698144"/>
            <a:ext cx="812156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lnSpc>
                <a:spcPct val="125000"/>
              </a:lnSpc>
              <a:spcBef>
                <a:spcPts val="0"/>
              </a:spcBef>
              <a:buClrTx/>
              <a:buFontTx/>
              <a:buNone/>
            </a:pPr>
            <a:r>
              <a:rPr lang="zh-CN" altLang="en-US" sz="2400" dirty="0" smtClean="0">
                <a:solidFill>
                  <a:srgbClr val="FF0000"/>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上机作业</a:t>
            </a:r>
            <a:r>
              <a:rPr lang="en-US" altLang="zh-CN" sz="2400" smtClean="0">
                <a:solidFill>
                  <a:srgbClr val="FF0000"/>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5</a:t>
            </a:r>
            <a:r>
              <a:rPr lang="zh-CN" altLang="en-US" sz="2400" smtClean="0">
                <a:solidFill>
                  <a:srgbClr val="FF0000"/>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a:t>
            </a:r>
            <a:endParaRPr lang="zh-CN" altLang="en-US" sz="2400" dirty="0">
              <a:solidFill>
                <a:srgbClr val="FF0000"/>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endParaRPr>
          </a:p>
          <a:p>
            <a:pPr algn="just" eaLnBrk="0" hangingPunct="0">
              <a:lnSpc>
                <a:spcPct val="125000"/>
              </a:lnSpc>
              <a:spcBef>
                <a:spcPts val="0"/>
              </a:spcBef>
              <a:buClrTx/>
              <a:buFontTx/>
              <a:buNone/>
            </a:pPr>
            <a:r>
              <a:rPr lang="zh-CN" altLang="en-US" sz="2400" dirty="0">
                <a:solidFill>
                  <a:srgbClr val="FF0000"/>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  </a:t>
            </a:r>
            <a:r>
              <a:rPr lang="zh-CN" altLang="en-US" sz="2400" dirty="0" smtClean="0">
                <a:solidFill>
                  <a:srgbClr val="000080"/>
                </a:solidFill>
                <a:latin typeface="黑体" panose="02010600030101010101" pitchFamily="2" charset="-122"/>
                <a:ea typeface="黑体" panose="02010600030101010101" pitchFamily="2" charset="-122"/>
              </a:rPr>
              <a:t>（见上机作业文档）</a:t>
            </a:r>
          </a:p>
          <a:p>
            <a:pPr algn="just" eaLnBrk="0" hangingPunct="0">
              <a:lnSpc>
                <a:spcPct val="125000"/>
              </a:lnSpc>
              <a:spcBef>
                <a:spcPts val="0"/>
              </a:spcBef>
              <a:buClrTx/>
              <a:buFontTx/>
              <a:buNone/>
            </a:pPr>
            <a:r>
              <a:rPr lang="zh-CN" altLang="en-US" sz="2400" dirty="0" smtClean="0">
                <a:solidFill>
                  <a:srgbClr val="000080"/>
                </a:solidFill>
                <a:latin typeface="黑体" panose="02010600030101010101" pitchFamily="2" charset="-122"/>
                <a:ea typeface="黑体" panose="02010600030101010101" pitchFamily="2" charset="-122"/>
              </a:rPr>
              <a:t>    </a:t>
            </a:r>
            <a:endParaRPr lang="zh-CN" altLang="en-US" sz="2400" dirty="0" smtClean="0">
              <a:solidFill>
                <a:srgbClr val="800000"/>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2241021068"/>
      </p:ext>
    </p:extLst>
  </p:cSld>
  <p:clrMapOvr>
    <a:masterClrMapping/>
  </p:clrMapOvr>
  <p:transition>
    <p:wipe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00965" y="421056"/>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zh-CN" altLang="en-US" dirty="0" smtClean="0">
                <a:solidFill>
                  <a:srgbClr val="990000"/>
                </a:solidFill>
                <a:latin typeface="黑体" pitchFamily="2" charset="-122"/>
                <a:ea typeface="黑体" pitchFamily="2" charset="-122"/>
              </a:rPr>
              <a:t>程序运行调试与查看方法：</a:t>
            </a:r>
            <a:endParaRPr kumimoji="0" lang="en-US" altLang="zh-CN" dirty="0">
              <a:solidFill>
                <a:srgbClr val="990000"/>
              </a:solidFill>
              <a:latin typeface="黑体" pitchFamily="2" charset="-122"/>
              <a:ea typeface="黑体" pitchFamily="2" charset="-122"/>
            </a:endParaRPr>
          </a:p>
        </p:txBody>
      </p:sp>
      <p:grpSp>
        <p:nvGrpSpPr>
          <p:cNvPr id="4" name="组合 3"/>
          <p:cNvGrpSpPr/>
          <p:nvPr/>
        </p:nvGrpSpPr>
        <p:grpSpPr>
          <a:xfrm>
            <a:off x="100965" y="912080"/>
            <a:ext cx="8937527" cy="6067425"/>
            <a:chOff x="100965" y="912080"/>
            <a:chExt cx="8937527" cy="6067425"/>
          </a:xfrm>
        </p:grpSpPr>
        <p:pic>
          <p:nvPicPr>
            <p:cNvPr id="67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 y="912080"/>
              <a:ext cx="8937527"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椭圆 2"/>
            <p:cNvSpPr/>
            <p:nvPr/>
          </p:nvSpPr>
          <p:spPr>
            <a:xfrm>
              <a:off x="100966" y="3945791"/>
              <a:ext cx="795850" cy="450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0965" y="2963983"/>
              <a:ext cx="795850" cy="450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28801" y="993531"/>
              <a:ext cx="1011114" cy="6506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06009609"/>
      </p:ext>
    </p:extLst>
  </p:cSld>
  <p:clrMapOvr>
    <a:masterClrMapping/>
  </p:clrMapOvr>
  <p:transition>
    <p:wipe di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ChangeArrowheads="1"/>
          </p:cNvSpPr>
          <p:nvPr/>
        </p:nvSpPr>
        <p:spPr bwMode="auto">
          <a:xfrm>
            <a:off x="466725" y="1073150"/>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dirty="0" smtClean="0">
                <a:solidFill>
                  <a:srgbClr val="990000"/>
                </a:solidFill>
                <a:latin typeface="黑体" pitchFamily="2" charset="-122"/>
                <a:ea typeface="黑体" pitchFamily="2" charset="-122"/>
              </a:rPr>
              <a:t>3.7.1 </a:t>
            </a:r>
            <a:r>
              <a:rPr kumimoji="0" lang="zh-CN" altLang="en-US" dirty="0">
                <a:solidFill>
                  <a:srgbClr val="990000"/>
                </a:solidFill>
                <a:latin typeface="黑体" pitchFamily="2" charset="-122"/>
                <a:ea typeface="黑体" pitchFamily="2" charset="-122"/>
              </a:rPr>
              <a:t>指令系统发展的演变</a:t>
            </a:r>
            <a:endParaRPr kumimoji="0" lang="en-US" altLang="zh-CN" dirty="0">
              <a:solidFill>
                <a:srgbClr val="990000"/>
              </a:solidFill>
              <a:latin typeface="黑体" pitchFamily="2" charset="-122"/>
              <a:ea typeface="黑体" pitchFamily="2" charset="-122"/>
            </a:endParaRPr>
          </a:p>
        </p:txBody>
      </p:sp>
      <p:sp>
        <p:nvSpPr>
          <p:cNvPr id="87043" name="Rectangle 4"/>
          <p:cNvSpPr>
            <a:spLocks noChangeArrowheads="1"/>
          </p:cNvSpPr>
          <p:nvPr/>
        </p:nvSpPr>
        <p:spPr bwMode="auto">
          <a:xfrm>
            <a:off x="639763" y="1514475"/>
            <a:ext cx="8059737"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indent="266700" algn="l" eaLnBrk="1" hangingPunct="1">
              <a:lnSpc>
                <a:spcPct val="120000"/>
              </a:lnSpc>
            </a:pPr>
            <a:r>
              <a:rPr kumimoji="0" lang="en-US" altLang="zh-CN" dirty="0">
                <a:solidFill>
                  <a:srgbClr val="990000"/>
                </a:solidFill>
                <a:latin typeface="黑体" pitchFamily="2" charset="-122"/>
                <a:ea typeface="黑体" pitchFamily="2" charset="-122"/>
              </a:rPr>
              <a:t> 2</a:t>
            </a:r>
            <a:r>
              <a:rPr kumimoji="0" lang="zh-CN" altLang="en-US" dirty="0">
                <a:solidFill>
                  <a:srgbClr val="990000"/>
                </a:solidFill>
                <a:latin typeface="黑体" pitchFamily="2" charset="-122"/>
                <a:ea typeface="黑体" pitchFamily="2" charset="-122"/>
              </a:rPr>
              <a:t>．从</a:t>
            </a:r>
            <a:r>
              <a:rPr kumimoji="0" lang="zh-CN" altLang="en-US" dirty="0" smtClean="0">
                <a:solidFill>
                  <a:srgbClr val="990000"/>
                </a:solidFill>
                <a:latin typeface="黑体" pitchFamily="2" charset="-122"/>
                <a:ea typeface="黑体" pitchFamily="2" charset="-122"/>
              </a:rPr>
              <a:t>复杂指令集系统</a:t>
            </a:r>
            <a:r>
              <a:rPr kumimoji="0" lang="en-US" altLang="zh-CN" dirty="0" smtClean="0">
                <a:solidFill>
                  <a:srgbClr val="990000"/>
                </a:solidFill>
                <a:latin typeface="黑体" pitchFamily="2" charset="-122"/>
                <a:ea typeface="黑体" pitchFamily="2" charset="-122"/>
              </a:rPr>
              <a:t>(CISC)</a:t>
            </a:r>
            <a:r>
              <a:rPr kumimoji="0" lang="zh-CN" altLang="en-US" dirty="0" smtClean="0">
                <a:solidFill>
                  <a:srgbClr val="990000"/>
                </a:solidFill>
                <a:latin typeface="黑体" pitchFamily="2" charset="-122"/>
                <a:ea typeface="黑体" pitchFamily="2" charset="-122"/>
              </a:rPr>
              <a:t>到精简指令集系统</a:t>
            </a:r>
            <a:endParaRPr kumimoji="0" lang="zh-CN" altLang="en-US" dirty="0">
              <a:solidFill>
                <a:srgbClr val="990000"/>
              </a:solidFill>
              <a:latin typeface="黑体" pitchFamily="2" charset="-122"/>
              <a:ea typeface="黑体" pitchFamily="2" charset="-122"/>
            </a:endParaRPr>
          </a:p>
          <a:p>
            <a:pPr indent="266700" algn="l" eaLnBrk="1" hangingPunct="1">
              <a:lnSpc>
                <a:spcPct val="130000"/>
              </a:lnSpc>
            </a:pPr>
            <a:r>
              <a:rPr kumimoji="0" lang="en-US" altLang="zh-CN" dirty="0">
                <a:latin typeface="黑体" pitchFamily="2" charset="-122"/>
                <a:ea typeface="黑体" pitchFamily="2" charset="-122"/>
              </a:rPr>
              <a:t>   </a:t>
            </a:r>
            <a:r>
              <a:rPr kumimoji="0" lang="en-US" altLang="zh-CN" dirty="0">
                <a:solidFill>
                  <a:schemeClr val="hlink"/>
                </a:solidFill>
                <a:latin typeface="黑体" pitchFamily="2" charset="-122"/>
                <a:ea typeface="黑体" pitchFamily="2" charset="-122"/>
              </a:rPr>
              <a:t>RISC</a:t>
            </a:r>
            <a:r>
              <a:rPr kumimoji="0" lang="en-US" altLang="zh-CN" dirty="0">
                <a:latin typeface="黑体" pitchFamily="2" charset="-122"/>
                <a:ea typeface="黑体" pitchFamily="2" charset="-122"/>
              </a:rPr>
              <a:t> ( Reduced Instruction Set Computer )</a:t>
            </a:r>
            <a:endParaRPr kumimoji="0" lang="zh-CN" altLang="en-US" dirty="0">
              <a:latin typeface="黑体" pitchFamily="2" charset="-122"/>
              <a:ea typeface="黑体" pitchFamily="2" charset="-122"/>
            </a:endParaRPr>
          </a:p>
          <a:p>
            <a:pPr indent="266700" algn="l" eaLnBrk="1" hangingPunct="1">
              <a:lnSpc>
                <a:spcPct val="130000"/>
              </a:lnSpc>
            </a:pPr>
            <a:r>
              <a:rPr kumimoji="0" lang="en-US" altLang="zh-CN" dirty="0" smtClean="0">
                <a:latin typeface="黑体" pitchFamily="2" charset="-122"/>
                <a:ea typeface="黑体" pitchFamily="2" charset="-122"/>
              </a:rPr>
              <a:t>      1975</a:t>
            </a:r>
            <a:r>
              <a:rPr kumimoji="0" lang="zh-CN" altLang="en-US" dirty="0">
                <a:latin typeface="黑体" pitchFamily="2" charset="-122"/>
                <a:ea typeface="黑体" pitchFamily="2" charset="-122"/>
              </a:rPr>
              <a:t>年由</a:t>
            </a:r>
            <a:r>
              <a:rPr kumimoji="0" lang="en-US" altLang="zh-CN" dirty="0">
                <a:latin typeface="黑体" pitchFamily="2" charset="-122"/>
                <a:ea typeface="黑体" pitchFamily="2" charset="-122"/>
              </a:rPr>
              <a:t>IBM</a:t>
            </a:r>
            <a:r>
              <a:rPr kumimoji="0" lang="zh-CN" altLang="en-US" dirty="0">
                <a:latin typeface="黑体" pitchFamily="2" charset="-122"/>
                <a:ea typeface="黑体" pitchFamily="2" charset="-122"/>
              </a:rPr>
              <a:t>公司的</a:t>
            </a:r>
            <a:r>
              <a:rPr kumimoji="0" lang="en-US" altLang="zh-CN" dirty="0">
                <a:latin typeface="黑体" pitchFamily="2" charset="-122"/>
                <a:ea typeface="黑体" pitchFamily="2" charset="-122"/>
              </a:rPr>
              <a:t>John </a:t>
            </a:r>
            <a:r>
              <a:rPr kumimoji="0" lang="en-US" altLang="zh-CN" dirty="0" err="1">
                <a:latin typeface="黑体" pitchFamily="2" charset="-122"/>
                <a:ea typeface="黑体" pitchFamily="2" charset="-122"/>
              </a:rPr>
              <a:t>Cocke</a:t>
            </a:r>
            <a:r>
              <a:rPr kumimoji="0" lang="zh-CN" altLang="en-US" dirty="0">
                <a:latin typeface="黑体" pitchFamily="2" charset="-122"/>
                <a:ea typeface="黑体" pitchFamily="2" charset="-122"/>
              </a:rPr>
              <a:t>提出</a:t>
            </a:r>
          </a:p>
        </p:txBody>
      </p:sp>
      <p:sp>
        <p:nvSpPr>
          <p:cNvPr id="657413" name="Rectangle 5"/>
          <p:cNvSpPr>
            <a:spLocks noChangeArrowheads="1"/>
          </p:cNvSpPr>
          <p:nvPr/>
        </p:nvSpPr>
        <p:spPr bwMode="auto">
          <a:xfrm>
            <a:off x="904875" y="3058465"/>
            <a:ext cx="823912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130000"/>
              </a:lnSpc>
            </a:pPr>
            <a:r>
              <a:rPr kumimoji="0" lang="zh-CN" altLang="en-US" dirty="0">
                <a:latin typeface="黑体" pitchFamily="2" charset="-122"/>
                <a:ea typeface="黑体" pitchFamily="2" charset="-122"/>
              </a:rPr>
              <a:t> </a:t>
            </a:r>
            <a:r>
              <a:rPr kumimoji="0" lang="zh-CN" altLang="en-US" dirty="0">
                <a:solidFill>
                  <a:schemeClr val="hlink"/>
                </a:solidFill>
                <a:latin typeface="黑体" pitchFamily="2" charset="-122"/>
                <a:ea typeface="黑体" pitchFamily="2" charset="-122"/>
              </a:rPr>
              <a:t>起因：</a:t>
            </a:r>
          </a:p>
          <a:p>
            <a:pPr indent="266700">
              <a:lnSpc>
                <a:spcPct val="130000"/>
              </a:lnSpc>
            </a:pPr>
            <a:r>
              <a:rPr kumimoji="0" lang="en-US" altLang="zh-CN" dirty="0">
                <a:solidFill>
                  <a:schemeClr val="hlink"/>
                </a:solidFill>
                <a:latin typeface="黑体" pitchFamily="2" charset="-122"/>
                <a:ea typeface="黑体" pitchFamily="2" charset="-122"/>
              </a:rPr>
              <a:t>     </a:t>
            </a:r>
            <a:r>
              <a:rPr kumimoji="0" lang="en-US" altLang="zh-CN" dirty="0">
                <a:latin typeface="黑体" pitchFamily="2" charset="-122"/>
                <a:ea typeface="黑体" pitchFamily="2" charset="-122"/>
              </a:rPr>
              <a:t>CISC</a:t>
            </a:r>
            <a:r>
              <a:rPr kumimoji="0" lang="zh-CN" altLang="en-US" dirty="0">
                <a:latin typeface="黑体" pitchFamily="2" charset="-122"/>
                <a:ea typeface="黑体" pitchFamily="2" charset="-122"/>
              </a:rPr>
              <a:t>研制周期长，增加设计失误的可能性；</a:t>
            </a:r>
          </a:p>
          <a:p>
            <a:pPr indent="266700">
              <a:lnSpc>
                <a:spcPct val="130000"/>
              </a:lnSpc>
            </a:pPr>
            <a:r>
              <a:rPr kumimoji="0" lang="en-US" altLang="zh-CN" dirty="0">
                <a:latin typeface="黑体" pitchFamily="2" charset="-122"/>
                <a:ea typeface="黑体" pitchFamily="2" charset="-122"/>
              </a:rPr>
              <a:t>     </a:t>
            </a:r>
            <a:r>
              <a:rPr kumimoji="0" lang="zh-CN" altLang="en-US" dirty="0">
                <a:latin typeface="黑体" pitchFamily="2" charset="-122"/>
                <a:ea typeface="黑体" pitchFamily="2" charset="-122"/>
              </a:rPr>
              <a:t>复杂指令须复杂的操作，有时反而影响速度；</a:t>
            </a:r>
          </a:p>
          <a:p>
            <a:pPr indent="266700">
              <a:lnSpc>
                <a:spcPct val="130000"/>
              </a:lnSpc>
            </a:pPr>
            <a:r>
              <a:rPr kumimoji="0" lang="en-US" altLang="zh-CN" dirty="0">
                <a:latin typeface="黑体" pitchFamily="2" charset="-122"/>
                <a:ea typeface="黑体" pitchFamily="2" charset="-122"/>
              </a:rPr>
              <a:t>     CISC</a:t>
            </a:r>
            <a:r>
              <a:rPr kumimoji="0" lang="zh-CN" altLang="en-US" dirty="0">
                <a:latin typeface="黑体" pitchFamily="2" charset="-122"/>
                <a:ea typeface="黑体" pitchFamily="2" charset="-122"/>
              </a:rPr>
              <a:t>指令使用频度的 </a:t>
            </a:r>
            <a:r>
              <a:rPr kumimoji="0" lang="zh-CN" altLang="en-US" dirty="0">
                <a:latin typeface="宋体" pitchFamily="2" charset="-122"/>
                <a:ea typeface="黑体" pitchFamily="2" charset="-122"/>
              </a:rPr>
              <a:t>“</a:t>
            </a:r>
            <a:r>
              <a:rPr kumimoji="0" lang="en-US" altLang="zh-CN" dirty="0">
                <a:latin typeface="黑体" pitchFamily="2" charset="-122"/>
                <a:ea typeface="黑体" pitchFamily="2" charset="-122"/>
              </a:rPr>
              <a:t>20%----80%</a:t>
            </a:r>
            <a:r>
              <a:rPr kumimoji="0" lang="zh-CN" altLang="en-US" dirty="0">
                <a:latin typeface="黑体" pitchFamily="2" charset="-122"/>
                <a:ea typeface="黑体" pitchFamily="2" charset="-122"/>
              </a:rPr>
              <a:t>率</a:t>
            </a:r>
            <a:r>
              <a:rPr kumimoji="0" lang="zh-CN" altLang="en-US" dirty="0">
                <a:latin typeface="宋体" pitchFamily="2" charset="-122"/>
                <a:ea typeface="黑体" pitchFamily="2" charset="-122"/>
              </a:rPr>
              <a:t>”</a:t>
            </a:r>
            <a:r>
              <a:rPr kumimoji="0" lang="zh-CN" altLang="en-US" dirty="0">
                <a:latin typeface="黑体" pitchFamily="2" charset="-122"/>
                <a:ea typeface="黑体" pitchFamily="2" charset="-122"/>
              </a:rPr>
              <a:t>；</a:t>
            </a:r>
          </a:p>
          <a:p>
            <a:pPr indent="266700">
              <a:lnSpc>
                <a:spcPct val="130000"/>
              </a:lnSpc>
            </a:pPr>
            <a:r>
              <a:rPr kumimoji="0" lang="en-US" altLang="zh-CN" dirty="0">
                <a:solidFill>
                  <a:schemeClr val="hlink"/>
                </a:solidFill>
                <a:latin typeface="黑体" pitchFamily="2" charset="-122"/>
                <a:ea typeface="黑体" pitchFamily="2" charset="-122"/>
              </a:rPr>
              <a:t>     </a:t>
            </a:r>
            <a:r>
              <a:rPr kumimoji="0" lang="zh-CN" altLang="en-US" dirty="0">
                <a:latin typeface="黑体" pitchFamily="2" charset="-122"/>
                <a:ea typeface="黑体" pitchFamily="2" charset="-122"/>
              </a:rPr>
              <a:t>增加了控制器的设计难度</a:t>
            </a:r>
            <a:r>
              <a:rPr kumimoji="0" lang="en-US" altLang="zh-CN" dirty="0">
                <a:latin typeface="黑体" pitchFamily="2" charset="-122"/>
                <a:ea typeface="黑体" pitchFamily="2" charset="-122"/>
              </a:rPr>
              <a:t>,</a:t>
            </a:r>
            <a:r>
              <a:rPr kumimoji="0" lang="zh-CN" altLang="en-US" dirty="0">
                <a:latin typeface="黑体" pitchFamily="2" charset="-122"/>
                <a:ea typeface="黑体" pitchFamily="2" charset="-122"/>
              </a:rPr>
              <a:t>不利于流水处理。</a:t>
            </a:r>
            <a:endParaRPr kumimoji="0" lang="en-US" altLang="zh-CN" dirty="0">
              <a:latin typeface="黑体" pitchFamily="2" charset="-122"/>
              <a:ea typeface="黑体" pitchFamily="2" charset="-122"/>
            </a:endParaRPr>
          </a:p>
        </p:txBody>
      </p:sp>
      <p:sp>
        <p:nvSpPr>
          <p:cNvPr id="87045" name="Rectangle 5"/>
          <p:cNvSpPr>
            <a:spLocks noChangeArrowheads="1"/>
          </p:cNvSpPr>
          <p:nvPr/>
        </p:nvSpPr>
        <p:spPr bwMode="auto">
          <a:xfrm>
            <a:off x="0" y="460375"/>
            <a:ext cx="9144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dirty="0">
                <a:solidFill>
                  <a:srgbClr val="800000"/>
                </a:solidFill>
                <a:latin typeface="黑体" pitchFamily="2" charset="-122"/>
                <a:ea typeface="黑体" pitchFamily="2" charset="-122"/>
              </a:rPr>
              <a:t>§</a:t>
            </a:r>
            <a:r>
              <a:rPr kumimoji="0" lang="zh-CN" altLang="en-US" sz="2600" dirty="0">
                <a:solidFill>
                  <a:srgbClr val="800000"/>
                </a:solidFill>
                <a:latin typeface="黑体" pitchFamily="2" charset="-122"/>
                <a:ea typeface="黑体" pitchFamily="2" charset="-122"/>
              </a:rPr>
              <a:t>3</a:t>
            </a:r>
            <a:r>
              <a:rPr kumimoji="0" lang="zh-CN" altLang="en-US" sz="2600" dirty="0" smtClean="0">
                <a:solidFill>
                  <a:srgbClr val="800000"/>
                </a:solidFill>
                <a:latin typeface="黑体" pitchFamily="2" charset="-122"/>
                <a:ea typeface="黑体" pitchFamily="2" charset="-122"/>
              </a:rPr>
              <a:t>.</a:t>
            </a:r>
            <a:r>
              <a:rPr kumimoji="0" lang="en-US" altLang="zh-CN" sz="2600" dirty="0" smtClean="0">
                <a:solidFill>
                  <a:srgbClr val="800000"/>
                </a:solidFill>
                <a:latin typeface="黑体" pitchFamily="2" charset="-122"/>
                <a:ea typeface="黑体" pitchFamily="2" charset="-122"/>
              </a:rPr>
              <a:t>7 </a:t>
            </a:r>
            <a:r>
              <a:rPr kumimoji="0" lang="zh-CN" altLang="en-US" sz="2600" dirty="0">
                <a:solidFill>
                  <a:srgbClr val="800000"/>
                </a:solidFill>
                <a:latin typeface="黑体" pitchFamily="2" charset="-122"/>
                <a:ea typeface="黑体" pitchFamily="2" charset="-122"/>
              </a:rPr>
              <a:t>指令系统的发展及</a:t>
            </a:r>
            <a:r>
              <a:rPr kumimoji="0" lang="en-US" altLang="zh-CN" sz="2600" dirty="0">
                <a:solidFill>
                  <a:srgbClr val="800000"/>
                </a:solidFill>
                <a:latin typeface="黑体" pitchFamily="2" charset="-122"/>
                <a:ea typeface="黑体" pitchFamily="2" charset="-122"/>
              </a:rPr>
              <a:t>RISC</a:t>
            </a:r>
            <a:r>
              <a:rPr kumimoji="0" lang="zh-CN" altLang="en-US" sz="2600" dirty="0">
                <a:solidFill>
                  <a:srgbClr val="800000"/>
                </a:solidFill>
                <a:latin typeface="黑体" pitchFamily="2" charset="-122"/>
                <a:ea typeface="黑体" pitchFamily="2" charset="-122"/>
              </a:rPr>
              <a:t>技术</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42950" y="1173163"/>
            <a:ext cx="836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a:solidFill>
                  <a:srgbClr val="FF0000"/>
                </a:solidFill>
                <a:latin typeface="黑体" pitchFamily="2" charset="-122"/>
                <a:ea typeface="黑体" pitchFamily="2" charset="-122"/>
              </a:rPr>
              <a:t>例：</a:t>
            </a:r>
            <a:r>
              <a:rPr lang="zh-CN" altLang="en-US">
                <a:latin typeface="黑体" pitchFamily="2" charset="-122"/>
                <a:ea typeface="黑体" pitchFamily="2" charset="-122"/>
              </a:rPr>
              <a:t>完成 </a:t>
            </a:r>
            <a:r>
              <a:rPr lang="en-US" altLang="zh-CN">
                <a:latin typeface="黑体" pitchFamily="2" charset="-122"/>
                <a:ea typeface="黑体" pitchFamily="2" charset="-122"/>
              </a:rPr>
              <a:t>Z←</a:t>
            </a:r>
            <a:r>
              <a:rPr lang="zh-CN" altLang="en-US">
                <a:latin typeface="黑体" pitchFamily="2" charset="-122"/>
                <a:ea typeface="黑体" pitchFamily="2" charset="-122"/>
              </a:rPr>
              <a:t>(</a:t>
            </a:r>
            <a:r>
              <a:rPr lang="en-US" altLang="zh-CN">
                <a:latin typeface="黑体" pitchFamily="2" charset="-122"/>
                <a:ea typeface="黑体" pitchFamily="2" charset="-122"/>
              </a:rPr>
              <a:t>X)+(Y)</a:t>
            </a:r>
            <a:r>
              <a:rPr lang="zh-CN" altLang="en-US">
                <a:latin typeface="黑体" pitchFamily="2" charset="-122"/>
                <a:ea typeface="黑体" pitchFamily="2" charset="-122"/>
              </a:rPr>
              <a:t>的操作</a:t>
            </a:r>
            <a:r>
              <a:rPr lang="zh-CN" altLang="en-US">
                <a:solidFill>
                  <a:schemeClr val="tx2"/>
                </a:solidFill>
                <a:latin typeface="黑体" pitchFamily="2" charset="-122"/>
                <a:ea typeface="黑体" pitchFamily="2" charset="-122"/>
              </a:rPr>
              <a:t> </a:t>
            </a:r>
          </a:p>
        </p:txBody>
      </p:sp>
      <p:sp>
        <p:nvSpPr>
          <p:cNvPr id="13315" name="Rectangle 3"/>
          <p:cNvSpPr>
            <a:spLocks noChangeArrowheads="1"/>
          </p:cNvSpPr>
          <p:nvPr/>
        </p:nvSpPr>
        <p:spPr bwMode="auto">
          <a:xfrm>
            <a:off x="874713" y="1871663"/>
            <a:ext cx="82375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0000"/>
              </a:lnSpc>
            </a:pPr>
            <a:r>
              <a:rPr lang="zh-CN" altLang="en-US">
                <a:latin typeface="黑体" pitchFamily="2" charset="-122"/>
                <a:ea typeface="黑体" pitchFamily="2" charset="-122"/>
              </a:rPr>
              <a:t>   用一条三地址指令即可----</a:t>
            </a:r>
            <a:endParaRPr lang="zh-CN" altLang="en-US">
              <a:solidFill>
                <a:schemeClr val="tx2"/>
              </a:solidFill>
              <a:latin typeface="黑体" pitchFamily="2" charset="-122"/>
              <a:ea typeface="黑体" pitchFamily="2" charset="-122"/>
            </a:endParaRPr>
          </a:p>
          <a:p>
            <a:pPr algn="l">
              <a:lnSpc>
                <a:spcPct val="110000"/>
              </a:lnSpc>
            </a:pPr>
            <a:r>
              <a:rPr lang="zh-CN" altLang="en-US">
                <a:latin typeface="黑体" pitchFamily="2" charset="-122"/>
                <a:ea typeface="黑体" pitchFamily="2" charset="-122"/>
              </a:rPr>
              <a:t>		</a:t>
            </a:r>
            <a:r>
              <a:rPr lang="en-US" altLang="zh-CN">
                <a:latin typeface="黑体" pitchFamily="2" charset="-122"/>
                <a:ea typeface="黑体" pitchFamily="2" charset="-122"/>
              </a:rPr>
              <a:t>ADD X,Y,Z；</a:t>
            </a:r>
            <a:r>
              <a:rPr lang="en-US" altLang="zh-CN">
                <a:solidFill>
                  <a:schemeClr val="tx2"/>
                </a:solidFill>
                <a:latin typeface="黑体" pitchFamily="2" charset="-122"/>
                <a:ea typeface="黑体" pitchFamily="2" charset="-122"/>
              </a:rPr>
              <a:t> </a:t>
            </a:r>
            <a:endParaRPr lang="en-US" altLang="zh-CN" b="0">
              <a:solidFill>
                <a:schemeClr val="tx1"/>
              </a:solidFill>
              <a:latin typeface="黑体" pitchFamily="2" charset="-122"/>
              <a:ea typeface="黑体" pitchFamily="2" charset="-122"/>
            </a:endParaRPr>
          </a:p>
        </p:txBody>
      </p:sp>
      <p:sp>
        <p:nvSpPr>
          <p:cNvPr id="567300" name="Rectangle 4"/>
          <p:cNvSpPr>
            <a:spLocks noChangeArrowheads="1"/>
          </p:cNvSpPr>
          <p:nvPr/>
        </p:nvSpPr>
        <p:spPr bwMode="auto">
          <a:xfrm>
            <a:off x="849313" y="2925763"/>
            <a:ext cx="82629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latin typeface="黑体" pitchFamily="2" charset="-122"/>
                <a:ea typeface="黑体" pitchFamily="2" charset="-122"/>
              </a:rPr>
              <a:t>   用二条二地址指令实现----</a:t>
            </a:r>
            <a:endParaRPr lang="zh-CN" altLang="en-US">
              <a:solidFill>
                <a:schemeClr val="tx2"/>
              </a:solidFill>
              <a:latin typeface="黑体" pitchFamily="2" charset="-122"/>
              <a:ea typeface="黑体" pitchFamily="2" charset="-122"/>
            </a:endParaRPr>
          </a:p>
          <a:p>
            <a:r>
              <a:rPr lang="zh-CN" altLang="en-US">
                <a:latin typeface="黑体" pitchFamily="2" charset="-122"/>
                <a:ea typeface="黑体" pitchFamily="2" charset="-122"/>
              </a:rPr>
              <a:t>		</a:t>
            </a:r>
            <a:r>
              <a:rPr lang="en-US" altLang="zh-CN">
                <a:latin typeface="黑体" pitchFamily="2" charset="-122"/>
                <a:ea typeface="黑体" pitchFamily="2" charset="-122"/>
              </a:rPr>
              <a:t>ADD X,Y；	 </a:t>
            </a:r>
            <a:r>
              <a:rPr lang="en-US" altLang="zh-CN">
                <a:solidFill>
                  <a:schemeClr val="hlink"/>
                </a:solidFill>
                <a:latin typeface="黑体" pitchFamily="2" charset="-122"/>
                <a:ea typeface="黑体" pitchFamily="2" charset="-122"/>
              </a:rPr>
              <a:t>X←(X)+(Y)</a:t>
            </a:r>
            <a:r>
              <a:rPr lang="en-US" altLang="zh-CN">
                <a:solidFill>
                  <a:srgbClr val="008000"/>
                </a:solidFill>
                <a:latin typeface="黑体" pitchFamily="2" charset="-122"/>
                <a:ea typeface="黑体" pitchFamily="2" charset="-122"/>
              </a:rPr>
              <a:t> </a:t>
            </a:r>
            <a:endParaRPr lang="en-US" altLang="zh-CN">
              <a:solidFill>
                <a:schemeClr val="tx2"/>
              </a:solidFill>
              <a:latin typeface="黑体" pitchFamily="2" charset="-122"/>
              <a:ea typeface="黑体" pitchFamily="2" charset="-122"/>
            </a:endParaRPr>
          </a:p>
          <a:p>
            <a:pPr algn="l"/>
            <a:r>
              <a:rPr lang="en-US" altLang="zh-CN">
                <a:latin typeface="黑体" pitchFamily="2" charset="-122"/>
                <a:ea typeface="黑体" pitchFamily="2" charset="-122"/>
              </a:rPr>
              <a:t>		MOV Z,X；    </a:t>
            </a:r>
            <a:r>
              <a:rPr lang="en-US" altLang="zh-CN">
                <a:solidFill>
                  <a:schemeClr val="hlink"/>
                </a:solidFill>
                <a:latin typeface="黑体" pitchFamily="2" charset="-122"/>
                <a:ea typeface="黑体" pitchFamily="2" charset="-122"/>
              </a:rPr>
              <a:t>Z←(X)</a:t>
            </a:r>
          </a:p>
        </p:txBody>
      </p:sp>
      <p:sp>
        <p:nvSpPr>
          <p:cNvPr id="567301" name="Rectangle 5"/>
          <p:cNvSpPr>
            <a:spLocks noChangeArrowheads="1"/>
          </p:cNvSpPr>
          <p:nvPr/>
        </p:nvSpPr>
        <p:spPr bwMode="auto">
          <a:xfrm>
            <a:off x="1312863" y="4302125"/>
            <a:ext cx="7799387"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70000"/>
              </a:lnSpc>
              <a:spcBef>
                <a:spcPct val="50000"/>
              </a:spcBef>
            </a:pPr>
            <a:r>
              <a:rPr kumimoji="0" lang="zh-CN" altLang="en-US">
                <a:latin typeface="黑体" pitchFamily="2" charset="-122"/>
                <a:ea typeface="黑体" pitchFamily="2" charset="-122"/>
              </a:rPr>
              <a:t>用</a:t>
            </a:r>
            <a:r>
              <a:rPr lang="zh-CN" altLang="en-US">
                <a:latin typeface="黑体" pitchFamily="2" charset="-122"/>
                <a:ea typeface="黑体" pitchFamily="2" charset="-122"/>
              </a:rPr>
              <a:t>三条一地址指令实现----</a:t>
            </a:r>
            <a:endParaRPr kumimoji="0" lang="zh-CN" altLang="en-US">
              <a:latin typeface="黑体" pitchFamily="2" charset="-122"/>
              <a:ea typeface="黑体" pitchFamily="2" charset="-122"/>
            </a:endParaRPr>
          </a:p>
          <a:p>
            <a:pPr algn="l" eaLnBrk="1" hangingPunct="1">
              <a:lnSpc>
                <a:spcPct val="70000"/>
              </a:lnSpc>
              <a:spcBef>
                <a:spcPct val="50000"/>
              </a:spcBef>
            </a:pPr>
            <a:r>
              <a:rPr kumimoji="0" lang="zh-CN" altLang="en-US">
                <a:latin typeface="黑体" pitchFamily="2" charset="-122"/>
                <a:ea typeface="黑体" pitchFamily="2" charset="-122"/>
              </a:rPr>
              <a:t>	   </a:t>
            </a:r>
            <a:r>
              <a:rPr lang="en-US" altLang="zh-CN">
                <a:latin typeface="黑体" pitchFamily="2" charset="-122"/>
                <a:ea typeface="黑体" pitchFamily="2" charset="-122"/>
              </a:rPr>
              <a:t>LDA X</a:t>
            </a:r>
            <a:r>
              <a:rPr kumimoji="0" lang="en-US" altLang="zh-CN" sz="2200">
                <a:solidFill>
                  <a:srgbClr val="006600"/>
                </a:solidFill>
                <a:latin typeface="黑体" pitchFamily="2" charset="-122"/>
                <a:ea typeface="黑体" pitchFamily="2" charset="-122"/>
              </a:rPr>
              <a:t>	</a:t>
            </a:r>
            <a:r>
              <a:rPr kumimoji="0" lang="en-US" altLang="zh-CN" sz="2200">
                <a:latin typeface="黑体" pitchFamily="2" charset="-122"/>
                <a:ea typeface="黑体" pitchFamily="2" charset="-122"/>
              </a:rPr>
              <a:t>；</a:t>
            </a:r>
            <a:r>
              <a:rPr kumimoji="0" lang="en-US" altLang="zh-CN" sz="2200">
                <a:solidFill>
                  <a:srgbClr val="006600"/>
                </a:solidFill>
                <a:latin typeface="黑体" pitchFamily="2" charset="-122"/>
                <a:ea typeface="黑体" pitchFamily="2" charset="-122"/>
              </a:rPr>
              <a:t>  </a:t>
            </a:r>
            <a:r>
              <a:rPr kumimoji="0" lang="en-US" altLang="zh-CN" sz="2200">
                <a:solidFill>
                  <a:schemeClr val="hlink"/>
                </a:solidFill>
                <a:latin typeface="黑体" pitchFamily="2" charset="-122"/>
                <a:ea typeface="黑体" pitchFamily="2" charset="-122"/>
              </a:rPr>
              <a:t>AC</a:t>
            </a:r>
            <a:r>
              <a:rPr lang="en-US" altLang="zh-CN">
                <a:solidFill>
                  <a:schemeClr val="hlink"/>
                </a:solidFill>
                <a:latin typeface="黑体" pitchFamily="2" charset="-122"/>
                <a:ea typeface="黑体" pitchFamily="2" charset="-122"/>
              </a:rPr>
              <a:t>←</a:t>
            </a:r>
            <a:r>
              <a:rPr kumimoji="0" lang="en-US" altLang="zh-CN" sz="2200">
                <a:solidFill>
                  <a:schemeClr val="hlink"/>
                </a:solidFill>
                <a:latin typeface="黑体" pitchFamily="2" charset="-122"/>
                <a:ea typeface="黑体" pitchFamily="2" charset="-122"/>
              </a:rPr>
              <a:t>(X)      LDA</a:t>
            </a:r>
            <a:r>
              <a:rPr kumimoji="0" lang="zh-CN" altLang="en-US" sz="2200">
                <a:solidFill>
                  <a:schemeClr val="hlink"/>
                </a:solidFill>
                <a:latin typeface="黑体" pitchFamily="2" charset="-122"/>
                <a:ea typeface="黑体" pitchFamily="2" charset="-122"/>
              </a:rPr>
              <a:t>意为</a:t>
            </a:r>
            <a:r>
              <a:rPr kumimoji="0" lang="en-US" altLang="zh-CN" sz="2200">
                <a:solidFill>
                  <a:schemeClr val="hlink"/>
                </a:solidFill>
                <a:latin typeface="黑体" pitchFamily="2" charset="-122"/>
                <a:ea typeface="黑体" pitchFamily="2" charset="-122"/>
              </a:rPr>
              <a:t>Load AC</a:t>
            </a:r>
          </a:p>
          <a:p>
            <a:pPr algn="l" eaLnBrk="1" hangingPunct="1">
              <a:lnSpc>
                <a:spcPct val="70000"/>
              </a:lnSpc>
              <a:spcBef>
                <a:spcPct val="50000"/>
              </a:spcBef>
            </a:pPr>
            <a:r>
              <a:rPr kumimoji="0" lang="en-US" altLang="zh-CN">
                <a:solidFill>
                  <a:srgbClr val="006600"/>
                </a:solidFill>
                <a:latin typeface="黑体" pitchFamily="2" charset="-122"/>
                <a:ea typeface="黑体" pitchFamily="2" charset="-122"/>
              </a:rPr>
              <a:t>         </a:t>
            </a:r>
            <a:r>
              <a:rPr lang="en-US" altLang="zh-CN">
                <a:latin typeface="黑体" pitchFamily="2" charset="-122"/>
                <a:ea typeface="黑体" pitchFamily="2" charset="-122"/>
              </a:rPr>
              <a:t>ADD Y</a:t>
            </a:r>
            <a:r>
              <a:rPr kumimoji="0" lang="en-US" altLang="zh-CN" sz="2200">
                <a:solidFill>
                  <a:srgbClr val="006600"/>
                </a:solidFill>
                <a:latin typeface="黑体" pitchFamily="2" charset="-122"/>
                <a:ea typeface="黑体" pitchFamily="2" charset="-122"/>
              </a:rPr>
              <a:t>	</a:t>
            </a:r>
            <a:r>
              <a:rPr kumimoji="0" lang="en-US" altLang="zh-CN" sz="2200">
                <a:latin typeface="黑体" pitchFamily="2" charset="-122"/>
                <a:ea typeface="黑体" pitchFamily="2" charset="-122"/>
              </a:rPr>
              <a:t>；</a:t>
            </a:r>
            <a:r>
              <a:rPr kumimoji="0" lang="en-US" altLang="zh-CN" sz="2200">
                <a:solidFill>
                  <a:srgbClr val="006600"/>
                </a:solidFill>
                <a:latin typeface="黑体" pitchFamily="2" charset="-122"/>
                <a:ea typeface="黑体" pitchFamily="2" charset="-122"/>
              </a:rPr>
              <a:t>  </a:t>
            </a:r>
            <a:r>
              <a:rPr kumimoji="0" lang="en-US" altLang="zh-CN" sz="2200">
                <a:solidFill>
                  <a:schemeClr val="hlink"/>
                </a:solidFill>
                <a:latin typeface="黑体" pitchFamily="2" charset="-122"/>
                <a:ea typeface="黑体" pitchFamily="2" charset="-122"/>
              </a:rPr>
              <a:t>AC</a:t>
            </a:r>
            <a:r>
              <a:rPr lang="en-US" altLang="zh-CN">
                <a:solidFill>
                  <a:schemeClr val="hlink"/>
                </a:solidFill>
                <a:latin typeface="黑体" pitchFamily="2" charset="-122"/>
                <a:ea typeface="黑体" pitchFamily="2" charset="-122"/>
              </a:rPr>
              <a:t>←</a:t>
            </a:r>
            <a:r>
              <a:rPr kumimoji="0" lang="en-US" altLang="zh-CN" sz="2200">
                <a:solidFill>
                  <a:schemeClr val="hlink"/>
                </a:solidFill>
                <a:latin typeface="黑体" pitchFamily="2" charset="-122"/>
                <a:ea typeface="黑体" pitchFamily="2" charset="-122"/>
              </a:rPr>
              <a:t>(AC)+(Y)</a:t>
            </a:r>
          </a:p>
          <a:p>
            <a:pPr algn="l" eaLnBrk="1" hangingPunct="1">
              <a:lnSpc>
                <a:spcPct val="70000"/>
              </a:lnSpc>
              <a:spcBef>
                <a:spcPct val="50000"/>
              </a:spcBef>
            </a:pPr>
            <a:r>
              <a:rPr kumimoji="0" lang="en-US" altLang="zh-CN">
                <a:solidFill>
                  <a:srgbClr val="006600"/>
                </a:solidFill>
                <a:latin typeface="黑体" pitchFamily="2" charset="-122"/>
                <a:ea typeface="黑体" pitchFamily="2" charset="-122"/>
              </a:rPr>
              <a:t>	   </a:t>
            </a:r>
            <a:r>
              <a:rPr lang="en-US" altLang="zh-CN">
                <a:latin typeface="黑体" pitchFamily="2" charset="-122"/>
                <a:ea typeface="黑体" pitchFamily="2" charset="-122"/>
              </a:rPr>
              <a:t>STA Z</a:t>
            </a:r>
            <a:r>
              <a:rPr kumimoji="0" lang="en-US" altLang="zh-CN" sz="2200">
                <a:solidFill>
                  <a:srgbClr val="006600"/>
                </a:solidFill>
                <a:latin typeface="黑体" pitchFamily="2" charset="-122"/>
                <a:ea typeface="黑体" pitchFamily="2" charset="-122"/>
              </a:rPr>
              <a:t>	</a:t>
            </a:r>
            <a:r>
              <a:rPr kumimoji="0" lang="en-US" altLang="zh-CN" sz="2200">
                <a:latin typeface="黑体" pitchFamily="2" charset="-122"/>
                <a:ea typeface="黑体" pitchFamily="2" charset="-122"/>
              </a:rPr>
              <a:t>；</a:t>
            </a:r>
            <a:r>
              <a:rPr kumimoji="0" lang="en-US" altLang="zh-CN" sz="2200">
                <a:solidFill>
                  <a:srgbClr val="006600"/>
                </a:solidFill>
                <a:latin typeface="黑体" pitchFamily="2" charset="-122"/>
                <a:ea typeface="黑体" pitchFamily="2" charset="-122"/>
              </a:rPr>
              <a:t>   </a:t>
            </a:r>
            <a:r>
              <a:rPr kumimoji="0" lang="en-US" altLang="zh-CN" sz="2200">
                <a:solidFill>
                  <a:schemeClr val="hlink"/>
                </a:solidFill>
                <a:latin typeface="黑体" pitchFamily="2" charset="-122"/>
                <a:ea typeface="黑体" pitchFamily="2" charset="-122"/>
              </a:rPr>
              <a:t>Z</a:t>
            </a:r>
            <a:r>
              <a:rPr lang="en-US" altLang="zh-CN">
                <a:solidFill>
                  <a:schemeClr val="hlink"/>
                </a:solidFill>
                <a:latin typeface="黑体" pitchFamily="2" charset="-122"/>
                <a:ea typeface="黑体" pitchFamily="2" charset="-122"/>
              </a:rPr>
              <a:t>←</a:t>
            </a:r>
            <a:r>
              <a:rPr kumimoji="0" lang="en-US" altLang="zh-CN" sz="2200">
                <a:solidFill>
                  <a:schemeClr val="hlink"/>
                </a:solidFill>
                <a:latin typeface="黑体" pitchFamily="2" charset="-122"/>
                <a:ea typeface="黑体" pitchFamily="2" charset="-122"/>
              </a:rPr>
              <a:t>(AC) </a:t>
            </a:r>
            <a:r>
              <a:rPr lang="en-US" altLang="zh-CN" sz="2200">
                <a:solidFill>
                  <a:schemeClr val="hlink"/>
                </a:solidFill>
                <a:latin typeface="黑体" pitchFamily="2" charset="-122"/>
                <a:ea typeface="黑体" pitchFamily="2" charset="-122"/>
              </a:rPr>
              <a:t>  </a:t>
            </a:r>
            <a:r>
              <a:rPr kumimoji="0" lang="en-US" altLang="zh-CN" sz="2200">
                <a:solidFill>
                  <a:schemeClr val="hlink"/>
                </a:solidFill>
                <a:latin typeface="黑体" pitchFamily="2" charset="-122"/>
                <a:ea typeface="黑体" pitchFamily="2" charset="-122"/>
              </a:rPr>
              <a:t>  STA</a:t>
            </a:r>
            <a:r>
              <a:rPr kumimoji="0" lang="zh-CN" altLang="en-US" sz="2200">
                <a:solidFill>
                  <a:schemeClr val="hlink"/>
                </a:solidFill>
                <a:latin typeface="黑体" pitchFamily="2" charset="-122"/>
                <a:ea typeface="黑体" pitchFamily="2" charset="-122"/>
              </a:rPr>
              <a:t>意为</a:t>
            </a:r>
            <a:r>
              <a:rPr kumimoji="0" lang="en-US" altLang="zh-CN" sz="2200">
                <a:solidFill>
                  <a:schemeClr val="hlink"/>
                </a:solidFill>
                <a:latin typeface="黑体" pitchFamily="2" charset="-122"/>
                <a:ea typeface="黑体" pitchFamily="2" charset="-122"/>
              </a:rPr>
              <a:t>Store AC</a:t>
            </a:r>
          </a:p>
        </p:txBody>
      </p:sp>
      <p:sp>
        <p:nvSpPr>
          <p:cNvPr id="13318" name="Rectangle 8"/>
          <p:cNvSpPr>
            <a:spLocks noChangeArrowheads="1"/>
          </p:cNvSpPr>
          <p:nvPr/>
        </p:nvSpPr>
        <p:spPr bwMode="auto">
          <a:xfrm>
            <a:off x="666750" y="536575"/>
            <a:ext cx="847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3.1.2 地址码结构</a:t>
            </a:r>
            <a:r>
              <a:rPr kumimoji="0" lang="en-US" altLang="zh-CN">
                <a:solidFill>
                  <a:srgbClr val="800000"/>
                </a:solidFill>
                <a:latin typeface="黑体" pitchFamily="2" charset="-122"/>
                <a:ea typeface="黑体" pitchFamily="2" charset="-122"/>
              </a:rPr>
              <a:t>(</a:t>
            </a:r>
            <a:r>
              <a:rPr kumimoji="0" lang="zh-CN" altLang="en-US">
                <a:solidFill>
                  <a:srgbClr val="800000"/>
                </a:solidFill>
                <a:latin typeface="黑体" pitchFamily="2" charset="-122"/>
                <a:ea typeface="黑体" pitchFamily="2" charset="-122"/>
              </a:rPr>
              <a:t>续）</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7300"/>
                                        </p:tgtEl>
                                        <p:attrNameLst>
                                          <p:attrName>style.visibility</p:attrName>
                                        </p:attrNameLst>
                                      </p:cBhvr>
                                      <p:to>
                                        <p:strVal val="visible"/>
                                      </p:to>
                                    </p:set>
                                    <p:animEffect transition="in" filter="wipe(up)">
                                      <p:cBhvr>
                                        <p:cTn id="7" dur="500"/>
                                        <p:tgtEl>
                                          <p:spTgt spid="567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7301"/>
                                        </p:tgtEl>
                                        <p:attrNameLst>
                                          <p:attrName>style.visibility</p:attrName>
                                        </p:attrNameLst>
                                      </p:cBhvr>
                                      <p:to>
                                        <p:strVal val="visible"/>
                                      </p:to>
                                    </p:set>
                                    <p:animEffect transition="in" filter="wipe(up)">
                                      <p:cBhvr>
                                        <p:cTn id="12" dur="500"/>
                                        <p:tgtEl>
                                          <p:spTgt spid="56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utoUpdateAnimBg="0"/>
      <p:bldP spid="567301"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57200" y="1163638"/>
            <a:ext cx="8488363"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lstStyle/>
          <a:p>
            <a:pPr indent="266700" algn="l" eaLnBrk="1" hangingPunct="1">
              <a:lnSpc>
                <a:spcPct val="130000"/>
              </a:lnSpc>
            </a:pPr>
            <a:r>
              <a:rPr kumimoji="0" lang="zh-CN" altLang="en-US" sz="2200" dirty="0">
                <a:latin typeface="黑体" pitchFamily="2" charset="-122"/>
                <a:ea typeface="黑体" pitchFamily="2" charset="-122"/>
              </a:rPr>
              <a:t>  ⑴ 指令总数较少；</a:t>
            </a:r>
          </a:p>
          <a:p>
            <a:pPr indent="266700" algn="l" eaLnBrk="1" hangingPunct="1">
              <a:lnSpc>
                <a:spcPct val="130000"/>
              </a:lnSpc>
            </a:pPr>
            <a:r>
              <a:rPr kumimoji="0" lang="zh-CN" altLang="en-US" sz="2200" dirty="0">
                <a:latin typeface="黑体" pitchFamily="2" charset="-122"/>
                <a:ea typeface="黑体" pitchFamily="2" charset="-122"/>
              </a:rPr>
              <a:t>  ⑵ 基本寻址方式种类少；</a:t>
            </a:r>
          </a:p>
          <a:p>
            <a:pPr indent="266700" algn="l" eaLnBrk="1" hangingPunct="1">
              <a:lnSpc>
                <a:spcPct val="130000"/>
              </a:lnSpc>
            </a:pPr>
            <a:r>
              <a:rPr kumimoji="0" lang="zh-CN" altLang="en-US" sz="2200" dirty="0">
                <a:latin typeface="黑体" pitchFamily="2" charset="-122"/>
                <a:ea typeface="黑体" pitchFamily="2" charset="-122"/>
              </a:rPr>
              <a:t>  ⑶ 指令格式少，而且长度一致；</a:t>
            </a:r>
          </a:p>
          <a:p>
            <a:pPr indent="266700" algn="l" eaLnBrk="1" hangingPunct="1">
              <a:lnSpc>
                <a:spcPct val="130000"/>
              </a:lnSpc>
            </a:pPr>
            <a:r>
              <a:rPr kumimoji="0" lang="zh-CN" altLang="en-US" sz="2200" dirty="0">
                <a:latin typeface="黑体" pitchFamily="2" charset="-122"/>
                <a:ea typeface="黑体" pitchFamily="2" charset="-122"/>
              </a:rPr>
              <a:t>  ⑷ 除取数和存数指令（</a:t>
            </a:r>
            <a:r>
              <a:rPr kumimoji="0" lang="en-US" altLang="zh-CN" sz="2200" dirty="0">
                <a:latin typeface="黑体" pitchFamily="2" charset="-122"/>
                <a:ea typeface="黑体" pitchFamily="2" charset="-122"/>
              </a:rPr>
              <a:t>Load/Store</a:t>
            </a:r>
            <a:r>
              <a:rPr kumimoji="0" lang="zh-CN" altLang="en-US" sz="2200" dirty="0">
                <a:latin typeface="黑体" pitchFamily="2" charset="-122"/>
                <a:ea typeface="黑体" pitchFamily="2" charset="-122"/>
              </a:rPr>
              <a:t>）外，大部分指令在单周期内完成；</a:t>
            </a:r>
          </a:p>
          <a:p>
            <a:pPr indent="266700" algn="l" eaLnBrk="1" hangingPunct="1">
              <a:lnSpc>
                <a:spcPct val="130000"/>
              </a:lnSpc>
            </a:pPr>
            <a:r>
              <a:rPr kumimoji="0" lang="zh-CN" altLang="en-US" sz="2200" dirty="0">
                <a:latin typeface="黑体" pitchFamily="2" charset="-122"/>
                <a:ea typeface="黑体" pitchFamily="2" charset="-122"/>
              </a:rPr>
              <a:t>  ⑸ 只有取数和存数指令能够访问存储器，其余指令的操作只限于在寄存器之间进行；</a:t>
            </a:r>
          </a:p>
          <a:p>
            <a:pPr indent="266700" algn="l" eaLnBrk="1" hangingPunct="1">
              <a:lnSpc>
                <a:spcPct val="130000"/>
              </a:lnSpc>
            </a:pPr>
            <a:r>
              <a:rPr kumimoji="0" lang="zh-CN" altLang="en-US" sz="2200" dirty="0">
                <a:latin typeface="黑体" pitchFamily="2" charset="-122"/>
                <a:ea typeface="黑体" pitchFamily="2" charset="-122"/>
              </a:rPr>
              <a:t>  ⑹ </a:t>
            </a:r>
            <a:r>
              <a:rPr kumimoji="0" lang="en-US" altLang="zh-CN" sz="2200" dirty="0">
                <a:latin typeface="黑体" pitchFamily="2" charset="-122"/>
                <a:ea typeface="黑体" pitchFamily="2" charset="-122"/>
              </a:rPr>
              <a:t>CPU</a:t>
            </a:r>
            <a:r>
              <a:rPr kumimoji="0" lang="zh-CN" altLang="en-US" sz="2200" dirty="0">
                <a:latin typeface="黑体" pitchFamily="2" charset="-122"/>
                <a:ea typeface="黑体" pitchFamily="2" charset="-122"/>
              </a:rPr>
              <a:t>中通用寄存器的数目应相当多；</a:t>
            </a:r>
          </a:p>
          <a:p>
            <a:pPr indent="266700" algn="l" eaLnBrk="1" hangingPunct="1">
              <a:lnSpc>
                <a:spcPct val="130000"/>
              </a:lnSpc>
            </a:pPr>
            <a:r>
              <a:rPr kumimoji="0" lang="zh-CN" altLang="en-US" sz="2200" dirty="0">
                <a:latin typeface="黑体" pitchFamily="2" charset="-122"/>
                <a:ea typeface="黑体" pitchFamily="2" charset="-122"/>
              </a:rPr>
              <a:t>  ⑺ 为提高指令执行速度，绝大多数采用硬联线控制实现，不用或少用微程序控制实现；</a:t>
            </a:r>
          </a:p>
          <a:p>
            <a:pPr indent="266700" algn="l" eaLnBrk="1" hangingPunct="1">
              <a:lnSpc>
                <a:spcPct val="130000"/>
              </a:lnSpc>
            </a:pPr>
            <a:r>
              <a:rPr kumimoji="0" lang="zh-CN" altLang="en-US" sz="2200" dirty="0">
                <a:latin typeface="黑体" pitchFamily="2" charset="-122"/>
                <a:ea typeface="黑体" pitchFamily="2" charset="-122"/>
              </a:rPr>
              <a:t>  ⑻ 采用优化的编译技术，力求以简单的方式支持高级语言。    </a:t>
            </a:r>
            <a:r>
              <a:rPr kumimoji="0" lang="en-US" altLang="zh-CN" sz="2200" dirty="0">
                <a:latin typeface="黑体" pitchFamily="2" charset="-122"/>
                <a:ea typeface="黑体" pitchFamily="2" charset="-122"/>
              </a:rPr>
              <a:t>-- </a:t>
            </a:r>
            <a:r>
              <a:rPr kumimoji="0" lang="zh-CN" altLang="en-US" sz="2200" dirty="0">
                <a:latin typeface="黑体" pitchFamily="2" charset="-122"/>
                <a:ea typeface="黑体" pitchFamily="2" charset="-122"/>
              </a:rPr>
              <a:t>指令执行速度快，且便于指令的流水处理。</a:t>
            </a:r>
          </a:p>
        </p:txBody>
      </p:sp>
      <p:sp>
        <p:nvSpPr>
          <p:cNvPr id="88067" name="Rectangle 3"/>
          <p:cNvSpPr>
            <a:spLocks noChangeArrowheads="1"/>
          </p:cNvSpPr>
          <p:nvPr/>
        </p:nvSpPr>
        <p:spPr bwMode="auto">
          <a:xfrm>
            <a:off x="609600" y="609600"/>
            <a:ext cx="456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dirty="0" smtClean="0">
                <a:solidFill>
                  <a:srgbClr val="990000"/>
                </a:solidFill>
                <a:latin typeface="黑体" pitchFamily="2" charset="-122"/>
                <a:ea typeface="黑体" pitchFamily="2" charset="-122"/>
              </a:rPr>
              <a:t>3.7.2 </a:t>
            </a:r>
            <a:r>
              <a:rPr kumimoji="0" lang="en-US" altLang="zh-CN" dirty="0">
                <a:solidFill>
                  <a:srgbClr val="990000"/>
                </a:solidFill>
                <a:latin typeface="黑体" pitchFamily="2" charset="-122"/>
                <a:ea typeface="黑体" pitchFamily="2" charset="-122"/>
              </a:rPr>
              <a:t>RISC</a:t>
            </a:r>
            <a:r>
              <a:rPr kumimoji="0" lang="zh-CN" altLang="en-US" dirty="0">
                <a:solidFill>
                  <a:srgbClr val="990000"/>
                </a:solidFill>
                <a:latin typeface="黑体" pitchFamily="2" charset="-122"/>
                <a:ea typeface="黑体" pitchFamily="2" charset="-122"/>
              </a:rPr>
              <a:t>的</a:t>
            </a:r>
            <a:r>
              <a:rPr kumimoji="0" lang="zh-CN" altLang="en-US" dirty="0" smtClean="0">
                <a:solidFill>
                  <a:srgbClr val="990000"/>
                </a:solidFill>
                <a:latin typeface="黑体" pitchFamily="2" charset="-122"/>
                <a:ea typeface="黑体" pitchFamily="2" charset="-122"/>
              </a:rPr>
              <a:t>特点</a:t>
            </a:r>
            <a:endParaRPr kumimoji="0" lang="zh-CN" altLang="en-US" dirty="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0" y="6537325"/>
            <a:ext cx="4635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71358" bIns="0" anchor="ctr">
            <a:spAutoFit/>
          </a:bodyPr>
          <a:lstStyle/>
          <a:p>
            <a:pPr algn="ctr" eaLnBrk="1" hangingPunct="1"/>
            <a:endParaRPr kumimoji="0" lang="zh-CN" altLang="en-US" sz="1800" b="0">
              <a:solidFill>
                <a:schemeClr val="tx1"/>
              </a:solidFill>
              <a:latin typeface="Arial" charset="0"/>
              <a:ea typeface="宋体" pitchFamily="2" charset="-122"/>
            </a:endParaRPr>
          </a:p>
        </p:txBody>
      </p:sp>
      <p:sp>
        <p:nvSpPr>
          <p:cNvPr id="89091" name="Rectangle 3"/>
          <p:cNvSpPr>
            <a:spLocks noChangeArrowheads="1"/>
          </p:cNvSpPr>
          <p:nvPr/>
        </p:nvSpPr>
        <p:spPr bwMode="auto">
          <a:xfrm>
            <a:off x="685800" y="685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dirty="0" smtClean="0">
                <a:solidFill>
                  <a:srgbClr val="990000"/>
                </a:solidFill>
                <a:latin typeface="黑体" pitchFamily="2" charset="-122"/>
                <a:ea typeface="黑体" pitchFamily="2" charset="-122"/>
              </a:rPr>
              <a:t>3.7.3 </a:t>
            </a:r>
            <a:r>
              <a:rPr kumimoji="0" lang="en-US" altLang="zh-CN" dirty="0">
                <a:solidFill>
                  <a:srgbClr val="990000"/>
                </a:solidFill>
                <a:latin typeface="黑体" pitchFamily="2" charset="-122"/>
                <a:ea typeface="黑体" pitchFamily="2" charset="-122"/>
              </a:rPr>
              <a:t>RISC</a:t>
            </a:r>
            <a:r>
              <a:rPr kumimoji="0" lang="zh-CN" altLang="en-US" dirty="0">
                <a:solidFill>
                  <a:srgbClr val="990000"/>
                </a:solidFill>
                <a:latin typeface="黑体" pitchFamily="2" charset="-122"/>
                <a:ea typeface="黑体" pitchFamily="2" charset="-122"/>
              </a:rPr>
              <a:t>基本技术</a:t>
            </a:r>
          </a:p>
        </p:txBody>
      </p:sp>
      <p:sp>
        <p:nvSpPr>
          <p:cNvPr id="89092" name="Rectangle 4"/>
          <p:cNvSpPr>
            <a:spLocks noChangeArrowheads="1"/>
          </p:cNvSpPr>
          <p:nvPr/>
        </p:nvSpPr>
        <p:spPr bwMode="auto">
          <a:xfrm>
            <a:off x="990600" y="1371600"/>
            <a:ext cx="4572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en-US" altLang="zh-CN" dirty="0">
                <a:latin typeface="黑体" pitchFamily="2" charset="-122"/>
                <a:ea typeface="黑体" pitchFamily="2" charset="-122"/>
              </a:rPr>
              <a:t>1</a:t>
            </a:r>
            <a:r>
              <a:rPr kumimoji="0" lang="zh-CN" altLang="en-US" dirty="0">
                <a:latin typeface="黑体" pitchFamily="2" charset="-122"/>
                <a:ea typeface="黑体" pitchFamily="2" charset="-122"/>
              </a:rPr>
              <a:t>．</a:t>
            </a:r>
            <a:r>
              <a:rPr kumimoji="0" lang="en-US" altLang="zh-CN" dirty="0">
                <a:latin typeface="黑体" pitchFamily="2" charset="-122"/>
                <a:ea typeface="黑体" pitchFamily="2" charset="-122"/>
              </a:rPr>
              <a:t>RISC</a:t>
            </a:r>
            <a:r>
              <a:rPr kumimoji="0" lang="zh-CN" altLang="en-US" dirty="0">
                <a:latin typeface="黑体" pitchFamily="2" charset="-122"/>
                <a:ea typeface="黑体" pitchFamily="2" charset="-122"/>
              </a:rPr>
              <a:t>寄存器管理技术 </a:t>
            </a:r>
          </a:p>
          <a:p>
            <a:pPr algn="l" eaLnBrk="1" hangingPunct="1">
              <a:lnSpc>
                <a:spcPct val="120000"/>
              </a:lnSpc>
            </a:pPr>
            <a:r>
              <a:rPr kumimoji="0" lang="en-US" altLang="zh-CN" dirty="0">
                <a:latin typeface="黑体" pitchFamily="2" charset="-122"/>
                <a:ea typeface="黑体" pitchFamily="2" charset="-122"/>
              </a:rPr>
              <a:t>2</a:t>
            </a:r>
            <a:r>
              <a:rPr kumimoji="0" lang="zh-CN" altLang="en-US" dirty="0">
                <a:latin typeface="黑体" pitchFamily="2" charset="-122"/>
                <a:ea typeface="黑体" pitchFamily="2" charset="-122"/>
              </a:rPr>
              <a:t>．流水线技术</a:t>
            </a:r>
          </a:p>
          <a:p>
            <a:pPr algn="l" eaLnBrk="1" hangingPunct="1">
              <a:lnSpc>
                <a:spcPct val="120000"/>
              </a:lnSpc>
            </a:pPr>
            <a:r>
              <a:rPr kumimoji="0" lang="en-US" altLang="zh-CN" dirty="0">
                <a:latin typeface="黑体" pitchFamily="2" charset="-122"/>
                <a:ea typeface="黑体" pitchFamily="2" charset="-122"/>
              </a:rPr>
              <a:t>3</a:t>
            </a:r>
            <a:r>
              <a:rPr kumimoji="0" lang="zh-CN" altLang="en-US" dirty="0">
                <a:latin typeface="黑体" pitchFamily="2" charset="-122"/>
                <a:ea typeface="黑体" pitchFamily="2" charset="-122"/>
              </a:rPr>
              <a:t>．延时转移技术</a:t>
            </a:r>
          </a:p>
        </p:txBody>
      </p:sp>
    </p:spTree>
  </p:cSld>
  <p:clrMapOvr>
    <a:masterClrMapping/>
  </p:clrMapOvr>
  <p:transition>
    <p:wipe di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0" y="6537325"/>
            <a:ext cx="4635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71358" bIns="0" anchor="ctr">
            <a:spAutoFit/>
          </a:bodyPr>
          <a:lstStyle/>
          <a:p>
            <a:pPr algn="ctr" eaLnBrk="1" hangingPunct="1"/>
            <a:endParaRPr kumimoji="0" lang="zh-CN" altLang="en-US" sz="1800" b="0">
              <a:solidFill>
                <a:schemeClr val="tx1"/>
              </a:solidFill>
              <a:latin typeface="Arial" charset="0"/>
              <a:ea typeface="宋体" pitchFamily="2" charset="-122"/>
            </a:endParaRPr>
          </a:p>
        </p:txBody>
      </p:sp>
      <p:sp>
        <p:nvSpPr>
          <p:cNvPr id="5" name="Rectangle 3"/>
          <p:cNvSpPr>
            <a:spLocks noChangeArrowheads="1"/>
          </p:cNvSpPr>
          <p:nvPr/>
        </p:nvSpPr>
        <p:spPr bwMode="auto">
          <a:xfrm>
            <a:off x="685799" y="611007"/>
            <a:ext cx="64799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r>
              <a:rPr kumimoji="0" lang="en-US" altLang="zh-CN" dirty="0" smtClean="0">
                <a:solidFill>
                  <a:srgbClr val="990000"/>
                </a:solidFill>
                <a:latin typeface="黑体" pitchFamily="2" charset="-122"/>
                <a:ea typeface="黑体" pitchFamily="2" charset="-122"/>
              </a:rPr>
              <a:t>3.7.4 </a:t>
            </a:r>
            <a:r>
              <a:rPr kumimoji="0" lang="zh-CN" altLang="en-US" dirty="0" smtClean="0">
                <a:solidFill>
                  <a:srgbClr val="990000"/>
                </a:solidFill>
                <a:latin typeface="黑体" pitchFamily="2" charset="-122"/>
                <a:ea typeface="黑体" pitchFamily="2" charset="-122"/>
              </a:rPr>
              <a:t>曾经的</a:t>
            </a:r>
            <a:r>
              <a:rPr kumimoji="0" lang="en-US" altLang="zh-CN" dirty="0" smtClean="0">
                <a:solidFill>
                  <a:srgbClr val="990000"/>
                </a:solidFill>
                <a:latin typeface="黑体" pitchFamily="2" charset="-122"/>
                <a:ea typeface="黑体" pitchFamily="2" charset="-122"/>
              </a:rPr>
              <a:t>CISC</a:t>
            </a:r>
            <a:r>
              <a:rPr kumimoji="0" lang="zh-CN" altLang="en-US" dirty="0" smtClean="0">
                <a:solidFill>
                  <a:srgbClr val="990000"/>
                </a:solidFill>
                <a:latin typeface="黑体" pitchFamily="2" charset="-122"/>
                <a:ea typeface="黑体" pitchFamily="2" charset="-122"/>
              </a:rPr>
              <a:t>与</a:t>
            </a:r>
            <a:r>
              <a:rPr kumimoji="0" lang="en-US" altLang="zh-CN" dirty="0" smtClean="0">
                <a:solidFill>
                  <a:srgbClr val="990000"/>
                </a:solidFill>
                <a:latin typeface="黑体" pitchFamily="2" charset="-122"/>
                <a:ea typeface="黑体" pitchFamily="2" charset="-122"/>
              </a:rPr>
              <a:t>RISC</a:t>
            </a:r>
            <a:r>
              <a:rPr kumimoji="0" lang="zh-CN" altLang="en-US" dirty="0" smtClean="0">
                <a:solidFill>
                  <a:srgbClr val="990000"/>
                </a:solidFill>
                <a:latin typeface="黑体" pitchFamily="2" charset="-122"/>
                <a:ea typeface="黑体" pitchFamily="2" charset="-122"/>
              </a:rPr>
              <a:t>之争</a:t>
            </a:r>
            <a:endParaRPr kumimoji="0" lang="zh-CN" altLang="en-US" dirty="0">
              <a:solidFill>
                <a:srgbClr val="990000"/>
              </a:solidFill>
              <a:latin typeface="黑体" pitchFamily="2" charset="-122"/>
              <a:ea typeface="黑体" pitchFamily="2" charset="-122"/>
            </a:endParaRPr>
          </a:p>
        </p:txBody>
      </p:sp>
      <p:sp>
        <p:nvSpPr>
          <p:cNvPr id="6" name="Rectangle 4"/>
          <p:cNvSpPr>
            <a:spLocks noChangeArrowheads="1"/>
          </p:cNvSpPr>
          <p:nvPr/>
        </p:nvSpPr>
        <p:spPr bwMode="auto">
          <a:xfrm>
            <a:off x="990600" y="1147337"/>
            <a:ext cx="7879080" cy="334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20000"/>
              </a:lnSpc>
            </a:pPr>
            <a:r>
              <a:rPr kumimoji="0" lang="en-US" altLang="zh-CN" dirty="0" smtClean="0">
                <a:latin typeface="黑体" pitchFamily="2" charset="-122"/>
                <a:ea typeface="黑体" pitchFamily="2" charset="-122"/>
              </a:rPr>
              <a:t>    20</a:t>
            </a:r>
            <a:r>
              <a:rPr kumimoji="0" lang="zh-CN" altLang="en-US" dirty="0" smtClean="0">
                <a:latin typeface="黑体" pitchFamily="2" charset="-122"/>
                <a:ea typeface="黑体" pitchFamily="2" charset="-122"/>
              </a:rPr>
              <a:t>世纪</a:t>
            </a:r>
            <a:r>
              <a:rPr kumimoji="0" lang="en-US" altLang="zh-CN" dirty="0" smtClean="0">
                <a:latin typeface="黑体" pitchFamily="2" charset="-122"/>
                <a:ea typeface="黑体" pitchFamily="2" charset="-122"/>
              </a:rPr>
              <a:t>80</a:t>
            </a:r>
            <a:r>
              <a:rPr kumimoji="0" lang="zh-CN" altLang="en-US" dirty="0" smtClean="0">
                <a:latin typeface="黑体" pitchFamily="2" charset="-122"/>
                <a:ea typeface="黑体" pitchFamily="2" charset="-122"/>
              </a:rPr>
              <a:t>年代，计算机体系结构领域里关于</a:t>
            </a:r>
            <a:r>
              <a:rPr kumimoji="0" lang="en-US" altLang="zh-CN" dirty="0" smtClean="0">
                <a:latin typeface="黑体" pitchFamily="2" charset="-122"/>
                <a:ea typeface="黑体" pitchFamily="2" charset="-122"/>
              </a:rPr>
              <a:t>RISC</a:t>
            </a:r>
            <a:r>
              <a:rPr kumimoji="0" lang="zh-CN" altLang="en-US" dirty="0" smtClean="0">
                <a:latin typeface="黑体" pitchFamily="2" charset="-122"/>
                <a:ea typeface="黑体" pitchFamily="2" charset="-122"/>
              </a:rPr>
              <a:t>和</a:t>
            </a:r>
            <a:r>
              <a:rPr kumimoji="0" lang="en-US" altLang="zh-CN" dirty="0" smtClean="0">
                <a:latin typeface="黑体" pitchFamily="2" charset="-122"/>
                <a:ea typeface="黑体" pitchFamily="2" charset="-122"/>
              </a:rPr>
              <a:t>CISC</a:t>
            </a:r>
            <a:r>
              <a:rPr kumimoji="0" lang="zh-CN" altLang="en-US" dirty="0" smtClean="0">
                <a:latin typeface="黑体" pitchFamily="2" charset="-122"/>
                <a:ea typeface="黑体" pitchFamily="2" charset="-122"/>
              </a:rPr>
              <a:t>指令集优缺点的争论十分激烈</a:t>
            </a:r>
            <a:r>
              <a:rPr kumimoji="0" lang="en-US" altLang="zh-CN" dirty="0" smtClean="0">
                <a:latin typeface="黑体" pitchFamily="2" charset="-122"/>
                <a:ea typeface="黑体" pitchFamily="2" charset="-122"/>
              </a:rPr>
              <a:t>----</a:t>
            </a:r>
            <a:endParaRPr kumimoji="0" lang="zh-CN" altLang="en-US" dirty="0">
              <a:latin typeface="黑体" pitchFamily="2" charset="-122"/>
              <a:ea typeface="黑体" pitchFamily="2" charset="-122"/>
            </a:endParaRPr>
          </a:p>
          <a:p>
            <a:pPr algn="l" eaLnBrk="1" hangingPunct="1">
              <a:lnSpc>
                <a:spcPct val="120000"/>
              </a:lnSpc>
              <a:spcBef>
                <a:spcPts val="600"/>
              </a:spcBef>
            </a:pPr>
            <a:r>
              <a:rPr kumimoji="0" lang="en-US" altLang="zh-CN" dirty="0" smtClean="0">
                <a:latin typeface="黑体" pitchFamily="2" charset="-122"/>
                <a:ea typeface="黑体" pitchFamily="2" charset="-122"/>
              </a:rPr>
              <a:t>    </a:t>
            </a:r>
            <a:r>
              <a:rPr kumimoji="0" lang="en-US" altLang="zh-CN" dirty="0" smtClean="0">
                <a:solidFill>
                  <a:srgbClr val="FF0000"/>
                </a:solidFill>
                <a:latin typeface="黑体" pitchFamily="2" charset="-122"/>
                <a:ea typeface="黑体" pitchFamily="2" charset="-122"/>
              </a:rPr>
              <a:t>RISC</a:t>
            </a:r>
            <a:r>
              <a:rPr kumimoji="0" lang="zh-CN" altLang="en-US" dirty="0" smtClean="0">
                <a:solidFill>
                  <a:srgbClr val="FF0000"/>
                </a:solidFill>
                <a:latin typeface="黑体" pitchFamily="2" charset="-122"/>
                <a:ea typeface="黑体" pitchFamily="2" charset="-122"/>
              </a:rPr>
              <a:t>支持者声称：</a:t>
            </a:r>
            <a:r>
              <a:rPr kumimoji="0" lang="zh-CN" altLang="en-US" dirty="0" smtClean="0">
                <a:latin typeface="黑体" pitchFamily="2" charset="-122"/>
                <a:ea typeface="黑体" pitchFamily="2" charset="-122"/>
              </a:rPr>
              <a:t>在给定硬件数量的情况下，通过结合简化指令集设计、高级编译器技术和流水线化的处理器实现，能够得到更强的计算能力。</a:t>
            </a:r>
            <a:endParaRPr kumimoji="0" lang="en-US" altLang="zh-CN" dirty="0" smtClean="0">
              <a:latin typeface="黑体" pitchFamily="2" charset="-122"/>
              <a:ea typeface="黑体" pitchFamily="2" charset="-122"/>
            </a:endParaRPr>
          </a:p>
          <a:p>
            <a:pPr algn="l" eaLnBrk="1" hangingPunct="1">
              <a:lnSpc>
                <a:spcPct val="120000"/>
              </a:lnSpc>
              <a:spcBef>
                <a:spcPts val="600"/>
              </a:spcBef>
            </a:pPr>
            <a:r>
              <a:rPr kumimoji="0" lang="en-US" altLang="zh-CN" dirty="0">
                <a:latin typeface="黑体" pitchFamily="2" charset="-122"/>
                <a:ea typeface="黑体" pitchFamily="2" charset="-122"/>
              </a:rPr>
              <a:t> </a:t>
            </a:r>
            <a:r>
              <a:rPr kumimoji="0" lang="en-US" altLang="zh-CN" dirty="0" smtClean="0">
                <a:latin typeface="黑体" pitchFamily="2" charset="-122"/>
                <a:ea typeface="黑体" pitchFamily="2" charset="-122"/>
              </a:rPr>
              <a:t>   </a:t>
            </a:r>
            <a:r>
              <a:rPr kumimoji="0" lang="en-US" altLang="zh-CN" dirty="0" smtClean="0">
                <a:solidFill>
                  <a:srgbClr val="FF0000"/>
                </a:solidFill>
                <a:latin typeface="黑体" pitchFamily="2" charset="-122"/>
                <a:ea typeface="黑体" pitchFamily="2" charset="-122"/>
              </a:rPr>
              <a:t>CISC</a:t>
            </a:r>
            <a:r>
              <a:rPr kumimoji="0" lang="zh-CN" altLang="en-US" dirty="0" smtClean="0">
                <a:solidFill>
                  <a:srgbClr val="FF0000"/>
                </a:solidFill>
                <a:latin typeface="黑体" pitchFamily="2" charset="-122"/>
                <a:ea typeface="黑体" pitchFamily="2" charset="-122"/>
              </a:rPr>
              <a:t>的支持者反驳说：</a:t>
            </a:r>
            <a:r>
              <a:rPr kumimoji="0" lang="zh-CN" altLang="en-US" dirty="0" smtClean="0">
                <a:latin typeface="黑体" pitchFamily="2" charset="-122"/>
                <a:ea typeface="黑体" pitchFamily="2" charset="-122"/>
              </a:rPr>
              <a:t>完成一个给定的任务只需要用较少的</a:t>
            </a:r>
            <a:r>
              <a:rPr kumimoji="0" lang="en-US" altLang="zh-CN" dirty="0" smtClean="0">
                <a:latin typeface="黑体" pitchFamily="2" charset="-122"/>
                <a:ea typeface="黑体" pitchFamily="2" charset="-122"/>
              </a:rPr>
              <a:t>CISC</a:t>
            </a:r>
            <a:r>
              <a:rPr kumimoji="0" lang="zh-CN" altLang="en-US" dirty="0" smtClean="0">
                <a:latin typeface="黑体" pitchFamily="2" charset="-122"/>
                <a:ea typeface="黑体" pitchFamily="2" charset="-122"/>
              </a:rPr>
              <a:t>指令，所以</a:t>
            </a:r>
            <a:r>
              <a:rPr kumimoji="0" lang="en-US" altLang="zh-CN" dirty="0" smtClean="0">
                <a:latin typeface="黑体" pitchFamily="2" charset="-122"/>
                <a:ea typeface="黑体" pitchFamily="2" charset="-122"/>
              </a:rPr>
              <a:t>CISC</a:t>
            </a:r>
            <a:r>
              <a:rPr kumimoji="0" lang="zh-CN" altLang="en-US" dirty="0" smtClean="0">
                <a:latin typeface="黑体" pitchFamily="2" charset="-122"/>
                <a:ea typeface="黑体" pitchFamily="2" charset="-122"/>
              </a:rPr>
              <a:t>机器能够获得更高的总体性能。</a:t>
            </a:r>
            <a:endParaRPr kumimoji="0" lang="zh-CN" altLang="en-US" dirty="0">
              <a:latin typeface="黑体" pitchFamily="2" charset="-122"/>
              <a:ea typeface="黑体" pitchFamily="2" charset="-122"/>
            </a:endParaRPr>
          </a:p>
        </p:txBody>
      </p:sp>
    </p:spTree>
    <p:extLst>
      <p:ext uri="{BB962C8B-B14F-4D97-AF65-F5344CB8AC3E}">
        <p14:creationId xmlns:p14="http://schemas.microsoft.com/office/powerpoint/2010/main" val="1503350799"/>
      </p:ext>
    </p:extLst>
  </p:cSld>
  <p:clrMapOvr>
    <a:masterClrMapping/>
  </p:clrMapOvr>
  <p:transition>
    <p:wipe di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0" y="6537325"/>
            <a:ext cx="4635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71358" bIns="0" anchor="ctr">
            <a:spAutoFit/>
          </a:bodyPr>
          <a:lstStyle/>
          <a:p>
            <a:pPr algn="ctr" eaLnBrk="1" hangingPunct="1"/>
            <a:endParaRPr kumimoji="0" lang="zh-CN" altLang="en-US" sz="1800" b="0">
              <a:solidFill>
                <a:schemeClr val="tx1"/>
              </a:solidFill>
              <a:latin typeface="Arial" charset="0"/>
              <a:ea typeface="宋体" pitchFamily="2" charset="-122"/>
            </a:endParaRPr>
          </a:p>
        </p:txBody>
      </p:sp>
      <p:sp>
        <p:nvSpPr>
          <p:cNvPr id="5" name="Rectangle 3"/>
          <p:cNvSpPr>
            <a:spLocks noChangeArrowheads="1"/>
          </p:cNvSpPr>
          <p:nvPr/>
        </p:nvSpPr>
        <p:spPr bwMode="auto">
          <a:xfrm>
            <a:off x="685799" y="611007"/>
            <a:ext cx="64799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r>
              <a:rPr kumimoji="0" lang="en-US" altLang="zh-CN" dirty="0" smtClean="0">
                <a:solidFill>
                  <a:srgbClr val="990000"/>
                </a:solidFill>
                <a:latin typeface="黑体" pitchFamily="2" charset="-122"/>
                <a:ea typeface="黑体" pitchFamily="2" charset="-122"/>
              </a:rPr>
              <a:t>3.7.4 </a:t>
            </a:r>
            <a:r>
              <a:rPr kumimoji="0" lang="zh-CN" altLang="en-US" dirty="0" smtClean="0">
                <a:solidFill>
                  <a:srgbClr val="990000"/>
                </a:solidFill>
                <a:latin typeface="黑体" pitchFamily="2" charset="-122"/>
                <a:ea typeface="黑体" pitchFamily="2" charset="-122"/>
              </a:rPr>
              <a:t>曾经的</a:t>
            </a:r>
            <a:r>
              <a:rPr kumimoji="0" lang="en-US" altLang="zh-CN" dirty="0" smtClean="0">
                <a:solidFill>
                  <a:srgbClr val="990000"/>
                </a:solidFill>
                <a:latin typeface="黑体" pitchFamily="2" charset="-122"/>
                <a:ea typeface="黑体" pitchFamily="2" charset="-122"/>
              </a:rPr>
              <a:t>CISC</a:t>
            </a:r>
            <a:r>
              <a:rPr kumimoji="0" lang="zh-CN" altLang="en-US" dirty="0" smtClean="0">
                <a:solidFill>
                  <a:srgbClr val="990000"/>
                </a:solidFill>
                <a:latin typeface="黑体" pitchFamily="2" charset="-122"/>
                <a:ea typeface="黑体" pitchFamily="2" charset="-122"/>
              </a:rPr>
              <a:t>与</a:t>
            </a:r>
            <a:r>
              <a:rPr kumimoji="0" lang="en-US" altLang="zh-CN" dirty="0" smtClean="0">
                <a:solidFill>
                  <a:srgbClr val="990000"/>
                </a:solidFill>
                <a:latin typeface="黑体" pitchFamily="2" charset="-122"/>
                <a:ea typeface="黑体" pitchFamily="2" charset="-122"/>
              </a:rPr>
              <a:t>RISC</a:t>
            </a:r>
            <a:r>
              <a:rPr kumimoji="0" lang="zh-CN" altLang="en-US" dirty="0" smtClean="0">
                <a:solidFill>
                  <a:srgbClr val="990000"/>
                </a:solidFill>
                <a:latin typeface="黑体" pitchFamily="2" charset="-122"/>
                <a:ea typeface="黑体" pitchFamily="2" charset="-122"/>
              </a:rPr>
              <a:t>之争</a:t>
            </a:r>
            <a:endParaRPr kumimoji="0" lang="zh-CN" altLang="en-US" dirty="0">
              <a:solidFill>
                <a:srgbClr val="990000"/>
              </a:solidFill>
              <a:latin typeface="黑体" pitchFamily="2" charset="-122"/>
              <a:ea typeface="黑体" pitchFamily="2" charset="-122"/>
            </a:endParaRPr>
          </a:p>
        </p:txBody>
      </p:sp>
      <p:sp>
        <p:nvSpPr>
          <p:cNvPr id="6" name="Rectangle 4"/>
          <p:cNvSpPr>
            <a:spLocks noChangeArrowheads="1"/>
          </p:cNvSpPr>
          <p:nvPr/>
        </p:nvSpPr>
        <p:spPr bwMode="auto">
          <a:xfrm>
            <a:off x="990600" y="1147337"/>
            <a:ext cx="7879080" cy="512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20000"/>
              </a:lnSpc>
            </a:pPr>
            <a:r>
              <a:rPr kumimoji="0" lang="en-US" altLang="zh-CN" dirty="0" smtClean="0">
                <a:latin typeface="黑体" pitchFamily="2" charset="-122"/>
                <a:ea typeface="黑体" pitchFamily="2" charset="-122"/>
              </a:rPr>
              <a:t>    20</a:t>
            </a:r>
            <a:r>
              <a:rPr kumimoji="0" lang="zh-CN" altLang="en-US" dirty="0" smtClean="0">
                <a:latin typeface="黑体" pitchFamily="2" charset="-122"/>
                <a:ea typeface="黑体" pitchFamily="2" charset="-122"/>
              </a:rPr>
              <a:t>世纪</a:t>
            </a:r>
            <a:r>
              <a:rPr kumimoji="0" lang="en-US" altLang="zh-CN" dirty="0" smtClean="0">
                <a:latin typeface="黑体" pitchFamily="2" charset="-122"/>
                <a:ea typeface="黑体" pitchFamily="2" charset="-122"/>
              </a:rPr>
              <a:t>90</a:t>
            </a:r>
            <a:r>
              <a:rPr kumimoji="0" lang="zh-CN" altLang="en-US" dirty="0" smtClean="0">
                <a:latin typeface="黑体" pitchFamily="2" charset="-122"/>
                <a:ea typeface="黑体" pitchFamily="2" charset="-122"/>
              </a:rPr>
              <a:t>年代早期，争论逐渐平息。事实表明，无论是单纯的</a:t>
            </a:r>
            <a:r>
              <a:rPr kumimoji="0" lang="en-US" altLang="zh-CN" dirty="0" smtClean="0">
                <a:latin typeface="黑体" pitchFamily="2" charset="-122"/>
                <a:ea typeface="黑体" pitchFamily="2" charset="-122"/>
              </a:rPr>
              <a:t>RISC</a:t>
            </a:r>
            <a:r>
              <a:rPr kumimoji="0" lang="zh-CN" altLang="en-US" dirty="0" smtClean="0">
                <a:latin typeface="黑体" pitchFamily="2" charset="-122"/>
                <a:ea typeface="黑体" pitchFamily="2" charset="-122"/>
              </a:rPr>
              <a:t>还是单纯的</a:t>
            </a:r>
            <a:r>
              <a:rPr kumimoji="0" lang="en-US" altLang="zh-CN" dirty="0" smtClean="0">
                <a:latin typeface="黑体" pitchFamily="2" charset="-122"/>
                <a:ea typeface="黑体" pitchFamily="2" charset="-122"/>
              </a:rPr>
              <a:t>CISC</a:t>
            </a:r>
            <a:r>
              <a:rPr kumimoji="0" lang="zh-CN" altLang="en-US" dirty="0" smtClean="0">
                <a:latin typeface="黑体" pitchFamily="2" charset="-122"/>
                <a:ea typeface="黑体" pitchFamily="2" charset="-122"/>
              </a:rPr>
              <a:t>都不如结合两者思想精华的设计</a:t>
            </a:r>
            <a:r>
              <a:rPr kumimoji="0" lang="en-US" altLang="zh-CN" dirty="0" smtClean="0">
                <a:latin typeface="黑体" pitchFamily="2" charset="-122"/>
                <a:ea typeface="黑体" pitchFamily="2" charset="-122"/>
              </a:rPr>
              <a:t>----</a:t>
            </a:r>
          </a:p>
          <a:p>
            <a:pPr algn="l" eaLnBrk="1" hangingPunct="1">
              <a:lnSpc>
                <a:spcPct val="120000"/>
              </a:lnSpc>
              <a:spcBef>
                <a:spcPts val="600"/>
              </a:spcBef>
            </a:pPr>
            <a:r>
              <a:rPr kumimoji="0" lang="en-US" altLang="zh-CN" dirty="0">
                <a:latin typeface="黑体" pitchFamily="2" charset="-122"/>
                <a:ea typeface="黑体" pitchFamily="2" charset="-122"/>
              </a:rPr>
              <a:t> </a:t>
            </a:r>
            <a:r>
              <a:rPr kumimoji="0" lang="en-US" altLang="zh-CN" dirty="0" smtClean="0">
                <a:latin typeface="黑体" pitchFamily="2" charset="-122"/>
                <a:ea typeface="黑体" pitchFamily="2" charset="-122"/>
              </a:rPr>
              <a:t>   RISC</a:t>
            </a:r>
            <a:r>
              <a:rPr kumimoji="0" lang="zh-CN" altLang="en-US" dirty="0" smtClean="0">
                <a:latin typeface="黑体" pitchFamily="2" charset="-122"/>
                <a:ea typeface="黑体" pitchFamily="2" charset="-122"/>
              </a:rPr>
              <a:t>机器在发展中引入了更多的指令。当今的</a:t>
            </a:r>
            <a:r>
              <a:rPr kumimoji="0" lang="en-US" altLang="zh-CN" dirty="0" smtClean="0">
                <a:latin typeface="黑体" pitchFamily="2" charset="-122"/>
                <a:ea typeface="黑体" pitchFamily="2" charset="-122"/>
              </a:rPr>
              <a:t>RISC</a:t>
            </a:r>
            <a:r>
              <a:rPr kumimoji="0" lang="zh-CN" altLang="en-US" dirty="0" smtClean="0">
                <a:latin typeface="黑体" pitchFamily="2" charset="-122"/>
                <a:ea typeface="黑体" pitchFamily="2" charset="-122"/>
              </a:rPr>
              <a:t>机器的指令集中有几百条指令，几乎与“精简指令集机器”名称不相符了。那种将实现细节暴露给机器级程序的思想已被证明是目光短浅的，不过作为</a:t>
            </a:r>
            <a:r>
              <a:rPr kumimoji="0" lang="en-US" altLang="zh-CN" dirty="0" smtClean="0">
                <a:latin typeface="黑体" pitchFamily="2" charset="-122"/>
                <a:ea typeface="黑体" pitchFamily="2" charset="-122"/>
              </a:rPr>
              <a:t>RISC</a:t>
            </a:r>
            <a:r>
              <a:rPr kumimoji="0" lang="zh-CN" altLang="en-US" dirty="0" smtClean="0">
                <a:latin typeface="黑体" pitchFamily="2" charset="-122"/>
                <a:ea typeface="黑体" pitchFamily="2" charset="-122"/>
              </a:rPr>
              <a:t>设计的核心指令集仍然是非常适合在流水线化机器上执行的。</a:t>
            </a:r>
            <a:endParaRPr kumimoji="0" lang="zh-CN" altLang="en-US" dirty="0">
              <a:latin typeface="黑体" pitchFamily="2" charset="-122"/>
              <a:ea typeface="黑体" pitchFamily="2" charset="-122"/>
            </a:endParaRPr>
          </a:p>
          <a:p>
            <a:pPr algn="l" eaLnBrk="1" hangingPunct="1">
              <a:lnSpc>
                <a:spcPct val="120000"/>
              </a:lnSpc>
              <a:spcBef>
                <a:spcPts val="600"/>
              </a:spcBef>
            </a:pPr>
            <a:r>
              <a:rPr kumimoji="0" lang="zh-CN" altLang="en-US" dirty="0" smtClean="0">
                <a:latin typeface="黑体" pitchFamily="2" charset="-122"/>
                <a:ea typeface="黑体" pitchFamily="2" charset="-122"/>
              </a:rPr>
              <a:t>    较新的</a:t>
            </a:r>
            <a:r>
              <a:rPr kumimoji="0" lang="en-US" altLang="zh-CN" dirty="0" smtClean="0">
                <a:latin typeface="黑体" pitchFamily="2" charset="-122"/>
                <a:ea typeface="黑体" pitchFamily="2" charset="-122"/>
              </a:rPr>
              <a:t>CISC</a:t>
            </a:r>
            <a:r>
              <a:rPr kumimoji="0" lang="zh-CN" altLang="en-US" dirty="0" smtClean="0">
                <a:latin typeface="黑体" pitchFamily="2" charset="-122"/>
                <a:ea typeface="黑体" pitchFamily="2" charset="-122"/>
              </a:rPr>
              <a:t>机器也利用了高性能流水结构，它们读取</a:t>
            </a:r>
            <a:r>
              <a:rPr kumimoji="0" lang="en-US" altLang="zh-CN" dirty="0" smtClean="0">
                <a:latin typeface="黑体" pitchFamily="2" charset="-122"/>
                <a:ea typeface="黑体" pitchFamily="2" charset="-122"/>
              </a:rPr>
              <a:t>CISC</a:t>
            </a:r>
            <a:r>
              <a:rPr kumimoji="0" lang="zh-CN" altLang="en-US" dirty="0" smtClean="0">
                <a:latin typeface="黑体" pitchFamily="2" charset="-122"/>
                <a:ea typeface="黑体" pitchFamily="2" charset="-122"/>
              </a:rPr>
              <a:t>指令并动态地翻译成比较简单的、像</a:t>
            </a:r>
            <a:r>
              <a:rPr kumimoji="0" lang="en-US" altLang="zh-CN" dirty="0" smtClean="0">
                <a:latin typeface="黑体" pitchFamily="2" charset="-122"/>
                <a:ea typeface="黑体" pitchFamily="2" charset="-122"/>
              </a:rPr>
              <a:t>RISC</a:t>
            </a:r>
            <a:r>
              <a:rPr kumimoji="0" lang="zh-CN" altLang="en-US" dirty="0" smtClean="0">
                <a:latin typeface="黑体" pitchFamily="2" charset="-122"/>
                <a:ea typeface="黑体" pitchFamily="2" charset="-122"/>
              </a:rPr>
              <a:t>那样的操作序列，使处理器可以保持很高的执行效率。</a:t>
            </a:r>
            <a:endParaRPr kumimoji="0" lang="zh-CN" altLang="en-US" dirty="0">
              <a:latin typeface="黑体" pitchFamily="2" charset="-122"/>
              <a:ea typeface="黑体" pitchFamily="2" charset="-122"/>
            </a:endParaRPr>
          </a:p>
        </p:txBody>
      </p:sp>
    </p:spTree>
    <p:extLst>
      <p:ext uri="{BB962C8B-B14F-4D97-AF65-F5344CB8AC3E}">
        <p14:creationId xmlns:p14="http://schemas.microsoft.com/office/powerpoint/2010/main" val="2406462537"/>
      </p:ext>
    </p:extLst>
  </p:cSld>
  <p:clrMapOvr>
    <a:masterClrMapping/>
  </p:clrMapOvr>
  <p:transition>
    <p:wipe di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0" y="6537325"/>
            <a:ext cx="4635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71358" bIns="0" anchor="ctr">
            <a:spAutoFit/>
          </a:bodyPr>
          <a:lstStyle/>
          <a:p>
            <a:pPr algn="ctr" eaLnBrk="1" hangingPunct="1"/>
            <a:endParaRPr kumimoji="0" lang="zh-CN" altLang="en-US" sz="1800" b="0">
              <a:solidFill>
                <a:schemeClr val="tx1"/>
              </a:solidFill>
              <a:latin typeface="Arial" charset="0"/>
              <a:ea typeface="宋体" pitchFamily="2" charset="-122"/>
            </a:endParaRPr>
          </a:p>
        </p:txBody>
      </p:sp>
      <p:sp>
        <p:nvSpPr>
          <p:cNvPr id="5" name="Rectangle 3"/>
          <p:cNvSpPr>
            <a:spLocks noChangeArrowheads="1"/>
          </p:cNvSpPr>
          <p:nvPr/>
        </p:nvSpPr>
        <p:spPr bwMode="auto">
          <a:xfrm>
            <a:off x="685799" y="611007"/>
            <a:ext cx="64799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r>
              <a:rPr kumimoji="0" lang="en-US" altLang="zh-CN" dirty="0" smtClean="0">
                <a:solidFill>
                  <a:srgbClr val="990000"/>
                </a:solidFill>
                <a:latin typeface="黑体" pitchFamily="2" charset="-122"/>
                <a:ea typeface="黑体" pitchFamily="2" charset="-122"/>
              </a:rPr>
              <a:t>3.7.4 </a:t>
            </a:r>
            <a:r>
              <a:rPr kumimoji="0" lang="zh-CN" altLang="en-US" dirty="0" smtClean="0">
                <a:solidFill>
                  <a:srgbClr val="990000"/>
                </a:solidFill>
                <a:latin typeface="黑体" pitchFamily="2" charset="-122"/>
                <a:ea typeface="黑体" pitchFamily="2" charset="-122"/>
              </a:rPr>
              <a:t>曾经的</a:t>
            </a:r>
            <a:r>
              <a:rPr kumimoji="0" lang="en-US" altLang="zh-CN" dirty="0" smtClean="0">
                <a:solidFill>
                  <a:srgbClr val="990000"/>
                </a:solidFill>
                <a:latin typeface="黑体" pitchFamily="2" charset="-122"/>
                <a:ea typeface="黑体" pitchFamily="2" charset="-122"/>
              </a:rPr>
              <a:t>CISC</a:t>
            </a:r>
            <a:r>
              <a:rPr kumimoji="0" lang="zh-CN" altLang="en-US" dirty="0" smtClean="0">
                <a:solidFill>
                  <a:srgbClr val="990000"/>
                </a:solidFill>
                <a:latin typeface="黑体" pitchFamily="2" charset="-122"/>
                <a:ea typeface="黑体" pitchFamily="2" charset="-122"/>
              </a:rPr>
              <a:t>与</a:t>
            </a:r>
            <a:r>
              <a:rPr kumimoji="0" lang="en-US" altLang="zh-CN" dirty="0" smtClean="0">
                <a:solidFill>
                  <a:srgbClr val="990000"/>
                </a:solidFill>
                <a:latin typeface="黑体" pitchFamily="2" charset="-122"/>
                <a:ea typeface="黑体" pitchFamily="2" charset="-122"/>
              </a:rPr>
              <a:t>RISC</a:t>
            </a:r>
            <a:r>
              <a:rPr kumimoji="0" lang="zh-CN" altLang="en-US" dirty="0" smtClean="0">
                <a:solidFill>
                  <a:srgbClr val="990000"/>
                </a:solidFill>
                <a:latin typeface="黑体" pitchFamily="2" charset="-122"/>
                <a:ea typeface="黑体" pitchFamily="2" charset="-122"/>
              </a:rPr>
              <a:t>之争</a:t>
            </a:r>
            <a:endParaRPr kumimoji="0" lang="zh-CN" altLang="en-US" dirty="0">
              <a:solidFill>
                <a:srgbClr val="990000"/>
              </a:solidFill>
              <a:latin typeface="黑体" pitchFamily="2" charset="-122"/>
              <a:ea typeface="黑体" pitchFamily="2" charset="-122"/>
            </a:endParaRPr>
          </a:p>
        </p:txBody>
      </p:sp>
      <p:sp>
        <p:nvSpPr>
          <p:cNvPr id="6" name="Rectangle 4"/>
          <p:cNvSpPr>
            <a:spLocks noChangeArrowheads="1"/>
          </p:cNvSpPr>
          <p:nvPr/>
        </p:nvSpPr>
        <p:spPr bwMode="auto">
          <a:xfrm>
            <a:off x="990600" y="1147337"/>
            <a:ext cx="7639050"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20000"/>
              </a:lnSpc>
            </a:pPr>
            <a:r>
              <a:rPr kumimoji="0" lang="en-US" altLang="zh-CN" dirty="0" smtClean="0">
                <a:latin typeface="黑体" pitchFamily="2" charset="-122"/>
                <a:ea typeface="黑体" pitchFamily="2" charset="-122"/>
              </a:rPr>
              <a:t>    </a:t>
            </a:r>
            <a:r>
              <a:rPr kumimoji="0" lang="zh-CN" altLang="en-US" dirty="0" smtClean="0">
                <a:latin typeface="黑体" pitchFamily="2" charset="-122"/>
                <a:ea typeface="黑体" pitchFamily="2" charset="-122"/>
              </a:rPr>
              <a:t>除了技术因素外，市场因素也在决定不同指令集是否成功中起了很重要的作用</a:t>
            </a:r>
            <a:r>
              <a:rPr kumimoji="0" lang="en-US" altLang="zh-CN" dirty="0" smtClean="0">
                <a:latin typeface="黑体" pitchFamily="2" charset="-122"/>
                <a:ea typeface="黑体" pitchFamily="2" charset="-122"/>
              </a:rPr>
              <a:t>----</a:t>
            </a:r>
          </a:p>
          <a:p>
            <a:pPr eaLnBrk="1" hangingPunct="1">
              <a:lnSpc>
                <a:spcPct val="120000"/>
              </a:lnSpc>
              <a:spcBef>
                <a:spcPts val="600"/>
              </a:spcBef>
            </a:pPr>
            <a:r>
              <a:rPr kumimoji="0" lang="en-US" altLang="zh-CN" dirty="0">
                <a:latin typeface="黑体" pitchFamily="2" charset="-122"/>
                <a:ea typeface="黑体" pitchFamily="2" charset="-122"/>
              </a:rPr>
              <a:t> </a:t>
            </a:r>
            <a:r>
              <a:rPr kumimoji="0" lang="en-US" altLang="zh-CN" dirty="0" smtClean="0">
                <a:latin typeface="黑体" pitchFamily="2" charset="-122"/>
                <a:ea typeface="黑体" pitchFamily="2" charset="-122"/>
              </a:rPr>
              <a:t>   </a:t>
            </a:r>
            <a:r>
              <a:rPr kumimoji="0" lang="en-US" altLang="zh-CN" dirty="0" smtClean="0">
                <a:solidFill>
                  <a:srgbClr val="FF0000"/>
                </a:solidFill>
                <a:latin typeface="黑体" pitchFamily="2" charset="-122"/>
                <a:ea typeface="黑体" pitchFamily="2" charset="-122"/>
              </a:rPr>
              <a:t>Intel</a:t>
            </a:r>
            <a:r>
              <a:rPr kumimoji="0" lang="zh-CN" altLang="en-US" dirty="0" smtClean="0">
                <a:solidFill>
                  <a:srgbClr val="FF0000"/>
                </a:solidFill>
                <a:latin typeface="黑体" pitchFamily="2" charset="-122"/>
                <a:ea typeface="黑体" pitchFamily="2" charset="-122"/>
              </a:rPr>
              <a:t>以及</a:t>
            </a:r>
            <a:r>
              <a:rPr kumimoji="0" lang="en-US" altLang="zh-CN" dirty="0" smtClean="0">
                <a:solidFill>
                  <a:srgbClr val="FF0000"/>
                </a:solidFill>
                <a:latin typeface="黑体" pitchFamily="2" charset="-122"/>
                <a:ea typeface="黑体" pitchFamily="2" charset="-122"/>
              </a:rPr>
              <a:t>x86</a:t>
            </a:r>
            <a:r>
              <a:rPr kumimoji="0" lang="zh-CN" altLang="en-US" dirty="0" smtClean="0">
                <a:solidFill>
                  <a:srgbClr val="FF0000"/>
                </a:solidFill>
                <a:latin typeface="黑体" pitchFamily="2" charset="-122"/>
                <a:ea typeface="黑体" pitchFamily="2" charset="-122"/>
              </a:rPr>
              <a:t>：</a:t>
            </a:r>
            <a:r>
              <a:rPr kumimoji="0" lang="zh-CN" altLang="en-US" dirty="0" smtClean="0">
                <a:latin typeface="黑体" pitchFamily="2" charset="-122"/>
                <a:ea typeface="黑体" pitchFamily="2" charset="-122"/>
              </a:rPr>
              <a:t>保持兼容性；集成电路技术的进步克服了原来</a:t>
            </a:r>
            <a:r>
              <a:rPr kumimoji="0" lang="en-US" altLang="zh-CN" dirty="0" smtClean="0">
                <a:latin typeface="黑体" pitchFamily="2" charset="-122"/>
                <a:ea typeface="黑体" pitchFamily="2" charset="-122"/>
              </a:rPr>
              <a:t>8086</a:t>
            </a:r>
            <a:r>
              <a:rPr kumimoji="0" lang="zh-CN" altLang="en-US" dirty="0" smtClean="0">
                <a:latin typeface="黑体" pitchFamily="2" charset="-122"/>
                <a:ea typeface="黑体" pitchFamily="2" charset="-122"/>
              </a:rPr>
              <a:t>指令集设计造成的低效率。从</a:t>
            </a:r>
            <a:r>
              <a:rPr kumimoji="0" lang="en-US" altLang="zh-CN" dirty="0" smtClean="0">
                <a:latin typeface="黑体" pitchFamily="2" charset="-122"/>
                <a:ea typeface="黑体" pitchFamily="2" charset="-122"/>
              </a:rPr>
              <a:t>IA32</a:t>
            </a:r>
            <a:r>
              <a:rPr kumimoji="0" lang="zh-CN" altLang="en-US" dirty="0" smtClean="0">
                <a:latin typeface="黑体" pitchFamily="2" charset="-122"/>
                <a:ea typeface="黑体" pitchFamily="2" charset="-122"/>
              </a:rPr>
              <a:t>发展演变到</a:t>
            </a:r>
            <a:r>
              <a:rPr kumimoji="0" lang="en-US" altLang="zh-CN" dirty="0" smtClean="0">
                <a:latin typeface="黑体" pitchFamily="2" charset="-122"/>
                <a:ea typeface="黑体" pitchFamily="2" charset="-122"/>
              </a:rPr>
              <a:t>x86-64</a:t>
            </a:r>
            <a:r>
              <a:rPr kumimoji="0" lang="zh-CN" altLang="en-US" dirty="0" smtClean="0">
                <a:latin typeface="黑体" pitchFamily="2" charset="-122"/>
                <a:ea typeface="黑体" pitchFamily="2" charset="-122"/>
              </a:rPr>
              <a:t>，将</a:t>
            </a:r>
            <a:r>
              <a:rPr kumimoji="0" lang="en-US" altLang="zh-CN" dirty="0" smtClean="0">
                <a:latin typeface="黑体" pitchFamily="2" charset="-122"/>
                <a:ea typeface="黑体" pitchFamily="2" charset="-122"/>
              </a:rPr>
              <a:t>RISC</a:t>
            </a:r>
            <a:r>
              <a:rPr kumimoji="0" lang="zh-CN" altLang="en-US" dirty="0" smtClean="0">
                <a:latin typeface="黑体" pitchFamily="2" charset="-122"/>
                <a:ea typeface="黑体" pitchFamily="2" charset="-122"/>
              </a:rPr>
              <a:t>的一些特性结合到</a:t>
            </a:r>
            <a:r>
              <a:rPr kumimoji="0" lang="en-US" altLang="zh-CN" dirty="0" smtClean="0">
                <a:latin typeface="黑体" pitchFamily="2" charset="-122"/>
                <a:ea typeface="黑体" pitchFamily="2" charset="-122"/>
              </a:rPr>
              <a:t>x86</a:t>
            </a:r>
            <a:r>
              <a:rPr kumimoji="0" lang="zh-CN" altLang="en-US" dirty="0" smtClean="0">
                <a:latin typeface="黑体" pitchFamily="2" charset="-122"/>
                <a:ea typeface="黑体" pitchFamily="2" charset="-122"/>
              </a:rPr>
              <a:t>中，产生出与最好的</a:t>
            </a:r>
            <a:r>
              <a:rPr kumimoji="0" lang="en-US" altLang="zh-CN" dirty="0" smtClean="0">
                <a:latin typeface="黑体" pitchFamily="2" charset="-122"/>
                <a:ea typeface="黑体" pitchFamily="2" charset="-122"/>
              </a:rPr>
              <a:t>RISC</a:t>
            </a:r>
            <a:r>
              <a:rPr kumimoji="0" lang="zh-CN" altLang="en-US" dirty="0" smtClean="0">
                <a:latin typeface="黑体" pitchFamily="2" charset="-122"/>
                <a:ea typeface="黑体" pitchFamily="2" charset="-122"/>
              </a:rPr>
              <a:t>机器相当的性能。</a:t>
            </a:r>
            <a:r>
              <a:rPr kumimoji="0" lang="en-US" altLang="zh-CN" u="sng" dirty="0">
                <a:latin typeface="黑体" pitchFamily="2" charset="-122"/>
                <a:ea typeface="黑体" pitchFamily="2" charset="-122"/>
              </a:rPr>
              <a:t>X86</a:t>
            </a:r>
            <a:r>
              <a:rPr kumimoji="0" lang="zh-CN" altLang="en-US" u="sng" dirty="0">
                <a:latin typeface="黑体" pitchFamily="2" charset="-122"/>
                <a:ea typeface="黑体" pitchFamily="2" charset="-122"/>
              </a:rPr>
              <a:t>在桌面、便携机和基于服务器的计算领域里占据了完全的统治地位</a:t>
            </a:r>
            <a:r>
              <a:rPr kumimoji="0" lang="zh-CN" altLang="en-US" dirty="0" smtClean="0">
                <a:latin typeface="黑体" pitchFamily="2" charset="-122"/>
                <a:ea typeface="黑体" pitchFamily="2" charset="-122"/>
              </a:rPr>
              <a:t>。</a:t>
            </a:r>
            <a:endParaRPr kumimoji="0" lang="zh-CN" altLang="en-US" dirty="0">
              <a:latin typeface="黑体" pitchFamily="2" charset="-122"/>
              <a:ea typeface="黑体" pitchFamily="2" charset="-122"/>
            </a:endParaRPr>
          </a:p>
          <a:p>
            <a:pPr eaLnBrk="1" hangingPunct="1">
              <a:lnSpc>
                <a:spcPct val="120000"/>
              </a:lnSpc>
              <a:spcBef>
                <a:spcPts val="600"/>
              </a:spcBef>
            </a:pPr>
            <a:r>
              <a:rPr kumimoji="0" lang="zh-CN" altLang="en-US" dirty="0" smtClean="0">
                <a:latin typeface="黑体" pitchFamily="2" charset="-122"/>
                <a:ea typeface="黑体" pitchFamily="2" charset="-122"/>
              </a:rPr>
              <a:t>    </a:t>
            </a:r>
            <a:r>
              <a:rPr kumimoji="0" lang="en-US" altLang="zh-CN" dirty="0" smtClean="0">
                <a:solidFill>
                  <a:srgbClr val="FF0000"/>
                </a:solidFill>
                <a:latin typeface="黑体" pitchFamily="2" charset="-122"/>
                <a:ea typeface="黑体" pitchFamily="2" charset="-122"/>
              </a:rPr>
              <a:t>RISC</a:t>
            </a:r>
            <a:r>
              <a:rPr kumimoji="0" lang="zh-CN" altLang="en-US" dirty="0" smtClean="0">
                <a:solidFill>
                  <a:srgbClr val="FF0000"/>
                </a:solidFill>
                <a:latin typeface="黑体" pitchFamily="2" charset="-122"/>
                <a:ea typeface="黑体" pitchFamily="2" charset="-122"/>
              </a:rPr>
              <a:t>处理器：</a:t>
            </a:r>
            <a:r>
              <a:rPr kumimoji="0" lang="zh-CN" altLang="en-US" dirty="0" smtClean="0">
                <a:latin typeface="黑体" pitchFamily="2" charset="-122"/>
                <a:ea typeface="黑体" pitchFamily="2" charset="-122"/>
              </a:rPr>
              <a:t>在嵌入式处理器市场上表现得非常出色。在许多</a:t>
            </a:r>
            <a:r>
              <a:rPr kumimoji="0" lang="zh-CN" altLang="en-US" u="sng" dirty="0" smtClean="0">
                <a:latin typeface="黑体" pitchFamily="2" charset="-122"/>
                <a:ea typeface="黑体" pitchFamily="2" charset="-122"/>
              </a:rPr>
              <a:t>嵌入式应用中，降低成本和功耗 比保持后向兼容性更重要</a:t>
            </a:r>
            <a:r>
              <a:rPr kumimoji="0" lang="zh-CN" altLang="en-US" dirty="0" smtClean="0">
                <a:latin typeface="黑体" pitchFamily="2" charset="-122"/>
                <a:ea typeface="黑体" pitchFamily="2" charset="-122"/>
              </a:rPr>
              <a:t>。</a:t>
            </a:r>
            <a:endParaRPr kumimoji="0" lang="zh-CN" altLang="en-US" dirty="0">
              <a:latin typeface="黑体" pitchFamily="2" charset="-122"/>
              <a:ea typeface="黑体" pitchFamily="2" charset="-122"/>
            </a:endParaRPr>
          </a:p>
        </p:txBody>
      </p:sp>
    </p:spTree>
    <p:extLst>
      <p:ext uri="{BB962C8B-B14F-4D97-AF65-F5344CB8AC3E}">
        <p14:creationId xmlns:p14="http://schemas.microsoft.com/office/powerpoint/2010/main" val="1833631640"/>
      </p:ext>
    </p:extLst>
  </p:cSld>
  <p:clrMapOvr>
    <a:masterClrMapping/>
  </p:clrMapOvr>
  <p:transition>
    <p:wipe di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0" y="6537325"/>
            <a:ext cx="4635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71358" bIns="0" anchor="ctr">
            <a:spAutoFit/>
          </a:bodyPr>
          <a:lstStyle/>
          <a:p>
            <a:pPr algn="ctr" eaLnBrk="1" hangingPunct="1"/>
            <a:endParaRPr kumimoji="0" lang="zh-CN" altLang="en-US" sz="1800" b="0">
              <a:solidFill>
                <a:schemeClr val="tx1"/>
              </a:solidFill>
              <a:latin typeface="Arial" charset="0"/>
              <a:ea typeface="宋体" pitchFamily="2" charset="-122"/>
            </a:endParaRPr>
          </a:p>
        </p:txBody>
      </p:sp>
      <p:sp>
        <p:nvSpPr>
          <p:cNvPr id="90115" name="Rectangle 3"/>
          <p:cNvSpPr>
            <a:spLocks noChangeArrowheads="1"/>
          </p:cNvSpPr>
          <p:nvPr/>
        </p:nvSpPr>
        <p:spPr bwMode="auto">
          <a:xfrm>
            <a:off x="685800" y="685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990000"/>
                </a:solidFill>
                <a:latin typeface="黑体" pitchFamily="2" charset="-122"/>
                <a:ea typeface="黑体" pitchFamily="2" charset="-122"/>
              </a:rPr>
              <a:t>本章推荐的扩展阅读</a:t>
            </a:r>
            <a:r>
              <a:rPr kumimoji="0" lang="en-US" altLang="zh-CN">
                <a:solidFill>
                  <a:srgbClr val="990000"/>
                </a:solidFill>
                <a:latin typeface="黑体" pitchFamily="2" charset="-122"/>
                <a:ea typeface="黑体" pitchFamily="2" charset="-122"/>
              </a:rPr>
              <a:t>:</a:t>
            </a:r>
          </a:p>
        </p:txBody>
      </p:sp>
      <p:sp>
        <p:nvSpPr>
          <p:cNvPr id="90116" name="Rectangle 4"/>
          <p:cNvSpPr>
            <a:spLocks noChangeArrowheads="1"/>
          </p:cNvSpPr>
          <p:nvPr/>
        </p:nvSpPr>
        <p:spPr bwMode="auto">
          <a:xfrm>
            <a:off x="939800" y="1371600"/>
            <a:ext cx="8204200"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en-US" altLang="zh-CN" dirty="0">
                <a:solidFill>
                  <a:srgbClr val="990000"/>
                </a:solidFill>
                <a:latin typeface="黑体" pitchFamily="2" charset="-122"/>
                <a:ea typeface="黑体" pitchFamily="2" charset="-122"/>
              </a:rPr>
              <a:t>1. </a:t>
            </a:r>
            <a:r>
              <a:rPr kumimoji="0" lang="en-US" altLang="zh-CN" dirty="0" err="1">
                <a:solidFill>
                  <a:srgbClr val="990000"/>
                </a:solidFill>
                <a:latin typeface="黑体" pitchFamily="2" charset="-122"/>
                <a:ea typeface="黑体" pitchFamily="2" charset="-122"/>
              </a:rPr>
              <a:t>Pentium的寻址方式</a:t>
            </a:r>
            <a:r>
              <a:rPr kumimoji="0" lang="en-US" altLang="zh-CN" dirty="0">
                <a:latin typeface="黑体" pitchFamily="2" charset="-122"/>
                <a:ea typeface="黑体" pitchFamily="2" charset="-122"/>
              </a:rPr>
              <a:t>  </a:t>
            </a:r>
          </a:p>
          <a:p>
            <a:pPr algn="l" eaLnBrk="1" hangingPunct="1">
              <a:lnSpc>
                <a:spcPct val="120000"/>
              </a:lnSpc>
            </a:pPr>
            <a:r>
              <a:rPr kumimoji="0" lang="en-US" altLang="zh-CN" dirty="0">
                <a:latin typeface="黑体" pitchFamily="2" charset="-122"/>
                <a:ea typeface="黑体" pitchFamily="2" charset="-122"/>
              </a:rPr>
              <a:t>    . </a:t>
            </a:r>
            <a:r>
              <a:rPr kumimoji="0" lang="en-US" altLang="zh-CN" dirty="0" err="1">
                <a:latin typeface="黑体" pitchFamily="2" charset="-122"/>
                <a:ea typeface="黑体" pitchFamily="2" charset="-122"/>
              </a:rPr>
              <a:t>白中英主编</a:t>
            </a:r>
            <a:r>
              <a:rPr kumimoji="0" lang="en-US" altLang="zh-CN" dirty="0">
                <a:latin typeface="黑体" pitchFamily="2" charset="-122"/>
                <a:ea typeface="黑体" pitchFamily="2" charset="-122"/>
              </a:rPr>
              <a:t>. 《</a:t>
            </a:r>
            <a:r>
              <a:rPr kumimoji="0" lang="en-US" altLang="zh-CN" dirty="0" err="1">
                <a:latin typeface="黑体" pitchFamily="2" charset="-122"/>
                <a:ea typeface="黑体" pitchFamily="2" charset="-122"/>
              </a:rPr>
              <a:t>计算机组成原理（第五版</a:t>
            </a:r>
            <a:r>
              <a:rPr kumimoji="0" lang="en-US" altLang="zh-CN" dirty="0">
                <a:latin typeface="黑体" pitchFamily="2" charset="-122"/>
                <a:ea typeface="黑体" pitchFamily="2" charset="-122"/>
              </a:rPr>
              <a:t>）》，</a:t>
            </a:r>
          </a:p>
          <a:p>
            <a:pPr algn="l" eaLnBrk="1" hangingPunct="1">
              <a:lnSpc>
                <a:spcPct val="120000"/>
              </a:lnSpc>
            </a:pPr>
            <a:r>
              <a:rPr kumimoji="0" lang="en-US" altLang="zh-CN" dirty="0">
                <a:latin typeface="黑体" pitchFamily="2" charset="-122"/>
                <a:ea typeface="黑体" pitchFamily="2" charset="-122"/>
              </a:rPr>
              <a:t>      科学出版社，2013.3   </a:t>
            </a:r>
          </a:p>
          <a:p>
            <a:pPr algn="l" eaLnBrk="1" hangingPunct="1">
              <a:lnSpc>
                <a:spcPct val="120000"/>
              </a:lnSpc>
            </a:pPr>
            <a:r>
              <a:rPr kumimoji="0" lang="en-US" altLang="zh-CN" dirty="0">
                <a:latin typeface="黑体" pitchFamily="2" charset="-122"/>
                <a:ea typeface="黑体" pitchFamily="2" charset="-122"/>
              </a:rPr>
              <a:t>     （第4.4.3节）</a:t>
            </a:r>
          </a:p>
          <a:p>
            <a:pPr algn="l" eaLnBrk="1" hangingPunct="1">
              <a:lnSpc>
                <a:spcPct val="80000"/>
              </a:lnSpc>
            </a:pPr>
            <a:r>
              <a:rPr kumimoji="0" lang="en-US" altLang="zh-CN" dirty="0">
                <a:latin typeface="黑体" pitchFamily="2" charset="-122"/>
                <a:ea typeface="黑体" pitchFamily="2" charset="-122"/>
              </a:rPr>
              <a:t> </a:t>
            </a:r>
            <a:r>
              <a:rPr kumimoji="0" lang="en-US" altLang="zh-CN" sz="2000" dirty="0">
                <a:latin typeface="黑体" pitchFamily="2" charset="-122"/>
                <a:ea typeface="黑体" pitchFamily="2" charset="-122"/>
              </a:rPr>
              <a:t>   </a:t>
            </a:r>
          </a:p>
          <a:p>
            <a:pPr algn="l" eaLnBrk="1" hangingPunct="1">
              <a:lnSpc>
                <a:spcPct val="120000"/>
              </a:lnSpc>
            </a:pPr>
            <a:r>
              <a:rPr kumimoji="0" lang="en-US" altLang="zh-CN" dirty="0">
                <a:solidFill>
                  <a:srgbClr val="990000"/>
                </a:solidFill>
                <a:latin typeface="黑体" pitchFamily="2" charset="-122"/>
                <a:ea typeface="黑体" pitchFamily="2" charset="-122"/>
              </a:rPr>
              <a:t>2. MIPS、ARM</a:t>
            </a:r>
            <a:r>
              <a:rPr kumimoji="0" lang="en-US" altLang="zh-CN" dirty="0" smtClean="0">
                <a:solidFill>
                  <a:srgbClr val="990000"/>
                </a:solidFill>
                <a:latin typeface="黑体" pitchFamily="2" charset="-122"/>
                <a:ea typeface="黑体" pitchFamily="2" charset="-122"/>
              </a:rPr>
              <a:t>及x86的指令集比较</a:t>
            </a:r>
            <a:endParaRPr kumimoji="0" lang="en-US" altLang="zh-CN" dirty="0">
              <a:solidFill>
                <a:srgbClr val="990000"/>
              </a:solidFill>
              <a:latin typeface="黑体" pitchFamily="2" charset="-122"/>
              <a:ea typeface="黑体" pitchFamily="2" charset="-122"/>
            </a:endParaRPr>
          </a:p>
          <a:p>
            <a:pPr algn="l" eaLnBrk="1" hangingPunct="1">
              <a:lnSpc>
                <a:spcPct val="120000"/>
              </a:lnSpc>
            </a:pPr>
            <a:r>
              <a:rPr kumimoji="0" lang="en-US" altLang="zh-CN" dirty="0">
                <a:latin typeface="黑体" pitchFamily="2" charset="-122"/>
                <a:ea typeface="黑体" pitchFamily="2" charset="-122"/>
              </a:rPr>
              <a:t>    . (美)David A. Patterson  John L. </a:t>
            </a:r>
            <a:r>
              <a:rPr kumimoji="0" lang="en-US" altLang="zh-CN" dirty="0" err="1">
                <a:latin typeface="黑体" pitchFamily="2" charset="-122"/>
                <a:ea typeface="黑体" pitchFamily="2" charset="-122"/>
              </a:rPr>
              <a:t>Hennessy著</a:t>
            </a:r>
            <a:r>
              <a:rPr kumimoji="0" lang="en-US" altLang="zh-CN" dirty="0">
                <a:latin typeface="黑体" pitchFamily="2" charset="-122"/>
                <a:ea typeface="黑体" pitchFamily="2" charset="-122"/>
              </a:rPr>
              <a:t>,</a:t>
            </a:r>
          </a:p>
          <a:p>
            <a:pPr algn="l" eaLnBrk="1" hangingPunct="1">
              <a:lnSpc>
                <a:spcPct val="120000"/>
              </a:lnSpc>
            </a:pPr>
            <a:r>
              <a:rPr kumimoji="0" lang="en-US" altLang="zh-CN" dirty="0">
                <a:latin typeface="黑体" pitchFamily="2" charset="-122"/>
                <a:ea typeface="黑体" pitchFamily="2" charset="-122"/>
              </a:rPr>
              <a:t>      </a:t>
            </a:r>
            <a:r>
              <a:rPr kumimoji="0" lang="en-US" altLang="zh-CN" dirty="0" err="1">
                <a:latin typeface="黑体" pitchFamily="2" charset="-122"/>
                <a:ea typeface="黑体" pitchFamily="2" charset="-122"/>
              </a:rPr>
              <a:t>康继昌等译</a:t>
            </a:r>
            <a:r>
              <a:rPr kumimoji="0" lang="en-US" altLang="zh-CN" dirty="0">
                <a:latin typeface="黑体" pitchFamily="2" charset="-122"/>
                <a:ea typeface="黑体" pitchFamily="2" charset="-122"/>
              </a:rPr>
              <a:t>.《</a:t>
            </a:r>
            <a:r>
              <a:rPr kumimoji="0" lang="en-US" altLang="zh-CN" dirty="0" err="1">
                <a:latin typeface="黑体" pitchFamily="2" charset="-122"/>
                <a:ea typeface="黑体" pitchFamily="2" charset="-122"/>
              </a:rPr>
              <a:t>计算机组成与设计</a:t>
            </a:r>
            <a:r>
              <a:rPr kumimoji="0" lang="en-US" altLang="zh-CN" dirty="0">
                <a:latin typeface="黑体" pitchFamily="2" charset="-122"/>
                <a:ea typeface="黑体" pitchFamily="2" charset="-122"/>
              </a:rPr>
              <a:t> </a:t>
            </a:r>
            <a:r>
              <a:rPr kumimoji="0" lang="en-US" altLang="zh-CN" sz="2000" dirty="0" err="1">
                <a:latin typeface="黑体" pitchFamily="2" charset="-122"/>
                <a:ea typeface="黑体" pitchFamily="2" charset="-122"/>
              </a:rPr>
              <a:t>硬件</a:t>
            </a:r>
            <a:r>
              <a:rPr kumimoji="0" lang="en-US" altLang="zh-CN" sz="2000" dirty="0">
                <a:latin typeface="黑体" pitchFamily="2" charset="-122"/>
                <a:ea typeface="黑体" pitchFamily="2" charset="-122"/>
              </a:rPr>
              <a:t>/</a:t>
            </a:r>
            <a:r>
              <a:rPr kumimoji="0" lang="en-US" altLang="zh-CN" sz="2000" dirty="0" err="1">
                <a:latin typeface="黑体" pitchFamily="2" charset="-122"/>
                <a:ea typeface="黑体" pitchFamily="2" charset="-122"/>
              </a:rPr>
              <a:t>软件接口</a:t>
            </a:r>
            <a:r>
              <a:rPr kumimoji="0" lang="en-US" altLang="zh-CN" dirty="0">
                <a:latin typeface="黑体" pitchFamily="2" charset="-122"/>
                <a:ea typeface="黑体" pitchFamily="2" charset="-122"/>
              </a:rPr>
              <a:t>》，</a:t>
            </a:r>
          </a:p>
          <a:p>
            <a:pPr algn="l" eaLnBrk="1" hangingPunct="1">
              <a:lnSpc>
                <a:spcPct val="120000"/>
              </a:lnSpc>
            </a:pPr>
            <a:r>
              <a:rPr kumimoji="0" lang="en-US" altLang="zh-CN" dirty="0">
                <a:latin typeface="黑体" pitchFamily="2" charset="-122"/>
                <a:ea typeface="黑体" pitchFamily="2" charset="-122"/>
              </a:rPr>
              <a:t>      机械工业出版社，2012.1  </a:t>
            </a:r>
          </a:p>
          <a:p>
            <a:pPr algn="l" eaLnBrk="1" hangingPunct="1">
              <a:lnSpc>
                <a:spcPct val="120000"/>
              </a:lnSpc>
            </a:pPr>
            <a:r>
              <a:rPr kumimoji="0" lang="en-US" altLang="zh-CN" dirty="0">
                <a:latin typeface="黑体" pitchFamily="2" charset="-122"/>
                <a:ea typeface="黑体" pitchFamily="2" charset="-122"/>
              </a:rPr>
              <a:t>     （第2章相应的章节）</a:t>
            </a:r>
          </a:p>
        </p:txBody>
      </p:sp>
    </p:spTree>
  </p:cSld>
  <p:clrMapOvr>
    <a:masterClrMapping/>
  </p:clrMapOvr>
  <p:transition>
    <p:wipe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6537325"/>
            <a:ext cx="4635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71358" bIns="0" anchor="ctr">
            <a:spAutoFit/>
          </a:bodyPr>
          <a:lstStyle/>
          <a:p>
            <a:pPr algn="ctr" eaLnBrk="1" hangingPunct="1"/>
            <a:endParaRPr kumimoji="0" lang="zh-CN" altLang="en-US" sz="1800" b="0">
              <a:solidFill>
                <a:schemeClr val="tx1"/>
              </a:solidFill>
              <a:latin typeface="Arial" charset="0"/>
              <a:ea typeface="宋体" pitchFamily="2" charset="-122"/>
            </a:endParaRPr>
          </a:p>
        </p:txBody>
      </p:sp>
      <p:sp>
        <p:nvSpPr>
          <p:cNvPr id="91139" name="Rectangle 3"/>
          <p:cNvSpPr>
            <a:spLocks noChangeArrowheads="1"/>
          </p:cNvSpPr>
          <p:nvPr/>
        </p:nvSpPr>
        <p:spPr bwMode="auto">
          <a:xfrm>
            <a:off x="685800" y="685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990000"/>
                </a:solidFill>
                <a:latin typeface="黑体" pitchFamily="2" charset="-122"/>
                <a:ea typeface="黑体" pitchFamily="2" charset="-122"/>
              </a:rPr>
              <a:t>本章推荐的扩展阅读</a:t>
            </a:r>
            <a:r>
              <a:rPr kumimoji="0" lang="en-US" altLang="zh-CN">
                <a:solidFill>
                  <a:srgbClr val="990000"/>
                </a:solidFill>
                <a:latin typeface="黑体" pitchFamily="2" charset="-122"/>
                <a:ea typeface="黑体" pitchFamily="2" charset="-122"/>
              </a:rPr>
              <a:t>:</a:t>
            </a:r>
          </a:p>
        </p:txBody>
      </p:sp>
      <p:sp>
        <p:nvSpPr>
          <p:cNvPr id="91140" name="Rectangle 4"/>
          <p:cNvSpPr>
            <a:spLocks noChangeArrowheads="1"/>
          </p:cNvSpPr>
          <p:nvPr/>
        </p:nvSpPr>
        <p:spPr bwMode="auto">
          <a:xfrm>
            <a:off x="939801" y="1371600"/>
            <a:ext cx="750697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20000"/>
              </a:lnSpc>
            </a:pPr>
            <a:r>
              <a:rPr kumimoji="0" lang="en-US" altLang="zh-CN" dirty="0">
                <a:solidFill>
                  <a:srgbClr val="990000"/>
                </a:solidFill>
                <a:latin typeface="黑体" pitchFamily="2" charset="-122"/>
                <a:ea typeface="黑体" pitchFamily="2" charset="-122"/>
              </a:rPr>
              <a:t>3. </a:t>
            </a:r>
            <a:r>
              <a:rPr kumimoji="0" lang="zh-CN" altLang="en-US" dirty="0">
                <a:solidFill>
                  <a:srgbClr val="990000"/>
                </a:solidFill>
                <a:latin typeface="黑体" pitchFamily="2" charset="-122"/>
                <a:ea typeface="黑体" pitchFamily="2" charset="-122"/>
              </a:rPr>
              <a:t>查阅</a:t>
            </a:r>
            <a:r>
              <a:rPr kumimoji="0" lang="en-US" altLang="zh-CN" dirty="0">
                <a:solidFill>
                  <a:srgbClr val="990000"/>
                </a:solidFill>
                <a:latin typeface="黑体" pitchFamily="2" charset="-122"/>
                <a:ea typeface="黑体" pitchFamily="2" charset="-122"/>
              </a:rPr>
              <a:t>MCS51</a:t>
            </a:r>
            <a:r>
              <a:rPr kumimoji="0" lang="zh-CN" altLang="en-US" dirty="0">
                <a:solidFill>
                  <a:srgbClr val="990000"/>
                </a:solidFill>
                <a:latin typeface="黑体" pitchFamily="2" charset="-122"/>
                <a:ea typeface="黑体" pitchFamily="2" charset="-122"/>
              </a:rPr>
              <a:t>单片机的存储结构及其与指令的关系</a:t>
            </a:r>
            <a:r>
              <a:rPr kumimoji="0" lang="zh-CN" altLang="en-US" dirty="0">
                <a:latin typeface="黑体" pitchFamily="2" charset="-122"/>
                <a:ea typeface="黑体" pitchFamily="2" charset="-122"/>
              </a:rPr>
              <a:t>  </a:t>
            </a:r>
          </a:p>
          <a:p>
            <a:pPr eaLnBrk="1" hangingPunct="1">
              <a:lnSpc>
                <a:spcPct val="120000"/>
              </a:lnSpc>
            </a:pPr>
            <a:r>
              <a:rPr kumimoji="0" lang="en-US" altLang="zh-CN" dirty="0">
                <a:latin typeface="黑体" pitchFamily="2" charset="-122"/>
                <a:ea typeface="黑体" pitchFamily="2" charset="-122"/>
              </a:rPr>
              <a:t>    . MCS51</a:t>
            </a:r>
            <a:r>
              <a:rPr kumimoji="0" lang="zh-CN" altLang="en-US" dirty="0">
                <a:latin typeface="黑体" pitchFamily="2" charset="-122"/>
                <a:ea typeface="黑体" pitchFamily="2" charset="-122"/>
              </a:rPr>
              <a:t>单片机采用哈佛结构的存储器，并且程序存储器和数据存储器都含有片内与片外部分。机器是如何使用这些存储空间的？</a:t>
            </a:r>
          </a:p>
          <a:p>
            <a:pPr eaLnBrk="1" hangingPunct="1">
              <a:lnSpc>
                <a:spcPct val="120000"/>
              </a:lnSpc>
            </a:pPr>
            <a:r>
              <a:rPr kumimoji="0" lang="en-US" altLang="zh-CN" dirty="0">
                <a:latin typeface="黑体" pitchFamily="2" charset="-122"/>
                <a:ea typeface="黑体" pitchFamily="2" charset="-122"/>
              </a:rPr>
              <a:t>    . ADuC812</a:t>
            </a:r>
            <a:r>
              <a:rPr kumimoji="0" lang="zh-CN" altLang="en-US" dirty="0">
                <a:latin typeface="黑体" pitchFamily="2" charset="-122"/>
                <a:ea typeface="黑体" pitchFamily="2" charset="-122"/>
              </a:rPr>
              <a:t>单片机指令系统与</a:t>
            </a:r>
            <a:r>
              <a:rPr kumimoji="0" lang="en-US" altLang="zh-CN" dirty="0">
                <a:latin typeface="黑体" pitchFamily="2" charset="-122"/>
                <a:ea typeface="黑体" pitchFamily="2" charset="-122"/>
              </a:rPr>
              <a:t>MCS51</a:t>
            </a:r>
            <a:r>
              <a:rPr kumimoji="0" lang="zh-CN" altLang="en-US" dirty="0">
                <a:latin typeface="黑体" pitchFamily="2" charset="-122"/>
                <a:ea typeface="黑体" pitchFamily="2" charset="-122"/>
              </a:rPr>
              <a:t>单片机指令系统兼容，存储结构也相似，但</a:t>
            </a:r>
            <a:r>
              <a:rPr kumimoji="0" lang="en-US" altLang="zh-CN" dirty="0">
                <a:latin typeface="黑体" pitchFamily="2" charset="-122"/>
                <a:ea typeface="黑体" pitchFamily="2" charset="-122"/>
              </a:rPr>
              <a:t>ADuC812</a:t>
            </a:r>
            <a:r>
              <a:rPr kumimoji="0" lang="zh-CN" altLang="en-US" dirty="0">
                <a:latin typeface="黑体" pitchFamily="2" charset="-122"/>
                <a:ea typeface="黑体" pitchFamily="2" charset="-122"/>
              </a:rPr>
              <a:t>的内部数据存储区中有一部分地址重叠的空间（重叠地址范围：</a:t>
            </a:r>
            <a:r>
              <a:rPr kumimoji="0" lang="en-US" altLang="zh-CN" dirty="0">
                <a:latin typeface="黑体" pitchFamily="2" charset="-122"/>
                <a:ea typeface="黑体" pitchFamily="2" charset="-122"/>
              </a:rPr>
              <a:t>80H--FFH</a:t>
            </a:r>
            <a:r>
              <a:rPr kumimoji="0" lang="zh-CN" altLang="en-US" dirty="0">
                <a:latin typeface="黑体" pitchFamily="2" charset="-122"/>
                <a:ea typeface="黑体" pitchFamily="2" charset="-122"/>
              </a:rPr>
              <a:t>）。程序员该如何区分和使用该重叠空间中的不同存储器呢？（可查询芯片数据手册）</a:t>
            </a:r>
          </a:p>
          <a:p>
            <a:pPr eaLnBrk="1" hangingPunct="1">
              <a:lnSpc>
                <a:spcPct val="80000"/>
              </a:lnSpc>
            </a:pPr>
            <a:r>
              <a:rPr kumimoji="0" lang="en-US" altLang="zh-CN" dirty="0">
                <a:latin typeface="黑体" pitchFamily="2" charset="-122"/>
                <a:ea typeface="黑体" pitchFamily="2" charset="-122"/>
              </a:rPr>
              <a:t> </a:t>
            </a:r>
            <a:r>
              <a:rPr kumimoji="0" lang="en-US" altLang="zh-CN" sz="2000" dirty="0">
                <a:latin typeface="黑体" pitchFamily="2" charset="-122"/>
                <a:ea typeface="黑体" pitchFamily="2" charset="-122"/>
              </a:rPr>
              <a:t>   </a:t>
            </a:r>
            <a:endParaRPr kumimoji="0" lang="en-US" altLang="zh-CN" dirty="0">
              <a:latin typeface="黑体" pitchFamily="2" charset="-122"/>
              <a:ea typeface="黑体" pitchFamily="2" charset="-122"/>
            </a:endParaRPr>
          </a:p>
          <a:p>
            <a:pPr eaLnBrk="1" hangingPunct="1">
              <a:lnSpc>
                <a:spcPct val="120000"/>
              </a:lnSpc>
            </a:pPr>
            <a:endParaRPr kumimoji="0" lang="en-US" altLang="zh-CN" dirty="0">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8"/>
          <p:cNvGrpSpPr>
            <a:grpSpLocks/>
          </p:cNvGrpSpPr>
          <p:nvPr/>
        </p:nvGrpSpPr>
        <p:grpSpPr bwMode="auto">
          <a:xfrm>
            <a:off x="0" y="404813"/>
            <a:ext cx="9144000" cy="6129337"/>
            <a:chOff x="90" y="572"/>
            <a:chExt cx="5534" cy="3544"/>
          </a:xfrm>
        </p:grpSpPr>
        <p:pic>
          <p:nvPicPr>
            <p:cNvPr id="92163" name="Picture 6"/>
            <p:cNvPicPr>
              <a:picLocks noChangeAspect="1" noChangeArrowheads="1"/>
            </p:cNvPicPr>
            <p:nvPr/>
          </p:nvPicPr>
          <p:blipFill>
            <a:blip r:embed="rId2">
              <a:extLst>
                <a:ext uri="{28A0092B-C50C-407E-A947-70E740481C1C}">
                  <a14:useLocalDpi xmlns:a14="http://schemas.microsoft.com/office/drawing/2010/main" val="0"/>
                </a:ext>
              </a:extLst>
            </a:blip>
            <a:srcRect l="18484" t="9904" r="17657" b="16425"/>
            <a:stretch>
              <a:fillRect/>
            </a:stretch>
          </p:blipFill>
          <p:spPr bwMode="auto">
            <a:xfrm>
              <a:off x="90" y="572"/>
              <a:ext cx="5534" cy="3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Text Box 7"/>
            <p:cNvSpPr txBox="1">
              <a:spLocks noChangeArrowheads="1"/>
            </p:cNvSpPr>
            <p:nvPr/>
          </p:nvSpPr>
          <p:spPr bwMode="auto">
            <a:xfrm>
              <a:off x="113" y="572"/>
              <a:ext cx="451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eaLnBrk="1" hangingPunct="1"/>
              <a:r>
                <a:rPr lang="en-US" altLang="zh-CN">
                  <a:solidFill>
                    <a:schemeClr val="hlink"/>
                  </a:solidFill>
                  <a:latin typeface="黑体" pitchFamily="2" charset="-122"/>
                  <a:ea typeface="黑体" pitchFamily="2" charset="-122"/>
                </a:rPr>
                <a:t> Pentium4 </a:t>
              </a:r>
              <a:r>
                <a:rPr lang="zh-CN" altLang="en-US">
                  <a:solidFill>
                    <a:schemeClr val="hlink"/>
                  </a:solidFill>
                  <a:latin typeface="黑体" pitchFamily="2" charset="-122"/>
                  <a:ea typeface="黑体" pitchFamily="2" charset="-122"/>
                </a:rPr>
                <a:t>的</a:t>
              </a:r>
              <a:r>
                <a:rPr lang="en-US" altLang="zh-CN">
                  <a:solidFill>
                    <a:schemeClr val="hlink"/>
                  </a:solidFill>
                  <a:latin typeface="黑体" pitchFamily="2" charset="-122"/>
                  <a:ea typeface="黑体" pitchFamily="2" charset="-122"/>
                </a:rPr>
                <a:t>cache</a:t>
              </a:r>
              <a:r>
                <a:rPr lang="zh-CN" altLang="en-US">
                  <a:solidFill>
                    <a:schemeClr val="hlink"/>
                  </a:solidFill>
                  <a:latin typeface="黑体" pitchFamily="2" charset="-122"/>
                  <a:ea typeface="黑体" pitchFamily="2" charset="-122"/>
                </a:rPr>
                <a:t>布局图：</a:t>
              </a:r>
            </a:p>
          </p:txBody>
        </p:sp>
      </p:grpSp>
    </p:spTree>
  </p:cSld>
  <p:clrMapOvr>
    <a:masterClrMapping/>
  </p:clrMapOvr>
  <p:transition>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j01963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7350" y="2425700"/>
            <a:ext cx="17240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190500" y="830263"/>
            <a:ext cx="89535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lang="zh-CN" altLang="en-US">
                <a:latin typeface="黑体" pitchFamily="2" charset="-122"/>
                <a:ea typeface="黑体" pitchFamily="2" charset="-122"/>
              </a:rPr>
              <a:t>    地址段</a:t>
            </a:r>
            <a:r>
              <a:rPr lang="en-US" altLang="zh-CN">
                <a:latin typeface="黑体" pitchFamily="2" charset="-122"/>
                <a:ea typeface="黑体" pitchFamily="2" charset="-122"/>
              </a:rPr>
              <a:t>A</a:t>
            </a:r>
            <a:r>
              <a:rPr lang="en-US" altLang="zh-CN" baseline="-30000">
                <a:latin typeface="黑体" pitchFamily="2" charset="-122"/>
                <a:ea typeface="黑体" pitchFamily="2" charset="-122"/>
              </a:rPr>
              <a:t>i</a:t>
            </a:r>
            <a:r>
              <a:rPr lang="zh-CN" altLang="en-US">
                <a:latin typeface="黑体" pitchFamily="2" charset="-122"/>
                <a:ea typeface="黑体" pitchFamily="2" charset="-122"/>
              </a:rPr>
              <a:t>的长度(</a:t>
            </a:r>
            <a:r>
              <a:rPr lang="en-US" altLang="zh-CN">
                <a:latin typeface="黑体" pitchFamily="2" charset="-122"/>
                <a:ea typeface="黑体" pitchFamily="2" charset="-122"/>
              </a:rPr>
              <a:t>N)</a:t>
            </a:r>
            <a:r>
              <a:rPr lang="zh-CN" altLang="en-US">
                <a:latin typeface="黑体" pitchFamily="2" charset="-122"/>
                <a:ea typeface="黑体" pitchFamily="2" charset="-122"/>
              </a:rPr>
              <a:t>与存储器容量(</a:t>
            </a:r>
            <a:r>
              <a:rPr lang="en-US" altLang="zh-CN">
                <a:latin typeface="黑体" pitchFamily="2" charset="-122"/>
                <a:ea typeface="黑体" pitchFamily="2" charset="-122"/>
              </a:rPr>
              <a:t>M)</a:t>
            </a:r>
            <a:r>
              <a:rPr lang="zh-CN" altLang="en-US">
                <a:latin typeface="黑体" pitchFamily="2" charset="-122"/>
                <a:ea typeface="黑体" pitchFamily="2" charset="-122"/>
              </a:rPr>
              <a:t>的关系：</a:t>
            </a:r>
            <a:endParaRPr lang="zh-CN" altLang="en-US">
              <a:solidFill>
                <a:schemeClr val="tx2"/>
              </a:solidFill>
              <a:latin typeface="黑体" pitchFamily="2" charset="-122"/>
              <a:ea typeface="黑体" pitchFamily="2" charset="-122"/>
              <a:cs typeface="Courier New" pitchFamily="49" charset="0"/>
            </a:endParaRPr>
          </a:p>
          <a:p>
            <a:pPr algn="l">
              <a:lnSpc>
                <a:spcPct val="120000"/>
              </a:lnSpc>
            </a:pPr>
            <a:r>
              <a:rPr lang="zh-CN" altLang="en-US">
                <a:latin typeface="黑体" pitchFamily="2" charset="-122"/>
                <a:ea typeface="黑体" pitchFamily="2" charset="-122"/>
              </a:rPr>
              <a:t>             </a:t>
            </a:r>
            <a:r>
              <a:rPr lang="en-US" altLang="zh-CN">
                <a:latin typeface="黑体" pitchFamily="2" charset="-122"/>
                <a:ea typeface="黑体" pitchFamily="2" charset="-122"/>
              </a:rPr>
              <a:t>M=2</a:t>
            </a:r>
            <a:r>
              <a:rPr lang="en-US" altLang="zh-CN" baseline="30000">
                <a:latin typeface="黑体" pitchFamily="2" charset="-122"/>
                <a:ea typeface="黑体" pitchFamily="2" charset="-122"/>
              </a:rPr>
              <a:t>N</a:t>
            </a:r>
            <a:r>
              <a:rPr lang="en-US" altLang="zh-CN">
                <a:solidFill>
                  <a:schemeClr val="tx2"/>
                </a:solidFill>
                <a:latin typeface="黑体" pitchFamily="2" charset="-122"/>
                <a:ea typeface="黑体" pitchFamily="2" charset="-122"/>
              </a:rPr>
              <a:t> </a:t>
            </a:r>
            <a:endParaRPr lang="en-US" altLang="zh-CN" b="0">
              <a:solidFill>
                <a:schemeClr val="tx1"/>
              </a:solidFill>
              <a:latin typeface="黑体" pitchFamily="2" charset="-122"/>
              <a:ea typeface="黑体" pitchFamily="2" charset="-122"/>
            </a:endParaRPr>
          </a:p>
        </p:txBody>
      </p:sp>
      <p:sp>
        <p:nvSpPr>
          <p:cNvPr id="14339" name="Rectangle 4"/>
          <p:cNvSpPr>
            <a:spLocks noChangeArrowheads="1"/>
          </p:cNvSpPr>
          <p:nvPr/>
        </p:nvSpPr>
        <p:spPr bwMode="auto">
          <a:xfrm>
            <a:off x="635000" y="2468563"/>
            <a:ext cx="85090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lang="zh-CN" altLang="en-US">
                <a:latin typeface="黑体" pitchFamily="2" charset="-122"/>
                <a:ea typeface="黑体" pitchFamily="2" charset="-122"/>
              </a:rPr>
              <a:t> </a:t>
            </a:r>
            <a:r>
              <a:rPr lang="zh-CN" altLang="en-US">
                <a:solidFill>
                  <a:srgbClr val="FF0000"/>
                </a:solidFill>
                <a:latin typeface="黑体" pitchFamily="2" charset="-122"/>
                <a:ea typeface="黑体" pitchFamily="2" charset="-122"/>
              </a:rPr>
              <a:t>存在问题：</a:t>
            </a:r>
            <a:r>
              <a:rPr lang="zh-CN" altLang="en-US">
                <a:latin typeface="黑体" pitchFamily="2" charset="-122"/>
                <a:ea typeface="黑体" pitchFamily="2" charset="-122"/>
              </a:rPr>
              <a:t>① 地址段位数增长→指令过长；</a:t>
            </a:r>
          </a:p>
          <a:p>
            <a:pPr eaLnBrk="1" hangingPunct="1">
              <a:lnSpc>
                <a:spcPct val="130000"/>
              </a:lnSpc>
            </a:pPr>
            <a:r>
              <a:rPr lang="zh-CN" altLang="en-US">
                <a:latin typeface="黑体" pitchFamily="2" charset="-122"/>
                <a:ea typeface="黑体" pitchFamily="2" charset="-122"/>
              </a:rPr>
              <a:t>           ② 程序设计的灵活性差。</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14340" name="Rectangle 5"/>
          <p:cNvSpPr>
            <a:spLocks noChangeArrowheads="1"/>
          </p:cNvSpPr>
          <p:nvPr/>
        </p:nvSpPr>
        <p:spPr bwMode="auto">
          <a:xfrm>
            <a:off x="685800" y="3890963"/>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a:latin typeface="黑体" pitchFamily="2" charset="-122"/>
                <a:ea typeface="黑体" pitchFamily="2" charset="-122"/>
              </a:rPr>
              <a:t>∴ 需要采用好的</a:t>
            </a:r>
            <a:r>
              <a:rPr lang="zh-CN" altLang="en-US">
                <a:solidFill>
                  <a:srgbClr val="FF0000"/>
                </a:solidFill>
                <a:latin typeface="黑体" pitchFamily="2" charset="-122"/>
                <a:ea typeface="黑体" pitchFamily="2" charset="-122"/>
              </a:rPr>
              <a:t>寻址技术</a:t>
            </a:r>
            <a:r>
              <a:rPr lang="zh-CN" altLang="en-US">
                <a:latin typeface="黑体" pitchFamily="2" charset="-122"/>
                <a:ea typeface="黑体" pitchFamily="2" charset="-122"/>
              </a:rPr>
              <a:t>！</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grpSp>
        <p:nvGrpSpPr>
          <p:cNvPr id="14341" name="Group 11"/>
          <p:cNvGrpSpPr>
            <a:grpSpLocks/>
          </p:cNvGrpSpPr>
          <p:nvPr/>
        </p:nvGrpSpPr>
        <p:grpSpPr bwMode="auto">
          <a:xfrm>
            <a:off x="3330575" y="1435100"/>
            <a:ext cx="2020888" cy="403225"/>
            <a:chOff x="1883" y="1239"/>
            <a:chExt cx="1128" cy="187"/>
          </a:xfrm>
        </p:grpSpPr>
        <p:sp>
          <p:nvSpPr>
            <p:cNvPr id="14343" name="Rectangle 9"/>
            <p:cNvSpPr>
              <a:spLocks noChangeArrowheads="1"/>
            </p:cNvSpPr>
            <p:nvPr/>
          </p:nvSpPr>
          <p:spPr bwMode="auto">
            <a:xfrm>
              <a:off x="1883" y="1240"/>
              <a:ext cx="609" cy="183"/>
            </a:xfrm>
            <a:prstGeom prst="rect">
              <a:avLst/>
            </a:prstGeom>
            <a:solidFill>
              <a:schemeClr val="bg1">
                <a:alpha val="50195"/>
              </a:schemeClr>
            </a:solidFill>
            <a:ln w="19050">
              <a:solidFill>
                <a:srgbClr val="000099"/>
              </a:solidFill>
              <a:miter lim="800000"/>
              <a:headEnd/>
              <a:tailEnd/>
            </a:ln>
          </p:spPr>
          <p:txBody>
            <a:bodyPr/>
            <a:lstStyle/>
            <a:p>
              <a:pPr algn="ctr" eaLnBrk="1" hangingPunct="1">
                <a:lnSpc>
                  <a:spcPct val="90000"/>
                </a:lnSpc>
                <a:spcBef>
                  <a:spcPct val="20000"/>
                </a:spcBef>
                <a:buClr>
                  <a:schemeClr val="bg1"/>
                </a:buClr>
                <a:buFont typeface="Wingdings" pitchFamily="2" charset="2"/>
                <a:buNone/>
              </a:pPr>
              <a:r>
                <a:rPr kumimoji="0" lang="en-US" altLang="zh-CN">
                  <a:solidFill>
                    <a:schemeClr val="hlink"/>
                  </a:solidFill>
                  <a:latin typeface="黑体" pitchFamily="2" charset="-122"/>
                  <a:ea typeface="黑体" pitchFamily="2" charset="-122"/>
                </a:rPr>
                <a:t>OP</a:t>
              </a:r>
              <a:endParaRPr kumimoji="0" lang="zh-CN" altLang="en-US">
                <a:solidFill>
                  <a:schemeClr val="hlink"/>
                </a:solidFill>
                <a:latin typeface="黑体" pitchFamily="2" charset="-122"/>
                <a:ea typeface="黑体" pitchFamily="2" charset="-122"/>
              </a:endParaRPr>
            </a:p>
          </p:txBody>
        </p:sp>
        <p:sp>
          <p:nvSpPr>
            <p:cNvPr id="14344" name="Rectangle 10"/>
            <p:cNvSpPr>
              <a:spLocks noChangeArrowheads="1"/>
            </p:cNvSpPr>
            <p:nvPr/>
          </p:nvSpPr>
          <p:spPr bwMode="auto">
            <a:xfrm>
              <a:off x="2485" y="1239"/>
              <a:ext cx="526" cy="187"/>
            </a:xfrm>
            <a:prstGeom prst="rect">
              <a:avLst/>
            </a:prstGeom>
            <a:solidFill>
              <a:schemeClr val="bg1"/>
            </a:solidFill>
            <a:ln w="19050">
              <a:solidFill>
                <a:srgbClr val="000099"/>
              </a:solidFill>
              <a:miter lim="800000"/>
              <a:headEnd/>
              <a:tailEnd/>
            </a:ln>
          </p:spPr>
          <p:txBody>
            <a:bodyPr/>
            <a:lstStyle/>
            <a:p>
              <a:pPr algn="ctr" eaLnBrk="1" hangingPunct="1">
                <a:lnSpc>
                  <a:spcPct val="90000"/>
                </a:lnSpc>
                <a:spcBef>
                  <a:spcPct val="20000"/>
                </a:spcBef>
                <a:buClr>
                  <a:schemeClr val="bg1"/>
                </a:buClr>
                <a:buFont typeface="Wingdings" pitchFamily="2" charset="2"/>
                <a:buNone/>
              </a:pPr>
              <a:r>
                <a:rPr lang="en-US" altLang="zh-CN">
                  <a:solidFill>
                    <a:srgbClr val="0000FF"/>
                  </a:solidFill>
                  <a:latin typeface="黑体" pitchFamily="2" charset="-122"/>
                  <a:ea typeface="黑体" pitchFamily="2" charset="-122"/>
                </a:rPr>
                <a:t>A</a:t>
              </a:r>
              <a:endParaRPr lang="zh-CN" altLang="en-US">
                <a:solidFill>
                  <a:srgbClr val="0000FF"/>
                </a:solidFill>
                <a:latin typeface="黑体" pitchFamily="2" charset="-122"/>
                <a:ea typeface="黑体" pitchFamily="2" charset="-122"/>
              </a:endParaRPr>
            </a:p>
          </p:txBody>
        </p:sp>
      </p:grpSp>
      <p:sp>
        <p:nvSpPr>
          <p:cNvPr id="14342" name="AutoShape 11"/>
          <p:cNvSpPr>
            <a:spLocks noChangeArrowheads="1"/>
          </p:cNvSpPr>
          <p:nvPr/>
        </p:nvSpPr>
        <p:spPr bwMode="auto">
          <a:xfrm>
            <a:off x="5772150" y="1795463"/>
            <a:ext cx="1668463" cy="600075"/>
          </a:xfrm>
          <a:prstGeom prst="wedgeRoundRectCallout">
            <a:avLst>
              <a:gd name="adj1" fmla="val -83111"/>
              <a:gd name="adj2" fmla="val -56616"/>
              <a:gd name="adj3" fmla="val 16667"/>
            </a:avLst>
          </a:prstGeom>
          <a:solidFill>
            <a:srgbClr val="FFFFFF"/>
          </a:solidFill>
          <a:ln w="19050">
            <a:solidFill>
              <a:srgbClr val="0000FF"/>
            </a:solidFill>
            <a:prstDash val="sysDot"/>
            <a:miter lim="800000"/>
            <a:headEnd/>
            <a:tailEnd/>
          </a:ln>
        </p:spPr>
        <p:txBody>
          <a:bodyPr wrap="none" lIns="0" tIns="0" rIns="0" bIns="0" anchor="ctr"/>
          <a:lstStyle/>
          <a:p>
            <a:pPr algn="ctr">
              <a:lnSpc>
                <a:spcPct val="96000"/>
              </a:lnSpc>
            </a:pPr>
            <a:r>
              <a:rPr lang="zh-CN" altLang="en-US">
                <a:solidFill>
                  <a:srgbClr val="0000FF"/>
                </a:solidFill>
                <a:latin typeface="黑体" pitchFamily="2" charset="-122"/>
                <a:ea typeface="黑体" pitchFamily="2" charset="-122"/>
              </a:rPr>
              <a:t>内存地址</a:t>
            </a:r>
            <a:endParaRPr lang="zh-CN" altLang="en-US" b="0">
              <a:solidFill>
                <a:srgbClr val="0000FF"/>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15913" y="484188"/>
            <a:ext cx="410527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nchor="ctr">
            <a:spAutoFit/>
          </a:bodyPr>
          <a:lstStyle/>
          <a:p>
            <a:pPr algn="l" eaLnBrk="1" hangingPunct="1"/>
            <a:r>
              <a:rPr kumimoji="0" lang="zh-CN" altLang="en-US">
                <a:solidFill>
                  <a:srgbClr val="800000"/>
                </a:solidFill>
                <a:latin typeface="黑体" pitchFamily="2" charset="-122"/>
                <a:ea typeface="黑体" pitchFamily="2" charset="-122"/>
              </a:rPr>
              <a:t>3.1.3 指令的操作码</a:t>
            </a:r>
          </a:p>
        </p:txBody>
      </p:sp>
      <p:grpSp>
        <p:nvGrpSpPr>
          <p:cNvPr id="15363" name="Group 9"/>
          <p:cNvGrpSpPr>
            <a:grpSpLocks/>
          </p:cNvGrpSpPr>
          <p:nvPr/>
        </p:nvGrpSpPr>
        <p:grpSpPr bwMode="auto">
          <a:xfrm>
            <a:off x="3700463" y="595313"/>
            <a:ext cx="1798637" cy="296862"/>
            <a:chOff x="2331" y="375"/>
            <a:chExt cx="1133" cy="187"/>
          </a:xfrm>
        </p:grpSpPr>
        <p:sp>
          <p:nvSpPr>
            <p:cNvPr id="15365" name="Rectangle 9"/>
            <p:cNvSpPr>
              <a:spLocks noChangeArrowheads="1"/>
            </p:cNvSpPr>
            <p:nvPr/>
          </p:nvSpPr>
          <p:spPr bwMode="auto">
            <a:xfrm>
              <a:off x="2331" y="376"/>
              <a:ext cx="609" cy="186"/>
            </a:xfrm>
            <a:prstGeom prst="rect">
              <a:avLst/>
            </a:prstGeom>
            <a:solidFill>
              <a:schemeClr val="hlink">
                <a:alpha val="50195"/>
              </a:schemeClr>
            </a:solidFill>
            <a:ln w="19050">
              <a:solidFill>
                <a:srgbClr val="000066"/>
              </a:solidFill>
              <a:miter lim="800000"/>
              <a:headEnd/>
              <a:tailEnd/>
            </a:ln>
          </p:spPr>
          <p:txBody>
            <a:bodyPr tIns="0"/>
            <a:lstStyle/>
            <a:p>
              <a:pPr algn="ctr" eaLnBrk="1" hangingPunct="1">
                <a:lnSpc>
                  <a:spcPct val="90000"/>
                </a:lnSpc>
                <a:spcBef>
                  <a:spcPct val="20000"/>
                </a:spcBef>
                <a:buClr>
                  <a:schemeClr val="bg1"/>
                </a:buClr>
                <a:buFont typeface="Wingdings" pitchFamily="2" charset="2"/>
                <a:buNone/>
              </a:pPr>
              <a:r>
                <a:rPr kumimoji="0" lang="en-US" altLang="zh-CN" sz="1800">
                  <a:solidFill>
                    <a:schemeClr val="bg1"/>
                  </a:solidFill>
                  <a:latin typeface="黑体" pitchFamily="2" charset="-122"/>
                  <a:ea typeface="黑体" pitchFamily="2" charset="-122"/>
                </a:rPr>
                <a:t>OP</a:t>
              </a:r>
              <a:endParaRPr kumimoji="0" lang="zh-CN" altLang="en-US" sz="1800">
                <a:solidFill>
                  <a:schemeClr val="bg1"/>
                </a:solidFill>
                <a:latin typeface="黑体" pitchFamily="2" charset="-122"/>
                <a:ea typeface="黑体" pitchFamily="2" charset="-122"/>
              </a:endParaRPr>
            </a:p>
          </p:txBody>
        </p:sp>
        <p:sp>
          <p:nvSpPr>
            <p:cNvPr id="15366" name="Rectangle 10"/>
            <p:cNvSpPr>
              <a:spLocks noChangeArrowheads="1"/>
            </p:cNvSpPr>
            <p:nvPr/>
          </p:nvSpPr>
          <p:spPr bwMode="auto">
            <a:xfrm>
              <a:off x="2938" y="375"/>
              <a:ext cx="526" cy="187"/>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1" hangingPunct="1">
                <a:lnSpc>
                  <a:spcPct val="90000"/>
                </a:lnSpc>
                <a:spcBef>
                  <a:spcPct val="20000"/>
                </a:spcBef>
                <a:buClr>
                  <a:schemeClr val="bg1"/>
                </a:buClr>
                <a:buFont typeface="Wingdings" pitchFamily="2" charset="2"/>
                <a:buNone/>
              </a:pPr>
              <a:r>
                <a:rPr kumimoji="0" lang="en-US" altLang="zh-CN" sz="1800">
                  <a:latin typeface="黑体" pitchFamily="2" charset="-122"/>
                  <a:ea typeface="黑体" pitchFamily="2" charset="-122"/>
                </a:rPr>
                <a:t>A</a:t>
              </a:r>
              <a:endParaRPr kumimoji="0" lang="zh-CN" altLang="en-US" sz="1800">
                <a:latin typeface="黑体" pitchFamily="2" charset="-122"/>
                <a:ea typeface="黑体" pitchFamily="2" charset="-122"/>
              </a:endParaRPr>
            </a:p>
          </p:txBody>
        </p:sp>
      </p:grpSp>
      <p:sp>
        <p:nvSpPr>
          <p:cNvPr id="15364" name="Rectangle 12"/>
          <p:cNvSpPr>
            <a:spLocks noChangeArrowheads="1"/>
          </p:cNvSpPr>
          <p:nvPr/>
        </p:nvSpPr>
        <p:spPr bwMode="auto">
          <a:xfrm>
            <a:off x="317500" y="1020763"/>
            <a:ext cx="88265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60000"/>
              </a:lnSpc>
              <a:tabLst>
                <a:tab pos="2041525" algn="l"/>
              </a:tabLst>
            </a:pPr>
            <a:r>
              <a:rPr lang="zh-CN" altLang="en-US">
                <a:solidFill>
                  <a:srgbClr val="990000"/>
                </a:solidFill>
                <a:latin typeface="黑体" pitchFamily="2" charset="-122"/>
                <a:ea typeface="黑体" pitchFamily="2" charset="-122"/>
              </a:rPr>
              <a:t>    </a:t>
            </a:r>
            <a:r>
              <a:rPr kumimoji="0" lang="zh-CN" altLang="en-US">
                <a:solidFill>
                  <a:srgbClr val="800000"/>
                </a:solidFill>
                <a:latin typeface="黑体" pitchFamily="2" charset="-122"/>
                <a:ea typeface="黑体" pitchFamily="2" charset="-122"/>
              </a:rPr>
              <a:t>1. 规整型</a:t>
            </a:r>
            <a:r>
              <a:rPr lang="zh-CN" altLang="en-US">
                <a:latin typeface="黑体" pitchFamily="2" charset="-122"/>
                <a:ea typeface="黑体" pitchFamily="2" charset="-122"/>
              </a:rPr>
              <a:t>(定长操作码、变长指令码)</a:t>
            </a:r>
          </a:p>
          <a:p>
            <a:pPr>
              <a:lnSpc>
                <a:spcPct val="160000"/>
              </a:lnSpc>
              <a:tabLst>
                <a:tab pos="2041525" algn="l"/>
              </a:tabLst>
            </a:pPr>
            <a:r>
              <a:rPr lang="en-US" altLang="zh-CN">
                <a:latin typeface="黑体" pitchFamily="2" charset="-122"/>
                <a:ea typeface="黑体" pitchFamily="2" charset="-122"/>
              </a:rPr>
              <a:t>        n</a:t>
            </a:r>
            <a:r>
              <a:rPr lang="zh-CN" altLang="en-US">
                <a:latin typeface="黑体" pitchFamily="2" charset="-122"/>
                <a:ea typeface="黑体" pitchFamily="2" charset="-122"/>
              </a:rPr>
              <a:t>位操作码最多可表示2</a:t>
            </a:r>
            <a:r>
              <a:rPr lang="en-US" altLang="zh-CN" baseline="30000">
                <a:latin typeface="黑体" pitchFamily="2" charset="-122"/>
                <a:ea typeface="黑体" pitchFamily="2" charset="-122"/>
              </a:rPr>
              <a:t>n</a:t>
            </a:r>
            <a:r>
              <a:rPr lang="en-US" altLang="zh-CN">
                <a:latin typeface="黑体" pitchFamily="2" charset="-122"/>
                <a:ea typeface="黑体" pitchFamily="2" charset="-122"/>
              </a:rPr>
              <a:t> </a:t>
            </a:r>
            <a:r>
              <a:rPr lang="zh-CN" altLang="en-US">
                <a:latin typeface="黑体" pitchFamily="2" charset="-122"/>
                <a:ea typeface="黑体" pitchFamily="2" charset="-122"/>
              </a:rPr>
              <a:t>种计算机指令.</a:t>
            </a:r>
            <a:endParaRPr lang="zh-CN" altLang="en-US">
              <a:solidFill>
                <a:schemeClr val="tx2"/>
              </a:solidFill>
              <a:latin typeface="黑体" pitchFamily="2" charset="-122"/>
              <a:ea typeface="黑体" pitchFamily="2" charset="-122"/>
            </a:endParaRPr>
          </a:p>
          <a:p>
            <a:pPr>
              <a:lnSpc>
                <a:spcPct val="160000"/>
              </a:lnSpc>
              <a:tabLst>
                <a:tab pos="2041525" algn="l"/>
              </a:tabLst>
            </a:pPr>
            <a:r>
              <a:rPr lang="zh-CN" altLang="en-US">
                <a:latin typeface="黑体" pitchFamily="2" charset="-122"/>
                <a:ea typeface="黑体" pitchFamily="2" charset="-122"/>
              </a:rPr>
              <a:t>     </a:t>
            </a:r>
            <a:r>
              <a:rPr lang="zh-CN" altLang="en-US">
                <a:solidFill>
                  <a:schemeClr val="hlink"/>
                </a:solidFill>
                <a:latin typeface="黑体" pitchFamily="2" charset="-122"/>
                <a:ea typeface="黑体" pitchFamily="2" charset="-122"/>
              </a:rPr>
              <a:t>特点：</a:t>
            </a:r>
            <a:r>
              <a:rPr lang="zh-CN" altLang="en-US">
                <a:latin typeface="黑体" pitchFamily="2" charset="-122"/>
                <a:ea typeface="黑体" pitchFamily="2" charset="-122"/>
              </a:rPr>
              <a:t>操作码字段规整，译码简单、迅速。</a:t>
            </a:r>
            <a:endParaRPr lang="zh-CN" altLang="en-US">
              <a:solidFill>
                <a:schemeClr val="tx2"/>
              </a:solidFill>
              <a:latin typeface="黑体" pitchFamily="2" charset="-122"/>
              <a:ea typeface="黑体" pitchFamily="2" charset="-122"/>
            </a:endParaRPr>
          </a:p>
          <a:p>
            <a:pPr>
              <a:lnSpc>
                <a:spcPct val="160000"/>
              </a:lnSpc>
              <a:tabLst>
                <a:tab pos="2041525" algn="l"/>
              </a:tabLst>
            </a:pPr>
            <a:r>
              <a:rPr lang="zh-CN" altLang="en-US">
                <a:latin typeface="黑体" pitchFamily="2" charset="-122"/>
                <a:ea typeface="黑体" pitchFamily="2" charset="-122"/>
              </a:rPr>
              <a:t>           指令的长度随操作数个数的不同而变化。</a:t>
            </a:r>
            <a:endParaRPr lang="zh-CN" altLang="en-US">
              <a:solidFill>
                <a:schemeClr val="tx2"/>
              </a:solidFill>
              <a:latin typeface="黑体" pitchFamily="2" charset="-122"/>
              <a:ea typeface="黑体" pitchFamily="2" charset="-122"/>
            </a:endParaRPr>
          </a:p>
          <a:p>
            <a:pPr algn="l">
              <a:lnSpc>
                <a:spcPct val="160000"/>
              </a:lnSpc>
              <a:tabLst>
                <a:tab pos="2041525" algn="l"/>
              </a:tabLst>
            </a:pPr>
            <a:r>
              <a:rPr lang="zh-CN" altLang="en-US">
                <a:latin typeface="黑体" pitchFamily="2" charset="-122"/>
                <a:ea typeface="黑体" pitchFamily="2" charset="-122"/>
              </a:rPr>
              <a:t>           （适于大、中、小型机）</a:t>
            </a:r>
            <a:r>
              <a:rPr lang="zh-CN" altLang="en-US">
                <a:solidFill>
                  <a:schemeClr val="tx2"/>
                </a:solidFill>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ChangeArrowheads="1"/>
          </p:cNvSpPr>
          <p:nvPr/>
        </p:nvSpPr>
        <p:spPr bwMode="auto">
          <a:xfrm>
            <a:off x="803275" y="457200"/>
            <a:ext cx="772001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solidFill>
                  <a:schemeClr val="hlink"/>
                </a:solidFill>
                <a:latin typeface="黑体" pitchFamily="2" charset="-122"/>
                <a:ea typeface="黑体" pitchFamily="2" charset="-122"/>
              </a:rPr>
              <a:t>例：</a:t>
            </a:r>
            <a:r>
              <a:rPr kumimoji="0" lang="en-US" altLang="zh-CN">
                <a:latin typeface="黑体" pitchFamily="2" charset="-122"/>
                <a:ea typeface="黑体" pitchFamily="2" charset="-122"/>
                <a:cs typeface="Times New Roman" pitchFamily="18" charset="0"/>
              </a:rPr>
              <a:t>IBM 370</a:t>
            </a:r>
            <a:r>
              <a:rPr kumimoji="0" lang="zh-CN" altLang="en-US">
                <a:latin typeface="黑体" pitchFamily="2" charset="-122"/>
                <a:ea typeface="黑体" pitchFamily="2" charset="-122"/>
                <a:cs typeface="Times New Roman" pitchFamily="18" charset="0"/>
              </a:rPr>
              <a:t>机的指令</a:t>
            </a:r>
            <a:r>
              <a:rPr kumimoji="0" lang="zh-CN" altLang="en-US">
                <a:latin typeface="黑体" pitchFamily="2" charset="-122"/>
                <a:ea typeface="黑体" pitchFamily="2" charset="-122"/>
              </a:rPr>
              <a:t>格式（定长操作码、变长指令码） </a:t>
            </a:r>
          </a:p>
          <a:p>
            <a:pPr algn="l" eaLnBrk="1" hangingPunct="1">
              <a:lnSpc>
                <a:spcPct val="120000"/>
              </a:lnSpc>
            </a:pPr>
            <a:r>
              <a:rPr kumimoji="0" lang="zh-CN" altLang="en-US">
                <a:latin typeface="黑体" pitchFamily="2" charset="-122"/>
                <a:ea typeface="黑体" pitchFamily="2" charset="-122"/>
              </a:rPr>
              <a:t>    指令可分为几种不同的长度,不论指令的长度为多少位，其中</a:t>
            </a:r>
            <a:r>
              <a:rPr kumimoji="0" lang="zh-CN" altLang="en-US">
                <a:solidFill>
                  <a:schemeClr val="hlink"/>
                </a:solidFill>
                <a:latin typeface="黑体" pitchFamily="2" charset="-122"/>
                <a:ea typeface="黑体" pitchFamily="2" charset="-122"/>
              </a:rPr>
              <a:t>操作码字段一律都是8位</a:t>
            </a:r>
            <a:r>
              <a:rPr kumimoji="0" lang="zh-CN" altLang="en-US">
                <a:latin typeface="黑体" pitchFamily="2" charset="-122"/>
                <a:ea typeface="黑体" pitchFamily="2" charset="-122"/>
              </a:rPr>
              <a:t>。</a:t>
            </a:r>
          </a:p>
        </p:txBody>
      </p:sp>
      <p:grpSp>
        <p:nvGrpSpPr>
          <p:cNvPr id="16387" name="Group 17"/>
          <p:cNvGrpSpPr>
            <a:grpSpLocks/>
          </p:cNvGrpSpPr>
          <p:nvPr/>
        </p:nvGrpSpPr>
        <p:grpSpPr bwMode="auto">
          <a:xfrm>
            <a:off x="976313" y="1984375"/>
            <a:ext cx="2911475" cy="630238"/>
            <a:chOff x="1955" y="3596"/>
            <a:chExt cx="1834" cy="397"/>
          </a:xfrm>
        </p:grpSpPr>
        <p:grpSp>
          <p:nvGrpSpPr>
            <p:cNvPr id="16445" name="Group 15"/>
            <p:cNvGrpSpPr>
              <a:grpSpLocks/>
            </p:cNvGrpSpPr>
            <p:nvPr/>
          </p:nvGrpSpPr>
          <p:grpSpPr bwMode="auto">
            <a:xfrm>
              <a:off x="2573" y="3772"/>
              <a:ext cx="1216" cy="221"/>
              <a:chOff x="2573" y="3772"/>
              <a:chExt cx="1216" cy="221"/>
            </a:xfrm>
          </p:grpSpPr>
          <p:sp>
            <p:nvSpPr>
              <p:cNvPr id="16451" name="Text Box 8"/>
              <p:cNvSpPr txBox="1">
                <a:spLocks noChangeArrowheads="1"/>
              </p:cNvSpPr>
              <p:nvPr/>
            </p:nvSpPr>
            <p:spPr bwMode="auto">
              <a:xfrm>
                <a:off x="2573" y="3774"/>
                <a:ext cx="576"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OP</a:t>
                </a:r>
              </a:p>
            </p:txBody>
          </p:sp>
          <p:sp>
            <p:nvSpPr>
              <p:cNvPr id="16452" name="Text Box 9"/>
              <p:cNvSpPr txBox="1">
                <a:spLocks noChangeArrowheads="1"/>
              </p:cNvSpPr>
              <p:nvPr/>
            </p:nvSpPr>
            <p:spPr bwMode="auto">
              <a:xfrm>
                <a:off x="3148" y="3773"/>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R</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453" name="Text Box 10"/>
              <p:cNvSpPr txBox="1">
                <a:spLocks noChangeArrowheads="1"/>
              </p:cNvSpPr>
              <p:nvPr/>
            </p:nvSpPr>
            <p:spPr bwMode="auto">
              <a:xfrm>
                <a:off x="3467" y="3772"/>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R</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grpSp>
        <p:sp>
          <p:nvSpPr>
            <p:cNvPr id="16446" name="Text Box 11"/>
            <p:cNvSpPr txBox="1">
              <a:spLocks noChangeArrowheads="1"/>
            </p:cNvSpPr>
            <p:nvPr/>
          </p:nvSpPr>
          <p:spPr bwMode="auto">
            <a:xfrm>
              <a:off x="1955" y="3773"/>
              <a:ext cx="52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100000"/>
                </a:spcBef>
              </a:pPr>
              <a:r>
                <a:rPr lang="en-US" altLang="zh-CN">
                  <a:latin typeface="黑体" pitchFamily="2" charset="-122"/>
                  <a:ea typeface="黑体" pitchFamily="2" charset="-122"/>
                </a:rPr>
                <a:t>RR</a:t>
              </a:r>
              <a:r>
                <a:rPr lang="zh-CN" altLang="en-US">
                  <a:latin typeface="黑体" pitchFamily="2" charset="-122"/>
                  <a:ea typeface="黑体" pitchFamily="2" charset="-122"/>
                </a:rPr>
                <a:t>型</a:t>
              </a:r>
            </a:p>
          </p:txBody>
        </p:sp>
        <p:grpSp>
          <p:nvGrpSpPr>
            <p:cNvPr id="16447" name="Group 16"/>
            <p:cNvGrpSpPr>
              <a:grpSpLocks/>
            </p:cNvGrpSpPr>
            <p:nvPr/>
          </p:nvGrpSpPr>
          <p:grpSpPr bwMode="auto">
            <a:xfrm>
              <a:off x="2567" y="3596"/>
              <a:ext cx="1216" cy="169"/>
              <a:chOff x="2567" y="3596"/>
              <a:chExt cx="1216" cy="169"/>
            </a:xfrm>
          </p:grpSpPr>
          <p:sp>
            <p:nvSpPr>
              <p:cNvPr id="16448" name="Text Box 12"/>
              <p:cNvSpPr txBox="1">
                <a:spLocks noChangeArrowheads="1"/>
              </p:cNvSpPr>
              <p:nvPr/>
            </p:nvSpPr>
            <p:spPr bwMode="auto">
              <a:xfrm>
                <a:off x="2567" y="3598"/>
                <a:ext cx="57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449" name="Text Box 13"/>
              <p:cNvSpPr txBox="1">
                <a:spLocks noChangeArrowheads="1"/>
              </p:cNvSpPr>
              <p:nvPr/>
            </p:nvSpPr>
            <p:spPr bwMode="auto">
              <a:xfrm>
                <a:off x="3142" y="3597"/>
                <a:ext cx="3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50" name="Text Box 14"/>
              <p:cNvSpPr txBox="1">
                <a:spLocks noChangeArrowheads="1"/>
              </p:cNvSpPr>
              <p:nvPr/>
            </p:nvSpPr>
            <p:spPr bwMode="auto">
              <a:xfrm>
                <a:off x="3461" y="3596"/>
                <a:ext cx="3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grpSp>
      </p:grpSp>
      <p:grpSp>
        <p:nvGrpSpPr>
          <p:cNvPr id="16388" name="Group 67"/>
          <p:cNvGrpSpPr>
            <a:grpSpLocks/>
          </p:cNvGrpSpPr>
          <p:nvPr/>
        </p:nvGrpSpPr>
        <p:grpSpPr bwMode="auto">
          <a:xfrm>
            <a:off x="981075" y="4221163"/>
            <a:ext cx="4552950" cy="647700"/>
            <a:chOff x="2753" y="1237"/>
            <a:chExt cx="2868" cy="408"/>
          </a:xfrm>
        </p:grpSpPr>
        <p:sp>
          <p:nvSpPr>
            <p:cNvPr id="16436" name="Text Box 23"/>
            <p:cNvSpPr txBox="1">
              <a:spLocks noChangeArrowheads="1"/>
            </p:cNvSpPr>
            <p:nvPr/>
          </p:nvSpPr>
          <p:spPr bwMode="auto">
            <a:xfrm>
              <a:off x="2753" y="1425"/>
              <a:ext cx="52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100000"/>
                </a:spcBef>
              </a:pPr>
              <a:r>
                <a:rPr lang="en-US" altLang="zh-CN">
                  <a:latin typeface="黑体" pitchFamily="2" charset="-122"/>
                  <a:ea typeface="黑体" pitchFamily="2" charset="-122"/>
                </a:rPr>
                <a:t>SI</a:t>
              </a:r>
              <a:r>
                <a:rPr lang="zh-CN" altLang="en-US">
                  <a:latin typeface="黑体" pitchFamily="2" charset="-122"/>
                  <a:ea typeface="黑体" pitchFamily="2" charset="-122"/>
                </a:rPr>
                <a:t>型</a:t>
              </a:r>
            </a:p>
          </p:txBody>
        </p:sp>
        <p:sp>
          <p:nvSpPr>
            <p:cNvPr id="16437" name="Text Box 20"/>
            <p:cNvSpPr txBox="1">
              <a:spLocks noChangeArrowheads="1"/>
            </p:cNvSpPr>
            <p:nvPr/>
          </p:nvSpPr>
          <p:spPr bwMode="auto">
            <a:xfrm>
              <a:off x="3371" y="1426"/>
              <a:ext cx="576"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OP</a:t>
              </a:r>
            </a:p>
          </p:txBody>
        </p:sp>
        <p:sp>
          <p:nvSpPr>
            <p:cNvPr id="16438" name="Text Box 21"/>
            <p:cNvSpPr txBox="1">
              <a:spLocks noChangeArrowheads="1"/>
            </p:cNvSpPr>
            <p:nvPr/>
          </p:nvSpPr>
          <p:spPr bwMode="auto">
            <a:xfrm>
              <a:off x="3946" y="1425"/>
              <a:ext cx="644"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I</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39" name="Text Box 28"/>
            <p:cNvSpPr txBox="1">
              <a:spLocks noChangeArrowheads="1"/>
            </p:cNvSpPr>
            <p:nvPr/>
          </p:nvSpPr>
          <p:spPr bwMode="auto">
            <a:xfrm>
              <a:off x="4591" y="1422"/>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B</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440" name="Text Box 29"/>
            <p:cNvSpPr txBox="1">
              <a:spLocks noChangeArrowheads="1"/>
            </p:cNvSpPr>
            <p:nvPr/>
          </p:nvSpPr>
          <p:spPr bwMode="auto">
            <a:xfrm>
              <a:off x="4917" y="1420"/>
              <a:ext cx="695"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D</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441" name="Text Box 32"/>
            <p:cNvSpPr txBox="1">
              <a:spLocks noChangeArrowheads="1"/>
            </p:cNvSpPr>
            <p:nvPr/>
          </p:nvSpPr>
          <p:spPr bwMode="auto">
            <a:xfrm>
              <a:off x="3380" y="1243"/>
              <a:ext cx="57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442" name="Text Box 33"/>
            <p:cNvSpPr txBox="1">
              <a:spLocks noChangeArrowheads="1"/>
            </p:cNvSpPr>
            <p:nvPr/>
          </p:nvSpPr>
          <p:spPr bwMode="auto">
            <a:xfrm>
              <a:off x="3955" y="1242"/>
              <a:ext cx="64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443" name="Text Box 35"/>
            <p:cNvSpPr txBox="1">
              <a:spLocks noChangeArrowheads="1"/>
            </p:cNvSpPr>
            <p:nvPr/>
          </p:nvSpPr>
          <p:spPr bwMode="auto">
            <a:xfrm>
              <a:off x="4600" y="1239"/>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44" name="Text Box 36"/>
            <p:cNvSpPr txBox="1">
              <a:spLocks noChangeArrowheads="1"/>
            </p:cNvSpPr>
            <p:nvPr/>
          </p:nvSpPr>
          <p:spPr bwMode="auto">
            <a:xfrm>
              <a:off x="4926" y="1237"/>
              <a:ext cx="69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12</a:t>
              </a:r>
            </a:p>
          </p:txBody>
        </p:sp>
      </p:grpSp>
      <p:grpSp>
        <p:nvGrpSpPr>
          <p:cNvPr id="16389" name="Group 38"/>
          <p:cNvGrpSpPr>
            <a:grpSpLocks/>
          </p:cNvGrpSpPr>
          <p:nvPr/>
        </p:nvGrpSpPr>
        <p:grpSpPr bwMode="auto">
          <a:xfrm>
            <a:off x="979488" y="2662238"/>
            <a:ext cx="4552950" cy="647700"/>
            <a:chOff x="2753" y="1237"/>
            <a:chExt cx="2868" cy="408"/>
          </a:xfrm>
        </p:grpSpPr>
        <p:sp>
          <p:nvSpPr>
            <p:cNvPr id="16423" name="Text Box 39"/>
            <p:cNvSpPr txBox="1">
              <a:spLocks noChangeArrowheads="1"/>
            </p:cNvSpPr>
            <p:nvPr/>
          </p:nvSpPr>
          <p:spPr bwMode="auto">
            <a:xfrm>
              <a:off x="2753" y="1425"/>
              <a:ext cx="52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100000"/>
                </a:spcBef>
              </a:pPr>
              <a:r>
                <a:rPr lang="en-US" altLang="zh-CN">
                  <a:latin typeface="黑体" pitchFamily="2" charset="-122"/>
                  <a:ea typeface="黑体" pitchFamily="2" charset="-122"/>
                </a:rPr>
                <a:t>RX</a:t>
              </a:r>
              <a:r>
                <a:rPr lang="zh-CN" altLang="en-US">
                  <a:latin typeface="黑体" pitchFamily="2" charset="-122"/>
                  <a:ea typeface="黑体" pitchFamily="2" charset="-122"/>
                </a:rPr>
                <a:t>型</a:t>
              </a:r>
            </a:p>
          </p:txBody>
        </p:sp>
        <p:grpSp>
          <p:nvGrpSpPr>
            <p:cNvPr id="16424" name="Group 40"/>
            <p:cNvGrpSpPr>
              <a:grpSpLocks/>
            </p:cNvGrpSpPr>
            <p:nvPr/>
          </p:nvGrpSpPr>
          <p:grpSpPr bwMode="auto">
            <a:xfrm>
              <a:off x="3371" y="1420"/>
              <a:ext cx="2241" cy="225"/>
              <a:chOff x="3371" y="1420"/>
              <a:chExt cx="2241" cy="225"/>
            </a:xfrm>
          </p:grpSpPr>
          <p:sp>
            <p:nvSpPr>
              <p:cNvPr id="16431" name="Text Box 41"/>
              <p:cNvSpPr txBox="1">
                <a:spLocks noChangeArrowheads="1"/>
              </p:cNvSpPr>
              <p:nvPr/>
            </p:nvSpPr>
            <p:spPr bwMode="auto">
              <a:xfrm>
                <a:off x="3371" y="1426"/>
                <a:ext cx="576"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OP</a:t>
                </a:r>
              </a:p>
            </p:txBody>
          </p:sp>
          <p:sp>
            <p:nvSpPr>
              <p:cNvPr id="16432" name="Text Box 42"/>
              <p:cNvSpPr txBox="1">
                <a:spLocks noChangeArrowheads="1"/>
              </p:cNvSpPr>
              <p:nvPr/>
            </p:nvSpPr>
            <p:spPr bwMode="auto">
              <a:xfrm>
                <a:off x="3946" y="1425"/>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R</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433" name="Text Box 43"/>
              <p:cNvSpPr txBox="1">
                <a:spLocks noChangeArrowheads="1"/>
              </p:cNvSpPr>
              <p:nvPr/>
            </p:nvSpPr>
            <p:spPr bwMode="auto">
              <a:xfrm>
                <a:off x="4265" y="1424"/>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X</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34" name="Text Box 44"/>
              <p:cNvSpPr txBox="1">
                <a:spLocks noChangeArrowheads="1"/>
              </p:cNvSpPr>
              <p:nvPr/>
            </p:nvSpPr>
            <p:spPr bwMode="auto">
              <a:xfrm>
                <a:off x="4591" y="1422"/>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B</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35" name="Text Box 45"/>
              <p:cNvSpPr txBox="1">
                <a:spLocks noChangeArrowheads="1"/>
              </p:cNvSpPr>
              <p:nvPr/>
            </p:nvSpPr>
            <p:spPr bwMode="auto">
              <a:xfrm>
                <a:off x="4917" y="1420"/>
                <a:ext cx="695"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D</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grpSp>
        <p:grpSp>
          <p:nvGrpSpPr>
            <p:cNvPr id="16425" name="Group 46"/>
            <p:cNvGrpSpPr>
              <a:grpSpLocks/>
            </p:cNvGrpSpPr>
            <p:nvPr/>
          </p:nvGrpSpPr>
          <p:grpSpPr bwMode="auto">
            <a:xfrm>
              <a:off x="3380" y="1237"/>
              <a:ext cx="2241" cy="225"/>
              <a:chOff x="3371" y="1420"/>
              <a:chExt cx="2241" cy="225"/>
            </a:xfrm>
          </p:grpSpPr>
          <p:sp>
            <p:nvSpPr>
              <p:cNvPr id="16426" name="Text Box 47"/>
              <p:cNvSpPr txBox="1">
                <a:spLocks noChangeArrowheads="1"/>
              </p:cNvSpPr>
              <p:nvPr/>
            </p:nvSpPr>
            <p:spPr bwMode="auto">
              <a:xfrm>
                <a:off x="3371" y="1426"/>
                <a:ext cx="57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427" name="Text Box 48"/>
              <p:cNvSpPr txBox="1">
                <a:spLocks noChangeArrowheads="1"/>
              </p:cNvSpPr>
              <p:nvPr/>
            </p:nvSpPr>
            <p:spPr bwMode="auto">
              <a:xfrm>
                <a:off x="3946" y="1425"/>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28" name="Text Box 49"/>
              <p:cNvSpPr txBox="1">
                <a:spLocks noChangeArrowheads="1"/>
              </p:cNvSpPr>
              <p:nvPr/>
            </p:nvSpPr>
            <p:spPr bwMode="auto">
              <a:xfrm>
                <a:off x="4265" y="1424"/>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29" name="Text Box 50"/>
              <p:cNvSpPr txBox="1">
                <a:spLocks noChangeArrowheads="1"/>
              </p:cNvSpPr>
              <p:nvPr/>
            </p:nvSpPr>
            <p:spPr bwMode="auto">
              <a:xfrm>
                <a:off x="4591" y="1422"/>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30" name="Text Box 51"/>
              <p:cNvSpPr txBox="1">
                <a:spLocks noChangeArrowheads="1"/>
              </p:cNvSpPr>
              <p:nvPr/>
            </p:nvSpPr>
            <p:spPr bwMode="auto">
              <a:xfrm>
                <a:off x="4917" y="1420"/>
                <a:ext cx="69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12</a:t>
                </a:r>
              </a:p>
            </p:txBody>
          </p:sp>
        </p:grpSp>
      </p:grpSp>
      <p:grpSp>
        <p:nvGrpSpPr>
          <p:cNvPr id="16390" name="Group 52"/>
          <p:cNvGrpSpPr>
            <a:grpSpLocks/>
          </p:cNvGrpSpPr>
          <p:nvPr/>
        </p:nvGrpSpPr>
        <p:grpSpPr bwMode="auto">
          <a:xfrm>
            <a:off x="971550" y="3444875"/>
            <a:ext cx="4552950" cy="647700"/>
            <a:chOff x="2753" y="1237"/>
            <a:chExt cx="2868" cy="408"/>
          </a:xfrm>
        </p:grpSpPr>
        <p:sp>
          <p:nvSpPr>
            <p:cNvPr id="16410" name="Text Box 53"/>
            <p:cNvSpPr txBox="1">
              <a:spLocks noChangeArrowheads="1"/>
            </p:cNvSpPr>
            <p:nvPr/>
          </p:nvSpPr>
          <p:spPr bwMode="auto">
            <a:xfrm>
              <a:off x="2753" y="1425"/>
              <a:ext cx="52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100000"/>
                </a:spcBef>
              </a:pPr>
              <a:r>
                <a:rPr lang="en-US" altLang="zh-CN">
                  <a:latin typeface="黑体" pitchFamily="2" charset="-122"/>
                  <a:ea typeface="黑体" pitchFamily="2" charset="-122"/>
                </a:rPr>
                <a:t>RS</a:t>
              </a:r>
              <a:r>
                <a:rPr lang="zh-CN" altLang="en-US">
                  <a:latin typeface="黑体" pitchFamily="2" charset="-122"/>
                  <a:ea typeface="黑体" pitchFamily="2" charset="-122"/>
                </a:rPr>
                <a:t>型</a:t>
              </a:r>
            </a:p>
          </p:txBody>
        </p:sp>
        <p:grpSp>
          <p:nvGrpSpPr>
            <p:cNvPr id="16411" name="Group 54"/>
            <p:cNvGrpSpPr>
              <a:grpSpLocks/>
            </p:cNvGrpSpPr>
            <p:nvPr/>
          </p:nvGrpSpPr>
          <p:grpSpPr bwMode="auto">
            <a:xfrm>
              <a:off x="3371" y="1420"/>
              <a:ext cx="2241" cy="225"/>
              <a:chOff x="3371" y="1420"/>
              <a:chExt cx="2241" cy="225"/>
            </a:xfrm>
          </p:grpSpPr>
          <p:sp>
            <p:nvSpPr>
              <p:cNvPr id="16418" name="Text Box 55"/>
              <p:cNvSpPr txBox="1">
                <a:spLocks noChangeArrowheads="1"/>
              </p:cNvSpPr>
              <p:nvPr/>
            </p:nvSpPr>
            <p:spPr bwMode="auto">
              <a:xfrm>
                <a:off x="3371" y="1426"/>
                <a:ext cx="576"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OP</a:t>
                </a:r>
              </a:p>
            </p:txBody>
          </p:sp>
          <p:sp>
            <p:nvSpPr>
              <p:cNvPr id="16419" name="Text Box 56"/>
              <p:cNvSpPr txBox="1">
                <a:spLocks noChangeArrowheads="1"/>
              </p:cNvSpPr>
              <p:nvPr/>
            </p:nvSpPr>
            <p:spPr bwMode="auto">
              <a:xfrm>
                <a:off x="3946" y="1425"/>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R</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420" name="Text Box 57"/>
              <p:cNvSpPr txBox="1">
                <a:spLocks noChangeArrowheads="1"/>
              </p:cNvSpPr>
              <p:nvPr/>
            </p:nvSpPr>
            <p:spPr bwMode="auto">
              <a:xfrm>
                <a:off x="4265" y="1424"/>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R</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21" name="Text Box 58"/>
              <p:cNvSpPr txBox="1">
                <a:spLocks noChangeArrowheads="1"/>
              </p:cNvSpPr>
              <p:nvPr/>
            </p:nvSpPr>
            <p:spPr bwMode="auto">
              <a:xfrm>
                <a:off x="4591" y="1422"/>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B</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22" name="Text Box 59"/>
              <p:cNvSpPr txBox="1">
                <a:spLocks noChangeArrowheads="1"/>
              </p:cNvSpPr>
              <p:nvPr/>
            </p:nvSpPr>
            <p:spPr bwMode="auto">
              <a:xfrm>
                <a:off x="4917" y="1420"/>
                <a:ext cx="695"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D</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grpSp>
        <p:grpSp>
          <p:nvGrpSpPr>
            <p:cNvPr id="16412" name="Group 60"/>
            <p:cNvGrpSpPr>
              <a:grpSpLocks/>
            </p:cNvGrpSpPr>
            <p:nvPr/>
          </p:nvGrpSpPr>
          <p:grpSpPr bwMode="auto">
            <a:xfrm>
              <a:off x="3380" y="1237"/>
              <a:ext cx="2241" cy="225"/>
              <a:chOff x="3371" y="1420"/>
              <a:chExt cx="2241" cy="225"/>
            </a:xfrm>
          </p:grpSpPr>
          <p:sp>
            <p:nvSpPr>
              <p:cNvPr id="16413" name="Text Box 61"/>
              <p:cNvSpPr txBox="1">
                <a:spLocks noChangeArrowheads="1"/>
              </p:cNvSpPr>
              <p:nvPr/>
            </p:nvSpPr>
            <p:spPr bwMode="auto">
              <a:xfrm>
                <a:off x="3371" y="1426"/>
                <a:ext cx="57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414" name="Text Box 62"/>
              <p:cNvSpPr txBox="1">
                <a:spLocks noChangeArrowheads="1"/>
              </p:cNvSpPr>
              <p:nvPr/>
            </p:nvSpPr>
            <p:spPr bwMode="auto">
              <a:xfrm>
                <a:off x="3946" y="1425"/>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15" name="Text Box 63"/>
              <p:cNvSpPr txBox="1">
                <a:spLocks noChangeArrowheads="1"/>
              </p:cNvSpPr>
              <p:nvPr/>
            </p:nvSpPr>
            <p:spPr bwMode="auto">
              <a:xfrm>
                <a:off x="4265" y="1424"/>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16" name="Text Box 64"/>
              <p:cNvSpPr txBox="1">
                <a:spLocks noChangeArrowheads="1"/>
              </p:cNvSpPr>
              <p:nvPr/>
            </p:nvSpPr>
            <p:spPr bwMode="auto">
              <a:xfrm>
                <a:off x="4591" y="1422"/>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17" name="Text Box 65"/>
              <p:cNvSpPr txBox="1">
                <a:spLocks noChangeArrowheads="1"/>
              </p:cNvSpPr>
              <p:nvPr/>
            </p:nvSpPr>
            <p:spPr bwMode="auto">
              <a:xfrm>
                <a:off x="4917" y="1420"/>
                <a:ext cx="69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12</a:t>
                </a:r>
              </a:p>
            </p:txBody>
          </p:sp>
        </p:grpSp>
      </p:grpSp>
      <p:sp>
        <p:nvSpPr>
          <p:cNvPr id="16391" name="Text Box 69"/>
          <p:cNvSpPr txBox="1">
            <a:spLocks noChangeArrowheads="1"/>
          </p:cNvSpPr>
          <p:nvPr/>
        </p:nvSpPr>
        <p:spPr bwMode="auto">
          <a:xfrm>
            <a:off x="979488" y="5300663"/>
            <a:ext cx="8397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100000"/>
              </a:spcBef>
            </a:pPr>
            <a:r>
              <a:rPr lang="en-US" altLang="zh-CN">
                <a:latin typeface="黑体" pitchFamily="2" charset="-122"/>
                <a:ea typeface="黑体" pitchFamily="2" charset="-122"/>
              </a:rPr>
              <a:t>SS</a:t>
            </a:r>
            <a:r>
              <a:rPr lang="zh-CN" altLang="en-US">
                <a:latin typeface="黑体" pitchFamily="2" charset="-122"/>
                <a:ea typeface="黑体" pitchFamily="2" charset="-122"/>
              </a:rPr>
              <a:t>型</a:t>
            </a:r>
          </a:p>
        </p:txBody>
      </p:sp>
      <p:sp>
        <p:nvSpPr>
          <p:cNvPr id="16392" name="Text Box 70"/>
          <p:cNvSpPr txBox="1">
            <a:spLocks noChangeArrowheads="1"/>
          </p:cNvSpPr>
          <p:nvPr/>
        </p:nvSpPr>
        <p:spPr bwMode="auto">
          <a:xfrm>
            <a:off x="1960563" y="5302250"/>
            <a:ext cx="914400" cy="34766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OP</a:t>
            </a:r>
          </a:p>
        </p:txBody>
      </p:sp>
      <p:sp>
        <p:nvSpPr>
          <p:cNvPr id="16393" name="Text Box 71"/>
          <p:cNvSpPr txBox="1">
            <a:spLocks noChangeArrowheads="1"/>
          </p:cNvSpPr>
          <p:nvPr/>
        </p:nvSpPr>
        <p:spPr bwMode="auto">
          <a:xfrm>
            <a:off x="2873375" y="5300663"/>
            <a:ext cx="1022350" cy="347662"/>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I</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394" name="Text Box 72"/>
          <p:cNvSpPr txBox="1">
            <a:spLocks noChangeArrowheads="1"/>
          </p:cNvSpPr>
          <p:nvPr/>
        </p:nvSpPr>
        <p:spPr bwMode="auto">
          <a:xfrm>
            <a:off x="3897313" y="5295900"/>
            <a:ext cx="511175" cy="34766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B</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395" name="Text Box 73"/>
          <p:cNvSpPr txBox="1">
            <a:spLocks noChangeArrowheads="1"/>
          </p:cNvSpPr>
          <p:nvPr/>
        </p:nvSpPr>
        <p:spPr bwMode="auto">
          <a:xfrm>
            <a:off x="4414838" y="5292725"/>
            <a:ext cx="1103312" cy="34766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D</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396" name="Text Box 74"/>
          <p:cNvSpPr txBox="1">
            <a:spLocks noChangeArrowheads="1"/>
          </p:cNvSpPr>
          <p:nvPr/>
        </p:nvSpPr>
        <p:spPr bwMode="auto">
          <a:xfrm>
            <a:off x="1974850" y="5011738"/>
            <a:ext cx="9144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397" name="Text Box 75"/>
          <p:cNvSpPr txBox="1">
            <a:spLocks noChangeArrowheads="1"/>
          </p:cNvSpPr>
          <p:nvPr/>
        </p:nvSpPr>
        <p:spPr bwMode="auto">
          <a:xfrm>
            <a:off x="2887663" y="5010150"/>
            <a:ext cx="1022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398" name="Text Box 76"/>
          <p:cNvSpPr txBox="1">
            <a:spLocks noChangeArrowheads="1"/>
          </p:cNvSpPr>
          <p:nvPr/>
        </p:nvSpPr>
        <p:spPr bwMode="auto">
          <a:xfrm>
            <a:off x="3911600" y="5005388"/>
            <a:ext cx="5111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399" name="Text Box 77"/>
          <p:cNvSpPr txBox="1">
            <a:spLocks noChangeArrowheads="1"/>
          </p:cNvSpPr>
          <p:nvPr/>
        </p:nvSpPr>
        <p:spPr bwMode="auto">
          <a:xfrm>
            <a:off x="4429125" y="5002213"/>
            <a:ext cx="1103313"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12</a:t>
            </a:r>
          </a:p>
        </p:txBody>
      </p:sp>
      <p:sp>
        <p:nvSpPr>
          <p:cNvPr id="16400" name="Text Box 78"/>
          <p:cNvSpPr txBox="1">
            <a:spLocks noChangeArrowheads="1"/>
          </p:cNvSpPr>
          <p:nvPr/>
        </p:nvSpPr>
        <p:spPr bwMode="auto">
          <a:xfrm>
            <a:off x="5518150" y="5292725"/>
            <a:ext cx="511175" cy="34766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B</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01" name="Text Box 79"/>
          <p:cNvSpPr txBox="1">
            <a:spLocks noChangeArrowheads="1"/>
          </p:cNvSpPr>
          <p:nvPr/>
        </p:nvSpPr>
        <p:spPr bwMode="auto">
          <a:xfrm>
            <a:off x="6035675" y="5289550"/>
            <a:ext cx="1103313" cy="34766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D</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02" name="Text Box 80"/>
          <p:cNvSpPr txBox="1">
            <a:spLocks noChangeArrowheads="1"/>
          </p:cNvSpPr>
          <p:nvPr/>
        </p:nvSpPr>
        <p:spPr bwMode="auto">
          <a:xfrm>
            <a:off x="5532438" y="5002213"/>
            <a:ext cx="5111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03" name="Text Box 81"/>
          <p:cNvSpPr txBox="1">
            <a:spLocks noChangeArrowheads="1"/>
          </p:cNvSpPr>
          <p:nvPr/>
        </p:nvSpPr>
        <p:spPr bwMode="auto">
          <a:xfrm>
            <a:off x="6049963" y="4999038"/>
            <a:ext cx="110331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12</a:t>
            </a:r>
          </a:p>
        </p:txBody>
      </p:sp>
      <p:sp>
        <p:nvSpPr>
          <p:cNvPr id="16404" name="Rectangle 11"/>
          <p:cNvSpPr>
            <a:spLocks noChangeArrowheads="1"/>
          </p:cNvSpPr>
          <p:nvPr/>
        </p:nvSpPr>
        <p:spPr bwMode="auto">
          <a:xfrm>
            <a:off x="1981200" y="1949450"/>
            <a:ext cx="852488" cy="4002088"/>
          </a:xfrm>
          <a:prstGeom prst="rect">
            <a:avLst/>
          </a:prstGeom>
          <a:noFill/>
          <a:ln w="28575">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p>
            <a:pPr>
              <a:lnSpc>
                <a:spcPct val="90000"/>
              </a:lnSpc>
            </a:pPr>
            <a:endParaRPr lang="zh-CN" altLang="en-US">
              <a:latin typeface="黑体" pitchFamily="2" charset="-122"/>
              <a:ea typeface="黑体" pitchFamily="2" charset="-122"/>
            </a:endParaRPr>
          </a:p>
        </p:txBody>
      </p:sp>
      <p:sp>
        <p:nvSpPr>
          <p:cNvPr id="16405" name="Text Box 83"/>
          <p:cNvSpPr txBox="1">
            <a:spLocks noChangeArrowheads="1"/>
          </p:cNvSpPr>
          <p:nvPr/>
        </p:nvSpPr>
        <p:spPr bwMode="auto">
          <a:xfrm>
            <a:off x="6511925" y="2181225"/>
            <a:ext cx="25050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bIns="4680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zh-CN" altLang="en-US">
                <a:latin typeface="黑体" pitchFamily="2" charset="-122"/>
                <a:ea typeface="黑体" pitchFamily="2" charset="-122"/>
              </a:rPr>
              <a:t>寄存器</a:t>
            </a:r>
            <a:r>
              <a:rPr lang="en-US" altLang="zh-CN">
                <a:latin typeface="黑体" pitchFamily="2" charset="-122"/>
                <a:ea typeface="黑体" pitchFamily="2" charset="-122"/>
              </a:rPr>
              <a:t>-</a:t>
            </a:r>
            <a:r>
              <a:rPr lang="zh-CN" altLang="en-US">
                <a:latin typeface="黑体" pitchFamily="2" charset="-122"/>
                <a:ea typeface="黑体" pitchFamily="2" charset="-122"/>
              </a:rPr>
              <a:t>寄存器型</a:t>
            </a:r>
          </a:p>
        </p:txBody>
      </p:sp>
      <p:sp>
        <p:nvSpPr>
          <p:cNvPr id="16406" name="Text Box 86"/>
          <p:cNvSpPr txBox="1">
            <a:spLocks noChangeArrowheads="1"/>
          </p:cNvSpPr>
          <p:nvPr/>
        </p:nvSpPr>
        <p:spPr bwMode="auto">
          <a:xfrm>
            <a:off x="6511925" y="2903538"/>
            <a:ext cx="25050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bIns="4680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zh-CN" altLang="en-US">
                <a:latin typeface="黑体" pitchFamily="2" charset="-122"/>
                <a:ea typeface="黑体" pitchFamily="2" charset="-122"/>
              </a:rPr>
              <a:t>寄存器</a:t>
            </a:r>
            <a:r>
              <a:rPr lang="en-US" altLang="zh-CN">
                <a:latin typeface="黑体" pitchFamily="2" charset="-122"/>
                <a:ea typeface="黑体" pitchFamily="2" charset="-122"/>
              </a:rPr>
              <a:t>-</a:t>
            </a:r>
            <a:r>
              <a:rPr lang="zh-CN" altLang="en-US">
                <a:latin typeface="黑体" pitchFamily="2" charset="-122"/>
                <a:ea typeface="黑体" pitchFamily="2" charset="-122"/>
              </a:rPr>
              <a:t>变址型</a:t>
            </a:r>
          </a:p>
        </p:txBody>
      </p:sp>
      <p:sp>
        <p:nvSpPr>
          <p:cNvPr id="16407" name="Text Box 87"/>
          <p:cNvSpPr txBox="1">
            <a:spLocks noChangeArrowheads="1"/>
          </p:cNvSpPr>
          <p:nvPr/>
        </p:nvSpPr>
        <p:spPr bwMode="auto">
          <a:xfrm>
            <a:off x="6511925" y="3678238"/>
            <a:ext cx="25050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bIns="4680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zh-CN" altLang="en-US">
                <a:latin typeface="黑体" pitchFamily="2" charset="-122"/>
                <a:ea typeface="黑体" pitchFamily="2" charset="-122"/>
              </a:rPr>
              <a:t>寄存器</a:t>
            </a:r>
            <a:r>
              <a:rPr lang="en-US" altLang="zh-CN">
                <a:latin typeface="黑体" pitchFamily="2" charset="-122"/>
                <a:ea typeface="黑体" pitchFamily="2" charset="-122"/>
              </a:rPr>
              <a:t>-</a:t>
            </a:r>
            <a:r>
              <a:rPr lang="zh-CN" altLang="en-US">
                <a:latin typeface="黑体" pitchFamily="2" charset="-122"/>
                <a:ea typeface="黑体" pitchFamily="2" charset="-122"/>
              </a:rPr>
              <a:t>存储器型</a:t>
            </a:r>
          </a:p>
        </p:txBody>
      </p:sp>
      <p:sp>
        <p:nvSpPr>
          <p:cNvPr id="16408" name="Text Box 88"/>
          <p:cNvSpPr txBox="1">
            <a:spLocks noChangeArrowheads="1"/>
          </p:cNvSpPr>
          <p:nvPr/>
        </p:nvSpPr>
        <p:spPr bwMode="auto">
          <a:xfrm>
            <a:off x="6511925" y="4470400"/>
            <a:ext cx="25050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bIns="4680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zh-CN" altLang="en-US">
                <a:latin typeface="黑体" pitchFamily="2" charset="-122"/>
                <a:ea typeface="黑体" pitchFamily="2" charset="-122"/>
              </a:rPr>
              <a:t>存储器</a:t>
            </a:r>
            <a:r>
              <a:rPr lang="en-US" altLang="zh-CN">
                <a:latin typeface="黑体" pitchFamily="2" charset="-122"/>
                <a:ea typeface="黑体" pitchFamily="2" charset="-122"/>
              </a:rPr>
              <a:t>-</a:t>
            </a:r>
            <a:r>
              <a:rPr lang="zh-CN" altLang="en-US">
                <a:latin typeface="黑体" pitchFamily="2" charset="-122"/>
                <a:ea typeface="黑体" pitchFamily="2" charset="-122"/>
              </a:rPr>
              <a:t>立即数型</a:t>
            </a:r>
          </a:p>
        </p:txBody>
      </p:sp>
      <p:sp>
        <p:nvSpPr>
          <p:cNvPr id="16409" name="Text Box 89"/>
          <p:cNvSpPr txBox="1">
            <a:spLocks noChangeArrowheads="1"/>
          </p:cNvSpPr>
          <p:nvPr/>
        </p:nvSpPr>
        <p:spPr bwMode="auto">
          <a:xfrm>
            <a:off x="7329488" y="5103813"/>
            <a:ext cx="14414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bIns="4680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lnSpc>
                <a:spcPct val="90000"/>
              </a:lnSpc>
              <a:spcBef>
                <a:spcPct val="50000"/>
              </a:spcBef>
            </a:pPr>
            <a:r>
              <a:rPr lang="zh-CN" altLang="en-US">
                <a:latin typeface="黑体" pitchFamily="2" charset="-122"/>
                <a:ea typeface="黑体" pitchFamily="2" charset="-122"/>
              </a:rPr>
              <a:t>存储器</a:t>
            </a:r>
            <a:r>
              <a:rPr lang="en-US" altLang="zh-CN">
                <a:latin typeface="黑体" pitchFamily="2" charset="-122"/>
                <a:ea typeface="黑体" pitchFamily="2" charset="-122"/>
              </a:rPr>
              <a:t>-</a:t>
            </a:r>
            <a:r>
              <a:rPr lang="zh-CN" altLang="en-US">
                <a:latin typeface="黑体" pitchFamily="2" charset="-122"/>
                <a:ea typeface="黑体" pitchFamily="2" charset="-122"/>
              </a:rPr>
              <a:t>存储器型</a:t>
            </a: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803275" y="457200"/>
            <a:ext cx="834072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dirty="0">
                <a:solidFill>
                  <a:schemeClr val="hlink"/>
                </a:solidFill>
                <a:latin typeface="黑体" pitchFamily="2" charset="-122"/>
                <a:ea typeface="黑体" pitchFamily="2" charset="-122"/>
              </a:rPr>
              <a:t>例：</a:t>
            </a:r>
            <a:r>
              <a:rPr kumimoji="0" lang="en-US" altLang="en-US" dirty="0" err="1">
                <a:latin typeface="黑体" pitchFamily="2" charset="-122"/>
                <a:ea typeface="黑体" pitchFamily="2" charset="-122"/>
              </a:rPr>
              <a:t>MIPS指令集的指令格式</a:t>
            </a:r>
            <a:endParaRPr kumimoji="0" lang="zh-CN" altLang="en-US" dirty="0">
              <a:latin typeface="黑体" pitchFamily="2" charset="-122"/>
              <a:ea typeface="黑体" pitchFamily="2" charset="-122"/>
            </a:endParaRPr>
          </a:p>
          <a:p>
            <a:pPr algn="l" eaLnBrk="1" hangingPunct="1">
              <a:lnSpc>
                <a:spcPct val="120000"/>
              </a:lnSpc>
            </a:pPr>
            <a:r>
              <a:rPr kumimoji="0" lang="zh-CN" altLang="en-US" dirty="0">
                <a:latin typeface="黑体" pitchFamily="2" charset="-122"/>
                <a:ea typeface="黑体" pitchFamily="2" charset="-122"/>
              </a:rPr>
              <a:t>    </a:t>
            </a:r>
            <a:r>
              <a:rPr kumimoji="0" lang="en-US" altLang="en-US" dirty="0" err="1">
                <a:latin typeface="黑体" pitchFamily="2" charset="-122"/>
                <a:ea typeface="黑体" pitchFamily="2" charset="-122"/>
              </a:rPr>
              <a:t>定长操作码、定长指令码</a:t>
            </a:r>
            <a:r>
              <a:rPr kumimoji="0" lang="en-US" altLang="zh-CN" dirty="0">
                <a:latin typeface="黑体" pitchFamily="2" charset="-122"/>
                <a:ea typeface="黑体" pitchFamily="2" charset="-122"/>
              </a:rPr>
              <a:t>，</a:t>
            </a:r>
            <a:r>
              <a:rPr kumimoji="0" lang="zh-CN" altLang="en-US" dirty="0">
                <a:latin typeface="黑体" pitchFamily="2" charset="-122"/>
                <a:ea typeface="黑体" pitchFamily="2" charset="-122"/>
              </a:rPr>
              <a:t>指令的格式很规整。</a:t>
            </a:r>
          </a:p>
        </p:txBody>
      </p:sp>
      <p:sp>
        <p:nvSpPr>
          <p:cNvPr id="17411" name="Rectangle 13"/>
          <p:cNvSpPr>
            <a:spLocks noChangeArrowheads="1"/>
          </p:cNvSpPr>
          <p:nvPr/>
        </p:nvSpPr>
        <p:spPr bwMode="auto">
          <a:xfrm>
            <a:off x="1389063" y="1543592"/>
            <a:ext cx="70040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lnSpc>
                <a:spcPct val="90000"/>
              </a:lnSpc>
            </a:pPr>
            <a:endParaRPr lang="zh-CN" altLang="en-US" sz="300">
              <a:latin typeface="黑体" pitchFamily="2" charset="-122"/>
              <a:ea typeface="黑体" pitchFamily="2" charset="-122"/>
            </a:endParaRPr>
          </a:p>
          <a:p>
            <a:pPr algn="l"/>
            <a:r>
              <a:rPr lang="zh-CN" altLang="en-US" sz="1600">
                <a:latin typeface="黑体" pitchFamily="2" charset="-122"/>
                <a:ea typeface="黑体" pitchFamily="2" charset="-122"/>
              </a:rPr>
              <a:t>     </a:t>
            </a:r>
            <a:r>
              <a:rPr lang="en-US" altLang="zh-CN" sz="1600">
                <a:solidFill>
                  <a:srgbClr val="FF0000"/>
                </a:solidFill>
                <a:latin typeface="黑体" pitchFamily="2" charset="-122"/>
                <a:ea typeface="黑体" pitchFamily="2" charset="-122"/>
              </a:rPr>
              <a:t>31      26  25    21  20    16  15    11  10     6  5      0</a:t>
            </a:r>
            <a:endParaRPr lang="en-US" altLang="zh-CN" sz="1600">
              <a:latin typeface="黑体" pitchFamily="2" charset="-122"/>
              <a:ea typeface="黑体" pitchFamily="2" charset="-122"/>
            </a:endParaRPr>
          </a:p>
        </p:txBody>
      </p:sp>
      <p:sp>
        <p:nvSpPr>
          <p:cNvPr id="17412" name="Text Box 159"/>
          <p:cNvSpPr txBox="1">
            <a:spLocks noChangeArrowheads="1"/>
          </p:cNvSpPr>
          <p:nvPr/>
        </p:nvSpPr>
        <p:spPr bwMode="auto">
          <a:xfrm>
            <a:off x="1069975" y="2064292"/>
            <a:ext cx="6540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dirty="0" smtClean="0">
                <a:solidFill>
                  <a:srgbClr val="000099"/>
                </a:solidFill>
                <a:latin typeface="黑体" pitchFamily="2" charset="-122"/>
                <a:ea typeface="黑体" pitchFamily="2" charset="-122"/>
                <a:cs typeface="Times New Roman" pitchFamily="18" charset="0"/>
              </a:rPr>
              <a:t>R</a:t>
            </a:r>
            <a:r>
              <a:rPr lang="zh-CN" altLang="en-US" dirty="0" smtClean="0">
                <a:solidFill>
                  <a:srgbClr val="000099"/>
                </a:solidFill>
                <a:latin typeface="黑体" pitchFamily="2" charset="-122"/>
                <a:ea typeface="黑体" pitchFamily="2" charset="-122"/>
                <a:cs typeface="Times New Roman" pitchFamily="18" charset="0"/>
              </a:rPr>
              <a:t>型</a:t>
            </a:r>
            <a:endParaRPr lang="en-US" altLang="zh-CN" dirty="0">
              <a:solidFill>
                <a:srgbClr val="000099"/>
              </a:solidFill>
              <a:latin typeface="黑体" pitchFamily="2" charset="-122"/>
              <a:ea typeface="黑体" pitchFamily="2" charset="-122"/>
              <a:cs typeface="Times New Roman" pitchFamily="18" charset="0"/>
            </a:endParaRPr>
          </a:p>
        </p:txBody>
      </p:sp>
      <p:sp>
        <p:nvSpPr>
          <p:cNvPr id="17413" name="Text Box 158"/>
          <p:cNvSpPr txBox="1">
            <a:spLocks noChangeArrowheads="1"/>
          </p:cNvSpPr>
          <p:nvPr/>
        </p:nvSpPr>
        <p:spPr bwMode="auto">
          <a:xfrm>
            <a:off x="1068998" y="2535780"/>
            <a:ext cx="6556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dirty="0" smtClean="0">
                <a:solidFill>
                  <a:srgbClr val="000099"/>
                </a:solidFill>
                <a:latin typeface="黑体" pitchFamily="2" charset="-122"/>
                <a:ea typeface="黑体" pitchFamily="2" charset="-122"/>
                <a:cs typeface="Times New Roman" pitchFamily="18" charset="0"/>
              </a:rPr>
              <a:t>I</a:t>
            </a:r>
            <a:r>
              <a:rPr lang="zh-CN" altLang="en-US" dirty="0" smtClean="0">
                <a:solidFill>
                  <a:srgbClr val="000099"/>
                </a:solidFill>
                <a:latin typeface="黑体" pitchFamily="2" charset="-122"/>
                <a:ea typeface="黑体" pitchFamily="2" charset="-122"/>
                <a:cs typeface="Times New Roman" pitchFamily="18" charset="0"/>
              </a:rPr>
              <a:t>型</a:t>
            </a:r>
            <a:endParaRPr lang="en-US" altLang="zh-CN" dirty="0">
              <a:solidFill>
                <a:srgbClr val="000099"/>
              </a:solidFill>
              <a:latin typeface="黑体" pitchFamily="2" charset="-122"/>
              <a:ea typeface="黑体" pitchFamily="2" charset="-122"/>
              <a:cs typeface="Times New Roman" pitchFamily="18" charset="0"/>
            </a:endParaRPr>
          </a:p>
        </p:txBody>
      </p:sp>
      <p:sp>
        <p:nvSpPr>
          <p:cNvPr id="17414" name="Text Box 157"/>
          <p:cNvSpPr txBox="1">
            <a:spLocks noChangeArrowheads="1"/>
          </p:cNvSpPr>
          <p:nvPr/>
        </p:nvSpPr>
        <p:spPr bwMode="auto">
          <a:xfrm>
            <a:off x="1077913" y="3040605"/>
            <a:ext cx="65563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dirty="0" smtClean="0">
                <a:solidFill>
                  <a:srgbClr val="000099"/>
                </a:solidFill>
                <a:latin typeface="黑体" pitchFamily="2" charset="-122"/>
                <a:ea typeface="黑体" pitchFamily="2" charset="-122"/>
                <a:cs typeface="Times New Roman" pitchFamily="18" charset="0"/>
              </a:rPr>
              <a:t>J</a:t>
            </a:r>
            <a:r>
              <a:rPr lang="zh-CN" altLang="en-US" dirty="0" smtClean="0">
                <a:solidFill>
                  <a:srgbClr val="000099"/>
                </a:solidFill>
                <a:latin typeface="黑体" pitchFamily="2" charset="-122"/>
                <a:ea typeface="黑体" pitchFamily="2" charset="-122"/>
                <a:cs typeface="Times New Roman" pitchFamily="18" charset="0"/>
              </a:rPr>
              <a:t>型</a:t>
            </a:r>
            <a:endParaRPr lang="en-US" altLang="zh-CN" dirty="0">
              <a:solidFill>
                <a:srgbClr val="000099"/>
              </a:solidFill>
              <a:latin typeface="黑体" pitchFamily="2" charset="-122"/>
              <a:ea typeface="黑体" pitchFamily="2" charset="-122"/>
              <a:cs typeface="Times New Roman" pitchFamily="18" charset="0"/>
            </a:endParaRPr>
          </a:p>
        </p:txBody>
      </p:sp>
      <p:sp>
        <p:nvSpPr>
          <p:cNvPr id="17415" name="Text Box 156"/>
          <p:cNvSpPr txBox="1">
            <a:spLocks noChangeArrowheads="1"/>
          </p:cNvSpPr>
          <p:nvPr/>
        </p:nvSpPr>
        <p:spPr bwMode="auto">
          <a:xfrm>
            <a:off x="415925" y="3788317"/>
            <a:ext cx="13446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浮点</a:t>
            </a:r>
            <a:r>
              <a:rPr lang="en-US" altLang="zh-CN">
                <a:latin typeface="黑体" pitchFamily="2" charset="-122"/>
                <a:ea typeface="黑体" pitchFamily="2" charset="-122"/>
                <a:cs typeface="Times New Roman" pitchFamily="18" charset="0"/>
              </a:rPr>
              <a:t>:FR</a:t>
            </a:r>
          </a:p>
        </p:txBody>
      </p:sp>
      <p:sp>
        <p:nvSpPr>
          <p:cNvPr id="17416" name="Text Box 155"/>
          <p:cNvSpPr txBox="1">
            <a:spLocks noChangeArrowheads="1"/>
          </p:cNvSpPr>
          <p:nvPr/>
        </p:nvSpPr>
        <p:spPr bwMode="auto">
          <a:xfrm>
            <a:off x="388938" y="4283617"/>
            <a:ext cx="13684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浮点</a:t>
            </a:r>
            <a:r>
              <a:rPr lang="en-US" altLang="zh-CN">
                <a:latin typeface="黑体" pitchFamily="2" charset="-122"/>
                <a:ea typeface="黑体" pitchFamily="2" charset="-122"/>
                <a:cs typeface="Times New Roman" pitchFamily="18" charset="0"/>
              </a:rPr>
              <a:t>:FI</a:t>
            </a:r>
          </a:p>
        </p:txBody>
      </p:sp>
      <p:sp>
        <p:nvSpPr>
          <p:cNvPr id="17417" name="Rectangle 154"/>
          <p:cNvSpPr>
            <a:spLocks noChangeArrowheads="1"/>
          </p:cNvSpPr>
          <p:nvPr/>
        </p:nvSpPr>
        <p:spPr bwMode="auto">
          <a:xfrm>
            <a:off x="1962150" y="1946817"/>
            <a:ext cx="1100138" cy="2773363"/>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graphicFrame>
        <p:nvGraphicFramePr>
          <p:cNvPr id="92499" name="Group 339"/>
          <p:cNvGraphicFramePr>
            <a:graphicFrameLocks noGrp="1"/>
          </p:cNvGraphicFramePr>
          <p:nvPr>
            <p:extLst>
              <p:ext uri="{D42A27DB-BD31-4B8C-83A1-F6EECF244321}">
                <p14:modId xmlns:p14="http://schemas.microsoft.com/office/powerpoint/2010/main" val="3693970522"/>
              </p:ext>
            </p:extLst>
          </p:nvPr>
        </p:nvGraphicFramePr>
        <p:xfrm>
          <a:off x="1924050" y="2029367"/>
          <a:ext cx="6351588" cy="365326"/>
        </p:xfrm>
        <a:graphic>
          <a:graphicData uri="http://schemas.openxmlformats.org/drawingml/2006/table">
            <a:tbl>
              <a:tblPr/>
              <a:tblGrid>
                <a:gridCol w="1182688"/>
                <a:gridCol w="1031875"/>
                <a:gridCol w="1035050"/>
                <a:gridCol w="1035050"/>
                <a:gridCol w="1031875"/>
                <a:gridCol w="1035050"/>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rs</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rd</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shamt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funct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501" name="Group 341"/>
          <p:cNvGraphicFramePr>
            <a:graphicFrameLocks noGrp="1"/>
          </p:cNvGraphicFramePr>
          <p:nvPr>
            <p:extLst>
              <p:ext uri="{D42A27DB-BD31-4B8C-83A1-F6EECF244321}">
                <p14:modId xmlns:p14="http://schemas.microsoft.com/office/powerpoint/2010/main" val="1241718121"/>
              </p:ext>
            </p:extLst>
          </p:nvPr>
        </p:nvGraphicFramePr>
        <p:xfrm>
          <a:off x="1922463" y="2505617"/>
          <a:ext cx="6334125" cy="365326"/>
        </p:xfrm>
        <a:graphic>
          <a:graphicData uri="http://schemas.openxmlformats.org/drawingml/2006/table">
            <a:tbl>
              <a:tblPr/>
              <a:tblGrid>
                <a:gridCol w="1174750"/>
                <a:gridCol w="1030287"/>
                <a:gridCol w="1028700"/>
                <a:gridCol w="3100388"/>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immediate</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503" name="Group 343"/>
          <p:cNvGraphicFramePr>
            <a:graphicFrameLocks noGrp="1"/>
          </p:cNvGraphicFramePr>
          <p:nvPr>
            <p:extLst>
              <p:ext uri="{D42A27DB-BD31-4B8C-83A1-F6EECF244321}">
                <p14:modId xmlns:p14="http://schemas.microsoft.com/office/powerpoint/2010/main" val="715069367"/>
              </p:ext>
            </p:extLst>
          </p:nvPr>
        </p:nvGraphicFramePr>
        <p:xfrm>
          <a:off x="1925638" y="2992980"/>
          <a:ext cx="6326187" cy="365326"/>
        </p:xfrm>
        <a:graphic>
          <a:graphicData uri="http://schemas.openxmlformats.org/drawingml/2006/table">
            <a:tbl>
              <a:tblPr/>
              <a:tblGrid>
                <a:gridCol w="1173162"/>
                <a:gridCol w="5153025"/>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address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507" name="Group 347"/>
          <p:cNvGraphicFramePr>
            <a:graphicFrameLocks noGrp="1"/>
          </p:cNvGraphicFramePr>
          <p:nvPr>
            <p:extLst>
              <p:ext uri="{D42A27DB-BD31-4B8C-83A1-F6EECF244321}">
                <p14:modId xmlns:p14="http://schemas.microsoft.com/office/powerpoint/2010/main" val="2784569781"/>
              </p:ext>
            </p:extLst>
          </p:nvPr>
        </p:nvGraphicFramePr>
        <p:xfrm>
          <a:off x="1919288" y="4280442"/>
          <a:ext cx="6334125" cy="365326"/>
        </p:xfrm>
        <a:graphic>
          <a:graphicData uri="http://schemas.openxmlformats.org/drawingml/2006/table">
            <a:tbl>
              <a:tblPr/>
              <a:tblGrid>
                <a:gridCol w="1177925"/>
                <a:gridCol w="1030287"/>
                <a:gridCol w="1031875"/>
                <a:gridCol w="1031875"/>
                <a:gridCol w="1030288"/>
                <a:gridCol w="1031875"/>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frnt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fd</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funct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505" name="Group 345"/>
          <p:cNvGraphicFramePr>
            <a:graphicFrameLocks noGrp="1"/>
          </p:cNvGraphicFramePr>
          <p:nvPr>
            <p:extLst>
              <p:ext uri="{D42A27DB-BD31-4B8C-83A1-F6EECF244321}">
                <p14:modId xmlns:p14="http://schemas.microsoft.com/office/powerpoint/2010/main" val="1631972606"/>
              </p:ext>
            </p:extLst>
          </p:nvPr>
        </p:nvGraphicFramePr>
        <p:xfrm>
          <a:off x="1930400" y="3735930"/>
          <a:ext cx="6329363" cy="365326"/>
        </p:xfrm>
        <a:graphic>
          <a:graphicData uri="http://schemas.openxmlformats.org/drawingml/2006/table">
            <a:tbl>
              <a:tblPr/>
              <a:tblGrid>
                <a:gridCol w="1174750"/>
                <a:gridCol w="1028700"/>
                <a:gridCol w="1027113"/>
                <a:gridCol w="3098800"/>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frnt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immediate</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482" name="Rectangle 331"/>
          <p:cNvSpPr>
            <a:spLocks noChangeArrowheads="1"/>
          </p:cNvSpPr>
          <p:nvPr/>
        </p:nvSpPr>
        <p:spPr bwMode="auto">
          <a:xfrm>
            <a:off x="1930400" y="1988092"/>
            <a:ext cx="6348413" cy="460375"/>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17483" name="Rectangle 348"/>
          <p:cNvSpPr>
            <a:spLocks noChangeArrowheads="1"/>
          </p:cNvSpPr>
          <p:nvPr/>
        </p:nvSpPr>
        <p:spPr bwMode="auto">
          <a:xfrm>
            <a:off x="1919288" y="2453230"/>
            <a:ext cx="6348412" cy="460375"/>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17484" name="Rectangle 349"/>
          <p:cNvSpPr>
            <a:spLocks noChangeArrowheads="1"/>
          </p:cNvSpPr>
          <p:nvPr/>
        </p:nvSpPr>
        <p:spPr bwMode="auto">
          <a:xfrm>
            <a:off x="1908175" y="2950117"/>
            <a:ext cx="6348413" cy="460375"/>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17485" name="Rectangle 350"/>
          <p:cNvSpPr>
            <a:spLocks noChangeArrowheads="1"/>
          </p:cNvSpPr>
          <p:nvPr/>
        </p:nvSpPr>
        <p:spPr bwMode="auto">
          <a:xfrm>
            <a:off x="1920875" y="3685130"/>
            <a:ext cx="6348413" cy="460375"/>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17486" name="Rectangle 351"/>
          <p:cNvSpPr>
            <a:spLocks noChangeArrowheads="1"/>
          </p:cNvSpPr>
          <p:nvPr/>
        </p:nvSpPr>
        <p:spPr bwMode="auto">
          <a:xfrm>
            <a:off x="1914525" y="4232817"/>
            <a:ext cx="6348413" cy="460375"/>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20" name="Rectangle 7"/>
          <p:cNvSpPr>
            <a:spLocks noChangeArrowheads="1"/>
          </p:cNvSpPr>
          <p:nvPr/>
        </p:nvSpPr>
        <p:spPr bwMode="auto">
          <a:xfrm>
            <a:off x="803276" y="5129348"/>
            <a:ext cx="7922714"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20000"/>
              </a:lnSpc>
            </a:pPr>
            <a:r>
              <a:rPr kumimoji="0" lang="zh-CN" altLang="en-US" dirty="0" smtClean="0">
                <a:latin typeface="黑体" pitchFamily="2" charset="-122"/>
                <a:ea typeface="黑体" pitchFamily="2" charset="-122"/>
              </a:rPr>
              <a:t>    关于</a:t>
            </a:r>
            <a:r>
              <a:rPr kumimoji="0" lang="en-US" altLang="en-US" dirty="0" smtClean="0">
                <a:latin typeface="黑体" pitchFamily="2" charset="-122"/>
                <a:ea typeface="黑体" pitchFamily="2" charset="-122"/>
              </a:rPr>
              <a:t>MIPS32</a:t>
            </a:r>
            <a:r>
              <a:rPr kumimoji="0" lang="zh-CN" altLang="en-US" dirty="0" smtClean="0">
                <a:latin typeface="黑体" pitchFamily="2" charset="-122"/>
                <a:ea typeface="黑体" pitchFamily="2" charset="-122"/>
              </a:rPr>
              <a:t>的指令架构与</a:t>
            </a:r>
            <a:r>
              <a:rPr kumimoji="0" lang="en-US" altLang="en-US" dirty="0" err="1" smtClean="0">
                <a:latin typeface="黑体" pitchFamily="2" charset="-122"/>
                <a:ea typeface="黑体" pitchFamily="2" charset="-122"/>
              </a:rPr>
              <a:t>指令集</a:t>
            </a:r>
            <a:r>
              <a:rPr kumimoji="0" lang="zh-CN" altLang="en-US" dirty="0" smtClean="0">
                <a:latin typeface="黑体" pitchFamily="2" charset="-122"/>
                <a:ea typeface="黑体" pitchFamily="2" charset="-122"/>
              </a:rPr>
              <a:t>，将在稍后作为课外阅读材料自学。</a:t>
            </a:r>
            <a:endParaRPr kumimoji="0" lang="zh-CN" altLang="en-US" dirty="0">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ChangeArrowheads="1"/>
          </p:cNvSpPr>
          <p:nvPr/>
        </p:nvSpPr>
        <p:spPr bwMode="auto">
          <a:xfrm>
            <a:off x="530225" y="461963"/>
            <a:ext cx="65897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spcBef>
                <a:spcPct val="20000"/>
              </a:spcBef>
              <a:buClr>
                <a:schemeClr val="bg1"/>
              </a:buClr>
              <a:buFont typeface="Wingdings" pitchFamily="2" charset="2"/>
              <a:buNone/>
            </a:pPr>
            <a:r>
              <a:rPr lang="zh-CN" altLang="en-US">
                <a:solidFill>
                  <a:srgbClr val="990000"/>
                </a:solidFill>
                <a:latin typeface="黑体" pitchFamily="2" charset="-122"/>
                <a:ea typeface="黑体" pitchFamily="2" charset="-122"/>
              </a:rPr>
              <a:t> </a:t>
            </a:r>
            <a:r>
              <a:rPr kumimoji="0" lang="zh-CN" altLang="en-US">
                <a:solidFill>
                  <a:srgbClr val="800000"/>
                </a:solidFill>
                <a:latin typeface="黑体" pitchFamily="2" charset="-122"/>
                <a:ea typeface="黑体" pitchFamily="2" charset="-122"/>
              </a:rPr>
              <a:t>2.非规整型(变长操作码、定长指令码）</a:t>
            </a:r>
            <a:endParaRPr kumimoji="0" lang="zh-CN" altLang="en-US">
              <a:solidFill>
                <a:srgbClr val="800000"/>
              </a:solidFill>
              <a:latin typeface="黑体" pitchFamily="2" charset="-122"/>
              <a:ea typeface="黑体" pitchFamily="2" charset="-122"/>
              <a:cs typeface="Courier New" pitchFamily="49" charset="0"/>
            </a:endParaRPr>
          </a:p>
          <a:p>
            <a:pPr algn="l" eaLnBrk="1" hangingPunct="1">
              <a:spcBef>
                <a:spcPct val="20000"/>
              </a:spcBef>
              <a:buClr>
                <a:schemeClr val="bg1"/>
              </a:buClr>
              <a:buFont typeface="Wingdings" pitchFamily="2" charset="2"/>
              <a:buNone/>
            </a:pPr>
            <a:r>
              <a:rPr kumimoji="0" lang="zh-CN" altLang="en-US">
                <a:latin typeface="黑体" pitchFamily="2" charset="-122"/>
                <a:ea typeface="黑体" pitchFamily="2" charset="-122"/>
              </a:rPr>
              <a:t>   可采用扩展操作码技术。</a:t>
            </a:r>
            <a:endParaRPr kumimoji="0" lang="zh-CN" altLang="en-US">
              <a:solidFill>
                <a:srgbClr val="800000"/>
              </a:solidFill>
              <a:latin typeface="黑体" pitchFamily="2" charset="-122"/>
              <a:ea typeface="黑体" pitchFamily="2" charset="-122"/>
            </a:endParaRPr>
          </a:p>
        </p:txBody>
      </p:sp>
      <p:sp>
        <p:nvSpPr>
          <p:cNvPr id="18435" name="Rectangle 7"/>
          <p:cNvSpPr>
            <a:spLocks noChangeArrowheads="1"/>
          </p:cNvSpPr>
          <p:nvPr/>
        </p:nvSpPr>
        <p:spPr bwMode="auto">
          <a:xfrm>
            <a:off x="617538" y="1431925"/>
            <a:ext cx="8320087"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solidFill>
                  <a:schemeClr val="hlink"/>
                </a:solidFill>
                <a:latin typeface="黑体" pitchFamily="2" charset="-122"/>
                <a:ea typeface="黑体" pitchFamily="2" charset="-122"/>
              </a:rPr>
              <a:t>    例：</a:t>
            </a:r>
            <a:r>
              <a:rPr kumimoji="0" lang="en-US" altLang="zh-CN">
                <a:latin typeface="黑体" pitchFamily="2" charset="-122"/>
                <a:ea typeface="黑体" pitchFamily="2" charset="-122"/>
              </a:rPr>
              <a:t>设某机器的指令长度为16位，包括基本操作码4位和三个地址字段，每个地址字段长4位，其格式为：</a:t>
            </a:r>
            <a:endParaRPr kumimoji="0" lang="zh-CN" altLang="en-US">
              <a:latin typeface="黑体" pitchFamily="2" charset="-122"/>
              <a:ea typeface="黑体" pitchFamily="2" charset="-122"/>
            </a:endParaRPr>
          </a:p>
        </p:txBody>
      </p:sp>
      <p:grpSp>
        <p:nvGrpSpPr>
          <p:cNvPr id="18436" name="Group 116"/>
          <p:cNvGrpSpPr>
            <a:grpSpLocks/>
          </p:cNvGrpSpPr>
          <p:nvPr/>
        </p:nvGrpSpPr>
        <p:grpSpPr bwMode="auto">
          <a:xfrm>
            <a:off x="534988" y="2932113"/>
            <a:ext cx="2049462" cy="1939925"/>
            <a:chOff x="168" y="1906"/>
            <a:chExt cx="612" cy="898"/>
          </a:xfrm>
        </p:grpSpPr>
        <p:sp>
          <p:nvSpPr>
            <p:cNvPr id="18474" name="Text Box 13"/>
            <p:cNvSpPr txBox="1">
              <a:spLocks noChangeArrowheads="1"/>
            </p:cNvSpPr>
            <p:nvPr/>
          </p:nvSpPr>
          <p:spPr bwMode="auto">
            <a:xfrm>
              <a:off x="168" y="1906"/>
              <a:ext cx="6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三地址指令</a:t>
              </a:r>
              <a:endParaRPr lang="zh-CN" altLang="en-US" sz="4800">
                <a:latin typeface="黑体" pitchFamily="2" charset="-122"/>
                <a:ea typeface="黑体" pitchFamily="2" charset="-122"/>
                <a:cs typeface="Times New Roman" pitchFamily="18" charset="0"/>
              </a:endParaRPr>
            </a:p>
          </p:txBody>
        </p:sp>
        <p:sp>
          <p:nvSpPr>
            <p:cNvPr id="18475" name="Text Box 12"/>
            <p:cNvSpPr txBox="1">
              <a:spLocks noChangeArrowheads="1"/>
            </p:cNvSpPr>
            <p:nvPr/>
          </p:nvSpPr>
          <p:spPr bwMode="auto">
            <a:xfrm>
              <a:off x="180" y="2137"/>
              <a:ext cx="6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二地址指令</a:t>
              </a:r>
              <a:endParaRPr lang="zh-CN" altLang="en-US" sz="4800">
                <a:latin typeface="黑体" pitchFamily="2" charset="-122"/>
                <a:ea typeface="黑体" pitchFamily="2" charset="-122"/>
                <a:cs typeface="Times New Roman" pitchFamily="18" charset="0"/>
              </a:endParaRPr>
            </a:p>
          </p:txBody>
        </p:sp>
        <p:sp>
          <p:nvSpPr>
            <p:cNvPr id="18476" name="Text Box 11"/>
            <p:cNvSpPr txBox="1">
              <a:spLocks noChangeArrowheads="1"/>
            </p:cNvSpPr>
            <p:nvPr/>
          </p:nvSpPr>
          <p:spPr bwMode="auto">
            <a:xfrm>
              <a:off x="176" y="2369"/>
              <a:ext cx="6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一地址指令</a:t>
              </a:r>
              <a:endParaRPr lang="zh-CN" altLang="en-US" sz="4800">
                <a:latin typeface="黑体" pitchFamily="2" charset="-122"/>
                <a:ea typeface="黑体" pitchFamily="2" charset="-122"/>
                <a:cs typeface="Times New Roman" pitchFamily="18" charset="0"/>
              </a:endParaRPr>
            </a:p>
          </p:txBody>
        </p:sp>
        <p:sp>
          <p:nvSpPr>
            <p:cNvPr id="18477" name="Text Box 10"/>
            <p:cNvSpPr txBox="1">
              <a:spLocks noChangeArrowheads="1"/>
            </p:cNvSpPr>
            <p:nvPr/>
          </p:nvSpPr>
          <p:spPr bwMode="auto">
            <a:xfrm>
              <a:off x="175" y="2618"/>
              <a:ext cx="6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零地址指令</a:t>
              </a:r>
              <a:endParaRPr lang="zh-CN" altLang="en-US" sz="4800">
                <a:latin typeface="黑体" pitchFamily="2" charset="-122"/>
                <a:ea typeface="黑体" pitchFamily="2" charset="-122"/>
                <a:cs typeface="Times New Roman" pitchFamily="18" charset="0"/>
              </a:endParaRPr>
            </a:p>
          </p:txBody>
        </p:sp>
      </p:grpSp>
      <p:sp>
        <p:nvSpPr>
          <p:cNvPr id="18437" name="Rectangle 15"/>
          <p:cNvSpPr>
            <a:spLocks noChangeArrowheads="1"/>
          </p:cNvSpPr>
          <p:nvPr/>
        </p:nvSpPr>
        <p:spPr bwMode="auto">
          <a:xfrm>
            <a:off x="2724150" y="2420938"/>
            <a:ext cx="57832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lnSpc>
                <a:spcPct val="90000"/>
              </a:lnSpc>
            </a:pPr>
            <a:endParaRPr lang="zh-CN" altLang="en-US" sz="400">
              <a:latin typeface="宋体" pitchFamily="2" charset="-122"/>
              <a:ea typeface="宋体" pitchFamily="2" charset="-122"/>
            </a:endParaRPr>
          </a:p>
          <a:p>
            <a:pPr algn="l"/>
            <a:r>
              <a:rPr lang="en-US" altLang="zh-CN" sz="1800">
                <a:solidFill>
                  <a:srgbClr val="FF0000"/>
                </a:solidFill>
                <a:latin typeface="宋体" pitchFamily="2" charset="-122"/>
                <a:ea typeface="宋体" pitchFamily="2" charset="-122"/>
              </a:rPr>
              <a:t>     </a:t>
            </a:r>
            <a:r>
              <a:rPr kumimoji="0" lang="en-US" altLang="zh-CN">
                <a:latin typeface="黑体" pitchFamily="2" charset="-122"/>
                <a:ea typeface="黑体" pitchFamily="2" charset="-122"/>
              </a:rPr>
              <a:t>4       4        4        4</a:t>
            </a:r>
            <a:r>
              <a:rPr lang="en-US" altLang="zh-CN">
                <a:solidFill>
                  <a:srgbClr val="FF0000"/>
                </a:solidFill>
                <a:latin typeface="宋体" pitchFamily="2" charset="-122"/>
                <a:ea typeface="宋体" pitchFamily="2" charset="-122"/>
              </a:rPr>
              <a:t> </a:t>
            </a:r>
            <a:endParaRPr lang="en-US" altLang="zh-CN">
              <a:latin typeface="Arial" charset="0"/>
              <a:ea typeface="宋体" pitchFamily="2" charset="-122"/>
            </a:endParaRPr>
          </a:p>
        </p:txBody>
      </p:sp>
      <p:graphicFrame>
        <p:nvGraphicFramePr>
          <p:cNvPr id="3187" name="Group 115"/>
          <p:cNvGraphicFramePr>
            <a:graphicFrameLocks noGrp="1"/>
          </p:cNvGraphicFramePr>
          <p:nvPr/>
        </p:nvGraphicFramePr>
        <p:xfrm>
          <a:off x="2686050" y="2927350"/>
          <a:ext cx="5676900" cy="379413"/>
        </p:xfrm>
        <a:graphic>
          <a:graphicData uri="http://schemas.openxmlformats.org/drawingml/2006/table">
            <a:tbl>
              <a:tblPr/>
              <a:tblGrid>
                <a:gridCol w="1419225"/>
                <a:gridCol w="1419225"/>
                <a:gridCol w="1419225"/>
                <a:gridCol w="1419225"/>
              </a:tblGrid>
              <a:tr h="379413">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OP</a:t>
                      </a:r>
                      <a:endParaRPr kumimoji="1" lang="en-US" altLang="zh-CN" sz="20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170" name="Group 98"/>
          <p:cNvGraphicFramePr>
            <a:graphicFrameLocks noGrp="1"/>
          </p:cNvGraphicFramePr>
          <p:nvPr/>
        </p:nvGraphicFramePr>
        <p:xfrm>
          <a:off x="2686050" y="3438525"/>
          <a:ext cx="5676900" cy="381000"/>
        </p:xfrm>
        <a:graphic>
          <a:graphicData uri="http://schemas.openxmlformats.org/drawingml/2006/table">
            <a:tbl>
              <a:tblPr/>
              <a:tblGrid>
                <a:gridCol w="2838450"/>
                <a:gridCol w="1419225"/>
                <a:gridCol w="1419225"/>
              </a:tblGrid>
              <a:tr h="381000">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Tx/>
                        <a:buSzTx/>
                        <a:buFontTx/>
                        <a:buNone/>
                        <a:tabLst>
                          <a:tab pos="2041525" algn="l"/>
                        </a:tabLst>
                      </a:pPr>
                      <a:r>
                        <a:rPr kumimoji="1" lang="zh-CN" altLang="en-US"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    </a:t>
                      </a: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A1</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Tx/>
                        <a:buSzTx/>
                        <a:buFontTx/>
                        <a:buNone/>
                        <a:tabLst>
                          <a:tab pos="2041525" algn="l"/>
                        </a:tabLst>
                      </a:pPr>
                      <a:r>
                        <a:rPr kumimoji="1" lang="zh-CN" altLang="en-US"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    </a:t>
                      </a: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A2</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171" name="Group 99"/>
          <p:cNvGraphicFramePr>
            <a:graphicFrameLocks noGrp="1"/>
          </p:cNvGraphicFramePr>
          <p:nvPr/>
        </p:nvGraphicFramePr>
        <p:xfrm>
          <a:off x="2684463" y="3959225"/>
          <a:ext cx="5676900" cy="381000"/>
        </p:xfrm>
        <a:graphic>
          <a:graphicData uri="http://schemas.openxmlformats.org/drawingml/2006/table">
            <a:tbl>
              <a:tblPr/>
              <a:tblGrid>
                <a:gridCol w="4257675"/>
                <a:gridCol w="1419225"/>
              </a:tblGrid>
              <a:tr h="381000">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Tx/>
                        <a:buSzTx/>
                        <a:buFontTx/>
                        <a:buNone/>
                        <a:tabLst>
                          <a:tab pos="2041525" algn="l"/>
                        </a:tabLst>
                      </a:pPr>
                      <a:r>
                        <a:rPr kumimoji="1" lang="zh-CN" altLang="en-US" sz="2000" b="1" i="0" u="none" strike="noStrike" cap="none" normalizeH="0" baseline="0" dirty="0" smtClean="0">
                          <a:ln>
                            <a:noFill/>
                          </a:ln>
                          <a:solidFill>
                            <a:srgbClr val="0000FF"/>
                          </a:solidFill>
                          <a:effectLst/>
                          <a:latin typeface="黑体" pitchFamily="2" charset="-122"/>
                          <a:ea typeface="黑体" pitchFamily="2" charset="-122"/>
                          <a:cs typeface="Times New Roman" pitchFamily="18" charset="0"/>
                        </a:rPr>
                        <a:t>    </a:t>
                      </a: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A1</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172" name="Group 100"/>
          <p:cNvGraphicFramePr>
            <a:graphicFrameLocks noGrp="1"/>
          </p:cNvGraphicFramePr>
          <p:nvPr/>
        </p:nvGraphicFramePr>
        <p:xfrm>
          <a:off x="2686050" y="4470400"/>
          <a:ext cx="5676900" cy="381000"/>
        </p:xfrm>
        <a:graphic>
          <a:graphicData uri="http://schemas.openxmlformats.org/drawingml/2006/table">
            <a:tbl>
              <a:tblPr/>
              <a:tblGrid>
                <a:gridCol w="5676900"/>
              </a:tblGrid>
              <a:tr h="381000">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9"/>
          <p:cNvSpPr>
            <a:spLocks noChangeArrowheads="1"/>
          </p:cNvSpPr>
          <p:nvPr/>
        </p:nvSpPr>
        <p:spPr bwMode="auto">
          <a:xfrm>
            <a:off x="530225" y="461963"/>
            <a:ext cx="86137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spcBef>
                <a:spcPct val="20000"/>
              </a:spcBef>
              <a:buClr>
                <a:schemeClr val="bg1"/>
              </a:buClr>
              <a:buFont typeface="Wingdings" pitchFamily="2" charset="2"/>
              <a:buNone/>
            </a:pPr>
            <a:r>
              <a:rPr lang="zh-CN" altLang="en-US">
                <a:solidFill>
                  <a:srgbClr val="990000"/>
                </a:solidFill>
                <a:latin typeface="黑体" pitchFamily="2" charset="-122"/>
                <a:ea typeface="黑体" pitchFamily="2" charset="-122"/>
              </a:rPr>
              <a:t> </a:t>
            </a:r>
            <a:r>
              <a:rPr kumimoji="0" lang="zh-CN" altLang="en-US">
                <a:solidFill>
                  <a:srgbClr val="800000"/>
                </a:solidFill>
                <a:latin typeface="黑体" pitchFamily="2" charset="-122"/>
                <a:ea typeface="黑体" pitchFamily="2" charset="-122"/>
              </a:rPr>
              <a:t>2.非规整型(变长操作码、定长指令码）</a:t>
            </a:r>
            <a:endParaRPr kumimoji="0" lang="zh-CN" altLang="en-US">
              <a:solidFill>
                <a:srgbClr val="800000"/>
              </a:solidFill>
              <a:latin typeface="黑体" pitchFamily="2" charset="-122"/>
              <a:ea typeface="黑体" pitchFamily="2" charset="-122"/>
              <a:cs typeface="Courier New" pitchFamily="49" charset="0"/>
            </a:endParaRPr>
          </a:p>
          <a:p>
            <a:pPr algn="l" eaLnBrk="1" hangingPunct="1">
              <a:spcBef>
                <a:spcPct val="20000"/>
              </a:spcBef>
              <a:buClr>
                <a:schemeClr val="bg1"/>
              </a:buClr>
              <a:buFont typeface="Wingdings" pitchFamily="2" charset="2"/>
              <a:buNone/>
            </a:pPr>
            <a:r>
              <a:rPr kumimoji="0" lang="zh-CN" altLang="en-US">
                <a:latin typeface="黑体" pitchFamily="2" charset="-122"/>
                <a:ea typeface="黑体" pitchFamily="2" charset="-122"/>
              </a:rPr>
              <a:t>   操作码编码的扩展，类似于长度电话的区号。</a:t>
            </a:r>
            <a:endParaRPr kumimoji="0" lang="zh-CN" altLang="en-US">
              <a:solidFill>
                <a:srgbClr val="800000"/>
              </a:solidFill>
              <a:latin typeface="黑体" pitchFamily="2" charset="-122"/>
              <a:ea typeface="黑体" pitchFamily="2" charset="-122"/>
            </a:endParaRPr>
          </a:p>
        </p:txBody>
      </p:sp>
      <p:sp>
        <p:nvSpPr>
          <p:cNvPr id="19459" name="Text Box 7"/>
          <p:cNvSpPr txBox="1">
            <a:spLocks noChangeArrowheads="1"/>
          </p:cNvSpPr>
          <p:nvPr/>
        </p:nvSpPr>
        <p:spPr bwMode="auto">
          <a:xfrm>
            <a:off x="2114550" y="2259013"/>
            <a:ext cx="52324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lnSpc>
                <a:spcPct val="90000"/>
              </a:lnSpc>
            </a:pPr>
            <a:r>
              <a:rPr lang="en-US" altLang="zh-CN">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021 </a:t>
            </a:r>
            <a:r>
              <a:rPr lang="en-US" altLang="zh-CN">
                <a:latin typeface="黑体" pitchFamily="2" charset="-122"/>
                <a:ea typeface="黑体" pitchFamily="2" charset="-122"/>
                <a:cs typeface="Times New Roman" pitchFamily="18" charset="0"/>
              </a:rPr>
              <a:t>XXX…XX   </a:t>
            </a:r>
            <a:r>
              <a:rPr lang="zh-CN" altLang="en-US">
                <a:latin typeface="黑体" pitchFamily="2" charset="-122"/>
                <a:ea typeface="黑体" pitchFamily="2" charset="-122"/>
                <a:cs typeface="Times New Roman" pitchFamily="18" charset="0"/>
              </a:rPr>
              <a:t>上海</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022 </a:t>
            </a:r>
            <a:r>
              <a:rPr lang="en-US" altLang="zh-CN">
                <a:latin typeface="黑体" pitchFamily="2" charset="-122"/>
                <a:ea typeface="黑体" pitchFamily="2" charset="-122"/>
                <a:cs typeface="Times New Roman" pitchFamily="18" charset="0"/>
              </a:rPr>
              <a:t>XXX…XX   </a:t>
            </a:r>
            <a:r>
              <a:rPr lang="zh-CN" altLang="en-US">
                <a:latin typeface="黑体" pitchFamily="2" charset="-122"/>
                <a:ea typeface="黑体" pitchFamily="2" charset="-122"/>
                <a:cs typeface="Times New Roman" pitchFamily="18" charset="0"/>
              </a:rPr>
              <a:t>天津</a:t>
            </a:r>
          </a:p>
          <a:p>
            <a:pPr algn="l">
              <a:lnSpc>
                <a:spcPct val="90000"/>
              </a:lnSpc>
            </a:pPr>
            <a:r>
              <a:rPr lang="en-US" altLang="zh-CN">
                <a:solidFill>
                  <a:schemeClr val="hlink"/>
                </a:solidFill>
                <a:latin typeface="黑体" pitchFamily="2" charset="-122"/>
                <a:ea typeface="黑体" pitchFamily="2" charset="-122"/>
                <a:cs typeface="Times New Roman" pitchFamily="18" charset="0"/>
              </a:rPr>
              <a:t>   028 </a:t>
            </a:r>
            <a:r>
              <a:rPr lang="en-US" altLang="zh-CN">
                <a:latin typeface="黑体" pitchFamily="2" charset="-122"/>
                <a:ea typeface="黑体" pitchFamily="2" charset="-122"/>
                <a:cs typeface="Times New Roman" pitchFamily="18" charset="0"/>
              </a:rPr>
              <a:t>XXX…XX   </a:t>
            </a:r>
            <a:r>
              <a:rPr lang="zh-CN" altLang="en-US">
                <a:latin typeface="黑体" pitchFamily="2" charset="-122"/>
                <a:ea typeface="黑体" pitchFamily="2" charset="-122"/>
                <a:cs typeface="Times New Roman" pitchFamily="18" charset="0"/>
              </a:rPr>
              <a:t>成都</a:t>
            </a:r>
          </a:p>
          <a:p>
            <a:pPr algn="l">
              <a:lnSpc>
                <a:spcPct val="90000"/>
              </a:lnSpc>
            </a:pPr>
            <a:r>
              <a:rPr lang="en-US" altLang="zh-CN">
                <a:solidFill>
                  <a:schemeClr val="hlink"/>
                </a:solidFill>
                <a:latin typeface="黑体" pitchFamily="2" charset="-122"/>
                <a:ea typeface="黑体" pitchFamily="2" charset="-122"/>
                <a:cs typeface="Times New Roman" pitchFamily="18" charset="0"/>
              </a:rPr>
              <a:t>∴ 0286 </a:t>
            </a:r>
            <a:r>
              <a:rPr lang="zh-CN" altLang="en-US">
                <a:solidFill>
                  <a:schemeClr val="hlink"/>
                </a:solidFill>
                <a:latin typeface="黑体" pitchFamily="2" charset="-122"/>
                <a:ea typeface="黑体" pitchFamily="2" charset="-122"/>
                <a:cs typeface="Times New Roman" pitchFamily="18" charset="0"/>
              </a:rPr>
              <a:t>不能再作为长途区号</a:t>
            </a:r>
            <a:r>
              <a:rPr lang="en-US" altLang="zh-CN">
                <a:solidFill>
                  <a:schemeClr val="hlink"/>
                </a:solidFill>
                <a:latin typeface="黑体" pitchFamily="2" charset="-122"/>
                <a:ea typeface="黑体" pitchFamily="2" charset="-122"/>
                <a:cs typeface="Times New Roman" pitchFamily="18" charset="0"/>
              </a:rPr>
              <a:t>!</a:t>
            </a:r>
          </a:p>
          <a:p>
            <a:pPr algn="l">
              <a:lnSpc>
                <a:spcPct val="90000"/>
              </a:lnSpc>
            </a:pPr>
            <a:endParaRPr lang="zh-CN" altLang="en-US">
              <a:solidFill>
                <a:schemeClr val="hlink"/>
              </a:solidFill>
              <a:latin typeface="黑体" pitchFamily="2" charset="-122"/>
              <a:ea typeface="黑体" pitchFamily="2" charset="-122"/>
              <a:cs typeface="Times New Roman" pitchFamily="18" charset="0"/>
            </a:endParaRPr>
          </a:p>
        </p:txBody>
      </p:sp>
      <p:sp>
        <p:nvSpPr>
          <p:cNvPr id="19460" name="Line 50"/>
          <p:cNvSpPr>
            <a:spLocks noChangeShapeType="1"/>
          </p:cNvSpPr>
          <p:nvPr/>
        </p:nvSpPr>
        <p:spPr bwMode="auto">
          <a:xfrm>
            <a:off x="3857625" y="1527175"/>
            <a:ext cx="0" cy="3571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19461" name="Group 53"/>
          <p:cNvGrpSpPr>
            <a:grpSpLocks/>
          </p:cNvGrpSpPr>
          <p:nvPr/>
        </p:nvGrpSpPr>
        <p:grpSpPr bwMode="auto">
          <a:xfrm>
            <a:off x="1784350" y="1624013"/>
            <a:ext cx="3832225" cy="385762"/>
            <a:chOff x="1264" y="1024"/>
            <a:chExt cx="2603" cy="243"/>
          </a:xfrm>
        </p:grpSpPr>
        <p:sp>
          <p:nvSpPr>
            <p:cNvPr id="19463" name="Rectangle 48"/>
            <p:cNvSpPr>
              <a:spLocks noChangeArrowheads="1"/>
            </p:cNvSpPr>
            <p:nvPr/>
          </p:nvSpPr>
          <p:spPr bwMode="auto">
            <a:xfrm>
              <a:off x="1264" y="1024"/>
              <a:ext cx="1022" cy="243"/>
            </a:xfrm>
            <a:prstGeom prst="rect">
              <a:avLst/>
            </a:prstGeom>
            <a:noFill/>
            <a:ln w="1905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zh-CN" altLang="en-US">
                  <a:solidFill>
                    <a:schemeClr val="hlink"/>
                  </a:solidFill>
                  <a:latin typeface="黑体" pitchFamily="2" charset="-122"/>
                  <a:ea typeface="黑体" pitchFamily="2" charset="-122"/>
                </a:rPr>
                <a:t>长途区号</a:t>
              </a:r>
            </a:p>
          </p:txBody>
        </p:sp>
        <p:sp>
          <p:nvSpPr>
            <p:cNvPr id="19464" name="Rectangle 51"/>
            <p:cNvSpPr>
              <a:spLocks noChangeArrowheads="1"/>
            </p:cNvSpPr>
            <p:nvPr/>
          </p:nvSpPr>
          <p:spPr bwMode="auto">
            <a:xfrm>
              <a:off x="2283" y="1024"/>
              <a:ext cx="1584" cy="243"/>
            </a:xfrm>
            <a:prstGeom prst="rect">
              <a:avLst/>
            </a:prstGeom>
            <a:noFill/>
            <a:ln w="1905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zh-CN" altLang="en-US">
                  <a:latin typeface="黑体" pitchFamily="2" charset="-122"/>
                  <a:ea typeface="黑体" pitchFamily="2" charset="-122"/>
                </a:rPr>
                <a:t>电话号码</a:t>
              </a:r>
            </a:p>
          </p:txBody>
        </p:sp>
      </p:grpSp>
      <p:sp>
        <p:nvSpPr>
          <p:cNvPr id="19462" name="Text Box 54"/>
          <p:cNvSpPr txBox="1">
            <a:spLocks noChangeArrowheads="1"/>
          </p:cNvSpPr>
          <p:nvPr/>
        </p:nvSpPr>
        <p:spPr bwMode="auto">
          <a:xfrm>
            <a:off x="2127250" y="3978275"/>
            <a:ext cx="5254625"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lnSpc>
                <a:spcPct val="90000"/>
              </a:lnSpc>
            </a:pPr>
            <a:r>
              <a:rPr lang="zh-CN" altLang="en-US">
                <a:latin typeface="黑体" pitchFamily="2" charset="-122"/>
                <a:ea typeface="黑体" pitchFamily="2" charset="-122"/>
                <a:cs typeface="Times New Roman" pitchFamily="18" charset="0"/>
              </a:rPr>
              <a:t>但 </a:t>
            </a:r>
            <a:r>
              <a:rPr lang="en-US" altLang="zh-CN">
                <a:solidFill>
                  <a:schemeClr val="hlink"/>
                </a:solidFill>
                <a:latin typeface="黑体" pitchFamily="2" charset="-122"/>
                <a:ea typeface="黑体" pitchFamily="2" charset="-122"/>
                <a:cs typeface="Times New Roman" pitchFamily="18" charset="0"/>
              </a:rPr>
              <a:t>083</a:t>
            </a:r>
            <a:r>
              <a:rPr lang="zh-CN" altLang="en-US">
                <a:latin typeface="黑体" pitchFamily="2" charset="-122"/>
                <a:ea typeface="黑体" pitchFamily="2" charset="-122"/>
                <a:cs typeface="Times New Roman" pitchFamily="18" charset="0"/>
              </a:rPr>
              <a:t>不是长途区号</a:t>
            </a:r>
            <a:r>
              <a:rPr lang="en-US" altLang="zh-CN">
                <a:latin typeface="黑体" pitchFamily="2" charset="-122"/>
                <a:ea typeface="黑体" pitchFamily="2" charset="-122"/>
                <a:cs typeface="Times New Roman" pitchFamily="18" charset="0"/>
              </a:rPr>
              <a:t>,</a:t>
            </a:r>
            <a:r>
              <a:rPr lang="zh-CN" altLang="en-US">
                <a:latin typeface="黑体" pitchFamily="2" charset="-122"/>
                <a:ea typeface="黑体" pitchFamily="2" charset="-122"/>
                <a:cs typeface="Times New Roman" pitchFamily="18" charset="0"/>
              </a:rPr>
              <a:t>可以扩展</a:t>
            </a:r>
            <a:r>
              <a:rPr lang="en-US" altLang="zh-CN">
                <a:latin typeface="黑体" pitchFamily="2" charset="-122"/>
                <a:ea typeface="黑体" pitchFamily="2" charset="-122"/>
                <a:cs typeface="Times New Roman" pitchFamily="18" charset="0"/>
              </a:rPr>
              <a:t>:</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0830</a:t>
            </a:r>
            <a:r>
              <a:rPr lang="en-US" altLang="zh-CN">
                <a:latin typeface="黑体" pitchFamily="2" charset="-122"/>
                <a:ea typeface="黑体" pitchFamily="2" charset="-122"/>
                <a:cs typeface="Times New Roman" pitchFamily="18" charset="0"/>
              </a:rPr>
              <a:t>   </a:t>
            </a:r>
            <a:r>
              <a:rPr lang="zh-CN" altLang="en-US">
                <a:latin typeface="黑体" pitchFamily="2" charset="-122"/>
                <a:ea typeface="黑体" pitchFamily="2" charset="-122"/>
                <a:cs typeface="Times New Roman" pitchFamily="18" charset="0"/>
              </a:rPr>
              <a:t>泸州</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0831 </a:t>
            </a:r>
            <a:r>
              <a:rPr lang="en-US" altLang="zh-CN">
                <a:latin typeface="黑体" pitchFamily="2" charset="-122"/>
                <a:ea typeface="黑体" pitchFamily="2" charset="-122"/>
                <a:cs typeface="Times New Roman" pitchFamily="18" charset="0"/>
              </a:rPr>
              <a:t>  </a:t>
            </a:r>
            <a:r>
              <a:rPr lang="zh-CN" altLang="en-US">
                <a:latin typeface="黑体" pitchFamily="2" charset="-122"/>
                <a:ea typeface="黑体" pitchFamily="2" charset="-122"/>
                <a:cs typeface="Times New Roman" pitchFamily="18" charset="0"/>
              </a:rPr>
              <a:t>宜宾</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0832 </a:t>
            </a:r>
            <a:r>
              <a:rPr lang="en-US" altLang="zh-CN">
                <a:latin typeface="黑体" pitchFamily="2" charset="-122"/>
                <a:ea typeface="黑体" pitchFamily="2" charset="-122"/>
                <a:cs typeface="Times New Roman" pitchFamily="18" charset="0"/>
              </a:rPr>
              <a:t>  </a:t>
            </a:r>
            <a:r>
              <a:rPr lang="zh-CN" altLang="en-US">
                <a:latin typeface="黑体" pitchFamily="2" charset="-122"/>
                <a:ea typeface="黑体" pitchFamily="2" charset="-122"/>
                <a:cs typeface="Times New Roman" pitchFamily="18" charset="0"/>
              </a:rPr>
              <a:t>内江</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0833 </a:t>
            </a:r>
            <a:r>
              <a:rPr lang="en-US" altLang="zh-CN">
                <a:latin typeface="黑体" pitchFamily="2" charset="-122"/>
                <a:ea typeface="黑体" pitchFamily="2" charset="-122"/>
                <a:cs typeface="Times New Roman" pitchFamily="18" charset="0"/>
              </a:rPr>
              <a:t>  </a:t>
            </a:r>
            <a:r>
              <a:rPr lang="zh-CN" altLang="en-US">
                <a:latin typeface="黑体" pitchFamily="2" charset="-122"/>
                <a:ea typeface="黑体" pitchFamily="2" charset="-122"/>
                <a:cs typeface="Times New Roman" pitchFamily="18" charset="0"/>
              </a:rPr>
              <a:t>乐山</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083</a:t>
            </a:r>
            <a:r>
              <a:rPr lang="zh-CN" altLang="en-US">
                <a:solidFill>
                  <a:schemeClr val="hlink"/>
                </a:solidFill>
                <a:latin typeface="黑体" pitchFamily="2" charset="-122"/>
                <a:ea typeface="黑体" pitchFamily="2" charset="-122"/>
                <a:cs typeface="Times New Roman" pitchFamily="18" charset="0"/>
              </a:rPr>
              <a:t>？ </a:t>
            </a:r>
            <a:r>
              <a:rPr lang="zh-CN" altLang="en-US">
                <a:latin typeface="黑体" pitchFamily="2" charset="-122"/>
                <a:ea typeface="黑体" pitchFamily="2" charset="-122"/>
                <a:cs typeface="Times New Roman" pitchFamily="18" charset="0"/>
              </a:rPr>
              <a:t> </a:t>
            </a:r>
            <a:r>
              <a:rPr lang="en-US" altLang="zh-CN">
                <a:latin typeface="黑体" pitchFamily="2" charset="-122"/>
                <a:ea typeface="黑体" pitchFamily="2" charset="-122"/>
                <a:cs typeface="Times New Roman" pitchFamily="18" charset="0"/>
              </a:rPr>
              <a:t>……</a:t>
            </a:r>
          </a:p>
          <a:p>
            <a:pPr algn="l">
              <a:lnSpc>
                <a:spcPct val="90000"/>
              </a:lnSpc>
            </a:pPr>
            <a:r>
              <a:rPr lang="zh-CN" altLang="en-US">
                <a:latin typeface="黑体" pitchFamily="2" charset="-122"/>
                <a:ea typeface="黑体" pitchFamily="2" charset="-122"/>
                <a:cs typeface="Times New Roman" pitchFamily="18" charset="0"/>
              </a:rPr>
              <a:t>   </a:t>
            </a:r>
            <a:endParaRPr lang="zh-CN" altLang="en-US">
              <a:solidFill>
                <a:schemeClr val="hlink"/>
              </a:solidFill>
              <a:latin typeface="黑体" pitchFamily="2" charset="-122"/>
              <a:ea typeface="黑体" pitchFamily="2" charset="-122"/>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530225" y="461963"/>
            <a:ext cx="65897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spcBef>
                <a:spcPct val="20000"/>
              </a:spcBef>
              <a:buClr>
                <a:schemeClr val="bg1"/>
              </a:buClr>
              <a:buFont typeface="Wingdings" pitchFamily="2" charset="2"/>
              <a:buNone/>
            </a:pPr>
            <a:r>
              <a:rPr lang="zh-CN" altLang="en-US">
                <a:solidFill>
                  <a:srgbClr val="990000"/>
                </a:solidFill>
                <a:latin typeface="黑体" pitchFamily="2" charset="-122"/>
                <a:ea typeface="黑体" pitchFamily="2" charset="-122"/>
              </a:rPr>
              <a:t> </a:t>
            </a:r>
            <a:r>
              <a:rPr kumimoji="0" lang="zh-CN" altLang="en-US">
                <a:solidFill>
                  <a:srgbClr val="800000"/>
                </a:solidFill>
                <a:latin typeface="黑体" pitchFamily="2" charset="-122"/>
                <a:ea typeface="黑体" pitchFamily="2" charset="-122"/>
              </a:rPr>
              <a:t>2.非规整型(变长操作码、定长指令码）</a:t>
            </a:r>
            <a:endParaRPr kumimoji="0" lang="zh-CN" altLang="en-US">
              <a:solidFill>
                <a:srgbClr val="800000"/>
              </a:solidFill>
              <a:latin typeface="黑体" pitchFamily="2" charset="-122"/>
              <a:ea typeface="黑体" pitchFamily="2" charset="-122"/>
              <a:cs typeface="Courier New" pitchFamily="49" charset="0"/>
            </a:endParaRPr>
          </a:p>
          <a:p>
            <a:pPr algn="l" eaLnBrk="1" hangingPunct="1">
              <a:spcBef>
                <a:spcPct val="20000"/>
              </a:spcBef>
              <a:buClr>
                <a:schemeClr val="bg1"/>
              </a:buClr>
              <a:buFont typeface="Wingdings" pitchFamily="2" charset="2"/>
              <a:buNone/>
            </a:pPr>
            <a:r>
              <a:rPr kumimoji="0" lang="zh-CN" altLang="en-US">
                <a:latin typeface="黑体" pitchFamily="2" charset="-122"/>
                <a:ea typeface="黑体" pitchFamily="2" charset="-122"/>
              </a:rPr>
              <a:t>   </a:t>
            </a:r>
            <a:r>
              <a:rPr kumimoji="0" lang="zh-CN" altLang="en-US">
                <a:solidFill>
                  <a:schemeClr val="hlink"/>
                </a:solidFill>
                <a:latin typeface="黑体" pitchFamily="2" charset="-122"/>
                <a:ea typeface="黑体" pitchFamily="2" charset="-122"/>
              </a:rPr>
              <a:t>例：</a:t>
            </a:r>
            <a:r>
              <a:rPr kumimoji="0" lang="zh-CN" altLang="en-US">
                <a:latin typeface="黑体" pitchFamily="2" charset="-122"/>
                <a:ea typeface="黑体" pitchFamily="2" charset="-122"/>
              </a:rPr>
              <a:t>操作码编码的扩展</a:t>
            </a:r>
            <a:endParaRPr kumimoji="0" lang="zh-CN" altLang="en-US">
              <a:solidFill>
                <a:srgbClr val="800000"/>
              </a:solidFill>
              <a:latin typeface="黑体" pitchFamily="2" charset="-122"/>
              <a:ea typeface="黑体" pitchFamily="2" charset="-122"/>
            </a:endParaRPr>
          </a:p>
        </p:txBody>
      </p:sp>
      <p:grpSp>
        <p:nvGrpSpPr>
          <p:cNvPr id="2" name="Group 13"/>
          <p:cNvGrpSpPr>
            <a:grpSpLocks/>
          </p:cNvGrpSpPr>
          <p:nvPr/>
        </p:nvGrpSpPr>
        <p:grpSpPr bwMode="auto">
          <a:xfrm>
            <a:off x="0" y="1349375"/>
            <a:ext cx="7199313" cy="1231900"/>
            <a:chOff x="0" y="850"/>
            <a:chExt cx="4535" cy="776"/>
          </a:xfrm>
        </p:grpSpPr>
        <p:graphicFrame>
          <p:nvGraphicFramePr>
            <p:cNvPr id="20493" name="Object 11"/>
            <p:cNvGraphicFramePr>
              <a:graphicFrameLocks noChangeAspect="1"/>
            </p:cNvGraphicFramePr>
            <p:nvPr/>
          </p:nvGraphicFramePr>
          <p:xfrm>
            <a:off x="0" y="868"/>
            <a:ext cx="4535" cy="758"/>
          </p:xfrm>
          <a:graphic>
            <a:graphicData uri="http://schemas.openxmlformats.org/presentationml/2006/ole">
              <mc:AlternateContent xmlns:mc="http://schemas.openxmlformats.org/markup-compatibility/2006">
                <mc:Choice xmlns:v="urn:schemas-microsoft-com:vml" Requires="v">
                  <p:oleObj spid="_x0000_s20823" name="Document" r:id="rId4" imgW="5487518" imgH="924105" progId="Word.Document.8">
                    <p:embed/>
                  </p:oleObj>
                </mc:Choice>
                <mc:Fallback>
                  <p:oleObj name="Document" r:id="rId4" imgW="5487518" imgH="924105"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68"/>
                          <a:ext cx="4535" cy="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4" name="Rectangle 9"/>
            <p:cNvSpPr>
              <a:spLocks noChangeArrowheads="1"/>
            </p:cNvSpPr>
            <p:nvPr/>
          </p:nvSpPr>
          <p:spPr bwMode="auto">
            <a:xfrm>
              <a:off x="1258" y="850"/>
              <a:ext cx="401" cy="751"/>
            </a:xfrm>
            <a:prstGeom prst="rect">
              <a:avLst/>
            </a:prstGeom>
            <a:noFill/>
            <a:ln w="19050" algn="ctr">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grpSp>
      <p:grpSp>
        <p:nvGrpSpPr>
          <p:cNvPr id="3" name="Group 14"/>
          <p:cNvGrpSpPr>
            <a:grpSpLocks/>
          </p:cNvGrpSpPr>
          <p:nvPr/>
        </p:nvGrpSpPr>
        <p:grpSpPr bwMode="auto">
          <a:xfrm>
            <a:off x="0" y="2644775"/>
            <a:ext cx="7061200" cy="1233488"/>
            <a:chOff x="0" y="1666"/>
            <a:chExt cx="4448" cy="777"/>
          </a:xfrm>
        </p:grpSpPr>
        <p:graphicFrame>
          <p:nvGraphicFramePr>
            <p:cNvPr id="20491" name="Object 10"/>
            <p:cNvGraphicFramePr>
              <a:graphicFrameLocks noChangeAspect="1"/>
            </p:cNvGraphicFramePr>
            <p:nvPr/>
          </p:nvGraphicFramePr>
          <p:xfrm>
            <a:off x="0" y="1677"/>
            <a:ext cx="4448" cy="766"/>
          </p:xfrm>
          <a:graphic>
            <a:graphicData uri="http://schemas.openxmlformats.org/presentationml/2006/ole">
              <mc:AlternateContent xmlns:mc="http://schemas.openxmlformats.org/markup-compatibility/2006">
                <mc:Choice xmlns:v="urn:schemas-microsoft-com:vml" Requires="v">
                  <p:oleObj spid="_x0000_s20824" name="Document" r:id="rId7" imgW="5334507" imgH="924105" progId="Word.Document.8">
                    <p:embed/>
                  </p:oleObj>
                </mc:Choice>
                <mc:Fallback>
                  <p:oleObj name="Document" r:id="rId7" imgW="5334507" imgH="924105" progId="Word.Document.8">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677"/>
                          <a:ext cx="4448"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2" name="Rectangle 10"/>
            <p:cNvSpPr>
              <a:spLocks noChangeArrowheads="1"/>
            </p:cNvSpPr>
            <p:nvPr/>
          </p:nvSpPr>
          <p:spPr bwMode="auto">
            <a:xfrm>
              <a:off x="1266" y="1666"/>
              <a:ext cx="797" cy="751"/>
            </a:xfrm>
            <a:prstGeom prst="rect">
              <a:avLst/>
            </a:prstGeom>
            <a:noFill/>
            <a:ln w="19050" algn="ctr">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grpSp>
      <p:grpSp>
        <p:nvGrpSpPr>
          <p:cNvPr id="4" name="Group 15"/>
          <p:cNvGrpSpPr>
            <a:grpSpLocks/>
          </p:cNvGrpSpPr>
          <p:nvPr/>
        </p:nvGrpSpPr>
        <p:grpSpPr bwMode="auto">
          <a:xfrm>
            <a:off x="11113" y="4017963"/>
            <a:ext cx="7258050" cy="1231900"/>
            <a:chOff x="7" y="2531"/>
            <a:chExt cx="4572" cy="776"/>
          </a:xfrm>
        </p:grpSpPr>
        <p:graphicFrame>
          <p:nvGraphicFramePr>
            <p:cNvPr id="20489" name="Object 12"/>
            <p:cNvGraphicFramePr>
              <a:graphicFrameLocks noChangeAspect="1"/>
            </p:cNvGraphicFramePr>
            <p:nvPr/>
          </p:nvGraphicFramePr>
          <p:xfrm>
            <a:off x="7" y="2541"/>
            <a:ext cx="4572" cy="766"/>
          </p:xfrm>
          <a:graphic>
            <a:graphicData uri="http://schemas.openxmlformats.org/presentationml/2006/ole">
              <mc:AlternateContent xmlns:mc="http://schemas.openxmlformats.org/markup-compatibility/2006">
                <mc:Choice xmlns:v="urn:schemas-microsoft-com:vml" Requires="v">
                  <p:oleObj spid="_x0000_s20825" name="Document" r:id="rId10" imgW="5486798" imgH="924105" progId="Word.Document.8">
                    <p:embed/>
                  </p:oleObj>
                </mc:Choice>
                <mc:Fallback>
                  <p:oleObj name="Document" r:id="rId10" imgW="5486798" imgH="924105" progId="Word.Document.8">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 y="2541"/>
                          <a:ext cx="4572"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Rectangle 11"/>
            <p:cNvSpPr>
              <a:spLocks noChangeArrowheads="1"/>
            </p:cNvSpPr>
            <p:nvPr/>
          </p:nvSpPr>
          <p:spPr bwMode="auto">
            <a:xfrm>
              <a:off x="1267" y="2531"/>
              <a:ext cx="1142" cy="772"/>
            </a:xfrm>
            <a:prstGeom prst="rect">
              <a:avLst/>
            </a:prstGeom>
            <a:noFill/>
            <a:ln w="19050" algn="ctr">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grpSp>
      <p:grpSp>
        <p:nvGrpSpPr>
          <p:cNvPr id="5" name="Group 16"/>
          <p:cNvGrpSpPr>
            <a:grpSpLocks/>
          </p:cNvGrpSpPr>
          <p:nvPr/>
        </p:nvGrpSpPr>
        <p:grpSpPr bwMode="auto">
          <a:xfrm>
            <a:off x="0" y="5280025"/>
            <a:ext cx="7234238" cy="1352550"/>
            <a:chOff x="0" y="3326"/>
            <a:chExt cx="4557" cy="852"/>
          </a:xfrm>
        </p:grpSpPr>
        <p:graphicFrame>
          <p:nvGraphicFramePr>
            <p:cNvPr id="20487" name="Object 13"/>
            <p:cNvGraphicFramePr>
              <a:graphicFrameLocks noChangeAspect="1"/>
            </p:cNvGraphicFramePr>
            <p:nvPr/>
          </p:nvGraphicFramePr>
          <p:xfrm>
            <a:off x="0" y="3339"/>
            <a:ext cx="4557" cy="839"/>
          </p:xfrm>
          <a:graphic>
            <a:graphicData uri="http://schemas.openxmlformats.org/presentationml/2006/ole">
              <mc:AlternateContent xmlns:mc="http://schemas.openxmlformats.org/markup-compatibility/2006">
                <mc:Choice xmlns:v="urn:schemas-microsoft-com:vml" Requires="v">
                  <p:oleObj spid="_x0000_s20826" name="Document" r:id="rId13" imgW="5517401" imgH="1021985" progId="Word.Document.8">
                    <p:embed/>
                  </p:oleObj>
                </mc:Choice>
                <mc:Fallback>
                  <p:oleObj name="Document" r:id="rId13" imgW="5517401" imgH="1021985" progId="Word.Document.8">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3339"/>
                          <a:ext cx="4557" cy="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Rectangle 12"/>
            <p:cNvSpPr>
              <a:spLocks noChangeArrowheads="1"/>
            </p:cNvSpPr>
            <p:nvPr/>
          </p:nvSpPr>
          <p:spPr bwMode="auto">
            <a:xfrm>
              <a:off x="1282" y="3326"/>
              <a:ext cx="1481" cy="772"/>
            </a:xfrm>
            <a:prstGeom prst="rect">
              <a:avLst/>
            </a:prstGeom>
            <a:noFill/>
            <a:ln w="19050" algn="ctr">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498475" y="490538"/>
            <a:ext cx="35591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lnSpc>
                <a:spcPct val="90000"/>
              </a:lnSpc>
              <a:spcBef>
                <a:spcPct val="20000"/>
              </a:spcBef>
              <a:buClr>
                <a:schemeClr val="bg1"/>
              </a:buClr>
              <a:buFont typeface="Wingdings" pitchFamily="2" charset="2"/>
              <a:buNone/>
            </a:pPr>
            <a:r>
              <a:rPr kumimoji="0" lang="zh-CN" altLang="en-US">
                <a:solidFill>
                  <a:schemeClr val="hlink"/>
                </a:solidFill>
                <a:latin typeface="黑体" pitchFamily="2" charset="-122"/>
                <a:ea typeface="黑体" pitchFamily="2" charset="-122"/>
              </a:rPr>
              <a:t>例：</a:t>
            </a:r>
            <a:r>
              <a:rPr kumimoji="0" lang="en-US" altLang="zh-CN">
                <a:latin typeface="黑体" pitchFamily="2" charset="-122"/>
                <a:ea typeface="黑体" pitchFamily="2" charset="-122"/>
                <a:cs typeface="Times New Roman" pitchFamily="18" charset="0"/>
              </a:rPr>
              <a:t>PDP-11</a:t>
            </a:r>
            <a:r>
              <a:rPr kumimoji="0" lang="zh-CN" altLang="en-US">
                <a:latin typeface="黑体" pitchFamily="2" charset="-122"/>
                <a:ea typeface="黑体" pitchFamily="2" charset="-122"/>
                <a:cs typeface="Times New Roman" pitchFamily="18" charset="0"/>
              </a:rPr>
              <a:t>机的指令</a:t>
            </a:r>
            <a:r>
              <a:rPr kumimoji="0" lang="zh-CN" altLang="en-US">
                <a:latin typeface="黑体" pitchFamily="2" charset="-122"/>
                <a:ea typeface="黑体" pitchFamily="2" charset="-122"/>
              </a:rPr>
              <a:t>格式</a:t>
            </a:r>
            <a:endParaRPr lang="zh-CN" altLang="en-US">
              <a:solidFill>
                <a:schemeClr val="tx1"/>
              </a:solidFill>
              <a:latin typeface="黑体" pitchFamily="2" charset="-122"/>
              <a:ea typeface="黑体" pitchFamily="2" charset="-122"/>
            </a:endParaRPr>
          </a:p>
        </p:txBody>
      </p:sp>
      <p:grpSp>
        <p:nvGrpSpPr>
          <p:cNvPr id="21507" name="Group 53"/>
          <p:cNvGrpSpPr>
            <a:grpSpLocks/>
          </p:cNvGrpSpPr>
          <p:nvPr/>
        </p:nvGrpSpPr>
        <p:grpSpPr bwMode="auto">
          <a:xfrm>
            <a:off x="2370138" y="874713"/>
            <a:ext cx="1868487" cy="582612"/>
            <a:chOff x="3246" y="1112"/>
            <a:chExt cx="1177" cy="367"/>
          </a:xfrm>
        </p:grpSpPr>
        <p:grpSp>
          <p:nvGrpSpPr>
            <p:cNvPr id="21575" name="Group 44"/>
            <p:cNvGrpSpPr>
              <a:grpSpLocks/>
            </p:cNvGrpSpPr>
            <p:nvPr/>
          </p:nvGrpSpPr>
          <p:grpSpPr bwMode="auto">
            <a:xfrm>
              <a:off x="3246" y="1118"/>
              <a:ext cx="375" cy="360"/>
              <a:chOff x="3232" y="543"/>
              <a:chExt cx="375" cy="360"/>
            </a:xfrm>
          </p:grpSpPr>
          <p:sp>
            <p:nvSpPr>
              <p:cNvPr id="21582" name="Text Box 45"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83" name="Text Box 46"/>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grpSp>
        <p:grpSp>
          <p:nvGrpSpPr>
            <p:cNvPr id="21576" name="Group 47"/>
            <p:cNvGrpSpPr>
              <a:grpSpLocks/>
            </p:cNvGrpSpPr>
            <p:nvPr/>
          </p:nvGrpSpPr>
          <p:grpSpPr bwMode="auto">
            <a:xfrm>
              <a:off x="3623" y="1113"/>
              <a:ext cx="402" cy="366"/>
              <a:chOff x="3609" y="538"/>
              <a:chExt cx="402" cy="366"/>
            </a:xfrm>
          </p:grpSpPr>
          <p:sp>
            <p:nvSpPr>
              <p:cNvPr id="21580" name="Text Box 48"/>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S</a:t>
                </a:r>
              </a:p>
            </p:txBody>
          </p:sp>
          <p:sp>
            <p:nvSpPr>
              <p:cNvPr id="21581" name="Text Box 49"/>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nvGrpSpPr>
            <p:cNvPr id="21577" name="Group 50"/>
            <p:cNvGrpSpPr>
              <a:grpSpLocks/>
            </p:cNvGrpSpPr>
            <p:nvPr/>
          </p:nvGrpSpPr>
          <p:grpSpPr bwMode="auto">
            <a:xfrm>
              <a:off x="4021" y="1112"/>
              <a:ext cx="402" cy="366"/>
              <a:chOff x="4007" y="537"/>
              <a:chExt cx="402" cy="366"/>
            </a:xfrm>
          </p:grpSpPr>
          <p:sp>
            <p:nvSpPr>
              <p:cNvPr id="21578" name="Text Box 51"/>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D</a:t>
                </a:r>
              </a:p>
            </p:txBody>
          </p:sp>
          <p:sp>
            <p:nvSpPr>
              <p:cNvPr id="21579" name="Text Box 52"/>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grpSp>
        <p:nvGrpSpPr>
          <p:cNvPr id="21508" name="Group 64"/>
          <p:cNvGrpSpPr>
            <a:grpSpLocks/>
          </p:cNvGrpSpPr>
          <p:nvPr/>
        </p:nvGrpSpPr>
        <p:grpSpPr bwMode="auto">
          <a:xfrm>
            <a:off x="2376488" y="1524000"/>
            <a:ext cx="1868487" cy="582613"/>
            <a:chOff x="3511" y="1107"/>
            <a:chExt cx="1177" cy="367"/>
          </a:xfrm>
        </p:grpSpPr>
        <p:grpSp>
          <p:nvGrpSpPr>
            <p:cNvPr id="21566" name="Group 65"/>
            <p:cNvGrpSpPr>
              <a:grpSpLocks/>
            </p:cNvGrpSpPr>
            <p:nvPr/>
          </p:nvGrpSpPr>
          <p:grpSpPr bwMode="auto">
            <a:xfrm>
              <a:off x="3511" y="1113"/>
              <a:ext cx="608" cy="360"/>
              <a:chOff x="3232" y="543"/>
              <a:chExt cx="375" cy="360"/>
            </a:xfrm>
          </p:grpSpPr>
          <p:sp>
            <p:nvSpPr>
              <p:cNvPr id="21573" name="Text Box 66"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74" name="Text Box 67"/>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grpSp>
        <p:grpSp>
          <p:nvGrpSpPr>
            <p:cNvPr id="21567" name="Group 68"/>
            <p:cNvGrpSpPr>
              <a:grpSpLocks/>
            </p:cNvGrpSpPr>
            <p:nvPr/>
          </p:nvGrpSpPr>
          <p:grpSpPr bwMode="auto">
            <a:xfrm>
              <a:off x="4121" y="1108"/>
              <a:ext cx="169" cy="366"/>
              <a:chOff x="3609" y="538"/>
              <a:chExt cx="402" cy="366"/>
            </a:xfrm>
          </p:grpSpPr>
          <p:sp>
            <p:nvSpPr>
              <p:cNvPr id="21571" name="Text Box 69"/>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R</a:t>
                </a:r>
              </a:p>
            </p:txBody>
          </p:sp>
          <p:sp>
            <p:nvSpPr>
              <p:cNvPr id="21572" name="Text Box 70"/>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2</a:t>
                </a:r>
              </a:p>
            </p:txBody>
          </p:sp>
        </p:grpSp>
        <p:grpSp>
          <p:nvGrpSpPr>
            <p:cNvPr id="21568" name="Group 71"/>
            <p:cNvGrpSpPr>
              <a:grpSpLocks/>
            </p:cNvGrpSpPr>
            <p:nvPr/>
          </p:nvGrpSpPr>
          <p:grpSpPr bwMode="auto">
            <a:xfrm>
              <a:off x="4286" y="1107"/>
              <a:ext cx="402" cy="366"/>
              <a:chOff x="4007" y="537"/>
              <a:chExt cx="402" cy="366"/>
            </a:xfrm>
          </p:grpSpPr>
          <p:sp>
            <p:nvSpPr>
              <p:cNvPr id="21569" name="Text Box 72"/>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S</a:t>
                </a:r>
              </a:p>
            </p:txBody>
          </p:sp>
          <p:sp>
            <p:nvSpPr>
              <p:cNvPr id="21570" name="Text Box 73"/>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grpSp>
        <p:nvGrpSpPr>
          <p:cNvPr id="21509" name="Group 84"/>
          <p:cNvGrpSpPr>
            <a:grpSpLocks/>
          </p:cNvGrpSpPr>
          <p:nvPr/>
        </p:nvGrpSpPr>
        <p:grpSpPr bwMode="auto">
          <a:xfrm>
            <a:off x="2366963" y="2152650"/>
            <a:ext cx="1879600" cy="581025"/>
            <a:chOff x="3505" y="1657"/>
            <a:chExt cx="1184" cy="366"/>
          </a:xfrm>
        </p:grpSpPr>
        <p:grpSp>
          <p:nvGrpSpPr>
            <p:cNvPr id="21560" name="Group 75"/>
            <p:cNvGrpSpPr>
              <a:grpSpLocks/>
            </p:cNvGrpSpPr>
            <p:nvPr/>
          </p:nvGrpSpPr>
          <p:grpSpPr bwMode="auto">
            <a:xfrm>
              <a:off x="3505" y="1662"/>
              <a:ext cx="608" cy="360"/>
              <a:chOff x="3232" y="543"/>
              <a:chExt cx="375" cy="360"/>
            </a:xfrm>
          </p:grpSpPr>
          <p:sp>
            <p:nvSpPr>
              <p:cNvPr id="21564" name="Text Box 76"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65" name="Text Box 77"/>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grpSp>
        <p:grpSp>
          <p:nvGrpSpPr>
            <p:cNvPr id="21561" name="Group 78"/>
            <p:cNvGrpSpPr>
              <a:grpSpLocks/>
            </p:cNvGrpSpPr>
            <p:nvPr/>
          </p:nvGrpSpPr>
          <p:grpSpPr bwMode="auto">
            <a:xfrm>
              <a:off x="4115" y="1657"/>
              <a:ext cx="574" cy="366"/>
              <a:chOff x="3609" y="538"/>
              <a:chExt cx="402" cy="366"/>
            </a:xfrm>
          </p:grpSpPr>
          <p:sp>
            <p:nvSpPr>
              <p:cNvPr id="21562" name="Text Box 79"/>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X</a:t>
                </a:r>
              </a:p>
            </p:txBody>
          </p:sp>
          <p:sp>
            <p:nvSpPr>
              <p:cNvPr id="21563" name="Text Box 80"/>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grpSp>
      </p:grpSp>
      <p:grpSp>
        <p:nvGrpSpPr>
          <p:cNvPr id="21510" name="Group 86"/>
          <p:cNvGrpSpPr>
            <a:grpSpLocks/>
          </p:cNvGrpSpPr>
          <p:nvPr/>
        </p:nvGrpSpPr>
        <p:grpSpPr bwMode="auto">
          <a:xfrm>
            <a:off x="2366963" y="4037013"/>
            <a:ext cx="1862137" cy="571500"/>
            <a:chOff x="3232" y="543"/>
            <a:chExt cx="375" cy="360"/>
          </a:xfrm>
        </p:grpSpPr>
        <p:sp>
          <p:nvSpPr>
            <p:cNvPr id="21558" name="Text Box 87"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59" name="Text Box 88"/>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16</a:t>
              </a:r>
            </a:p>
          </p:txBody>
        </p:sp>
      </p:grpSp>
      <p:grpSp>
        <p:nvGrpSpPr>
          <p:cNvPr id="21511" name="Group 93"/>
          <p:cNvGrpSpPr>
            <a:grpSpLocks/>
          </p:cNvGrpSpPr>
          <p:nvPr/>
        </p:nvGrpSpPr>
        <p:grpSpPr bwMode="auto">
          <a:xfrm>
            <a:off x="2365375" y="2774950"/>
            <a:ext cx="1879600" cy="581025"/>
            <a:chOff x="3473" y="1677"/>
            <a:chExt cx="1184" cy="366"/>
          </a:xfrm>
        </p:grpSpPr>
        <p:grpSp>
          <p:nvGrpSpPr>
            <p:cNvPr id="21552" name="Group 94"/>
            <p:cNvGrpSpPr>
              <a:grpSpLocks/>
            </p:cNvGrpSpPr>
            <p:nvPr/>
          </p:nvGrpSpPr>
          <p:grpSpPr bwMode="auto">
            <a:xfrm>
              <a:off x="3473" y="1682"/>
              <a:ext cx="774" cy="360"/>
              <a:chOff x="3232" y="543"/>
              <a:chExt cx="375" cy="360"/>
            </a:xfrm>
          </p:grpSpPr>
          <p:sp>
            <p:nvSpPr>
              <p:cNvPr id="21556" name="Text Box 95"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57" name="Text Box 96"/>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10</a:t>
                </a:r>
              </a:p>
            </p:txBody>
          </p:sp>
        </p:grpSp>
        <p:grpSp>
          <p:nvGrpSpPr>
            <p:cNvPr id="21553" name="Group 97"/>
            <p:cNvGrpSpPr>
              <a:grpSpLocks/>
            </p:cNvGrpSpPr>
            <p:nvPr/>
          </p:nvGrpSpPr>
          <p:grpSpPr bwMode="auto">
            <a:xfrm>
              <a:off x="4244" y="1677"/>
              <a:ext cx="413" cy="366"/>
              <a:chOff x="3609" y="538"/>
              <a:chExt cx="402" cy="366"/>
            </a:xfrm>
          </p:grpSpPr>
          <p:sp>
            <p:nvSpPr>
              <p:cNvPr id="21554" name="Text Box 98"/>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D</a:t>
                </a:r>
              </a:p>
            </p:txBody>
          </p:sp>
          <p:sp>
            <p:nvSpPr>
              <p:cNvPr id="21555" name="Text Box 99"/>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grpSp>
        <p:nvGrpSpPr>
          <p:cNvPr id="21512" name="Group 106"/>
          <p:cNvGrpSpPr>
            <a:grpSpLocks/>
          </p:cNvGrpSpPr>
          <p:nvPr/>
        </p:nvGrpSpPr>
        <p:grpSpPr bwMode="auto">
          <a:xfrm>
            <a:off x="2373313" y="3402013"/>
            <a:ext cx="1879600" cy="581025"/>
            <a:chOff x="3586" y="1790"/>
            <a:chExt cx="1184" cy="366"/>
          </a:xfrm>
        </p:grpSpPr>
        <p:grpSp>
          <p:nvGrpSpPr>
            <p:cNvPr id="21546" name="Group 100"/>
            <p:cNvGrpSpPr>
              <a:grpSpLocks/>
            </p:cNvGrpSpPr>
            <p:nvPr/>
          </p:nvGrpSpPr>
          <p:grpSpPr bwMode="auto">
            <a:xfrm>
              <a:off x="3586" y="1795"/>
              <a:ext cx="986" cy="360"/>
              <a:chOff x="3232" y="543"/>
              <a:chExt cx="375" cy="360"/>
            </a:xfrm>
          </p:grpSpPr>
          <p:sp>
            <p:nvSpPr>
              <p:cNvPr id="21550" name="Text Box 101"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51" name="Text Box 102"/>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13</a:t>
                </a:r>
              </a:p>
            </p:txBody>
          </p:sp>
        </p:grpSp>
        <p:grpSp>
          <p:nvGrpSpPr>
            <p:cNvPr id="21547" name="Group 103"/>
            <p:cNvGrpSpPr>
              <a:grpSpLocks/>
            </p:cNvGrpSpPr>
            <p:nvPr/>
          </p:nvGrpSpPr>
          <p:grpSpPr bwMode="auto">
            <a:xfrm>
              <a:off x="4580" y="1790"/>
              <a:ext cx="190" cy="366"/>
              <a:chOff x="3609" y="538"/>
              <a:chExt cx="402" cy="366"/>
            </a:xfrm>
          </p:grpSpPr>
          <p:sp>
            <p:nvSpPr>
              <p:cNvPr id="21548" name="Text Box 104"/>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R</a:t>
                </a:r>
              </a:p>
            </p:txBody>
          </p:sp>
          <p:sp>
            <p:nvSpPr>
              <p:cNvPr id="21549" name="Text Box 105"/>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3</a:t>
                </a:r>
              </a:p>
            </p:txBody>
          </p:sp>
        </p:grpSp>
      </p:grpSp>
      <p:sp>
        <p:nvSpPr>
          <p:cNvPr id="21513" name="Text Box 109"/>
          <p:cNvSpPr txBox="1">
            <a:spLocks noChangeArrowheads="1"/>
          </p:cNvSpPr>
          <p:nvPr/>
        </p:nvSpPr>
        <p:spPr bwMode="auto">
          <a:xfrm>
            <a:off x="923925" y="2497138"/>
            <a:ext cx="10874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单字长</a:t>
            </a:r>
          </a:p>
          <a:p>
            <a:pPr algn="ctr"/>
            <a:r>
              <a:rPr lang="zh-CN" altLang="en-US" sz="1800">
                <a:latin typeface="黑体" pitchFamily="2" charset="-122"/>
                <a:ea typeface="黑体" pitchFamily="2" charset="-122"/>
              </a:rPr>
              <a:t>（</a:t>
            </a:r>
            <a:r>
              <a:rPr lang="en-US" altLang="zh-CN" sz="1800">
                <a:latin typeface="黑体" pitchFamily="2" charset="-122"/>
                <a:ea typeface="黑体" pitchFamily="2" charset="-122"/>
              </a:rPr>
              <a:t>16</a:t>
            </a:r>
            <a:r>
              <a:rPr lang="zh-CN" altLang="en-US" sz="1800">
                <a:latin typeface="黑体" pitchFamily="2" charset="-122"/>
                <a:ea typeface="黑体" pitchFamily="2" charset="-122"/>
              </a:rPr>
              <a:t>位）</a:t>
            </a:r>
          </a:p>
        </p:txBody>
      </p:sp>
      <p:grpSp>
        <p:nvGrpSpPr>
          <p:cNvPr id="21514" name="Group 154"/>
          <p:cNvGrpSpPr>
            <a:grpSpLocks/>
          </p:cNvGrpSpPr>
          <p:nvPr/>
        </p:nvGrpSpPr>
        <p:grpSpPr bwMode="auto">
          <a:xfrm>
            <a:off x="2378075" y="5330825"/>
            <a:ext cx="3730625" cy="585788"/>
            <a:chOff x="1498" y="3358"/>
            <a:chExt cx="2350" cy="369"/>
          </a:xfrm>
        </p:grpSpPr>
        <p:grpSp>
          <p:nvGrpSpPr>
            <p:cNvPr id="21534" name="Group 124"/>
            <p:cNvGrpSpPr>
              <a:grpSpLocks/>
            </p:cNvGrpSpPr>
            <p:nvPr/>
          </p:nvGrpSpPr>
          <p:grpSpPr bwMode="auto">
            <a:xfrm>
              <a:off x="1498" y="3366"/>
              <a:ext cx="375" cy="360"/>
              <a:chOff x="3232" y="543"/>
              <a:chExt cx="375" cy="360"/>
            </a:xfrm>
          </p:grpSpPr>
          <p:sp>
            <p:nvSpPr>
              <p:cNvPr id="21544" name="Text Box 125"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45" name="Text Box 126"/>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grpSp>
        <p:grpSp>
          <p:nvGrpSpPr>
            <p:cNvPr id="21535" name="Group 127"/>
            <p:cNvGrpSpPr>
              <a:grpSpLocks/>
            </p:cNvGrpSpPr>
            <p:nvPr/>
          </p:nvGrpSpPr>
          <p:grpSpPr bwMode="auto">
            <a:xfrm>
              <a:off x="1875" y="3361"/>
              <a:ext cx="402" cy="366"/>
              <a:chOff x="3609" y="538"/>
              <a:chExt cx="402" cy="366"/>
            </a:xfrm>
          </p:grpSpPr>
          <p:sp>
            <p:nvSpPr>
              <p:cNvPr id="21542" name="Text Box 128"/>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dirty="0" smtClean="0">
                    <a:latin typeface="黑体" pitchFamily="2" charset="-122"/>
                    <a:ea typeface="黑体" pitchFamily="2" charset="-122"/>
                  </a:rPr>
                  <a:t>S</a:t>
                </a:r>
                <a:endParaRPr lang="en-US" altLang="zh-CN" sz="1800" dirty="0">
                  <a:latin typeface="黑体" pitchFamily="2" charset="-122"/>
                  <a:ea typeface="黑体" pitchFamily="2" charset="-122"/>
                </a:endParaRPr>
              </a:p>
            </p:txBody>
          </p:sp>
          <p:sp>
            <p:nvSpPr>
              <p:cNvPr id="21543" name="Text Box 129"/>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nvGrpSpPr>
            <p:cNvPr id="21536" name="Group 130"/>
            <p:cNvGrpSpPr>
              <a:grpSpLocks/>
            </p:cNvGrpSpPr>
            <p:nvPr/>
          </p:nvGrpSpPr>
          <p:grpSpPr bwMode="auto">
            <a:xfrm>
              <a:off x="2273" y="3360"/>
              <a:ext cx="402" cy="366"/>
              <a:chOff x="4007" y="537"/>
              <a:chExt cx="402" cy="366"/>
            </a:xfrm>
          </p:grpSpPr>
          <p:sp>
            <p:nvSpPr>
              <p:cNvPr id="21540" name="Text Box 131"/>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dirty="0" smtClean="0">
                    <a:latin typeface="黑体" pitchFamily="2" charset="-122"/>
                    <a:ea typeface="黑体" pitchFamily="2" charset="-122"/>
                  </a:rPr>
                  <a:t>D</a:t>
                </a:r>
                <a:endParaRPr lang="en-US" altLang="zh-CN" sz="1800" dirty="0">
                  <a:latin typeface="黑体" pitchFamily="2" charset="-122"/>
                  <a:ea typeface="黑体" pitchFamily="2" charset="-122"/>
                </a:endParaRPr>
              </a:p>
            </p:txBody>
          </p:sp>
          <p:sp>
            <p:nvSpPr>
              <p:cNvPr id="21541" name="Text Box 132"/>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nvGrpSpPr>
            <p:cNvPr id="21537" name="Group 133"/>
            <p:cNvGrpSpPr>
              <a:grpSpLocks/>
            </p:cNvGrpSpPr>
            <p:nvPr/>
          </p:nvGrpSpPr>
          <p:grpSpPr bwMode="auto">
            <a:xfrm>
              <a:off x="2677" y="3358"/>
              <a:ext cx="1171" cy="366"/>
              <a:chOff x="4007" y="537"/>
              <a:chExt cx="402" cy="366"/>
            </a:xfrm>
          </p:grpSpPr>
          <p:sp>
            <p:nvSpPr>
              <p:cNvPr id="21538" name="Text Box 134"/>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zh-CN" altLang="en-US" sz="1800">
                    <a:latin typeface="黑体" pitchFamily="2" charset="-122"/>
                    <a:ea typeface="黑体" pitchFamily="2" charset="-122"/>
                  </a:rPr>
                  <a:t>地址</a:t>
                </a:r>
                <a:r>
                  <a:rPr lang="en-US" altLang="zh-CN" sz="1800">
                    <a:latin typeface="黑体" pitchFamily="2" charset="-122"/>
                    <a:ea typeface="黑体" pitchFamily="2" charset="-122"/>
                  </a:rPr>
                  <a:t>1</a:t>
                </a:r>
              </a:p>
            </p:txBody>
          </p:sp>
          <p:sp>
            <p:nvSpPr>
              <p:cNvPr id="21539" name="Text Box 135"/>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16</a:t>
                </a:r>
              </a:p>
            </p:txBody>
          </p:sp>
        </p:grpSp>
      </p:grpSp>
      <p:grpSp>
        <p:nvGrpSpPr>
          <p:cNvPr id="21515" name="Group 150"/>
          <p:cNvGrpSpPr>
            <a:grpSpLocks/>
          </p:cNvGrpSpPr>
          <p:nvPr/>
        </p:nvGrpSpPr>
        <p:grpSpPr bwMode="auto">
          <a:xfrm>
            <a:off x="2371725" y="4670425"/>
            <a:ext cx="3730625" cy="585788"/>
            <a:chOff x="1494" y="2942"/>
            <a:chExt cx="2350" cy="369"/>
          </a:xfrm>
        </p:grpSpPr>
        <p:grpSp>
          <p:nvGrpSpPr>
            <p:cNvPr id="21522" name="Group 137"/>
            <p:cNvGrpSpPr>
              <a:grpSpLocks/>
            </p:cNvGrpSpPr>
            <p:nvPr/>
          </p:nvGrpSpPr>
          <p:grpSpPr bwMode="auto">
            <a:xfrm>
              <a:off x="1494" y="2950"/>
              <a:ext cx="375" cy="360"/>
              <a:chOff x="3232" y="543"/>
              <a:chExt cx="375" cy="360"/>
            </a:xfrm>
          </p:grpSpPr>
          <p:sp>
            <p:nvSpPr>
              <p:cNvPr id="21532" name="Text Box 138"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33" name="Text Box 139"/>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grpSp>
        <p:grpSp>
          <p:nvGrpSpPr>
            <p:cNvPr id="21523" name="Group 140"/>
            <p:cNvGrpSpPr>
              <a:grpSpLocks/>
            </p:cNvGrpSpPr>
            <p:nvPr/>
          </p:nvGrpSpPr>
          <p:grpSpPr bwMode="auto">
            <a:xfrm>
              <a:off x="1871" y="2945"/>
              <a:ext cx="402" cy="366"/>
              <a:chOff x="3609" y="538"/>
              <a:chExt cx="402" cy="366"/>
            </a:xfrm>
          </p:grpSpPr>
          <p:sp>
            <p:nvSpPr>
              <p:cNvPr id="21530" name="Text Box 141"/>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dirty="0" smtClean="0">
                    <a:latin typeface="黑体" pitchFamily="2" charset="-122"/>
                    <a:ea typeface="黑体" pitchFamily="2" charset="-122"/>
                  </a:rPr>
                  <a:t>S</a:t>
                </a:r>
                <a:endParaRPr lang="en-US" altLang="zh-CN" sz="1800" dirty="0">
                  <a:latin typeface="黑体" pitchFamily="2" charset="-122"/>
                  <a:ea typeface="黑体" pitchFamily="2" charset="-122"/>
                </a:endParaRPr>
              </a:p>
            </p:txBody>
          </p:sp>
          <p:sp>
            <p:nvSpPr>
              <p:cNvPr id="21531" name="Text Box 142"/>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nvGrpSpPr>
            <p:cNvPr id="21524" name="Group 143"/>
            <p:cNvGrpSpPr>
              <a:grpSpLocks/>
            </p:cNvGrpSpPr>
            <p:nvPr/>
          </p:nvGrpSpPr>
          <p:grpSpPr bwMode="auto">
            <a:xfrm>
              <a:off x="2269" y="2944"/>
              <a:ext cx="402" cy="366"/>
              <a:chOff x="4007" y="537"/>
              <a:chExt cx="402" cy="366"/>
            </a:xfrm>
          </p:grpSpPr>
          <p:sp>
            <p:nvSpPr>
              <p:cNvPr id="21528" name="Text Box 144"/>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dirty="0" smtClean="0">
                    <a:latin typeface="黑体" pitchFamily="2" charset="-122"/>
                    <a:ea typeface="黑体" pitchFamily="2" charset="-122"/>
                  </a:rPr>
                  <a:t>D</a:t>
                </a:r>
                <a:endParaRPr lang="en-US" altLang="zh-CN" sz="1800" dirty="0">
                  <a:latin typeface="黑体" pitchFamily="2" charset="-122"/>
                  <a:ea typeface="黑体" pitchFamily="2" charset="-122"/>
                </a:endParaRPr>
              </a:p>
            </p:txBody>
          </p:sp>
          <p:sp>
            <p:nvSpPr>
              <p:cNvPr id="21529" name="Text Box 145"/>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nvGrpSpPr>
            <p:cNvPr id="21525" name="Group 146"/>
            <p:cNvGrpSpPr>
              <a:grpSpLocks/>
            </p:cNvGrpSpPr>
            <p:nvPr/>
          </p:nvGrpSpPr>
          <p:grpSpPr bwMode="auto">
            <a:xfrm>
              <a:off x="2673" y="2942"/>
              <a:ext cx="1171" cy="366"/>
              <a:chOff x="4007" y="537"/>
              <a:chExt cx="402" cy="366"/>
            </a:xfrm>
          </p:grpSpPr>
          <p:sp>
            <p:nvSpPr>
              <p:cNvPr id="21526" name="Text Box 147"/>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zh-CN" altLang="en-US" sz="1800">
                    <a:latin typeface="黑体" pitchFamily="2" charset="-122"/>
                    <a:ea typeface="黑体" pitchFamily="2" charset="-122"/>
                  </a:rPr>
                  <a:t>地址</a:t>
                </a:r>
                <a:r>
                  <a:rPr lang="en-US" altLang="zh-CN" sz="1800">
                    <a:latin typeface="黑体" pitchFamily="2" charset="-122"/>
                    <a:ea typeface="黑体" pitchFamily="2" charset="-122"/>
                  </a:rPr>
                  <a:t>1</a:t>
                </a:r>
              </a:p>
            </p:txBody>
          </p:sp>
          <p:sp>
            <p:nvSpPr>
              <p:cNvPr id="21527" name="Text Box 148"/>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16</a:t>
                </a:r>
              </a:p>
            </p:txBody>
          </p:sp>
        </p:grpSp>
      </p:grpSp>
      <p:grpSp>
        <p:nvGrpSpPr>
          <p:cNvPr id="21516" name="Group 151"/>
          <p:cNvGrpSpPr>
            <a:grpSpLocks/>
          </p:cNvGrpSpPr>
          <p:nvPr/>
        </p:nvGrpSpPr>
        <p:grpSpPr bwMode="auto">
          <a:xfrm>
            <a:off x="6110288" y="5319713"/>
            <a:ext cx="1858962" cy="581025"/>
            <a:chOff x="4007" y="537"/>
            <a:chExt cx="402" cy="366"/>
          </a:xfrm>
        </p:grpSpPr>
        <p:sp>
          <p:nvSpPr>
            <p:cNvPr id="21520" name="Text Box 152"/>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zh-CN" altLang="en-US" sz="1800">
                  <a:latin typeface="黑体" pitchFamily="2" charset="-122"/>
                  <a:ea typeface="黑体" pitchFamily="2" charset="-122"/>
                </a:rPr>
                <a:t>地址</a:t>
              </a:r>
              <a:r>
                <a:rPr lang="en-US" altLang="zh-CN" sz="1800">
                  <a:latin typeface="黑体" pitchFamily="2" charset="-122"/>
                  <a:ea typeface="黑体" pitchFamily="2" charset="-122"/>
                </a:rPr>
                <a:t>2</a:t>
              </a:r>
            </a:p>
          </p:txBody>
        </p:sp>
        <p:sp>
          <p:nvSpPr>
            <p:cNvPr id="21521" name="Text Box 153"/>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16</a:t>
              </a:r>
            </a:p>
          </p:txBody>
        </p:sp>
      </p:grpSp>
      <p:sp>
        <p:nvSpPr>
          <p:cNvPr id="21517" name="AutoShape 155"/>
          <p:cNvSpPr>
            <a:spLocks/>
          </p:cNvSpPr>
          <p:nvPr/>
        </p:nvSpPr>
        <p:spPr bwMode="auto">
          <a:xfrm>
            <a:off x="1966913" y="1308100"/>
            <a:ext cx="304800" cy="3151188"/>
          </a:xfrm>
          <a:prstGeom prst="leftBrace">
            <a:avLst>
              <a:gd name="adj1" fmla="val 62135"/>
              <a:gd name="adj2" fmla="val 50000"/>
            </a:avLst>
          </a:prstGeom>
          <a:noFill/>
          <a:ln w="19050">
            <a:solidFill>
              <a:srgbClr val="000066"/>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pPr>
              <a:defRPr/>
            </a:pPr>
            <a:endParaRPr lang="zh-CN" altLang="en-US" dirty="0">
              <a:latin typeface="+mj-ea"/>
              <a:ea typeface="+mj-ea"/>
            </a:endParaRPr>
          </a:p>
        </p:txBody>
      </p:sp>
      <p:sp>
        <p:nvSpPr>
          <p:cNvPr id="21518" name="Text Box 156"/>
          <p:cNvSpPr txBox="1">
            <a:spLocks noChangeArrowheads="1"/>
          </p:cNvSpPr>
          <p:nvPr/>
        </p:nvSpPr>
        <p:spPr bwMode="auto">
          <a:xfrm>
            <a:off x="1079500" y="4784725"/>
            <a:ext cx="10874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双字长</a:t>
            </a:r>
          </a:p>
          <a:p>
            <a:pPr algn="ctr"/>
            <a:r>
              <a:rPr lang="zh-CN" altLang="en-US" sz="1800">
                <a:latin typeface="黑体" pitchFamily="2" charset="-122"/>
                <a:ea typeface="黑体" pitchFamily="2" charset="-122"/>
              </a:rPr>
              <a:t>（</a:t>
            </a:r>
            <a:r>
              <a:rPr lang="en-US" altLang="zh-CN" sz="1800">
                <a:latin typeface="黑体" pitchFamily="2" charset="-122"/>
                <a:ea typeface="黑体" pitchFamily="2" charset="-122"/>
              </a:rPr>
              <a:t>32</a:t>
            </a:r>
            <a:r>
              <a:rPr lang="zh-CN" altLang="en-US" sz="1800">
                <a:latin typeface="黑体" pitchFamily="2" charset="-122"/>
                <a:ea typeface="黑体" pitchFamily="2" charset="-122"/>
              </a:rPr>
              <a:t>位）</a:t>
            </a:r>
          </a:p>
        </p:txBody>
      </p:sp>
      <p:sp>
        <p:nvSpPr>
          <p:cNvPr id="21519" name="Text Box 157"/>
          <p:cNvSpPr txBox="1">
            <a:spLocks noChangeArrowheads="1"/>
          </p:cNvSpPr>
          <p:nvPr/>
        </p:nvSpPr>
        <p:spPr bwMode="auto">
          <a:xfrm>
            <a:off x="1085850" y="5521325"/>
            <a:ext cx="10874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三字长</a:t>
            </a:r>
          </a:p>
          <a:p>
            <a:pPr algn="ctr"/>
            <a:r>
              <a:rPr lang="zh-CN" altLang="en-US" sz="1800">
                <a:latin typeface="黑体" pitchFamily="2" charset="-122"/>
                <a:ea typeface="黑体" pitchFamily="2" charset="-122"/>
              </a:rPr>
              <a:t>（</a:t>
            </a:r>
            <a:r>
              <a:rPr lang="en-US" altLang="zh-CN" sz="1800">
                <a:latin typeface="黑体" pitchFamily="2" charset="-122"/>
                <a:ea typeface="黑体" pitchFamily="2" charset="-122"/>
              </a:rPr>
              <a:t>48</a:t>
            </a:r>
            <a:r>
              <a:rPr lang="zh-CN" altLang="en-US" sz="1800">
                <a:latin typeface="黑体" pitchFamily="2" charset="-122"/>
                <a:ea typeface="黑体" pitchFamily="2" charset="-122"/>
              </a:rPr>
              <a:t>位）</a:t>
            </a: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693738" y="874713"/>
            <a:ext cx="7848600" cy="838200"/>
          </a:xfrm>
          <a:prstGeom prst="rect">
            <a:avLst/>
          </a:prstGeom>
          <a:noFill/>
          <a:ln>
            <a:noFill/>
          </a:ln>
          <a:extLst/>
        </p:spPr>
        <p:txBody>
          <a:bodyPr/>
          <a:lstStyle/>
          <a:p>
            <a:pPr algn="ctr" eaLnBrk="1" hangingPunct="1"/>
            <a:r>
              <a:rPr lang="zh-CN" altLang="en-US" sz="3200">
                <a:solidFill>
                  <a:srgbClr val="990000"/>
                </a:solidFill>
                <a:latin typeface="黑体" pitchFamily="2" charset="-122"/>
                <a:ea typeface="黑体" pitchFamily="2" charset="-122"/>
              </a:rPr>
              <a:t>第3章  指令系统</a:t>
            </a:r>
          </a:p>
        </p:txBody>
      </p:sp>
      <p:grpSp>
        <p:nvGrpSpPr>
          <p:cNvPr id="4099" name="Group 13"/>
          <p:cNvGrpSpPr>
            <a:grpSpLocks/>
          </p:cNvGrpSpPr>
          <p:nvPr/>
        </p:nvGrpSpPr>
        <p:grpSpPr bwMode="auto">
          <a:xfrm>
            <a:off x="457200" y="838200"/>
            <a:ext cx="7781925" cy="1052513"/>
            <a:chOff x="288" y="528"/>
            <a:chExt cx="4902" cy="663"/>
          </a:xfrm>
        </p:grpSpPr>
        <p:sp>
          <p:nvSpPr>
            <p:cNvPr id="4102" name="Rectangle 14"/>
            <p:cNvSpPr>
              <a:spLocks noChangeArrowheads="1"/>
            </p:cNvSpPr>
            <p:nvPr/>
          </p:nvSpPr>
          <p:spPr bwMode="auto">
            <a:xfrm>
              <a:off x="457" y="596"/>
              <a:ext cx="25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3" name="Rectangle 15"/>
            <p:cNvSpPr>
              <a:spLocks noChangeArrowheads="1"/>
            </p:cNvSpPr>
            <p:nvPr/>
          </p:nvSpPr>
          <p:spPr bwMode="auto">
            <a:xfrm>
              <a:off x="681" y="596"/>
              <a:ext cx="191"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4" name="Rectangle 16"/>
            <p:cNvSpPr>
              <a:spLocks noChangeArrowheads="1"/>
            </p:cNvSpPr>
            <p:nvPr/>
          </p:nvSpPr>
          <p:spPr bwMode="auto">
            <a:xfrm>
              <a:off x="530" y="862"/>
              <a:ext cx="24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5" name="Rectangle 17"/>
            <p:cNvSpPr>
              <a:spLocks noChangeArrowheads="1"/>
            </p:cNvSpPr>
            <p:nvPr/>
          </p:nvSpPr>
          <p:spPr bwMode="auto">
            <a:xfrm>
              <a:off x="746" y="862"/>
              <a:ext cx="215"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6" name="Rectangle 18"/>
            <p:cNvSpPr>
              <a:spLocks noChangeArrowheads="1"/>
            </p:cNvSpPr>
            <p:nvPr/>
          </p:nvSpPr>
          <p:spPr bwMode="auto">
            <a:xfrm>
              <a:off x="288" y="816"/>
              <a:ext cx="327"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7" name="Rectangle 19"/>
            <p:cNvSpPr>
              <a:spLocks noChangeArrowheads="1"/>
            </p:cNvSpPr>
            <p:nvPr/>
          </p:nvSpPr>
          <p:spPr bwMode="auto">
            <a:xfrm>
              <a:off x="659" y="528"/>
              <a:ext cx="18"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8" name="Rectangle 20"/>
            <p:cNvSpPr>
              <a:spLocks noChangeArrowheads="1"/>
            </p:cNvSpPr>
            <p:nvPr/>
          </p:nvSpPr>
          <p:spPr bwMode="auto">
            <a:xfrm flipV="1">
              <a:off x="384" y="1056"/>
              <a:ext cx="4806" cy="23"/>
            </a:xfrm>
            <a:prstGeom prst="rect">
              <a:avLst/>
            </a:prstGeom>
            <a:gradFill rotWithShape="0">
              <a:gsLst>
                <a:gs pos="0">
                  <a:schemeClr val="bg2"/>
                </a:gs>
                <a:gs pos="100000">
                  <a:srgbClr val="B8B8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grpSp>
      <p:sp>
        <p:nvSpPr>
          <p:cNvPr id="4100" name="Text Box 24"/>
          <p:cNvSpPr txBox="1">
            <a:spLocks noChangeArrowheads="1"/>
          </p:cNvSpPr>
          <p:nvPr/>
        </p:nvSpPr>
        <p:spPr bwMode="auto">
          <a:xfrm>
            <a:off x="1863725" y="2208213"/>
            <a:ext cx="5380038" cy="3871912"/>
          </a:xfrm>
          <a:prstGeom prst="rect">
            <a:avLst/>
          </a:prstGeom>
          <a:gradFill rotWithShape="0">
            <a:gsLst>
              <a:gs pos="0">
                <a:srgbClr val="ADD6FF"/>
              </a:gs>
              <a:gs pos="100000">
                <a:srgbClr val="F5E3F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indent="3810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140000"/>
              </a:lnSpc>
            </a:pPr>
            <a:r>
              <a:rPr lang="zh-CN" altLang="en-US" dirty="0">
                <a:latin typeface="黑体" pitchFamily="2" charset="-122"/>
                <a:ea typeface="黑体" pitchFamily="2" charset="-122"/>
              </a:rPr>
              <a:t>§3.1 指令格式</a:t>
            </a:r>
          </a:p>
          <a:p>
            <a:pPr algn="l" eaLnBrk="1" hangingPunct="1">
              <a:lnSpc>
                <a:spcPct val="140000"/>
              </a:lnSpc>
            </a:pPr>
            <a:r>
              <a:rPr lang="zh-CN" altLang="en-US" dirty="0">
                <a:latin typeface="黑体" pitchFamily="2" charset="-122"/>
                <a:ea typeface="黑体" pitchFamily="2" charset="-122"/>
              </a:rPr>
              <a:t>§3.2 指令类型</a:t>
            </a:r>
          </a:p>
          <a:p>
            <a:pPr algn="l" eaLnBrk="1" hangingPunct="1">
              <a:lnSpc>
                <a:spcPct val="140000"/>
              </a:lnSpc>
            </a:pPr>
            <a:r>
              <a:rPr lang="zh-CN" altLang="en-US" dirty="0">
                <a:latin typeface="黑体" pitchFamily="2" charset="-122"/>
                <a:ea typeface="黑体" pitchFamily="2" charset="-122"/>
              </a:rPr>
              <a:t>§3.3 寻址技术</a:t>
            </a:r>
          </a:p>
          <a:p>
            <a:pPr algn="l" eaLnBrk="1" hangingPunct="1">
              <a:lnSpc>
                <a:spcPct val="140000"/>
              </a:lnSpc>
            </a:pPr>
            <a:r>
              <a:rPr lang="zh-CN" altLang="en-US" dirty="0">
                <a:latin typeface="黑体" pitchFamily="2" charset="-122"/>
                <a:ea typeface="黑体" pitchFamily="2" charset="-122"/>
              </a:rPr>
              <a:t>§3.4 堆栈与堆栈操作</a:t>
            </a:r>
          </a:p>
          <a:p>
            <a:pPr algn="l" eaLnBrk="1" hangingPunct="1">
              <a:lnSpc>
                <a:spcPct val="140000"/>
              </a:lnSpc>
            </a:pPr>
            <a:r>
              <a:rPr lang="zh-CN" altLang="en-US" dirty="0">
                <a:latin typeface="黑体" pitchFamily="2" charset="-122"/>
                <a:ea typeface="黑体" pitchFamily="2" charset="-122"/>
              </a:rPr>
              <a:t>§3.5 指令系统</a:t>
            </a:r>
            <a:r>
              <a:rPr lang="zh-CN" altLang="en-US" dirty="0" smtClean="0">
                <a:latin typeface="黑体" pitchFamily="2" charset="-122"/>
                <a:ea typeface="黑体" pitchFamily="2" charset="-122"/>
              </a:rPr>
              <a:t>实例</a:t>
            </a:r>
            <a:endParaRPr lang="en-US" altLang="zh-CN" dirty="0" smtClean="0">
              <a:latin typeface="黑体" pitchFamily="2" charset="-122"/>
              <a:ea typeface="黑体" pitchFamily="2" charset="-122"/>
            </a:endParaRPr>
          </a:p>
          <a:p>
            <a:pPr algn="l" eaLnBrk="1" hangingPunct="1">
              <a:lnSpc>
                <a:spcPct val="140000"/>
              </a:lnSpc>
            </a:pPr>
            <a:r>
              <a:rPr lang="zh-CN" altLang="en-US" dirty="0">
                <a:latin typeface="黑体" pitchFamily="2" charset="-122"/>
                <a:ea typeface="黑体" pitchFamily="2" charset="-122"/>
              </a:rPr>
              <a:t>§3.</a:t>
            </a:r>
            <a:r>
              <a:rPr lang="en-US" altLang="zh-CN" dirty="0">
                <a:latin typeface="黑体" pitchFamily="2" charset="-122"/>
                <a:ea typeface="黑体" pitchFamily="2" charset="-122"/>
              </a:rPr>
              <a:t>6 </a:t>
            </a:r>
            <a:r>
              <a:rPr lang="zh-CN" altLang="en-US" dirty="0" smtClean="0">
                <a:latin typeface="黑体" pitchFamily="2" charset="-122"/>
                <a:ea typeface="黑体" pitchFamily="2" charset="-122"/>
              </a:rPr>
              <a:t>硬件</a:t>
            </a:r>
            <a:r>
              <a:rPr lang="zh-CN" altLang="en-US" dirty="0">
                <a:latin typeface="黑体" pitchFamily="2" charset="-122"/>
                <a:ea typeface="黑体" pitchFamily="2" charset="-122"/>
              </a:rPr>
              <a:t>对</a:t>
            </a:r>
            <a:r>
              <a:rPr lang="zh-CN" altLang="en-US" dirty="0" smtClean="0">
                <a:latin typeface="黑体" pitchFamily="2" charset="-122"/>
                <a:ea typeface="黑体" pitchFamily="2" charset="-122"/>
              </a:rPr>
              <a:t>函数调用</a:t>
            </a:r>
            <a:r>
              <a:rPr lang="zh-CN" altLang="en-US" dirty="0">
                <a:latin typeface="黑体" pitchFamily="2" charset="-122"/>
                <a:ea typeface="黑体" pitchFamily="2" charset="-122"/>
              </a:rPr>
              <a:t>的支持</a:t>
            </a:r>
          </a:p>
          <a:p>
            <a:pPr algn="l" eaLnBrk="1" hangingPunct="1">
              <a:lnSpc>
                <a:spcPct val="140000"/>
              </a:lnSpc>
            </a:pPr>
            <a:r>
              <a:rPr lang="zh-CN" altLang="en-US" dirty="0">
                <a:latin typeface="黑体" pitchFamily="2" charset="-122"/>
                <a:ea typeface="黑体" pitchFamily="2" charset="-122"/>
              </a:rPr>
              <a:t>§3</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7 </a:t>
            </a:r>
            <a:r>
              <a:rPr lang="zh-CN" altLang="en-US" dirty="0">
                <a:latin typeface="黑体" pitchFamily="2" charset="-122"/>
                <a:ea typeface="黑体" pitchFamily="2" charset="-122"/>
              </a:rPr>
              <a:t>指令系统的发展及</a:t>
            </a:r>
            <a:r>
              <a:rPr lang="en-US" altLang="zh-CN" dirty="0">
                <a:latin typeface="黑体" pitchFamily="2" charset="-122"/>
                <a:ea typeface="黑体" pitchFamily="2" charset="-122"/>
              </a:rPr>
              <a:t>RISC</a:t>
            </a:r>
            <a:r>
              <a:rPr lang="zh-CN" altLang="en-US" dirty="0">
                <a:latin typeface="黑体" pitchFamily="2" charset="-122"/>
                <a:ea typeface="黑体" pitchFamily="2" charset="-122"/>
              </a:rPr>
              <a:t>技术</a:t>
            </a: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438150"/>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3.2 指令类型（教材</a:t>
            </a:r>
            <a:r>
              <a:rPr kumimoji="0" lang="en-US" altLang="zh-CN" sz="2600">
                <a:solidFill>
                  <a:srgbClr val="800000"/>
                </a:solidFill>
                <a:latin typeface="黑体" pitchFamily="2" charset="-122"/>
                <a:ea typeface="黑体" pitchFamily="2" charset="-122"/>
              </a:rPr>
              <a:t>3.4</a:t>
            </a:r>
            <a:r>
              <a:rPr kumimoji="0" lang="zh-CN" altLang="en-US" sz="2600">
                <a:solidFill>
                  <a:srgbClr val="800000"/>
                </a:solidFill>
                <a:latin typeface="黑体" pitchFamily="2" charset="-122"/>
                <a:ea typeface="黑体" pitchFamily="2" charset="-122"/>
              </a:rPr>
              <a:t>）</a:t>
            </a:r>
            <a:r>
              <a:rPr kumimoji="0" lang="zh-CN" altLang="en-US" sz="2000">
                <a:solidFill>
                  <a:schemeClr val="tx1"/>
                </a:solidFill>
                <a:latin typeface="黑体" pitchFamily="2" charset="-122"/>
                <a:ea typeface="黑体" pitchFamily="2" charset="-122"/>
              </a:rPr>
              <a:t> </a:t>
            </a:r>
          </a:p>
        </p:txBody>
      </p:sp>
      <p:sp>
        <p:nvSpPr>
          <p:cNvPr id="22531" name="Rectangle 3"/>
          <p:cNvSpPr>
            <a:spLocks noChangeArrowheads="1"/>
          </p:cNvSpPr>
          <p:nvPr/>
        </p:nvSpPr>
        <p:spPr bwMode="auto">
          <a:xfrm>
            <a:off x="1438275" y="2025650"/>
            <a:ext cx="414496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lnSpc>
                <a:spcPct val="120000"/>
              </a:lnSpc>
              <a:buFont typeface="Wingdings" pitchFamily="2" charset="2"/>
              <a:buChar char="Ø"/>
            </a:pPr>
            <a:r>
              <a:rPr kumimoji="0" lang="zh-CN" altLang="en-US">
                <a:latin typeface="黑体" pitchFamily="2" charset="-122"/>
                <a:ea typeface="黑体" pitchFamily="2" charset="-122"/>
              </a:rPr>
              <a:t> 数据传送类指令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运算类指令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程序控制类指令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输入输出类指令 (非必备</a:t>
            </a:r>
            <a:r>
              <a:rPr kumimoji="0" lang="en-US" altLang="zh-CN">
                <a:latin typeface="黑体" pitchFamily="2" charset="-122"/>
                <a:ea typeface="黑体" pitchFamily="2" charset="-122"/>
              </a:rPr>
              <a:t>)</a:t>
            </a:r>
            <a:endParaRPr kumimoji="0" lang="zh-CN" altLang="en-US">
              <a:solidFill>
                <a:srgbClr val="800000"/>
              </a:solidFill>
              <a:latin typeface="黑体" pitchFamily="2" charset="-122"/>
              <a:ea typeface="黑体" pitchFamily="2" charset="-122"/>
            </a:endParaRPr>
          </a:p>
        </p:txBody>
      </p:sp>
      <p:sp>
        <p:nvSpPr>
          <p:cNvPr id="22532" name="Rectangle 4"/>
          <p:cNvSpPr>
            <a:spLocks noChangeArrowheads="1"/>
          </p:cNvSpPr>
          <p:nvPr/>
        </p:nvSpPr>
        <p:spPr bwMode="auto">
          <a:xfrm>
            <a:off x="279400" y="973138"/>
            <a:ext cx="8864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30000"/>
              </a:lnSpc>
            </a:pPr>
            <a:r>
              <a:rPr kumimoji="0" lang="zh-CN" altLang="en-US">
                <a:latin typeface="黑体" pitchFamily="2" charset="-122"/>
                <a:ea typeface="黑体" pitchFamily="2" charset="-122"/>
              </a:rPr>
              <a:t>    与机器的用途、性能的总体要求有关。</a:t>
            </a:r>
          </a:p>
          <a:p>
            <a:pPr algn="l" eaLnBrk="1" hangingPunct="1">
              <a:lnSpc>
                <a:spcPct val="170000"/>
              </a:lnSpc>
            </a:pPr>
            <a:r>
              <a:rPr kumimoji="0" lang="zh-CN" altLang="en-US">
                <a:latin typeface="黑体" pitchFamily="2" charset="-122"/>
                <a:ea typeface="黑体" pitchFamily="2" charset="-122"/>
              </a:rPr>
              <a:t>    通用型计算机其基本的操作种类有： </a:t>
            </a:r>
          </a:p>
        </p:txBody>
      </p:sp>
      <p:grpSp>
        <p:nvGrpSpPr>
          <p:cNvPr id="2" name="Group 13"/>
          <p:cNvGrpSpPr>
            <a:grpSpLocks/>
          </p:cNvGrpSpPr>
          <p:nvPr/>
        </p:nvGrpSpPr>
        <p:grpSpPr bwMode="auto">
          <a:xfrm>
            <a:off x="530225" y="3927475"/>
            <a:ext cx="4375150" cy="2278063"/>
            <a:chOff x="334" y="2359"/>
            <a:chExt cx="2756" cy="1435"/>
          </a:xfrm>
        </p:grpSpPr>
        <p:sp>
          <p:nvSpPr>
            <p:cNvPr id="22534" name="Rectangle 6"/>
            <p:cNvSpPr>
              <a:spLocks noChangeArrowheads="1"/>
            </p:cNvSpPr>
            <p:nvPr/>
          </p:nvSpPr>
          <p:spPr bwMode="auto">
            <a:xfrm>
              <a:off x="334" y="2359"/>
              <a:ext cx="2756"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buFont typeface="Wingdings" pitchFamily="2" charset="2"/>
                <a:buNone/>
              </a:pPr>
              <a:r>
                <a:rPr kumimoji="0" lang="zh-CN" altLang="en-US">
                  <a:latin typeface="黑体" pitchFamily="2" charset="-122"/>
                  <a:ea typeface="黑体" pitchFamily="2" charset="-122"/>
                </a:rPr>
                <a:t>  其它种类指令还有：</a:t>
              </a:r>
            </a:p>
          </p:txBody>
        </p:sp>
        <p:sp>
          <p:nvSpPr>
            <p:cNvPr id="22535" name="Rectangle 7"/>
            <p:cNvSpPr>
              <a:spLocks noChangeArrowheads="1"/>
            </p:cNvSpPr>
            <p:nvPr/>
          </p:nvSpPr>
          <p:spPr bwMode="auto">
            <a:xfrm>
              <a:off x="903" y="2619"/>
              <a:ext cx="1733"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lnSpc>
                  <a:spcPct val="120000"/>
                </a:lnSpc>
                <a:buFont typeface="Wingdings" pitchFamily="2" charset="2"/>
                <a:buChar char="Ø"/>
              </a:pPr>
              <a:r>
                <a:rPr kumimoji="0" lang="zh-CN" altLang="en-US">
                  <a:latin typeface="黑体" pitchFamily="2" charset="-122"/>
                  <a:ea typeface="黑体" pitchFamily="2" charset="-122"/>
                </a:rPr>
                <a:t> 串操作指令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数据转换指令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处理机控制指令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特权指令 </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660400" y="990600"/>
            <a:ext cx="492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3.2.1 数据传送类指令</a:t>
            </a:r>
          </a:p>
        </p:txBody>
      </p:sp>
      <p:sp>
        <p:nvSpPr>
          <p:cNvPr id="23555" name="Rectangle 5"/>
          <p:cNvSpPr>
            <a:spLocks noChangeArrowheads="1"/>
          </p:cNvSpPr>
          <p:nvPr/>
        </p:nvSpPr>
        <p:spPr bwMode="auto">
          <a:xfrm>
            <a:off x="650875" y="1365250"/>
            <a:ext cx="84931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40000"/>
              </a:lnSpc>
            </a:pPr>
            <a:r>
              <a:rPr kumimoji="0" lang="zh-CN" altLang="en-US">
                <a:solidFill>
                  <a:srgbClr val="800000"/>
                </a:solidFill>
                <a:latin typeface="黑体" pitchFamily="2" charset="-122"/>
                <a:ea typeface="黑体" pitchFamily="2" charset="-122"/>
              </a:rPr>
              <a:t>  1.一般传送指令 (复制）</a:t>
            </a:r>
            <a:endParaRPr kumimoji="0" lang="en-US" altLang="zh-CN">
              <a:solidFill>
                <a:srgbClr val="800000"/>
              </a:solidFill>
              <a:latin typeface="黑体" pitchFamily="2" charset="-122"/>
              <a:ea typeface="黑体" pitchFamily="2" charset="-122"/>
            </a:endParaRPr>
          </a:p>
          <a:p>
            <a:pPr algn="l" eaLnBrk="1" hangingPunct="1">
              <a:lnSpc>
                <a:spcPct val="140000"/>
              </a:lnSpc>
            </a:pPr>
            <a:r>
              <a:rPr kumimoji="0" lang="zh-CN" altLang="en-US">
                <a:latin typeface="黑体" pitchFamily="2" charset="-122"/>
                <a:ea typeface="黑体" pitchFamily="2" charset="-122"/>
              </a:rPr>
              <a:t>    把数据从源地址复制到目的地址中去。</a:t>
            </a:r>
          </a:p>
        </p:txBody>
      </p:sp>
      <p:sp>
        <p:nvSpPr>
          <p:cNvPr id="625671" name="Rectangle 7"/>
          <p:cNvSpPr>
            <a:spLocks noChangeArrowheads="1"/>
          </p:cNvSpPr>
          <p:nvPr/>
        </p:nvSpPr>
        <p:spPr bwMode="auto">
          <a:xfrm>
            <a:off x="650875" y="2489200"/>
            <a:ext cx="8493125"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40000"/>
              </a:lnSpc>
            </a:pPr>
            <a:r>
              <a:rPr kumimoji="0" lang="zh-CN" altLang="en-US">
                <a:latin typeface="黑体" pitchFamily="2" charset="-122"/>
                <a:ea typeface="黑体" pitchFamily="2" charset="-122"/>
              </a:rPr>
              <a:t>    常用助记符：</a:t>
            </a:r>
            <a:r>
              <a:rPr kumimoji="0" lang="en-US" altLang="zh-CN">
                <a:latin typeface="黑体" pitchFamily="2" charset="-122"/>
                <a:ea typeface="黑体" pitchFamily="2" charset="-122"/>
              </a:rPr>
              <a:t>MOV ，LOAD(LD) ，STORE</a:t>
            </a:r>
          </a:p>
          <a:p>
            <a:pPr algn="l" eaLnBrk="1" hangingPunct="1">
              <a:lnSpc>
                <a:spcPct val="140000"/>
              </a:lnSpc>
            </a:pPr>
            <a:r>
              <a:rPr kumimoji="0" lang="zh-CN" altLang="en-US">
                <a:latin typeface="黑体" pitchFamily="2" charset="-122"/>
                <a:ea typeface="黑体" pitchFamily="2" charset="-122"/>
              </a:rPr>
              <a:t>       类型：寄存器→寄存器 （</a:t>
            </a:r>
            <a:r>
              <a:rPr kumimoji="0" lang="en-US" altLang="zh-CN">
                <a:latin typeface="黑体" pitchFamily="2" charset="-122"/>
                <a:ea typeface="黑体" pitchFamily="2" charset="-122"/>
              </a:rPr>
              <a:t>RR</a:t>
            </a:r>
            <a:r>
              <a:rPr kumimoji="0" lang="zh-CN" altLang="en-US">
                <a:latin typeface="黑体" pitchFamily="2" charset="-122"/>
                <a:ea typeface="黑体" pitchFamily="2" charset="-122"/>
              </a:rPr>
              <a:t>型） </a:t>
            </a:r>
          </a:p>
          <a:p>
            <a:pPr algn="l" eaLnBrk="1" hangingPunct="1"/>
            <a:r>
              <a:rPr kumimoji="0" lang="zh-CN" altLang="en-US">
                <a:latin typeface="黑体" pitchFamily="2" charset="-122"/>
                <a:ea typeface="黑体" pitchFamily="2" charset="-122"/>
              </a:rPr>
              <a:t>             寄存器→主存   （</a:t>
            </a:r>
            <a:r>
              <a:rPr kumimoji="0" lang="en-US" altLang="zh-CN">
                <a:latin typeface="黑体" pitchFamily="2" charset="-122"/>
                <a:ea typeface="黑体" pitchFamily="2" charset="-122"/>
              </a:rPr>
              <a:t>RS</a:t>
            </a:r>
            <a:r>
              <a:rPr kumimoji="0" lang="zh-CN" altLang="en-US">
                <a:latin typeface="黑体" pitchFamily="2" charset="-122"/>
                <a:ea typeface="黑体" pitchFamily="2" charset="-122"/>
              </a:rPr>
              <a:t>型） </a:t>
            </a:r>
          </a:p>
          <a:p>
            <a:pPr algn="l" eaLnBrk="1" hangingPunct="1"/>
            <a:r>
              <a:rPr kumimoji="0" lang="zh-CN" altLang="en-US">
                <a:latin typeface="黑体" pitchFamily="2" charset="-122"/>
                <a:ea typeface="黑体" pitchFamily="2" charset="-122"/>
              </a:rPr>
              <a:t>             主存→寄存器   （</a:t>
            </a:r>
            <a:r>
              <a:rPr kumimoji="0" lang="en-US" altLang="zh-CN">
                <a:latin typeface="黑体" pitchFamily="2" charset="-122"/>
                <a:ea typeface="黑体" pitchFamily="2" charset="-122"/>
              </a:rPr>
              <a:t>RS</a:t>
            </a:r>
            <a:r>
              <a:rPr kumimoji="0" lang="zh-CN" altLang="en-US">
                <a:latin typeface="黑体" pitchFamily="2" charset="-122"/>
                <a:ea typeface="黑体" pitchFamily="2" charset="-122"/>
              </a:rPr>
              <a:t>型） </a:t>
            </a:r>
          </a:p>
          <a:p>
            <a:pPr algn="l" eaLnBrk="1" hangingPunct="1"/>
            <a:r>
              <a:rPr kumimoji="0" lang="zh-CN" altLang="en-US">
                <a:latin typeface="黑体" pitchFamily="2" charset="-122"/>
                <a:ea typeface="黑体" pitchFamily="2" charset="-122"/>
              </a:rPr>
              <a:t>             主存→主存     （</a:t>
            </a:r>
            <a:r>
              <a:rPr kumimoji="0" lang="en-US" altLang="zh-CN">
                <a:latin typeface="黑体" pitchFamily="2" charset="-122"/>
                <a:ea typeface="黑体" pitchFamily="2" charset="-122"/>
              </a:rPr>
              <a:t>SS</a:t>
            </a:r>
            <a:r>
              <a:rPr kumimoji="0" lang="zh-CN" altLang="en-US">
                <a:latin typeface="黑体" pitchFamily="2" charset="-122"/>
                <a:ea typeface="黑体" pitchFamily="2" charset="-122"/>
              </a:rPr>
              <a:t>型） </a:t>
            </a:r>
          </a:p>
        </p:txBody>
      </p:sp>
      <p:sp>
        <p:nvSpPr>
          <p:cNvPr id="23557" name="Rectangle 2"/>
          <p:cNvSpPr>
            <a:spLocks noChangeArrowheads="1"/>
          </p:cNvSpPr>
          <p:nvPr/>
        </p:nvSpPr>
        <p:spPr bwMode="auto">
          <a:xfrm>
            <a:off x="0" y="438150"/>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3.2 指令类型</a:t>
            </a:r>
            <a:r>
              <a:rPr kumimoji="0" lang="zh-CN" altLang="en-US" sz="2000">
                <a:solidFill>
                  <a:schemeClr val="tx1"/>
                </a:solidFill>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5671"/>
                                        </p:tgtEl>
                                        <p:attrNameLst>
                                          <p:attrName>style.visibility</p:attrName>
                                        </p:attrNameLst>
                                      </p:cBhvr>
                                      <p:to>
                                        <p:strVal val="visible"/>
                                      </p:to>
                                    </p:set>
                                    <p:animEffect transition="in" filter="wipe(up)">
                                      <p:cBhvr>
                                        <p:cTn id="7" dur="500"/>
                                        <p:tgtEl>
                                          <p:spTgt spid="625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3" name="Rectangle 3"/>
          <p:cNvSpPr>
            <a:spLocks noChangeArrowheads="1"/>
          </p:cNvSpPr>
          <p:nvPr/>
        </p:nvSpPr>
        <p:spPr bwMode="auto">
          <a:xfrm>
            <a:off x="366713" y="3824288"/>
            <a:ext cx="8777287"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nchor="ctr">
            <a:spAutoFit/>
          </a:bodyPr>
          <a:lstStyle/>
          <a:p>
            <a:pPr indent="304800" algn="l" eaLnBrk="1" hangingPunct="1">
              <a:lnSpc>
                <a:spcPct val="120000"/>
              </a:lnSpc>
            </a:pPr>
            <a:r>
              <a:rPr kumimoji="0" lang="zh-CN" altLang="en-US">
                <a:solidFill>
                  <a:srgbClr val="800000"/>
                </a:solidFill>
                <a:latin typeface="黑体" pitchFamily="2" charset="-122"/>
                <a:ea typeface="黑体" pitchFamily="2" charset="-122"/>
              </a:rPr>
              <a:t>3.数据交换指令 </a:t>
            </a:r>
          </a:p>
          <a:p>
            <a:pPr indent="304800" algn="l" eaLnBrk="1" hangingPunct="1">
              <a:lnSpc>
                <a:spcPct val="120000"/>
              </a:lnSpc>
            </a:pPr>
            <a:r>
              <a:rPr kumimoji="0" lang="zh-CN" altLang="en-US">
                <a:latin typeface="黑体" pitchFamily="2" charset="-122"/>
                <a:ea typeface="黑体" pitchFamily="2" charset="-122"/>
              </a:rPr>
              <a:t>  常见的有字节交换、字交换、高低半字节之间交换等。</a:t>
            </a:r>
          </a:p>
          <a:p>
            <a:pPr indent="304800" algn="l" eaLnBrk="1" hangingPunct="1">
              <a:lnSpc>
                <a:spcPct val="120000"/>
              </a:lnSpc>
            </a:pPr>
            <a:r>
              <a:rPr kumimoji="0" lang="zh-CN" altLang="en-US">
                <a:latin typeface="黑体" pitchFamily="2" charset="-122"/>
                <a:ea typeface="黑体" pitchFamily="2" charset="-122"/>
              </a:rPr>
              <a:t>  常用助记符：</a:t>
            </a:r>
            <a:r>
              <a:rPr kumimoji="0" lang="en-US" altLang="zh-CN">
                <a:latin typeface="黑体" pitchFamily="2" charset="-122"/>
                <a:ea typeface="黑体" pitchFamily="2" charset="-122"/>
              </a:rPr>
              <a:t>XCHG</a:t>
            </a:r>
          </a:p>
        </p:txBody>
      </p:sp>
      <p:sp>
        <p:nvSpPr>
          <p:cNvPr id="24579" name="Rectangle 4"/>
          <p:cNvSpPr>
            <a:spLocks noChangeArrowheads="1"/>
          </p:cNvSpPr>
          <p:nvPr/>
        </p:nvSpPr>
        <p:spPr bwMode="auto">
          <a:xfrm>
            <a:off x="660400" y="990600"/>
            <a:ext cx="5091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3.2.1 数据传送类指令</a:t>
            </a:r>
          </a:p>
        </p:txBody>
      </p:sp>
      <p:sp>
        <p:nvSpPr>
          <p:cNvPr id="24580" name="Rectangle 5"/>
          <p:cNvSpPr>
            <a:spLocks noChangeArrowheads="1"/>
          </p:cNvSpPr>
          <p:nvPr/>
        </p:nvSpPr>
        <p:spPr bwMode="auto">
          <a:xfrm>
            <a:off x="650875" y="1365250"/>
            <a:ext cx="84931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40000"/>
              </a:lnSpc>
            </a:pPr>
            <a:r>
              <a:rPr kumimoji="0" lang="zh-CN" altLang="en-US">
                <a:solidFill>
                  <a:srgbClr val="800000"/>
                </a:solidFill>
                <a:latin typeface="黑体" pitchFamily="2" charset="-122"/>
                <a:ea typeface="黑体" pitchFamily="2" charset="-122"/>
              </a:rPr>
              <a:t>  1.一般传送指令 (复制）</a:t>
            </a:r>
            <a:endParaRPr kumimoji="0" lang="en-US" altLang="zh-CN">
              <a:solidFill>
                <a:srgbClr val="800000"/>
              </a:solidFill>
              <a:latin typeface="黑体" pitchFamily="2" charset="-122"/>
              <a:ea typeface="黑体" pitchFamily="2" charset="-122"/>
            </a:endParaRPr>
          </a:p>
          <a:p>
            <a:pPr algn="l" eaLnBrk="1" hangingPunct="1">
              <a:lnSpc>
                <a:spcPct val="140000"/>
              </a:lnSpc>
            </a:pPr>
            <a:r>
              <a:rPr kumimoji="0" lang="zh-CN" altLang="en-US">
                <a:latin typeface="黑体" pitchFamily="2" charset="-122"/>
                <a:ea typeface="黑体" pitchFamily="2" charset="-122"/>
              </a:rPr>
              <a:t>    把数据从源地址复制到目的地址中去。</a:t>
            </a:r>
          </a:p>
        </p:txBody>
      </p:sp>
      <p:sp>
        <p:nvSpPr>
          <p:cNvPr id="24581" name="Rectangle 6"/>
          <p:cNvSpPr>
            <a:spLocks noChangeArrowheads="1"/>
          </p:cNvSpPr>
          <p:nvPr/>
        </p:nvSpPr>
        <p:spPr bwMode="auto">
          <a:xfrm>
            <a:off x="946150" y="2679700"/>
            <a:ext cx="7945438"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solidFill>
                  <a:srgbClr val="800000"/>
                </a:solidFill>
                <a:latin typeface="黑体" pitchFamily="2" charset="-122"/>
                <a:ea typeface="黑体" pitchFamily="2" charset="-122"/>
              </a:rPr>
              <a:t>2.堆栈操作指令</a:t>
            </a:r>
          </a:p>
          <a:p>
            <a:pPr algn="l" eaLnBrk="1" hangingPunct="1">
              <a:lnSpc>
                <a:spcPct val="120000"/>
              </a:lnSpc>
            </a:pPr>
            <a:r>
              <a:rPr kumimoji="0" lang="zh-CN" altLang="en-US">
                <a:latin typeface="黑体" pitchFamily="2" charset="-122"/>
                <a:ea typeface="黑体" pitchFamily="2" charset="-122"/>
              </a:rPr>
              <a:t>  进栈</a:t>
            </a:r>
            <a:r>
              <a:rPr kumimoji="0" lang="en-US" altLang="zh-CN">
                <a:latin typeface="黑体" pitchFamily="2" charset="-122"/>
                <a:ea typeface="黑体" pitchFamily="2" charset="-122"/>
              </a:rPr>
              <a:t>PUSH</a:t>
            </a:r>
            <a:r>
              <a:rPr kumimoji="0" lang="zh-CN" altLang="en-US">
                <a:latin typeface="黑体" pitchFamily="2" charset="-122"/>
                <a:ea typeface="黑体" pitchFamily="2" charset="-122"/>
              </a:rPr>
              <a:t>、出栈</a:t>
            </a:r>
            <a:r>
              <a:rPr kumimoji="0" lang="en-US" altLang="zh-CN">
                <a:latin typeface="黑体" pitchFamily="2" charset="-122"/>
                <a:ea typeface="黑体" pitchFamily="2" charset="-122"/>
              </a:rPr>
              <a:t>POP</a:t>
            </a:r>
            <a:r>
              <a:rPr kumimoji="0" lang="zh-CN" altLang="en-US">
                <a:latin typeface="黑体" pitchFamily="2" charset="-122"/>
                <a:ea typeface="黑体" pitchFamily="2" charset="-122"/>
              </a:rPr>
              <a:t>，在程序中它俩往往成对出现。</a:t>
            </a:r>
          </a:p>
        </p:txBody>
      </p:sp>
      <p:sp>
        <p:nvSpPr>
          <p:cNvPr id="24582" name="Rectangle 2"/>
          <p:cNvSpPr>
            <a:spLocks noChangeArrowheads="1"/>
          </p:cNvSpPr>
          <p:nvPr/>
        </p:nvSpPr>
        <p:spPr bwMode="auto">
          <a:xfrm>
            <a:off x="0" y="438150"/>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3.2 指令类型</a:t>
            </a:r>
            <a:r>
              <a:rPr kumimoji="0" lang="zh-CN" altLang="en-US" sz="2000">
                <a:solidFill>
                  <a:schemeClr val="tx1"/>
                </a:solidFill>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123"/>
                                        </p:tgtEl>
                                        <p:attrNameLst>
                                          <p:attrName>style.visibility</p:attrName>
                                        </p:attrNameLst>
                                      </p:cBhvr>
                                      <p:to>
                                        <p:strVal val="visible"/>
                                      </p:to>
                                    </p:set>
                                    <p:animEffect transition="in" filter="wipe(up)">
                                      <p:cBhvr>
                                        <p:cTn id="7" dur="500"/>
                                        <p:tgtEl>
                                          <p:spTgt spid="64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3.2.2 运算类指令</a:t>
            </a:r>
          </a:p>
        </p:txBody>
      </p:sp>
      <p:sp>
        <p:nvSpPr>
          <p:cNvPr id="25603" name="Rectangle 3"/>
          <p:cNvSpPr>
            <a:spLocks noChangeArrowheads="1"/>
          </p:cNvSpPr>
          <p:nvPr/>
        </p:nvSpPr>
        <p:spPr bwMode="auto">
          <a:xfrm>
            <a:off x="939800" y="936625"/>
            <a:ext cx="8204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30000"/>
              </a:lnSpc>
            </a:pPr>
            <a:r>
              <a:rPr kumimoji="0" lang="zh-CN" altLang="en-US">
                <a:solidFill>
                  <a:srgbClr val="800000"/>
                </a:solidFill>
                <a:latin typeface="黑体" pitchFamily="2" charset="-122"/>
                <a:ea typeface="黑体" pitchFamily="2" charset="-122"/>
              </a:rPr>
              <a:t>1.算术运算类指令</a:t>
            </a:r>
          </a:p>
          <a:p>
            <a:pPr algn="l" eaLnBrk="1" hangingPunct="1">
              <a:lnSpc>
                <a:spcPct val="110000"/>
              </a:lnSpc>
            </a:pPr>
            <a:r>
              <a:rPr kumimoji="0" lang="zh-CN" altLang="en-US">
                <a:latin typeface="黑体" pitchFamily="2" charset="-122"/>
                <a:ea typeface="黑体" pitchFamily="2" charset="-122"/>
              </a:rPr>
              <a:t>    ＋,－,×,／,加1,减1，向量运算等。</a:t>
            </a:r>
            <a:endParaRPr kumimoji="0" lang="zh-CN" altLang="en-US">
              <a:solidFill>
                <a:srgbClr val="006600"/>
              </a:solidFill>
              <a:latin typeface="黑体" pitchFamily="2" charset="-122"/>
              <a:ea typeface="黑体" pitchFamily="2" charset="-122"/>
            </a:endParaRPr>
          </a:p>
          <a:p>
            <a:pPr algn="l" eaLnBrk="1" hangingPunct="1">
              <a:lnSpc>
                <a:spcPct val="110000"/>
              </a:lnSpc>
            </a:pPr>
            <a:r>
              <a:rPr kumimoji="0" lang="zh-CN" altLang="en-US">
                <a:latin typeface="黑体" pitchFamily="2" charset="-122"/>
                <a:ea typeface="黑体" pitchFamily="2" charset="-122"/>
              </a:rPr>
              <a:t>    </a:t>
            </a:r>
            <a:r>
              <a:rPr kumimoji="0" lang="en-US" altLang="zh-CN" sz="2200">
                <a:latin typeface="黑体" pitchFamily="2" charset="-122"/>
                <a:ea typeface="黑体" pitchFamily="2" charset="-122"/>
              </a:rPr>
              <a:t>ADD,SUB,MUL,DIV,INC,DEC,... (</a:t>
            </a:r>
            <a:r>
              <a:rPr kumimoji="0" lang="zh-CN" altLang="en-US" sz="2200">
                <a:latin typeface="黑体" pitchFamily="2" charset="-122"/>
                <a:ea typeface="黑体" pitchFamily="2" charset="-122"/>
              </a:rPr>
              <a:t>各种运算不一定都具备</a:t>
            </a:r>
            <a:r>
              <a:rPr kumimoji="0" lang="en-US" altLang="zh-CN" sz="2200">
                <a:latin typeface="黑体" pitchFamily="2" charset="-122"/>
                <a:ea typeface="黑体" pitchFamily="2" charset="-122"/>
              </a:rPr>
              <a:t>)</a:t>
            </a:r>
          </a:p>
        </p:txBody>
      </p:sp>
      <p:sp>
        <p:nvSpPr>
          <p:cNvPr id="626692" name="Rectangle 4"/>
          <p:cNvSpPr>
            <a:spLocks noChangeArrowheads="1"/>
          </p:cNvSpPr>
          <p:nvPr/>
        </p:nvSpPr>
        <p:spPr bwMode="auto">
          <a:xfrm>
            <a:off x="655638" y="2506663"/>
            <a:ext cx="848836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kumimoji="0" lang="zh-CN" altLang="en-US">
                <a:solidFill>
                  <a:srgbClr val="800000"/>
                </a:solidFill>
                <a:latin typeface="黑体" pitchFamily="2" charset="-122"/>
                <a:ea typeface="黑体" pitchFamily="2" charset="-122"/>
              </a:rPr>
              <a:t>  2.逻辑运算类指令</a:t>
            </a:r>
          </a:p>
          <a:p>
            <a:pPr algn="l">
              <a:lnSpc>
                <a:spcPct val="120000"/>
              </a:lnSpc>
            </a:pPr>
            <a:r>
              <a:rPr kumimoji="0" lang="zh-CN" altLang="en-US">
                <a:latin typeface="黑体" pitchFamily="2" charset="-122"/>
                <a:ea typeface="黑体" pitchFamily="2" charset="-122"/>
              </a:rPr>
              <a:t>      与、或、取反、异或等 </a:t>
            </a:r>
          </a:p>
          <a:p>
            <a:pPr algn="l">
              <a:lnSpc>
                <a:spcPct val="120000"/>
              </a:lnSpc>
            </a:pPr>
            <a:r>
              <a:rPr kumimoji="0" lang="en-US" altLang="zh-CN">
                <a:latin typeface="黑体" pitchFamily="2" charset="-122"/>
                <a:ea typeface="黑体" pitchFamily="2" charset="-122"/>
              </a:rPr>
              <a:t>      AND，OR，NOT，XOR，...</a:t>
            </a:r>
            <a:r>
              <a:rPr kumimoji="0" lang="en-US" altLang="zh-CN">
                <a:solidFill>
                  <a:srgbClr val="006600"/>
                </a:solidFill>
                <a:latin typeface="黑体" pitchFamily="2" charset="-122"/>
                <a:ea typeface="黑体" pitchFamily="2" charset="-122"/>
              </a:rPr>
              <a:t> </a:t>
            </a:r>
            <a:r>
              <a:rPr lang="en-US" altLang="zh-CN">
                <a:solidFill>
                  <a:srgbClr val="006600"/>
                </a:solidFill>
                <a:latin typeface="黑体" pitchFamily="2" charset="-122"/>
                <a:ea typeface="黑体" pitchFamily="2" charset="-122"/>
              </a:rPr>
              <a:t> </a:t>
            </a:r>
            <a:endParaRPr lang="en-US" altLang="zh-CN" b="0">
              <a:solidFill>
                <a:srgbClr val="006600"/>
              </a:solidFill>
              <a:latin typeface="黑体" pitchFamily="2" charset="-122"/>
              <a:ea typeface="黑体" pitchFamily="2" charset="-122"/>
            </a:endParaRPr>
          </a:p>
        </p:txBody>
      </p:sp>
      <p:grpSp>
        <p:nvGrpSpPr>
          <p:cNvPr id="2" name="Group 8"/>
          <p:cNvGrpSpPr>
            <a:grpSpLocks/>
          </p:cNvGrpSpPr>
          <p:nvPr/>
        </p:nvGrpSpPr>
        <p:grpSpPr bwMode="auto">
          <a:xfrm>
            <a:off x="946150" y="4125913"/>
            <a:ext cx="8197850" cy="1549400"/>
            <a:chOff x="596" y="2215"/>
            <a:chExt cx="5164" cy="976"/>
          </a:xfrm>
        </p:grpSpPr>
        <p:sp>
          <p:nvSpPr>
            <p:cNvPr id="25606" name="Rectangle 9"/>
            <p:cNvSpPr>
              <a:spLocks noChangeArrowheads="1"/>
            </p:cNvSpPr>
            <p:nvPr/>
          </p:nvSpPr>
          <p:spPr bwMode="auto">
            <a:xfrm>
              <a:off x="596" y="2215"/>
              <a:ext cx="5164"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p>
              <a:pPr eaLnBrk="1" hangingPunct="1">
                <a:lnSpc>
                  <a:spcPct val="120000"/>
                </a:lnSpc>
                <a:tabLst>
                  <a:tab pos="2041525" algn="l"/>
                </a:tabLst>
              </a:pPr>
              <a:r>
                <a:rPr lang="zh-CN" altLang="en-US">
                  <a:solidFill>
                    <a:srgbClr val="800000"/>
                  </a:solidFill>
                  <a:latin typeface="黑体" pitchFamily="2" charset="-122"/>
                  <a:ea typeface="黑体" pitchFamily="2" charset="-122"/>
                </a:rPr>
                <a:t>3.移位类指令</a:t>
              </a:r>
            </a:p>
            <a:p>
              <a:pPr algn="l">
                <a:lnSpc>
                  <a:spcPct val="120000"/>
                </a:lnSpc>
                <a:tabLst>
                  <a:tab pos="2041525" algn="l"/>
                </a:tabLst>
              </a:pPr>
              <a:r>
                <a:rPr lang="zh-CN" altLang="en-US">
                  <a:latin typeface="黑体" pitchFamily="2" charset="-122"/>
                  <a:ea typeface="黑体" pitchFamily="2" charset="-122"/>
                </a:rPr>
                <a:t>    算术移位(</a:t>
              </a:r>
              <a:r>
                <a:rPr lang="zh-CN" altLang="en-US">
                  <a:latin typeface="黑体" pitchFamily="2" charset="-122"/>
                  <a:ea typeface="黑体" pitchFamily="2" charset="-122"/>
                  <a:sym typeface="Symbol" pitchFamily="18" charset="2"/>
                </a:rPr>
                <a:t></a:t>
              </a:r>
              <a:r>
                <a:rPr lang="zh-CN" altLang="en-US">
                  <a:latin typeface="黑体" pitchFamily="2" charset="-122"/>
                  <a:ea typeface="黑体" pitchFamily="2" charset="-122"/>
                </a:rPr>
                <a:t>2, </a:t>
              </a:r>
              <a:r>
                <a:rPr lang="zh-CN" altLang="en-US">
                  <a:latin typeface="黑体" pitchFamily="2" charset="-122"/>
                  <a:ea typeface="黑体" pitchFamily="2" charset="-122"/>
                  <a:sym typeface="Symbol" pitchFamily="18" charset="2"/>
                </a:rPr>
                <a:t></a:t>
              </a:r>
              <a:r>
                <a:rPr lang="zh-CN" altLang="en-US">
                  <a:latin typeface="黑体" pitchFamily="2" charset="-122"/>
                  <a:ea typeface="黑体" pitchFamily="2" charset="-122"/>
                </a:rPr>
                <a:t>2)</a:t>
              </a:r>
            </a:p>
            <a:p>
              <a:pPr algn="l">
                <a:tabLst>
                  <a:tab pos="2041525" algn="l"/>
                </a:tabLst>
              </a:pPr>
              <a:r>
                <a:rPr lang="zh-CN" altLang="en-US">
                  <a:latin typeface="黑体" pitchFamily="2" charset="-122"/>
                  <a:ea typeface="黑体" pitchFamily="2" charset="-122"/>
                </a:rPr>
                <a:t>    还有逻辑移位、循环移位等。</a:t>
              </a:r>
              <a:r>
                <a:rPr lang="zh-CN" altLang="en-US" sz="2200">
                  <a:latin typeface="黑体" pitchFamily="2" charset="-122"/>
                  <a:ea typeface="黑体" pitchFamily="2" charset="-122"/>
                </a:rPr>
                <a:t> </a:t>
              </a:r>
              <a:r>
                <a:rPr lang="zh-CN" altLang="en-US" sz="1100">
                  <a:latin typeface="黑体" pitchFamily="2" charset="-122"/>
                  <a:ea typeface="黑体" pitchFamily="2" charset="-122"/>
                  <a:sym typeface="Symbol" pitchFamily="18" charset="2"/>
                </a:rPr>
                <a:t> </a:t>
              </a:r>
            </a:p>
          </p:txBody>
        </p:sp>
        <p:grpSp>
          <p:nvGrpSpPr>
            <p:cNvPr id="25607" name="Group 10"/>
            <p:cNvGrpSpPr>
              <a:grpSpLocks/>
            </p:cNvGrpSpPr>
            <p:nvPr/>
          </p:nvGrpSpPr>
          <p:grpSpPr bwMode="auto">
            <a:xfrm>
              <a:off x="3558" y="2414"/>
              <a:ext cx="1949" cy="192"/>
              <a:chOff x="2394" y="8207"/>
              <a:chExt cx="4872" cy="480"/>
            </a:xfrm>
          </p:grpSpPr>
          <p:sp>
            <p:nvSpPr>
              <p:cNvPr id="25625" name="Rectangle 11"/>
              <p:cNvSpPr>
                <a:spLocks noChangeArrowheads="1"/>
              </p:cNvSpPr>
              <p:nvPr/>
            </p:nvSpPr>
            <p:spPr bwMode="auto">
              <a:xfrm>
                <a:off x="2394" y="8207"/>
                <a:ext cx="540" cy="468"/>
              </a:xfrm>
              <a:prstGeom prst="rect">
                <a:avLst/>
              </a:prstGeom>
              <a:solidFill>
                <a:srgbClr val="FFFFFF"/>
              </a:solidFill>
              <a:ln w="9525">
                <a:solidFill>
                  <a:srgbClr val="000000"/>
                </a:solidFill>
                <a:miter lim="800000"/>
                <a:headEnd/>
                <a:tailEnd/>
              </a:ln>
            </p:spPr>
            <p:txBody>
              <a:bodyPr tIns="0"/>
              <a:lstStyle/>
              <a:p>
                <a:pPr>
                  <a:lnSpc>
                    <a:spcPct val="90000"/>
                  </a:lnSpc>
                </a:pPr>
                <a:endParaRPr lang="zh-CN" altLang="en-US">
                  <a:latin typeface="黑体" pitchFamily="2" charset="-122"/>
                  <a:ea typeface="黑体" pitchFamily="2" charset="-122"/>
                </a:endParaRPr>
              </a:p>
            </p:txBody>
          </p:sp>
          <p:sp>
            <p:nvSpPr>
              <p:cNvPr id="25626" name="Rectangle 12"/>
              <p:cNvSpPr>
                <a:spLocks noChangeArrowheads="1"/>
              </p:cNvSpPr>
              <p:nvPr/>
            </p:nvSpPr>
            <p:spPr bwMode="auto">
              <a:xfrm>
                <a:off x="3654" y="8207"/>
                <a:ext cx="2340" cy="468"/>
              </a:xfrm>
              <a:prstGeom prst="rect">
                <a:avLst/>
              </a:prstGeom>
              <a:solidFill>
                <a:srgbClr val="FFFFFF"/>
              </a:solidFill>
              <a:ln w="19050">
                <a:solidFill>
                  <a:srgbClr val="000066"/>
                </a:solidFill>
                <a:miter lim="800000"/>
                <a:headEnd/>
                <a:tailEnd/>
              </a:ln>
            </p:spPr>
            <p:txBody>
              <a:bodyPr tIns="0"/>
              <a:lstStyle/>
              <a:p>
                <a:pPr>
                  <a:lnSpc>
                    <a:spcPct val="90000"/>
                  </a:lnSpc>
                </a:pPr>
                <a:endParaRPr lang="zh-CN" altLang="en-US">
                  <a:latin typeface="黑体" pitchFamily="2" charset="-122"/>
                  <a:ea typeface="黑体" pitchFamily="2" charset="-122"/>
                </a:endParaRPr>
              </a:p>
            </p:txBody>
          </p:sp>
          <p:sp>
            <p:nvSpPr>
              <p:cNvPr id="25627" name="Line 13"/>
              <p:cNvSpPr>
                <a:spLocks noChangeShapeType="1"/>
              </p:cNvSpPr>
              <p:nvPr/>
            </p:nvSpPr>
            <p:spPr bwMode="auto">
              <a:xfrm>
                <a:off x="4734" y="8207"/>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28" name="Line 14"/>
              <p:cNvSpPr>
                <a:spLocks noChangeShapeType="1"/>
              </p:cNvSpPr>
              <p:nvPr/>
            </p:nvSpPr>
            <p:spPr bwMode="auto">
              <a:xfrm>
                <a:off x="4194" y="8207"/>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29" name="Line 15"/>
              <p:cNvSpPr>
                <a:spLocks noChangeShapeType="1"/>
              </p:cNvSpPr>
              <p:nvPr/>
            </p:nvSpPr>
            <p:spPr bwMode="auto">
              <a:xfrm flipH="1">
                <a:off x="2934" y="8447"/>
                <a:ext cx="72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30" name="Line 16"/>
              <p:cNvSpPr>
                <a:spLocks noChangeShapeType="1"/>
              </p:cNvSpPr>
              <p:nvPr/>
            </p:nvSpPr>
            <p:spPr bwMode="auto">
              <a:xfrm flipH="1">
                <a:off x="3654" y="8447"/>
                <a:ext cx="54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31" name="Line 17"/>
              <p:cNvSpPr>
                <a:spLocks noChangeShapeType="1"/>
              </p:cNvSpPr>
              <p:nvPr/>
            </p:nvSpPr>
            <p:spPr bwMode="auto">
              <a:xfrm flipH="1">
                <a:off x="4194" y="8447"/>
                <a:ext cx="180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32" name="Line 18"/>
              <p:cNvSpPr>
                <a:spLocks noChangeShapeType="1"/>
              </p:cNvSpPr>
              <p:nvPr/>
            </p:nvSpPr>
            <p:spPr bwMode="auto">
              <a:xfrm flipH="1">
                <a:off x="5994" y="8447"/>
                <a:ext cx="72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33" name="Text Box 19"/>
              <p:cNvSpPr txBox="1">
                <a:spLocks noChangeArrowheads="1"/>
              </p:cNvSpPr>
              <p:nvPr/>
            </p:nvSpPr>
            <p:spPr bwMode="auto">
              <a:xfrm>
                <a:off x="2394" y="8207"/>
                <a:ext cx="540" cy="468"/>
              </a:xfrm>
              <a:prstGeom prst="rect">
                <a:avLst/>
              </a:prstGeom>
              <a:solidFill>
                <a:srgbClr val="FFFFFF"/>
              </a:solidFill>
              <a:ln w="19050">
                <a:solidFill>
                  <a:srgbClr val="000066"/>
                </a:solidFill>
                <a:miter lim="800000"/>
                <a:headEnd/>
                <a:tailEnd/>
              </a:ln>
            </p:spPr>
            <p:txBody>
              <a:bodyPr t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600">
                    <a:solidFill>
                      <a:srgbClr val="000066"/>
                    </a:solidFill>
                    <a:latin typeface="黑体" pitchFamily="2" charset="-122"/>
                    <a:ea typeface="黑体" pitchFamily="2" charset="-122"/>
                  </a:rPr>
                  <a:t>C</a:t>
                </a:r>
              </a:p>
            </p:txBody>
          </p:sp>
          <p:sp>
            <p:nvSpPr>
              <p:cNvPr id="25634" name="Text Box 20"/>
              <p:cNvSpPr txBox="1">
                <a:spLocks noChangeArrowheads="1"/>
              </p:cNvSpPr>
              <p:nvPr/>
            </p:nvSpPr>
            <p:spPr bwMode="auto">
              <a:xfrm>
                <a:off x="6726" y="8219"/>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1600">
                    <a:solidFill>
                      <a:schemeClr val="hlink"/>
                    </a:solidFill>
                    <a:latin typeface="黑体" pitchFamily="2" charset="-122"/>
                    <a:ea typeface="黑体" pitchFamily="2" charset="-122"/>
                  </a:rPr>
                  <a:t>0</a:t>
                </a:r>
              </a:p>
            </p:txBody>
          </p:sp>
        </p:grpSp>
        <p:grpSp>
          <p:nvGrpSpPr>
            <p:cNvPr id="25608" name="Group 21"/>
            <p:cNvGrpSpPr>
              <a:grpSpLocks/>
            </p:cNvGrpSpPr>
            <p:nvPr/>
          </p:nvGrpSpPr>
          <p:grpSpPr bwMode="auto">
            <a:xfrm>
              <a:off x="3425" y="2697"/>
              <a:ext cx="1877" cy="494"/>
              <a:chOff x="2034" y="9389"/>
              <a:chExt cx="4692" cy="1235"/>
            </a:xfrm>
          </p:grpSpPr>
          <p:sp>
            <p:nvSpPr>
              <p:cNvPr id="25609" name="Rectangle 22"/>
              <p:cNvSpPr>
                <a:spLocks noChangeArrowheads="1"/>
              </p:cNvSpPr>
              <p:nvPr/>
            </p:nvSpPr>
            <p:spPr bwMode="auto">
              <a:xfrm>
                <a:off x="2394" y="9750"/>
                <a:ext cx="540" cy="468"/>
              </a:xfrm>
              <a:prstGeom prst="rect">
                <a:avLst/>
              </a:prstGeom>
              <a:solidFill>
                <a:srgbClr val="FFFFFF"/>
              </a:solidFill>
              <a:ln w="9525">
                <a:solidFill>
                  <a:srgbClr val="000000"/>
                </a:solidFill>
                <a:miter lim="800000"/>
                <a:headEnd/>
                <a:tailEnd/>
              </a:ln>
            </p:spPr>
            <p:txBody>
              <a:bodyPr tIns="0"/>
              <a:lstStyle/>
              <a:p>
                <a:pPr>
                  <a:lnSpc>
                    <a:spcPct val="90000"/>
                  </a:lnSpc>
                </a:pPr>
                <a:endParaRPr lang="zh-CN" altLang="en-US">
                  <a:latin typeface="黑体" pitchFamily="2" charset="-122"/>
                  <a:ea typeface="黑体" pitchFamily="2" charset="-122"/>
                </a:endParaRPr>
              </a:p>
            </p:txBody>
          </p:sp>
          <p:sp>
            <p:nvSpPr>
              <p:cNvPr id="25610" name="Rectangle 23"/>
              <p:cNvSpPr>
                <a:spLocks noChangeArrowheads="1"/>
              </p:cNvSpPr>
              <p:nvPr/>
            </p:nvSpPr>
            <p:spPr bwMode="auto">
              <a:xfrm>
                <a:off x="3654" y="9750"/>
                <a:ext cx="2340" cy="468"/>
              </a:xfrm>
              <a:prstGeom prst="rect">
                <a:avLst/>
              </a:prstGeom>
              <a:solidFill>
                <a:srgbClr val="FFFFFF"/>
              </a:solidFill>
              <a:ln w="19050">
                <a:solidFill>
                  <a:srgbClr val="000066"/>
                </a:solidFill>
                <a:miter lim="800000"/>
                <a:headEnd/>
                <a:tailEnd/>
              </a:ln>
            </p:spPr>
            <p:txBody>
              <a:bodyPr tIns="0"/>
              <a:lstStyle/>
              <a:p>
                <a:pPr>
                  <a:lnSpc>
                    <a:spcPct val="90000"/>
                  </a:lnSpc>
                </a:pPr>
                <a:endParaRPr lang="zh-CN" altLang="en-US">
                  <a:latin typeface="黑体" pitchFamily="2" charset="-122"/>
                  <a:ea typeface="黑体" pitchFamily="2" charset="-122"/>
                </a:endParaRPr>
              </a:p>
            </p:txBody>
          </p:sp>
          <p:sp>
            <p:nvSpPr>
              <p:cNvPr id="25611" name="Line 24"/>
              <p:cNvSpPr>
                <a:spLocks noChangeShapeType="1"/>
              </p:cNvSpPr>
              <p:nvPr/>
            </p:nvSpPr>
            <p:spPr bwMode="auto">
              <a:xfrm>
                <a:off x="4734" y="975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2" name="Line 25"/>
              <p:cNvSpPr>
                <a:spLocks noChangeShapeType="1"/>
              </p:cNvSpPr>
              <p:nvPr/>
            </p:nvSpPr>
            <p:spPr bwMode="auto">
              <a:xfrm>
                <a:off x="4194" y="975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3" name="Line 26"/>
              <p:cNvSpPr>
                <a:spLocks noChangeShapeType="1"/>
              </p:cNvSpPr>
              <p:nvPr/>
            </p:nvSpPr>
            <p:spPr bwMode="auto">
              <a:xfrm flipH="1">
                <a:off x="3651" y="9990"/>
                <a:ext cx="540" cy="0"/>
              </a:xfrm>
              <a:prstGeom prst="line">
                <a:avLst/>
              </a:prstGeom>
              <a:noFill/>
              <a:ln w="12700">
                <a:solidFill>
                  <a:schemeClr val="hlink"/>
                </a:solidFill>
                <a:round/>
                <a:headEnd type="triangle" w="med" len="me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4" name="Line 27"/>
              <p:cNvSpPr>
                <a:spLocks noChangeShapeType="1"/>
              </p:cNvSpPr>
              <p:nvPr/>
            </p:nvSpPr>
            <p:spPr bwMode="auto">
              <a:xfrm flipH="1">
                <a:off x="4194" y="9990"/>
                <a:ext cx="1800" cy="0"/>
              </a:xfrm>
              <a:prstGeom prst="line">
                <a:avLst/>
              </a:prstGeom>
              <a:noFill/>
              <a:ln w="12700">
                <a:solidFill>
                  <a:schemeClr val="hlink"/>
                </a:solidFill>
                <a:round/>
                <a:headEnd type="triangle" w="med" len="me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5" name="Line 28"/>
              <p:cNvSpPr>
                <a:spLocks noChangeShapeType="1"/>
              </p:cNvSpPr>
              <p:nvPr/>
            </p:nvSpPr>
            <p:spPr bwMode="auto">
              <a:xfrm flipH="1">
                <a:off x="5994" y="9990"/>
                <a:ext cx="720" cy="0"/>
              </a:xfrm>
              <a:prstGeom prst="line">
                <a:avLst/>
              </a:prstGeom>
              <a:noFill/>
              <a:ln w="12700">
                <a:solidFill>
                  <a:schemeClr val="hlink"/>
                </a:solidFill>
                <a:round/>
                <a:headEnd type="triangle" w="med" len="me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6" name="Text Box 29"/>
              <p:cNvSpPr txBox="1">
                <a:spLocks noChangeArrowheads="1"/>
              </p:cNvSpPr>
              <p:nvPr/>
            </p:nvSpPr>
            <p:spPr bwMode="auto">
              <a:xfrm>
                <a:off x="2394" y="9750"/>
                <a:ext cx="540" cy="468"/>
              </a:xfrm>
              <a:prstGeom prst="rect">
                <a:avLst/>
              </a:prstGeom>
              <a:solidFill>
                <a:srgbClr val="FFFFFF"/>
              </a:solidFill>
              <a:ln w="19050">
                <a:solidFill>
                  <a:srgbClr val="000066"/>
                </a:solidFill>
                <a:miter lim="800000"/>
                <a:headEnd/>
                <a:tailEnd/>
              </a:ln>
            </p:spPr>
            <p:txBody>
              <a:bodyPr t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600">
                    <a:solidFill>
                      <a:srgbClr val="000066"/>
                    </a:solidFill>
                    <a:latin typeface="黑体" pitchFamily="2" charset="-122"/>
                    <a:ea typeface="黑体" pitchFamily="2" charset="-122"/>
                  </a:rPr>
                  <a:t>C</a:t>
                </a:r>
              </a:p>
            </p:txBody>
          </p:sp>
          <p:sp>
            <p:nvSpPr>
              <p:cNvPr id="25617" name="Line 30"/>
              <p:cNvSpPr>
                <a:spLocks noChangeShapeType="1"/>
              </p:cNvSpPr>
              <p:nvPr/>
            </p:nvSpPr>
            <p:spPr bwMode="auto">
              <a:xfrm>
                <a:off x="6726" y="10000"/>
                <a:ext cx="0" cy="624"/>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8" name="Line 31"/>
              <p:cNvSpPr>
                <a:spLocks noChangeShapeType="1"/>
              </p:cNvSpPr>
              <p:nvPr/>
            </p:nvSpPr>
            <p:spPr bwMode="auto">
              <a:xfrm flipH="1">
                <a:off x="2046" y="10612"/>
                <a:ext cx="4680"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9" name="Line 32"/>
              <p:cNvSpPr>
                <a:spLocks noChangeShapeType="1"/>
              </p:cNvSpPr>
              <p:nvPr/>
            </p:nvSpPr>
            <p:spPr bwMode="auto">
              <a:xfrm flipV="1">
                <a:off x="2058" y="9988"/>
                <a:ext cx="0" cy="624"/>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20" name="Line 33"/>
              <p:cNvSpPr>
                <a:spLocks noChangeShapeType="1"/>
              </p:cNvSpPr>
              <p:nvPr/>
            </p:nvSpPr>
            <p:spPr bwMode="auto">
              <a:xfrm>
                <a:off x="2034" y="9988"/>
                <a:ext cx="36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21" name="Line 34"/>
              <p:cNvSpPr>
                <a:spLocks noChangeShapeType="1"/>
              </p:cNvSpPr>
              <p:nvPr/>
            </p:nvSpPr>
            <p:spPr bwMode="auto">
              <a:xfrm flipV="1">
                <a:off x="3843" y="9389"/>
                <a:ext cx="0" cy="312"/>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22" name="Line 35"/>
              <p:cNvSpPr>
                <a:spLocks noChangeShapeType="1"/>
              </p:cNvSpPr>
              <p:nvPr/>
            </p:nvSpPr>
            <p:spPr bwMode="auto">
              <a:xfrm>
                <a:off x="3294" y="9419"/>
                <a:ext cx="0" cy="552"/>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23" name="Line 36"/>
              <p:cNvSpPr>
                <a:spLocks noChangeShapeType="1"/>
              </p:cNvSpPr>
              <p:nvPr/>
            </p:nvSpPr>
            <p:spPr bwMode="auto">
              <a:xfrm>
                <a:off x="3294" y="9976"/>
                <a:ext cx="36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24" name="Line 37"/>
              <p:cNvSpPr>
                <a:spLocks noChangeShapeType="1"/>
              </p:cNvSpPr>
              <p:nvPr/>
            </p:nvSpPr>
            <p:spPr bwMode="auto">
              <a:xfrm>
                <a:off x="3294" y="9404"/>
                <a:ext cx="540"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gr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6692"/>
                                        </p:tgtEl>
                                        <p:attrNameLst>
                                          <p:attrName>style.visibility</p:attrName>
                                        </p:attrNameLst>
                                      </p:cBhvr>
                                      <p:to>
                                        <p:strVal val="visible"/>
                                      </p:to>
                                    </p:set>
                                    <p:animEffect transition="in" filter="wipe(up)">
                                      <p:cBhvr>
                                        <p:cTn id="7" dur="500"/>
                                        <p:tgtEl>
                                          <p:spTgt spid="626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3.2.2 运算类指令</a:t>
            </a:r>
          </a:p>
        </p:txBody>
      </p:sp>
      <p:grpSp>
        <p:nvGrpSpPr>
          <p:cNvPr id="26627" name="Group 5"/>
          <p:cNvGrpSpPr>
            <a:grpSpLocks/>
          </p:cNvGrpSpPr>
          <p:nvPr/>
        </p:nvGrpSpPr>
        <p:grpSpPr bwMode="auto">
          <a:xfrm>
            <a:off x="233363" y="1150938"/>
            <a:ext cx="8712200" cy="1598612"/>
            <a:chOff x="290" y="3133"/>
            <a:chExt cx="5054" cy="1007"/>
          </a:xfrm>
        </p:grpSpPr>
        <p:sp>
          <p:nvSpPr>
            <p:cNvPr id="26642" name="Rectangle 6"/>
            <p:cNvSpPr>
              <a:spLocks noChangeArrowheads="1"/>
            </p:cNvSpPr>
            <p:nvPr/>
          </p:nvSpPr>
          <p:spPr bwMode="auto">
            <a:xfrm>
              <a:off x="645" y="3133"/>
              <a:ext cx="4699" cy="1007"/>
            </a:xfrm>
            <a:prstGeom prst="rect">
              <a:avLst/>
            </a:prstGeom>
            <a:solidFill>
              <a:srgbClr val="CCECFF"/>
            </a:solidFill>
            <a:ln w="9525">
              <a:solidFill>
                <a:srgbClr val="CCECFF"/>
              </a:solidFill>
              <a:miter lim="800000"/>
              <a:headEnd/>
              <a:tailEnd/>
            </a:ln>
          </p:spPr>
          <p:txBody>
            <a:bodyPr>
              <a:spAutoFit/>
            </a:bodyPr>
            <a:lstStyle/>
            <a:p>
              <a:pPr marL="623888" indent="-623888" algn="l" eaLnBrk="1" hangingPunct="1">
                <a:lnSpc>
                  <a:spcPct val="120000"/>
                </a:lnSpc>
              </a:pPr>
              <a:r>
                <a:rPr kumimoji="0" lang="zh-CN" altLang="en-US">
                  <a:solidFill>
                    <a:schemeClr val="hlink"/>
                  </a:solidFill>
                  <a:latin typeface="黑体" pitchFamily="2" charset="-122"/>
                  <a:ea typeface="黑体" pitchFamily="2" charset="-122"/>
                </a:rPr>
                <a:t>注：</a:t>
              </a:r>
              <a:r>
                <a:rPr kumimoji="0" lang="zh-CN" altLang="en-US">
                  <a:latin typeface="黑体" pitchFamily="2" charset="-122"/>
                  <a:ea typeface="黑体" pitchFamily="2" charset="-122"/>
                </a:rPr>
                <a:t>算逻运算除了产生运算结果外，还产生一些状态信息记录在状态字寄存器</a:t>
              </a:r>
              <a:r>
                <a:rPr kumimoji="0" lang="en-US" altLang="zh-CN">
                  <a:solidFill>
                    <a:schemeClr val="hlink"/>
                  </a:solidFill>
                  <a:latin typeface="黑体" pitchFamily="2" charset="-122"/>
                  <a:ea typeface="黑体" pitchFamily="2" charset="-122"/>
                </a:rPr>
                <a:t>PSW</a:t>
              </a:r>
              <a:r>
                <a:rPr kumimoji="0" lang="zh-CN" altLang="en-US">
                  <a:latin typeface="黑体" pitchFamily="2" charset="-122"/>
                  <a:ea typeface="黑体" pitchFamily="2" charset="-122"/>
                </a:rPr>
                <a:t>的标志位中。</a:t>
              </a:r>
            </a:p>
            <a:p>
              <a:pPr marL="623888" indent="-623888" algn="l" eaLnBrk="1" hangingPunct="1">
                <a:lnSpc>
                  <a:spcPct val="50000"/>
                </a:lnSpc>
              </a:pPr>
              <a:endParaRPr kumimoji="0" lang="zh-CN" altLang="en-US">
                <a:latin typeface="黑体" pitchFamily="2" charset="-122"/>
                <a:ea typeface="黑体" pitchFamily="2" charset="-122"/>
              </a:endParaRPr>
            </a:p>
            <a:p>
              <a:pPr marL="623888" indent="-623888" algn="l" eaLnBrk="1" hangingPunct="1">
                <a:lnSpc>
                  <a:spcPct val="120000"/>
                </a:lnSpc>
              </a:pPr>
              <a:r>
                <a:rPr kumimoji="0" lang="zh-CN" altLang="en-US">
                  <a:latin typeface="黑体" pitchFamily="2" charset="-122"/>
                  <a:ea typeface="黑体" pitchFamily="2" charset="-122"/>
                </a:rPr>
                <a:t>例如：进位</a:t>
              </a:r>
              <a:r>
                <a:rPr kumimoji="0" lang="en-US" altLang="zh-CN">
                  <a:latin typeface="黑体" pitchFamily="2" charset="-122"/>
                  <a:ea typeface="黑体" pitchFamily="2" charset="-122"/>
                </a:rPr>
                <a:t>C</a:t>
              </a:r>
              <a:r>
                <a:rPr kumimoji="0" lang="zh-CN" altLang="en-US">
                  <a:latin typeface="黑体" pitchFamily="2" charset="-122"/>
                  <a:ea typeface="黑体" pitchFamily="2" charset="-122"/>
                </a:rPr>
                <a:t>、溢出</a:t>
              </a:r>
              <a:r>
                <a:rPr kumimoji="0" lang="en-US" altLang="zh-CN">
                  <a:latin typeface="黑体" pitchFamily="2" charset="-122"/>
                  <a:ea typeface="黑体" pitchFamily="2" charset="-122"/>
                </a:rPr>
                <a:t>V</a:t>
              </a:r>
              <a:r>
                <a:rPr kumimoji="0" lang="zh-CN" altLang="en-US">
                  <a:latin typeface="黑体" pitchFamily="2" charset="-122"/>
                  <a:ea typeface="黑体" pitchFamily="2" charset="-122"/>
                </a:rPr>
                <a:t>、全零</a:t>
              </a:r>
              <a:r>
                <a:rPr kumimoji="0" lang="en-US" altLang="zh-CN">
                  <a:latin typeface="黑体" pitchFamily="2" charset="-122"/>
                  <a:ea typeface="黑体" pitchFamily="2" charset="-122"/>
                </a:rPr>
                <a:t>Z</a:t>
              </a:r>
              <a:r>
                <a:rPr kumimoji="0" lang="zh-CN" altLang="en-US">
                  <a:latin typeface="黑体" pitchFamily="2" charset="-122"/>
                  <a:ea typeface="黑体" pitchFamily="2" charset="-122"/>
                </a:rPr>
                <a:t>、正负</a:t>
              </a:r>
              <a:r>
                <a:rPr kumimoji="0" lang="en-US" altLang="zh-CN">
                  <a:latin typeface="黑体" pitchFamily="2" charset="-122"/>
                  <a:ea typeface="黑体" pitchFamily="2" charset="-122"/>
                </a:rPr>
                <a:t>N</a:t>
              </a:r>
              <a:r>
                <a:rPr kumimoji="0" lang="zh-CN" altLang="en-US">
                  <a:latin typeface="黑体" pitchFamily="2" charset="-122"/>
                  <a:ea typeface="黑体" pitchFamily="2" charset="-122"/>
                </a:rPr>
                <a:t>和奇偶</a:t>
              </a:r>
              <a:r>
                <a:rPr kumimoji="0" lang="en-US" altLang="zh-CN">
                  <a:latin typeface="黑体" pitchFamily="2" charset="-122"/>
                  <a:ea typeface="黑体" pitchFamily="2" charset="-122"/>
                </a:rPr>
                <a:t>P</a:t>
              </a:r>
              <a:r>
                <a:rPr kumimoji="0" lang="zh-CN" altLang="en-US">
                  <a:latin typeface="黑体" pitchFamily="2" charset="-122"/>
                  <a:ea typeface="黑体" pitchFamily="2" charset="-122"/>
                </a:rPr>
                <a:t>标志等。</a:t>
              </a:r>
              <a:endParaRPr kumimoji="0" lang="zh-CN" altLang="en-US">
                <a:solidFill>
                  <a:srgbClr val="800000"/>
                </a:solidFill>
                <a:latin typeface="黑体" pitchFamily="2" charset="-122"/>
                <a:ea typeface="黑体" pitchFamily="2" charset="-122"/>
              </a:endParaRPr>
            </a:p>
          </p:txBody>
        </p:sp>
        <p:graphicFrame>
          <p:nvGraphicFramePr>
            <p:cNvPr id="26643" name="Object 7"/>
            <p:cNvGraphicFramePr>
              <a:graphicFrameLocks noChangeAspect="1"/>
            </p:cNvGraphicFramePr>
            <p:nvPr/>
          </p:nvGraphicFramePr>
          <p:xfrm>
            <a:off x="290" y="3256"/>
            <a:ext cx="336" cy="212"/>
          </p:xfrm>
          <a:graphic>
            <a:graphicData uri="http://schemas.openxmlformats.org/presentationml/2006/ole">
              <mc:AlternateContent xmlns:mc="http://schemas.openxmlformats.org/markup-compatibility/2006">
                <mc:Choice xmlns:v="urn:schemas-microsoft-com:vml" Requires="v">
                  <p:oleObj spid="_x0000_s26726" name="BMP 图象" r:id="rId3" imgW="809738" imgH="438095" progId="Paint.Picture">
                    <p:embed/>
                  </p:oleObj>
                </mc:Choice>
                <mc:Fallback>
                  <p:oleObj name="BMP 图象" r:id="rId3" imgW="809738" imgH="438095"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 y="32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628" name="Group 106"/>
          <p:cNvGrpSpPr>
            <a:grpSpLocks/>
          </p:cNvGrpSpPr>
          <p:nvPr/>
        </p:nvGrpSpPr>
        <p:grpSpPr bwMode="auto">
          <a:xfrm>
            <a:off x="868363" y="3700463"/>
            <a:ext cx="6357937" cy="1379537"/>
            <a:chOff x="547" y="2331"/>
            <a:chExt cx="4005" cy="869"/>
          </a:xfrm>
        </p:grpSpPr>
        <p:sp>
          <p:nvSpPr>
            <p:cNvPr id="26629" name="Text Box 41"/>
            <p:cNvSpPr txBox="1">
              <a:spLocks noChangeArrowheads="1"/>
            </p:cNvSpPr>
            <p:nvPr/>
          </p:nvSpPr>
          <p:spPr bwMode="auto">
            <a:xfrm>
              <a:off x="547" y="2359"/>
              <a:ext cx="117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en-US" altLang="zh-CN">
                  <a:solidFill>
                    <a:schemeClr val="hlink"/>
                  </a:solidFill>
                  <a:latin typeface="黑体" pitchFamily="2" charset="-122"/>
                  <a:ea typeface="黑体" pitchFamily="2" charset="-122"/>
                </a:rPr>
                <a:t>PSW</a:t>
              </a:r>
              <a:r>
                <a:rPr lang="en-US" altLang="zh-CN">
                  <a:latin typeface="黑体" pitchFamily="2" charset="-122"/>
                  <a:ea typeface="黑体" pitchFamily="2" charset="-122"/>
                </a:rPr>
                <a:t>    …</a:t>
              </a:r>
            </a:p>
          </p:txBody>
        </p:sp>
        <p:sp>
          <p:nvSpPr>
            <p:cNvPr id="26630" name="Rectangle 39"/>
            <p:cNvSpPr>
              <a:spLocks noChangeArrowheads="1"/>
            </p:cNvSpPr>
            <p:nvPr/>
          </p:nvSpPr>
          <p:spPr bwMode="auto">
            <a:xfrm>
              <a:off x="1146" y="2331"/>
              <a:ext cx="1113" cy="291"/>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26631" name="Line 42"/>
            <p:cNvSpPr>
              <a:spLocks noChangeShapeType="1"/>
            </p:cNvSpPr>
            <p:nvPr/>
          </p:nvSpPr>
          <p:spPr bwMode="auto">
            <a:xfrm>
              <a:off x="1901" y="2373"/>
              <a:ext cx="0" cy="2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2" name="Line 45"/>
            <p:cNvSpPr>
              <a:spLocks noChangeShapeType="1"/>
            </p:cNvSpPr>
            <p:nvPr/>
          </p:nvSpPr>
          <p:spPr bwMode="auto">
            <a:xfrm>
              <a:off x="2078" y="2373"/>
              <a:ext cx="0" cy="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3" name="Line 46"/>
            <p:cNvSpPr>
              <a:spLocks noChangeShapeType="1"/>
            </p:cNvSpPr>
            <p:nvPr/>
          </p:nvSpPr>
          <p:spPr bwMode="auto">
            <a:xfrm>
              <a:off x="1322" y="2373"/>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4" name="Freeform 95"/>
            <p:cNvSpPr>
              <a:spLocks/>
            </p:cNvSpPr>
            <p:nvPr/>
          </p:nvSpPr>
          <p:spPr bwMode="auto">
            <a:xfrm>
              <a:off x="2580" y="2676"/>
              <a:ext cx="1972" cy="291"/>
            </a:xfrm>
            <a:custGeom>
              <a:avLst/>
              <a:gdLst>
                <a:gd name="T0" fmla="*/ 345 w 1972"/>
                <a:gd name="T1" fmla="*/ 0 h 373"/>
                <a:gd name="T2" fmla="*/ 1657 w 1972"/>
                <a:gd name="T3" fmla="*/ 0 h 373"/>
                <a:gd name="T4" fmla="*/ 1972 w 1972"/>
                <a:gd name="T5" fmla="*/ 291 h 373"/>
                <a:gd name="T6" fmla="*/ 1121 w 1972"/>
                <a:gd name="T7" fmla="*/ 287 h 373"/>
                <a:gd name="T8" fmla="*/ 1001 w 1972"/>
                <a:gd name="T9" fmla="*/ 203 h 373"/>
                <a:gd name="T10" fmla="*/ 889 w 1972"/>
                <a:gd name="T11" fmla="*/ 287 h 373"/>
                <a:gd name="T12" fmla="*/ 0 w 1972"/>
                <a:gd name="T13" fmla="*/ 282 h 373"/>
                <a:gd name="T14" fmla="*/ 345 w 1972"/>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1972"/>
                <a:gd name="T25" fmla="*/ 0 h 373"/>
                <a:gd name="T26" fmla="*/ 1972 w 1972"/>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2" h="373">
                  <a:moveTo>
                    <a:pt x="345" y="0"/>
                  </a:moveTo>
                  <a:lnTo>
                    <a:pt x="1657" y="0"/>
                  </a:lnTo>
                  <a:lnTo>
                    <a:pt x="1972" y="373"/>
                  </a:lnTo>
                  <a:lnTo>
                    <a:pt x="1121" y="368"/>
                  </a:lnTo>
                  <a:lnTo>
                    <a:pt x="1001" y="260"/>
                  </a:lnTo>
                  <a:lnTo>
                    <a:pt x="889" y="368"/>
                  </a:lnTo>
                  <a:lnTo>
                    <a:pt x="0" y="361"/>
                  </a:lnTo>
                  <a:lnTo>
                    <a:pt x="345" y="0"/>
                  </a:lnTo>
                  <a:close/>
                </a:path>
              </a:pathLst>
            </a:custGeom>
            <a:noFill/>
            <a:ln w="19050" cap="flat" cmpd="sng">
              <a:solidFill>
                <a:srgbClr val="003399"/>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6635" name="Text Box 96"/>
            <p:cNvSpPr txBox="1">
              <a:spLocks noChangeArrowheads="1"/>
            </p:cNvSpPr>
            <p:nvPr/>
          </p:nvSpPr>
          <p:spPr bwMode="auto">
            <a:xfrm>
              <a:off x="3339" y="2654"/>
              <a:ext cx="83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ALU</a:t>
              </a:r>
            </a:p>
          </p:txBody>
        </p:sp>
        <p:sp>
          <p:nvSpPr>
            <p:cNvPr id="26636" name="Line 97"/>
            <p:cNvSpPr>
              <a:spLocks noChangeShapeType="1"/>
            </p:cNvSpPr>
            <p:nvPr/>
          </p:nvSpPr>
          <p:spPr bwMode="auto">
            <a:xfrm flipV="1">
              <a:off x="3096" y="2970"/>
              <a:ext cx="0" cy="227"/>
            </a:xfrm>
            <a:prstGeom prst="line">
              <a:avLst/>
            </a:prstGeom>
            <a:noFill/>
            <a:ln w="76200">
              <a:solidFill>
                <a:srgbClr val="0033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7" name="Line 98"/>
            <p:cNvSpPr>
              <a:spLocks noChangeShapeType="1"/>
            </p:cNvSpPr>
            <p:nvPr/>
          </p:nvSpPr>
          <p:spPr bwMode="auto">
            <a:xfrm flipV="1">
              <a:off x="4109" y="2973"/>
              <a:ext cx="0" cy="227"/>
            </a:xfrm>
            <a:prstGeom prst="line">
              <a:avLst/>
            </a:prstGeom>
            <a:noFill/>
            <a:ln w="76200">
              <a:solidFill>
                <a:srgbClr val="0033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8" name="Line 99"/>
            <p:cNvSpPr>
              <a:spLocks noChangeShapeType="1"/>
            </p:cNvSpPr>
            <p:nvPr/>
          </p:nvSpPr>
          <p:spPr bwMode="auto">
            <a:xfrm flipV="1">
              <a:off x="3549" y="2438"/>
              <a:ext cx="0" cy="227"/>
            </a:xfrm>
            <a:prstGeom prst="line">
              <a:avLst/>
            </a:prstGeom>
            <a:noFill/>
            <a:ln w="76200">
              <a:solidFill>
                <a:srgbClr val="0033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9" name="Freeform 100"/>
            <p:cNvSpPr>
              <a:spLocks/>
            </p:cNvSpPr>
            <p:nvPr/>
          </p:nvSpPr>
          <p:spPr bwMode="auto">
            <a:xfrm>
              <a:off x="2259" y="2477"/>
              <a:ext cx="967" cy="199"/>
            </a:xfrm>
            <a:custGeom>
              <a:avLst/>
              <a:gdLst>
                <a:gd name="T0" fmla="*/ 919 w 919"/>
                <a:gd name="T1" fmla="*/ 291 h 194"/>
                <a:gd name="T2" fmla="*/ 919 w 919"/>
                <a:gd name="T3" fmla="*/ 0 h 194"/>
                <a:gd name="T4" fmla="*/ 0 w 919"/>
                <a:gd name="T5" fmla="*/ 0 h 194"/>
                <a:gd name="T6" fmla="*/ 0 60000 65536"/>
                <a:gd name="T7" fmla="*/ 0 60000 65536"/>
                <a:gd name="T8" fmla="*/ 0 60000 65536"/>
                <a:gd name="T9" fmla="*/ 0 w 919"/>
                <a:gd name="T10" fmla="*/ 0 h 194"/>
                <a:gd name="T11" fmla="*/ 919 w 919"/>
                <a:gd name="T12" fmla="*/ 194 h 194"/>
              </a:gdLst>
              <a:ahLst/>
              <a:cxnLst>
                <a:cxn ang="T6">
                  <a:pos x="T0" y="T1"/>
                </a:cxn>
                <a:cxn ang="T7">
                  <a:pos x="T2" y="T3"/>
                </a:cxn>
                <a:cxn ang="T8">
                  <a:pos x="T4" y="T5"/>
                </a:cxn>
              </a:cxnLst>
              <a:rect l="T9" t="T10" r="T11" b="T12"/>
              <a:pathLst>
                <a:path w="919" h="194">
                  <a:moveTo>
                    <a:pt x="919" y="194"/>
                  </a:moveTo>
                  <a:lnTo>
                    <a:pt x="919" y="0"/>
                  </a:lnTo>
                  <a:lnTo>
                    <a:pt x="0" y="0"/>
                  </a:lnTo>
                </a:path>
              </a:pathLst>
            </a:custGeom>
            <a:noFill/>
            <a:ln w="19050" cap="flat" cmpd="sng">
              <a:solidFill>
                <a:srgbClr val="003399"/>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square">
              <a:spAutoFit/>
            </a:bodyPr>
            <a:lstStyle/>
            <a:p>
              <a:endParaRPr lang="zh-CN" altLang="en-US"/>
            </a:p>
          </p:txBody>
        </p:sp>
        <p:sp>
          <p:nvSpPr>
            <p:cNvPr id="26640" name="Line 103"/>
            <p:cNvSpPr>
              <a:spLocks noChangeShapeType="1"/>
            </p:cNvSpPr>
            <p:nvPr/>
          </p:nvSpPr>
          <p:spPr bwMode="auto">
            <a:xfrm>
              <a:off x="1724" y="2377"/>
              <a:ext cx="0" cy="2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41" name="Text Box 105"/>
            <p:cNvSpPr txBox="1">
              <a:spLocks noChangeArrowheads="1"/>
            </p:cNvSpPr>
            <p:nvPr/>
          </p:nvSpPr>
          <p:spPr bwMode="auto">
            <a:xfrm>
              <a:off x="1584" y="2370"/>
              <a:ext cx="893"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en-US" altLang="zh-CN">
                  <a:latin typeface="黑体" pitchFamily="2" charset="-122"/>
                  <a:ea typeface="黑体" pitchFamily="2" charset="-122"/>
                </a:rPr>
                <a:t>C</a:t>
              </a:r>
              <a:r>
                <a:rPr lang="en-US" altLang="zh-CN" sz="2000">
                  <a:latin typeface="黑体" pitchFamily="2" charset="-122"/>
                  <a:ea typeface="黑体" pitchFamily="2" charset="-122"/>
                </a:rPr>
                <a:t> </a:t>
              </a:r>
              <a:r>
                <a:rPr lang="en-US" altLang="zh-CN">
                  <a:latin typeface="黑体" pitchFamily="2" charset="-122"/>
                  <a:ea typeface="黑体" pitchFamily="2" charset="-122"/>
                </a:rPr>
                <a:t>V</a:t>
              </a:r>
              <a:r>
                <a:rPr lang="en-US" altLang="zh-CN" sz="2000">
                  <a:latin typeface="黑体" pitchFamily="2" charset="-122"/>
                  <a:ea typeface="黑体" pitchFamily="2" charset="-122"/>
                </a:rPr>
                <a:t> </a:t>
              </a:r>
              <a:r>
                <a:rPr lang="en-US" altLang="zh-CN">
                  <a:latin typeface="黑体" pitchFamily="2" charset="-122"/>
                  <a:ea typeface="黑体" pitchFamily="2" charset="-122"/>
                </a:rPr>
                <a:t>Z</a:t>
              </a: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976313" y="947738"/>
            <a:ext cx="17335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lnSpc>
                <a:spcPct val="120000"/>
              </a:lnSpc>
            </a:pPr>
            <a:r>
              <a:rPr kumimoji="0" lang="zh-CN" altLang="en-US">
                <a:solidFill>
                  <a:srgbClr val="800000"/>
                </a:solidFill>
                <a:latin typeface="黑体" pitchFamily="2" charset="-122"/>
                <a:ea typeface="黑体" pitchFamily="2" charset="-122"/>
              </a:rPr>
              <a:t>1.转移指令</a:t>
            </a:r>
          </a:p>
        </p:txBody>
      </p:sp>
      <p:sp>
        <p:nvSpPr>
          <p:cNvPr id="27651" name="Rectangle 3"/>
          <p:cNvSpPr>
            <a:spLocks noChangeArrowheads="1"/>
          </p:cNvSpPr>
          <p:nvPr/>
        </p:nvSpPr>
        <p:spPr bwMode="auto">
          <a:xfrm>
            <a:off x="1073150" y="1492250"/>
            <a:ext cx="73898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latin typeface="黑体" pitchFamily="2" charset="-122"/>
                <a:ea typeface="黑体" pitchFamily="2" charset="-122"/>
              </a:rPr>
              <a:t> (1)无条件转移  </a:t>
            </a:r>
          </a:p>
          <a:p>
            <a:pPr algn="l" eaLnBrk="1" hangingPunct="1">
              <a:lnSpc>
                <a:spcPct val="120000"/>
              </a:lnSpc>
            </a:pPr>
            <a:r>
              <a:rPr kumimoji="0" lang="zh-CN" altLang="en-US">
                <a:latin typeface="黑体" pitchFamily="2" charset="-122"/>
                <a:ea typeface="黑体" pitchFamily="2" charset="-122"/>
              </a:rPr>
              <a:t>    功能：</a:t>
            </a:r>
            <a:r>
              <a:rPr kumimoji="0" lang="en-US" altLang="zh-CN">
                <a:latin typeface="黑体" pitchFamily="2" charset="-122"/>
                <a:ea typeface="黑体" pitchFamily="2" charset="-122"/>
              </a:rPr>
              <a:t>PC←A    （PC</a:t>
            </a:r>
            <a:r>
              <a:rPr kumimoji="0" lang="zh-CN" altLang="en-US">
                <a:latin typeface="黑体" pitchFamily="2" charset="-122"/>
                <a:ea typeface="黑体" pitchFamily="2" charset="-122"/>
              </a:rPr>
              <a:t>为程序计数器）</a:t>
            </a:r>
            <a:endParaRPr kumimoji="0" lang="en-US" altLang="zh-CN">
              <a:solidFill>
                <a:srgbClr val="006600"/>
              </a:solidFill>
              <a:latin typeface="黑体" pitchFamily="2" charset="-122"/>
              <a:ea typeface="黑体" pitchFamily="2" charset="-122"/>
            </a:endParaRPr>
          </a:p>
          <a:p>
            <a:pPr algn="l" eaLnBrk="1" hangingPunct="1">
              <a:lnSpc>
                <a:spcPct val="120000"/>
              </a:lnSpc>
            </a:pPr>
            <a:r>
              <a:rPr kumimoji="0" lang="zh-CN" altLang="en-US">
                <a:latin typeface="黑体" pitchFamily="2" charset="-122"/>
                <a:ea typeface="黑体" pitchFamily="2" charset="-122"/>
              </a:rPr>
              <a:t> (2)条件转移    </a:t>
            </a:r>
          </a:p>
          <a:p>
            <a:pPr algn="l" eaLnBrk="1" hangingPunct="1">
              <a:lnSpc>
                <a:spcPct val="120000"/>
              </a:lnSpc>
            </a:pPr>
            <a:r>
              <a:rPr kumimoji="0" lang="zh-CN" altLang="en-US">
                <a:latin typeface="黑体" pitchFamily="2" charset="-122"/>
                <a:ea typeface="黑体" pitchFamily="2" charset="-122"/>
              </a:rPr>
              <a:t>    如：</a:t>
            </a:r>
            <a:r>
              <a:rPr kumimoji="0" lang="en-US" altLang="zh-CN">
                <a:latin typeface="黑体" pitchFamily="2" charset="-122"/>
                <a:ea typeface="黑体" pitchFamily="2" charset="-122"/>
              </a:rPr>
              <a:t>JC A     (</a:t>
            </a:r>
            <a:r>
              <a:rPr kumimoji="0" lang="zh-CN" altLang="en-US">
                <a:latin typeface="黑体" pitchFamily="2" charset="-122"/>
                <a:ea typeface="黑体" pitchFamily="2" charset="-122"/>
              </a:rPr>
              <a:t>进位位标志</a:t>
            </a:r>
            <a:r>
              <a:rPr kumimoji="0" lang="en-US" altLang="zh-CN">
                <a:latin typeface="黑体" pitchFamily="2" charset="-122"/>
                <a:ea typeface="黑体" pitchFamily="2" charset="-122"/>
              </a:rPr>
              <a:t>C=1</a:t>
            </a:r>
            <a:r>
              <a:rPr kumimoji="0" lang="zh-CN" altLang="en-US">
                <a:latin typeface="黑体" pitchFamily="2" charset="-122"/>
                <a:ea typeface="黑体" pitchFamily="2" charset="-122"/>
              </a:rPr>
              <a:t>时转)</a:t>
            </a:r>
          </a:p>
        </p:txBody>
      </p:sp>
      <p:sp>
        <p:nvSpPr>
          <p:cNvPr id="27652" name="Rectangle 4"/>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3.2.3 程序控制类指令</a:t>
            </a:r>
          </a:p>
        </p:txBody>
      </p:sp>
      <p:grpSp>
        <p:nvGrpSpPr>
          <p:cNvPr id="27653" name="Group 5"/>
          <p:cNvGrpSpPr>
            <a:grpSpLocks/>
          </p:cNvGrpSpPr>
          <p:nvPr/>
        </p:nvGrpSpPr>
        <p:grpSpPr bwMode="auto">
          <a:xfrm>
            <a:off x="3633788" y="1608138"/>
            <a:ext cx="1536700" cy="373062"/>
            <a:chOff x="5343" y="4988"/>
            <a:chExt cx="1610" cy="391"/>
          </a:xfrm>
        </p:grpSpPr>
        <p:sp>
          <p:nvSpPr>
            <p:cNvPr id="27670" name="Text Box 6"/>
            <p:cNvSpPr txBox="1">
              <a:spLocks noChangeArrowheads="1"/>
            </p:cNvSpPr>
            <p:nvPr/>
          </p:nvSpPr>
          <p:spPr bwMode="auto">
            <a:xfrm>
              <a:off x="5343" y="4988"/>
              <a:ext cx="1610" cy="391"/>
            </a:xfrm>
            <a:prstGeom prst="rect">
              <a:avLst/>
            </a:prstGeom>
            <a:solidFill>
              <a:srgbClr val="FFFFFF"/>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latin typeface="黑体" pitchFamily="2" charset="-122"/>
                  <a:ea typeface="黑体" pitchFamily="2" charset="-122"/>
                </a:rPr>
                <a:t>JMP     A</a:t>
              </a:r>
            </a:p>
          </p:txBody>
        </p:sp>
        <p:sp>
          <p:nvSpPr>
            <p:cNvPr id="27671" name="Line 7"/>
            <p:cNvSpPr>
              <a:spLocks noChangeShapeType="1"/>
            </p:cNvSpPr>
            <p:nvPr/>
          </p:nvSpPr>
          <p:spPr bwMode="auto">
            <a:xfrm>
              <a:off x="6171" y="4988"/>
              <a:ext cx="0" cy="391"/>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8"/>
          <p:cNvGrpSpPr>
            <a:grpSpLocks/>
          </p:cNvGrpSpPr>
          <p:nvPr/>
        </p:nvGrpSpPr>
        <p:grpSpPr bwMode="auto">
          <a:xfrm>
            <a:off x="952500" y="3568700"/>
            <a:ext cx="3232150" cy="2551113"/>
            <a:chOff x="600" y="2248"/>
            <a:chExt cx="1834" cy="1607"/>
          </a:xfrm>
        </p:grpSpPr>
        <p:sp>
          <p:nvSpPr>
            <p:cNvPr id="27668" name="Rectangle 9"/>
            <p:cNvSpPr>
              <a:spLocks noChangeArrowheads="1"/>
            </p:cNvSpPr>
            <p:nvPr/>
          </p:nvSpPr>
          <p:spPr bwMode="auto">
            <a:xfrm>
              <a:off x="600" y="2248"/>
              <a:ext cx="1423"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lnSpc>
                  <a:spcPct val="120000"/>
                </a:lnSpc>
              </a:pPr>
              <a:r>
                <a:rPr kumimoji="0" lang="zh-CN" altLang="en-US" sz="2200">
                  <a:solidFill>
                    <a:srgbClr val="800000"/>
                  </a:solidFill>
                  <a:latin typeface="黑体" pitchFamily="2" charset="-122"/>
                  <a:ea typeface="黑体" pitchFamily="2" charset="-122"/>
                </a:rPr>
                <a:t>2.子程序</a:t>
              </a:r>
              <a:r>
                <a:rPr kumimoji="0" lang="zh-CN" altLang="en-US">
                  <a:solidFill>
                    <a:srgbClr val="800000"/>
                  </a:solidFill>
                  <a:latin typeface="黑体" pitchFamily="2" charset="-122"/>
                  <a:ea typeface="黑体" pitchFamily="2" charset="-122"/>
                </a:rPr>
                <a:t>调用</a:t>
              </a:r>
              <a:r>
                <a:rPr kumimoji="0" lang="zh-CN" altLang="en-US" sz="2200">
                  <a:solidFill>
                    <a:srgbClr val="800000"/>
                  </a:solidFill>
                  <a:latin typeface="黑体" pitchFamily="2" charset="-122"/>
                  <a:ea typeface="黑体" pitchFamily="2" charset="-122"/>
                </a:rPr>
                <a:t>指令</a:t>
              </a:r>
            </a:p>
            <a:p>
              <a:pPr algn="l" eaLnBrk="1" hangingPunct="1">
                <a:lnSpc>
                  <a:spcPct val="120000"/>
                </a:lnSpc>
              </a:pPr>
              <a:r>
                <a:rPr kumimoji="0" lang="en-US" altLang="zh-CN" sz="2200">
                  <a:latin typeface="黑体" pitchFamily="2" charset="-122"/>
                  <a:ea typeface="黑体" pitchFamily="2" charset="-122"/>
                </a:rPr>
                <a:t>   CALL SUB_A</a:t>
              </a:r>
              <a:endParaRPr kumimoji="0" lang="zh-CN" altLang="en-US" sz="2200">
                <a:latin typeface="黑体" pitchFamily="2" charset="-122"/>
                <a:ea typeface="黑体" pitchFamily="2" charset="-122"/>
              </a:endParaRPr>
            </a:p>
          </p:txBody>
        </p:sp>
        <p:sp>
          <p:nvSpPr>
            <p:cNvPr id="27669" name="Rectangle 10"/>
            <p:cNvSpPr>
              <a:spLocks noChangeArrowheads="1"/>
            </p:cNvSpPr>
            <p:nvPr/>
          </p:nvSpPr>
          <p:spPr bwMode="auto">
            <a:xfrm>
              <a:off x="609" y="2959"/>
              <a:ext cx="1825"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solidFill>
                    <a:srgbClr val="800000"/>
                  </a:solidFill>
                  <a:latin typeface="黑体" pitchFamily="2" charset="-122"/>
                  <a:ea typeface="黑体" pitchFamily="2" charset="-122"/>
                </a:rPr>
                <a:t>3.返回指令</a:t>
              </a:r>
            </a:p>
            <a:p>
              <a:pPr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RET  </a:t>
              </a:r>
              <a:r>
                <a:rPr kumimoji="0" lang="zh-CN" altLang="en-US">
                  <a:latin typeface="黑体" pitchFamily="2" charset="-122"/>
                  <a:ea typeface="黑体" pitchFamily="2" charset="-122"/>
                </a:rPr>
                <a:t>返回主程序</a:t>
              </a:r>
            </a:p>
            <a:p>
              <a:pPr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RETI </a:t>
              </a:r>
              <a:r>
                <a:rPr kumimoji="0" lang="zh-CN" altLang="en-US">
                  <a:latin typeface="黑体" pitchFamily="2" charset="-122"/>
                  <a:ea typeface="黑体" pitchFamily="2" charset="-122"/>
                </a:rPr>
                <a:t>中断返回 </a:t>
              </a:r>
            </a:p>
          </p:txBody>
        </p:sp>
      </p:grpSp>
      <p:grpSp>
        <p:nvGrpSpPr>
          <p:cNvPr id="4" name="Group 11"/>
          <p:cNvGrpSpPr>
            <a:grpSpLocks/>
          </p:cNvGrpSpPr>
          <p:nvPr/>
        </p:nvGrpSpPr>
        <p:grpSpPr bwMode="auto">
          <a:xfrm>
            <a:off x="4079875" y="3608388"/>
            <a:ext cx="4456113" cy="2678112"/>
            <a:chOff x="3041" y="2282"/>
            <a:chExt cx="2396" cy="1687"/>
          </a:xfrm>
        </p:grpSpPr>
        <p:grpSp>
          <p:nvGrpSpPr>
            <p:cNvPr id="27656" name="Group 12"/>
            <p:cNvGrpSpPr>
              <a:grpSpLocks/>
            </p:cNvGrpSpPr>
            <p:nvPr/>
          </p:nvGrpSpPr>
          <p:grpSpPr bwMode="auto">
            <a:xfrm>
              <a:off x="3041" y="2325"/>
              <a:ext cx="991" cy="1469"/>
              <a:chOff x="2805" y="8392"/>
              <a:chExt cx="2975" cy="2461"/>
            </a:xfrm>
          </p:grpSpPr>
          <p:sp>
            <p:nvSpPr>
              <p:cNvPr id="27658" name="Line 13"/>
              <p:cNvSpPr>
                <a:spLocks noChangeShapeType="1"/>
              </p:cNvSpPr>
              <p:nvPr/>
            </p:nvSpPr>
            <p:spPr bwMode="auto">
              <a:xfrm>
                <a:off x="3380" y="8617"/>
                <a:ext cx="0" cy="63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Line 14"/>
              <p:cNvSpPr>
                <a:spLocks noChangeShapeType="1"/>
              </p:cNvSpPr>
              <p:nvPr/>
            </p:nvSpPr>
            <p:spPr bwMode="auto">
              <a:xfrm>
                <a:off x="3380" y="9389"/>
                <a:ext cx="0" cy="63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Line 15"/>
              <p:cNvSpPr>
                <a:spLocks noChangeShapeType="1"/>
              </p:cNvSpPr>
              <p:nvPr/>
            </p:nvSpPr>
            <p:spPr bwMode="auto">
              <a:xfrm>
                <a:off x="3380" y="10218"/>
                <a:ext cx="0" cy="63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Line 16"/>
              <p:cNvSpPr>
                <a:spLocks noChangeShapeType="1"/>
              </p:cNvSpPr>
              <p:nvPr/>
            </p:nvSpPr>
            <p:spPr bwMode="auto">
              <a:xfrm>
                <a:off x="4914" y="9036"/>
                <a:ext cx="0" cy="112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Text Box 17"/>
              <p:cNvSpPr txBox="1">
                <a:spLocks noChangeArrowheads="1"/>
              </p:cNvSpPr>
              <p:nvPr/>
            </p:nvSpPr>
            <p:spPr bwMode="auto">
              <a:xfrm>
                <a:off x="2805" y="8392"/>
                <a:ext cx="905"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800">
                    <a:latin typeface="黑体" pitchFamily="2" charset="-122"/>
                    <a:ea typeface="黑体" pitchFamily="2" charset="-122"/>
                  </a:rPr>
                  <a:t>主</a:t>
                </a:r>
              </a:p>
            </p:txBody>
          </p:sp>
          <p:sp>
            <p:nvSpPr>
              <p:cNvPr id="27663" name="Text Box 18"/>
              <p:cNvSpPr txBox="1">
                <a:spLocks noChangeArrowheads="1"/>
              </p:cNvSpPr>
              <p:nvPr/>
            </p:nvSpPr>
            <p:spPr bwMode="auto">
              <a:xfrm>
                <a:off x="4875" y="8714"/>
                <a:ext cx="905"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800">
                    <a:latin typeface="黑体" pitchFamily="2" charset="-122"/>
                    <a:ea typeface="黑体" pitchFamily="2" charset="-122"/>
                  </a:rPr>
                  <a:t>子</a:t>
                </a:r>
              </a:p>
            </p:txBody>
          </p:sp>
          <p:sp>
            <p:nvSpPr>
              <p:cNvPr id="27664" name="Line 19"/>
              <p:cNvSpPr>
                <a:spLocks noChangeShapeType="1"/>
              </p:cNvSpPr>
              <p:nvPr/>
            </p:nvSpPr>
            <p:spPr bwMode="auto">
              <a:xfrm flipV="1">
                <a:off x="3380" y="9068"/>
                <a:ext cx="1495" cy="128"/>
              </a:xfrm>
              <a:prstGeom prst="line">
                <a:avLst/>
              </a:prstGeom>
              <a:noFill/>
              <a:ln w="9525">
                <a:solidFill>
                  <a:srgbClr val="00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65" name="Line 20"/>
              <p:cNvSpPr>
                <a:spLocks noChangeShapeType="1"/>
              </p:cNvSpPr>
              <p:nvPr/>
            </p:nvSpPr>
            <p:spPr bwMode="auto">
              <a:xfrm flipH="1" flipV="1">
                <a:off x="3380" y="9389"/>
                <a:ext cx="1495" cy="740"/>
              </a:xfrm>
              <a:prstGeom prst="line">
                <a:avLst/>
              </a:prstGeom>
              <a:noFill/>
              <a:ln w="9525">
                <a:solidFill>
                  <a:srgbClr val="00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66" name="Line 21"/>
              <p:cNvSpPr>
                <a:spLocks noChangeShapeType="1"/>
              </p:cNvSpPr>
              <p:nvPr/>
            </p:nvSpPr>
            <p:spPr bwMode="auto">
              <a:xfrm flipV="1">
                <a:off x="3380" y="9132"/>
                <a:ext cx="1456" cy="837"/>
              </a:xfrm>
              <a:prstGeom prst="line">
                <a:avLst/>
              </a:prstGeom>
              <a:noFill/>
              <a:ln w="9525">
                <a:solidFill>
                  <a:srgbClr val="FF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67" name="Line 22"/>
              <p:cNvSpPr>
                <a:spLocks noChangeShapeType="1"/>
              </p:cNvSpPr>
              <p:nvPr/>
            </p:nvSpPr>
            <p:spPr bwMode="auto">
              <a:xfrm flipH="1">
                <a:off x="3380" y="10162"/>
                <a:ext cx="1495" cy="64"/>
              </a:xfrm>
              <a:prstGeom prst="line">
                <a:avLst/>
              </a:prstGeom>
              <a:noFill/>
              <a:ln w="9525">
                <a:solidFill>
                  <a:srgbClr val="FF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27657" name="Rectangle 23"/>
            <p:cNvSpPr>
              <a:spLocks noChangeArrowheads="1"/>
            </p:cNvSpPr>
            <p:nvPr/>
          </p:nvSpPr>
          <p:spPr bwMode="auto">
            <a:xfrm>
              <a:off x="3978" y="2282"/>
              <a:ext cx="1459" cy="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lang="zh-CN" altLang="en-US" sz="2000">
                  <a:solidFill>
                    <a:srgbClr val="006600"/>
                  </a:solidFill>
                  <a:latin typeface="黑体" pitchFamily="2" charset="-122"/>
                  <a:ea typeface="黑体" pitchFamily="2" charset="-122"/>
                </a:rPr>
                <a:t>    </a:t>
              </a:r>
              <a:r>
                <a:rPr lang="zh-CN" altLang="en-US" sz="2000">
                  <a:solidFill>
                    <a:srgbClr val="003300"/>
                  </a:solidFill>
                  <a:latin typeface="黑体" pitchFamily="2" charset="-122"/>
                  <a:ea typeface="黑体" pitchFamily="2" charset="-122"/>
                </a:rPr>
                <a:t>转子时要先保存好当前的</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值(通常是</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值压入堆栈),然后再</a:t>
              </a:r>
              <a:r>
                <a:rPr lang="en-US" altLang="zh-CN" sz="2000">
                  <a:solidFill>
                    <a:srgbClr val="003300"/>
                  </a:solidFill>
                  <a:latin typeface="黑体" pitchFamily="2" charset="-122"/>
                  <a:ea typeface="黑体" pitchFamily="2" charset="-122"/>
                </a:rPr>
                <a:t>PC←SUB_A；</a:t>
              </a:r>
            </a:p>
            <a:p>
              <a:pPr>
                <a:lnSpc>
                  <a:spcPct val="120000"/>
                </a:lnSpc>
              </a:pPr>
              <a:r>
                <a:rPr lang="zh-CN" altLang="en-US" sz="2000">
                  <a:solidFill>
                    <a:srgbClr val="003300"/>
                  </a:solidFill>
                  <a:latin typeface="黑体" pitchFamily="2" charset="-122"/>
                  <a:ea typeface="黑体" pitchFamily="2" charset="-122"/>
                </a:rPr>
                <a:t>    返回时要恢复</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把栈中原</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的值弹出送给</a:t>
              </a:r>
              <a:r>
                <a:rPr lang="en-US" altLang="zh-CN" sz="2000">
                  <a:solidFill>
                    <a:srgbClr val="003300"/>
                  </a:solidFill>
                  <a:latin typeface="黑体" pitchFamily="2" charset="-122"/>
                  <a:ea typeface="黑体" pitchFamily="2" charset="-122"/>
                </a:rPr>
                <a:t>PC。 </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3.2.4 输入输出类指令</a:t>
            </a:r>
          </a:p>
        </p:txBody>
      </p:sp>
      <p:sp>
        <p:nvSpPr>
          <p:cNvPr id="28675" name="Rectangle 3"/>
          <p:cNvSpPr>
            <a:spLocks noChangeArrowheads="1"/>
          </p:cNvSpPr>
          <p:nvPr/>
        </p:nvSpPr>
        <p:spPr bwMode="auto">
          <a:xfrm>
            <a:off x="1122363" y="1050925"/>
            <a:ext cx="80216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sz="2200">
                <a:latin typeface="黑体" pitchFamily="2" charset="-122"/>
                <a:ea typeface="黑体" pitchFamily="2" charset="-122"/>
              </a:rPr>
              <a:t>实现</a:t>
            </a:r>
            <a:r>
              <a:rPr lang="en-US" altLang="zh-CN" sz="2200">
                <a:latin typeface="黑体" pitchFamily="2" charset="-122"/>
                <a:ea typeface="黑体" pitchFamily="2" charset="-122"/>
              </a:rPr>
              <a:t>CPU</a:t>
            </a:r>
            <a:r>
              <a:rPr lang="zh-CN" altLang="en-US" sz="2200">
                <a:latin typeface="黑体" pitchFamily="2" charset="-122"/>
                <a:ea typeface="黑体" pitchFamily="2" charset="-122"/>
              </a:rPr>
              <a:t>与</a:t>
            </a:r>
            <a:r>
              <a:rPr lang="en-US" altLang="zh-CN" sz="2200">
                <a:latin typeface="黑体" pitchFamily="2" charset="-122"/>
                <a:ea typeface="黑体" pitchFamily="2" charset="-122"/>
              </a:rPr>
              <a:t>I/O</a:t>
            </a:r>
            <a:r>
              <a:rPr lang="zh-CN" altLang="en-US" sz="2200">
                <a:latin typeface="黑体" pitchFamily="2" charset="-122"/>
                <a:ea typeface="黑体" pitchFamily="2" charset="-122"/>
              </a:rPr>
              <a:t>设备之间的信息传送。 </a:t>
            </a:r>
            <a:endParaRPr lang="zh-CN" altLang="en-US" sz="2200" b="0">
              <a:latin typeface="黑体" pitchFamily="2" charset="-122"/>
              <a:ea typeface="黑体" pitchFamily="2" charset="-122"/>
            </a:endParaRPr>
          </a:p>
        </p:txBody>
      </p:sp>
      <p:grpSp>
        <p:nvGrpSpPr>
          <p:cNvPr id="28676" name="Group 4"/>
          <p:cNvGrpSpPr>
            <a:grpSpLocks/>
          </p:cNvGrpSpPr>
          <p:nvPr/>
        </p:nvGrpSpPr>
        <p:grpSpPr bwMode="auto">
          <a:xfrm>
            <a:off x="1282700" y="1614488"/>
            <a:ext cx="5729288" cy="3087687"/>
            <a:chOff x="846" y="1071"/>
            <a:chExt cx="3609" cy="1945"/>
          </a:xfrm>
        </p:grpSpPr>
        <p:sp>
          <p:nvSpPr>
            <p:cNvPr id="28679" name="Rectangle 5"/>
            <p:cNvSpPr>
              <a:spLocks noChangeArrowheads="1"/>
            </p:cNvSpPr>
            <p:nvPr/>
          </p:nvSpPr>
          <p:spPr bwMode="auto">
            <a:xfrm>
              <a:off x="846" y="1071"/>
              <a:ext cx="3609" cy="1945"/>
            </a:xfrm>
            <a:prstGeom prst="rect">
              <a:avLst/>
            </a:prstGeom>
            <a:solidFill>
              <a:srgbClr val="CCECFF"/>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28680" name="Line 6"/>
            <p:cNvSpPr>
              <a:spLocks noChangeShapeType="1"/>
            </p:cNvSpPr>
            <p:nvPr/>
          </p:nvSpPr>
          <p:spPr bwMode="auto">
            <a:xfrm>
              <a:off x="923" y="1324"/>
              <a:ext cx="3456" cy="0"/>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1" name="Rectangle 7"/>
            <p:cNvSpPr>
              <a:spLocks noChangeArrowheads="1"/>
            </p:cNvSpPr>
            <p:nvPr/>
          </p:nvSpPr>
          <p:spPr bwMode="auto">
            <a:xfrm>
              <a:off x="1036" y="1498"/>
              <a:ext cx="1128" cy="1084"/>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2" name="Rectangle 8"/>
            <p:cNvSpPr>
              <a:spLocks noChangeArrowheads="1"/>
            </p:cNvSpPr>
            <p:nvPr/>
          </p:nvSpPr>
          <p:spPr bwMode="auto">
            <a:xfrm>
              <a:off x="2545" y="1506"/>
              <a:ext cx="557" cy="1053"/>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3" name="Rectangle 9"/>
            <p:cNvSpPr>
              <a:spLocks noChangeArrowheads="1"/>
            </p:cNvSpPr>
            <p:nvPr/>
          </p:nvSpPr>
          <p:spPr bwMode="auto">
            <a:xfrm>
              <a:off x="3511" y="1513"/>
              <a:ext cx="572" cy="40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4" name="Rectangle 10"/>
            <p:cNvSpPr>
              <a:spLocks noChangeArrowheads="1"/>
            </p:cNvSpPr>
            <p:nvPr/>
          </p:nvSpPr>
          <p:spPr bwMode="auto">
            <a:xfrm>
              <a:off x="3519" y="2082"/>
              <a:ext cx="578" cy="46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5" name="Text Box 11"/>
            <p:cNvSpPr txBox="1">
              <a:spLocks noChangeArrowheads="1"/>
            </p:cNvSpPr>
            <p:nvPr/>
          </p:nvSpPr>
          <p:spPr bwMode="auto">
            <a:xfrm>
              <a:off x="1389" y="2415"/>
              <a:ext cx="37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CPU</a:t>
              </a:r>
            </a:p>
          </p:txBody>
        </p:sp>
        <p:sp>
          <p:nvSpPr>
            <p:cNvPr id="28686" name="Rectangle 12"/>
            <p:cNvSpPr>
              <a:spLocks noChangeArrowheads="1"/>
            </p:cNvSpPr>
            <p:nvPr/>
          </p:nvSpPr>
          <p:spPr bwMode="auto">
            <a:xfrm>
              <a:off x="1720" y="1582"/>
              <a:ext cx="360" cy="98"/>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7" name="Rectangle 13"/>
            <p:cNvSpPr>
              <a:spLocks noChangeArrowheads="1"/>
            </p:cNvSpPr>
            <p:nvPr/>
          </p:nvSpPr>
          <p:spPr bwMode="auto">
            <a:xfrm>
              <a:off x="1720" y="1710"/>
              <a:ext cx="360" cy="99"/>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8" name="Rectangle 14"/>
            <p:cNvSpPr>
              <a:spLocks noChangeArrowheads="1"/>
            </p:cNvSpPr>
            <p:nvPr/>
          </p:nvSpPr>
          <p:spPr bwMode="auto">
            <a:xfrm>
              <a:off x="1720" y="1930"/>
              <a:ext cx="360" cy="99"/>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9" name="Rectangle 15"/>
            <p:cNvSpPr>
              <a:spLocks noChangeArrowheads="1"/>
            </p:cNvSpPr>
            <p:nvPr/>
          </p:nvSpPr>
          <p:spPr bwMode="auto">
            <a:xfrm>
              <a:off x="1720" y="1930"/>
              <a:ext cx="360" cy="500"/>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90" name="Rectangle 16"/>
            <p:cNvSpPr>
              <a:spLocks noChangeArrowheads="1"/>
            </p:cNvSpPr>
            <p:nvPr/>
          </p:nvSpPr>
          <p:spPr bwMode="auto">
            <a:xfrm>
              <a:off x="1720" y="2029"/>
              <a:ext cx="360" cy="98"/>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91" name="Rectangle 17"/>
            <p:cNvSpPr>
              <a:spLocks noChangeArrowheads="1"/>
            </p:cNvSpPr>
            <p:nvPr/>
          </p:nvSpPr>
          <p:spPr bwMode="auto">
            <a:xfrm>
              <a:off x="1720" y="2332"/>
              <a:ext cx="360" cy="98"/>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92" name="Text Box 18"/>
            <p:cNvSpPr txBox="1">
              <a:spLocks noChangeArrowheads="1"/>
            </p:cNvSpPr>
            <p:nvPr/>
          </p:nvSpPr>
          <p:spPr bwMode="auto">
            <a:xfrm>
              <a:off x="1438" y="1574"/>
              <a:ext cx="26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IR</a:t>
              </a:r>
              <a:endParaRPr lang="en-US" altLang="zh-CN" sz="1800" b="0">
                <a:latin typeface="黑体" pitchFamily="2" charset="-122"/>
                <a:ea typeface="黑体" pitchFamily="2" charset="-122"/>
              </a:endParaRPr>
            </a:p>
          </p:txBody>
        </p:sp>
        <p:sp>
          <p:nvSpPr>
            <p:cNvPr id="28693" name="Text Box 19"/>
            <p:cNvSpPr txBox="1">
              <a:spLocks noChangeArrowheads="1"/>
            </p:cNvSpPr>
            <p:nvPr/>
          </p:nvSpPr>
          <p:spPr bwMode="auto">
            <a:xfrm>
              <a:off x="1452" y="1688"/>
              <a:ext cx="26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PC</a:t>
              </a:r>
              <a:endParaRPr lang="en-US" altLang="zh-CN" sz="1800" b="0">
                <a:latin typeface="黑体" pitchFamily="2" charset="-122"/>
                <a:ea typeface="黑体" pitchFamily="2" charset="-122"/>
              </a:endParaRPr>
            </a:p>
          </p:txBody>
        </p:sp>
        <p:sp>
          <p:nvSpPr>
            <p:cNvPr id="28694" name="Text Box 20"/>
            <p:cNvSpPr txBox="1">
              <a:spLocks noChangeArrowheads="1"/>
            </p:cNvSpPr>
            <p:nvPr/>
          </p:nvSpPr>
          <p:spPr bwMode="auto">
            <a:xfrm>
              <a:off x="1452" y="1908"/>
              <a:ext cx="26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R0</a:t>
              </a:r>
              <a:endParaRPr lang="en-US" altLang="zh-CN" sz="1800" b="0">
                <a:latin typeface="黑体" pitchFamily="2" charset="-122"/>
                <a:ea typeface="黑体" pitchFamily="2" charset="-122"/>
              </a:endParaRPr>
            </a:p>
          </p:txBody>
        </p:sp>
        <p:sp>
          <p:nvSpPr>
            <p:cNvPr id="28695" name="Text Box 21"/>
            <p:cNvSpPr txBox="1">
              <a:spLocks noChangeArrowheads="1"/>
            </p:cNvSpPr>
            <p:nvPr/>
          </p:nvSpPr>
          <p:spPr bwMode="auto">
            <a:xfrm>
              <a:off x="1452" y="2006"/>
              <a:ext cx="26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R1</a:t>
              </a:r>
              <a:endParaRPr lang="en-US" altLang="zh-CN" sz="1800" b="0">
                <a:latin typeface="黑体" pitchFamily="2" charset="-122"/>
                <a:ea typeface="黑体" pitchFamily="2" charset="-122"/>
              </a:endParaRPr>
            </a:p>
          </p:txBody>
        </p:sp>
        <p:sp>
          <p:nvSpPr>
            <p:cNvPr id="28696" name="Text Box 22"/>
            <p:cNvSpPr txBox="1">
              <a:spLocks noChangeArrowheads="1"/>
            </p:cNvSpPr>
            <p:nvPr/>
          </p:nvSpPr>
          <p:spPr bwMode="auto">
            <a:xfrm>
              <a:off x="1720" y="2165"/>
              <a:ext cx="36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b="0">
                  <a:latin typeface="黑体" pitchFamily="2" charset="-122"/>
                  <a:ea typeface="黑体" pitchFamily="2" charset="-122"/>
                </a:rPr>
                <a:t>……</a:t>
              </a:r>
            </a:p>
          </p:txBody>
        </p:sp>
        <p:sp>
          <p:nvSpPr>
            <p:cNvPr id="28697" name="Rectangle 23"/>
            <p:cNvSpPr>
              <a:spLocks noChangeArrowheads="1"/>
            </p:cNvSpPr>
            <p:nvPr/>
          </p:nvSpPr>
          <p:spPr bwMode="auto">
            <a:xfrm>
              <a:off x="2545" y="1620"/>
              <a:ext cx="557" cy="106"/>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98" name="Rectangle 24"/>
            <p:cNvSpPr>
              <a:spLocks noChangeArrowheads="1"/>
            </p:cNvSpPr>
            <p:nvPr/>
          </p:nvSpPr>
          <p:spPr bwMode="auto">
            <a:xfrm>
              <a:off x="2545" y="1885"/>
              <a:ext cx="557" cy="106"/>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99" name="Text Box 25"/>
            <p:cNvSpPr txBox="1">
              <a:spLocks noChangeArrowheads="1"/>
            </p:cNvSpPr>
            <p:nvPr/>
          </p:nvSpPr>
          <p:spPr bwMode="auto">
            <a:xfrm>
              <a:off x="2623" y="1733"/>
              <a:ext cx="41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b="0">
                  <a:latin typeface="黑体" pitchFamily="2" charset="-122"/>
                  <a:ea typeface="黑体" pitchFamily="2" charset="-122"/>
                </a:rPr>
                <a:t>……</a:t>
              </a:r>
            </a:p>
          </p:txBody>
        </p:sp>
        <p:sp>
          <p:nvSpPr>
            <p:cNvPr id="28700" name="Rectangle 26"/>
            <p:cNvSpPr>
              <a:spLocks noChangeArrowheads="1"/>
            </p:cNvSpPr>
            <p:nvPr/>
          </p:nvSpPr>
          <p:spPr bwMode="auto">
            <a:xfrm>
              <a:off x="2545" y="2089"/>
              <a:ext cx="557" cy="107"/>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701" name="Text Box 27"/>
            <p:cNvSpPr txBox="1">
              <a:spLocks noChangeArrowheads="1"/>
            </p:cNvSpPr>
            <p:nvPr/>
          </p:nvSpPr>
          <p:spPr bwMode="auto">
            <a:xfrm>
              <a:off x="2623" y="2264"/>
              <a:ext cx="416"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b="0">
                  <a:latin typeface="黑体" pitchFamily="2" charset="-122"/>
                  <a:ea typeface="黑体" pitchFamily="2" charset="-122"/>
                </a:rPr>
                <a:t>……</a:t>
              </a:r>
            </a:p>
          </p:txBody>
        </p:sp>
        <p:sp>
          <p:nvSpPr>
            <p:cNvPr id="28702" name="Text Box 28"/>
            <p:cNvSpPr txBox="1">
              <a:spLocks noChangeArrowheads="1"/>
            </p:cNvSpPr>
            <p:nvPr/>
          </p:nvSpPr>
          <p:spPr bwMode="auto">
            <a:xfrm>
              <a:off x="2573" y="2393"/>
              <a:ext cx="5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MM</a:t>
              </a:r>
            </a:p>
          </p:txBody>
        </p:sp>
        <p:sp>
          <p:nvSpPr>
            <p:cNvPr id="28703" name="Text Box 29"/>
            <p:cNvSpPr txBox="1">
              <a:spLocks noChangeArrowheads="1"/>
            </p:cNvSpPr>
            <p:nvPr/>
          </p:nvSpPr>
          <p:spPr bwMode="auto">
            <a:xfrm>
              <a:off x="3568" y="2362"/>
              <a:ext cx="51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I/O</a:t>
              </a:r>
              <a:r>
                <a:rPr lang="zh-CN" altLang="en-US" sz="1800">
                  <a:latin typeface="黑体" pitchFamily="2" charset="-122"/>
                  <a:ea typeface="黑体" pitchFamily="2" charset="-122"/>
                </a:rPr>
                <a:t>设备</a:t>
              </a:r>
            </a:p>
          </p:txBody>
        </p:sp>
        <p:sp>
          <p:nvSpPr>
            <p:cNvPr id="28704" name="Rectangle 30"/>
            <p:cNvSpPr>
              <a:spLocks noChangeArrowheads="1"/>
            </p:cNvSpPr>
            <p:nvPr/>
          </p:nvSpPr>
          <p:spPr bwMode="auto">
            <a:xfrm>
              <a:off x="3638" y="1559"/>
              <a:ext cx="360" cy="98"/>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705" name="Text Box 31"/>
            <p:cNvSpPr txBox="1">
              <a:spLocks noChangeArrowheads="1"/>
            </p:cNvSpPr>
            <p:nvPr/>
          </p:nvSpPr>
          <p:spPr bwMode="auto">
            <a:xfrm>
              <a:off x="3547" y="1756"/>
              <a:ext cx="51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I/O</a:t>
              </a:r>
              <a:r>
                <a:rPr lang="zh-CN" altLang="en-US" sz="1800">
                  <a:latin typeface="黑体" pitchFamily="2" charset="-122"/>
                  <a:ea typeface="黑体" pitchFamily="2" charset="-122"/>
                </a:rPr>
                <a:t>接口</a:t>
              </a:r>
            </a:p>
          </p:txBody>
        </p:sp>
        <p:sp>
          <p:nvSpPr>
            <p:cNvPr id="28706" name="Line 32"/>
            <p:cNvSpPr>
              <a:spLocks noChangeShapeType="1"/>
            </p:cNvSpPr>
            <p:nvPr/>
          </p:nvSpPr>
          <p:spPr bwMode="auto">
            <a:xfrm>
              <a:off x="1628" y="1324"/>
              <a:ext cx="0" cy="174"/>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707" name="Line 33"/>
            <p:cNvSpPr>
              <a:spLocks noChangeShapeType="1"/>
            </p:cNvSpPr>
            <p:nvPr/>
          </p:nvSpPr>
          <p:spPr bwMode="auto">
            <a:xfrm>
              <a:off x="3801" y="1332"/>
              <a:ext cx="0" cy="174"/>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708" name="Line 34"/>
            <p:cNvSpPr>
              <a:spLocks noChangeShapeType="1"/>
            </p:cNvSpPr>
            <p:nvPr/>
          </p:nvSpPr>
          <p:spPr bwMode="auto">
            <a:xfrm>
              <a:off x="3815" y="1915"/>
              <a:ext cx="0" cy="174"/>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709" name="Rectangle 35"/>
            <p:cNvSpPr>
              <a:spLocks noChangeArrowheads="1"/>
            </p:cNvSpPr>
            <p:nvPr/>
          </p:nvSpPr>
          <p:spPr bwMode="auto">
            <a:xfrm>
              <a:off x="1731" y="1929"/>
              <a:ext cx="342" cy="98"/>
            </a:xfrm>
            <a:prstGeom prst="rect">
              <a:avLst/>
            </a:prstGeom>
            <a:solidFill>
              <a:srgbClr val="FF66FF">
                <a:alpha val="50195"/>
              </a:srgbClr>
            </a:solidFill>
            <a:ln w="9525">
              <a:solidFill>
                <a:srgbClr val="0066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710" name="Rectangle 36"/>
            <p:cNvSpPr>
              <a:spLocks noChangeArrowheads="1"/>
            </p:cNvSpPr>
            <p:nvPr/>
          </p:nvSpPr>
          <p:spPr bwMode="auto">
            <a:xfrm>
              <a:off x="3631" y="1559"/>
              <a:ext cx="367" cy="98"/>
            </a:xfrm>
            <a:prstGeom prst="rect">
              <a:avLst/>
            </a:prstGeom>
            <a:solidFill>
              <a:srgbClr val="FF66FF">
                <a:alpha val="50195"/>
              </a:srgbClr>
            </a:solidFill>
            <a:ln w="9525">
              <a:solidFill>
                <a:srgbClr val="0066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711" name="Rectangle 37"/>
            <p:cNvSpPr>
              <a:spLocks noChangeArrowheads="1"/>
            </p:cNvSpPr>
            <p:nvPr/>
          </p:nvSpPr>
          <p:spPr bwMode="auto">
            <a:xfrm>
              <a:off x="2545" y="1620"/>
              <a:ext cx="557" cy="106"/>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28712" name="Rectangle 38"/>
            <p:cNvSpPr>
              <a:spLocks noChangeArrowheads="1"/>
            </p:cNvSpPr>
            <p:nvPr/>
          </p:nvSpPr>
          <p:spPr bwMode="auto">
            <a:xfrm>
              <a:off x="1720" y="1582"/>
              <a:ext cx="359" cy="98"/>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28713" name="Freeform 39"/>
            <p:cNvSpPr>
              <a:spLocks/>
            </p:cNvSpPr>
            <p:nvPr/>
          </p:nvSpPr>
          <p:spPr bwMode="auto">
            <a:xfrm>
              <a:off x="2027" y="1669"/>
              <a:ext cx="480" cy="96"/>
            </a:xfrm>
            <a:custGeom>
              <a:avLst/>
              <a:gdLst>
                <a:gd name="T0" fmla="*/ 0 w 480"/>
                <a:gd name="T1" fmla="*/ 96 h 96"/>
                <a:gd name="T2" fmla="*/ 192 w 480"/>
                <a:gd name="T3" fmla="*/ 96 h 96"/>
                <a:gd name="T4" fmla="*/ 192 w 480"/>
                <a:gd name="T5" fmla="*/ 0 h 96"/>
                <a:gd name="T6" fmla="*/ 480 w 480"/>
                <a:gd name="T7" fmla="*/ 0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96"/>
                  </a:moveTo>
                  <a:lnTo>
                    <a:pt x="192" y="96"/>
                  </a:lnTo>
                  <a:lnTo>
                    <a:pt x="192" y="0"/>
                  </a:lnTo>
                  <a:lnTo>
                    <a:pt x="480" y="0"/>
                  </a:lnTo>
                </a:path>
              </a:pathLst>
            </a:custGeom>
            <a:noFill/>
            <a:ln w="12700" cap="rnd" cmpd="sng">
              <a:solidFill>
                <a:srgbClr val="FF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4" name="Line 40"/>
            <p:cNvSpPr>
              <a:spLocks noChangeShapeType="1"/>
            </p:cNvSpPr>
            <p:nvPr/>
          </p:nvSpPr>
          <p:spPr bwMode="auto">
            <a:xfrm>
              <a:off x="2834" y="1333"/>
              <a:ext cx="0" cy="174"/>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715" name="Arc 41"/>
            <p:cNvSpPr>
              <a:spLocks/>
            </p:cNvSpPr>
            <p:nvPr/>
          </p:nvSpPr>
          <p:spPr bwMode="auto">
            <a:xfrm>
              <a:off x="1902" y="1165"/>
              <a:ext cx="1836" cy="841"/>
            </a:xfrm>
            <a:custGeom>
              <a:avLst/>
              <a:gdLst>
                <a:gd name="T0" fmla="*/ 0 w 40536"/>
                <a:gd name="T1" fmla="*/ 0 h 22501"/>
                <a:gd name="T2" fmla="*/ 0 w 40536"/>
                <a:gd name="T3" fmla="*/ 0 h 22501"/>
                <a:gd name="T4" fmla="*/ 0 w 40536"/>
                <a:gd name="T5" fmla="*/ 0 h 22501"/>
                <a:gd name="T6" fmla="*/ 0 60000 65536"/>
                <a:gd name="T7" fmla="*/ 0 60000 65536"/>
                <a:gd name="T8" fmla="*/ 0 60000 65536"/>
                <a:gd name="T9" fmla="*/ 0 w 40536"/>
                <a:gd name="T10" fmla="*/ 0 h 22501"/>
                <a:gd name="T11" fmla="*/ 40536 w 40536"/>
                <a:gd name="T12" fmla="*/ 22501 h 22501"/>
              </a:gdLst>
              <a:ahLst/>
              <a:cxnLst>
                <a:cxn ang="T6">
                  <a:pos x="T0" y="T1"/>
                </a:cxn>
                <a:cxn ang="T7">
                  <a:pos x="T2" y="T3"/>
                </a:cxn>
                <a:cxn ang="T8">
                  <a:pos x="T4" y="T5"/>
                </a:cxn>
              </a:cxnLst>
              <a:rect l="T9" t="T10" r="T11" b="T12"/>
              <a:pathLst>
                <a:path w="40536" h="22501" fill="none" extrusionOk="0">
                  <a:moveTo>
                    <a:pt x="18" y="22501"/>
                  </a:moveTo>
                  <a:cubicBezTo>
                    <a:pt x="6" y="22200"/>
                    <a:pt x="0" y="21900"/>
                    <a:pt x="0" y="21600"/>
                  </a:cubicBezTo>
                  <a:cubicBezTo>
                    <a:pt x="0" y="9670"/>
                    <a:pt x="9670" y="0"/>
                    <a:pt x="21600" y="0"/>
                  </a:cubicBezTo>
                  <a:cubicBezTo>
                    <a:pt x="29484" y="-1"/>
                    <a:pt x="36743" y="4296"/>
                    <a:pt x="40536" y="11208"/>
                  </a:cubicBezTo>
                </a:path>
                <a:path w="40536" h="22501" stroke="0" extrusionOk="0">
                  <a:moveTo>
                    <a:pt x="18" y="22501"/>
                  </a:moveTo>
                  <a:cubicBezTo>
                    <a:pt x="6" y="22200"/>
                    <a:pt x="0" y="21900"/>
                    <a:pt x="0" y="21600"/>
                  </a:cubicBezTo>
                  <a:cubicBezTo>
                    <a:pt x="0" y="9670"/>
                    <a:pt x="9670" y="0"/>
                    <a:pt x="21600" y="0"/>
                  </a:cubicBezTo>
                  <a:cubicBezTo>
                    <a:pt x="29484" y="-1"/>
                    <a:pt x="36743" y="4296"/>
                    <a:pt x="40536" y="11208"/>
                  </a:cubicBezTo>
                  <a:lnTo>
                    <a:pt x="21600" y="21600"/>
                  </a:lnTo>
                  <a:lnTo>
                    <a:pt x="18" y="22501"/>
                  </a:lnTo>
                  <a:close/>
                </a:path>
              </a:pathLst>
            </a:custGeom>
            <a:noFill/>
            <a:ln w="28575">
              <a:solidFill>
                <a:schemeClr val="hlink"/>
              </a:solidFill>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a:p>
          </p:txBody>
        </p:sp>
      </p:grpSp>
      <p:sp>
        <p:nvSpPr>
          <p:cNvPr id="28677" name="Rectangle 42"/>
          <p:cNvSpPr>
            <a:spLocks noChangeArrowheads="1"/>
          </p:cNvSpPr>
          <p:nvPr/>
        </p:nvSpPr>
        <p:spPr bwMode="auto">
          <a:xfrm>
            <a:off x="1108075" y="4862513"/>
            <a:ext cx="7459663" cy="1416050"/>
          </a:xfrm>
          <a:prstGeom prst="rect">
            <a:avLst/>
          </a:prstGeom>
          <a:noFill/>
          <a:ln w="9525">
            <a:solidFill>
              <a:srgbClr val="CCEC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476250" indent="-476250" algn="l" eaLnBrk="1" hangingPunct="1">
              <a:lnSpc>
                <a:spcPct val="120000"/>
              </a:lnSpc>
            </a:pPr>
            <a:r>
              <a:rPr kumimoji="0" lang="zh-CN" altLang="en-US">
                <a:solidFill>
                  <a:schemeClr val="hlink"/>
                </a:solidFill>
                <a:latin typeface="黑体" pitchFamily="2" charset="-122"/>
                <a:ea typeface="黑体" pitchFamily="2" charset="-122"/>
              </a:rPr>
              <a:t>注：输入、输出都是对</a:t>
            </a:r>
            <a:r>
              <a:rPr kumimoji="0" lang="en-US" altLang="zh-CN">
                <a:solidFill>
                  <a:schemeClr val="hlink"/>
                </a:solidFill>
                <a:latin typeface="黑体" pitchFamily="2" charset="-122"/>
                <a:ea typeface="黑体" pitchFamily="2" charset="-122"/>
              </a:rPr>
              <a:t>CPU</a:t>
            </a:r>
            <a:r>
              <a:rPr kumimoji="0" lang="zh-CN" altLang="en-US">
                <a:solidFill>
                  <a:schemeClr val="hlink"/>
                </a:solidFill>
                <a:latin typeface="黑体" pitchFamily="2" charset="-122"/>
                <a:ea typeface="黑体" pitchFamily="2" charset="-122"/>
              </a:rPr>
              <a:t>而言的。</a:t>
            </a:r>
          </a:p>
          <a:p>
            <a:pPr marL="476250" indent="-476250" algn="l" eaLnBrk="1" hangingPunct="1">
              <a:lnSpc>
                <a:spcPct val="120000"/>
              </a:lnSpc>
            </a:pPr>
            <a:r>
              <a:rPr kumimoji="0" lang="zh-CN" altLang="en-US">
                <a:solidFill>
                  <a:srgbClr val="006600"/>
                </a:solidFill>
                <a:latin typeface="黑体" pitchFamily="2" charset="-122"/>
                <a:ea typeface="黑体" pitchFamily="2" charset="-122"/>
              </a:rPr>
              <a:t>    </a:t>
            </a:r>
            <a:r>
              <a:rPr kumimoji="0" lang="zh-CN" altLang="en-US">
                <a:latin typeface="黑体" pitchFamily="2" charset="-122"/>
                <a:ea typeface="黑体" pitchFamily="2" charset="-122"/>
              </a:rPr>
              <a:t>例如输入，指从</a:t>
            </a:r>
            <a:r>
              <a:rPr kumimoji="0" lang="en-US" altLang="zh-CN">
                <a:latin typeface="黑体" pitchFamily="2" charset="-122"/>
                <a:ea typeface="黑体" pitchFamily="2" charset="-122"/>
              </a:rPr>
              <a:t>I/O</a:t>
            </a:r>
            <a:r>
              <a:rPr kumimoji="0" lang="zh-CN" altLang="en-US">
                <a:latin typeface="黑体" pitchFamily="2" charset="-122"/>
                <a:ea typeface="黑体" pitchFamily="2" charset="-122"/>
              </a:rPr>
              <a:t>到</a:t>
            </a:r>
            <a:r>
              <a:rPr kumimoji="0" lang="en-US" altLang="zh-CN">
                <a:latin typeface="黑体" pitchFamily="2" charset="-122"/>
                <a:ea typeface="黑体" pitchFamily="2" charset="-122"/>
              </a:rPr>
              <a:t>CPU</a:t>
            </a:r>
            <a:r>
              <a:rPr kumimoji="0" lang="zh-CN" altLang="en-US">
                <a:latin typeface="黑体" pitchFamily="2" charset="-122"/>
                <a:ea typeface="黑体" pitchFamily="2" charset="-122"/>
              </a:rPr>
              <a:t>的数据传送。</a:t>
            </a:r>
          </a:p>
          <a:p>
            <a:pPr marL="476250" indent="-476250" algn="l" eaLnBrk="1" hangingPunct="1">
              <a:lnSpc>
                <a:spcPct val="120000"/>
              </a:lnSpc>
            </a:pPr>
            <a:r>
              <a:rPr kumimoji="0" lang="zh-CN" altLang="en-US">
                <a:latin typeface="黑体" pitchFamily="2" charset="-122"/>
                <a:ea typeface="黑体" pitchFamily="2" charset="-122"/>
              </a:rPr>
              <a:t>      </a:t>
            </a:r>
            <a:endParaRPr kumimoji="0" lang="zh-CN" altLang="en-US">
              <a:solidFill>
                <a:srgbClr val="800000"/>
              </a:solidFill>
              <a:latin typeface="黑体" pitchFamily="2" charset="-122"/>
              <a:ea typeface="黑体" pitchFamily="2" charset="-122"/>
            </a:endParaRPr>
          </a:p>
        </p:txBody>
      </p:sp>
      <p:graphicFrame>
        <p:nvGraphicFramePr>
          <p:cNvPr id="28678" name="Object 43"/>
          <p:cNvGraphicFramePr>
            <a:graphicFrameLocks noChangeAspect="1"/>
          </p:cNvGraphicFramePr>
          <p:nvPr/>
        </p:nvGraphicFramePr>
        <p:xfrm>
          <a:off x="544513" y="5057775"/>
          <a:ext cx="533400" cy="336550"/>
        </p:xfrm>
        <a:graphic>
          <a:graphicData uri="http://schemas.openxmlformats.org/presentationml/2006/ole">
            <mc:AlternateContent xmlns:mc="http://schemas.openxmlformats.org/markup-compatibility/2006">
              <mc:Choice xmlns:v="urn:schemas-microsoft-com:vml" Requires="v">
                <p:oleObj spid="_x0000_s28798" name="BMP 图象" r:id="rId3" imgW="809738" imgH="438095" progId="Paint.Picture">
                  <p:embed/>
                </p:oleObj>
              </mc:Choice>
              <mc:Fallback>
                <p:oleObj name="BMP 图象" r:id="rId3" imgW="809738" imgH="438095" progId="Paint.Picture">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13" y="50577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ChangeArrowheads="1"/>
          </p:cNvSpPr>
          <p:nvPr/>
        </p:nvSpPr>
        <p:spPr bwMode="auto">
          <a:xfrm>
            <a:off x="635000" y="3328988"/>
            <a:ext cx="7969250" cy="2009775"/>
          </a:xfrm>
          <a:prstGeom prst="rect">
            <a:avLst/>
          </a:prstGeom>
          <a:solidFill>
            <a:srgbClr val="CCECFF"/>
          </a:solidFill>
          <a:ln w="19050">
            <a:solidFill>
              <a:schemeClr val="accent2"/>
            </a:solidFill>
            <a:miter lim="800000"/>
            <a:headEnd/>
            <a:tailEnd/>
          </a:ln>
        </p:spPr>
        <p:txBody>
          <a:bodyPr>
            <a:spAutoFit/>
          </a:bodyPr>
          <a:lstStyle/>
          <a:p>
            <a:pPr eaLnBrk="1" hangingPunct="1">
              <a:lnSpc>
                <a:spcPct val="130000"/>
              </a:lnSpc>
            </a:pPr>
            <a:r>
              <a:rPr kumimoji="0" lang="zh-CN" altLang="en-US">
                <a:latin typeface="黑体" pitchFamily="2" charset="-122"/>
                <a:ea typeface="黑体" pitchFamily="2" charset="-122"/>
              </a:rPr>
              <a:t>    在</a:t>
            </a:r>
            <a:r>
              <a:rPr kumimoji="0" lang="en-US" altLang="zh-CN">
                <a:latin typeface="黑体" pitchFamily="2" charset="-122"/>
                <a:ea typeface="黑体" pitchFamily="2" charset="-122"/>
              </a:rPr>
              <a:t>I/O</a:t>
            </a:r>
            <a:r>
              <a:rPr kumimoji="0" lang="zh-CN" altLang="en-US">
                <a:latin typeface="黑体" pitchFamily="2" charset="-122"/>
                <a:ea typeface="黑体" pitchFamily="2" charset="-122"/>
              </a:rPr>
              <a:t>设备独立编址的计算机中，指令系统设有专门的输入/输出指令（</a:t>
            </a:r>
            <a:r>
              <a:rPr kumimoji="0" lang="en-US" altLang="zh-CN">
                <a:latin typeface="黑体" pitchFamily="2" charset="-122"/>
                <a:ea typeface="黑体" pitchFamily="2" charset="-122"/>
              </a:rPr>
              <a:t>IN/OUT）；</a:t>
            </a:r>
          </a:p>
          <a:p>
            <a:pPr eaLnBrk="1" hangingPunct="1">
              <a:lnSpc>
                <a:spcPct val="130000"/>
              </a:lnSpc>
            </a:pPr>
            <a:r>
              <a:rPr kumimoji="0" lang="zh-CN" altLang="en-US">
                <a:latin typeface="黑体" pitchFamily="2" charset="-122"/>
                <a:ea typeface="黑体" pitchFamily="2" charset="-122"/>
              </a:rPr>
              <a:t>    而在</a:t>
            </a:r>
            <a:r>
              <a:rPr kumimoji="0" lang="en-US" altLang="zh-CN">
                <a:latin typeface="黑体" pitchFamily="2" charset="-122"/>
                <a:ea typeface="黑体" pitchFamily="2" charset="-122"/>
              </a:rPr>
              <a:t>I/O</a:t>
            </a:r>
            <a:r>
              <a:rPr kumimoji="0" lang="zh-CN" altLang="en-US">
                <a:latin typeface="黑体" pitchFamily="2" charset="-122"/>
                <a:ea typeface="黑体" pitchFamily="2" charset="-122"/>
              </a:rPr>
              <a:t>设备与内存统一编址的计算机中，输入输出由传送指令来实现，不设专门的输入/输出指令。</a:t>
            </a:r>
          </a:p>
        </p:txBody>
      </p:sp>
      <p:sp>
        <p:nvSpPr>
          <p:cNvPr id="29699" name="Rectangle 3"/>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3.2.4 输入输出类指令</a:t>
            </a:r>
          </a:p>
        </p:txBody>
      </p:sp>
      <p:sp>
        <p:nvSpPr>
          <p:cNvPr id="29700" name="Rectangle 4"/>
          <p:cNvSpPr>
            <a:spLocks noChangeArrowheads="1"/>
          </p:cNvSpPr>
          <p:nvPr/>
        </p:nvSpPr>
        <p:spPr bwMode="auto">
          <a:xfrm>
            <a:off x="947738" y="1012825"/>
            <a:ext cx="7605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kumimoji="0" lang="zh-CN" altLang="en-US">
                <a:latin typeface="黑体" pitchFamily="2" charset="-122"/>
                <a:ea typeface="黑体" pitchFamily="2" charset="-122"/>
              </a:rPr>
              <a:t>输入指令如：</a:t>
            </a:r>
          </a:p>
          <a:p>
            <a:pPr>
              <a:lnSpc>
                <a:spcPct val="130000"/>
              </a:lnSpc>
            </a:pPr>
            <a:r>
              <a:rPr kumimoji="0" lang="en-US" altLang="zh-CN">
                <a:latin typeface="黑体" pitchFamily="2" charset="-122"/>
                <a:ea typeface="黑体" pitchFamily="2" charset="-122"/>
              </a:rPr>
              <a:t>    IN A,[</a:t>
            </a:r>
            <a:r>
              <a:rPr kumimoji="0" lang="zh-CN" altLang="en-US">
                <a:latin typeface="黑体" pitchFamily="2" charset="-122"/>
                <a:ea typeface="黑体" pitchFamily="2" charset="-122"/>
              </a:rPr>
              <a:t>端口地址</a:t>
            </a:r>
            <a:r>
              <a:rPr kumimoji="0" lang="en-US" altLang="zh-CN">
                <a:latin typeface="黑体" pitchFamily="2" charset="-122"/>
                <a:ea typeface="黑体" pitchFamily="2" charset="-122"/>
              </a:rPr>
              <a:t>]     ; A</a:t>
            </a:r>
            <a:r>
              <a:rPr kumimoji="0" lang="zh-CN" altLang="en-US">
                <a:latin typeface="黑体" pitchFamily="2" charset="-122"/>
                <a:ea typeface="黑体" pitchFamily="2" charset="-122"/>
              </a:rPr>
              <a:t>是</a:t>
            </a:r>
            <a:r>
              <a:rPr kumimoji="0" lang="en-US" altLang="zh-CN">
                <a:latin typeface="黑体" pitchFamily="2" charset="-122"/>
                <a:ea typeface="黑体" pitchFamily="2" charset="-122"/>
              </a:rPr>
              <a:t>CPU</a:t>
            </a:r>
            <a:r>
              <a:rPr kumimoji="0" lang="zh-CN" altLang="en-US">
                <a:latin typeface="黑体" pitchFamily="2" charset="-122"/>
                <a:ea typeface="黑体" pitchFamily="2" charset="-122"/>
              </a:rPr>
              <a:t>中的寄存器</a:t>
            </a:r>
          </a:p>
          <a:p>
            <a:pPr>
              <a:lnSpc>
                <a:spcPct val="130000"/>
              </a:lnSpc>
            </a:pPr>
            <a:r>
              <a:rPr kumimoji="0" lang="zh-CN" altLang="en-US">
                <a:latin typeface="黑体" pitchFamily="2" charset="-122"/>
                <a:ea typeface="黑体" pitchFamily="2" charset="-122"/>
              </a:rPr>
              <a:t>输出指令如：</a:t>
            </a:r>
          </a:p>
          <a:p>
            <a:pPr>
              <a:lnSpc>
                <a:spcPct val="13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OUT [</a:t>
            </a:r>
            <a:r>
              <a:rPr kumimoji="0" lang="zh-CN" altLang="en-US">
                <a:latin typeface="黑体" pitchFamily="2" charset="-122"/>
                <a:ea typeface="黑体" pitchFamily="2" charset="-122"/>
              </a:rPr>
              <a:t>端口地址</a:t>
            </a:r>
            <a:r>
              <a:rPr kumimoji="0" lang="en-US" altLang="zh-CN">
                <a:latin typeface="黑体" pitchFamily="2" charset="-122"/>
                <a:ea typeface="黑体" pitchFamily="2" charset="-122"/>
              </a:rPr>
              <a:t>],A    </a:t>
            </a: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a:t>
            </a:r>
            <a:r>
              <a:rPr kumimoji="0" lang="zh-CN" altLang="en-US">
                <a:latin typeface="黑体" pitchFamily="2" charset="-122"/>
                <a:ea typeface="黑体" pitchFamily="2" charset="-122"/>
              </a:rPr>
              <a:t>是</a:t>
            </a:r>
            <a:r>
              <a:rPr kumimoji="0" lang="en-US" altLang="zh-CN">
                <a:latin typeface="黑体" pitchFamily="2" charset="-122"/>
                <a:ea typeface="黑体" pitchFamily="2" charset="-122"/>
              </a:rPr>
              <a:t>CPU</a:t>
            </a:r>
            <a:r>
              <a:rPr kumimoji="0" lang="zh-CN" altLang="en-US">
                <a:latin typeface="黑体" pitchFamily="2" charset="-122"/>
                <a:ea typeface="黑体" pitchFamily="2" charset="-122"/>
              </a:rPr>
              <a:t>中的寄存器</a:t>
            </a:r>
            <a:endParaRPr kumimoji="0" lang="en-US" altLang="zh-CN">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wipe(up)">
                                      <p:cBhvr>
                                        <p:cTn id="7" dur="500"/>
                                        <p:tgtEl>
                                          <p:spTgt spid="629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dirty="0">
                <a:solidFill>
                  <a:srgbClr val="800000"/>
                </a:solidFill>
                <a:latin typeface="黑体" pitchFamily="2" charset="-122"/>
                <a:ea typeface="黑体" pitchFamily="2" charset="-122"/>
              </a:rPr>
              <a:t>3.2.</a:t>
            </a:r>
            <a:r>
              <a:rPr kumimoji="0" lang="en-US" altLang="zh-CN" dirty="0">
                <a:solidFill>
                  <a:srgbClr val="800000"/>
                </a:solidFill>
                <a:latin typeface="黑体" pitchFamily="2" charset="-122"/>
                <a:ea typeface="黑体" pitchFamily="2" charset="-122"/>
              </a:rPr>
              <a:t>5 </a:t>
            </a:r>
            <a:r>
              <a:rPr kumimoji="0" lang="en-US" altLang="zh-CN" dirty="0" smtClean="0">
                <a:solidFill>
                  <a:srgbClr val="800000"/>
                </a:solidFill>
                <a:latin typeface="黑体" pitchFamily="2" charset="-122"/>
                <a:ea typeface="黑体" pitchFamily="2" charset="-122"/>
              </a:rPr>
              <a:t>80x86</a:t>
            </a:r>
            <a:r>
              <a:rPr kumimoji="0" lang="zh-CN" altLang="en-US" dirty="0" smtClean="0">
                <a:solidFill>
                  <a:srgbClr val="800000"/>
                </a:solidFill>
                <a:latin typeface="黑体" pitchFamily="2" charset="-122"/>
                <a:ea typeface="黑体" pitchFamily="2" charset="-122"/>
              </a:rPr>
              <a:t>指令系统</a:t>
            </a:r>
            <a:r>
              <a:rPr kumimoji="0" lang="zh-CN" altLang="en-US" dirty="0">
                <a:solidFill>
                  <a:srgbClr val="800000"/>
                </a:solidFill>
                <a:latin typeface="黑体" pitchFamily="2" charset="-122"/>
                <a:ea typeface="黑体" pitchFamily="2" charset="-122"/>
              </a:rPr>
              <a:t>（举例） </a:t>
            </a:r>
            <a:r>
              <a:rPr kumimoji="0" lang="zh-CN" altLang="en-US" dirty="0">
                <a:solidFill>
                  <a:schemeClr val="hlink"/>
                </a:solidFill>
                <a:latin typeface="黑体" pitchFamily="2" charset="-122"/>
                <a:ea typeface="黑体" pitchFamily="2" charset="-122"/>
              </a:rPr>
              <a:t>（自学）</a:t>
            </a:r>
          </a:p>
        </p:txBody>
      </p:sp>
      <p:sp>
        <p:nvSpPr>
          <p:cNvPr id="30723" name="Rectangle 4"/>
          <p:cNvSpPr>
            <a:spLocks noChangeArrowheads="1"/>
          </p:cNvSpPr>
          <p:nvPr/>
        </p:nvSpPr>
        <p:spPr bwMode="auto">
          <a:xfrm>
            <a:off x="973138" y="819150"/>
            <a:ext cx="8170862"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kumimoji="0" lang="zh-CN" altLang="en-US">
                <a:latin typeface="黑体" pitchFamily="2" charset="-122"/>
                <a:ea typeface="黑体" pitchFamily="2" charset="-122"/>
              </a:rPr>
              <a:t>见教材第</a:t>
            </a:r>
            <a:r>
              <a:rPr kumimoji="0" lang="en-US" altLang="zh-CN">
                <a:latin typeface="黑体" pitchFamily="2" charset="-122"/>
                <a:ea typeface="黑体" pitchFamily="2" charset="-122"/>
              </a:rPr>
              <a:t>3.4.5</a:t>
            </a:r>
            <a:r>
              <a:rPr kumimoji="0" lang="zh-CN" altLang="en-US">
                <a:latin typeface="黑体" pitchFamily="2" charset="-122"/>
                <a:ea typeface="黑体" pitchFamily="2" charset="-122"/>
              </a:rPr>
              <a:t>小节。</a:t>
            </a:r>
            <a:endParaRPr kumimoji="0" lang="en-US" altLang="zh-CN">
              <a:latin typeface="黑体" pitchFamily="2" charset="-122"/>
              <a:ea typeface="黑体" pitchFamily="2" charset="-122"/>
            </a:endParaRPr>
          </a:p>
        </p:txBody>
      </p:sp>
      <p:sp>
        <p:nvSpPr>
          <p:cNvPr id="30724" name="Rectangle 3"/>
          <p:cNvSpPr>
            <a:spLocks noChangeArrowheads="1"/>
          </p:cNvSpPr>
          <p:nvPr/>
        </p:nvSpPr>
        <p:spPr bwMode="auto">
          <a:xfrm>
            <a:off x="635000" y="1692275"/>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dirty="0">
                <a:solidFill>
                  <a:srgbClr val="800000"/>
                </a:solidFill>
                <a:latin typeface="黑体" pitchFamily="2" charset="-122"/>
                <a:ea typeface="黑体" pitchFamily="2" charset="-122"/>
              </a:rPr>
              <a:t>3.2.</a:t>
            </a:r>
            <a:r>
              <a:rPr kumimoji="0" lang="en-US" altLang="zh-CN" dirty="0">
                <a:solidFill>
                  <a:srgbClr val="800000"/>
                </a:solidFill>
                <a:latin typeface="黑体" pitchFamily="2" charset="-122"/>
                <a:ea typeface="黑体" pitchFamily="2" charset="-122"/>
              </a:rPr>
              <a:t>6 </a:t>
            </a:r>
            <a:r>
              <a:rPr kumimoji="0" lang="en-US" altLang="zh-CN" dirty="0" smtClean="0">
                <a:solidFill>
                  <a:srgbClr val="800000"/>
                </a:solidFill>
                <a:latin typeface="黑体" pitchFamily="2" charset="-122"/>
                <a:ea typeface="黑体" pitchFamily="2" charset="-122"/>
              </a:rPr>
              <a:t>x86</a:t>
            </a:r>
            <a:r>
              <a:rPr kumimoji="0" lang="zh-CN" altLang="en-US" dirty="0" smtClean="0">
                <a:solidFill>
                  <a:srgbClr val="800000"/>
                </a:solidFill>
                <a:latin typeface="黑体" pitchFamily="2" charset="-122"/>
                <a:ea typeface="黑体" pitchFamily="2" charset="-122"/>
              </a:rPr>
              <a:t>架构</a:t>
            </a:r>
            <a:r>
              <a:rPr kumimoji="0" lang="zh-CN" altLang="en-US" dirty="0">
                <a:solidFill>
                  <a:srgbClr val="800000"/>
                </a:solidFill>
                <a:latin typeface="黑体" pitchFamily="2" charset="-122"/>
                <a:ea typeface="黑体" pitchFamily="2" charset="-122"/>
              </a:rPr>
              <a:t>的扩展指令集  </a:t>
            </a:r>
            <a:r>
              <a:rPr kumimoji="0" lang="zh-CN" altLang="en-US" dirty="0">
                <a:solidFill>
                  <a:schemeClr val="hlink"/>
                </a:solidFill>
                <a:latin typeface="黑体" pitchFamily="2" charset="-122"/>
                <a:ea typeface="黑体" pitchFamily="2" charset="-122"/>
              </a:rPr>
              <a:t>（自学）</a:t>
            </a:r>
          </a:p>
        </p:txBody>
      </p:sp>
      <p:sp>
        <p:nvSpPr>
          <p:cNvPr id="30725" name="Rectangle 4"/>
          <p:cNvSpPr>
            <a:spLocks noChangeArrowheads="1"/>
          </p:cNvSpPr>
          <p:nvPr/>
        </p:nvSpPr>
        <p:spPr bwMode="auto">
          <a:xfrm>
            <a:off x="973138" y="2054225"/>
            <a:ext cx="8170862"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kumimoji="0" lang="zh-CN" altLang="en-US">
                <a:latin typeface="黑体" pitchFamily="2" charset="-122"/>
                <a:ea typeface="黑体" pitchFamily="2" charset="-122"/>
              </a:rPr>
              <a:t>见教材第</a:t>
            </a:r>
            <a:r>
              <a:rPr kumimoji="0" lang="en-US" altLang="zh-CN">
                <a:latin typeface="黑体" pitchFamily="2" charset="-122"/>
                <a:ea typeface="黑体" pitchFamily="2" charset="-122"/>
              </a:rPr>
              <a:t>3.5.1</a:t>
            </a:r>
            <a:r>
              <a:rPr kumimoji="0" lang="zh-CN" altLang="en-US">
                <a:latin typeface="黑体" pitchFamily="2" charset="-122"/>
                <a:ea typeface="黑体" pitchFamily="2" charset="-122"/>
              </a:rPr>
              <a:t>小节。</a:t>
            </a:r>
            <a:endParaRPr kumimoji="0" lang="en-US" altLang="zh-CN">
              <a:latin typeface="黑体" pitchFamily="2" charset="-122"/>
              <a:ea typeface="黑体" pitchFamily="2" charset="-122"/>
            </a:endParaRPr>
          </a:p>
        </p:txBody>
      </p:sp>
      <p:sp>
        <p:nvSpPr>
          <p:cNvPr id="30726" name="Rectangle 4"/>
          <p:cNvSpPr>
            <a:spLocks noChangeArrowheads="1"/>
          </p:cNvSpPr>
          <p:nvPr/>
        </p:nvSpPr>
        <p:spPr bwMode="auto">
          <a:xfrm>
            <a:off x="690563" y="3827463"/>
            <a:ext cx="8453437"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paddb     </a:t>
            </a:r>
            <a:r>
              <a:rPr kumimoji="0" lang="zh-CN" altLang="en-US">
                <a:latin typeface="黑体" pitchFamily="2" charset="-122"/>
                <a:ea typeface="黑体" pitchFamily="2" charset="-122"/>
              </a:rPr>
              <a:t>按字节对齐无符号</a:t>
            </a:r>
            <a:r>
              <a:rPr kumimoji="0" lang="zh-CN" altLang="en-US">
                <a:solidFill>
                  <a:schemeClr val="hlink"/>
                </a:solidFill>
                <a:latin typeface="黑体" pitchFamily="2" charset="-122"/>
                <a:ea typeface="黑体" pitchFamily="2" charset="-122"/>
              </a:rPr>
              <a:t>普通相加</a:t>
            </a:r>
            <a:r>
              <a:rPr kumimoji="0" lang="zh-CN" altLang="en-US">
                <a:latin typeface="黑体" pitchFamily="2" charset="-122"/>
                <a:ea typeface="黑体" pitchFamily="2" charset="-122"/>
              </a:rPr>
              <a:t> </a:t>
            </a:r>
          </a:p>
          <a:p>
            <a:pPr>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paddusb   </a:t>
            </a:r>
            <a:r>
              <a:rPr kumimoji="0" lang="zh-CN" altLang="en-US">
                <a:latin typeface="黑体" pitchFamily="2" charset="-122"/>
                <a:ea typeface="黑体" pitchFamily="2" charset="-122"/>
              </a:rPr>
              <a:t>按字节对齐无符号</a:t>
            </a:r>
            <a:r>
              <a:rPr kumimoji="0" lang="zh-CN" altLang="en-US">
                <a:solidFill>
                  <a:schemeClr val="hlink"/>
                </a:solidFill>
                <a:latin typeface="黑体" pitchFamily="2" charset="-122"/>
                <a:ea typeface="黑体" pitchFamily="2" charset="-122"/>
              </a:rPr>
              <a:t>饱和相加</a:t>
            </a:r>
          </a:p>
          <a:p>
            <a:pPr>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t>
            </a:r>
            <a:endParaRPr kumimoji="0" lang="zh-CN" altLang="en-US">
              <a:latin typeface="黑体" pitchFamily="2" charset="-122"/>
              <a:ea typeface="黑体" pitchFamily="2" charset="-122"/>
            </a:endParaRPr>
          </a:p>
          <a:p>
            <a:pPr>
              <a:lnSpc>
                <a:spcPct val="120000"/>
              </a:lnSpc>
            </a:pPr>
            <a:r>
              <a:rPr kumimoji="0" lang="zh-CN" altLang="en-US">
                <a:latin typeface="黑体" pitchFamily="2" charset="-122"/>
                <a:ea typeface="黑体" pitchFamily="2" charset="-122"/>
              </a:rPr>
              <a:t>      </a:t>
            </a:r>
            <a:endParaRPr kumimoji="0" lang="en-US" altLang="zh-CN">
              <a:latin typeface="黑体" pitchFamily="2" charset="-122"/>
              <a:ea typeface="黑体" pitchFamily="2" charset="-122"/>
            </a:endParaRPr>
          </a:p>
        </p:txBody>
      </p:sp>
      <p:sp>
        <p:nvSpPr>
          <p:cNvPr id="30727" name="Rectangle 3"/>
          <p:cNvSpPr>
            <a:spLocks noChangeArrowheads="1"/>
          </p:cNvSpPr>
          <p:nvPr/>
        </p:nvSpPr>
        <p:spPr bwMode="auto">
          <a:xfrm>
            <a:off x="635000" y="3309938"/>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例：</a:t>
            </a:r>
            <a:r>
              <a:rPr kumimoji="0" lang="en-US" altLang="zh-CN">
                <a:solidFill>
                  <a:srgbClr val="800000"/>
                </a:solidFill>
                <a:latin typeface="黑体" pitchFamily="2" charset="-122"/>
                <a:ea typeface="黑体" pitchFamily="2" charset="-122"/>
              </a:rPr>
              <a:t>MMX</a:t>
            </a:r>
            <a:r>
              <a:rPr kumimoji="0" lang="zh-CN" altLang="en-US">
                <a:solidFill>
                  <a:srgbClr val="800000"/>
                </a:solidFill>
                <a:latin typeface="黑体" pitchFamily="2" charset="-122"/>
                <a:ea typeface="黑体" pitchFamily="2" charset="-122"/>
              </a:rPr>
              <a:t>指令集中的算术指令</a:t>
            </a:r>
            <a:endParaRPr kumimoji="0" lang="zh-CN" altLang="en-US" sz="1800">
              <a:solidFill>
                <a:schemeClr val="hlink"/>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96900" y="828675"/>
            <a:ext cx="7518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dirty="0">
                <a:solidFill>
                  <a:srgbClr val="800000"/>
                </a:solidFill>
                <a:latin typeface="黑体" pitchFamily="2" charset="-122"/>
                <a:ea typeface="黑体" pitchFamily="2" charset="-122"/>
              </a:rPr>
              <a:t>思考题： </a:t>
            </a:r>
            <a:r>
              <a:rPr lang="en-US" altLang="zh-CN" dirty="0" smtClean="0">
                <a:latin typeface="黑体" pitchFamily="2" charset="-122"/>
                <a:ea typeface="黑体" pitchFamily="2" charset="-122"/>
              </a:rPr>
              <a:t>P76 </a:t>
            </a:r>
            <a:r>
              <a:rPr lang="en-US" altLang="zh-CN" dirty="0">
                <a:latin typeface="黑体" pitchFamily="2" charset="-122"/>
                <a:ea typeface="黑体" pitchFamily="2" charset="-122"/>
              </a:rPr>
              <a:t>3-1，3-2，3-5，3-6  </a:t>
            </a:r>
          </a:p>
          <a:p>
            <a:pPr eaLnBrk="1" hangingPunct="1">
              <a:lnSpc>
                <a:spcPct val="150000"/>
              </a:lnSpc>
            </a:pPr>
            <a:r>
              <a:rPr lang="zh-CN" altLang="en-US" dirty="0">
                <a:solidFill>
                  <a:srgbClr val="800000"/>
                </a:solidFill>
                <a:latin typeface="黑体" pitchFamily="2" charset="-122"/>
                <a:ea typeface="黑体" pitchFamily="2" charset="-122"/>
              </a:rPr>
              <a:t>习题：   </a:t>
            </a:r>
            <a:r>
              <a:rPr lang="en-US" altLang="zh-CN" dirty="0" smtClean="0">
                <a:latin typeface="黑体" pitchFamily="2" charset="-122"/>
                <a:ea typeface="黑体" pitchFamily="2" charset="-122"/>
              </a:rPr>
              <a:t>P76 </a:t>
            </a:r>
            <a:r>
              <a:rPr lang="en-US" altLang="zh-CN" dirty="0">
                <a:latin typeface="黑体" pitchFamily="2" charset="-122"/>
                <a:ea typeface="黑体" pitchFamily="2" charset="-122"/>
              </a:rPr>
              <a:t>3-3，3-4  </a:t>
            </a:r>
            <a:endParaRPr lang="en-US" altLang="zh-CN" dirty="0" smtClean="0">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693738" y="404813"/>
            <a:ext cx="7848600" cy="838200"/>
          </a:xfrm>
          <a:prstGeom prst="rect">
            <a:avLst/>
          </a:prstGeom>
          <a:noFill/>
          <a:ln>
            <a:noFill/>
          </a:ln>
          <a:extLst/>
        </p:spPr>
        <p:txBody>
          <a:bodyPr/>
          <a:lstStyle/>
          <a:p>
            <a:pPr algn="ctr" eaLnBrk="1" hangingPunct="1"/>
            <a:r>
              <a:rPr lang="zh-CN" altLang="en-US" sz="3200">
                <a:solidFill>
                  <a:srgbClr val="990000"/>
                </a:solidFill>
                <a:latin typeface="黑体" pitchFamily="2" charset="-122"/>
                <a:ea typeface="黑体" pitchFamily="2" charset="-122"/>
              </a:rPr>
              <a:t>第3章  指令系统</a:t>
            </a:r>
          </a:p>
        </p:txBody>
      </p:sp>
      <p:sp>
        <p:nvSpPr>
          <p:cNvPr id="5123" name="Text Box 13"/>
          <p:cNvSpPr txBox="1">
            <a:spLocks noChangeArrowheads="1"/>
          </p:cNvSpPr>
          <p:nvPr/>
        </p:nvSpPr>
        <p:spPr bwMode="auto">
          <a:xfrm>
            <a:off x="974725" y="1535113"/>
            <a:ext cx="7394575" cy="4373562"/>
          </a:xfrm>
          <a:prstGeom prst="rect">
            <a:avLst/>
          </a:prstGeom>
          <a:gradFill rotWithShape="0">
            <a:gsLst>
              <a:gs pos="0">
                <a:srgbClr val="ADD6FF"/>
              </a:gs>
              <a:gs pos="50000">
                <a:srgbClr val="F5E3F3"/>
              </a:gs>
              <a:gs pos="100000">
                <a:srgbClr val="ADD6FF"/>
              </a:gs>
            </a:gsLst>
            <a:lin ang="2700000" scaled="1"/>
          </a:gradFill>
          <a:ln w="19050">
            <a:solidFill>
              <a:srgbClr val="000099"/>
            </a:solidFill>
            <a:miter lim="800000"/>
            <a:headEnd/>
            <a:tailEnd/>
          </a:ln>
        </p:spPr>
        <p:txBody>
          <a:bodyPr/>
          <a:lstStyle>
            <a:lvl1pPr marL="1074738" indent="-1074738">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lnSpc>
                <a:spcPct val="160000"/>
              </a:lnSpc>
              <a:spcBef>
                <a:spcPct val="50000"/>
              </a:spcBef>
            </a:pPr>
            <a:r>
              <a:rPr lang="zh-CN" altLang="en-US">
                <a:solidFill>
                  <a:srgbClr val="800000"/>
                </a:solidFill>
                <a:latin typeface="黑体" pitchFamily="2" charset="-122"/>
                <a:ea typeface="黑体" pitchFamily="2" charset="-122"/>
              </a:rPr>
              <a:t>本章要点：</a:t>
            </a:r>
          </a:p>
          <a:p>
            <a:pPr algn="l">
              <a:lnSpc>
                <a:spcPct val="120000"/>
              </a:lnSpc>
              <a:spcBef>
                <a:spcPct val="50000"/>
              </a:spcBef>
            </a:pPr>
            <a:r>
              <a:rPr lang="zh-CN" altLang="en-US">
                <a:latin typeface="黑体" pitchFamily="2" charset="-122"/>
                <a:ea typeface="黑体" pitchFamily="2" charset="-122"/>
              </a:rPr>
              <a:t>    1. 指令的基本格式和基本操作种类、扩展操作码方法；</a:t>
            </a:r>
          </a:p>
          <a:p>
            <a:pPr algn="l">
              <a:lnSpc>
                <a:spcPct val="120000"/>
              </a:lnSpc>
              <a:spcBef>
                <a:spcPct val="50000"/>
              </a:spcBef>
            </a:pPr>
            <a:r>
              <a:rPr lang="zh-CN" altLang="en-US">
                <a:latin typeface="黑体" pitchFamily="2" charset="-122"/>
                <a:ea typeface="黑体" pitchFamily="2" charset="-122"/>
              </a:rPr>
              <a:t>    2. 基本数据寻址方式及其常见的变形方式的有效地址的确定方法及寻址特点；</a:t>
            </a:r>
          </a:p>
          <a:p>
            <a:pPr algn="l">
              <a:lnSpc>
                <a:spcPct val="120000"/>
              </a:lnSpc>
              <a:spcBef>
                <a:spcPct val="50000"/>
              </a:spcBef>
            </a:pPr>
            <a:r>
              <a:rPr lang="zh-CN" altLang="en-US">
                <a:latin typeface="黑体" pitchFamily="2" charset="-122"/>
                <a:ea typeface="黑体" pitchFamily="2" charset="-122"/>
              </a:rPr>
              <a:t>    3. 存储器堆栈的概念及堆栈的进、出栈操作；</a:t>
            </a:r>
          </a:p>
          <a:p>
            <a:pPr algn="l">
              <a:lnSpc>
                <a:spcPct val="120000"/>
              </a:lnSpc>
              <a:spcBef>
                <a:spcPct val="50000"/>
              </a:spcBef>
            </a:pPr>
            <a:r>
              <a:rPr lang="zh-CN" altLang="en-US">
                <a:latin typeface="黑体" pitchFamily="2" charset="-122"/>
                <a:ea typeface="黑体" pitchFamily="2" charset="-122"/>
              </a:rPr>
              <a:t>    </a:t>
            </a:r>
            <a:r>
              <a:rPr lang="en-US" altLang="zh-CN">
                <a:latin typeface="黑体" pitchFamily="2" charset="-122"/>
                <a:ea typeface="黑体" pitchFamily="2" charset="-122"/>
              </a:rPr>
              <a:t>4. </a:t>
            </a:r>
            <a:r>
              <a:rPr lang="zh-CN" altLang="en-US">
                <a:latin typeface="黑体" pitchFamily="2" charset="-122"/>
                <a:ea typeface="黑体" pitchFamily="2" charset="-122"/>
              </a:rPr>
              <a:t>指令系统的发展及</a:t>
            </a:r>
            <a:r>
              <a:rPr lang="en-US" altLang="zh-CN">
                <a:latin typeface="黑体" pitchFamily="2" charset="-122"/>
                <a:ea typeface="黑体" pitchFamily="2" charset="-122"/>
              </a:rPr>
              <a:t>RISC</a:t>
            </a:r>
            <a:r>
              <a:rPr lang="zh-CN" altLang="en-US">
                <a:latin typeface="黑体" pitchFamily="2" charset="-122"/>
                <a:ea typeface="黑体" pitchFamily="2" charset="-122"/>
              </a:rPr>
              <a:t>技术。</a:t>
            </a:r>
            <a:endParaRPr lang="en-US" altLang="zh-CN">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552450"/>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3.3 寻址技术</a:t>
            </a:r>
          </a:p>
        </p:txBody>
      </p:sp>
      <p:sp>
        <p:nvSpPr>
          <p:cNvPr id="32771" name="Rectangle 3"/>
          <p:cNvSpPr>
            <a:spLocks noChangeArrowheads="1"/>
          </p:cNvSpPr>
          <p:nvPr/>
        </p:nvSpPr>
        <p:spPr bwMode="auto">
          <a:xfrm>
            <a:off x="942975" y="1160463"/>
            <a:ext cx="81581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90000"/>
              </a:lnSpc>
              <a:spcBef>
                <a:spcPct val="20000"/>
              </a:spcBef>
              <a:buClr>
                <a:schemeClr val="bg1"/>
              </a:buClr>
              <a:buFont typeface="Wingdings" pitchFamily="2" charset="2"/>
              <a:buNone/>
            </a:pPr>
            <a:r>
              <a:rPr kumimoji="0" lang="zh-CN" altLang="en-US">
                <a:solidFill>
                  <a:srgbClr val="800000"/>
                </a:solidFill>
                <a:latin typeface="黑体" pitchFamily="2" charset="-122"/>
                <a:ea typeface="黑体" pitchFamily="2" charset="-122"/>
              </a:rPr>
              <a:t>寻址：</a:t>
            </a:r>
            <a:r>
              <a:rPr kumimoji="0" lang="zh-CN" altLang="en-US">
                <a:latin typeface="黑体" pitchFamily="2" charset="-122"/>
                <a:ea typeface="黑体" pitchFamily="2" charset="-122"/>
              </a:rPr>
              <a:t>1)指令寻址</a:t>
            </a:r>
          </a:p>
          <a:p>
            <a:pPr algn="l" eaLnBrk="1" hangingPunct="1">
              <a:lnSpc>
                <a:spcPct val="90000"/>
              </a:lnSpc>
              <a:spcBef>
                <a:spcPct val="20000"/>
              </a:spcBef>
              <a:buClr>
                <a:schemeClr val="bg1"/>
              </a:buClr>
              <a:buFont typeface="Wingdings" pitchFamily="2" charset="2"/>
              <a:buNone/>
            </a:pPr>
            <a:r>
              <a:rPr kumimoji="0" lang="zh-CN" altLang="en-US">
                <a:latin typeface="黑体" pitchFamily="2" charset="-122"/>
                <a:ea typeface="黑体" pitchFamily="2" charset="-122"/>
              </a:rPr>
              <a:t>      2)数据寻址</a:t>
            </a:r>
          </a:p>
        </p:txBody>
      </p:sp>
      <p:sp>
        <p:nvSpPr>
          <p:cNvPr id="573444" name="Rectangle 4"/>
          <p:cNvSpPr>
            <a:spLocks noChangeArrowheads="1"/>
          </p:cNvSpPr>
          <p:nvPr/>
        </p:nvSpPr>
        <p:spPr bwMode="auto">
          <a:xfrm>
            <a:off x="223838" y="2486025"/>
            <a:ext cx="88773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60000"/>
              </a:lnSpc>
              <a:spcBef>
                <a:spcPct val="50000"/>
              </a:spcBef>
            </a:pPr>
            <a:r>
              <a:rPr kumimoji="0" lang="zh-CN" altLang="en-US">
                <a:latin typeface="黑体" pitchFamily="2" charset="-122"/>
                <a:ea typeface="黑体" pitchFamily="2" charset="-122"/>
              </a:rPr>
              <a:t>     指令寻址：寻找下一条将要执行的指令地址。 </a:t>
            </a:r>
          </a:p>
          <a:p>
            <a:pPr algn="l" eaLnBrk="1" hangingPunct="1">
              <a:lnSpc>
                <a:spcPct val="60000"/>
              </a:lnSpc>
              <a:spcBef>
                <a:spcPct val="50000"/>
              </a:spcBef>
            </a:pPr>
            <a:r>
              <a:rPr kumimoji="0" lang="zh-CN" altLang="en-US">
                <a:latin typeface="黑体" pitchFamily="2" charset="-122"/>
                <a:ea typeface="黑体" pitchFamily="2" charset="-122"/>
              </a:rPr>
              <a:t>               通常采用顺序寻址(顺序执行)或跳跃寻址(转移</a:t>
            </a:r>
            <a:r>
              <a:rPr kumimoji="0" lang="en-US" altLang="zh-CN">
                <a:latin typeface="黑体" pitchFamily="2" charset="-122"/>
                <a:ea typeface="黑体" pitchFamily="2" charset="-122"/>
              </a:rPr>
              <a:t>)</a:t>
            </a:r>
            <a:endParaRPr kumimoji="0" lang="zh-CN" altLang="en-US">
              <a:latin typeface="黑体" pitchFamily="2" charset="-122"/>
              <a:ea typeface="黑体" pitchFamily="2" charset="-122"/>
            </a:endParaRPr>
          </a:p>
        </p:txBody>
      </p:sp>
      <p:sp>
        <p:nvSpPr>
          <p:cNvPr id="573445" name="Rectangle 5"/>
          <p:cNvSpPr>
            <a:spLocks noChangeArrowheads="1"/>
          </p:cNvSpPr>
          <p:nvPr/>
        </p:nvSpPr>
        <p:spPr bwMode="auto">
          <a:xfrm>
            <a:off x="941388" y="3432175"/>
            <a:ext cx="5981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90000"/>
              </a:lnSpc>
              <a:spcBef>
                <a:spcPct val="20000"/>
              </a:spcBef>
              <a:buClr>
                <a:schemeClr val="bg1"/>
              </a:buClr>
              <a:buFont typeface="Wingdings" pitchFamily="2" charset="2"/>
              <a:buNone/>
            </a:pPr>
            <a:r>
              <a:rPr kumimoji="0" lang="zh-CN" altLang="en-US">
                <a:latin typeface="黑体" pitchFamily="2" charset="-122"/>
                <a:ea typeface="黑体" pitchFamily="2" charset="-122"/>
              </a:rPr>
              <a:t>数据寻址：寻找操作数的地址。</a:t>
            </a:r>
          </a:p>
          <a:p>
            <a:pPr algn="l" eaLnBrk="1" hangingPunct="1">
              <a:lnSpc>
                <a:spcPct val="90000"/>
              </a:lnSpc>
              <a:spcBef>
                <a:spcPct val="20000"/>
              </a:spcBef>
              <a:buClr>
                <a:schemeClr val="bg1"/>
              </a:buClr>
              <a:buFont typeface="Wingdings" pitchFamily="2" charset="2"/>
              <a:buNone/>
            </a:pPr>
            <a:r>
              <a:rPr kumimoji="0" lang="zh-CN" altLang="en-US">
                <a:latin typeface="黑体" pitchFamily="2" charset="-122"/>
                <a:ea typeface="黑体" pitchFamily="2" charset="-122"/>
              </a:rPr>
              <a:t>          </a:t>
            </a:r>
            <a:r>
              <a:rPr kumimoji="0" lang="zh-CN" altLang="en-US">
                <a:solidFill>
                  <a:schemeClr val="hlink"/>
                </a:solidFill>
                <a:latin typeface="黑体" pitchFamily="2" charset="-122"/>
                <a:ea typeface="黑体" pitchFamily="2" charset="-122"/>
              </a:rPr>
              <a:t>（本章重点）</a:t>
            </a:r>
            <a:endParaRPr kumimoji="0" lang="en-US" altLang="zh-CN">
              <a:solidFill>
                <a:schemeClr val="hlink"/>
              </a:solidFill>
              <a:latin typeface="黑体" pitchFamily="2" charset="-122"/>
              <a:ea typeface="黑体" pitchFamily="2" charset="-122"/>
            </a:endParaRPr>
          </a:p>
        </p:txBody>
      </p:sp>
      <p:sp>
        <p:nvSpPr>
          <p:cNvPr id="573446" name="Text Box 6"/>
          <p:cNvSpPr txBox="1">
            <a:spLocks noChangeArrowheads="1"/>
          </p:cNvSpPr>
          <p:nvPr/>
        </p:nvSpPr>
        <p:spPr bwMode="auto">
          <a:xfrm>
            <a:off x="960438" y="4502150"/>
            <a:ext cx="59182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90000"/>
              </a:lnSpc>
              <a:spcBef>
                <a:spcPct val="50000"/>
              </a:spcBef>
              <a:buClr>
                <a:schemeClr val="bg1"/>
              </a:buClr>
              <a:buFont typeface="Wingdings" pitchFamily="2" charset="2"/>
              <a:buNone/>
            </a:pPr>
            <a:r>
              <a:rPr kumimoji="0" lang="zh-CN" altLang="en-US">
                <a:latin typeface="黑体" pitchFamily="2" charset="-122"/>
                <a:ea typeface="黑体" pitchFamily="2" charset="-122"/>
              </a:rPr>
              <a:t>寻址与存储单元的编址有关</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3444"/>
                                        </p:tgtEl>
                                        <p:attrNameLst>
                                          <p:attrName>style.visibility</p:attrName>
                                        </p:attrNameLst>
                                      </p:cBhvr>
                                      <p:to>
                                        <p:strVal val="visible"/>
                                      </p:to>
                                    </p:set>
                                    <p:animEffect transition="in" filter="wipe(up)">
                                      <p:cBhvr>
                                        <p:cTn id="7" dur="500"/>
                                        <p:tgtEl>
                                          <p:spTgt spid="573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3445"/>
                                        </p:tgtEl>
                                        <p:attrNameLst>
                                          <p:attrName>style.visibility</p:attrName>
                                        </p:attrNameLst>
                                      </p:cBhvr>
                                      <p:to>
                                        <p:strVal val="visible"/>
                                      </p:to>
                                    </p:set>
                                    <p:animEffect transition="in" filter="wipe(up)">
                                      <p:cBhvr>
                                        <p:cTn id="12" dur="500"/>
                                        <p:tgtEl>
                                          <p:spTgt spid="573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73446"/>
                                        </p:tgtEl>
                                        <p:attrNameLst>
                                          <p:attrName>style.visibility</p:attrName>
                                        </p:attrNameLst>
                                      </p:cBhvr>
                                      <p:to>
                                        <p:strVal val="visible"/>
                                      </p:to>
                                    </p:set>
                                    <p:animEffect transition="in" filter="wipe(up)">
                                      <p:cBhvr>
                                        <p:cTn id="17" dur="500"/>
                                        <p:tgtEl>
                                          <p:spTgt spid="573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4" grpId="0" autoUpdateAnimBg="0"/>
      <p:bldP spid="573445" grpId="0" autoUpdateAnimBg="0"/>
      <p:bldP spid="57344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66750" y="450850"/>
            <a:ext cx="847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3.3.1 编址</a:t>
            </a:r>
          </a:p>
        </p:txBody>
      </p:sp>
      <p:sp>
        <p:nvSpPr>
          <p:cNvPr id="33795" name="Rectangle 4"/>
          <p:cNvSpPr>
            <a:spLocks noChangeArrowheads="1"/>
          </p:cNvSpPr>
          <p:nvPr/>
        </p:nvSpPr>
        <p:spPr bwMode="auto">
          <a:xfrm>
            <a:off x="541338" y="1139825"/>
            <a:ext cx="8602662"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gn="l" eaLnBrk="1" hangingPunct="1">
              <a:lnSpc>
                <a:spcPct val="80000"/>
              </a:lnSpc>
              <a:spcBef>
                <a:spcPct val="50000"/>
              </a:spcBef>
              <a:buClr>
                <a:srgbClr val="BD1DB2"/>
              </a:buClr>
              <a:buFont typeface="Wingdings" pitchFamily="2" charset="2"/>
              <a:buNone/>
            </a:pPr>
            <a:r>
              <a:rPr kumimoji="0" lang="zh-CN" altLang="en-US">
                <a:latin typeface="黑体" pitchFamily="2" charset="-122"/>
                <a:ea typeface="黑体" pitchFamily="2" charset="-122"/>
              </a:rPr>
              <a:t>常见的编址单位有：</a:t>
            </a:r>
          </a:p>
          <a:p>
            <a:pPr lvl="1" algn="l" eaLnBrk="1" hangingPunct="1">
              <a:lnSpc>
                <a:spcPct val="80000"/>
              </a:lnSpc>
              <a:spcBef>
                <a:spcPct val="50000"/>
              </a:spcBef>
              <a:buClr>
                <a:srgbClr val="BD1DB2"/>
              </a:buClr>
              <a:buFont typeface="Wingdings" pitchFamily="2" charset="2"/>
              <a:buNone/>
            </a:pPr>
            <a:r>
              <a:rPr kumimoji="0" lang="zh-CN" altLang="en-US">
                <a:latin typeface="黑体" pitchFamily="2" charset="-122"/>
                <a:ea typeface="黑体" pitchFamily="2" charset="-122"/>
              </a:rPr>
              <a:t>    按字编址：编址单位=计算机字长</a:t>
            </a:r>
          </a:p>
          <a:p>
            <a:pPr lvl="1" algn="l" eaLnBrk="1" hangingPunct="1">
              <a:lnSpc>
                <a:spcPct val="80000"/>
              </a:lnSpc>
              <a:spcBef>
                <a:spcPct val="50000"/>
              </a:spcBef>
              <a:buClr>
                <a:srgbClr val="BD1DB2"/>
              </a:buClr>
              <a:buFont typeface="Wingdings" pitchFamily="2" charset="2"/>
              <a:buNone/>
            </a:pPr>
            <a:r>
              <a:rPr kumimoji="0" lang="zh-CN" altLang="en-US">
                <a:latin typeface="黑体" pitchFamily="2" charset="-122"/>
                <a:ea typeface="黑体" pitchFamily="2" charset="-122"/>
              </a:rPr>
              <a:t>    按字节编址：编址单位=1个字节 </a:t>
            </a:r>
            <a:r>
              <a:rPr kumimoji="0" lang="en-US" altLang="zh-CN">
                <a:latin typeface="黑体" pitchFamily="2" charset="-122"/>
                <a:ea typeface="黑体" pitchFamily="2" charset="-122"/>
              </a:rPr>
              <a:t>(</a:t>
            </a:r>
            <a:r>
              <a:rPr kumimoji="0" lang="zh-CN" altLang="en-US">
                <a:latin typeface="黑体" pitchFamily="2" charset="-122"/>
                <a:ea typeface="黑体" pitchFamily="2" charset="-122"/>
              </a:rPr>
              <a:t>最常见）   </a:t>
            </a:r>
          </a:p>
          <a:p>
            <a:pPr lvl="1" algn="l" eaLnBrk="1" hangingPunct="1">
              <a:lnSpc>
                <a:spcPct val="80000"/>
              </a:lnSpc>
              <a:spcBef>
                <a:spcPct val="50000"/>
              </a:spcBef>
              <a:buClr>
                <a:srgbClr val="BD1DB2"/>
              </a:buClr>
              <a:buFont typeface="Wingdings" pitchFamily="2" charset="2"/>
              <a:buNone/>
            </a:pPr>
            <a:r>
              <a:rPr kumimoji="0" lang="zh-CN" altLang="en-US">
                <a:latin typeface="黑体" pitchFamily="2" charset="-122"/>
                <a:ea typeface="黑体" pitchFamily="2" charset="-122"/>
              </a:rPr>
              <a:t>    按位编址：编址单位=1</a:t>
            </a:r>
            <a:r>
              <a:rPr kumimoji="0" lang="en-US" altLang="zh-CN">
                <a:latin typeface="黑体" pitchFamily="2" charset="-122"/>
                <a:ea typeface="黑体" pitchFamily="2" charset="-122"/>
              </a:rPr>
              <a:t>bit</a:t>
            </a:r>
          </a:p>
          <a:p>
            <a:pPr lvl="1" algn="l" eaLnBrk="1" hangingPunct="1">
              <a:lnSpc>
                <a:spcPct val="80000"/>
              </a:lnSpc>
              <a:spcBef>
                <a:spcPct val="50000"/>
              </a:spcBef>
              <a:buClr>
                <a:srgbClr val="BD1DB2"/>
              </a:buClr>
              <a:buFont typeface="Wingdings" pitchFamily="2" charset="2"/>
              <a:buNone/>
            </a:pPr>
            <a:endParaRPr kumimoji="0" lang="en-US" altLang="zh-CN">
              <a:latin typeface="黑体" pitchFamily="2" charset="-122"/>
              <a:ea typeface="黑体" pitchFamily="2" charset="-122"/>
            </a:endParaRPr>
          </a:p>
          <a:p>
            <a:pPr lvl="1" algn="l" eaLnBrk="1" hangingPunct="1">
              <a:lnSpc>
                <a:spcPct val="80000"/>
              </a:lnSpc>
              <a:spcBef>
                <a:spcPct val="50000"/>
              </a:spcBef>
              <a:buClr>
                <a:srgbClr val="BD1DB2"/>
              </a:buClr>
              <a:buFont typeface="Wingdings" pitchFamily="2" charset="2"/>
              <a:buNone/>
            </a:pPr>
            <a:r>
              <a:rPr kumimoji="0" lang="zh-CN" altLang="en-US">
                <a:latin typeface="黑体" pitchFamily="2" charset="-122"/>
                <a:ea typeface="黑体" pitchFamily="2" charset="-122"/>
              </a:rPr>
              <a:t>主存容量越大、编址单位越小，所需的地址码位数越长。</a:t>
            </a:r>
          </a:p>
          <a:p>
            <a:pPr lvl="1" algn="l" eaLnBrk="1" hangingPunct="1">
              <a:lnSpc>
                <a:spcPct val="80000"/>
              </a:lnSpc>
              <a:spcBef>
                <a:spcPct val="50000"/>
              </a:spcBef>
              <a:buClr>
                <a:srgbClr val="BD1DB2"/>
              </a:buClr>
              <a:buFont typeface="Wingdings" pitchFamily="2" charset="2"/>
              <a:buNone/>
            </a:pPr>
            <a:endParaRPr kumimoji="0"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54050" y="461963"/>
            <a:ext cx="396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3.3.2 基本的数据寻址方式</a:t>
            </a:r>
          </a:p>
        </p:txBody>
      </p:sp>
      <p:sp>
        <p:nvSpPr>
          <p:cNvPr id="34819" name="Rectangle 3"/>
          <p:cNvSpPr>
            <a:spLocks noChangeArrowheads="1"/>
          </p:cNvSpPr>
          <p:nvPr/>
        </p:nvSpPr>
        <p:spPr bwMode="auto">
          <a:xfrm>
            <a:off x="533400" y="992188"/>
            <a:ext cx="8610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20000"/>
              </a:lnSpc>
              <a:spcBef>
                <a:spcPct val="50000"/>
              </a:spcBef>
            </a:pPr>
            <a:r>
              <a:rPr kumimoji="0" lang="zh-CN" altLang="en-US">
                <a:latin typeface="黑体" pitchFamily="2" charset="-122"/>
                <a:ea typeface="黑体" pitchFamily="2" charset="-122"/>
              </a:rPr>
              <a:t>   数据寻址方式：</a:t>
            </a:r>
            <a:r>
              <a:rPr kumimoji="0" lang="zh-CN" altLang="en-US">
                <a:latin typeface="黑体" pitchFamily="2" charset="-122"/>
                <a:ea typeface="黑体" pitchFamily="2" charset="-122"/>
                <a:cs typeface="Times New Roman" pitchFamily="18" charset="0"/>
              </a:rPr>
              <a:t>由指令中形式地址确定有效地址的方法。</a:t>
            </a:r>
            <a:r>
              <a:rPr kumimoji="0" lang="zh-CN" altLang="en-US">
                <a:latin typeface="黑体" pitchFamily="2" charset="-122"/>
                <a:ea typeface="黑体" pitchFamily="2" charset="-122"/>
              </a:rPr>
              <a:t> </a:t>
            </a:r>
          </a:p>
        </p:txBody>
      </p:sp>
      <p:grpSp>
        <p:nvGrpSpPr>
          <p:cNvPr id="2" name="Group 46"/>
          <p:cNvGrpSpPr>
            <a:grpSpLocks/>
          </p:cNvGrpSpPr>
          <p:nvPr/>
        </p:nvGrpSpPr>
        <p:grpSpPr bwMode="auto">
          <a:xfrm>
            <a:off x="1322388" y="1631950"/>
            <a:ext cx="6959600" cy="1758950"/>
            <a:chOff x="344" y="971"/>
            <a:chExt cx="4384" cy="1108"/>
          </a:xfrm>
        </p:grpSpPr>
        <p:grpSp>
          <p:nvGrpSpPr>
            <p:cNvPr id="34825" name="Group 28"/>
            <p:cNvGrpSpPr>
              <a:grpSpLocks/>
            </p:cNvGrpSpPr>
            <p:nvPr/>
          </p:nvGrpSpPr>
          <p:grpSpPr bwMode="auto">
            <a:xfrm>
              <a:off x="2260" y="1160"/>
              <a:ext cx="2051" cy="368"/>
              <a:chOff x="4860" y="2054"/>
              <a:chExt cx="3979" cy="759"/>
            </a:xfrm>
          </p:grpSpPr>
          <p:grpSp>
            <p:nvGrpSpPr>
              <p:cNvPr id="34833" name="Group 29"/>
              <p:cNvGrpSpPr>
                <a:grpSpLocks/>
              </p:cNvGrpSpPr>
              <p:nvPr/>
            </p:nvGrpSpPr>
            <p:grpSpPr bwMode="auto">
              <a:xfrm>
                <a:off x="4860" y="2422"/>
                <a:ext cx="1610" cy="391"/>
                <a:chOff x="4860" y="2422"/>
                <a:chExt cx="1610" cy="391"/>
              </a:xfrm>
            </p:grpSpPr>
            <p:sp>
              <p:nvSpPr>
                <p:cNvPr id="34835" name="Text Box 30"/>
                <p:cNvSpPr txBox="1">
                  <a:spLocks noChangeArrowheads="1"/>
                </p:cNvSpPr>
                <p:nvPr/>
              </p:nvSpPr>
              <p:spPr bwMode="auto">
                <a:xfrm>
                  <a:off x="4860" y="2422"/>
                  <a:ext cx="1610" cy="391"/>
                </a:xfrm>
                <a:prstGeom prst="rect">
                  <a:avLst/>
                </a:prstGeom>
                <a:solidFill>
                  <a:srgbClr val="FFFFFF"/>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80000"/>
                    </a:lnSpc>
                  </a:pPr>
                  <a:r>
                    <a:rPr kumimoji="0" lang="en-US" altLang="zh-CN" sz="1800">
                      <a:latin typeface="黑体" pitchFamily="2" charset="-122"/>
                      <a:ea typeface="黑体" pitchFamily="2" charset="-122"/>
                    </a:rPr>
                    <a:t>OP    A</a:t>
                  </a:r>
                </a:p>
              </p:txBody>
            </p:sp>
            <p:sp>
              <p:nvSpPr>
                <p:cNvPr id="34836" name="Line 31"/>
                <p:cNvSpPr>
                  <a:spLocks noChangeShapeType="1"/>
                </p:cNvSpPr>
                <p:nvPr/>
              </p:nvSpPr>
              <p:spPr bwMode="auto">
                <a:xfrm>
                  <a:off x="5688" y="2422"/>
                  <a:ext cx="0" cy="391"/>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4" name="AutoShape 32"/>
              <p:cNvSpPr>
                <a:spLocks noChangeArrowheads="1"/>
              </p:cNvSpPr>
              <p:nvPr/>
            </p:nvSpPr>
            <p:spPr bwMode="auto">
              <a:xfrm>
                <a:off x="6953" y="2054"/>
                <a:ext cx="1886" cy="736"/>
              </a:xfrm>
              <a:prstGeom prst="wedgeRoundRectCallout">
                <a:avLst>
                  <a:gd name="adj1" fmla="val -85898"/>
                  <a:gd name="adj2" fmla="val 20653"/>
                  <a:gd name="adj3" fmla="val 16667"/>
                </a:avLst>
              </a:prstGeom>
              <a:solidFill>
                <a:srgbClr val="FFFFFF"/>
              </a:solidFill>
              <a:ln w="12700">
                <a:solidFill>
                  <a:srgbClr val="008000"/>
                </a:solidFill>
                <a:miter lim="800000"/>
                <a:headEnd/>
                <a:tailEnd/>
              </a:ln>
            </p:spPr>
            <p:txBody>
              <a:bodyPr/>
              <a:lstStyle/>
              <a:p>
                <a:pPr>
                  <a:lnSpc>
                    <a:spcPct val="84000"/>
                  </a:lnSpc>
                </a:pPr>
                <a:r>
                  <a:rPr kumimoji="0" lang="zh-CN" altLang="en-US" sz="1800">
                    <a:solidFill>
                      <a:srgbClr val="003300"/>
                    </a:solidFill>
                    <a:latin typeface="黑体" pitchFamily="2" charset="-122"/>
                    <a:ea typeface="黑体" pitchFamily="2" charset="-122"/>
                  </a:rPr>
                  <a:t>存储器地址</a:t>
                </a:r>
              </a:p>
              <a:p>
                <a:pPr>
                  <a:lnSpc>
                    <a:spcPct val="84000"/>
                  </a:lnSpc>
                </a:pPr>
                <a:r>
                  <a:rPr kumimoji="0" lang="zh-CN" altLang="en-US" sz="1800">
                    <a:solidFill>
                      <a:srgbClr val="003300"/>
                    </a:solidFill>
                    <a:latin typeface="黑体" pitchFamily="2" charset="-122"/>
                    <a:ea typeface="黑体" pitchFamily="2" charset="-122"/>
                  </a:rPr>
                  <a:t>(有效地址)</a:t>
                </a:r>
                <a:endParaRPr kumimoji="0" lang="zh-CN" altLang="en-US" sz="1800" b="0">
                  <a:solidFill>
                    <a:srgbClr val="003300"/>
                  </a:solidFill>
                  <a:latin typeface="黑体" pitchFamily="2" charset="-122"/>
                  <a:ea typeface="黑体" pitchFamily="2" charset="-122"/>
                </a:endParaRPr>
              </a:p>
            </p:txBody>
          </p:sp>
        </p:grpSp>
        <p:grpSp>
          <p:nvGrpSpPr>
            <p:cNvPr id="34826" name="Group 33"/>
            <p:cNvGrpSpPr>
              <a:grpSpLocks/>
            </p:cNvGrpSpPr>
            <p:nvPr/>
          </p:nvGrpSpPr>
          <p:grpSpPr bwMode="auto">
            <a:xfrm>
              <a:off x="2258" y="1582"/>
              <a:ext cx="2035" cy="497"/>
              <a:chOff x="4860" y="3066"/>
              <a:chExt cx="3818" cy="1242"/>
            </a:xfrm>
          </p:grpSpPr>
          <p:sp>
            <p:nvSpPr>
              <p:cNvPr id="34828" name="Text Box 34"/>
              <p:cNvSpPr txBox="1">
                <a:spLocks noChangeArrowheads="1"/>
              </p:cNvSpPr>
              <p:nvPr/>
            </p:nvSpPr>
            <p:spPr bwMode="auto">
              <a:xfrm>
                <a:off x="4860" y="3250"/>
                <a:ext cx="1610" cy="391"/>
              </a:xfrm>
              <a:prstGeom prst="rect">
                <a:avLst/>
              </a:prstGeom>
              <a:solidFill>
                <a:srgbClr val="FFFFFF"/>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70000"/>
                  </a:lnSpc>
                </a:pPr>
                <a:r>
                  <a:rPr kumimoji="0" lang="zh-CN" altLang="en-US" sz="1800">
                    <a:latin typeface="黑体" pitchFamily="2" charset="-122"/>
                    <a:ea typeface="黑体" pitchFamily="2" charset="-122"/>
                  </a:rPr>
                  <a:t> </a:t>
                </a:r>
                <a:r>
                  <a:rPr kumimoji="0" lang="en-US" altLang="zh-CN" sz="1800">
                    <a:latin typeface="黑体" pitchFamily="2" charset="-122"/>
                    <a:ea typeface="黑体" pitchFamily="2" charset="-122"/>
                  </a:rPr>
                  <a:t>OP   M A</a:t>
                </a:r>
              </a:p>
            </p:txBody>
          </p:sp>
          <p:sp>
            <p:nvSpPr>
              <p:cNvPr id="34829" name="Line 35"/>
              <p:cNvSpPr>
                <a:spLocks noChangeShapeType="1"/>
              </p:cNvSpPr>
              <p:nvPr/>
            </p:nvSpPr>
            <p:spPr bwMode="auto">
              <a:xfrm>
                <a:off x="6056" y="3273"/>
                <a:ext cx="0" cy="391"/>
              </a:xfrm>
              <a:prstGeom prst="line">
                <a:avLst/>
              </a:prstGeom>
              <a:noFill/>
              <a:ln w="12700">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Line 36"/>
              <p:cNvSpPr>
                <a:spLocks noChangeShapeType="1"/>
              </p:cNvSpPr>
              <p:nvPr/>
            </p:nvSpPr>
            <p:spPr bwMode="auto">
              <a:xfrm>
                <a:off x="5665" y="3250"/>
                <a:ext cx="0" cy="391"/>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AutoShape 37"/>
              <p:cNvSpPr>
                <a:spLocks noChangeArrowheads="1"/>
              </p:cNvSpPr>
              <p:nvPr/>
            </p:nvSpPr>
            <p:spPr bwMode="auto">
              <a:xfrm>
                <a:off x="6976" y="3066"/>
                <a:ext cx="1702" cy="483"/>
              </a:xfrm>
              <a:prstGeom prst="wedgeRoundRectCallout">
                <a:avLst>
                  <a:gd name="adj1" fmla="val -90130"/>
                  <a:gd name="adj2" fmla="val 25361"/>
                  <a:gd name="adj3" fmla="val 16667"/>
                </a:avLst>
              </a:prstGeom>
              <a:solidFill>
                <a:srgbClr val="FFFFFF"/>
              </a:solidFill>
              <a:ln w="12700">
                <a:solidFill>
                  <a:srgbClr val="008000"/>
                </a:solidFill>
                <a:miter lim="800000"/>
                <a:headEnd/>
                <a:tailEnd/>
              </a:ln>
            </p:spPr>
            <p:txBody>
              <a:bodyPr/>
              <a:lstStyle/>
              <a:p>
                <a:pPr algn="ctr">
                  <a:lnSpc>
                    <a:spcPct val="70000"/>
                  </a:lnSpc>
                </a:pPr>
                <a:r>
                  <a:rPr kumimoji="0" lang="zh-CN" altLang="en-US" sz="1800">
                    <a:solidFill>
                      <a:srgbClr val="003300"/>
                    </a:solidFill>
                    <a:latin typeface="黑体" pitchFamily="2" charset="-122"/>
                    <a:ea typeface="黑体" pitchFamily="2" charset="-122"/>
                  </a:rPr>
                  <a:t>形式地址</a:t>
                </a:r>
              </a:p>
            </p:txBody>
          </p:sp>
          <p:sp>
            <p:nvSpPr>
              <p:cNvPr id="34832" name="AutoShape 38"/>
              <p:cNvSpPr>
                <a:spLocks noChangeArrowheads="1"/>
              </p:cNvSpPr>
              <p:nvPr/>
            </p:nvSpPr>
            <p:spPr bwMode="auto">
              <a:xfrm>
                <a:off x="5527" y="3825"/>
                <a:ext cx="1518" cy="483"/>
              </a:xfrm>
              <a:prstGeom prst="wedgeRoundRectCallout">
                <a:avLst>
                  <a:gd name="adj1" fmla="val -33005"/>
                  <a:gd name="adj2" fmla="val -113560"/>
                  <a:gd name="adj3" fmla="val 16667"/>
                </a:avLst>
              </a:prstGeom>
              <a:solidFill>
                <a:srgbClr val="FFFFFF"/>
              </a:solidFill>
              <a:ln w="12700">
                <a:solidFill>
                  <a:srgbClr val="008000"/>
                </a:solidFill>
                <a:miter lim="800000"/>
                <a:headEnd/>
                <a:tailEnd/>
              </a:ln>
            </p:spPr>
            <p:txBody>
              <a:bodyPr/>
              <a:lstStyle/>
              <a:p>
                <a:pPr algn="ctr">
                  <a:lnSpc>
                    <a:spcPct val="70000"/>
                  </a:lnSpc>
                </a:pPr>
                <a:r>
                  <a:rPr kumimoji="0" lang="zh-CN" altLang="en-US" sz="1800">
                    <a:solidFill>
                      <a:srgbClr val="003300"/>
                    </a:solidFill>
                    <a:latin typeface="黑体" pitchFamily="2" charset="-122"/>
                    <a:ea typeface="黑体" pitchFamily="2" charset="-122"/>
                  </a:rPr>
                  <a:t>寻址方式</a:t>
                </a:r>
              </a:p>
            </p:txBody>
          </p:sp>
        </p:grpSp>
        <p:sp>
          <p:nvSpPr>
            <p:cNvPr id="34827" name="Rectangle 39"/>
            <p:cNvSpPr>
              <a:spLocks noChangeArrowheads="1"/>
            </p:cNvSpPr>
            <p:nvPr/>
          </p:nvSpPr>
          <p:spPr bwMode="auto">
            <a:xfrm>
              <a:off x="344" y="971"/>
              <a:ext cx="4384"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lang="zh-CN" altLang="en-US">
                  <a:latin typeface="黑体" pitchFamily="2" charset="-122"/>
                  <a:ea typeface="黑体" pitchFamily="2" charset="-122"/>
                  <a:cs typeface="Times New Roman" pitchFamily="18" charset="0"/>
                </a:rPr>
                <a:t> 以单操作数为例</a:t>
              </a:r>
              <a:endParaRPr lang="zh-CN" altLang="en-US">
                <a:solidFill>
                  <a:schemeClr val="tx2"/>
                </a:solidFill>
                <a:latin typeface="黑体" pitchFamily="2" charset="-122"/>
                <a:ea typeface="黑体" pitchFamily="2" charset="-122"/>
                <a:cs typeface="Courier New" pitchFamily="49" charset="0"/>
              </a:endParaRPr>
            </a:p>
            <a:p>
              <a:pPr>
                <a:lnSpc>
                  <a:spcPct val="120000"/>
                </a:lnSpc>
              </a:pPr>
              <a:r>
                <a:rPr lang="zh-CN" altLang="en-US">
                  <a:latin typeface="黑体" pitchFamily="2" charset="-122"/>
                  <a:ea typeface="黑体" pitchFamily="2" charset="-122"/>
                  <a:cs typeface="Times New Roman" pitchFamily="18" charset="0"/>
                </a:rPr>
                <a:t>     </a:t>
              </a:r>
              <a:r>
                <a:rPr lang="zh-CN" altLang="en-US">
                  <a:latin typeface="黑体" pitchFamily="2" charset="-122"/>
                  <a:ea typeface="黑体" pitchFamily="2" charset="-122"/>
                </a:rPr>
                <a:t>无寻址技术时：</a:t>
              </a:r>
              <a:endParaRPr lang="zh-CN" altLang="en-US">
                <a:solidFill>
                  <a:schemeClr val="tx2"/>
                </a:solidFill>
                <a:latin typeface="黑体" pitchFamily="2" charset="-122"/>
                <a:ea typeface="黑体" pitchFamily="2" charset="-122"/>
              </a:endParaRPr>
            </a:p>
            <a:p>
              <a:pPr algn="l">
                <a:lnSpc>
                  <a:spcPct val="120000"/>
                </a:lnSpc>
              </a:pPr>
              <a:r>
                <a:rPr lang="zh-CN" altLang="en-US">
                  <a:latin typeface="黑体" pitchFamily="2" charset="-122"/>
                  <a:ea typeface="黑体" pitchFamily="2" charset="-122"/>
                </a:rPr>
                <a:t>     有寻址技术时：</a:t>
              </a:r>
              <a:r>
                <a:rPr lang="zh-CN" altLang="en-US" sz="2200">
                  <a:solidFill>
                    <a:schemeClr val="tx2"/>
                  </a:solidFill>
                  <a:latin typeface="黑体" pitchFamily="2" charset="-122"/>
                  <a:ea typeface="黑体" pitchFamily="2" charset="-122"/>
                </a:rPr>
                <a:t> </a:t>
              </a:r>
              <a:endParaRPr lang="zh-CN" altLang="en-US" sz="2200" b="0">
                <a:solidFill>
                  <a:schemeClr val="tx1"/>
                </a:solidFill>
                <a:latin typeface="黑体" pitchFamily="2" charset="-122"/>
                <a:ea typeface="黑体" pitchFamily="2" charset="-122"/>
              </a:endParaRPr>
            </a:p>
          </p:txBody>
        </p:sp>
      </p:grpSp>
      <p:sp>
        <p:nvSpPr>
          <p:cNvPr id="575529" name="Rectangle 41"/>
          <p:cNvSpPr>
            <a:spLocks noChangeArrowheads="1"/>
          </p:cNvSpPr>
          <p:nvPr/>
        </p:nvSpPr>
        <p:spPr bwMode="auto">
          <a:xfrm>
            <a:off x="330200" y="3509963"/>
            <a:ext cx="8051800"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063750" indent="-2063750" eaLnBrk="1" hangingPunct="1">
              <a:lnSpc>
                <a:spcPct val="120000"/>
              </a:lnSpc>
            </a:pPr>
            <a:r>
              <a:rPr lang="zh-CN" altLang="en-US">
                <a:latin typeface="黑体" pitchFamily="2" charset="-122"/>
                <a:ea typeface="黑体" pitchFamily="2" charset="-122"/>
              </a:rPr>
              <a:t>    </a:t>
            </a:r>
            <a:r>
              <a:rPr lang="zh-CN" altLang="en-US">
                <a:solidFill>
                  <a:srgbClr val="800000"/>
                </a:solidFill>
                <a:latin typeface="黑体" pitchFamily="2" charset="-122"/>
                <a:ea typeface="黑体" pitchFamily="2" charset="-122"/>
              </a:rPr>
              <a:t>形式地址：</a:t>
            </a:r>
            <a:r>
              <a:rPr lang="zh-CN" altLang="en-US">
                <a:latin typeface="黑体" pitchFamily="2" charset="-122"/>
                <a:ea typeface="黑体" pitchFamily="2" charset="-122"/>
              </a:rPr>
              <a:t>指令中地址字段给出的地址。</a:t>
            </a:r>
            <a:endParaRPr lang="zh-CN" altLang="en-US">
              <a:solidFill>
                <a:schemeClr val="tx2"/>
              </a:solidFill>
              <a:latin typeface="黑体" pitchFamily="2" charset="-122"/>
              <a:ea typeface="黑体" pitchFamily="2" charset="-122"/>
            </a:endParaRPr>
          </a:p>
          <a:p>
            <a:pPr marL="2063750" indent="-2063750"/>
            <a:r>
              <a:rPr lang="zh-CN" altLang="en-US" sz="2200">
                <a:latin typeface="黑体" pitchFamily="2" charset="-122"/>
                <a:ea typeface="黑体" pitchFamily="2" charset="-122"/>
              </a:rPr>
              <a:t>              （通常不能直接用来访问存储器）</a:t>
            </a:r>
          </a:p>
          <a:p>
            <a:pPr marL="2063750" indent="-2063750" algn="l">
              <a:lnSpc>
                <a:spcPct val="120000"/>
              </a:lnSpc>
            </a:pPr>
            <a:r>
              <a:rPr lang="zh-CN" altLang="en-US">
                <a:latin typeface="黑体" pitchFamily="2" charset="-122"/>
                <a:ea typeface="黑体" pitchFamily="2" charset="-122"/>
              </a:rPr>
              <a:t>    </a:t>
            </a:r>
            <a:r>
              <a:rPr lang="zh-CN" altLang="en-US">
                <a:solidFill>
                  <a:srgbClr val="800000"/>
                </a:solidFill>
                <a:latin typeface="黑体" pitchFamily="2" charset="-122"/>
                <a:ea typeface="黑体" pitchFamily="2" charset="-122"/>
              </a:rPr>
              <a:t>有效地址：</a:t>
            </a:r>
            <a:r>
              <a:rPr lang="zh-CN" altLang="en-US">
                <a:latin typeface="黑体" pitchFamily="2" charset="-122"/>
                <a:ea typeface="黑体" pitchFamily="2" charset="-122"/>
              </a:rPr>
              <a:t>形式地址经过一定的计算而得到的能直接访问存储器的地址。</a:t>
            </a:r>
            <a:r>
              <a:rPr lang="zh-CN" altLang="en-US" sz="2200">
                <a:solidFill>
                  <a:schemeClr val="tx2"/>
                </a:solidFill>
                <a:latin typeface="黑体" pitchFamily="2" charset="-122"/>
                <a:ea typeface="黑体" pitchFamily="2" charset="-122"/>
              </a:rPr>
              <a:t> </a:t>
            </a:r>
            <a:endParaRPr lang="zh-CN" altLang="en-US" sz="2200" b="0">
              <a:solidFill>
                <a:schemeClr val="tx1"/>
              </a:solidFill>
              <a:latin typeface="黑体" pitchFamily="2" charset="-122"/>
              <a:ea typeface="黑体" pitchFamily="2" charset="-122"/>
            </a:endParaRPr>
          </a:p>
        </p:txBody>
      </p:sp>
      <p:grpSp>
        <p:nvGrpSpPr>
          <p:cNvPr id="6" name="Group 45"/>
          <p:cNvGrpSpPr>
            <a:grpSpLocks/>
          </p:cNvGrpSpPr>
          <p:nvPr/>
        </p:nvGrpSpPr>
        <p:grpSpPr bwMode="auto">
          <a:xfrm>
            <a:off x="1982788" y="5494338"/>
            <a:ext cx="5272087" cy="712787"/>
            <a:chOff x="1224" y="3472"/>
            <a:chExt cx="2876" cy="336"/>
          </a:xfrm>
        </p:grpSpPr>
        <p:sp>
          <p:nvSpPr>
            <p:cNvPr id="34823" name="Text Box 43"/>
            <p:cNvSpPr txBox="1">
              <a:spLocks noChangeArrowheads="1"/>
            </p:cNvSpPr>
            <p:nvPr/>
          </p:nvSpPr>
          <p:spPr bwMode="auto">
            <a:xfrm>
              <a:off x="1224" y="3472"/>
              <a:ext cx="2876"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30000"/>
                </a:lnSpc>
              </a:pPr>
              <a:r>
                <a:rPr lang="zh-CN" altLang="en-US">
                  <a:latin typeface="黑体" pitchFamily="2" charset="-122"/>
                  <a:ea typeface="黑体" pitchFamily="2" charset="-122"/>
                </a:rPr>
                <a:t>形式地址</a:t>
              </a:r>
              <a:r>
                <a:rPr lang="zh-CN" altLang="en-US">
                  <a:solidFill>
                    <a:schemeClr val="tx1"/>
                  </a:solidFill>
                  <a:latin typeface="黑体" pitchFamily="2" charset="-122"/>
                  <a:ea typeface="黑体" pitchFamily="2" charset="-122"/>
                </a:rPr>
                <a:t>    </a:t>
              </a:r>
              <a:r>
                <a:rPr lang="zh-CN" altLang="en-US" baseline="30000">
                  <a:solidFill>
                    <a:srgbClr val="FF0000"/>
                  </a:solidFill>
                  <a:latin typeface="黑体" pitchFamily="2" charset="-122"/>
                  <a:ea typeface="黑体" pitchFamily="2" charset="-122"/>
                </a:rPr>
                <a:t>寻址方式</a:t>
              </a:r>
              <a:r>
                <a:rPr lang="zh-CN" altLang="en-US">
                  <a:solidFill>
                    <a:srgbClr val="FF0000"/>
                  </a:solidFill>
                  <a:latin typeface="黑体" pitchFamily="2" charset="-122"/>
                  <a:ea typeface="黑体" pitchFamily="2" charset="-122"/>
                </a:rPr>
                <a:t> </a:t>
              </a:r>
              <a:r>
                <a:rPr lang="zh-CN" altLang="en-US">
                  <a:solidFill>
                    <a:schemeClr val="tx1"/>
                  </a:solidFill>
                  <a:latin typeface="黑体" pitchFamily="2" charset="-122"/>
                  <a:ea typeface="黑体" pitchFamily="2" charset="-122"/>
                </a:rPr>
                <a:t>    </a:t>
              </a:r>
              <a:r>
                <a:rPr lang="zh-CN" altLang="en-US">
                  <a:latin typeface="黑体" pitchFamily="2" charset="-122"/>
                  <a:ea typeface="黑体" pitchFamily="2" charset="-122"/>
                </a:rPr>
                <a:t>有效地址</a:t>
              </a:r>
            </a:p>
          </p:txBody>
        </p:sp>
        <p:sp>
          <p:nvSpPr>
            <p:cNvPr id="34824" name="Line 44"/>
            <p:cNvSpPr>
              <a:spLocks noChangeShapeType="1"/>
            </p:cNvSpPr>
            <p:nvPr/>
          </p:nvSpPr>
          <p:spPr bwMode="auto">
            <a:xfrm>
              <a:off x="2139" y="3672"/>
              <a:ext cx="1054"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5529"/>
                                        </p:tgtEl>
                                        <p:attrNameLst>
                                          <p:attrName>style.visibility</p:attrName>
                                        </p:attrNameLst>
                                      </p:cBhvr>
                                      <p:to>
                                        <p:strVal val="visible"/>
                                      </p:to>
                                    </p:set>
                                    <p:animEffect transition="in" filter="wipe(up)">
                                      <p:cBhvr>
                                        <p:cTn id="12" dur="500"/>
                                        <p:tgtEl>
                                          <p:spTgt spid="5755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2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ChangeArrowheads="1"/>
          </p:cNvSpPr>
          <p:nvPr/>
        </p:nvSpPr>
        <p:spPr bwMode="auto">
          <a:xfrm>
            <a:off x="4276725" y="2444750"/>
            <a:ext cx="1169988" cy="224472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43" name="Rectangle 2"/>
          <p:cNvSpPr>
            <a:spLocks noChangeArrowheads="1"/>
          </p:cNvSpPr>
          <p:nvPr/>
        </p:nvSpPr>
        <p:spPr bwMode="auto">
          <a:xfrm>
            <a:off x="203200" y="411163"/>
            <a:ext cx="6477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133350" eaLnBrk="1" hangingPunct="1">
              <a:lnSpc>
                <a:spcPct val="110000"/>
              </a:lnSpc>
              <a:tabLst>
                <a:tab pos="2041525" algn="l"/>
              </a:tabLst>
            </a:pPr>
            <a:r>
              <a:rPr lang="zh-CN" altLang="en-US">
                <a:latin typeface="黑体" pitchFamily="2" charset="-122"/>
                <a:ea typeface="黑体" pitchFamily="2" charset="-122"/>
              </a:rPr>
              <a:t>   采用寻址方式的原因：</a:t>
            </a:r>
            <a:endParaRPr lang="zh-CN" altLang="en-US">
              <a:solidFill>
                <a:schemeClr val="tx2"/>
              </a:solidFill>
              <a:latin typeface="黑体" pitchFamily="2" charset="-122"/>
              <a:ea typeface="黑体" pitchFamily="2" charset="-122"/>
            </a:endParaRPr>
          </a:p>
          <a:p>
            <a:pPr indent="133350">
              <a:lnSpc>
                <a:spcPct val="110000"/>
              </a:lnSpc>
              <a:tabLst>
                <a:tab pos="2041525" algn="l"/>
              </a:tabLst>
            </a:pPr>
            <a:r>
              <a:rPr lang="zh-CN" altLang="en-US">
                <a:latin typeface="黑体" pitchFamily="2" charset="-122"/>
                <a:ea typeface="黑体" pitchFamily="2" charset="-122"/>
              </a:rPr>
              <a:t>     ① 操作数地址表示多样化需要；              </a:t>
            </a:r>
            <a:endParaRPr lang="zh-CN" altLang="en-US">
              <a:solidFill>
                <a:schemeClr val="tx2"/>
              </a:solidFill>
              <a:latin typeface="黑体" pitchFamily="2" charset="-122"/>
              <a:ea typeface="黑体" pitchFamily="2" charset="-122"/>
            </a:endParaRPr>
          </a:p>
          <a:p>
            <a:pPr indent="133350" algn="l">
              <a:lnSpc>
                <a:spcPct val="110000"/>
              </a:lnSpc>
              <a:tabLst>
                <a:tab pos="2041525" algn="l"/>
              </a:tabLst>
            </a:pPr>
            <a:r>
              <a:rPr lang="zh-CN" altLang="en-US">
                <a:latin typeface="黑体" pitchFamily="2" charset="-122"/>
                <a:ea typeface="黑体" pitchFamily="2" charset="-122"/>
              </a:rPr>
              <a:t>     ② 压缩操作数地址字段的长度。</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35844" name="Line 4"/>
          <p:cNvSpPr>
            <a:spLocks noChangeShapeType="1"/>
          </p:cNvSpPr>
          <p:nvPr/>
        </p:nvSpPr>
        <p:spPr bwMode="auto">
          <a:xfrm>
            <a:off x="866775" y="2057400"/>
            <a:ext cx="7264400"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5" name="Rectangle 5"/>
          <p:cNvSpPr>
            <a:spLocks noChangeArrowheads="1"/>
          </p:cNvSpPr>
          <p:nvPr/>
        </p:nvSpPr>
        <p:spPr bwMode="auto">
          <a:xfrm>
            <a:off x="1104900" y="2427288"/>
            <a:ext cx="2370138" cy="2309812"/>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46" name="Rectangle 7"/>
          <p:cNvSpPr>
            <a:spLocks noChangeArrowheads="1"/>
          </p:cNvSpPr>
          <p:nvPr/>
        </p:nvSpPr>
        <p:spPr bwMode="auto">
          <a:xfrm>
            <a:off x="6307138" y="2459038"/>
            <a:ext cx="1201737" cy="857250"/>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47" name="Rectangle 8"/>
          <p:cNvSpPr>
            <a:spLocks noChangeArrowheads="1"/>
          </p:cNvSpPr>
          <p:nvPr/>
        </p:nvSpPr>
        <p:spPr bwMode="auto">
          <a:xfrm>
            <a:off x="6323013" y="3671888"/>
            <a:ext cx="1214437" cy="984250"/>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48" name="Text Box 9"/>
          <p:cNvSpPr txBox="1">
            <a:spLocks noChangeArrowheads="1"/>
          </p:cNvSpPr>
          <p:nvPr/>
        </p:nvSpPr>
        <p:spPr bwMode="auto">
          <a:xfrm>
            <a:off x="1846263" y="4381500"/>
            <a:ext cx="784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600">
                <a:latin typeface="黑体" pitchFamily="2" charset="-122"/>
                <a:ea typeface="黑体" pitchFamily="2" charset="-122"/>
              </a:rPr>
              <a:t>CPU</a:t>
            </a:r>
          </a:p>
        </p:txBody>
      </p:sp>
      <p:sp>
        <p:nvSpPr>
          <p:cNvPr id="35849" name="Rectangle 10"/>
          <p:cNvSpPr>
            <a:spLocks noChangeArrowheads="1"/>
          </p:cNvSpPr>
          <p:nvPr/>
        </p:nvSpPr>
        <p:spPr bwMode="auto">
          <a:xfrm>
            <a:off x="2541588" y="2606675"/>
            <a:ext cx="757237" cy="209550"/>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50" name="Rectangle 11"/>
          <p:cNvSpPr>
            <a:spLocks noChangeArrowheads="1"/>
          </p:cNvSpPr>
          <p:nvPr/>
        </p:nvSpPr>
        <p:spPr bwMode="auto">
          <a:xfrm>
            <a:off x="2541588" y="2881313"/>
            <a:ext cx="757237" cy="209550"/>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51" name="Rectangle 12"/>
          <p:cNvSpPr>
            <a:spLocks noChangeArrowheads="1"/>
          </p:cNvSpPr>
          <p:nvPr/>
        </p:nvSpPr>
        <p:spPr bwMode="auto">
          <a:xfrm>
            <a:off x="2541588" y="3348038"/>
            <a:ext cx="757237" cy="211137"/>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52" name="Rectangle 13"/>
          <p:cNvSpPr>
            <a:spLocks noChangeArrowheads="1"/>
          </p:cNvSpPr>
          <p:nvPr/>
        </p:nvSpPr>
        <p:spPr bwMode="auto">
          <a:xfrm>
            <a:off x="2541588" y="3348038"/>
            <a:ext cx="757237" cy="10652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53" name="Rectangle 14"/>
          <p:cNvSpPr>
            <a:spLocks noChangeArrowheads="1"/>
          </p:cNvSpPr>
          <p:nvPr/>
        </p:nvSpPr>
        <p:spPr bwMode="auto">
          <a:xfrm>
            <a:off x="2541588" y="3559175"/>
            <a:ext cx="757237" cy="207963"/>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54" name="Rectangle 15"/>
          <p:cNvSpPr>
            <a:spLocks noChangeArrowheads="1"/>
          </p:cNvSpPr>
          <p:nvPr/>
        </p:nvSpPr>
        <p:spPr bwMode="auto">
          <a:xfrm>
            <a:off x="2541588" y="4205288"/>
            <a:ext cx="757237" cy="20796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5855" name="Text Box 16"/>
          <p:cNvSpPr txBox="1">
            <a:spLocks noChangeArrowheads="1"/>
          </p:cNvSpPr>
          <p:nvPr/>
        </p:nvSpPr>
        <p:spPr bwMode="auto">
          <a:xfrm>
            <a:off x="1947863" y="2590800"/>
            <a:ext cx="565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IR</a:t>
            </a:r>
            <a:endParaRPr lang="en-US" altLang="zh-CN" sz="1600" b="0">
              <a:latin typeface="黑体" pitchFamily="2" charset="-122"/>
              <a:ea typeface="黑体" pitchFamily="2" charset="-122"/>
            </a:endParaRPr>
          </a:p>
        </p:txBody>
      </p:sp>
      <p:sp>
        <p:nvSpPr>
          <p:cNvPr id="35856" name="Text Box 17"/>
          <p:cNvSpPr txBox="1">
            <a:spLocks noChangeArrowheads="1"/>
          </p:cNvSpPr>
          <p:nvPr/>
        </p:nvSpPr>
        <p:spPr bwMode="auto">
          <a:xfrm>
            <a:off x="1978025" y="2832100"/>
            <a:ext cx="563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PC</a:t>
            </a:r>
            <a:endParaRPr lang="en-US" altLang="zh-CN" sz="1600" b="0">
              <a:latin typeface="黑体" pitchFamily="2" charset="-122"/>
              <a:ea typeface="黑体" pitchFamily="2" charset="-122"/>
            </a:endParaRPr>
          </a:p>
        </p:txBody>
      </p:sp>
      <p:sp>
        <p:nvSpPr>
          <p:cNvPr id="35857" name="Text Box 18"/>
          <p:cNvSpPr txBox="1">
            <a:spLocks noChangeArrowheads="1"/>
          </p:cNvSpPr>
          <p:nvPr/>
        </p:nvSpPr>
        <p:spPr bwMode="auto">
          <a:xfrm>
            <a:off x="1978025" y="3302000"/>
            <a:ext cx="563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R0</a:t>
            </a:r>
            <a:endParaRPr lang="en-US" altLang="zh-CN" sz="1600" b="0">
              <a:latin typeface="黑体" pitchFamily="2" charset="-122"/>
              <a:ea typeface="黑体" pitchFamily="2" charset="-122"/>
            </a:endParaRPr>
          </a:p>
        </p:txBody>
      </p:sp>
      <p:sp>
        <p:nvSpPr>
          <p:cNvPr id="35858" name="Text Box 19"/>
          <p:cNvSpPr txBox="1">
            <a:spLocks noChangeArrowheads="1"/>
          </p:cNvSpPr>
          <p:nvPr/>
        </p:nvSpPr>
        <p:spPr bwMode="auto">
          <a:xfrm>
            <a:off x="1978025" y="3509963"/>
            <a:ext cx="563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R1</a:t>
            </a:r>
            <a:endParaRPr lang="en-US" altLang="zh-CN" sz="1600" b="0">
              <a:latin typeface="黑体" pitchFamily="2" charset="-122"/>
              <a:ea typeface="黑体" pitchFamily="2" charset="-122"/>
            </a:endParaRPr>
          </a:p>
        </p:txBody>
      </p:sp>
      <p:sp>
        <p:nvSpPr>
          <p:cNvPr id="35859" name="Text Box 20"/>
          <p:cNvSpPr txBox="1">
            <a:spLocks noChangeArrowheads="1"/>
          </p:cNvSpPr>
          <p:nvPr/>
        </p:nvSpPr>
        <p:spPr bwMode="auto">
          <a:xfrm>
            <a:off x="2541588" y="3849688"/>
            <a:ext cx="7572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b="0">
                <a:latin typeface="黑体" pitchFamily="2" charset="-122"/>
                <a:ea typeface="黑体" pitchFamily="2" charset="-122"/>
              </a:rPr>
              <a:t>……</a:t>
            </a:r>
          </a:p>
        </p:txBody>
      </p:sp>
      <p:sp>
        <p:nvSpPr>
          <p:cNvPr id="35860" name="Rectangle 21"/>
          <p:cNvSpPr>
            <a:spLocks noChangeArrowheads="1"/>
          </p:cNvSpPr>
          <p:nvPr/>
        </p:nvSpPr>
        <p:spPr bwMode="auto">
          <a:xfrm>
            <a:off x="4276725" y="2689225"/>
            <a:ext cx="1169988" cy="22542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61" name="Rectangle 22"/>
          <p:cNvSpPr>
            <a:spLocks noChangeArrowheads="1"/>
          </p:cNvSpPr>
          <p:nvPr/>
        </p:nvSpPr>
        <p:spPr bwMode="auto">
          <a:xfrm>
            <a:off x="4276725" y="3252788"/>
            <a:ext cx="1169988" cy="225425"/>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5862" name="Text Box 23"/>
          <p:cNvSpPr txBox="1">
            <a:spLocks noChangeArrowheads="1"/>
          </p:cNvSpPr>
          <p:nvPr/>
        </p:nvSpPr>
        <p:spPr bwMode="auto">
          <a:xfrm>
            <a:off x="4440238" y="2928938"/>
            <a:ext cx="8747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b="0">
                <a:latin typeface="黑体" pitchFamily="2" charset="-122"/>
                <a:ea typeface="黑体" pitchFamily="2" charset="-122"/>
              </a:rPr>
              <a:t>……</a:t>
            </a:r>
          </a:p>
        </p:txBody>
      </p:sp>
      <p:sp>
        <p:nvSpPr>
          <p:cNvPr id="35863" name="Rectangle 24"/>
          <p:cNvSpPr>
            <a:spLocks noChangeArrowheads="1"/>
          </p:cNvSpPr>
          <p:nvPr/>
        </p:nvSpPr>
        <p:spPr bwMode="auto">
          <a:xfrm>
            <a:off x="4276725" y="3687763"/>
            <a:ext cx="1169988" cy="22701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5864" name="Text Box 25"/>
          <p:cNvSpPr txBox="1">
            <a:spLocks noChangeArrowheads="1"/>
          </p:cNvSpPr>
          <p:nvPr/>
        </p:nvSpPr>
        <p:spPr bwMode="auto">
          <a:xfrm>
            <a:off x="4440238" y="4059238"/>
            <a:ext cx="874712"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b="0">
                <a:latin typeface="黑体" pitchFamily="2" charset="-122"/>
                <a:ea typeface="黑体" pitchFamily="2" charset="-122"/>
              </a:rPr>
              <a:t>……</a:t>
            </a:r>
          </a:p>
        </p:txBody>
      </p:sp>
      <p:sp>
        <p:nvSpPr>
          <p:cNvPr id="35865" name="Text Box 26"/>
          <p:cNvSpPr txBox="1">
            <a:spLocks noChangeArrowheads="1"/>
          </p:cNvSpPr>
          <p:nvPr/>
        </p:nvSpPr>
        <p:spPr bwMode="auto">
          <a:xfrm>
            <a:off x="4335463" y="4335463"/>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MM</a:t>
            </a:r>
          </a:p>
        </p:txBody>
      </p:sp>
      <p:sp>
        <p:nvSpPr>
          <p:cNvPr id="35866" name="Text Box 27"/>
          <p:cNvSpPr txBox="1">
            <a:spLocks noChangeArrowheads="1"/>
          </p:cNvSpPr>
          <p:nvPr/>
        </p:nvSpPr>
        <p:spPr bwMode="auto">
          <a:xfrm>
            <a:off x="6426200" y="4268788"/>
            <a:ext cx="1082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35867" name="Rectangle 28"/>
          <p:cNvSpPr>
            <a:spLocks noChangeArrowheads="1"/>
          </p:cNvSpPr>
          <p:nvPr/>
        </p:nvSpPr>
        <p:spPr bwMode="auto">
          <a:xfrm>
            <a:off x="6573838" y="2559050"/>
            <a:ext cx="755650" cy="207963"/>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68" name="Text Box 29"/>
          <p:cNvSpPr txBox="1">
            <a:spLocks noChangeArrowheads="1"/>
          </p:cNvSpPr>
          <p:nvPr/>
        </p:nvSpPr>
        <p:spPr bwMode="auto">
          <a:xfrm>
            <a:off x="6381750" y="2978150"/>
            <a:ext cx="1082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35869" name="Line 30"/>
          <p:cNvSpPr>
            <a:spLocks noChangeShapeType="1"/>
          </p:cNvSpPr>
          <p:nvPr/>
        </p:nvSpPr>
        <p:spPr bwMode="auto">
          <a:xfrm>
            <a:off x="2347913" y="2057400"/>
            <a:ext cx="0" cy="36988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5870" name="Line 31"/>
          <p:cNvSpPr>
            <a:spLocks noChangeShapeType="1"/>
          </p:cNvSpPr>
          <p:nvPr/>
        </p:nvSpPr>
        <p:spPr bwMode="auto">
          <a:xfrm>
            <a:off x="6916738" y="2074863"/>
            <a:ext cx="0" cy="36988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5871" name="Line 32"/>
          <p:cNvSpPr>
            <a:spLocks noChangeShapeType="1"/>
          </p:cNvSpPr>
          <p:nvPr/>
        </p:nvSpPr>
        <p:spPr bwMode="auto">
          <a:xfrm>
            <a:off x="6946900" y="3316288"/>
            <a:ext cx="0" cy="371475"/>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5872" name="Rectangle 33"/>
          <p:cNvSpPr>
            <a:spLocks noChangeArrowheads="1"/>
          </p:cNvSpPr>
          <p:nvPr/>
        </p:nvSpPr>
        <p:spPr bwMode="auto">
          <a:xfrm>
            <a:off x="2555875" y="3559175"/>
            <a:ext cx="728663" cy="207963"/>
          </a:xfrm>
          <a:prstGeom prst="rect">
            <a:avLst/>
          </a:prstGeom>
          <a:solidFill>
            <a:srgbClr val="009900">
              <a:alpha val="50195"/>
            </a:srgbClr>
          </a:solidFill>
          <a:ln w="9525">
            <a:solidFill>
              <a:srgbClr val="0099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73" name="Rectangle 34"/>
          <p:cNvSpPr>
            <a:spLocks noChangeArrowheads="1"/>
          </p:cNvSpPr>
          <p:nvPr/>
        </p:nvSpPr>
        <p:spPr bwMode="auto">
          <a:xfrm>
            <a:off x="4276725" y="3478213"/>
            <a:ext cx="1169988" cy="209550"/>
          </a:xfrm>
          <a:prstGeom prst="rect">
            <a:avLst/>
          </a:prstGeom>
          <a:solidFill>
            <a:srgbClr val="009900">
              <a:alpha val="50195"/>
            </a:srgbClr>
          </a:solidFill>
          <a:ln w="9525">
            <a:solidFill>
              <a:srgbClr val="0099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74" name="Rectangle 35"/>
          <p:cNvSpPr>
            <a:spLocks noChangeArrowheads="1"/>
          </p:cNvSpPr>
          <p:nvPr/>
        </p:nvSpPr>
        <p:spPr bwMode="auto">
          <a:xfrm>
            <a:off x="5116513" y="2689225"/>
            <a:ext cx="330200" cy="225425"/>
          </a:xfrm>
          <a:prstGeom prst="rect">
            <a:avLst/>
          </a:prstGeom>
          <a:solidFill>
            <a:srgbClr val="009900">
              <a:alpha val="50195"/>
            </a:srgbClr>
          </a:solidFill>
          <a:ln w="9525">
            <a:solidFill>
              <a:srgbClr val="0099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75" name="Rectangle 36"/>
          <p:cNvSpPr>
            <a:spLocks noChangeArrowheads="1"/>
          </p:cNvSpPr>
          <p:nvPr/>
        </p:nvSpPr>
        <p:spPr bwMode="auto">
          <a:xfrm>
            <a:off x="6559550" y="2559050"/>
            <a:ext cx="769938" cy="207963"/>
          </a:xfrm>
          <a:prstGeom prst="rect">
            <a:avLst/>
          </a:prstGeom>
          <a:solidFill>
            <a:srgbClr val="009900">
              <a:alpha val="50195"/>
            </a:srgbClr>
          </a:solidFill>
          <a:ln w="19050">
            <a:solidFill>
              <a:srgbClr val="0099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76" name="AutoShape 37"/>
          <p:cNvSpPr>
            <a:spLocks noChangeArrowheads="1"/>
          </p:cNvSpPr>
          <p:nvPr/>
        </p:nvSpPr>
        <p:spPr bwMode="auto">
          <a:xfrm>
            <a:off x="2022475" y="4930775"/>
            <a:ext cx="1466850" cy="565150"/>
          </a:xfrm>
          <a:prstGeom prst="wedgeRoundRectCallout">
            <a:avLst>
              <a:gd name="adj1" fmla="val 25500"/>
              <a:gd name="adj2" fmla="val -276417"/>
              <a:gd name="adj3" fmla="val 16667"/>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lnSpc>
                <a:spcPct val="96000"/>
              </a:lnSpc>
            </a:pPr>
            <a:r>
              <a:rPr lang="zh-CN" altLang="en-US" sz="1600">
                <a:solidFill>
                  <a:srgbClr val="003300"/>
                </a:solidFill>
                <a:latin typeface="黑体" pitchFamily="2" charset="-122"/>
                <a:ea typeface="黑体" pitchFamily="2" charset="-122"/>
              </a:rPr>
              <a:t>操作数在</a:t>
            </a:r>
            <a:r>
              <a:rPr lang="en-US" altLang="zh-CN" sz="1600">
                <a:solidFill>
                  <a:srgbClr val="003300"/>
                </a:solidFill>
                <a:latin typeface="黑体" pitchFamily="2" charset="-122"/>
                <a:ea typeface="黑体" pitchFamily="2" charset="-122"/>
              </a:rPr>
              <a:t>CPU</a:t>
            </a:r>
          </a:p>
          <a:p>
            <a:pPr algn="ctr">
              <a:lnSpc>
                <a:spcPct val="96000"/>
              </a:lnSpc>
            </a:pPr>
            <a:r>
              <a:rPr lang="zh-CN" altLang="en-US" sz="1600">
                <a:solidFill>
                  <a:srgbClr val="003300"/>
                </a:solidFill>
                <a:latin typeface="黑体" pitchFamily="2" charset="-122"/>
                <a:ea typeface="黑体" pitchFamily="2" charset="-122"/>
              </a:rPr>
              <a:t>的寄存器中</a:t>
            </a:r>
          </a:p>
        </p:txBody>
      </p:sp>
      <p:sp>
        <p:nvSpPr>
          <p:cNvPr id="35877" name="AutoShape 38"/>
          <p:cNvSpPr>
            <a:spLocks noChangeArrowheads="1"/>
          </p:cNvSpPr>
          <p:nvPr/>
        </p:nvSpPr>
        <p:spPr bwMode="auto">
          <a:xfrm>
            <a:off x="5092700" y="4946650"/>
            <a:ext cx="963613" cy="531813"/>
          </a:xfrm>
          <a:prstGeom prst="wedgeRoundRectCallout">
            <a:avLst>
              <a:gd name="adj1" fmla="val -25815"/>
              <a:gd name="adj2" fmla="val -459602"/>
              <a:gd name="adj3" fmla="val 16667"/>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lnSpc>
                <a:spcPct val="96000"/>
              </a:lnSpc>
            </a:pPr>
            <a:r>
              <a:rPr lang="zh-CN" altLang="en-US" sz="1600">
                <a:solidFill>
                  <a:srgbClr val="003300"/>
                </a:solidFill>
                <a:latin typeface="黑体" pitchFamily="2" charset="-122"/>
                <a:ea typeface="黑体" pitchFamily="2" charset="-122"/>
              </a:rPr>
              <a:t>操作数在指令中</a:t>
            </a:r>
          </a:p>
        </p:txBody>
      </p:sp>
      <p:sp>
        <p:nvSpPr>
          <p:cNvPr id="35878" name="AutoShape 39"/>
          <p:cNvSpPr>
            <a:spLocks noChangeArrowheads="1"/>
          </p:cNvSpPr>
          <p:nvPr/>
        </p:nvSpPr>
        <p:spPr bwMode="auto">
          <a:xfrm>
            <a:off x="3638550" y="4930775"/>
            <a:ext cx="1306513" cy="547688"/>
          </a:xfrm>
          <a:prstGeom prst="wedgeRoundRectCallout">
            <a:avLst>
              <a:gd name="adj1" fmla="val 14412"/>
              <a:gd name="adj2" fmla="val -297472"/>
              <a:gd name="adj3" fmla="val 16667"/>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lnSpc>
                <a:spcPct val="96000"/>
              </a:lnSpc>
            </a:pPr>
            <a:r>
              <a:rPr lang="zh-CN" altLang="en-US" sz="1600">
                <a:solidFill>
                  <a:srgbClr val="003300"/>
                </a:solidFill>
                <a:latin typeface="黑体" pitchFamily="2" charset="-122"/>
                <a:ea typeface="黑体" pitchFamily="2" charset="-122"/>
              </a:rPr>
              <a:t>操作数在内</a:t>
            </a:r>
          </a:p>
          <a:p>
            <a:pPr algn="ctr">
              <a:lnSpc>
                <a:spcPct val="96000"/>
              </a:lnSpc>
            </a:pPr>
            <a:r>
              <a:rPr lang="zh-CN" altLang="en-US" sz="1600">
                <a:solidFill>
                  <a:srgbClr val="003300"/>
                </a:solidFill>
                <a:latin typeface="黑体" pitchFamily="2" charset="-122"/>
                <a:ea typeface="黑体" pitchFamily="2" charset="-122"/>
              </a:rPr>
              <a:t>存单元中</a:t>
            </a:r>
          </a:p>
        </p:txBody>
      </p:sp>
      <p:sp>
        <p:nvSpPr>
          <p:cNvPr id="35879" name="AutoShape 40"/>
          <p:cNvSpPr>
            <a:spLocks noChangeArrowheads="1"/>
          </p:cNvSpPr>
          <p:nvPr/>
        </p:nvSpPr>
        <p:spPr bwMode="auto">
          <a:xfrm>
            <a:off x="6203950" y="4914900"/>
            <a:ext cx="1527175" cy="563563"/>
          </a:xfrm>
          <a:prstGeom prst="wedgeRoundRectCallout">
            <a:avLst>
              <a:gd name="adj1" fmla="val -755"/>
              <a:gd name="adj2" fmla="val -450755"/>
              <a:gd name="adj3" fmla="val 16667"/>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lnSpc>
                <a:spcPct val="96000"/>
              </a:lnSpc>
            </a:pPr>
            <a:r>
              <a:rPr lang="zh-CN" altLang="en-US" sz="1600">
                <a:solidFill>
                  <a:srgbClr val="003300"/>
                </a:solidFill>
                <a:latin typeface="黑体" pitchFamily="2" charset="-122"/>
                <a:ea typeface="黑体" pitchFamily="2" charset="-122"/>
              </a:rPr>
              <a:t>操作数在</a:t>
            </a:r>
            <a:r>
              <a:rPr lang="en-US" altLang="zh-CN" sz="1600">
                <a:solidFill>
                  <a:srgbClr val="003300"/>
                </a:solidFill>
                <a:latin typeface="黑体" pitchFamily="2" charset="-122"/>
                <a:ea typeface="黑体" pitchFamily="2" charset="-122"/>
              </a:rPr>
              <a:t>I/O</a:t>
            </a:r>
          </a:p>
          <a:p>
            <a:pPr algn="ctr">
              <a:lnSpc>
                <a:spcPct val="96000"/>
              </a:lnSpc>
            </a:pPr>
            <a:r>
              <a:rPr lang="zh-CN" altLang="en-US" sz="1600">
                <a:solidFill>
                  <a:srgbClr val="003300"/>
                </a:solidFill>
                <a:latin typeface="黑体" pitchFamily="2" charset="-122"/>
                <a:ea typeface="黑体" pitchFamily="2" charset="-122"/>
              </a:rPr>
              <a:t>接口寄存器中</a:t>
            </a:r>
          </a:p>
        </p:txBody>
      </p:sp>
      <p:sp>
        <p:nvSpPr>
          <p:cNvPr id="35880" name="Rectangle 41"/>
          <p:cNvSpPr>
            <a:spLocks noChangeArrowheads="1"/>
          </p:cNvSpPr>
          <p:nvPr/>
        </p:nvSpPr>
        <p:spPr bwMode="auto">
          <a:xfrm>
            <a:off x="4276725" y="2689225"/>
            <a:ext cx="1169988" cy="225425"/>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5881" name="Rectangle 42"/>
          <p:cNvSpPr>
            <a:spLocks noChangeArrowheads="1"/>
          </p:cNvSpPr>
          <p:nvPr/>
        </p:nvSpPr>
        <p:spPr bwMode="auto">
          <a:xfrm>
            <a:off x="2541588" y="2606675"/>
            <a:ext cx="754062" cy="2095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5882" name="Freeform 43"/>
          <p:cNvSpPr>
            <a:spLocks/>
          </p:cNvSpPr>
          <p:nvPr/>
        </p:nvSpPr>
        <p:spPr bwMode="auto">
          <a:xfrm>
            <a:off x="3187700" y="2792413"/>
            <a:ext cx="1008063" cy="203200"/>
          </a:xfrm>
          <a:custGeom>
            <a:avLst/>
            <a:gdLst>
              <a:gd name="T0" fmla="*/ 0 w 480"/>
              <a:gd name="T1" fmla="*/ 2147483647 h 96"/>
              <a:gd name="T2" fmla="*/ 2147483647 w 480"/>
              <a:gd name="T3" fmla="*/ 2147483647 h 96"/>
              <a:gd name="T4" fmla="*/ 2147483647 w 480"/>
              <a:gd name="T5" fmla="*/ 0 h 96"/>
              <a:gd name="T6" fmla="*/ 2147483647 w 480"/>
              <a:gd name="T7" fmla="*/ 0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96"/>
                </a:moveTo>
                <a:lnTo>
                  <a:pt x="192" y="96"/>
                </a:lnTo>
                <a:lnTo>
                  <a:pt x="192" y="0"/>
                </a:lnTo>
                <a:lnTo>
                  <a:pt x="480" y="0"/>
                </a:lnTo>
              </a:path>
            </a:pathLst>
          </a:custGeom>
          <a:noFill/>
          <a:ln w="28575" cap="flat" cmpd="sng">
            <a:solidFill>
              <a:srgbClr val="FF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83" name="Line 44"/>
          <p:cNvSpPr>
            <a:spLocks noChangeShapeType="1"/>
          </p:cNvSpPr>
          <p:nvPr/>
        </p:nvSpPr>
        <p:spPr bwMode="auto">
          <a:xfrm>
            <a:off x="4884738" y="2076450"/>
            <a:ext cx="0" cy="36988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spect="1" noChangeArrowheads="1"/>
          </p:cNvSpPr>
          <p:nvPr/>
        </p:nvSpPr>
        <p:spPr bwMode="auto">
          <a:xfrm>
            <a:off x="3241675" y="3667125"/>
            <a:ext cx="231775" cy="174625"/>
          </a:xfrm>
          <a:prstGeom prst="rect">
            <a:avLst/>
          </a:prstGeom>
          <a:solidFill>
            <a:srgbClr val="66FF33">
              <a:alpha val="50195"/>
            </a:srgbClr>
          </a:solidFill>
          <a:ln w="9525">
            <a:solidFill>
              <a:schemeClr val="accent2"/>
            </a:solidFill>
            <a:miter lim="800000"/>
            <a:headEnd/>
            <a:tailEnd/>
          </a:ln>
        </p:spPr>
        <p:txBody>
          <a:bodyPr/>
          <a:lstStyle/>
          <a:p>
            <a:pPr>
              <a:lnSpc>
                <a:spcPct val="90000"/>
              </a:lnSpc>
            </a:pPr>
            <a:endParaRPr lang="zh-CN" altLang="en-US">
              <a:latin typeface="黑体" pitchFamily="2" charset="-122"/>
              <a:ea typeface="黑体" pitchFamily="2" charset="-122"/>
            </a:endParaRPr>
          </a:p>
        </p:txBody>
      </p:sp>
      <p:grpSp>
        <p:nvGrpSpPr>
          <p:cNvPr id="36867" name="Group 4"/>
          <p:cNvGrpSpPr>
            <a:grpSpLocks/>
          </p:cNvGrpSpPr>
          <p:nvPr/>
        </p:nvGrpSpPr>
        <p:grpSpPr bwMode="auto">
          <a:xfrm>
            <a:off x="1044575" y="3195638"/>
            <a:ext cx="7265988" cy="2292350"/>
            <a:chOff x="658" y="2013"/>
            <a:chExt cx="4577" cy="1444"/>
          </a:xfrm>
        </p:grpSpPr>
        <p:sp>
          <p:nvSpPr>
            <p:cNvPr id="36871" name="Rectangle 5"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2" name="Line 6"/>
            <p:cNvSpPr>
              <a:spLocks noChangeAspect="1" noChangeShapeType="1"/>
            </p:cNvSpPr>
            <p:nvPr/>
          </p:nvSpPr>
          <p:spPr bwMode="auto">
            <a:xfrm>
              <a:off x="658" y="2013"/>
              <a:ext cx="4577"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3" name="Rectangle 7"/>
            <p:cNvSpPr>
              <a:spLocks noChangeAspect="1" noChangeArrowheads="1"/>
            </p:cNvSpPr>
            <p:nvPr/>
          </p:nvSpPr>
          <p:spPr bwMode="auto">
            <a:xfrm>
              <a:off x="807" y="2212"/>
              <a:ext cx="1494" cy="124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4" name="Rectangle 8"/>
            <p:cNvSpPr>
              <a:spLocks noChangeAspect="1" noChangeArrowheads="1"/>
            </p:cNvSpPr>
            <p:nvPr/>
          </p:nvSpPr>
          <p:spPr bwMode="auto">
            <a:xfrm>
              <a:off x="2806" y="2221"/>
              <a:ext cx="738" cy="1209"/>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5" name="Rectangle 9"/>
            <p:cNvSpPr>
              <a:spLocks noChangeAspect="1" noChangeArrowheads="1"/>
            </p:cNvSpPr>
            <p:nvPr/>
          </p:nvSpPr>
          <p:spPr bwMode="auto">
            <a:xfrm>
              <a:off x="4085" y="2230"/>
              <a:ext cx="758" cy="461"/>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6" name="Rectangle 10"/>
            <p:cNvSpPr>
              <a:spLocks noChangeAspect="1" noChangeArrowheads="1"/>
            </p:cNvSpPr>
            <p:nvPr/>
          </p:nvSpPr>
          <p:spPr bwMode="auto">
            <a:xfrm>
              <a:off x="4096" y="2884"/>
              <a:ext cx="766" cy="528"/>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7" name="Text Box 11"/>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CPU</a:t>
              </a:r>
            </a:p>
          </p:txBody>
        </p:sp>
        <p:sp>
          <p:nvSpPr>
            <p:cNvPr id="36878" name="Rectangle 12"/>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9" name="Rectangle 13"/>
            <p:cNvSpPr>
              <a:spLocks noChangeAspect="1" noChangeArrowheads="1"/>
            </p:cNvSpPr>
            <p:nvPr/>
          </p:nvSpPr>
          <p:spPr bwMode="auto">
            <a:xfrm>
              <a:off x="1713" y="2457"/>
              <a:ext cx="477" cy="1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80" name="Rectangle 14"/>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81" name="Rectangle 15"/>
            <p:cNvSpPr>
              <a:spLocks noChangeAspect="1" noChangeArrowheads="1"/>
            </p:cNvSpPr>
            <p:nvPr/>
          </p:nvSpPr>
          <p:spPr bwMode="auto">
            <a:xfrm>
              <a:off x="1713" y="2707"/>
              <a:ext cx="477" cy="5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82" name="Rectangle 16"/>
            <p:cNvSpPr>
              <a:spLocks noChangeAspect="1" noChangeArrowheads="1"/>
            </p:cNvSpPr>
            <p:nvPr/>
          </p:nvSpPr>
          <p:spPr bwMode="auto">
            <a:xfrm>
              <a:off x="1713" y="2823"/>
              <a:ext cx="477" cy="11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6883" name="Rectangle 17"/>
            <p:cNvSpPr>
              <a:spLocks noChangeAspect="1" noChangeArrowheads="1"/>
            </p:cNvSpPr>
            <p:nvPr/>
          </p:nvSpPr>
          <p:spPr bwMode="auto">
            <a:xfrm>
              <a:off x="1713" y="3170"/>
              <a:ext cx="477" cy="11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6884" name="Text Box 18"/>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IR</a:t>
              </a:r>
              <a:endParaRPr lang="en-US" altLang="zh-CN" sz="1400" b="0">
                <a:latin typeface="黑体" pitchFamily="2" charset="-122"/>
                <a:ea typeface="黑体" pitchFamily="2" charset="-122"/>
              </a:endParaRPr>
            </a:p>
          </p:txBody>
        </p:sp>
        <p:sp>
          <p:nvSpPr>
            <p:cNvPr id="36885" name="Text Box 19"/>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PC</a:t>
              </a:r>
              <a:endParaRPr lang="en-US" altLang="zh-CN" sz="1400" b="0">
                <a:latin typeface="黑体" pitchFamily="2" charset="-122"/>
                <a:ea typeface="黑体" pitchFamily="2" charset="-122"/>
              </a:endParaRPr>
            </a:p>
          </p:txBody>
        </p:sp>
        <p:sp>
          <p:nvSpPr>
            <p:cNvPr id="36886" name="Text Box 20"/>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R0</a:t>
              </a:r>
              <a:endParaRPr lang="en-US" altLang="zh-CN" sz="1400" b="0">
                <a:latin typeface="黑体" pitchFamily="2" charset="-122"/>
                <a:ea typeface="黑体" pitchFamily="2" charset="-122"/>
              </a:endParaRPr>
            </a:p>
          </p:txBody>
        </p:sp>
        <p:sp>
          <p:nvSpPr>
            <p:cNvPr id="36887" name="Text Box 21"/>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R1</a:t>
              </a:r>
              <a:endParaRPr lang="en-US" altLang="zh-CN" sz="1400" b="0">
                <a:latin typeface="黑体" pitchFamily="2" charset="-122"/>
                <a:ea typeface="黑体" pitchFamily="2" charset="-122"/>
              </a:endParaRPr>
            </a:p>
          </p:txBody>
        </p:sp>
        <p:sp>
          <p:nvSpPr>
            <p:cNvPr id="36888" name="Text Box 22"/>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6889" name="Rectangle 23"/>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90" name="Rectangle 24"/>
            <p:cNvSpPr>
              <a:spLocks noChangeAspect="1" noChangeArrowheads="1"/>
            </p:cNvSpPr>
            <p:nvPr/>
          </p:nvSpPr>
          <p:spPr bwMode="auto">
            <a:xfrm>
              <a:off x="2806" y="2657"/>
              <a:ext cx="738" cy="12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6891" name="Text Box 25"/>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6892" name="Rectangle 26"/>
            <p:cNvSpPr>
              <a:spLocks noChangeAspect="1" noChangeArrowheads="1"/>
            </p:cNvSpPr>
            <p:nvPr/>
          </p:nvSpPr>
          <p:spPr bwMode="auto">
            <a:xfrm>
              <a:off x="2806" y="2891"/>
              <a:ext cx="738" cy="12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6893" name="Text Box 27"/>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6894" name="Text Box 28"/>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MM</a:t>
              </a:r>
            </a:p>
          </p:txBody>
        </p:sp>
        <p:sp>
          <p:nvSpPr>
            <p:cNvPr id="36895" name="Text Box 29"/>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36896" name="Rectangle 30"/>
            <p:cNvSpPr>
              <a:spLocks noChangeAspect="1" noChangeArrowheads="1"/>
            </p:cNvSpPr>
            <p:nvPr/>
          </p:nvSpPr>
          <p:spPr bwMode="auto">
            <a:xfrm>
              <a:off x="4254" y="2282"/>
              <a:ext cx="477" cy="114"/>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97" name="Text Box 31"/>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36898" name="Line 32"/>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6899" name="Line 33"/>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6900" name="Line 34"/>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6901" name="Rectangle 35"/>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6902" name="Rectangle 36"/>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6903" name="Freeform 37"/>
            <p:cNvSpPr>
              <a:spLocks noChangeAspect="1"/>
            </p:cNvSpPr>
            <p:nvPr/>
          </p:nvSpPr>
          <p:spPr bwMode="auto">
            <a:xfrm>
              <a:off x="2121" y="2409"/>
              <a:ext cx="635" cy="110"/>
            </a:xfrm>
            <a:custGeom>
              <a:avLst/>
              <a:gdLst>
                <a:gd name="T0" fmla="*/ 0 w 480"/>
                <a:gd name="T1" fmla="*/ 973 h 96"/>
                <a:gd name="T2" fmla="*/ 22396 w 480"/>
                <a:gd name="T3" fmla="*/ 973 h 96"/>
                <a:gd name="T4" fmla="*/ 22396 w 480"/>
                <a:gd name="T5" fmla="*/ 0 h 96"/>
                <a:gd name="T6" fmla="*/ 55888 w 480"/>
                <a:gd name="T7" fmla="*/ 0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96"/>
                  </a:moveTo>
                  <a:lnTo>
                    <a:pt x="192" y="96"/>
                  </a:lnTo>
                  <a:lnTo>
                    <a:pt x="192" y="0"/>
                  </a:lnTo>
                  <a:lnTo>
                    <a:pt x="480" y="0"/>
                  </a:lnTo>
                </a:path>
              </a:pathLst>
            </a:custGeom>
            <a:noFill/>
            <a:ln w="28575" cap="flat" cmpd="sng">
              <a:solidFill>
                <a:srgbClr val="FF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4" name="Line 38"/>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36868" name="AutoShape 39"/>
          <p:cNvSpPr>
            <a:spLocks noChangeAspect="1" noChangeArrowheads="1"/>
          </p:cNvSpPr>
          <p:nvPr/>
        </p:nvSpPr>
        <p:spPr bwMode="auto">
          <a:xfrm>
            <a:off x="3722688" y="3059113"/>
            <a:ext cx="842962" cy="541337"/>
          </a:xfrm>
          <a:prstGeom prst="wedgeRoundRectCallout">
            <a:avLst>
              <a:gd name="adj1" fmla="val -88463"/>
              <a:gd name="adj2" fmla="val 74380"/>
              <a:gd name="adj3" fmla="val 16667"/>
            </a:avLst>
          </a:prstGeom>
          <a:solidFill>
            <a:srgbClr val="00FFFF"/>
          </a:solidFill>
          <a:ln w="9525">
            <a:solidFill>
              <a:srgbClr val="006600"/>
            </a:solidFill>
            <a:miter lim="800000"/>
            <a:headEnd/>
            <a:tailEnd/>
          </a:ln>
        </p:spPr>
        <p:txBody>
          <a:bodyPr lIns="0" tIns="0" rIns="0" bIns="0"/>
          <a:lstStyle/>
          <a:p>
            <a:pPr algn="ctr">
              <a:lnSpc>
                <a:spcPct val="96000"/>
              </a:lnSpc>
            </a:pPr>
            <a:r>
              <a:rPr lang="zh-CN" altLang="en-US" sz="1400">
                <a:solidFill>
                  <a:srgbClr val="006600"/>
                </a:solidFill>
                <a:latin typeface="黑体" pitchFamily="2" charset="-122"/>
                <a:ea typeface="黑体" pitchFamily="2" charset="-122"/>
              </a:rPr>
              <a:t>操作数在指令中</a:t>
            </a:r>
            <a:endParaRPr lang="zh-CN" altLang="en-US" sz="1400" b="0">
              <a:solidFill>
                <a:srgbClr val="006600"/>
              </a:solidFill>
              <a:latin typeface="黑体" pitchFamily="2" charset="-122"/>
              <a:ea typeface="黑体" pitchFamily="2" charset="-122"/>
            </a:endParaRPr>
          </a:p>
        </p:txBody>
      </p:sp>
      <p:sp>
        <p:nvSpPr>
          <p:cNvPr id="36870" name="Rectangle 41"/>
          <p:cNvSpPr>
            <a:spLocks noChangeArrowheads="1"/>
          </p:cNvSpPr>
          <p:nvPr/>
        </p:nvSpPr>
        <p:spPr bwMode="auto">
          <a:xfrm>
            <a:off x="3276600" y="3683000"/>
            <a:ext cx="190500" cy="152400"/>
          </a:xfrm>
          <a:prstGeom prst="rect">
            <a:avLst/>
          </a:prstGeom>
          <a:solidFill>
            <a:srgbClr val="009900">
              <a:alpha val="50195"/>
            </a:srgbClr>
          </a:solidFill>
          <a:ln w="9525">
            <a:solidFill>
              <a:srgbClr val="0099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graphicFrame>
        <p:nvGraphicFramePr>
          <p:cNvPr id="2" name="对象 1"/>
          <p:cNvGraphicFramePr>
            <a:graphicFrameLocks noChangeAspect="1"/>
          </p:cNvGraphicFramePr>
          <p:nvPr/>
        </p:nvGraphicFramePr>
        <p:xfrm>
          <a:off x="450850" y="566738"/>
          <a:ext cx="7986713" cy="2535237"/>
        </p:xfrm>
        <a:graphic>
          <a:graphicData uri="http://schemas.openxmlformats.org/presentationml/2006/ole">
            <mc:AlternateContent xmlns:mc="http://schemas.openxmlformats.org/markup-compatibility/2006">
              <mc:Choice xmlns:v="urn:schemas-microsoft-com:vml" Requires="v">
                <p:oleObj spid="_x0000_s36988" name="Document" r:id="rId4" imgW="5307865" imgH="1685196" progId="Word.Document.8">
                  <p:embed/>
                </p:oleObj>
              </mc:Choice>
              <mc:Fallback>
                <p:oleObj name="Document" r:id="rId4" imgW="5307865" imgH="1685196" progId="Word.Document.8">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50" y="566738"/>
                        <a:ext cx="7986713" cy="253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extLst>
              <p:ext uri="{D42A27DB-BD31-4B8C-83A1-F6EECF244321}">
                <p14:modId xmlns:p14="http://schemas.microsoft.com/office/powerpoint/2010/main" val="1159345905"/>
              </p:ext>
            </p:extLst>
          </p:nvPr>
        </p:nvGraphicFramePr>
        <p:xfrm>
          <a:off x="0" y="509588"/>
          <a:ext cx="7361238" cy="4143375"/>
        </p:xfrm>
        <a:graphic>
          <a:graphicData uri="http://schemas.openxmlformats.org/presentationml/2006/ole">
            <mc:AlternateContent xmlns:mc="http://schemas.openxmlformats.org/markup-compatibility/2006">
              <mc:Choice xmlns:v="urn:schemas-microsoft-com:vml" Requires="v">
                <p:oleObj spid="_x0000_s38011" name="Document" r:id="rId4" imgW="5316146" imgH="2989666" progId="Word.Document.8">
                  <p:embed/>
                </p:oleObj>
              </mc:Choice>
              <mc:Fallback>
                <p:oleObj name="Document" r:id="rId4" imgW="5316146" imgH="2989666" progId="Word.Document.8">
                  <p:embed/>
                  <p:pic>
                    <p:nvPicPr>
                      <p:cNvPr id="0" name="Object 2"/>
                      <p:cNvPicPr>
                        <a:picLocks noChangeAspect="1" noChangeArrowheads="1"/>
                      </p:cNvPicPr>
                      <p:nvPr/>
                    </p:nvPicPr>
                    <p:blipFill>
                      <a:blip r:embed="rId5"/>
                      <a:srcRect/>
                      <a:stretch>
                        <a:fillRect/>
                      </a:stretch>
                    </p:blipFill>
                    <p:spPr bwMode="auto">
                      <a:xfrm>
                        <a:off x="0" y="509588"/>
                        <a:ext cx="7361238"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891" name="Group 3"/>
          <p:cNvGrpSpPr>
            <a:grpSpLocks/>
          </p:cNvGrpSpPr>
          <p:nvPr/>
        </p:nvGrpSpPr>
        <p:grpSpPr bwMode="auto">
          <a:xfrm>
            <a:off x="1057275" y="4084638"/>
            <a:ext cx="7265988" cy="2292350"/>
            <a:chOff x="658" y="2013"/>
            <a:chExt cx="4577" cy="1444"/>
          </a:xfrm>
        </p:grpSpPr>
        <p:sp>
          <p:nvSpPr>
            <p:cNvPr id="37896" name="Rectangle 4"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897" name="Line 5"/>
            <p:cNvSpPr>
              <a:spLocks noChangeAspect="1" noChangeShapeType="1"/>
            </p:cNvSpPr>
            <p:nvPr/>
          </p:nvSpPr>
          <p:spPr bwMode="auto">
            <a:xfrm>
              <a:off x="658" y="2013"/>
              <a:ext cx="4577"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8" name="Rectangle 6"/>
            <p:cNvSpPr>
              <a:spLocks noChangeAspect="1" noChangeArrowheads="1"/>
            </p:cNvSpPr>
            <p:nvPr/>
          </p:nvSpPr>
          <p:spPr bwMode="auto">
            <a:xfrm>
              <a:off x="807" y="2212"/>
              <a:ext cx="1494" cy="124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899" name="Rectangle 7"/>
            <p:cNvSpPr>
              <a:spLocks noChangeAspect="1" noChangeArrowheads="1"/>
            </p:cNvSpPr>
            <p:nvPr/>
          </p:nvSpPr>
          <p:spPr bwMode="auto">
            <a:xfrm>
              <a:off x="2806" y="2221"/>
              <a:ext cx="738" cy="1209"/>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0" name="Rectangle 8"/>
            <p:cNvSpPr>
              <a:spLocks noChangeAspect="1" noChangeArrowheads="1"/>
            </p:cNvSpPr>
            <p:nvPr/>
          </p:nvSpPr>
          <p:spPr bwMode="auto">
            <a:xfrm>
              <a:off x="4085" y="2230"/>
              <a:ext cx="758" cy="461"/>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1" name="Rectangle 9"/>
            <p:cNvSpPr>
              <a:spLocks noChangeAspect="1" noChangeArrowheads="1"/>
            </p:cNvSpPr>
            <p:nvPr/>
          </p:nvSpPr>
          <p:spPr bwMode="auto">
            <a:xfrm>
              <a:off x="4096" y="2884"/>
              <a:ext cx="766" cy="528"/>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2" name="Text Box 10"/>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CPU</a:t>
              </a:r>
            </a:p>
          </p:txBody>
        </p:sp>
        <p:sp>
          <p:nvSpPr>
            <p:cNvPr id="37903" name="Rectangle 11"/>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4" name="Rectangle 12"/>
            <p:cNvSpPr>
              <a:spLocks noChangeAspect="1" noChangeArrowheads="1"/>
            </p:cNvSpPr>
            <p:nvPr/>
          </p:nvSpPr>
          <p:spPr bwMode="auto">
            <a:xfrm>
              <a:off x="1713" y="2457"/>
              <a:ext cx="477" cy="1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5" name="Rectangle 13"/>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6" name="Rectangle 14"/>
            <p:cNvSpPr>
              <a:spLocks noChangeAspect="1" noChangeArrowheads="1"/>
            </p:cNvSpPr>
            <p:nvPr/>
          </p:nvSpPr>
          <p:spPr bwMode="auto">
            <a:xfrm>
              <a:off x="1713" y="2707"/>
              <a:ext cx="477" cy="5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7" name="Rectangle 15"/>
            <p:cNvSpPr>
              <a:spLocks noChangeAspect="1" noChangeArrowheads="1"/>
            </p:cNvSpPr>
            <p:nvPr/>
          </p:nvSpPr>
          <p:spPr bwMode="auto">
            <a:xfrm>
              <a:off x="1713" y="2823"/>
              <a:ext cx="477" cy="11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7908" name="Rectangle 16"/>
            <p:cNvSpPr>
              <a:spLocks noChangeAspect="1" noChangeArrowheads="1"/>
            </p:cNvSpPr>
            <p:nvPr/>
          </p:nvSpPr>
          <p:spPr bwMode="auto">
            <a:xfrm>
              <a:off x="1713" y="3170"/>
              <a:ext cx="477" cy="11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7909" name="Text Box 17"/>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IR</a:t>
              </a:r>
              <a:endParaRPr lang="en-US" altLang="zh-CN" sz="1400" b="0">
                <a:latin typeface="黑体" pitchFamily="2" charset="-122"/>
                <a:ea typeface="黑体" pitchFamily="2" charset="-122"/>
              </a:endParaRPr>
            </a:p>
          </p:txBody>
        </p:sp>
        <p:sp>
          <p:nvSpPr>
            <p:cNvPr id="37910" name="Text Box 18"/>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PC</a:t>
              </a:r>
              <a:endParaRPr lang="en-US" altLang="zh-CN" sz="1400" b="0">
                <a:latin typeface="黑体" pitchFamily="2" charset="-122"/>
                <a:ea typeface="黑体" pitchFamily="2" charset="-122"/>
              </a:endParaRPr>
            </a:p>
          </p:txBody>
        </p:sp>
        <p:sp>
          <p:nvSpPr>
            <p:cNvPr id="37911" name="Text Box 19"/>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R0</a:t>
              </a:r>
              <a:endParaRPr lang="en-US" altLang="zh-CN" sz="1400" b="0">
                <a:latin typeface="黑体" pitchFamily="2" charset="-122"/>
                <a:ea typeface="黑体" pitchFamily="2" charset="-122"/>
              </a:endParaRPr>
            </a:p>
          </p:txBody>
        </p:sp>
        <p:sp>
          <p:nvSpPr>
            <p:cNvPr id="37912" name="Text Box 20"/>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R1</a:t>
              </a:r>
              <a:endParaRPr lang="en-US" altLang="zh-CN" sz="1400" b="0">
                <a:latin typeface="黑体" pitchFamily="2" charset="-122"/>
                <a:ea typeface="黑体" pitchFamily="2" charset="-122"/>
              </a:endParaRPr>
            </a:p>
          </p:txBody>
        </p:sp>
        <p:sp>
          <p:nvSpPr>
            <p:cNvPr id="37913" name="Text Box 21"/>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7914" name="Rectangle 22"/>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15" name="Rectangle 23"/>
            <p:cNvSpPr>
              <a:spLocks noChangeAspect="1" noChangeArrowheads="1"/>
            </p:cNvSpPr>
            <p:nvPr/>
          </p:nvSpPr>
          <p:spPr bwMode="auto">
            <a:xfrm>
              <a:off x="2806" y="2657"/>
              <a:ext cx="738" cy="12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7916" name="Text Box 24"/>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7917" name="Rectangle 25"/>
            <p:cNvSpPr>
              <a:spLocks noChangeAspect="1" noChangeArrowheads="1"/>
            </p:cNvSpPr>
            <p:nvPr/>
          </p:nvSpPr>
          <p:spPr bwMode="auto">
            <a:xfrm>
              <a:off x="2806" y="2891"/>
              <a:ext cx="738" cy="12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7918" name="Text Box 26"/>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7919" name="Text Box 27"/>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MM</a:t>
              </a:r>
            </a:p>
          </p:txBody>
        </p:sp>
        <p:sp>
          <p:nvSpPr>
            <p:cNvPr id="37920" name="Text Box 28"/>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I/O</a:t>
              </a:r>
              <a:r>
                <a:rPr lang="zh-CN" altLang="en-US" sz="1400">
                  <a:latin typeface="黑体" pitchFamily="2" charset="-122"/>
                  <a:ea typeface="黑体" pitchFamily="2" charset="-122"/>
                </a:rPr>
                <a:t>设备</a:t>
              </a:r>
            </a:p>
          </p:txBody>
        </p:sp>
        <p:sp>
          <p:nvSpPr>
            <p:cNvPr id="37921" name="Rectangle 29"/>
            <p:cNvSpPr>
              <a:spLocks noChangeAspect="1" noChangeArrowheads="1"/>
            </p:cNvSpPr>
            <p:nvPr/>
          </p:nvSpPr>
          <p:spPr bwMode="auto">
            <a:xfrm>
              <a:off x="4254" y="2282"/>
              <a:ext cx="477" cy="114"/>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22" name="Text Box 30"/>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I/O</a:t>
              </a:r>
              <a:r>
                <a:rPr lang="zh-CN" altLang="en-US" sz="1400">
                  <a:latin typeface="黑体" pitchFamily="2" charset="-122"/>
                  <a:ea typeface="黑体" pitchFamily="2" charset="-122"/>
                </a:rPr>
                <a:t>接口</a:t>
              </a:r>
            </a:p>
          </p:txBody>
        </p:sp>
        <p:sp>
          <p:nvSpPr>
            <p:cNvPr id="37923" name="Line 31"/>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7924" name="Line 32"/>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7925" name="Line 33"/>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7926" name="Rectangle 34"/>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7927" name="Rectangle 35"/>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7928" name="Line 36"/>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43"/>
          <p:cNvGrpSpPr>
            <a:grpSpLocks/>
          </p:cNvGrpSpPr>
          <p:nvPr/>
        </p:nvGrpSpPr>
        <p:grpSpPr bwMode="auto">
          <a:xfrm>
            <a:off x="4471988" y="5097463"/>
            <a:ext cx="2212975" cy="846137"/>
            <a:chOff x="2817" y="3211"/>
            <a:chExt cx="1394" cy="533"/>
          </a:xfrm>
        </p:grpSpPr>
        <p:sp>
          <p:nvSpPr>
            <p:cNvPr id="37894" name="Rectangle 38"/>
            <p:cNvSpPr>
              <a:spLocks noChangeArrowheads="1"/>
            </p:cNvSpPr>
            <p:nvPr/>
          </p:nvSpPr>
          <p:spPr bwMode="auto">
            <a:xfrm>
              <a:off x="2817" y="3211"/>
              <a:ext cx="719" cy="125"/>
            </a:xfrm>
            <a:prstGeom prst="rect">
              <a:avLst/>
            </a:prstGeom>
            <a:solidFill>
              <a:srgbClr val="009900">
                <a:alpha val="50195"/>
              </a:srgbClr>
            </a:solidFill>
            <a:ln w="28575">
              <a:solidFill>
                <a:srgbClr val="00990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37895" name="AutoShape 39"/>
            <p:cNvSpPr>
              <a:spLocks noChangeArrowheads="1"/>
            </p:cNvSpPr>
            <p:nvPr/>
          </p:nvSpPr>
          <p:spPr bwMode="auto">
            <a:xfrm>
              <a:off x="3665" y="3366"/>
              <a:ext cx="546" cy="378"/>
            </a:xfrm>
            <a:prstGeom prst="wedgeRoundRectCallout">
              <a:avLst>
                <a:gd name="adj1" fmla="val -100917"/>
                <a:gd name="adj2" fmla="val -73282"/>
                <a:gd name="adj3" fmla="val 16667"/>
              </a:avLst>
            </a:prstGeom>
            <a:solidFill>
              <a:srgbClr val="00FFFF"/>
            </a:solidFill>
            <a:ln w="28575">
              <a:solidFill>
                <a:srgbClr val="008000"/>
              </a:solidFill>
              <a:miter lim="800000"/>
              <a:headEnd/>
              <a:tailEnd/>
            </a:ln>
          </p:spPr>
          <p:txBody>
            <a:bodyPr lIns="0" tIns="0" rIns="0" bIns="0"/>
            <a:lstStyle/>
            <a:p>
              <a:pPr algn="ctr">
                <a:lnSpc>
                  <a:spcPct val="96000"/>
                </a:lnSpc>
              </a:pPr>
              <a:r>
                <a:rPr lang="zh-CN" altLang="en-US" sz="1400">
                  <a:solidFill>
                    <a:srgbClr val="008000"/>
                  </a:solidFill>
                  <a:latin typeface="黑体" pitchFamily="2" charset="-122"/>
                  <a:ea typeface="黑体" pitchFamily="2" charset="-122"/>
                </a:rPr>
                <a:t>操作数在内存中</a:t>
              </a:r>
              <a:endParaRPr lang="zh-CN" altLang="en-US" sz="1400" b="0">
                <a:solidFill>
                  <a:srgbClr val="008000"/>
                </a:solidFill>
                <a:latin typeface="黑体" pitchFamily="2" charset="-122"/>
                <a:ea typeface="黑体" pitchFamily="2" charset="-122"/>
              </a:endParaRPr>
            </a:p>
          </p:txBody>
        </p:sp>
      </p:grpSp>
      <p:sp>
        <p:nvSpPr>
          <p:cNvPr id="579624" name="Freeform 40"/>
          <p:cNvSpPr>
            <a:spLocks/>
          </p:cNvSpPr>
          <p:nvPr/>
        </p:nvSpPr>
        <p:spPr bwMode="auto">
          <a:xfrm>
            <a:off x="3475038" y="4656138"/>
            <a:ext cx="989012" cy="522287"/>
          </a:xfrm>
          <a:custGeom>
            <a:avLst/>
            <a:gdLst>
              <a:gd name="T0" fmla="*/ 0 w 459"/>
              <a:gd name="T1" fmla="*/ 0 h 229"/>
              <a:gd name="T2" fmla="*/ 2147483647 w 459"/>
              <a:gd name="T3" fmla="*/ 0 h 229"/>
              <a:gd name="T4" fmla="*/ 2147483647 w 459"/>
              <a:gd name="T5" fmla="*/ 2147483647 h 229"/>
              <a:gd name="T6" fmla="*/ 2147483647 w 459"/>
              <a:gd name="T7" fmla="*/ 2147483647 h 229"/>
              <a:gd name="T8" fmla="*/ 0 60000 65536"/>
              <a:gd name="T9" fmla="*/ 0 60000 65536"/>
              <a:gd name="T10" fmla="*/ 0 60000 65536"/>
              <a:gd name="T11" fmla="*/ 0 60000 65536"/>
              <a:gd name="T12" fmla="*/ 0 w 459"/>
              <a:gd name="T13" fmla="*/ 0 h 229"/>
              <a:gd name="T14" fmla="*/ 459 w 459"/>
              <a:gd name="T15" fmla="*/ 229 h 229"/>
            </a:gdLst>
            <a:ahLst/>
            <a:cxnLst>
              <a:cxn ang="T8">
                <a:pos x="T0" y="T1"/>
              </a:cxn>
              <a:cxn ang="T9">
                <a:pos x="T2" y="T3"/>
              </a:cxn>
              <a:cxn ang="T10">
                <a:pos x="T4" y="T5"/>
              </a:cxn>
              <a:cxn ang="T11">
                <a:pos x="T6" y="T7"/>
              </a:cxn>
            </a:cxnLst>
            <a:rect l="T12" t="T13" r="T14" b="T15"/>
            <a:pathLst>
              <a:path w="459" h="229">
                <a:moveTo>
                  <a:pt x="0" y="0"/>
                </a:moveTo>
                <a:lnTo>
                  <a:pt x="214" y="0"/>
                </a:lnTo>
                <a:lnTo>
                  <a:pt x="214" y="229"/>
                </a:lnTo>
                <a:lnTo>
                  <a:pt x="459" y="229"/>
                </a:lnTo>
              </a:path>
            </a:pathLst>
          </a:custGeom>
          <a:noFill/>
          <a:ln w="28575" cap="flat" cmpd="sng">
            <a:solidFill>
              <a:srgbClr val="FF66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9624"/>
                                        </p:tgtEl>
                                        <p:attrNameLst>
                                          <p:attrName>style.visibility</p:attrName>
                                        </p:attrNameLst>
                                      </p:cBhvr>
                                      <p:to>
                                        <p:strVal val="visible"/>
                                      </p:to>
                                    </p:set>
                                    <p:animEffect transition="in" filter="wipe(up)">
                                      <p:cBhvr>
                                        <p:cTn id="7" dur="500"/>
                                        <p:tgtEl>
                                          <p:spTgt spid="5796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0" y="415925"/>
          <a:ext cx="7372350" cy="3265488"/>
        </p:xfrm>
        <a:graphic>
          <a:graphicData uri="http://schemas.openxmlformats.org/presentationml/2006/ole">
            <mc:AlternateContent xmlns:mc="http://schemas.openxmlformats.org/markup-compatibility/2006">
              <mc:Choice xmlns:v="urn:schemas-microsoft-com:vml" Requires="v">
                <p:oleObj spid="_x0000_s39039" name="Document" r:id="rId4" imgW="5375190" imgH="2381873" progId="Word.Document.8">
                  <p:embed/>
                </p:oleObj>
              </mc:Choice>
              <mc:Fallback>
                <p:oleObj name="Document" r:id="rId4" imgW="5375190" imgH="2381873"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15925"/>
                        <a:ext cx="7372350" cy="326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915" name="Group 3"/>
          <p:cNvGrpSpPr>
            <a:grpSpLocks/>
          </p:cNvGrpSpPr>
          <p:nvPr/>
        </p:nvGrpSpPr>
        <p:grpSpPr bwMode="auto">
          <a:xfrm>
            <a:off x="1057275" y="3817938"/>
            <a:ext cx="7265988" cy="2292350"/>
            <a:chOff x="658" y="2013"/>
            <a:chExt cx="4577" cy="1444"/>
          </a:xfrm>
        </p:grpSpPr>
        <p:sp>
          <p:nvSpPr>
            <p:cNvPr id="38924" name="Rectangle 4"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25" name="Line 5"/>
            <p:cNvSpPr>
              <a:spLocks noChangeAspect="1" noChangeShapeType="1"/>
            </p:cNvSpPr>
            <p:nvPr/>
          </p:nvSpPr>
          <p:spPr bwMode="auto">
            <a:xfrm>
              <a:off x="658" y="2013"/>
              <a:ext cx="4577"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6" name="Rectangle 6"/>
            <p:cNvSpPr>
              <a:spLocks noChangeAspect="1" noChangeArrowheads="1"/>
            </p:cNvSpPr>
            <p:nvPr/>
          </p:nvSpPr>
          <p:spPr bwMode="auto">
            <a:xfrm>
              <a:off x="807" y="2212"/>
              <a:ext cx="1494" cy="124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27" name="Rectangle 7"/>
            <p:cNvSpPr>
              <a:spLocks noChangeAspect="1" noChangeArrowheads="1"/>
            </p:cNvSpPr>
            <p:nvPr/>
          </p:nvSpPr>
          <p:spPr bwMode="auto">
            <a:xfrm>
              <a:off x="2806" y="2221"/>
              <a:ext cx="738" cy="1209"/>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28" name="Rectangle 8"/>
            <p:cNvSpPr>
              <a:spLocks noChangeAspect="1" noChangeArrowheads="1"/>
            </p:cNvSpPr>
            <p:nvPr/>
          </p:nvSpPr>
          <p:spPr bwMode="auto">
            <a:xfrm>
              <a:off x="4085" y="2230"/>
              <a:ext cx="758" cy="461"/>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29" name="Rectangle 9"/>
            <p:cNvSpPr>
              <a:spLocks noChangeAspect="1" noChangeArrowheads="1"/>
            </p:cNvSpPr>
            <p:nvPr/>
          </p:nvSpPr>
          <p:spPr bwMode="auto">
            <a:xfrm>
              <a:off x="4096" y="2884"/>
              <a:ext cx="766" cy="528"/>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30" name="Text Box 10"/>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CPU</a:t>
              </a:r>
            </a:p>
          </p:txBody>
        </p:sp>
        <p:sp>
          <p:nvSpPr>
            <p:cNvPr id="38931" name="Rectangle 11"/>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32" name="Rectangle 12"/>
            <p:cNvSpPr>
              <a:spLocks noChangeAspect="1" noChangeArrowheads="1"/>
            </p:cNvSpPr>
            <p:nvPr/>
          </p:nvSpPr>
          <p:spPr bwMode="auto">
            <a:xfrm>
              <a:off x="1713" y="2457"/>
              <a:ext cx="477" cy="1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33" name="Rectangle 13"/>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34" name="Rectangle 14"/>
            <p:cNvSpPr>
              <a:spLocks noChangeAspect="1" noChangeArrowheads="1"/>
            </p:cNvSpPr>
            <p:nvPr/>
          </p:nvSpPr>
          <p:spPr bwMode="auto">
            <a:xfrm>
              <a:off x="1713" y="2707"/>
              <a:ext cx="477" cy="5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35" name="Rectangle 15"/>
            <p:cNvSpPr>
              <a:spLocks noChangeAspect="1" noChangeArrowheads="1"/>
            </p:cNvSpPr>
            <p:nvPr/>
          </p:nvSpPr>
          <p:spPr bwMode="auto">
            <a:xfrm>
              <a:off x="1713" y="2823"/>
              <a:ext cx="477" cy="11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8936" name="Rectangle 16"/>
            <p:cNvSpPr>
              <a:spLocks noChangeAspect="1" noChangeArrowheads="1"/>
            </p:cNvSpPr>
            <p:nvPr/>
          </p:nvSpPr>
          <p:spPr bwMode="auto">
            <a:xfrm>
              <a:off x="1713" y="3170"/>
              <a:ext cx="477" cy="11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8937" name="Text Box 17"/>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IR</a:t>
              </a:r>
              <a:endParaRPr lang="en-US" altLang="zh-CN" sz="1400" b="0">
                <a:latin typeface="黑体" pitchFamily="2" charset="-122"/>
                <a:ea typeface="黑体" pitchFamily="2" charset="-122"/>
              </a:endParaRPr>
            </a:p>
          </p:txBody>
        </p:sp>
        <p:sp>
          <p:nvSpPr>
            <p:cNvPr id="38938" name="Text Box 18"/>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PC</a:t>
              </a:r>
              <a:endParaRPr lang="en-US" altLang="zh-CN" sz="1400" b="0">
                <a:latin typeface="黑体" pitchFamily="2" charset="-122"/>
                <a:ea typeface="黑体" pitchFamily="2" charset="-122"/>
              </a:endParaRPr>
            </a:p>
          </p:txBody>
        </p:sp>
        <p:sp>
          <p:nvSpPr>
            <p:cNvPr id="38939" name="Text Box 19"/>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R0</a:t>
              </a:r>
              <a:endParaRPr lang="en-US" altLang="zh-CN" sz="1400" b="0">
                <a:latin typeface="黑体" pitchFamily="2" charset="-122"/>
                <a:ea typeface="黑体" pitchFamily="2" charset="-122"/>
              </a:endParaRPr>
            </a:p>
          </p:txBody>
        </p:sp>
        <p:sp>
          <p:nvSpPr>
            <p:cNvPr id="38940" name="Text Box 20"/>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R1</a:t>
              </a:r>
              <a:endParaRPr lang="en-US" altLang="zh-CN" sz="1400" b="0">
                <a:latin typeface="黑体" pitchFamily="2" charset="-122"/>
                <a:ea typeface="黑体" pitchFamily="2" charset="-122"/>
              </a:endParaRPr>
            </a:p>
          </p:txBody>
        </p:sp>
        <p:sp>
          <p:nvSpPr>
            <p:cNvPr id="38941" name="Text Box 21"/>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8942" name="Rectangle 22"/>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43" name="Rectangle 23"/>
            <p:cNvSpPr>
              <a:spLocks noChangeAspect="1" noChangeArrowheads="1"/>
            </p:cNvSpPr>
            <p:nvPr/>
          </p:nvSpPr>
          <p:spPr bwMode="auto">
            <a:xfrm>
              <a:off x="2806" y="2657"/>
              <a:ext cx="738" cy="121"/>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44" name="Text Box 24"/>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8945" name="Rectangle 25"/>
            <p:cNvSpPr>
              <a:spLocks noChangeAspect="1" noChangeArrowheads="1"/>
            </p:cNvSpPr>
            <p:nvPr/>
          </p:nvSpPr>
          <p:spPr bwMode="auto">
            <a:xfrm>
              <a:off x="2806" y="2891"/>
              <a:ext cx="738" cy="12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8946" name="Text Box 26"/>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8947" name="Text Box 27"/>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MM</a:t>
              </a:r>
            </a:p>
          </p:txBody>
        </p:sp>
        <p:sp>
          <p:nvSpPr>
            <p:cNvPr id="38948" name="Text Box 28"/>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38949" name="Rectangle 29"/>
            <p:cNvSpPr>
              <a:spLocks noChangeAspect="1" noChangeArrowheads="1"/>
            </p:cNvSpPr>
            <p:nvPr/>
          </p:nvSpPr>
          <p:spPr bwMode="auto">
            <a:xfrm>
              <a:off x="4254" y="2282"/>
              <a:ext cx="477" cy="114"/>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50" name="Text Box 30"/>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38951" name="Line 31"/>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8952" name="Line 32"/>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8953" name="Line 33"/>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8954" name="Rectangle 34"/>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8955" name="Rectangle 35"/>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8956" name="Line 36"/>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38916" name="Rectangle 37"/>
          <p:cNvSpPr>
            <a:spLocks noChangeArrowheads="1"/>
          </p:cNvSpPr>
          <p:nvPr/>
        </p:nvSpPr>
        <p:spPr bwMode="auto">
          <a:xfrm>
            <a:off x="4497388" y="4851400"/>
            <a:ext cx="1135062" cy="179388"/>
          </a:xfrm>
          <a:prstGeom prst="rect">
            <a:avLst/>
          </a:prstGeom>
          <a:solidFill>
            <a:srgbClr val="66FF33">
              <a:alpha val="50195"/>
            </a:srgbClr>
          </a:solidFill>
          <a:ln w="28575">
            <a:solidFill>
              <a:schemeClr val="accent2"/>
            </a:solidFill>
            <a:miter lim="800000"/>
            <a:headEnd/>
            <a:tailEnd/>
          </a:ln>
        </p:spPr>
        <p:txBody>
          <a:bodyPr/>
          <a:lstStyle/>
          <a:p>
            <a:pPr>
              <a:lnSpc>
                <a:spcPct val="90000"/>
              </a:lnSpc>
            </a:pPr>
            <a:endParaRPr lang="zh-CN" altLang="en-US">
              <a:latin typeface="Arial" charset="0"/>
              <a:ea typeface="宋体" pitchFamily="2" charset="-122"/>
            </a:endParaRPr>
          </a:p>
        </p:txBody>
      </p:sp>
      <p:grpSp>
        <p:nvGrpSpPr>
          <p:cNvPr id="3" name="Group 46"/>
          <p:cNvGrpSpPr>
            <a:grpSpLocks/>
          </p:cNvGrpSpPr>
          <p:nvPr/>
        </p:nvGrpSpPr>
        <p:grpSpPr bwMode="auto">
          <a:xfrm>
            <a:off x="4475163" y="5208588"/>
            <a:ext cx="2162175" cy="831850"/>
            <a:chOff x="2817" y="3326"/>
            <a:chExt cx="1362" cy="524"/>
          </a:xfrm>
        </p:grpSpPr>
        <p:sp>
          <p:nvSpPr>
            <p:cNvPr id="38922" name="Rectangle 39"/>
            <p:cNvSpPr>
              <a:spLocks noChangeArrowheads="1"/>
            </p:cNvSpPr>
            <p:nvPr/>
          </p:nvSpPr>
          <p:spPr bwMode="auto">
            <a:xfrm>
              <a:off x="2817" y="3326"/>
              <a:ext cx="723" cy="123"/>
            </a:xfrm>
            <a:prstGeom prst="rect">
              <a:avLst/>
            </a:prstGeom>
            <a:solidFill>
              <a:srgbClr val="009900">
                <a:alpha val="50195"/>
              </a:srgbClr>
            </a:solidFill>
            <a:ln w="28575">
              <a:solidFill>
                <a:srgbClr val="00990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38923" name="AutoShape 40"/>
            <p:cNvSpPr>
              <a:spLocks noChangeArrowheads="1"/>
            </p:cNvSpPr>
            <p:nvPr/>
          </p:nvSpPr>
          <p:spPr bwMode="auto">
            <a:xfrm>
              <a:off x="3670" y="3479"/>
              <a:ext cx="509" cy="371"/>
            </a:xfrm>
            <a:prstGeom prst="wedgeRoundRectCallout">
              <a:avLst>
                <a:gd name="adj1" fmla="val -105009"/>
                <a:gd name="adj2" fmla="val -73181"/>
                <a:gd name="adj3" fmla="val 16667"/>
              </a:avLst>
            </a:prstGeom>
            <a:solidFill>
              <a:srgbClr val="00FFFF"/>
            </a:solidFill>
            <a:ln w="28575">
              <a:solidFill>
                <a:srgbClr val="008000"/>
              </a:solidFill>
              <a:miter lim="800000"/>
              <a:headEnd/>
              <a:tailEnd/>
            </a:ln>
          </p:spPr>
          <p:txBody>
            <a:bodyPr lIns="0" tIns="0" rIns="0" bIns="0"/>
            <a:lstStyle/>
            <a:p>
              <a:pPr algn="ctr">
                <a:lnSpc>
                  <a:spcPct val="96000"/>
                </a:lnSpc>
              </a:pPr>
              <a:r>
                <a:rPr lang="zh-CN" altLang="en-US" sz="1400">
                  <a:solidFill>
                    <a:srgbClr val="008000"/>
                  </a:solidFill>
                  <a:latin typeface="黑体" pitchFamily="2" charset="-122"/>
                  <a:ea typeface="黑体" pitchFamily="2" charset="-122"/>
                </a:rPr>
                <a:t>操作数在内存中</a:t>
              </a:r>
              <a:endParaRPr lang="zh-CN" altLang="en-US" sz="1400" b="0">
                <a:solidFill>
                  <a:srgbClr val="008000"/>
                </a:solidFill>
                <a:latin typeface="黑体" pitchFamily="2" charset="-122"/>
                <a:ea typeface="黑体" pitchFamily="2" charset="-122"/>
              </a:endParaRPr>
            </a:p>
          </p:txBody>
        </p:sp>
      </p:grpSp>
      <p:sp>
        <p:nvSpPr>
          <p:cNvPr id="38918" name="Oval 41"/>
          <p:cNvSpPr>
            <a:spLocks noChangeArrowheads="1"/>
          </p:cNvSpPr>
          <p:nvPr/>
        </p:nvSpPr>
        <p:spPr bwMode="auto">
          <a:xfrm>
            <a:off x="3324225" y="4327525"/>
            <a:ext cx="103188" cy="104775"/>
          </a:xfrm>
          <a:prstGeom prst="ellipse">
            <a:avLst/>
          </a:prstGeom>
          <a:solidFill>
            <a:srgbClr val="FF66FF"/>
          </a:solidFill>
          <a:ln w="28575">
            <a:solidFill>
              <a:srgbClr val="FF66FF"/>
            </a:solidFill>
            <a:round/>
            <a:headEnd/>
            <a:tailEnd/>
          </a:ln>
        </p:spPr>
        <p:txBody>
          <a:bodyPr wrap="none" anchor="ctr"/>
          <a:lstStyle/>
          <a:p>
            <a:pPr>
              <a:lnSpc>
                <a:spcPct val="90000"/>
              </a:lnSpc>
            </a:pPr>
            <a:endParaRPr lang="zh-CN" altLang="en-US">
              <a:latin typeface="Arial" charset="0"/>
              <a:ea typeface="宋体" pitchFamily="2" charset="-122"/>
            </a:endParaRPr>
          </a:p>
        </p:txBody>
      </p:sp>
      <p:sp>
        <p:nvSpPr>
          <p:cNvPr id="580650" name="Freeform 42"/>
          <p:cNvSpPr>
            <a:spLocks/>
          </p:cNvSpPr>
          <p:nvPr/>
        </p:nvSpPr>
        <p:spPr bwMode="auto">
          <a:xfrm>
            <a:off x="3387725" y="4378325"/>
            <a:ext cx="1063625" cy="539750"/>
          </a:xfrm>
          <a:custGeom>
            <a:avLst/>
            <a:gdLst>
              <a:gd name="T0" fmla="*/ 0 w 459"/>
              <a:gd name="T1" fmla="*/ 0 h 229"/>
              <a:gd name="T2" fmla="*/ 2147483647 w 459"/>
              <a:gd name="T3" fmla="*/ 0 h 229"/>
              <a:gd name="T4" fmla="*/ 2147483647 w 459"/>
              <a:gd name="T5" fmla="*/ 2147483647 h 229"/>
              <a:gd name="T6" fmla="*/ 2147483647 w 459"/>
              <a:gd name="T7" fmla="*/ 2147483647 h 229"/>
              <a:gd name="T8" fmla="*/ 0 60000 65536"/>
              <a:gd name="T9" fmla="*/ 0 60000 65536"/>
              <a:gd name="T10" fmla="*/ 0 60000 65536"/>
              <a:gd name="T11" fmla="*/ 0 60000 65536"/>
              <a:gd name="T12" fmla="*/ 0 w 459"/>
              <a:gd name="T13" fmla="*/ 0 h 229"/>
              <a:gd name="T14" fmla="*/ 459 w 459"/>
              <a:gd name="T15" fmla="*/ 229 h 229"/>
            </a:gdLst>
            <a:ahLst/>
            <a:cxnLst>
              <a:cxn ang="T8">
                <a:pos x="T0" y="T1"/>
              </a:cxn>
              <a:cxn ang="T9">
                <a:pos x="T2" y="T3"/>
              </a:cxn>
              <a:cxn ang="T10">
                <a:pos x="T4" y="T5"/>
              </a:cxn>
              <a:cxn ang="T11">
                <a:pos x="T6" y="T7"/>
              </a:cxn>
            </a:cxnLst>
            <a:rect l="T12" t="T13" r="T14" b="T15"/>
            <a:pathLst>
              <a:path w="459" h="229">
                <a:moveTo>
                  <a:pt x="0" y="0"/>
                </a:moveTo>
                <a:lnTo>
                  <a:pt x="214" y="0"/>
                </a:lnTo>
                <a:lnTo>
                  <a:pt x="214" y="229"/>
                </a:lnTo>
                <a:lnTo>
                  <a:pt x="459" y="229"/>
                </a:lnTo>
              </a:path>
            </a:pathLst>
          </a:custGeom>
          <a:noFill/>
          <a:ln w="28575" cap="flat" cmpd="sng">
            <a:solidFill>
              <a:srgbClr val="CC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0" name="Rectangle 43"/>
          <p:cNvSpPr>
            <a:spLocks noChangeArrowheads="1"/>
          </p:cNvSpPr>
          <p:nvPr/>
        </p:nvSpPr>
        <p:spPr bwMode="auto">
          <a:xfrm>
            <a:off x="4484688" y="4852988"/>
            <a:ext cx="1147762" cy="196850"/>
          </a:xfrm>
          <a:prstGeom prst="rect">
            <a:avLst/>
          </a:prstGeom>
          <a:solidFill>
            <a:srgbClr val="FF66FF"/>
          </a:solidFill>
          <a:ln w="28575">
            <a:solidFill>
              <a:srgbClr val="0000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sp>
        <p:nvSpPr>
          <p:cNvPr id="580652" name="Freeform 44"/>
          <p:cNvSpPr>
            <a:spLocks/>
          </p:cNvSpPr>
          <p:nvPr/>
        </p:nvSpPr>
        <p:spPr bwMode="auto">
          <a:xfrm>
            <a:off x="3917950" y="4984750"/>
            <a:ext cx="1890713" cy="347663"/>
          </a:xfrm>
          <a:custGeom>
            <a:avLst/>
            <a:gdLst>
              <a:gd name="T0" fmla="*/ 2147483647 w 867"/>
              <a:gd name="T1" fmla="*/ 0 h 155"/>
              <a:gd name="T2" fmla="*/ 2147483647 w 867"/>
              <a:gd name="T3" fmla="*/ 0 h 155"/>
              <a:gd name="T4" fmla="*/ 2147483647 w 867"/>
              <a:gd name="T5" fmla="*/ 2147483647 h 155"/>
              <a:gd name="T6" fmla="*/ 0 w 867"/>
              <a:gd name="T7" fmla="*/ 2147483647 h 155"/>
              <a:gd name="T8" fmla="*/ 0 w 867"/>
              <a:gd name="T9" fmla="*/ 2147483647 h 155"/>
              <a:gd name="T10" fmla="*/ 2147483647 w 867"/>
              <a:gd name="T11" fmla="*/ 2147483647 h 155"/>
              <a:gd name="T12" fmla="*/ 0 60000 65536"/>
              <a:gd name="T13" fmla="*/ 0 60000 65536"/>
              <a:gd name="T14" fmla="*/ 0 60000 65536"/>
              <a:gd name="T15" fmla="*/ 0 60000 65536"/>
              <a:gd name="T16" fmla="*/ 0 60000 65536"/>
              <a:gd name="T17" fmla="*/ 0 60000 65536"/>
              <a:gd name="T18" fmla="*/ 0 w 867"/>
              <a:gd name="T19" fmla="*/ 0 h 155"/>
              <a:gd name="T20" fmla="*/ 867 w 867"/>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867" h="155">
                <a:moveTo>
                  <a:pt x="741" y="0"/>
                </a:moveTo>
                <a:lnTo>
                  <a:pt x="867" y="0"/>
                </a:lnTo>
                <a:lnTo>
                  <a:pt x="867" y="66"/>
                </a:lnTo>
                <a:lnTo>
                  <a:pt x="0" y="66"/>
                </a:lnTo>
                <a:lnTo>
                  <a:pt x="0" y="155"/>
                </a:lnTo>
                <a:lnTo>
                  <a:pt x="223" y="155"/>
                </a:lnTo>
              </a:path>
            </a:pathLst>
          </a:custGeom>
          <a:noFill/>
          <a:ln w="28575" cap="flat" cmpd="sng">
            <a:solidFill>
              <a:srgbClr val="FF66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0650"/>
                                        </p:tgtEl>
                                        <p:attrNameLst>
                                          <p:attrName>style.visibility</p:attrName>
                                        </p:attrNameLst>
                                      </p:cBhvr>
                                      <p:to>
                                        <p:strVal val="visible"/>
                                      </p:to>
                                    </p:set>
                                    <p:animEffect transition="in" filter="wipe(up)">
                                      <p:cBhvr>
                                        <p:cTn id="7" dur="500"/>
                                        <p:tgtEl>
                                          <p:spTgt spid="580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80652"/>
                                        </p:tgtEl>
                                        <p:attrNameLst>
                                          <p:attrName>style.visibility</p:attrName>
                                        </p:attrNameLst>
                                      </p:cBhvr>
                                      <p:to>
                                        <p:strVal val="visible"/>
                                      </p:to>
                                    </p:set>
                                    <p:animEffect transition="in" filter="wipe(up)">
                                      <p:cBhvr>
                                        <p:cTn id="12" dur="500"/>
                                        <p:tgtEl>
                                          <p:spTgt spid="5806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50" grpId="0" animBg="1"/>
      <p:bldP spid="58065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ChangeArrowheads="1"/>
          </p:cNvSpPr>
          <p:nvPr/>
        </p:nvSpPr>
        <p:spPr bwMode="auto">
          <a:xfrm>
            <a:off x="1643063" y="446088"/>
            <a:ext cx="6329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eaLnBrk="1" hangingPunct="1"/>
            <a:r>
              <a:rPr kumimoji="0" lang="zh-CN" altLang="en-US">
                <a:solidFill>
                  <a:srgbClr val="000066"/>
                </a:solidFill>
                <a:latin typeface="黑体" pitchFamily="2" charset="-122"/>
                <a:ea typeface="黑体" pitchFamily="2" charset="-122"/>
              </a:rPr>
              <a:t>一级间接寻址           三级间接寻址</a:t>
            </a:r>
          </a:p>
        </p:txBody>
      </p:sp>
      <p:sp>
        <p:nvSpPr>
          <p:cNvPr id="39939" name="Rectangle 6"/>
          <p:cNvSpPr>
            <a:spLocks noChangeArrowheads="1"/>
          </p:cNvSpPr>
          <p:nvPr/>
        </p:nvSpPr>
        <p:spPr bwMode="auto">
          <a:xfrm>
            <a:off x="2265363" y="3997325"/>
            <a:ext cx="6008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gn="l" eaLnBrk="1" hangingPunct="1"/>
            <a:r>
              <a:rPr kumimoji="0" lang="en-US" altLang="zh-CN">
                <a:solidFill>
                  <a:srgbClr val="000066"/>
                </a:solidFill>
                <a:latin typeface="宋体" pitchFamily="2" charset="-122"/>
                <a:ea typeface="宋体" pitchFamily="2" charset="-122"/>
              </a:rPr>
              <a:t>EA=(A)            EA=(((A)))</a:t>
            </a:r>
          </a:p>
          <a:p>
            <a:pPr indent="457200" algn="l" eaLnBrk="1" hangingPunct="1"/>
            <a:r>
              <a:rPr kumimoji="0" lang="en-US" altLang="zh-CN">
                <a:solidFill>
                  <a:srgbClr val="000066"/>
                </a:solidFill>
                <a:latin typeface="宋体" pitchFamily="2" charset="-122"/>
                <a:ea typeface="宋体" pitchFamily="2" charset="-122"/>
              </a:rPr>
              <a:t>S=((A))           S=((((A))))</a:t>
            </a:r>
            <a:r>
              <a:rPr kumimoji="0" lang="zh-CN" altLang="en-US">
                <a:solidFill>
                  <a:srgbClr val="000066"/>
                </a:solidFill>
                <a:latin typeface="宋体" pitchFamily="2" charset="-122"/>
                <a:ea typeface="宋体" pitchFamily="2" charset="-122"/>
              </a:rPr>
              <a:t>   </a:t>
            </a:r>
            <a:endParaRPr kumimoji="0" lang="en-US" altLang="zh-CN">
              <a:solidFill>
                <a:srgbClr val="000066"/>
              </a:solidFill>
              <a:latin typeface="宋体" pitchFamily="2" charset="-122"/>
              <a:ea typeface="宋体" pitchFamily="2" charset="-122"/>
            </a:endParaRPr>
          </a:p>
        </p:txBody>
      </p:sp>
      <p:sp>
        <p:nvSpPr>
          <p:cNvPr id="591879" name="Rectangle 7"/>
          <p:cNvSpPr>
            <a:spLocks noChangeArrowheads="1"/>
          </p:cNvSpPr>
          <p:nvPr/>
        </p:nvSpPr>
        <p:spPr bwMode="auto">
          <a:xfrm>
            <a:off x="0" y="4703763"/>
            <a:ext cx="914400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4800" algn="l" eaLnBrk="1" hangingPunct="1">
              <a:lnSpc>
                <a:spcPct val="130000"/>
              </a:lnSpc>
            </a:pPr>
            <a:r>
              <a:rPr kumimoji="0" lang="zh-CN" altLang="en-US">
                <a:solidFill>
                  <a:srgbClr val="000066"/>
                </a:solidFill>
                <a:latin typeface="黑体" pitchFamily="2" charset="-122"/>
                <a:ea typeface="黑体" pitchFamily="2" charset="-122"/>
              </a:rPr>
              <a:t>特点：            </a:t>
            </a:r>
          </a:p>
          <a:p>
            <a:pPr indent="304800" algn="l" eaLnBrk="1" hangingPunct="1">
              <a:lnSpc>
                <a:spcPct val="130000"/>
              </a:lnSpc>
            </a:pPr>
            <a:r>
              <a:rPr kumimoji="0" lang="zh-CN" altLang="en-US">
                <a:solidFill>
                  <a:srgbClr val="000066"/>
                </a:solidFill>
                <a:latin typeface="黑体" pitchFamily="2" charset="-122"/>
                <a:ea typeface="黑体" pitchFamily="2" charset="-122"/>
              </a:rPr>
              <a:t>    扩大了寻址范围，可用指令的短地址访问大容量主存空间；</a:t>
            </a:r>
          </a:p>
          <a:p>
            <a:pPr indent="304800" algn="l" eaLnBrk="1" hangingPunct="1">
              <a:lnSpc>
                <a:spcPct val="130000"/>
              </a:lnSpc>
            </a:pPr>
            <a:r>
              <a:rPr kumimoji="0" lang="zh-CN" altLang="en-US">
                <a:solidFill>
                  <a:srgbClr val="000066"/>
                </a:solidFill>
                <a:latin typeface="黑体" pitchFamily="2" charset="-122"/>
                <a:ea typeface="黑体" pitchFamily="2" charset="-122"/>
              </a:rPr>
              <a:t>    访问速度较慢。</a:t>
            </a:r>
          </a:p>
        </p:txBody>
      </p:sp>
      <p:grpSp>
        <p:nvGrpSpPr>
          <p:cNvPr id="39941" name="Group 50"/>
          <p:cNvGrpSpPr>
            <a:grpSpLocks/>
          </p:cNvGrpSpPr>
          <p:nvPr/>
        </p:nvGrpSpPr>
        <p:grpSpPr bwMode="auto">
          <a:xfrm>
            <a:off x="471488" y="1041400"/>
            <a:ext cx="3444875" cy="1493838"/>
            <a:chOff x="297" y="656"/>
            <a:chExt cx="2170" cy="941"/>
          </a:xfrm>
        </p:grpSpPr>
        <p:sp>
          <p:nvSpPr>
            <p:cNvPr id="39961" name="Text Box 12"/>
            <p:cNvSpPr txBox="1">
              <a:spLocks noChangeArrowheads="1"/>
            </p:cNvSpPr>
            <p:nvPr/>
          </p:nvSpPr>
          <p:spPr bwMode="auto">
            <a:xfrm>
              <a:off x="1679" y="656"/>
              <a:ext cx="7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1400">
                  <a:latin typeface="黑体" pitchFamily="2" charset="-122"/>
                  <a:ea typeface="黑体" pitchFamily="2" charset="-122"/>
                </a:rPr>
                <a:t>主存储器</a:t>
              </a:r>
            </a:p>
          </p:txBody>
        </p:sp>
        <p:sp>
          <p:nvSpPr>
            <p:cNvPr id="39962" name="Text Box 13"/>
            <p:cNvSpPr txBox="1">
              <a:spLocks noChangeArrowheads="1"/>
            </p:cNvSpPr>
            <p:nvPr/>
          </p:nvSpPr>
          <p:spPr bwMode="auto">
            <a:xfrm>
              <a:off x="1689" y="1082"/>
              <a:ext cx="762" cy="158"/>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solidFill>
                    <a:srgbClr val="FF00FF"/>
                  </a:solidFill>
                  <a:latin typeface="黑体" pitchFamily="2" charset="-122"/>
                  <a:ea typeface="黑体" pitchFamily="2" charset="-122"/>
                </a:rPr>
                <a:t> </a:t>
              </a:r>
              <a:r>
                <a:rPr lang="zh-CN" altLang="en-US" sz="1400">
                  <a:solidFill>
                    <a:srgbClr val="FF00FF"/>
                  </a:solidFill>
                  <a:latin typeface="黑体" pitchFamily="2" charset="-122"/>
                  <a:ea typeface="黑体" pitchFamily="2" charset="-122"/>
                </a:rPr>
                <a:t>有效地址</a:t>
              </a:r>
            </a:p>
          </p:txBody>
        </p:sp>
        <p:sp>
          <p:nvSpPr>
            <p:cNvPr id="39963" name="Text Box 14"/>
            <p:cNvSpPr txBox="1">
              <a:spLocks noChangeArrowheads="1"/>
            </p:cNvSpPr>
            <p:nvPr/>
          </p:nvSpPr>
          <p:spPr bwMode="auto">
            <a:xfrm>
              <a:off x="1693" y="1439"/>
              <a:ext cx="762" cy="158"/>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 </a:t>
              </a:r>
              <a:r>
                <a:rPr lang="zh-CN" altLang="en-US" sz="1400">
                  <a:solidFill>
                    <a:srgbClr val="003300"/>
                  </a:solidFill>
                  <a:latin typeface="黑体" pitchFamily="2" charset="-122"/>
                  <a:ea typeface="黑体" pitchFamily="2" charset="-122"/>
                </a:rPr>
                <a:t>操作数</a:t>
              </a:r>
            </a:p>
          </p:txBody>
        </p:sp>
        <p:sp>
          <p:nvSpPr>
            <p:cNvPr id="39964" name="Rectangle 15"/>
            <p:cNvSpPr>
              <a:spLocks noChangeArrowheads="1"/>
            </p:cNvSpPr>
            <p:nvPr/>
          </p:nvSpPr>
          <p:spPr bwMode="auto">
            <a:xfrm>
              <a:off x="550" y="729"/>
              <a:ext cx="935"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39965" name="Rectangle 16"/>
            <p:cNvSpPr>
              <a:spLocks noChangeArrowheads="1"/>
            </p:cNvSpPr>
            <p:nvPr/>
          </p:nvSpPr>
          <p:spPr bwMode="auto">
            <a:xfrm>
              <a:off x="842" y="728"/>
              <a:ext cx="135" cy="292"/>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39966" name="Text Box 17"/>
            <p:cNvSpPr txBox="1">
              <a:spLocks noChangeArrowheads="1"/>
            </p:cNvSpPr>
            <p:nvPr/>
          </p:nvSpPr>
          <p:spPr bwMode="auto">
            <a:xfrm>
              <a:off x="297" y="801"/>
              <a:ext cx="12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 IR    OP </a:t>
              </a:r>
              <a:r>
                <a:rPr lang="en-US" altLang="zh-CN" sz="1400">
                  <a:latin typeface="Times New Roman" pitchFamily="18" charset="0"/>
                  <a:ea typeface="黑体" pitchFamily="2" charset="-122"/>
                </a:rPr>
                <a:t>@  </a:t>
              </a:r>
              <a:r>
                <a:rPr lang="zh-CN" altLang="en-US" sz="1400">
                  <a:latin typeface="黑体" pitchFamily="2" charset="-122"/>
                  <a:ea typeface="黑体" pitchFamily="2" charset="-122"/>
                </a:rPr>
                <a:t>间接地址</a:t>
              </a:r>
              <a:r>
                <a:rPr lang="zh-CN" altLang="en-US" sz="1400">
                  <a:latin typeface="Times New Roman" pitchFamily="18" charset="0"/>
                  <a:ea typeface="黑体" pitchFamily="2" charset="-122"/>
                </a:rPr>
                <a:t> </a:t>
              </a:r>
            </a:p>
          </p:txBody>
        </p:sp>
        <p:sp>
          <p:nvSpPr>
            <p:cNvPr id="39967" name="Freeform 21"/>
            <p:cNvSpPr>
              <a:spLocks/>
            </p:cNvSpPr>
            <p:nvPr/>
          </p:nvSpPr>
          <p:spPr bwMode="auto">
            <a:xfrm>
              <a:off x="1229" y="944"/>
              <a:ext cx="452" cy="292"/>
            </a:xfrm>
            <a:custGeom>
              <a:avLst/>
              <a:gdLst>
                <a:gd name="T0" fmla="*/ 0 w 545"/>
                <a:gd name="T1" fmla="*/ 0 h 203"/>
                <a:gd name="T2" fmla="*/ 0 w 545"/>
                <a:gd name="T3" fmla="*/ 292 h 203"/>
                <a:gd name="T4" fmla="*/ 27 w 545"/>
                <a:gd name="T5" fmla="*/ 292 h 203"/>
                <a:gd name="T6" fmla="*/ 0 60000 65536"/>
                <a:gd name="T7" fmla="*/ 0 60000 65536"/>
                <a:gd name="T8" fmla="*/ 0 60000 65536"/>
                <a:gd name="T9" fmla="*/ 0 w 545"/>
                <a:gd name="T10" fmla="*/ 0 h 203"/>
                <a:gd name="T11" fmla="*/ 545 w 545"/>
                <a:gd name="T12" fmla="*/ 203 h 203"/>
              </a:gdLst>
              <a:ahLst/>
              <a:cxnLst>
                <a:cxn ang="T6">
                  <a:pos x="T0" y="T1"/>
                </a:cxn>
                <a:cxn ang="T7">
                  <a:pos x="T2" y="T3"/>
                </a:cxn>
                <a:cxn ang="T8">
                  <a:pos x="T4" y="T5"/>
                </a:cxn>
              </a:cxnLst>
              <a:rect l="T9" t="T10" r="T11" b="T12"/>
              <a:pathLst>
                <a:path w="545" h="203">
                  <a:moveTo>
                    <a:pt x="0" y="0"/>
                  </a:moveTo>
                  <a:lnTo>
                    <a:pt x="0" y="203"/>
                  </a:lnTo>
                  <a:lnTo>
                    <a:pt x="545" y="203"/>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39968" name="Freeform 22"/>
            <p:cNvSpPr>
              <a:spLocks/>
            </p:cNvSpPr>
            <p:nvPr/>
          </p:nvSpPr>
          <p:spPr bwMode="auto">
            <a:xfrm>
              <a:off x="1463" y="1240"/>
              <a:ext cx="602" cy="292"/>
            </a:xfrm>
            <a:custGeom>
              <a:avLst/>
              <a:gdLst>
                <a:gd name="T0" fmla="*/ 602 w 602"/>
                <a:gd name="T1" fmla="*/ 0 h 265"/>
                <a:gd name="T2" fmla="*/ 602 w 602"/>
                <a:gd name="T3" fmla="*/ 86 h 265"/>
                <a:gd name="T4" fmla="*/ 0 w 602"/>
                <a:gd name="T5" fmla="*/ 86 h 265"/>
                <a:gd name="T6" fmla="*/ 0 w 602"/>
                <a:gd name="T7" fmla="*/ 292 h 265"/>
                <a:gd name="T8" fmla="*/ 223 w 602"/>
                <a:gd name="T9" fmla="*/ 292 h 265"/>
                <a:gd name="T10" fmla="*/ 0 60000 65536"/>
                <a:gd name="T11" fmla="*/ 0 60000 65536"/>
                <a:gd name="T12" fmla="*/ 0 60000 65536"/>
                <a:gd name="T13" fmla="*/ 0 60000 65536"/>
                <a:gd name="T14" fmla="*/ 0 60000 65536"/>
                <a:gd name="T15" fmla="*/ 0 w 602"/>
                <a:gd name="T16" fmla="*/ 0 h 265"/>
                <a:gd name="T17" fmla="*/ 602 w 602"/>
                <a:gd name="T18" fmla="*/ 265 h 265"/>
              </a:gdLst>
              <a:ahLst/>
              <a:cxnLst>
                <a:cxn ang="T10">
                  <a:pos x="T0" y="T1"/>
                </a:cxn>
                <a:cxn ang="T11">
                  <a:pos x="T2" y="T3"/>
                </a:cxn>
                <a:cxn ang="T12">
                  <a:pos x="T4" y="T5"/>
                </a:cxn>
                <a:cxn ang="T13">
                  <a:pos x="T6" y="T7"/>
                </a:cxn>
                <a:cxn ang="T14">
                  <a:pos x="T8" y="T9"/>
                </a:cxn>
              </a:cxnLst>
              <a:rect l="T15" t="T16" r="T17" b="T18"/>
              <a:pathLst>
                <a:path w="602" h="265">
                  <a:moveTo>
                    <a:pt x="602" y="0"/>
                  </a:moveTo>
                  <a:lnTo>
                    <a:pt x="602" y="78"/>
                  </a:lnTo>
                  <a:lnTo>
                    <a:pt x="0" y="78"/>
                  </a:lnTo>
                  <a:lnTo>
                    <a:pt x="0" y="265"/>
                  </a:lnTo>
                  <a:lnTo>
                    <a:pt x="223" y="265"/>
                  </a:lnTo>
                </a:path>
              </a:pathLst>
            </a:custGeom>
            <a:noFill/>
            <a:ln w="19050"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grpSp>
        <p:nvGrpSpPr>
          <p:cNvPr id="39942" name="组合 1"/>
          <p:cNvGrpSpPr>
            <a:grpSpLocks/>
          </p:cNvGrpSpPr>
          <p:nvPr/>
        </p:nvGrpSpPr>
        <p:grpSpPr bwMode="auto">
          <a:xfrm>
            <a:off x="4314825" y="1000125"/>
            <a:ext cx="3744913" cy="2362200"/>
            <a:chOff x="4314825" y="1000125"/>
            <a:chExt cx="3744871" cy="2361939"/>
          </a:xfrm>
        </p:grpSpPr>
        <p:sp>
          <p:nvSpPr>
            <p:cNvPr id="39943" name="Text Box 25"/>
            <p:cNvSpPr txBox="1">
              <a:spLocks noChangeArrowheads="1"/>
            </p:cNvSpPr>
            <p:nvPr/>
          </p:nvSpPr>
          <p:spPr bwMode="auto">
            <a:xfrm>
              <a:off x="6500813" y="1000125"/>
              <a:ext cx="12509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1400">
                  <a:latin typeface="黑体" pitchFamily="2" charset="-122"/>
                  <a:ea typeface="黑体" pitchFamily="2" charset="-122"/>
                </a:rPr>
                <a:t>主存储器</a:t>
              </a:r>
            </a:p>
          </p:txBody>
        </p:sp>
        <p:sp>
          <p:nvSpPr>
            <p:cNvPr id="39944" name="Text Box 27"/>
            <p:cNvSpPr txBox="1">
              <a:spLocks noChangeArrowheads="1"/>
            </p:cNvSpPr>
            <p:nvPr/>
          </p:nvSpPr>
          <p:spPr bwMode="auto">
            <a:xfrm>
              <a:off x="6523038" y="1449388"/>
              <a:ext cx="1209675" cy="250825"/>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solidFill>
                    <a:srgbClr val="003300"/>
                  </a:solidFill>
                  <a:latin typeface="Arial" charset="0"/>
                  <a:ea typeface="黑体" pitchFamily="2" charset="-122"/>
                </a:rPr>
                <a:t> </a:t>
              </a:r>
              <a:r>
                <a:rPr lang="zh-CN" altLang="en-US" sz="1400">
                  <a:solidFill>
                    <a:srgbClr val="003300"/>
                  </a:solidFill>
                  <a:latin typeface="黑体" pitchFamily="2" charset="-122"/>
                  <a:ea typeface="黑体" pitchFamily="2" charset="-122"/>
                </a:rPr>
                <a:t>操作数</a:t>
              </a:r>
            </a:p>
          </p:txBody>
        </p:sp>
        <p:sp>
          <p:nvSpPr>
            <p:cNvPr id="39945" name="Rectangle 28"/>
            <p:cNvSpPr>
              <a:spLocks noChangeArrowheads="1"/>
            </p:cNvSpPr>
            <p:nvPr/>
          </p:nvSpPr>
          <p:spPr bwMode="auto">
            <a:xfrm>
              <a:off x="4716463" y="1116013"/>
              <a:ext cx="1484313" cy="463550"/>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39946" name="Rectangle 29"/>
            <p:cNvSpPr>
              <a:spLocks noChangeArrowheads="1"/>
            </p:cNvSpPr>
            <p:nvPr/>
          </p:nvSpPr>
          <p:spPr bwMode="auto">
            <a:xfrm>
              <a:off x="5180013" y="1114425"/>
              <a:ext cx="214313" cy="46355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39947" name="Text Box 30"/>
            <p:cNvSpPr txBox="1">
              <a:spLocks noChangeArrowheads="1"/>
            </p:cNvSpPr>
            <p:nvPr/>
          </p:nvSpPr>
          <p:spPr bwMode="auto">
            <a:xfrm>
              <a:off x="4314825" y="1230313"/>
              <a:ext cx="19542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 IR   OP  </a:t>
              </a:r>
              <a:r>
                <a:rPr lang="en-US" altLang="zh-CN" sz="1400">
                  <a:latin typeface="Times New Roman" pitchFamily="18" charset="0"/>
                  <a:ea typeface="黑体" pitchFamily="2" charset="-122"/>
                </a:rPr>
                <a:t>@  </a:t>
              </a:r>
              <a:r>
                <a:rPr lang="zh-CN" altLang="en-US" sz="1400">
                  <a:latin typeface="黑体" pitchFamily="2" charset="-122"/>
                  <a:ea typeface="黑体" pitchFamily="2" charset="-122"/>
                </a:rPr>
                <a:t>一级间址 </a:t>
              </a:r>
            </a:p>
          </p:txBody>
        </p:sp>
        <p:sp>
          <p:nvSpPr>
            <p:cNvPr id="39948" name="Freeform 31"/>
            <p:cNvSpPr>
              <a:spLocks/>
            </p:cNvSpPr>
            <p:nvPr/>
          </p:nvSpPr>
          <p:spPr bwMode="auto">
            <a:xfrm>
              <a:off x="5762625" y="1457325"/>
              <a:ext cx="741363" cy="463550"/>
            </a:xfrm>
            <a:custGeom>
              <a:avLst/>
              <a:gdLst>
                <a:gd name="T0" fmla="*/ 0 w 545"/>
                <a:gd name="T1" fmla="*/ 0 h 203"/>
                <a:gd name="T2" fmla="*/ 0 w 545"/>
                <a:gd name="T3" fmla="*/ 1505119448 h 203"/>
                <a:gd name="T4" fmla="*/ 73456 w 545"/>
                <a:gd name="T5" fmla="*/ 1505119448 h 203"/>
                <a:gd name="T6" fmla="*/ 0 60000 65536"/>
                <a:gd name="T7" fmla="*/ 0 60000 65536"/>
                <a:gd name="T8" fmla="*/ 0 60000 65536"/>
                <a:gd name="T9" fmla="*/ 0 w 545"/>
                <a:gd name="T10" fmla="*/ 0 h 203"/>
                <a:gd name="T11" fmla="*/ 545 w 545"/>
                <a:gd name="T12" fmla="*/ 203 h 203"/>
              </a:gdLst>
              <a:ahLst/>
              <a:cxnLst>
                <a:cxn ang="T6">
                  <a:pos x="T0" y="T1"/>
                </a:cxn>
                <a:cxn ang="T7">
                  <a:pos x="T2" y="T3"/>
                </a:cxn>
                <a:cxn ang="T8">
                  <a:pos x="T4" y="T5"/>
                </a:cxn>
              </a:cxnLst>
              <a:rect l="T9" t="T10" r="T11" b="T12"/>
              <a:pathLst>
                <a:path w="545" h="203">
                  <a:moveTo>
                    <a:pt x="0" y="0"/>
                  </a:moveTo>
                  <a:lnTo>
                    <a:pt x="0" y="203"/>
                  </a:lnTo>
                  <a:lnTo>
                    <a:pt x="545" y="203"/>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39949" name="Freeform 32"/>
            <p:cNvSpPr>
              <a:spLocks/>
            </p:cNvSpPr>
            <p:nvPr/>
          </p:nvSpPr>
          <p:spPr bwMode="auto">
            <a:xfrm>
              <a:off x="6143625" y="2133600"/>
              <a:ext cx="955675" cy="463550"/>
            </a:xfrm>
            <a:custGeom>
              <a:avLst/>
              <a:gdLst>
                <a:gd name="T0" fmla="*/ 955675 w 602"/>
                <a:gd name="T1" fmla="*/ 0 h 265"/>
                <a:gd name="T2" fmla="*/ 955675 w 602"/>
                <a:gd name="T3" fmla="*/ 136441 h 265"/>
                <a:gd name="T4" fmla="*/ 0 w 602"/>
                <a:gd name="T5" fmla="*/ 136441 h 265"/>
                <a:gd name="T6" fmla="*/ 0 w 602"/>
                <a:gd name="T7" fmla="*/ 463550 h 265"/>
                <a:gd name="T8" fmla="*/ 354013 w 602"/>
                <a:gd name="T9" fmla="*/ 463550 h 265"/>
                <a:gd name="T10" fmla="*/ 0 60000 65536"/>
                <a:gd name="T11" fmla="*/ 0 60000 65536"/>
                <a:gd name="T12" fmla="*/ 0 60000 65536"/>
                <a:gd name="T13" fmla="*/ 0 60000 65536"/>
                <a:gd name="T14" fmla="*/ 0 60000 65536"/>
                <a:gd name="T15" fmla="*/ 0 w 602"/>
                <a:gd name="T16" fmla="*/ 0 h 265"/>
                <a:gd name="T17" fmla="*/ 602 w 602"/>
                <a:gd name="T18" fmla="*/ 265 h 265"/>
              </a:gdLst>
              <a:ahLst/>
              <a:cxnLst>
                <a:cxn ang="T10">
                  <a:pos x="T0" y="T1"/>
                </a:cxn>
                <a:cxn ang="T11">
                  <a:pos x="T2" y="T3"/>
                </a:cxn>
                <a:cxn ang="T12">
                  <a:pos x="T4" y="T5"/>
                </a:cxn>
                <a:cxn ang="T13">
                  <a:pos x="T6" y="T7"/>
                </a:cxn>
                <a:cxn ang="T14">
                  <a:pos x="T8" y="T9"/>
                </a:cxn>
              </a:cxnLst>
              <a:rect l="T15" t="T16" r="T17" b="T18"/>
              <a:pathLst>
                <a:path w="602" h="265">
                  <a:moveTo>
                    <a:pt x="602" y="0"/>
                  </a:moveTo>
                  <a:lnTo>
                    <a:pt x="602" y="78"/>
                  </a:lnTo>
                  <a:lnTo>
                    <a:pt x="0" y="78"/>
                  </a:lnTo>
                  <a:lnTo>
                    <a:pt x="0" y="265"/>
                  </a:lnTo>
                  <a:lnTo>
                    <a:pt x="223" y="265"/>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nvGrpSpPr>
            <p:cNvPr id="39950" name="Group 40"/>
            <p:cNvGrpSpPr>
              <a:grpSpLocks/>
            </p:cNvGrpSpPr>
            <p:nvPr/>
          </p:nvGrpSpPr>
          <p:grpSpPr bwMode="auto">
            <a:xfrm>
              <a:off x="6508750" y="1893888"/>
              <a:ext cx="1233488" cy="255588"/>
              <a:chOff x="4330" y="1188"/>
              <a:chExt cx="762" cy="161"/>
            </a:xfrm>
          </p:grpSpPr>
          <p:sp>
            <p:nvSpPr>
              <p:cNvPr id="39959" name="Text Box 26"/>
              <p:cNvSpPr txBox="1">
                <a:spLocks noChangeArrowheads="1"/>
              </p:cNvSpPr>
              <p:nvPr/>
            </p:nvSpPr>
            <p:spPr bwMode="auto">
              <a:xfrm>
                <a:off x="4330" y="1190"/>
                <a:ext cx="762" cy="158"/>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Times New Roman" pitchFamily="18" charset="0"/>
                    <a:ea typeface="黑体" pitchFamily="2" charset="-122"/>
                  </a:rPr>
                  <a:t> 1     </a:t>
                </a:r>
                <a:r>
                  <a:rPr lang="zh-CN" altLang="en-US" sz="1400">
                    <a:latin typeface="黑体" pitchFamily="2" charset="-122"/>
                    <a:ea typeface="黑体" pitchFamily="2" charset="-122"/>
                  </a:rPr>
                  <a:t>二级间址</a:t>
                </a:r>
              </a:p>
            </p:txBody>
          </p:sp>
          <p:sp>
            <p:nvSpPr>
              <p:cNvPr id="39960" name="Line 37"/>
              <p:cNvSpPr>
                <a:spLocks noChangeShapeType="1"/>
              </p:cNvSpPr>
              <p:nvPr/>
            </p:nvSpPr>
            <p:spPr bwMode="auto">
              <a:xfrm>
                <a:off x="4483" y="1188"/>
                <a:ext cx="0" cy="161"/>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39951" name="Group 41"/>
            <p:cNvGrpSpPr>
              <a:grpSpLocks/>
            </p:cNvGrpSpPr>
            <p:nvPr/>
          </p:nvGrpSpPr>
          <p:grpSpPr bwMode="auto">
            <a:xfrm>
              <a:off x="6521450" y="2436813"/>
              <a:ext cx="1219200" cy="255588"/>
              <a:chOff x="4330" y="1188"/>
              <a:chExt cx="762" cy="161"/>
            </a:xfrm>
          </p:grpSpPr>
          <p:sp>
            <p:nvSpPr>
              <p:cNvPr id="39957" name="Text Box 42"/>
              <p:cNvSpPr txBox="1">
                <a:spLocks noChangeArrowheads="1"/>
              </p:cNvSpPr>
              <p:nvPr/>
            </p:nvSpPr>
            <p:spPr bwMode="auto">
              <a:xfrm>
                <a:off x="4330" y="1190"/>
                <a:ext cx="762" cy="158"/>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Times New Roman" pitchFamily="18" charset="0"/>
                    <a:ea typeface="黑体" pitchFamily="2" charset="-122"/>
                  </a:rPr>
                  <a:t> 1     </a:t>
                </a:r>
                <a:r>
                  <a:rPr lang="zh-CN" altLang="en-US" sz="1400">
                    <a:latin typeface="黑体" pitchFamily="2" charset="-122"/>
                    <a:ea typeface="黑体" pitchFamily="2" charset="-122"/>
                  </a:rPr>
                  <a:t>三级间址</a:t>
                </a:r>
              </a:p>
            </p:txBody>
          </p:sp>
          <p:sp>
            <p:nvSpPr>
              <p:cNvPr id="39958" name="Line 43"/>
              <p:cNvSpPr>
                <a:spLocks noChangeShapeType="1"/>
              </p:cNvSpPr>
              <p:nvPr/>
            </p:nvSpPr>
            <p:spPr bwMode="auto">
              <a:xfrm>
                <a:off x="4483" y="1188"/>
                <a:ext cx="0" cy="161"/>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39952" name="Group 44"/>
            <p:cNvGrpSpPr>
              <a:grpSpLocks/>
            </p:cNvGrpSpPr>
            <p:nvPr/>
          </p:nvGrpSpPr>
          <p:grpSpPr bwMode="auto">
            <a:xfrm>
              <a:off x="6515100" y="2982913"/>
              <a:ext cx="1217613" cy="255588"/>
              <a:chOff x="4330" y="1188"/>
              <a:chExt cx="762" cy="161"/>
            </a:xfrm>
          </p:grpSpPr>
          <p:sp>
            <p:nvSpPr>
              <p:cNvPr id="39955" name="Text Box 45"/>
              <p:cNvSpPr txBox="1">
                <a:spLocks noChangeArrowheads="1"/>
              </p:cNvSpPr>
              <p:nvPr/>
            </p:nvSpPr>
            <p:spPr bwMode="auto">
              <a:xfrm>
                <a:off x="4330" y="1190"/>
                <a:ext cx="762" cy="158"/>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Times New Roman" pitchFamily="18" charset="0"/>
                    <a:ea typeface="黑体" pitchFamily="2" charset="-122"/>
                  </a:rPr>
                  <a:t> </a:t>
                </a:r>
                <a:r>
                  <a:rPr lang="en-US" altLang="zh-CN" sz="1400">
                    <a:solidFill>
                      <a:srgbClr val="FF00FF"/>
                    </a:solidFill>
                    <a:latin typeface="Times New Roman" pitchFamily="18" charset="0"/>
                    <a:ea typeface="黑体" pitchFamily="2" charset="-122"/>
                  </a:rPr>
                  <a:t>0     </a:t>
                </a:r>
                <a:r>
                  <a:rPr lang="zh-CN" altLang="en-US" sz="1400">
                    <a:solidFill>
                      <a:srgbClr val="FF00FF"/>
                    </a:solidFill>
                    <a:latin typeface="黑体" pitchFamily="2" charset="-122"/>
                    <a:ea typeface="黑体" pitchFamily="2" charset="-122"/>
                  </a:rPr>
                  <a:t>有效地址</a:t>
                </a:r>
              </a:p>
            </p:txBody>
          </p:sp>
          <p:sp>
            <p:nvSpPr>
              <p:cNvPr id="39956" name="Line 46"/>
              <p:cNvSpPr>
                <a:spLocks noChangeShapeType="1"/>
              </p:cNvSpPr>
              <p:nvPr/>
            </p:nvSpPr>
            <p:spPr bwMode="auto">
              <a:xfrm>
                <a:off x="4483" y="1188"/>
                <a:ext cx="0" cy="161"/>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39953" name="Freeform 47"/>
            <p:cNvSpPr>
              <a:spLocks/>
            </p:cNvSpPr>
            <p:nvPr/>
          </p:nvSpPr>
          <p:spPr bwMode="auto">
            <a:xfrm>
              <a:off x="6134100" y="2700338"/>
              <a:ext cx="955675" cy="463550"/>
            </a:xfrm>
            <a:custGeom>
              <a:avLst/>
              <a:gdLst>
                <a:gd name="T0" fmla="*/ 955675 w 602"/>
                <a:gd name="T1" fmla="*/ 0 h 265"/>
                <a:gd name="T2" fmla="*/ 955675 w 602"/>
                <a:gd name="T3" fmla="*/ 136441 h 265"/>
                <a:gd name="T4" fmla="*/ 0 w 602"/>
                <a:gd name="T5" fmla="*/ 136441 h 265"/>
                <a:gd name="T6" fmla="*/ 0 w 602"/>
                <a:gd name="T7" fmla="*/ 463550 h 265"/>
                <a:gd name="T8" fmla="*/ 354013 w 602"/>
                <a:gd name="T9" fmla="*/ 463550 h 265"/>
                <a:gd name="T10" fmla="*/ 0 60000 65536"/>
                <a:gd name="T11" fmla="*/ 0 60000 65536"/>
                <a:gd name="T12" fmla="*/ 0 60000 65536"/>
                <a:gd name="T13" fmla="*/ 0 60000 65536"/>
                <a:gd name="T14" fmla="*/ 0 60000 65536"/>
                <a:gd name="T15" fmla="*/ 0 w 602"/>
                <a:gd name="T16" fmla="*/ 0 h 265"/>
                <a:gd name="T17" fmla="*/ 602 w 602"/>
                <a:gd name="T18" fmla="*/ 265 h 265"/>
              </a:gdLst>
              <a:ahLst/>
              <a:cxnLst>
                <a:cxn ang="T10">
                  <a:pos x="T0" y="T1"/>
                </a:cxn>
                <a:cxn ang="T11">
                  <a:pos x="T2" y="T3"/>
                </a:cxn>
                <a:cxn ang="T12">
                  <a:pos x="T4" y="T5"/>
                </a:cxn>
                <a:cxn ang="T13">
                  <a:pos x="T6" y="T7"/>
                </a:cxn>
                <a:cxn ang="T14">
                  <a:pos x="T8" y="T9"/>
                </a:cxn>
              </a:cxnLst>
              <a:rect l="T15" t="T16" r="T17" b="T18"/>
              <a:pathLst>
                <a:path w="602" h="265">
                  <a:moveTo>
                    <a:pt x="602" y="0"/>
                  </a:moveTo>
                  <a:lnTo>
                    <a:pt x="602" y="78"/>
                  </a:lnTo>
                  <a:lnTo>
                    <a:pt x="0" y="78"/>
                  </a:lnTo>
                  <a:lnTo>
                    <a:pt x="0" y="265"/>
                  </a:lnTo>
                  <a:lnTo>
                    <a:pt x="223" y="265"/>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39954" name="Freeform 48"/>
            <p:cNvSpPr>
              <a:spLocks/>
            </p:cNvSpPr>
            <p:nvPr/>
          </p:nvSpPr>
          <p:spPr bwMode="auto">
            <a:xfrm>
              <a:off x="7089775" y="1557244"/>
              <a:ext cx="969921" cy="1804820"/>
            </a:xfrm>
            <a:custGeom>
              <a:avLst/>
              <a:gdLst>
                <a:gd name="T0" fmla="*/ 0 w 597"/>
                <a:gd name="T1" fmla="*/ 1641885 h 1152"/>
                <a:gd name="T2" fmla="*/ 0 w 597"/>
                <a:gd name="T3" fmla="*/ 1804820 h 1152"/>
                <a:gd name="T4" fmla="*/ 969921 w 597"/>
                <a:gd name="T5" fmla="*/ 1804820 h 1152"/>
                <a:gd name="T6" fmla="*/ 969921 w 597"/>
                <a:gd name="T7" fmla="*/ 0 h 1152"/>
                <a:gd name="T8" fmla="*/ 633617 w 597"/>
                <a:gd name="T9" fmla="*/ 0 h 1152"/>
                <a:gd name="T10" fmla="*/ 0 60000 65536"/>
                <a:gd name="T11" fmla="*/ 0 60000 65536"/>
                <a:gd name="T12" fmla="*/ 0 60000 65536"/>
                <a:gd name="T13" fmla="*/ 0 60000 65536"/>
                <a:gd name="T14" fmla="*/ 0 60000 65536"/>
                <a:gd name="T15" fmla="*/ 0 w 597"/>
                <a:gd name="T16" fmla="*/ 0 h 1152"/>
                <a:gd name="T17" fmla="*/ 597 w 597"/>
                <a:gd name="T18" fmla="*/ 1152 h 1152"/>
              </a:gdLst>
              <a:ahLst/>
              <a:cxnLst>
                <a:cxn ang="T10">
                  <a:pos x="T0" y="T1"/>
                </a:cxn>
                <a:cxn ang="T11">
                  <a:pos x="T2" y="T3"/>
                </a:cxn>
                <a:cxn ang="T12">
                  <a:pos x="T4" y="T5"/>
                </a:cxn>
                <a:cxn ang="T13">
                  <a:pos x="T6" y="T7"/>
                </a:cxn>
                <a:cxn ang="T14">
                  <a:pos x="T8" y="T9"/>
                </a:cxn>
              </a:cxnLst>
              <a:rect l="T15" t="T16" r="T17" b="T18"/>
              <a:pathLst>
                <a:path w="597" h="1152">
                  <a:moveTo>
                    <a:pt x="0" y="1048"/>
                  </a:moveTo>
                  <a:lnTo>
                    <a:pt x="0" y="1152"/>
                  </a:lnTo>
                  <a:lnTo>
                    <a:pt x="597" y="1152"/>
                  </a:lnTo>
                  <a:lnTo>
                    <a:pt x="597" y="0"/>
                  </a:lnTo>
                  <a:lnTo>
                    <a:pt x="390" y="0"/>
                  </a:lnTo>
                </a:path>
              </a:pathLst>
            </a:custGeom>
            <a:noFill/>
            <a:ln w="19050"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1879"/>
                                        </p:tgtEl>
                                        <p:attrNameLst>
                                          <p:attrName>style.visibility</p:attrName>
                                        </p:attrNameLst>
                                      </p:cBhvr>
                                      <p:to>
                                        <p:strVal val="visible"/>
                                      </p:to>
                                    </p:set>
                                    <p:animEffect transition="in" filter="wipe(up)">
                                      <p:cBhvr>
                                        <p:cTn id="7" dur="500"/>
                                        <p:tgtEl>
                                          <p:spTgt spid="591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4"/>
          <p:cNvGraphicFramePr>
            <a:graphicFrameLocks noChangeAspect="1"/>
          </p:cNvGraphicFramePr>
          <p:nvPr/>
        </p:nvGraphicFramePr>
        <p:xfrm>
          <a:off x="0" y="555625"/>
          <a:ext cx="7916863" cy="2870200"/>
        </p:xfrm>
        <a:graphic>
          <a:graphicData uri="http://schemas.openxmlformats.org/presentationml/2006/ole">
            <mc:AlternateContent xmlns:mc="http://schemas.openxmlformats.org/markup-compatibility/2006">
              <mc:Choice xmlns:v="urn:schemas-microsoft-com:vml" Requires="v">
                <p:oleObj spid="_x0000_s41086" name="Document" r:id="rId4" imgW="5477438" imgH="1991431" progId="Word.Document.8">
                  <p:embed/>
                </p:oleObj>
              </mc:Choice>
              <mc:Fallback>
                <p:oleObj name="Document" r:id="rId4" imgW="5477438" imgH="1991431"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5625"/>
                        <a:ext cx="7916863"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3" name="Rectangle 2"/>
          <p:cNvSpPr>
            <a:spLocks noChangeAspect="1" noChangeArrowheads="1"/>
          </p:cNvSpPr>
          <p:nvPr/>
        </p:nvSpPr>
        <p:spPr bwMode="auto">
          <a:xfrm>
            <a:off x="1325563" y="1538288"/>
            <a:ext cx="2308225" cy="427037"/>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grpSp>
        <p:nvGrpSpPr>
          <p:cNvPr id="40964" name="Group 5"/>
          <p:cNvGrpSpPr>
            <a:grpSpLocks/>
          </p:cNvGrpSpPr>
          <p:nvPr/>
        </p:nvGrpSpPr>
        <p:grpSpPr bwMode="auto">
          <a:xfrm>
            <a:off x="1044575" y="3187700"/>
            <a:ext cx="7265988" cy="2292350"/>
            <a:chOff x="658" y="2013"/>
            <a:chExt cx="4577" cy="1444"/>
          </a:xfrm>
        </p:grpSpPr>
        <p:sp>
          <p:nvSpPr>
            <p:cNvPr id="40971" name="Rectangle 6"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2" name="Line 7"/>
            <p:cNvSpPr>
              <a:spLocks noChangeAspect="1" noChangeShapeType="1"/>
            </p:cNvSpPr>
            <p:nvPr/>
          </p:nvSpPr>
          <p:spPr bwMode="auto">
            <a:xfrm>
              <a:off x="658" y="2013"/>
              <a:ext cx="4577"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3" name="Rectangle 8"/>
            <p:cNvSpPr>
              <a:spLocks noChangeAspect="1" noChangeArrowheads="1"/>
            </p:cNvSpPr>
            <p:nvPr/>
          </p:nvSpPr>
          <p:spPr bwMode="auto">
            <a:xfrm>
              <a:off x="807" y="2212"/>
              <a:ext cx="1494" cy="124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4" name="Rectangle 9"/>
            <p:cNvSpPr>
              <a:spLocks noChangeAspect="1" noChangeArrowheads="1"/>
            </p:cNvSpPr>
            <p:nvPr/>
          </p:nvSpPr>
          <p:spPr bwMode="auto">
            <a:xfrm>
              <a:off x="2806" y="2221"/>
              <a:ext cx="738" cy="1209"/>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5" name="Rectangle 10"/>
            <p:cNvSpPr>
              <a:spLocks noChangeAspect="1" noChangeArrowheads="1"/>
            </p:cNvSpPr>
            <p:nvPr/>
          </p:nvSpPr>
          <p:spPr bwMode="auto">
            <a:xfrm>
              <a:off x="4085" y="2230"/>
              <a:ext cx="758" cy="461"/>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6" name="Rectangle 11"/>
            <p:cNvSpPr>
              <a:spLocks noChangeAspect="1" noChangeArrowheads="1"/>
            </p:cNvSpPr>
            <p:nvPr/>
          </p:nvSpPr>
          <p:spPr bwMode="auto">
            <a:xfrm>
              <a:off x="4096" y="2884"/>
              <a:ext cx="766" cy="528"/>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7" name="Text Box 12"/>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CPU</a:t>
              </a:r>
            </a:p>
          </p:txBody>
        </p:sp>
        <p:sp>
          <p:nvSpPr>
            <p:cNvPr id="40978" name="Rectangle 13"/>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9" name="Rectangle 14"/>
            <p:cNvSpPr>
              <a:spLocks noChangeAspect="1" noChangeArrowheads="1"/>
            </p:cNvSpPr>
            <p:nvPr/>
          </p:nvSpPr>
          <p:spPr bwMode="auto">
            <a:xfrm>
              <a:off x="1713" y="2457"/>
              <a:ext cx="477" cy="1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80" name="Rectangle 15"/>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81" name="Rectangle 16"/>
            <p:cNvSpPr>
              <a:spLocks noChangeAspect="1" noChangeArrowheads="1"/>
            </p:cNvSpPr>
            <p:nvPr/>
          </p:nvSpPr>
          <p:spPr bwMode="auto">
            <a:xfrm>
              <a:off x="1713" y="2707"/>
              <a:ext cx="477" cy="5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82" name="Rectangle 17"/>
            <p:cNvSpPr>
              <a:spLocks noChangeAspect="1" noChangeArrowheads="1"/>
            </p:cNvSpPr>
            <p:nvPr/>
          </p:nvSpPr>
          <p:spPr bwMode="auto">
            <a:xfrm>
              <a:off x="1713" y="2823"/>
              <a:ext cx="477" cy="11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0983" name="Rectangle 18"/>
            <p:cNvSpPr>
              <a:spLocks noChangeAspect="1" noChangeArrowheads="1"/>
            </p:cNvSpPr>
            <p:nvPr/>
          </p:nvSpPr>
          <p:spPr bwMode="auto">
            <a:xfrm>
              <a:off x="1713" y="3170"/>
              <a:ext cx="477" cy="11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84" name="Text Box 19"/>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IR</a:t>
              </a:r>
              <a:endParaRPr lang="en-US" altLang="zh-CN" sz="1400" b="0">
                <a:latin typeface="黑体" pitchFamily="2" charset="-122"/>
                <a:ea typeface="黑体" pitchFamily="2" charset="-122"/>
              </a:endParaRPr>
            </a:p>
          </p:txBody>
        </p:sp>
        <p:sp>
          <p:nvSpPr>
            <p:cNvPr id="40985" name="Text Box 20"/>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PC</a:t>
              </a:r>
              <a:endParaRPr lang="en-US" altLang="zh-CN" sz="1400" b="0">
                <a:latin typeface="黑体" pitchFamily="2" charset="-122"/>
                <a:ea typeface="黑体" pitchFamily="2" charset="-122"/>
              </a:endParaRPr>
            </a:p>
          </p:txBody>
        </p:sp>
        <p:sp>
          <p:nvSpPr>
            <p:cNvPr id="40986" name="Text Box 21"/>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R0</a:t>
              </a:r>
              <a:endParaRPr lang="en-US" altLang="zh-CN" sz="1400" b="0">
                <a:latin typeface="黑体" pitchFamily="2" charset="-122"/>
                <a:ea typeface="黑体" pitchFamily="2" charset="-122"/>
              </a:endParaRPr>
            </a:p>
          </p:txBody>
        </p:sp>
        <p:sp>
          <p:nvSpPr>
            <p:cNvPr id="40987" name="Text Box 22"/>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R1</a:t>
              </a:r>
              <a:endParaRPr lang="en-US" altLang="zh-CN" sz="1400" b="0">
                <a:latin typeface="黑体" pitchFamily="2" charset="-122"/>
                <a:ea typeface="黑体" pitchFamily="2" charset="-122"/>
              </a:endParaRPr>
            </a:p>
          </p:txBody>
        </p:sp>
        <p:sp>
          <p:nvSpPr>
            <p:cNvPr id="40988" name="Text Box 23"/>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0989" name="Rectangle 24"/>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90" name="Rectangle 25"/>
            <p:cNvSpPr>
              <a:spLocks noChangeAspect="1" noChangeArrowheads="1"/>
            </p:cNvSpPr>
            <p:nvPr/>
          </p:nvSpPr>
          <p:spPr bwMode="auto">
            <a:xfrm>
              <a:off x="2806" y="2657"/>
              <a:ext cx="738" cy="12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0991" name="Text Box 26"/>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0992" name="Rectangle 27"/>
            <p:cNvSpPr>
              <a:spLocks noChangeAspect="1" noChangeArrowheads="1"/>
            </p:cNvSpPr>
            <p:nvPr/>
          </p:nvSpPr>
          <p:spPr bwMode="auto">
            <a:xfrm>
              <a:off x="2806" y="2891"/>
              <a:ext cx="738" cy="12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0993" name="Text Box 28"/>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0994" name="Text Box 29"/>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MM</a:t>
              </a:r>
            </a:p>
          </p:txBody>
        </p:sp>
        <p:sp>
          <p:nvSpPr>
            <p:cNvPr id="40995" name="Text Box 30"/>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40996" name="Rectangle 31"/>
            <p:cNvSpPr>
              <a:spLocks noChangeAspect="1" noChangeArrowheads="1"/>
            </p:cNvSpPr>
            <p:nvPr/>
          </p:nvSpPr>
          <p:spPr bwMode="auto">
            <a:xfrm>
              <a:off x="4254" y="2282"/>
              <a:ext cx="477" cy="114"/>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97" name="Text Box 32"/>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40998" name="Line 33"/>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0999" name="Line 34"/>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1000" name="Line 35"/>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1001" name="Rectangle 36"/>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02" name="Rectangle 37"/>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03" name="Line 38"/>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9"/>
          <p:cNvGrpSpPr>
            <a:grpSpLocks/>
          </p:cNvGrpSpPr>
          <p:nvPr/>
        </p:nvGrpSpPr>
        <p:grpSpPr bwMode="auto">
          <a:xfrm>
            <a:off x="2727325" y="4470400"/>
            <a:ext cx="1787525" cy="776288"/>
            <a:chOff x="1729" y="2822"/>
            <a:chExt cx="1126" cy="489"/>
          </a:xfrm>
        </p:grpSpPr>
        <p:sp>
          <p:nvSpPr>
            <p:cNvPr id="40969" name="Rectangle 40"/>
            <p:cNvSpPr>
              <a:spLocks noChangeArrowheads="1"/>
            </p:cNvSpPr>
            <p:nvPr/>
          </p:nvSpPr>
          <p:spPr bwMode="auto">
            <a:xfrm>
              <a:off x="1729" y="2822"/>
              <a:ext cx="458" cy="115"/>
            </a:xfrm>
            <a:prstGeom prst="rect">
              <a:avLst/>
            </a:prstGeom>
            <a:solidFill>
              <a:srgbClr val="009900">
                <a:alpha val="50195"/>
              </a:srgbClr>
            </a:solidFill>
            <a:ln w="28575">
              <a:solidFill>
                <a:srgbClr val="0099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0" name="AutoShape 41"/>
            <p:cNvSpPr>
              <a:spLocks noChangeArrowheads="1"/>
            </p:cNvSpPr>
            <p:nvPr/>
          </p:nvSpPr>
          <p:spPr bwMode="auto">
            <a:xfrm>
              <a:off x="2339" y="2964"/>
              <a:ext cx="516" cy="347"/>
            </a:xfrm>
            <a:prstGeom prst="wedgeRoundRectCallout">
              <a:avLst>
                <a:gd name="adj1" fmla="val -97745"/>
                <a:gd name="adj2" fmla="val -73139"/>
                <a:gd name="adj3" fmla="val 16667"/>
              </a:avLst>
            </a:prstGeom>
            <a:solidFill>
              <a:srgbClr val="00FFFF"/>
            </a:solidFill>
            <a:ln w="28575">
              <a:solidFill>
                <a:srgbClr val="008000"/>
              </a:solidFill>
              <a:miter lim="800000"/>
              <a:headEnd/>
              <a:tailEnd/>
            </a:ln>
          </p:spPr>
          <p:txBody>
            <a:bodyPr lIns="0" tIns="0" rIns="0" bIns="0"/>
            <a:lstStyle/>
            <a:p>
              <a:pPr algn="ctr">
                <a:lnSpc>
                  <a:spcPct val="96000"/>
                </a:lnSpc>
              </a:pPr>
              <a:r>
                <a:rPr lang="zh-CN" altLang="en-US" sz="1400">
                  <a:solidFill>
                    <a:srgbClr val="008000"/>
                  </a:solidFill>
                  <a:latin typeface="黑体" pitchFamily="2" charset="-122"/>
                  <a:ea typeface="黑体" pitchFamily="2" charset="-122"/>
                </a:rPr>
                <a:t>操作数在寄存器中</a:t>
              </a:r>
              <a:endParaRPr lang="zh-CN" altLang="en-US" sz="1400" b="0">
                <a:solidFill>
                  <a:srgbClr val="008000"/>
                </a:solidFill>
                <a:latin typeface="黑体" pitchFamily="2" charset="-122"/>
                <a:ea typeface="黑体" pitchFamily="2" charset="-122"/>
              </a:endParaRPr>
            </a:p>
          </p:txBody>
        </p:sp>
      </p:grpSp>
      <p:grpSp>
        <p:nvGrpSpPr>
          <p:cNvPr id="4" name="Group 42"/>
          <p:cNvGrpSpPr>
            <a:grpSpLocks/>
          </p:cNvGrpSpPr>
          <p:nvPr/>
        </p:nvGrpSpPr>
        <p:grpSpPr bwMode="auto">
          <a:xfrm>
            <a:off x="2039938" y="3705225"/>
            <a:ext cx="1706562" cy="823913"/>
            <a:chOff x="853" y="1830"/>
            <a:chExt cx="785" cy="362"/>
          </a:xfrm>
        </p:grpSpPr>
        <p:sp>
          <p:nvSpPr>
            <p:cNvPr id="40967" name="Freeform 43"/>
            <p:cNvSpPr>
              <a:spLocks/>
            </p:cNvSpPr>
            <p:nvPr/>
          </p:nvSpPr>
          <p:spPr bwMode="auto">
            <a:xfrm>
              <a:off x="853" y="1852"/>
              <a:ext cx="785" cy="340"/>
            </a:xfrm>
            <a:custGeom>
              <a:avLst/>
              <a:gdLst>
                <a:gd name="T0" fmla="*/ 629 w 785"/>
                <a:gd name="T1" fmla="*/ 0 h 340"/>
                <a:gd name="T2" fmla="*/ 785 w 785"/>
                <a:gd name="T3" fmla="*/ 0 h 340"/>
                <a:gd name="T4" fmla="*/ 785 w 785"/>
                <a:gd name="T5" fmla="*/ 177 h 340"/>
                <a:gd name="T6" fmla="*/ 0 w 785"/>
                <a:gd name="T7" fmla="*/ 177 h 340"/>
                <a:gd name="T8" fmla="*/ 0 w 785"/>
                <a:gd name="T9" fmla="*/ 340 h 340"/>
                <a:gd name="T10" fmla="*/ 88 w 785"/>
                <a:gd name="T11" fmla="*/ 340 h 340"/>
                <a:gd name="T12" fmla="*/ 0 60000 65536"/>
                <a:gd name="T13" fmla="*/ 0 60000 65536"/>
                <a:gd name="T14" fmla="*/ 0 60000 65536"/>
                <a:gd name="T15" fmla="*/ 0 60000 65536"/>
                <a:gd name="T16" fmla="*/ 0 60000 65536"/>
                <a:gd name="T17" fmla="*/ 0 60000 65536"/>
                <a:gd name="T18" fmla="*/ 0 w 785"/>
                <a:gd name="T19" fmla="*/ 0 h 340"/>
                <a:gd name="T20" fmla="*/ 785 w 785"/>
                <a:gd name="T21" fmla="*/ 340 h 340"/>
              </a:gdLst>
              <a:ahLst/>
              <a:cxnLst>
                <a:cxn ang="T12">
                  <a:pos x="T0" y="T1"/>
                </a:cxn>
                <a:cxn ang="T13">
                  <a:pos x="T2" y="T3"/>
                </a:cxn>
                <a:cxn ang="T14">
                  <a:pos x="T4" y="T5"/>
                </a:cxn>
                <a:cxn ang="T15">
                  <a:pos x="T6" y="T7"/>
                </a:cxn>
                <a:cxn ang="T16">
                  <a:pos x="T8" y="T9"/>
                </a:cxn>
                <a:cxn ang="T17">
                  <a:pos x="T10" y="T11"/>
                </a:cxn>
              </a:cxnLst>
              <a:rect l="T18" t="T19" r="T20" b="T21"/>
              <a:pathLst>
                <a:path w="785" h="340">
                  <a:moveTo>
                    <a:pt x="629" y="0"/>
                  </a:moveTo>
                  <a:lnTo>
                    <a:pt x="785" y="0"/>
                  </a:lnTo>
                  <a:lnTo>
                    <a:pt x="785" y="177"/>
                  </a:lnTo>
                  <a:lnTo>
                    <a:pt x="0" y="177"/>
                  </a:lnTo>
                  <a:lnTo>
                    <a:pt x="0" y="340"/>
                  </a:lnTo>
                  <a:lnTo>
                    <a:pt x="88" y="340"/>
                  </a:lnTo>
                </a:path>
              </a:pathLst>
            </a:custGeom>
            <a:noFill/>
            <a:ln w="28575" cap="flat" cmpd="sng">
              <a:solidFill>
                <a:srgbClr val="FF66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68" name="Oval 44"/>
            <p:cNvSpPr>
              <a:spLocks noChangeArrowheads="1"/>
            </p:cNvSpPr>
            <p:nvPr/>
          </p:nvSpPr>
          <p:spPr bwMode="auto">
            <a:xfrm>
              <a:off x="1437" y="1830"/>
              <a:ext cx="47" cy="47"/>
            </a:xfrm>
            <a:prstGeom prst="ellipse">
              <a:avLst/>
            </a:prstGeom>
            <a:solidFill>
              <a:srgbClr val="FF66FF"/>
            </a:solidFill>
            <a:ln w="28575">
              <a:solidFill>
                <a:srgbClr val="CC3300"/>
              </a:solidFill>
              <a:round/>
              <a:headEnd/>
              <a:tailEnd/>
            </a:ln>
          </p:spPr>
          <p:txBody>
            <a:bodyPr wrap="none" anchor="ctr"/>
            <a:lstStyle/>
            <a:p>
              <a:pPr>
                <a:lnSpc>
                  <a:spcPct val="90000"/>
                </a:lnSpc>
              </a:pPr>
              <a:endParaRPr lang="zh-CN" altLang="en-US">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0" y="504825"/>
          <a:ext cx="7724775" cy="3335338"/>
        </p:xfrm>
        <a:graphic>
          <a:graphicData uri="http://schemas.openxmlformats.org/presentationml/2006/ole">
            <mc:AlternateContent xmlns:mc="http://schemas.openxmlformats.org/markup-compatibility/2006">
              <mc:Choice xmlns:v="urn:schemas-microsoft-com:vml" Requires="v">
                <p:oleObj spid="_x0000_s42112" name="Document" r:id="rId4" imgW="5525681" imgH="2385111" progId="Word.Document.8">
                  <p:embed/>
                </p:oleObj>
              </mc:Choice>
              <mc:Fallback>
                <p:oleObj name="Document" r:id="rId4" imgW="5525681" imgH="2385111"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04825"/>
                        <a:ext cx="7724775" cy="333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987" name="Group 37"/>
          <p:cNvGrpSpPr>
            <a:grpSpLocks/>
          </p:cNvGrpSpPr>
          <p:nvPr/>
        </p:nvGrpSpPr>
        <p:grpSpPr bwMode="auto">
          <a:xfrm>
            <a:off x="1057275" y="3957638"/>
            <a:ext cx="7265988" cy="2292350"/>
            <a:chOff x="658" y="2013"/>
            <a:chExt cx="4577" cy="1444"/>
          </a:xfrm>
        </p:grpSpPr>
        <p:sp>
          <p:nvSpPr>
            <p:cNvPr id="41997" name="Rectangle 38"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1998" name="Line 39"/>
            <p:cNvSpPr>
              <a:spLocks noChangeAspect="1" noChangeShapeType="1"/>
            </p:cNvSpPr>
            <p:nvPr/>
          </p:nvSpPr>
          <p:spPr bwMode="auto">
            <a:xfrm>
              <a:off x="658" y="2013"/>
              <a:ext cx="4577"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9" name="Rectangle 40"/>
            <p:cNvSpPr>
              <a:spLocks noChangeAspect="1" noChangeArrowheads="1"/>
            </p:cNvSpPr>
            <p:nvPr/>
          </p:nvSpPr>
          <p:spPr bwMode="auto">
            <a:xfrm>
              <a:off x="807" y="2212"/>
              <a:ext cx="1494" cy="124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0" name="Rectangle 41"/>
            <p:cNvSpPr>
              <a:spLocks noChangeAspect="1" noChangeArrowheads="1"/>
            </p:cNvSpPr>
            <p:nvPr/>
          </p:nvSpPr>
          <p:spPr bwMode="auto">
            <a:xfrm>
              <a:off x="2806" y="2221"/>
              <a:ext cx="738" cy="1209"/>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1" name="Rectangle 42"/>
            <p:cNvSpPr>
              <a:spLocks noChangeAspect="1" noChangeArrowheads="1"/>
            </p:cNvSpPr>
            <p:nvPr/>
          </p:nvSpPr>
          <p:spPr bwMode="auto">
            <a:xfrm>
              <a:off x="4085" y="2230"/>
              <a:ext cx="758" cy="461"/>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2" name="Rectangle 43"/>
            <p:cNvSpPr>
              <a:spLocks noChangeAspect="1" noChangeArrowheads="1"/>
            </p:cNvSpPr>
            <p:nvPr/>
          </p:nvSpPr>
          <p:spPr bwMode="auto">
            <a:xfrm>
              <a:off x="4096" y="2884"/>
              <a:ext cx="766" cy="528"/>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3" name="Text Box 44"/>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CPU</a:t>
              </a:r>
            </a:p>
          </p:txBody>
        </p:sp>
        <p:sp>
          <p:nvSpPr>
            <p:cNvPr id="42004" name="Rectangle 45"/>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5" name="Rectangle 46"/>
            <p:cNvSpPr>
              <a:spLocks noChangeAspect="1" noChangeArrowheads="1"/>
            </p:cNvSpPr>
            <p:nvPr/>
          </p:nvSpPr>
          <p:spPr bwMode="auto">
            <a:xfrm>
              <a:off x="1713" y="2457"/>
              <a:ext cx="477" cy="1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6" name="Rectangle 47"/>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7" name="Rectangle 48"/>
            <p:cNvSpPr>
              <a:spLocks noChangeAspect="1" noChangeArrowheads="1"/>
            </p:cNvSpPr>
            <p:nvPr/>
          </p:nvSpPr>
          <p:spPr bwMode="auto">
            <a:xfrm>
              <a:off x="1713" y="2707"/>
              <a:ext cx="477" cy="5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8" name="Rectangle 49"/>
            <p:cNvSpPr>
              <a:spLocks noChangeAspect="1" noChangeArrowheads="1"/>
            </p:cNvSpPr>
            <p:nvPr/>
          </p:nvSpPr>
          <p:spPr bwMode="auto">
            <a:xfrm>
              <a:off x="1713" y="2823"/>
              <a:ext cx="477" cy="11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2009" name="Rectangle 50"/>
            <p:cNvSpPr>
              <a:spLocks noChangeAspect="1" noChangeArrowheads="1"/>
            </p:cNvSpPr>
            <p:nvPr/>
          </p:nvSpPr>
          <p:spPr bwMode="auto">
            <a:xfrm>
              <a:off x="1713" y="3170"/>
              <a:ext cx="477" cy="11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2010" name="Text Box 51"/>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IR</a:t>
              </a:r>
              <a:endParaRPr lang="en-US" altLang="zh-CN" sz="1400" b="0">
                <a:latin typeface="黑体" pitchFamily="2" charset="-122"/>
                <a:ea typeface="黑体" pitchFamily="2" charset="-122"/>
              </a:endParaRPr>
            </a:p>
          </p:txBody>
        </p:sp>
        <p:sp>
          <p:nvSpPr>
            <p:cNvPr id="42011" name="Text Box 52"/>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PC</a:t>
              </a:r>
              <a:endParaRPr lang="en-US" altLang="zh-CN" sz="1400" b="0">
                <a:latin typeface="黑体" pitchFamily="2" charset="-122"/>
                <a:ea typeface="黑体" pitchFamily="2" charset="-122"/>
              </a:endParaRPr>
            </a:p>
          </p:txBody>
        </p:sp>
        <p:sp>
          <p:nvSpPr>
            <p:cNvPr id="42012" name="Text Box 53"/>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R0</a:t>
              </a:r>
              <a:endParaRPr lang="en-US" altLang="zh-CN" sz="1400" b="0">
                <a:latin typeface="黑体" pitchFamily="2" charset="-122"/>
                <a:ea typeface="黑体" pitchFamily="2" charset="-122"/>
              </a:endParaRPr>
            </a:p>
          </p:txBody>
        </p:sp>
        <p:sp>
          <p:nvSpPr>
            <p:cNvPr id="42013" name="Text Box 54"/>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R1</a:t>
              </a:r>
              <a:endParaRPr lang="en-US" altLang="zh-CN" sz="1400" b="0">
                <a:latin typeface="黑体" pitchFamily="2" charset="-122"/>
                <a:ea typeface="黑体" pitchFamily="2" charset="-122"/>
              </a:endParaRPr>
            </a:p>
          </p:txBody>
        </p:sp>
        <p:sp>
          <p:nvSpPr>
            <p:cNvPr id="42014" name="Text Box 55"/>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2015" name="Rectangle 56"/>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16" name="Rectangle 57"/>
            <p:cNvSpPr>
              <a:spLocks noChangeAspect="1" noChangeArrowheads="1"/>
            </p:cNvSpPr>
            <p:nvPr/>
          </p:nvSpPr>
          <p:spPr bwMode="auto">
            <a:xfrm>
              <a:off x="2806" y="2657"/>
              <a:ext cx="738" cy="12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2017" name="Text Box 58"/>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2018" name="Rectangle 59"/>
            <p:cNvSpPr>
              <a:spLocks noChangeAspect="1" noChangeArrowheads="1"/>
            </p:cNvSpPr>
            <p:nvPr/>
          </p:nvSpPr>
          <p:spPr bwMode="auto">
            <a:xfrm>
              <a:off x="2806" y="2891"/>
              <a:ext cx="738" cy="12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2019" name="Text Box 60"/>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2020" name="Text Box 61"/>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MM</a:t>
              </a:r>
            </a:p>
          </p:txBody>
        </p:sp>
        <p:sp>
          <p:nvSpPr>
            <p:cNvPr id="42021" name="Text Box 62"/>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42022" name="Rectangle 63"/>
            <p:cNvSpPr>
              <a:spLocks noChangeAspect="1" noChangeArrowheads="1"/>
            </p:cNvSpPr>
            <p:nvPr/>
          </p:nvSpPr>
          <p:spPr bwMode="auto">
            <a:xfrm>
              <a:off x="4254" y="2282"/>
              <a:ext cx="477" cy="114"/>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23" name="Text Box 64"/>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42024" name="Line 65"/>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2025" name="Line 66"/>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2026" name="Line 67"/>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2027" name="Rectangle 68"/>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2028" name="Rectangle 69"/>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2029" name="Line 70"/>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41988" name="Rectangle 90"/>
          <p:cNvSpPr>
            <a:spLocks noChangeArrowheads="1"/>
          </p:cNvSpPr>
          <p:nvPr/>
        </p:nvSpPr>
        <p:spPr bwMode="auto">
          <a:xfrm>
            <a:off x="4460875" y="4972050"/>
            <a:ext cx="11620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nSpc>
                <a:spcPct val="90000"/>
              </a:lnSpc>
            </a:pPr>
            <a:endParaRPr lang="zh-CN" altLang="en-US">
              <a:latin typeface="黑体" pitchFamily="2" charset="-122"/>
              <a:ea typeface="黑体" pitchFamily="2" charset="-122"/>
            </a:endParaRPr>
          </a:p>
        </p:txBody>
      </p:sp>
      <p:grpSp>
        <p:nvGrpSpPr>
          <p:cNvPr id="3" name="Group 48"/>
          <p:cNvGrpSpPr>
            <a:grpSpLocks/>
          </p:cNvGrpSpPr>
          <p:nvPr/>
        </p:nvGrpSpPr>
        <p:grpSpPr bwMode="auto">
          <a:xfrm>
            <a:off x="4478338" y="5351463"/>
            <a:ext cx="2293937" cy="844550"/>
            <a:chOff x="2821" y="3371"/>
            <a:chExt cx="1445" cy="532"/>
          </a:xfrm>
        </p:grpSpPr>
        <p:sp>
          <p:nvSpPr>
            <p:cNvPr id="41995" name="Rectangle 92"/>
            <p:cNvSpPr>
              <a:spLocks noChangeArrowheads="1"/>
            </p:cNvSpPr>
            <p:nvPr/>
          </p:nvSpPr>
          <p:spPr bwMode="auto">
            <a:xfrm>
              <a:off x="2821" y="3371"/>
              <a:ext cx="716" cy="125"/>
            </a:xfrm>
            <a:prstGeom prst="rect">
              <a:avLst/>
            </a:prstGeom>
            <a:solidFill>
              <a:srgbClr val="006600">
                <a:alpha val="50195"/>
              </a:srgbClr>
            </a:solidFill>
            <a:ln w="28575">
              <a:solidFill>
                <a:srgbClr val="0066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1996" name="AutoShape 93"/>
            <p:cNvSpPr>
              <a:spLocks noChangeArrowheads="1"/>
            </p:cNvSpPr>
            <p:nvPr/>
          </p:nvSpPr>
          <p:spPr bwMode="auto">
            <a:xfrm>
              <a:off x="3670" y="3526"/>
              <a:ext cx="596" cy="377"/>
            </a:xfrm>
            <a:prstGeom prst="wedgeRoundRectCallout">
              <a:avLst>
                <a:gd name="adj1" fmla="val -97986"/>
                <a:gd name="adj2" fmla="val -73079"/>
                <a:gd name="adj3" fmla="val 16667"/>
              </a:avLst>
            </a:prstGeom>
            <a:solidFill>
              <a:srgbClr val="00FFFF"/>
            </a:solidFill>
            <a:ln w="28575">
              <a:solidFill>
                <a:srgbClr val="008000"/>
              </a:solidFill>
              <a:miter lim="800000"/>
              <a:headEnd/>
              <a:tailEnd/>
            </a:ln>
          </p:spPr>
          <p:txBody>
            <a:bodyPr lIns="0" tIns="0" rIns="0" bIns="0"/>
            <a:lstStyle/>
            <a:p>
              <a:pPr algn="ctr">
                <a:lnSpc>
                  <a:spcPct val="96000"/>
                </a:lnSpc>
              </a:pPr>
              <a:r>
                <a:rPr lang="zh-CN" altLang="en-US" sz="1400">
                  <a:solidFill>
                    <a:srgbClr val="008000"/>
                  </a:solidFill>
                  <a:latin typeface="黑体" pitchFamily="2" charset="-122"/>
                  <a:ea typeface="黑体" pitchFamily="2" charset="-122"/>
                </a:rPr>
                <a:t>操作数在内存中</a:t>
              </a:r>
              <a:endParaRPr lang="zh-CN" altLang="en-US" sz="1400" b="0">
                <a:solidFill>
                  <a:srgbClr val="008000"/>
                </a:solidFill>
                <a:latin typeface="黑体" pitchFamily="2" charset="-122"/>
                <a:ea typeface="黑体" pitchFamily="2" charset="-122"/>
              </a:endParaRPr>
            </a:p>
          </p:txBody>
        </p:sp>
      </p:grpSp>
      <p:sp>
        <p:nvSpPr>
          <p:cNvPr id="41990" name="Oval 94"/>
          <p:cNvSpPr>
            <a:spLocks noChangeArrowheads="1"/>
          </p:cNvSpPr>
          <p:nvPr/>
        </p:nvSpPr>
        <p:spPr bwMode="auto">
          <a:xfrm>
            <a:off x="3338513" y="4467225"/>
            <a:ext cx="104775" cy="106363"/>
          </a:xfrm>
          <a:prstGeom prst="ellipse">
            <a:avLst/>
          </a:prstGeom>
          <a:solidFill>
            <a:srgbClr val="FF66FF"/>
          </a:solidFill>
          <a:ln w="28575">
            <a:solidFill>
              <a:srgbClr val="FF66FF"/>
            </a:solidFill>
            <a:round/>
            <a:headEnd/>
            <a:tailEnd/>
          </a:ln>
        </p:spPr>
        <p:txBody>
          <a:bodyPr wrap="none" anchor="ctr"/>
          <a:lstStyle/>
          <a:p>
            <a:pPr>
              <a:lnSpc>
                <a:spcPct val="90000"/>
              </a:lnSpc>
            </a:pPr>
            <a:endParaRPr lang="zh-CN" altLang="en-US">
              <a:latin typeface="黑体" pitchFamily="2" charset="-122"/>
              <a:ea typeface="黑体" pitchFamily="2" charset="-122"/>
            </a:endParaRPr>
          </a:p>
        </p:txBody>
      </p:sp>
      <p:grpSp>
        <p:nvGrpSpPr>
          <p:cNvPr id="4" name="Group 95"/>
          <p:cNvGrpSpPr>
            <a:grpSpLocks/>
          </p:cNvGrpSpPr>
          <p:nvPr/>
        </p:nvGrpSpPr>
        <p:grpSpPr bwMode="auto">
          <a:xfrm>
            <a:off x="2008188" y="4535488"/>
            <a:ext cx="1820862" cy="892175"/>
            <a:chOff x="830" y="1948"/>
            <a:chExt cx="815" cy="392"/>
          </a:xfrm>
        </p:grpSpPr>
        <p:sp>
          <p:nvSpPr>
            <p:cNvPr id="41993" name="Rectangle 96"/>
            <p:cNvSpPr>
              <a:spLocks noChangeArrowheads="1"/>
            </p:cNvSpPr>
            <p:nvPr/>
          </p:nvSpPr>
          <p:spPr bwMode="auto">
            <a:xfrm>
              <a:off x="1156" y="2259"/>
              <a:ext cx="326" cy="81"/>
            </a:xfrm>
            <a:prstGeom prst="rect">
              <a:avLst/>
            </a:prstGeom>
            <a:solidFill>
              <a:srgbClr val="FF66FF"/>
            </a:solidFill>
            <a:ln w="28575">
              <a:solidFill>
                <a:srgbClr val="CC33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41994" name="Freeform 97"/>
            <p:cNvSpPr>
              <a:spLocks/>
            </p:cNvSpPr>
            <p:nvPr/>
          </p:nvSpPr>
          <p:spPr bwMode="auto">
            <a:xfrm>
              <a:off x="830" y="1948"/>
              <a:ext cx="815" cy="333"/>
            </a:xfrm>
            <a:custGeom>
              <a:avLst/>
              <a:gdLst>
                <a:gd name="T0" fmla="*/ 622 w 815"/>
                <a:gd name="T1" fmla="*/ 0 h 333"/>
                <a:gd name="T2" fmla="*/ 815 w 815"/>
                <a:gd name="T3" fmla="*/ 0 h 333"/>
                <a:gd name="T4" fmla="*/ 815 w 815"/>
                <a:gd name="T5" fmla="*/ 185 h 333"/>
                <a:gd name="T6" fmla="*/ 0 w 815"/>
                <a:gd name="T7" fmla="*/ 185 h 333"/>
                <a:gd name="T8" fmla="*/ 0 w 815"/>
                <a:gd name="T9" fmla="*/ 333 h 333"/>
                <a:gd name="T10" fmla="*/ 111 w 815"/>
                <a:gd name="T11" fmla="*/ 333 h 333"/>
                <a:gd name="T12" fmla="*/ 0 60000 65536"/>
                <a:gd name="T13" fmla="*/ 0 60000 65536"/>
                <a:gd name="T14" fmla="*/ 0 60000 65536"/>
                <a:gd name="T15" fmla="*/ 0 60000 65536"/>
                <a:gd name="T16" fmla="*/ 0 60000 65536"/>
                <a:gd name="T17" fmla="*/ 0 60000 65536"/>
                <a:gd name="T18" fmla="*/ 0 w 815"/>
                <a:gd name="T19" fmla="*/ 0 h 333"/>
                <a:gd name="T20" fmla="*/ 815 w 815"/>
                <a:gd name="T21" fmla="*/ 333 h 333"/>
              </a:gdLst>
              <a:ahLst/>
              <a:cxnLst>
                <a:cxn ang="T12">
                  <a:pos x="T0" y="T1"/>
                </a:cxn>
                <a:cxn ang="T13">
                  <a:pos x="T2" y="T3"/>
                </a:cxn>
                <a:cxn ang="T14">
                  <a:pos x="T4" y="T5"/>
                </a:cxn>
                <a:cxn ang="T15">
                  <a:pos x="T6" y="T7"/>
                </a:cxn>
                <a:cxn ang="T16">
                  <a:pos x="T8" y="T9"/>
                </a:cxn>
                <a:cxn ang="T17">
                  <a:pos x="T10" y="T11"/>
                </a:cxn>
              </a:cxnLst>
              <a:rect l="T18" t="T19" r="T20" b="T21"/>
              <a:pathLst>
                <a:path w="815" h="333">
                  <a:moveTo>
                    <a:pt x="622" y="0"/>
                  </a:moveTo>
                  <a:lnTo>
                    <a:pt x="815" y="0"/>
                  </a:lnTo>
                  <a:lnTo>
                    <a:pt x="815" y="185"/>
                  </a:lnTo>
                  <a:lnTo>
                    <a:pt x="0" y="185"/>
                  </a:lnTo>
                  <a:lnTo>
                    <a:pt x="0" y="333"/>
                  </a:lnTo>
                  <a:lnTo>
                    <a:pt x="111" y="333"/>
                  </a:lnTo>
                </a:path>
              </a:pathLst>
            </a:custGeom>
            <a:noFill/>
            <a:ln w="28575" cap="flat" cmpd="sng">
              <a:solidFill>
                <a:srgbClr val="CC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81730" name="Line 98"/>
          <p:cNvSpPr>
            <a:spLocks noChangeShapeType="1"/>
          </p:cNvSpPr>
          <p:nvPr/>
        </p:nvSpPr>
        <p:spPr bwMode="auto">
          <a:xfrm>
            <a:off x="3389313" y="5362575"/>
            <a:ext cx="992187" cy="1588"/>
          </a:xfrm>
          <a:prstGeom prst="line">
            <a:avLst/>
          </a:prstGeom>
          <a:noFill/>
          <a:ln w="28575">
            <a:solidFill>
              <a:srgbClr val="FF66FF"/>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81730"/>
                                        </p:tgtEl>
                                        <p:attrNameLst>
                                          <p:attrName>style.visibility</p:attrName>
                                        </p:attrNameLst>
                                      </p:cBhvr>
                                      <p:to>
                                        <p:strVal val="visible"/>
                                      </p:to>
                                    </p:set>
                                    <p:animEffect transition="in" filter="wipe(up)">
                                      <p:cBhvr>
                                        <p:cTn id="12" dur="500"/>
                                        <p:tgtEl>
                                          <p:spTgt spid="5817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7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2"/>
          <p:cNvSpPr>
            <a:spLocks noChangeArrowheads="1"/>
          </p:cNvSpPr>
          <p:nvPr/>
        </p:nvSpPr>
        <p:spPr bwMode="auto">
          <a:xfrm>
            <a:off x="795338" y="4090988"/>
            <a:ext cx="834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a:solidFill>
                  <a:srgbClr val="990000"/>
                </a:solidFill>
                <a:latin typeface="黑体" pitchFamily="2" charset="-122"/>
                <a:ea typeface="黑体" pitchFamily="2" charset="-122"/>
              </a:rPr>
              <a:t>程序：</a:t>
            </a:r>
            <a:r>
              <a:rPr lang="zh-CN" altLang="en-US">
                <a:latin typeface="黑体" pitchFamily="2" charset="-122"/>
                <a:ea typeface="黑体" pitchFamily="2" charset="-122"/>
              </a:rPr>
              <a:t>由一系列有序的指令构成。</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6147" name="Rectangle 24"/>
          <p:cNvSpPr>
            <a:spLocks noChangeArrowheads="1"/>
          </p:cNvSpPr>
          <p:nvPr/>
        </p:nvSpPr>
        <p:spPr bwMode="auto">
          <a:xfrm>
            <a:off x="749300" y="1376363"/>
            <a:ext cx="83947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a:solidFill>
                  <a:srgbClr val="990000"/>
                </a:solidFill>
                <a:latin typeface="黑体" pitchFamily="2" charset="-122"/>
                <a:ea typeface="黑体" pitchFamily="2" charset="-122"/>
              </a:rPr>
              <a:t>指令：</a:t>
            </a:r>
            <a:r>
              <a:rPr lang="zh-CN" altLang="en-US">
                <a:latin typeface="黑体" pitchFamily="2" charset="-122"/>
                <a:ea typeface="黑体" pitchFamily="2" charset="-122"/>
              </a:rPr>
              <a:t>计算机硬件能够识别并直接执行的操作命令。</a:t>
            </a:r>
          </a:p>
          <a:p>
            <a:pPr algn="l" eaLnBrk="1" hangingPunct="1">
              <a:lnSpc>
                <a:spcPct val="110000"/>
              </a:lnSpc>
            </a:pPr>
            <a:r>
              <a:rPr lang="zh-CN" altLang="en-US">
                <a:latin typeface="黑体" pitchFamily="2" charset="-122"/>
                <a:ea typeface="黑体" pitchFamily="2" charset="-122"/>
              </a:rPr>
              <a:t>      （又称为</a:t>
            </a:r>
            <a:r>
              <a:rPr lang="zh-CN" altLang="en-US">
                <a:solidFill>
                  <a:schemeClr val="hlink"/>
                </a:solidFill>
                <a:latin typeface="黑体" pitchFamily="2" charset="-122"/>
                <a:ea typeface="黑体" pitchFamily="2" charset="-122"/>
              </a:rPr>
              <a:t>机器指令</a:t>
            </a:r>
            <a:r>
              <a:rPr lang="zh-CN" altLang="en-US">
                <a:latin typeface="黑体" pitchFamily="2" charset="-122"/>
                <a:ea typeface="黑体" pitchFamily="2" charset="-122"/>
              </a:rPr>
              <a:t>或</a:t>
            </a:r>
            <a:r>
              <a:rPr lang="zh-CN" altLang="en-US">
                <a:solidFill>
                  <a:schemeClr val="hlink"/>
                </a:solidFill>
                <a:latin typeface="黑体" pitchFamily="2" charset="-122"/>
                <a:ea typeface="黑体" pitchFamily="2" charset="-122"/>
              </a:rPr>
              <a:t>计算机指令</a:t>
            </a:r>
            <a:r>
              <a:rPr lang="zh-CN" altLang="en-US">
                <a:latin typeface="黑体" pitchFamily="2" charset="-122"/>
                <a:ea typeface="黑体" pitchFamily="2" charset="-122"/>
              </a:rPr>
              <a:t>）</a:t>
            </a:r>
          </a:p>
        </p:txBody>
      </p:sp>
      <p:sp>
        <p:nvSpPr>
          <p:cNvPr id="6148" name="Rectangle 29"/>
          <p:cNvSpPr>
            <a:spLocks noChangeArrowheads="1"/>
          </p:cNvSpPr>
          <p:nvPr/>
        </p:nvSpPr>
        <p:spPr bwMode="auto">
          <a:xfrm>
            <a:off x="693738" y="404813"/>
            <a:ext cx="7848600" cy="838200"/>
          </a:xfrm>
          <a:prstGeom prst="rect">
            <a:avLst/>
          </a:prstGeom>
          <a:noFill/>
          <a:ln>
            <a:noFill/>
          </a:ln>
          <a:extLst/>
        </p:spPr>
        <p:txBody>
          <a:bodyPr/>
          <a:lstStyle/>
          <a:p>
            <a:pPr algn="ctr" eaLnBrk="1" hangingPunct="1"/>
            <a:r>
              <a:rPr lang="zh-CN" altLang="en-US" sz="3200">
                <a:solidFill>
                  <a:srgbClr val="990000"/>
                </a:solidFill>
                <a:latin typeface="黑体" pitchFamily="2" charset="-122"/>
                <a:ea typeface="黑体" pitchFamily="2" charset="-122"/>
              </a:rPr>
              <a:t>第3章  指令系统</a:t>
            </a:r>
          </a:p>
        </p:txBody>
      </p:sp>
      <p:sp>
        <p:nvSpPr>
          <p:cNvPr id="6149" name="Text Box 32"/>
          <p:cNvSpPr txBox="1">
            <a:spLocks noChangeArrowheads="1"/>
          </p:cNvSpPr>
          <p:nvPr/>
        </p:nvSpPr>
        <p:spPr bwMode="auto">
          <a:xfrm>
            <a:off x="963613" y="2506663"/>
            <a:ext cx="74104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5163">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110000"/>
              </a:lnSpc>
              <a:spcBef>
                <a:spcPct val="50000"/>
              </a:spcBef>
              <a:buClr>
                <a:schemeClr val="bg1"/>
              </a:buClr>
              <a:buFont typeface="Wingdings" pitchFamily="2" charset="2"/>
              <a:buNone/>
            </a:pPr>
            <a:r>
              <a:rPr lang="zh-CN" altLang="en-US">
                <a:latin typeface="黑体" pitchFamily="2" charset="-122"/>
                <a:ea typeface="黑体" pitchFamily="2" charset="-122"/>
              </a:rPr>
              <a:t>指令是二进制编码。</a:t>
            </a:r>
          </a:p>
          <a:p>
            <a:pPr algn="l" eaLnBrk="1" hangingPunct="1">
              <a:lnSpc>
                <a:spcPct val="110000"/>
              </a:lnSpc>
              <a:buClr>
                <a:schemeClr val="bg1"/>
              </a:buClr>
              <a:buFont typeface="Wingdings" pitchFamily="2" charset="2"/>
              <a:buNone/>
            </a:pPr>
            <a:r>
              <a:rPr lang="zh-CN" altLang="en-US">
                <a:latin typeface="黑体" pitchFamily="2" charset="-122"/>
                <a:ea typeface="黑体" pitchFamily="2" charset="-122"/>
              </a:rPr>
              <a:t>为便于书写和阅读，通常用助记符表示，如：</a:t>
            </a:r>
          </a:p>
          <a:p>
            <a:pPr algn="l" eaLnBrk="1" hangingPunct="1">
              <a:lnSpc>
                <a:spcPct val="110000"/>
              </a:lnSpc>
              <a:buClr>
                <a:schemeClr val="bg1"/>
              </a:buClr>
              <a:buFont typeface="Wingdings" pitchFamily="2" charset="2"/>
              <a:buNone/>
            </a:pPr>
            <a:r>
              <a:rPr lang="zh-CN" altLang="en-US">
                <a:latin typeface="黑体" pitchFamily="2" charset="-122"/>
                <a:ea typeface="黑体" pitchFamily="2" charset="-122"/>
              </a:rPr>
              <a:t>    </a:t>
            </a:r>
            <a:r>
              <a:rPr lang="en-US" altLang="zh-CN">
                <a:latin typeface="黑体" pitchFamily="2" charset="-122"/>
                <a:ea typeface="黑体" pitchFamily="2" charset="-122"/>
              </a:rPr>
              <a:t>ADD AX,5</a:t>
            </a:r>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noChangeAspect="1"/>
          </p:cNvGraphicFramePr>
          <p:nvPr/>
        </p:nvGraphicFramePr>
        <p:xfrm>
          <a:off x="0" y="498475"/>
          <a:ext cx="7639050" cy="2592388"/>
        </p:xfrm>
        <a:graphic>
          <a:graphicData uri="http://schemas.openxmlformats.org/presentationml/2006/ole">
            <mc:AlternateContent xmlns:mc="http://schemas.openxmlformats.org/markup-compatibility/2006">
              <mc:Choice xmlns:v="urn:schemas-microsoft-com:vml" Requires="v">
                <p:oleObj spid="_x0000_s43094" name="Document" r:id="rId4" imgW="5522441" imgH="1874119" progId="Word.Document.8">
                  <p:embed/>
                </p:oleObj>
              </mc:Choice>
              <mc:Fallback>
                <p:oleObj name="Document" r:id="rId4" imgW="5522441" imgH="1874119"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98475"/>
                        <a:ext cx="763905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1" name="Rectangle 2"/>
          <p:cNvSpPr>
            <a:spLocks noChangeArrowheads="1"/>
          </p:cNvSpPr>
          <p:nvPr/>
        </p:nvSpPr>
        <p:spPr bwMode="auto">
          <a:xfrm>
            <a:off x="0" y="3616325"/>
            <a:ext cx="9144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133350" eaLnBrk="1" hangingPunct="1">
              <a:lnSpc>
                <a:spcPct val="110000"/>
              </a:lnSpc>
              <a:tabLst>
                <a:tab pos="2041525" algn="l"/>
              </a:tabLst>
            </a:pPr>
            <a:r>
              <a:rPr lang="zh-CN" altLang="en-US">
                <a:latin typeface="黑体" pitchFamily="2" charset="-122"/>
                <a:ea typeface="黑体" pitchFamily="2" charset="-122"/>
              </a:rPr>
              <a:t>   第</a:t>
            </a:r>
            <a:r>
              <a:rPr lang="en-US" altLang="zh-CN">
                <a:latin typeface="黑体" pitchFamily="2" charset="-122"/>
                <a:ea typeface="黑体" pitchFamily="2" charset="-122"/>
              </a:rPr>
              <a:t>(7)-(9)</a:t>
            </a:r>
            <a:r>
              <a:rPr lang="zh-CN" altLang="en-US">
                <a:latin typeface="黑体" pitchFamily="2" charset="-122"/>
                <a:ea typeface="黑体" pitchFamily="2" charset="-122"/>
              </a:rPr>
              <a:t>的寻找方式，</a:t>
            </a:r>
          </a:p>
          <a:p>
            <a:pPr indent="133350" eaLnBrk="1" hangingPunct="1">
              <a:lnSpc>
                <a:spcPct val="110000"/>
              </a:lnSpc>
              <a:tabLst>
                <a:tab pos="2041525" algn="l"/>
              </a:tabLst>
            </a:pPr>
            <a:r>
              <a:rPr lang="zh-CN" altLang="en-US">
                <a:latin typeface="黑体" pitchFamily="2" charset="-122"/>
                <a:ea typeface="黑体" pitchFamily="2" charset="-122"/>
              </a:rPr>
              <a:t>       统称为</a:t>
            </a:r>
            <a:r>
              <a:rPr lang="zh-CN" altLang="en-US">
                <a:solidFill>
                  <a:schemeClr val="hlink"/>
                </a:solidFill>
                <a:latin typeface="黑体" pitchFamily="2" charset="-122"/>
                <a:ea typeface="黑体" pitchFamily="2" charset="-122"/>
              </a:rPr>
              <a:t>偏移量寻找方式（</a:t>
            </a:r>
            <a:r>
              <a:rPr lang="en-US" altLang="zh-CN">
                <a:solidFill>
                  <a:schemeClr val="hlink"/>
                </a:solidFill>
                <a:latin typeface="黑体" pitchFamily="2" charset="-122"/>
                <a:ea typeface="黑体" pitchFamily="2" charset="-122"/>
              </a:rPr>
              <a:t>Offset Addressing</a:t>
            </a:r>
            <a:r>
              <a:rPr lang="zh-CN" altLang="en-US">
                <a:solidFill>
                  <a:schemeClr val="hlink"/>
                </a:solidFill>
                <a:latin typeface="黑体" pitchFamily="2" charset="-122"/>
                <a:ea typeface="黑体" pitchFamily="2" charset="-122"/>
              </a:rPr>
              <a:t>）</a:t>
            </a:r>
            <a:r>
              <a:rPr lang="zh-CN" altLang="en-US">
                <a:latin typeface="黑体" pitchFamily="2" charset="-122"/>
                <a:ea typeface="黑体" pitchFamily="2" charset="-122"/>
              </a:rPr>
              <a:t>。</a:t>
            </a:r>
            <a:endParaRPr lang="zh-CN" altLang="en-US">
              <a:solidFill>
                <a:schemeClr val="tx2"/>
              </a:solidFill>
              <a:latin typeface="黑体" pitchFamily="2" charset="-122"/>
              <a:ea typeface="黑体" pitchFamily="2" charset="-122"/>
            </a:endParaRPr>
          </a:p>
          <a:p>
            <a:pPr indent="133350">
              <a:lnSpc>
                <a:spcPct val="110000"/>
              </a:lnSpc>
              <a:tabLst>
                <a:tab pos="2041525" algn="l"/>
              </a:tabLst>
            </a:pPr>
            <a:endParaRPr lang="zh-CN" altLang="en-US" b="0">
              <a:solidFill>
                <a:schemeClr val="tx1"/>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0" y="339725"/>
            <a:ext cx="9144000"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eaLnBrk="1" hangingPunct="1">
              <a:lnSpc>
                <a:spcPct val="130000"/>
              </a:lnSpc>
              <a:tabLst>
                <a:tab pos="2041525" algn="l"/>
              </a:tabLst>
            </a:pPr>
            <a:r>
              <a:rPr lang="zh-CN" altLang="en-US" dirty="0">
                <a:latin typeface="黑体" pitchFamily="2" charset="-122"/>
                <a:ea typeface="黑体" pitchFamily="2" charset="-122"/>
              </a:rPr>
              <a:t>  (</a:t>
            </a:r>
            <a:r>
              <a:rPr lang="en-US" altLang="zh-CN" dirty="0">
                <a:latin typeface="黑体" pitchFamily="2" charset="-122"/>
                <a:ea typeface="黑体" pitchFamily="2" charset="-122"/>
              </a:rPr>
              <a:t>7</a:t>
            </a:r>
            <a:r>
              <a:rPr lang="zh-CN" altLang="en-US" dirty="0">
                <a:latin typeface="黑体" pitchFamily="2" charset="-122"/>
                <a:ea typeface="黑体" pitchFamily="2" charset="-122"/>
              </a:rPr>
              <a:t>)变址寻址(</a:t>
            </a:r>
            <a:r>
              <a:rPr lang="en-US" altLang="zh-CN" dirty="0">
                <a:latin typeface="黑体" pitchFamily="2" charset="-122"/>
                <a:ea typeface="黑体" pitchFamily="2" charset="-122"/>
              </a:rPr>
              <a:t>Indexed Addressing)</a:t>
            </a:r>
            <a:endParaRPr lang="en-US" altLang="zh-CN" dirty="0">
              <a:solidFill>
                <a:schemeClr val="tx2"/>
              </a:solidFill>
              <a:latin typeface="黑体" pitchFamily="2" charset="-122"/>
              <a:ea typeface="黑体" pitchFamily="2" charset="-122"/>
            </a:endParaRPr>
          </a:p>
          <a:p>
            <a:pPr indent="266700">
              <a:lnSpc>
                <a:spcPct val="130000"/>
              </a:lnSpc>
              <a:tabLst>
                <a:tab pos="2041525" algn="l"/>
              </a:tabLst>
            </a:pPr>
            <a:r>
              <a:rPr lang="en-US" altLang="zh-CN" dirty="0">
                <a:latin typeface="黑体" pitchFamily="2" charset="-122"/>
                <a:ea typeface="黑体" pitchFamily="2" charset="-122"/>
              </a:rPr>
              <a:t>     </a:t>
            </a:r>
            <a:r>
              <a:rPr lang="zh-CN" altLang="en-US" dirty="0">
                <a:latin typeface="黑体" pitchFamily="2" charset="-122"/>
                <a:ea typeface="黑体" pitchFamily="2" charset="-122"/>
              </a:rPr>
              <a:t>有效地址 = 变址寄存器的内容 + 形式地址(位移量)。</a:t>
            </a:r>
            <a:endParaRPr lang="zh-CN" altLang="en-US" dirty="0">
              <a:solidFill>
                <a:schemeClr val="tx2"/>
              </a:solidFill>
              <a:latin typeface="黑体" pitchFamily="2" charset="-122"/>
              <a:ea typeface="黑体" pitchFamily="2" charset="-122"/>
            </a:endParaRPr>
          </a:p>
          <a:p>
            <a:pPr indent="266700">
              <a:lnSpc>
                <a:spcPct val="130000"/>
              </a:lnSpc>
              <a:tabLst>
                <a:tab pos="2041525" algn="l"/>
              </a:tabLst>
            </a:pPr>
            <a:r>
              <a:rPr lang="zh-CN" altLang="en-US" dirty="0">
                <a:latin typeface="黑体" pitchFamily="2" charset="-122"/>
                <a:ea typeface="黑体" pitchFamily="2" charset="-122"/>
              </a:rPr>
              <a:t>      </a:t>
            </a:r>
            <a:r>
              <a:rPr lang="en-US" altLang="zh-CN" dirty="0">
                <a:latin typeface="黑体" pitchFamily="2" charset="-122"/>
                <a:ea typeface="黑体" pitchFamily="2" charset="-122"/>
              </a:rPr>
              <a:t>EA = (Rx) + A </a:t>
            </a:r>
            <a:endParaRPr lang="en-US" altLang="zh-CN" dirty="0">
              <a:solidFill>
                <a:schemeClr val="tx2"/>
              </a:solidFill>
              <a:latin typeface="黑体" pitchFamily="2" charset="-122"/>
              <a:ea typeface="黑体" pitchFamily="2" charset="-122"/>
            </a:endParaRPr>
          </a:p>
          <a:p>
            <a:pPr indent="266700">
              <a:lnSpc>
                <a:spcPct val="130000"/>
              </a:lnSpc>
              <a:tabLst>
                <a:tab pos="2041525" algn="l"/>
              </a:tabLst>
            </a:pPr>
            <a:r>
              <a:rPr lang="en-US" altLang="zh-CN" dirty="0">
                <a:latin typeface="Times New Roman" pitchFamily="18" charset="0"/>
                <a:ea typeface="宋体" pitchFamily="2" charset="-122"/>
              </a:rPr>
              <a:t> </a:t>
            </a:r>
            <a:endParaRPr lang="en-US" altLang="zh-CN" dirty="0">
              <a:solidFill>
                <a:schemeClr val="tx2"/>
              </a:solidFill>
              <a:latin typeface="宋体" pitchFamily="2" charset="-122"/>
              <a:ea typeface="宋体" pitchFamily="2" charset="-122"/>
            </a:endParaRPr>
          </a:p>
          <a:p>
            <a:pPr indent="266700">
              <a:lnSpc>
                <a:spcPct val="130000"/>
              </a:lnSpc>
              <a:tabLst>
                <a:tab pos="2041525" algn="l"/>
              </a:tabLst>
            </a:pPr>
            <a:r>
              <a:rPr lang="en-US" altLang="zh-CN" dirty="0">
                <a:latin typeface="Times New Roman" pitchFamily="18" charset="0"/>
                <a:ea typeface="宋体" pitchFamily="2" charset="-122"/>
              </a:rPr>
              <a:t> </a:t>
            </a:r>
            <a:endParaRPr lang="en-US" altLang="zh-CN" dirty="0">
              <a:solidFill>
                <a:schemeClr val="tx2"/>
              </a:solidFill>
              <a:latin typeface="宋体" pitchFamily="2" charset="-122"/>
              <a:ea typeface="宋体" pitchFamily="2" charset="-122"/>
            </a:endParaRPr>
          </a:p>
          <a:p>
            <a:pPr indent="266700">
              <a:lnSpc>
                <a:spcPct val="130000"/>
              </a:lnSpc>
              <a:tabLst>
                <a:tab pos="2041525" algn="l"/>
              </a:tabLst>
            </a:pPr>
            <a:r>
              <a:rPr lang="en-US" altLang="zh-CN" dirty="0">
                <a:latin typeface="Times New Roman" pitchFamily="18" charset="0"/>
                <a:ea typeface="宋体" pitchFamily="2" charset="-122"/>
              </a:rPr>
              <a:t> </a:t>
            </a:r>
            <a:endParaRPr lang="en-US" altLang="zh-CN" dirty="0">
              <a:solidFill>
                <a:schemeClr val="tx2"/>
              </a:solidFill>
              <a:latin typeface="宋体" pitchFamily="2" charset="-122"/>
              <a:ea typeface="宋体" pitchFamily="2" charset="-122"/>
            </a:endParaRPr>
          </a:p>
          <a:p>
            <a:pPr indent="266700">
              <a:lnSpc>
                <a:spcPct val="130000"/>
              </a:lnSpc>
              <a:tabLst>
                <a:tab pos="2041525" algn="l"/>
              </a:tabLst>
            </a:pPr>
            <a:r>
              <a:rPr lang="en-US" altLang="zh-CN" dirty="0">
                <a:latin typeface="Times New Roman" pitchFamily="18" charset="0"/>
                <a:ea typeface="宋体" pitchFamily="2" charset="-122"/>
              </a:rPr>
              <a:t> </a:t>
            </a:r>
            <a:endParaRPr lang="en-US" altLang="zh-CN" dirty="0">
              <a:solidFill>
                <a:schemeClr val="tx2"/>
              </a:solidFill>
              <a:latin typeface="宋体" pitchFamily="2" charset="-122"/>
              <a:ea typeface="宋体" pitchFamily="2" charset="-122"/>
            </a:endParaRPr>
          </a:p>
          <a:p>
            <a:pPr indent="266700">
              <a:lnSpc>
                <a:spcPct val="130000"/>
              </a:lnSpc>
              <a:tabLst>
                <a:tab pos="2041525" algn="l"/>
              </a:tabLst>
            </a:pPr>
            <a:r>
              <a:rPr lang="en-US" altLang="zh-CN" dirty="0">
                <a:latin typeface="Times New Roman" pitchFamily="18" charset="0"/>
                <a:ea typeface="宋体" pitchFamily="2" charset="-122"/>
              </a:rPr>
              <a:t> </a:t>
            </a:r>
            <a:endParaRPr lang="en-US" altLang="zh-CN" dirty="0">
              <a:solidFill>
                <a:schemeClr val="tx2"/>
              </a:solidFill>
              <a:latin typeface="宋体" pitchFamily="2" charset="-122"/>
              <a:ea typeface="宋体" pitchFamily="2" charset="-122"/>
            </a:endParaRPr>
          </a:p>
          <a:p>
            <a:pPr indent="266700">
              <a:lnSpc>
                <a:spcPct val="130000"/>
              </a:lnSpc>
              <a:tabLst>
                <a:tab pos="2041525" algn="l"/>
              </a:tabLst>
            </a:pPr>
            <a:r>
              <a:rPr lang="en-US" altLang="zh-CN" dirty="0">
                <a:latin typeface="宋体" pitchFamily="2" charset="-122"/>
                <a:ea typeface="宋体" pitchFamily="2" charset="-122"/>
              </a:rPr>
              <a:t> </a:t>
            </a:r>
          </a:p>
          <a:p>
            <a:pPr indent="266700">
              <a:lnSpc>
                <a:spcPct val="130000"/>
              </a:lnSpc>
              <a:tabLst>
                <a:tab pos="2041525" algn="l"/>
              </a:tabLst>
            </a:pPr>
            <a:endParaRPr lang="en-US" altLang="zh-CN" dirty="0">
              <a:latin typeface="宋体" pitchFamily="2" charset="-122"/>
              <a:ea typeface="宋体" pitchFamily="2" charset="-122"/>
            </a:endParaRPr>
          </a:p>
          <a:p>
            <a:pPr indent="266700">
              <a:lnSpc>
                <a:spcPct val="130000"/>
              </a:lnSpc>
              <a:tabLst>
                <a:tab pos="2041525" algn="l"/>
              </a:tabLst>
            </a:pPr>
            <a:endParaRPr lang="en-US" altLang="zh-CN" dirty="0">
              <a:solidFill>
                <a:schemeClr val="tx2"/>
              </a:solidFill>
              <a:latin typeface="宋体" pitchFamily="2" charset="-122"/>
              <a:ea typeface="宋体" pitchFamily="2" charset="-122"/>
            </a:endParaRPr>
          </a:p>
          <a:p>
            <a:pPr indent="266700" algn="l">
              <a:lnSpc>
                <a:spcPct val="130000"/>
              </a:lnSpc>
              <a:tabLst>
                <a:tab pos="2041525" algn="l"/>
              </a:tabLst>
            </a:pPr>
            <a:r>
              <a:rPr lang="en-US" altLang="zh-CN" dirty="0">
                <a:latin typeface="黑体" pitchFamily="2" charset="-122"/>
                <a:ea typeface="黑体" pitchFamily="2" charset="-122"/>
              </a:rPr>
              <a:t>     </a:t>
            </a:r>
            <a:r>
              <a:rPr lang="zh-CN" altLang="en-US" dirty="0">
                <a:solidFill>
                  <a:srgbClr val="003300"/>
                </a:solidFill>
                <a:latin typeface="黑体" pitchFamily="2" charset="-122"/>
                <a:ea typeface="黑体" pitchFamily="2" charset="-122"/>
              </a:rPr>
              <a:t>适用于对数据块操作</a:t>
            </a:r>
            <a:r>
              <a:rPr lang="zh-CN" altLang="en-US" dirty="0">
                <a:solidFill>
                  <a:schemeClr val="tx2"/>
                </a:solidFill>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grpSp>
        <p:nvGrpSpPr>
          <p:cNvPr id="44035" name="Group 29"/>
          <p:cNvGrpSpPr>
            <a:grpSpLocks/>
          </p:cNvGrpSpPr>
          <p:nvPr/>
        </p:nvGrpSpPr>
        <p:grpSpPr bwMode="auto">
          <a:xfrm>
            <a:off x="1906225" y="1785938"/>
            <a:ext cx="5219700" cy="3071812"/>
            <a:chOff x="1251" y="1213"/>
            <a:chExt cx="3288" cy="1935"/>
          </a:xfrm>
        </p:grpSpPr>
        <p:sp>
          <p:nvSpPr>
            <p:cNvPr id="44036" name="Text Box 4"/>
            <p:cNvSpPr txBox="1">
              <a:spLocks noChangeArrowheads="1"/>
            </p:cNvSpPr>
            <p:nvPr/>
          </p:nvSpPr>
          <p:spPr bwMode="auto">
            <a:xfrm>
              <a:off x="3592" y="1213"/>
              <a:ext cx="8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dirty="0">
                  <a:latin typeface="黑体" pitchFamily="2" charset="-122"/>
                  <a:ea typeface="黑体" pitchFamily="2" charset="-122"/>
                </a:rPr>
                <a:t>主存储器</a:t>
              </a:r>
            </a:p>
          </p:txBody>
        </p:sp>
        <p:sp>
          <p:nvSpPr>
            <p:cNvPr id="44037" name="Text Box 5"/>
            <p:cNvSpPr txBox="1">
              <a:spLocks noChangeArrowheads="1"/>
            </p:cNvSpPr>
            <p:nvPr/>
          </p:nvSpPr>
          <p:spPr bwMode="auto">
            <a:xfrm>
              <a:off x="3458" y="2276"/>
              <a:ext cx="1079" cy="204"/>
            </a:xfrm>
            <a:prstGeom prst="rect">
              <a:avLst/>
            </a:prstGeom>
            <a:solidFill>
              <a:srgbClr val="FFFFFF"/>
            </a:solidFill>
            <a:ln w="12700">
              <a:solidFill>
                <a:srgbClr val="000000"/>
              </a:solidFill>
              <a:miter lim="800000"/>
              <a:headEnd/>
              <a:tailEnd/>
            </a:ln>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b="0" dirty="0">
                  <a:solidFill>
                    <a:srgbClr val="003300"/>
                  </a:solidFill>
                  <a:latin typeface="黑体" pitchFamily="2" charset="-122"/>
                  <a:ea typeface="黑体" pitchFamily="2" charset="-122"/>
                </a:rPr>
                <a:t> </a:t>
              </a:r>
              <a:r>
                <a:rPr lang="zh-CN" altLang="en-US" sz="1800" b="0" dirty="0">
                  <a:solidFill>
                    <a:srgbClr val="003300"/>
                  </a:solidFill>
                  <a:latin typeface="黑体" pitchFamily="2" charset="-122"/>
                  <a:ea typeface="黑体" pitchFamily="2" charset="-122"/>
                </a:rPr>
                <a:t>操作数</a:t>
              </a:r>
            </a:p>
          </p:txBody>
        </p:sp>
        <p:grpSp>
          <p:nvGrpSpPr>
            <p:cNvPr id="44038" name="Group 13"/>
            <p:cNvGrpSpPr>
              <a:grpSpLocks/>
            </p:cNvGrpSpPr>
            <p:nvPr/>
          </p:nvGrpSpPr>
          <p:grpSpPr bwMode="auto">
            <a:xfrm>
              <a:off x="1251" y="1429"/>
              <a:ext cx="1416" cy="296"/>
              <a:chOff x="1251" y="1429"/>
              <a:chExt cx="1416" cy="296"/>
            </a:xfrm>
          </p:grpSpPr>
          <p:sp>
            <p:nvSpPr>
              <p:cNvPr id="44049" name="Text Box 6"/>
              <p:cNvSpPr txBox="1">
                <a:spLocks noChangeArrowheads="1"/>
              </p:cNvSpPr>
              <p:nvPr/>
            </p:nvSpPr>
            <p:spPr bwMode="auto">
              <a:xfrm>
                <a:off x="1251" y="1496"/>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IR   OP  Rx    A</a:t>
                </a:r>
                <a:r>
                  <a:rPr lang="zh-CN" altLang="en-US" sz="1800">
                    <a:latin typeface="黑体" pitchFamily="2" charset="-122"/>
                    <a:ea typeface="黑体" pitchFamily="2" charset="-122"/>
                  </a:rPr>
                  <a:t> </a:t>
                </a:r>
              </a:p>
            </p:txBody>
          </p:sp>
          <p:sp>
            <p:nvSpPr>
              <p:cNvPr id="44050" name="Rectangle 7"/>
              <p:cNvSpPr>
                <a:spLocks noChangeArrowheads="1"/>
              </p:cNvSpPr>
              <p:nvPr/>
            </p:nvSpPr>
            <p:spPr bwMode="auto">
              <a:xfrm>
                <a:off x="1504" y="1433"/>
                <a:ext cx="1163"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44051" name="Rectangle 8"/>
              <p:cNvSpPr>
                <a:spLocks noChangeArrowheads="1"/>
              </p:cNvSpPr>
              <p:nvPr/>
            </p:nvSpPr>
            <p:spPr bwMode="auto">
              <a:xfrm>
                <a:off x="1890" y="1429"/>
                <a:ext cx="186" cy="292"/>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grpSp>
          <p:nvGrpSpPr>
            <p:cNvPr id="44039" name="Group 18"/>
            <p:cNvGrpSpPr>
              <a:grpSpLocks/>
            </p:cNvGrpSpPr>
            <p:nvPr/>
          </p:nvGrpSpPr>
          <p:grpSpPr bwMode="auto">
            <a:xfrm>
              <a:off x="1251" y="2856"/>
              <a:ext cx="1416" cy="292"/>
              <a:chOff x="1266" y="2711"/>
              <a:chExt cx="1416" cy="292"/>
            </a:xfrm>
          </p:grpSpPr>
          <p:sp>
            <p:nvSpPr>
              <p:cNvPr id="44047" name="Text Box 15"/>
              <p:cNvSpPr txBox="1">
                <a:spLocks noChangeArrowheads="1"/>
              </p:cNvSpPr>
              <p:nvPr/>
            </p:nvSpPr>
            <p:spPr bwMode="auto">
              <a:xfrm>
                <a:off x="1266" y="2774"/>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Rx      </a:t>
                </a:r>
                <a:r>
                  <a:rPr lang="zh-CN" altLang="en-US" sz="1800">
                    <a:latin typeface="黑体" pitchFamily="2" charset="-122"/>
                    <a:ea typeface="黑体" pitchFamily="2" charset="-122"/>
                  </a:rPr>
                  <a:t>变址值</a:t>
                </a:r>
                <a:r>
                  <a:rPr lang="en-US" altLang="zh-CN" sz="1800">
                    <a:latin typeface="黑体" pitchFamily="2" charset="-122"/>
                    <a:ea typeface="黑体" pitchFamily="2" charset="-122"/>
                  </a:rPr>
                  <a:t>X     </a:t>
                </a:r>
              </a:p>
            </p:txBody>
          </p:sp>
          <p:sp>
            <p:nvSpPr>
              <p:cNvPr id="44048" name="Rectangle 16"/>
              <p:cNvSpPr>
                <a:spLocks noChangeArrowheads="1"/>
              </p:cNvSpPr>
              <p:nvPr/>
            </p:nvSpPr>
            <p:spPr bwMode="auto">
              <a:xfrm>
                <a:off x="1519" y="2711"/>
                <a:ext cx="1163"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sp>
          <p:nvSpPr>
            <p:cNvPr id="44040" name="Rectangle 19"/>
            <p:cNvSpPr>
              <a:spLocks noChangeArrowheads="1"/>
            </p:cNvSpPr>
            <p:nvPr/>
          </p:nvSpPr>
          <p:spPr bwMode="auto">
            <a:xfrm>
              <a:off x="3450" y="1433"/>
              <a:ext cx="1089" cy="1715"/>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p>
              <a:endParaRPr lang="zh-CN" altLang="en-US">
                <a:latin typeface="黑体" pitchFamily="2" charset="-122"/>
                <a:ea typeface="黑体" pitchFamily="2" charset="-122"/>
              </a:endParaRPr>
            </a:p>
          </p:txBody>
        </p:sp>
        <p:sp>
          <p:nvSpPr>
            <p:cNvPr id="44041" name="Freeform 20"/>
            <p:cNvSpPr>
              <a:spLocks/>
            </p:cNvSpPr>
            <p:nvPr/>
          </p:nvSpPr>
          <p:spPr bwMode="auto">
            <a:xfrm>
              <a:off x="2662" y="1897"/>
              <a:ext cx="332" cy="726"/>
            </a:xfrm>
            <a:custGeom>
              <a:avLst/>
              <a:gdLst>
                <a:gd name="T0" fmla="*/ 6 w 296"/>
                <a:gd name="T1" fmla="*/ 0 h 768"/>
                <a:gd name="T2" fmla="*/ 332 w 296"/>
                <a:gd name="T3" fmla="*/ 182 h 768"/>
                <a:gd name="T4" fmla="*/ 326 w 296"/>
                <a:gd name="T5" fmla="*/ 549 h 768"/>
                <a:gd name="T6" fmla="*/ 6 w 296"/>
                <a:gd name="T7" fmla="*/ 726 h 768"/>
                <a:gd name="T8" fmla="*/ 6 w 296"/>
                <a:gd name="T9" fmla="*/ 460 h 768"/>
                <a:gd name="T10" fmla="*/ 111 w 296"/>
                <a:gd name="T11" fmla="*/ 368 h 768"/>
                <a:gd name="T12" fmla="*/ 0 w 296"/>
                <a:gd name="T13" fmla="*/ 265 h 768"/>
                <a:gd name="T14" fmla="*/ 6 w 296"/>
                <a:gd name="T15" fmla="*/ 0 h 768"/>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768"/>
                <a:gd name="T26" fmla="*/ 296 w 29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768">
                  <a:moveTo>
                    <a:pt x="5" y="0"/>
                  </a:moveTo>
                  <a:lnTo>
                    <a:pt x="296" y="192"/>
                  </a:lnTo>
                  <a:lnTo>
                    <a:pt x="291" y="581"/>
                  </a:lnTo>
                  <a:lnTo>
                    <a:pt x="5" y="768"/>
                  </a:lnTo>
                  <a:lnTo>
                    <a:pt x="5" y="487"/>
                  </a:lnTo>
                  <a:lnTo>
                    <a:pt x="99" y="389"/>
                  </a:lnTo>
                  <a:lnTo>
                    <a:pt x="0" y="280"/>
                  </a:lnTo>
                  <a:lnTo>
                    <a:pt x="5" y="0"/>
                  </a:lnTo>
                  <a:close/>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4042" name="Text Box 24"/>
            <p:cNvSpPr txBox="1">
              <a:spLocks noChangeArrowheads="1"/>
            </p:cNvSpPr>
            <p:nvPr/>
          </p:nvSpPr>
          <p:spPr bwMode="auto">
            <a:xfrm>
              <a:off x="2726" y="2000"/>
              <a:ext cx="289"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00" tIns="0" rIns="9000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ALU</a:t>
              </a:r>
            </a:p>
          </p:txBody>
        </p:sp>
        <p:sp>
          <p:nvSpPr>
            <p:cNvPr id="44043" name="Freeform 25"/>
            <p:cNvSpPr>
              <a:spLocks/>
            </p:cNvSpPr>
            <p:nvPr/>
          </p:nvSpPr>
          <p:spPr bwMode="auto">
            <a:xfrm>
              <a:off x="2356" y="1681"/>
              <a:ext cx="311" cy="292"/>
            </a:xfrm>
            <a:custGeom>
              <a:avLst/>
              <a:gdLst>
                <a:gd name="T0" fmla="*/ 0 w 311"/>
                <a:gd name="T1" fmla="*/ 0 h 421"/>
                <a:gd name="T2" fmla="*/ 0 w 311"/>
                <a:gd name="T3" fmla="*/ 292 h 421"/>
                <a:gd name="T4" fmla="*/ 311 w 311"/>
                <a:gd name="T5" fmla="*/ 292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4044" name="Freeform 26"/>
            <p:cNvSpPr>
              <a:spLocks/>
            </p:cNvSpPr>
            <p:nvPr/>
          </p:nvSpPr>
          <p:spPr bwMode="auto">
            <a:xfrm flipV="1">
              <a:off x="2107" y="2547"/>
              <a:ext cx="549" cy="292"/>
            </a:xfrm>
            <a:custGeom>
              <a:avLst/>
              <a:gdLst>
                <a:gd name="T0" fmla="*/ 0 w 311"/>
                <a:gd name="T1" fmla="*/ 0 h 421"/>
                <a:gd name="T2" fmla="*/ 0 w 311"/>
                <a:gd name="T3" fmla="*/ 1966 h 421"/>
                <a:gd name="T4" fmla="*/ 2765317 w 311"/>
                <a:gd name="T5" fmla="*/ 1966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4045" name="Line 27"/>
            <p:cNvSpPr>
              <a:spLocks noChangeShapeType="1"/>
            </p:cNvSpPr>
            <p:nvPr/>
          </p:nvSpPr>
          <p:spPr bwMode="auto">
            <a:xfrm>
              <a:off x="2947" y="2356"/>
              <a:ext cx="493" cy="0"/>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4046" name="Text Box 28"/>
            <p:cNvSpPr txBox="1">
              <a:spLocks noChangeArrowheads="1"/>
            </p:cNvSpPr>
            <p:nvPr/>
          </p:nvSpPr>
          <p:spPr bwMode="auto">
            <a:xfrm>
              <a:off x="3020" y="2180"/>
              <a:ext cx="3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EA</a:t>
              </a:r>
            </a:p>
          </p:txBody>
        </p:sp>
      </p:gr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70%"/>
          <p:cNvSpPr>
            <a:spLocks noChangeAspect="1" noChangeArrowheads="1"/>
          </p:cNvSpPr>
          <p:nvPr/>
        </p:nvSpPr>
        <p:spPr bwMode="auto">
          <a:xfrm>
            <a:off x="4546600" y="2109788"/>
            <a:ext cx="315913" cy="271462"/>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59" name="Line 3"/>
          <p:cNvSpPr>
            <a:spLocks noChangeAspect="1" noChangeShapeType="1"/>
          </p:cNvSpPr>
          <p:nvPr/>
        </p:nvSpPr>
        <p:spPr bwMode="auto">
          <a:xfrm>
            <a:off x="488950" y="1535113"/>
            <a:ext cx="7272338"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60" name="Rectangle 4"/>
          <p:cNvSpPr>
            <a:spLocks noChangeAspect="1" noChangeArrowheads="1"/>
          </p:cNvSpPr>
          <p:nvPr/>
        </p:nvSpPr>
        <p:spPr bwMode="auto">
          <a:xfrm>
            <a:off x="727075" y="1922463"/>
            <a:ext cx="2373313" cy="242252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1" name="Rectangle 5"/>
          <p:cNvSpPr>
            <a:spLocks noChangeAspect="1" noChangeArrowheads="1"/>
          </p:cNvSpPr>
          <p:nvPr/>
        </p:nvSpPr>
        <p:spPr bwMode="auto">
          <a:xfrm>
            <a:off x="3900488" y="1939925"/>
            <a:ext cx="1174750" cy="235426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2" name="Rectangle 6"/>
          <p:cNvSpPr>
            <a:spLocks noChangeAspect="1" noChangeArrowheads="1"/>
          </p:cNvSpPr>
          <p:nvPr/>
        </p:nvSpPr>
        <p:spPr bwMode="auto">
          <a:xfrm>
            <a:off x="5934075" y="1957388"/>
            <a:ext cx="1204913" cy="896937"/>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3" name="Rectangle 7"/>
          <p:cNvSpPr>
            <a:spLocks noChangeAspect="1" noChangeArrowheads="1"/>
          </p:cNvSpPr>
          <p:nvPr/>
        </p:nvSpPr>
        <p:spPr bwMode="auto">
          <a:xfrm>
            <a:off x="5951538" y="3230563"/>
            <a:ext cx="1216025" cy="1027112"/>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4" name="Text Box 8"/>
          <p:cNvSpPr txBox="1">
            <a:spLocks noChangeAspect="1" noChangeArrowheads="1"/>
          </p:cNvSpPr>
          <p:nvPr/>
        </p:nvSpPr>
        <p:spPr bwMode="auto">
          <a:xfrm>
            <a:off x="1470025" y="3968750"/>
            <a:ext cx="7858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Times New Roman" pitchFamily="18" charset="0"/>
                <a:ea typeface="宋体" pitchFamily="2" charset="-122"/>
              </a:rPr>
              <a:t>CPU</a:t>
            </a:r>
          </a:p>
        </p:txBody>
      </p:sp>
      <p:sp>
        <p:nvSpPr>
          <p:cNvPr id="45065" name="Rectangle 9"/>
          <p:cNvSpPr>
            <a:spLocks noChangeAspect="1" noChangeArrowheads="1"/>
          </p:cNvSpPr>
          <p:nvPr/>
        </p:nvSpPr>
        <p:spPr bwMode="auto">
          <a:xfrm>
            <a:off x="2165350" y="2109788"/>
            <a:ext cx="757238" cy="22066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6" name="Rectangle 10"/>
          <p:cNvSpPr>
            <a:spLocks noChangeAspect="1" noChangeArrowheads="1"/>
          </p:cNvSpPr>
          <p:nvPr/>
        </p:nvSpPr>
        <p:spPr bwMode="auto">
          <a:xfrm>
            <a:off x="2165350" y="2398713"/>
            <a:ext cx="757238" cy="2190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7" name="Rectangle 11"/>
          <p:cNvSpPr>
            <a:spLocks noChangeAspect="1" noChangeArrowheads="1"/>
          </p:cNvSpPr>
          <p:nvPr/>
        </p:nvSpPr>
        <p:spPr bwMode="auto">
          <a:xfrm>
            <a:off x="2165350" y="2887663"/>
            <a:ext cx="757238" cy="223837"/>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8" name="Rectangle 12"/>
          <p:cNvSpPr>
            <a:spLocks noChangeAspect="1" noChangeArrowheads="1"/>
          </p:cNvSpPr>
          <p:nvPr/>
        </p:nvSpPr>
        <p:spPr bwMode="auto">
          <a:xfrm>
            <a:off x="2165350" y="2887663"/>
            <a:ext cx="757238" cy="1117600"/>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9" name="Rectangle 13"/>
          <p:cNvSpPr>
            <a:spLocks noChangeAspect="1" noChangeArrowheads="1"/>
          </p:cNvSpPr>
          <p:nvPr/>
        </p:nvSpPr>
        <p:spPr bwMode="auto">
          <a:xfrm>
            <a:off x="2165350" y="3111500"/>
            <a:ext cx="757238" cy="217488"/>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70" name="Rectangle 14"/>
          <p:cNvSpPr>
            <a:spLocks noChangeAspect="1" noChangeArrowheads="1"/>
          </p:cNvSpPr>
          <p:nvPr/>
        </p:nvSpPr>
        <p:spPr bwMode="auto">
          <a:xfrm>
            <a:off x="2165350" y="3784600"/>
            <a:ext cx="757238" cy="22066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Arial" charset="0"/>
              <a:ea typeface="宋体" pitchFamily="2" charset="-122"/>
            </a:endParaRPr>
          </a:p>
        </p:txBody>
      </p:sp>
      <p:sp>
        <p:nvSpPr>
          <p:cNvPr id="45071" name="Text Box 15"/>
          <p:cNvSpPr txBox="1">
            <a:spLocks noChangeAspect="1" noChangeArrowheads="1"/>
          </p:cNvSpPr>
          <p:nvPr/>
        </p:nvSpPr>
        <p:spPr bwMode="auto">
          <a:xfrm>
            <a:off x="1573213" y="2093913"/>
            <a:ext cx="56356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Times New Roman" pitchFamily="18" charset="0"/>
                <a:ea typeface="宋体" pitchFamily="2" charset="-122"/>
              </a:rPr>
              <a:t>IR</a:t>
            </a:r>
            <a:endParaRPr lang="en-US" altLang="zh-CN" sz="1400" b="0">
              <a:latin typeface="Times New Roman" pitchFamily="18" charset="0"/>
              <a:ea typeface="宋体" pitchFamily="2" charset="-122"/>
            </a:endParaRPr>
          </a:p>
        </p:txBody>
      </p:sp>
      <p:sp>
        <p:nvSpPr>
          <p:cNvPr id="45072" name="Text Box 16"/>
          <p:cNvSpPr txBox="1">
            <a:spLocks noChangeAspect="1" noChangeArrowheads="1"/>
          </p:cNvSpPr>
          <p:nvPr/>
        </p:nvSpPr>
        <p:spPr bwMode="auto">
          <a:xfrm>
            <a:off x="1601788" y="2344738"/>
            <a:ext cx="563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Times New Roman" pitchFamily="18" charset="0"/>
                <a:ea typeface="宋体" pitchFamily="2" charset="-122"/>
              </a:rPr>
              <a:t>PC</a:t>
            </a:r>
            <a:endParaRPr lang="en-US" altLang="zh-CN" sz="1400" b="0">
              <a:latin typeface="Times New Roman" pitchFamily="18" charset="0"/>
              <a:ea typeface="宋体" pitchFamily="2" charset="-122"/>
            </a:endParaRPr>
          </a:p>
        </p:txBody>
      </p:sp>
      <p:sp>
        <p:nvSpPr>
          <p:cNvPr id="45073" name="Text Box 17"/>
          <p:cNvSpPr txBox="1">
            <a:spLocks noChangeAspect="1" noChangeArrowheads="1"/>
          </p:cNvSpPr>
          <p:nvPr/>
        </p:nvSpPr>
        <p:spPr bwMode="auto">
          <a:xfrm>
            <a:off x="1601788" y="2838450"/>
            <a:ext cx="5635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Times New Roman" pitchFamily="18" charset="0"/>
                <a:ea typeface="宋体" pitchFamily="2" charset="-122"/>
              </a:rPr>
              <a:t>R0</a:t>
            </a:r>
            <a:endParaRPr lang="en-US" altLang="zh-CN" sz="1400" b="0">
              <a:latin typeface="Times New Roman" pitchFamily="18" charset="0"/>
              <a:ea typeface="宋体" pitchFamily="2" charset="-122"/>
            </a:endParaRPr>
          </a:p>
        </p:txBody>
      </p:sp>
      <p:sp>
        <p:nvSpPr>
          <p:cNvPr id="45074" name="Text Box 18"/>
          <p:cNvSpPr txBox="1">
            <a:spLocks noChangeAspect="1" noChangeArrowheads="1"/>
          </p:cNvSpPr>
          <p:nvPr/>
        </p:nvSpPr>
        <p:spPr bwMode="auto">
          <a:xfrm>
            <a:off x="1601788" y="3271838"/>
            <a:ext cx="56356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Times New Roman" pitchFamily="18" charset="0"/>
                <a:ea typeface="宋体" pitchFamily="2" charset="-122"/>
              </a:rPr>
              <a:t>Rx</a:t>
            </a:r>
            <a:endParaRPr lang="en-US" altLang="zh-CN" sz="1400" b="0">
              <a:latin typeface="Times New Roman" pitchFamily="18" charset="0"/>
              <a:ea typeface="宋体" pitchFamily="2" charset="-122"/>
            </a:endParaRPr>
          </a:p>
        </p:txBody>
      </p:sp>
      <p:sp>
        <p:nvSpPr>
          <p:cNvPr id="45075" name="Rectangle 19"/>
          <p:cNvSpPr>
            <a:spLocks noChangeAspect="1" noChangeArrowheads="1"/>
          </p:cNvSpPr>
          <p:nvPr/>
        </p:nvSpPr>
        <p:spPr bwMode="auto">
          <a:xfrm>
            <a:off x="3900488" y="2195513"/>
            <a:ext cx="1174750" cy="234950"/>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76" name="Rectangle 20"/>
          <p:cNvSpPr>
            <a:spLocks noChangeAspect="1" noChangeArrowheads="1"/>
          </p:cNvSpPr>
          <p:nvPr/>
        </p:nvSpPr>
        <p:spPr bwMode="auto">
          <a:xfrm>
            <a:off x="3900488" y="2425700"/>
            <a:ext cx="1174750" cy="23495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Arial" charset="0"/>
              <a:ea typeface="宋体" pitchFamily="2" charset="-122"/>
            </a:endParaRPr>
          </a:p>
        </p:txBody>
      </p:sp>
      <p:sp>
        <p:nvSpPr>
          <p:cNvPr id="45077" name="Text Box 21"/>
          <p:cNvSpPr txBox="1">
            <a:spLocks noChangeAspect="1" noChangeArrowheads="1"/>
          </p:cNvSpPr>
          <p:nvPr/>
        </p:nvSpPr>
        <p:spPr bwMode="auto">
          <a:xfrm>
            <a:off x="4049713" y="2746375"/>
            <a:ext cx="8747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Times New Roman" pitchFamily="18" charset="0"/>
                <a:ea typeface="宋体" pitchFamily="2" charset="-122"/>
              </a:rPr>
              <a:t>……</a:t>
            </a:r>
          </a:p>
        </p:txBody>
      </p:sp>
      <p:sp>
        <p:nvSpPr>
          <p:cNvPr id="45078" name="Rectangle 22"/>
          <p:cNvSpPr>
            <a:spLocks noChangeAspect="1" noChangeArrowheads="1"/>
          </p:cNvSpPr>
          <p:nvPr/>
        </p:nvSpPr>
        <p:spPr bwMode="auto">
          <a:xfrm>
            <a:off x="3900488" y="3243263"/>
            <a:ext cx="1174750" cy="238125"/>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Arial" charset="0"/>
              <a:ea typeface="宋体" pitchFamily="2" charset="-122"/>
            </a:endParaRPr>
          </a:p>
        </p:txBody>
      </p:sp>
      <p:sp>
        <p:nvSpPr>
          <p:cNvPr id="45079" name="Text Box 23"/>
          <p:cNvSpPr txBox="1">
            <a:spLocks noChangeAspect="1" noChangeArrowheads="1"/>
          </p:cNvSpPr>
          <p:nvPr/>
        </p:nvSpPr>
        <p:spPr bwMode="auto">
          <a:xfrm>
            <a:off x="4067175" y="3635375"/>
            <a:ext cx="874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Times New Roman" pitchFamily="18" charset="0"/>
                <a:ea typeface="宋体" pitchFamily="2" charset="-122"/>
              </a:rPr>
              <a:t>……</a:t>
            </a:r>
          </a:p>
        </p:txBody>
      </p:sp>
      <p:sp>
        <p:nvSpPr>
          <p:cNvPr id="45080" name="Text Box 24"/>
          <p:cNvSpPr txBox="1">
            <a:spLocks noChangeAspect="1" noChangeArrowheads="1"/>
          </p:cNvSpPr>
          <p:nvPr/>
        </p:nvSpPr>
        <p:spPr bwMode="auto">
          <a:xfrm>
            <a:off x="3962400" y="3921125"/>
            <a:ext cx="1066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Times New Roman" pitchFamily="18" charset="0"/>
                <a:ea typeface="宋体" pitchFamily="2" charset="-122"/>
              </a:rPr>
              <a:t>MM</a:t>
            </a:r>
          </a:p>
        </p:txBody>
      </p:sp>
      <p:sp>
        <p:nvSpPr>
          <p:cNvPr id="45081" name="Text Box 25"/>
          <p:cNvSpPr txBox="1">
            <a:spLocks noChangeAspect="1" noChangeArrowheads="1"/>
          </p:cNvSpPr>
          <p:nvPr/>
        </p:nvSpPr>
        <p:spPr bwMode="auto">
          <a:xfrm>
            <a:off x="6054725" y="3852863"/>
            <a:ext cx="10842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45082" name="Rectangle 26"/>
          <p:cNvSpPr>
            <a:spLocks noChangeAspect="1" noChangeArrowheads="1"/>
          </p:cNvSpPr>
          <p:nvPr/>
        </p:nvSpPr>
        <p:spPr bwMode="auto">
          <a:xfrm>
            <a:off x="6202363" y="2058988"/>
            <a:ext cx="757237" cy="22066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83" name="Text Box 27"/>
          <p:cNvSpPr txBox="1">
            <a:spLocks noChangeAspect="1" noChangeArrowheads="1"/>
          </p:cNvSpPr>
          <p:nvPr/>
        </p:nvSpPr>
        <p:spPr bwMode="auto">
          <a:xfrm>
            <a:off x="6010275" y="2500313"/>
            <a:ext cx="10842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45084" name="Line 28"/>
          <p:cNvSpPr>
            <a:spLocks noChangeAspect="1" noChangeShapeType="1"/>
          </p:cNvSpPr>
          <p:nvPr/>
        </p:nvSpPr>
        <p:spPr bwMode="auto">
          <a:xfrm>
            <a:off x="1973263" y="1535113"/>
            <a:ext cx="0" cy="38735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5" name="Line 29"/>
          <p:cNvSpPr>
            <a:spLocks noChangeAspect="1" noChangeShapeType="1"/>
          </p:cNvSpPr>
          <p:nvPr/>
        </p:nvSpPr>
        <p:spPr bwMode="auto">
          <a:xfrm>
            <a:off x="6545263" y="1554163"/>
            <a:ext cx="0" cy="385762"/>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6" name="Line 30"/>
          <p:cNvSpPr>
            <a:spLocks noChangeAspect="1" noChangeShapeType="1"/>
          </p:cNvSpPr>
          <p:nvPr/>
        </p:nvSpPr>
        <p:spPr bwMode="auto">
          <a:xfrm>
            <a:off x="6573838" y="2854325"/>
            <a:ext cx="0" cy="388938"/>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7" name="Rectangle 31"/>
          <p:cNvSpPr>
            <a:spLocks noChangeAspect="1" noChangeArrowheads="1"/>
          </p:cNvSpPr>
          <p:nvPr/>
        </p:nvSpPr>
        <p:spPr bwMode="auto">
          <a:xfrm>
            <a:off x="3900488" y="2195513"/>
            <a:ext cx="1174750" cy="2349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Arial" charset="0"/>
              <a:ea typeface="宋体" pitchFamily="2" charset="-122"/>
            </a:endParaRPr>
          </a:p>
        </p:txBody>
      </p:sp>
      <p:sp>
        <p:nvSpPr>
          <p:cNvPr id="45088" name="Rectangle 32"/>
          <p:cNvSpPr>
            <a:spLocks noChangeAspect="1" noChangeArrowheads="1"/>
          </p:cNvSpPr>
          <p:nvPr/>
        </p:nvSpPr>
        <p:spPr bwMode="auto">
          <a:xfrm>
            <a:off x="2165350" y="2109788"/>
            <a:ext cx="755650" cy="22066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Arial" charset="0"/>
              <a:ea typeface="宋体" pitchFamily="2" charset="-122"/>
            </a:endParaRPr>
          </a:p>
        </p:txBody>
      </p:sp>
      <p:sp>
        <p:nvSpPr>
          <p:cNvPr id="45089" name="Line 33"/>
          <p:cNvSpPr>
            <a:spLocks noChangeAspect="1" noChangeShapeType="1"/>
          </p:cNvSpPr>
          <p:nvPr/>
        </p:nvSpPr>
        <p:spPr bwMode="auto">
          <a:xfrm>
            <a:off x="4510088" y="1554163"/>
            <a:ext cx="0" cy="38893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0" name="Freeform 34"/>
          <p:cNvSpPr>
            <a:spLocks noChangeAspect="1"/>
          </p:cNvSpPr>
          <p:nvPr/>
        </p:nvSpPr>
        <p:spPr bwMode="auto">
          <a:xfrm flipH="1">
            <a:off x="779463" y="2365375"/>
            <a:ext cx="698500" cy="201613"/>
          </a:xfrm>
          <a:custGeom>
            <a:avLst/>
            <a:gdLst>
              <a:gd name="T0" fmla="*/ 0 w 594"/>
              <a:gd name="T1" fmla="*/ 2147483647 h 180"/>
              <a:gd name="T2" fmla="*/ 2147483647 w 594"/>
              <a:gd name="T3" fmla="*/ 0 h 180"/>
              <a:gd name="T4" fmla="*/ 2147483647 w 594"/>
              <a:gd name="T5" fmla="*/ 0 h 180"/>
              <a:gd name="T6" fmla="*/ 2147483647 w 594"/>
              <a:gd name="T7" fmla="*/ 2147483647 h 180"/>
              <a:gd name="T8" fmla="*/ 2147483647 w 594"/>
              <a:gd name="T9" fmla="*/ 2147483647 h 180"/>
              <a:gd name="T10" fmla="*/ 2147483647 w 594"/>
              <a:gd name="T11" fmla="*/ 2147483647 h 180"/>
              <a:gd name="T12" fmla="*/ 2147483647 w 594"/>
              <a:gd name="T13" fmla="*/ 2147483647 h 180"/>
              <a:gd name="T14" fmla="*/ 0 w 594"/>
              <a:gd name="T15" fmla="*/ 2147483647 h 180"/>
              <a:gd name="T16" fmla="*/ 0 60000 65536"/>
              <a:gd name="T17" fmla="*/ 0 60000 65536"/>
              <a:gd name="T18" fmla="*/ 0 60000 65536"/>
              <a:gd name="T19" fmla="*/ 0 60000 65536"/>
              <a:gd name="T20" fmla="*/ 0 60000 65536"/>
              <a:gd name="T21" fmla="*/ 0 60000 65536"/>
              <a:gd name="T22" fmla="*/ 0 60000 65536"/>
              <a:gd name="T23" fmla="*/ 0 60000 65536"/>
              <a:gd name="T24" fmla="*/ 0 w 594"/>
              <a:gd name="T25" fmla="*/ 0 h 180"/>
              <a:gd name="T26" fmla="*/ 594 w 594"/>
              <a:gd name="T27" fmla="*/ 180 h 1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4" h="180">
                <a:moveTo>
                  <a:pt x="0" y="180"/>
                </a:moveTo>
                <a:lnTo>
                  <a:pt x="153" y="0"/>
                </a:lnTo>
                <a:lnTo>
                  <a:pt x="447" y="0"/>
                </a:lnTo>
                <a:lnTo>
                  <a:pt x="594" y="180"/>
                </a:lnTo>
                <a:lnTo>
                  <a:pt x="345" y="180"/>
                </a:lnTo>
                <a:lnTo>
                  <a:pt x="300" y="138"/>
                </a:lnTo>
                <a:lnTo>
                  <a:pt x="252" y="180"/>
                </a:lnTo>
                <a:lnTo>
                  <a:pt x="0" y="180"/>
                </a:lnTo>
                <a:close/>
              </a:path>
            </a:pathLst>
          </a:custGeom>
          <a:solidFill>
            <a:srgbClr val="FFFFFF"/>
          </a:solidFill>
          <a:ln w="19050" cap="flat" cmpd="sng">
            <a:solidFill>
              <a:srgbClr val="000000"/>
            </a:solidFill>
            <a:prstDash val="solid"/>
            <a:round/>
            <a:headEnd/>
            <a:tailEnd/>
          </a:ln>
        </p:spPr>
        <p:txBody>
          <a:bodyPr wrap="none" anchor="ctr"/>
          <a:lstStyle/>
          <a:p>
            <a:endParaRPr lang="zh-CN" altLang="en-US"/>
          </a:p>
        </p:txBody>
      </p:sp>
      <p:sp>
        <p:nvSpPr>
          <p:cNvPr id="45091" name="Oval 35"/>
          <p:cNvSpPr>
            <a:spLocks noChangeAspect="1" noChangeArrowheads="1"/>
          </p:cNvSpPr>
          <p:nvPr/>
        </p:nvSpPr>
        <p:spPr bwMode="auto">
          <a:xfrm>
            <a:off x="2655888" y="2174875"/>
            <a:ext cx="92075" cy="92075"/>
          </a:xfrm>
          <a:prstGeom prst="ellipse">
            <a:avLst/>
          </a:prstGeom>
          <a:solidFill>
            <a:srgbClr val="FF66FF"/>
          </a:solidFill>
          <a:ln w="9525">
            <a:solidFill>
              <a:srgbClr val="000000"/>
            </a:solidFill>
            <a:round/>
            <a:headEnd/>
            <a:tailEnd/>
          </a:ln>
        </p:spPr>
        <p:txBody>
          <a:bodyPr wrap="none" anchor="ctr"/>
          <a:lstStyle/>
          <a:p>
            <a:pPr>
              <a:lnSpc>
                <a:spcPct val="90000"/>
              </a:lnSpc>
            </a:pPr>
            <a:endParaRPr lang="zh-CN" altLang="en-US">
              <a:latin typeface="Arial" charset="0"/>
              <a:ea typeface="宋体" pitchFamily="2" charset="-122"/>
            </a:endParaRPr>
          </a:p>
        </p:txBody>
      </p:sp>
      <p:sp>
        <p:nvSpPr>
          <p:cNvPr id="45092" name="Oval 36"/>
          <p:cNvSpPr>
            <a:spLocks noChangeAspect="1" noChangeArrowheads="1"/>
          </p:cNvSpPr>
          <p:nvPr/>
        </p:nvSpPr>
        <p:spPr bwMode="auto">
          <a:xfrm>
            <a:off x="2801938" y="2174875"/>
            <a:ext cx="92075" cy="92075"/>
          </a:xfrm>
          <a:prstGeom prst="ellipse">
            <a:avLst/>
          </a:prstGeom>
          <a:solidFill>
            <a:srgbClr val="00FFFF"/>
          </a:solidFill>
          <a:ln w="9525">
            <a:solidFill>
              <a:srgbClr val="000000"/>
            </a:solidFill>
            <a:round/>
            <a:headEnd/>
            <a:tailEnd/>
          </a:ln>
        </p:spPr>
        <p:txBody>
          <a:bodyPr wrap="none" anchor="ctr"/>
          <a:lstStyle/>
          <a:p>
            <a:pPr>
              <a:lnSpc>
                <a:spcPct val="90000"/>
              </a:lnSpc>
            </a:pPr>
            <a:endParaRPr lang="zh-CN" altLang="en-US">
              <a:latin typeface="Arial" charset="0"/>
              <a:ea typeface="宋体" pitchFamily="2" charset="-122"/>
            </a:endParaRPr>
          </a:p>
        </p:txBody>
      </p:sp>
      <p:sp>
        <p:nvSpPr>
          <p:cNvPr id="45093" name="Rectangle 37"/>
          <p:cNvSpPr>
            <a:spLocks noChangeAspect="1" noChangeArrowheads="1"/>
          </p:cNvSpPr>
          <p:nvPr/>
        </p:nvSpPr>
        <p:spPr bwMode="auto">
          <a:xfrm>
            <a:off x="2174875" y="3105150"/>
            <a:ext cx="746125" cy="230188"/>
          </a:xfrm>
          <a:prstGeom prst="rect">
            <a:avLst/>
          </a:prstGeom>
          <a:solidFill>
            <a:srgbClr val="FFFFFF"/>
          </a:solidFill>
          <a:ln w="9525">
            <a:solidFill>
              <a:srgbClr val="0000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sp>
        <p:nvSpPr>
          <p:cNvPr id="45094" name="Text Box 38"/>
          <p:cNvSpPr txBox="1">
            <a:spLocks noChangeAspect="1" noChangeArrowheads="1"/>
          </p:cNvSpPr>
          <p:nvPr/>
        </p:nvSpPr>
        <p:spPr bwMode="auto">
          <a:xfrm>
            <a:off x="2184400" y="3041650"/>
            <a:ext cx="75565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Times New Roman" pitchFamily="18" charset="0"/>
                <a:ea typeface="宋体" pitchFamily="2" charset="-122"/>
              </a:rPr>
              <a:t>……</a:t>
            </a:r>
          </a:p>
        </p:txBody>
      </p:sp>
      <p:grpSp>
        <p:nvGrpSpPr>
          <p:cNvPr id="2" name="Group 39"/>
          <p:cNvGrpSpPr>
            <a:grpSpLocks noChangeAspect="1"/>
          </p:cNvGrpSpPr>
          <p:nvPr/>
        </p:nvGrpSpPr>
        <p:grpSpPr bwMode="auto">
          <a:xfrm>
            <a:off x="1460500" y="2009775"/>
            <a:ext cx="1941513" cy="1539875"/>
            <a:chOff x="726" y="800"/>
            <a:chExt cx="867" cy="688"/>
          </a:xfrm>
        </p:grpSpPr>
        <p:sp>
          <p:nvSpPr>
            <p:cNvPr id="45103" name="Rectangle 40"/>
            <p:cNvSpPr>
              <a:spLocks noChangeAspect="1" noChangeArrowheads="1"/>
            </p:cNvSpPr>
            <p:nvPr/>
          </p:nvSpPr>
          <p:spPr bwMode="auto">
            <a:xfrm>
              <a:off x="1045" y="1385"/>
              <a:ext cx="333" cy="103"/>
            </a:xfrm>
            <a:prstGeom prst="rect">
              <a:avLst/>
            </a:prstGeom>
            <a:solidFill>
              <a:srgbClr val="FF66FF"/>
            </a:solidFill>
            <a:ln w="28575">
              <a:solidFill>
                <a:srgbClr val="CC33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sp>
          <p:nvSpPr>
            <p:cNvPr id="45104" name="Freeform 41"/>
            <p:cNvSpPr>
              <a:spLocks noChangeAspect="1"/>
            </p:cNvSpPr>
            <p:nvPr/>
          </p:nvSpPr>
          <p:spPr bwMode="auto">
            <a:xfrm>
              <a:off x="726" y="800"/>
              <a:ext cx="867" cy="600"/>
            </a:xfrm>
            <a:custGeom>
              <a:avLst/>
              <a:gdLst>
                <a:gd name="T0" fmla="*/ 556 w 867"/>
                <a:gd name="T1" fmla="*/ 89 h 600"/>
                <a:gd name="T2" fmla="*/ 556 w 867"/>
                <a:gd name="T3" fmla="*/ 0 h 600"/>
                <a:gd name="T4" fmla="*/ 867 w 867"/>
                <a:gd name="T5" fmla="*/ 0 h 600"/>
                <a:gd name="T6" fmla="*/ 867 w 867"/>
                <a:gd name="T7" fmla="*/ 370 h 600"/>
                <a:gd name="T8" fmla="*/ 0 w 867"/>
                <a:gd name="T9" fmla="*/ 370 h 600"/>
                <a:gd name="T10" fmla="*/ 0 w 867"/>
                <a:gd name="T11" fmla="*/ 600 h 600"/>
                <a:gd name="T12" fmla="*/ 111 w 867"/>
                <a:gd name="T13" fmla="*/ 600 h 600"/>
                <a:gd name="T14" fmla="*/ 0 60000 65536"/>
                <a:gd name="T15" fmla="*/ 0 60000 65536"/>
                <a:gd name="T16" fmla="*/ 0 60000 65536"/>
                <a:gd name="T17" fmla="*/ 0 60000 65536"/>
                <a:gd name="T18" fmla="*/ 0 60000 65536"/>
                <a:gd name="T19" fmla="*/ 0 60000 65536"/>
                <a:gd name="T20" fmla="*/ 0 60000 65536"/>
                <a:gd name="T21" fmla="*/ 0 w 867"/>
                <a:gd name="T22" fmla="*/ 0 h 600"/>
                <a:gd name="T23" fmla="*/ 867 w 867"/>
                <a:gd name="T24" fmla="*/ 600 h 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7" h="600">
                  <a:moveTo>
                    <a:pt x="556" y="89"/>
                  </a:moveTo>
                  <a:lnTo>
                    <a:pt x="556" y="0"/>
                  </a:lnTo>
                  <a:lnTo>
                    <a:pt x="867" y="0"/>
                  </a:lnTo>
                  <a:lnTo>
                    <a:pt x="867" y="370"/>
                  </a:lnTo>
                  <a:lnTo>
                    <a:pt x="0" y="370"/>
                  </a:lnTo>
                  <a:lnTo>
                    <a:pt x="0" y="600"/>
                  </a:lnTo>
                  <a:lnTo>
                    <a:pt x="111" y="600"/>
                  </a:lnTo>
                </a:path>
              </a:pathLst>
            </a:custGeom>
            <a:noFill/>
            <a:ln w="28575" cap="flat" cmpd="sng">
              <a:solidFill>
                <a:srgbClr val="CC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50"/>
          <p:cNvGrpSpPr>
            <a:grpSpLocks/>
          </p:cNvGrpSpPr>
          <p:nvPr/>
        </p:nvGrpSpPr>
        <p:grpSpPr bwMode="auto">
          <a:xfrm>
            <a:off x="946150" y="2224088"/>
            <a:ext cx="2406650" cy="1874837"/>
            <a:chOff x="596" y="1401"/>
            <a:chExt cx="1516" cy="1181"/>
          </a:xfrm>
        </p:grpSpPr>
        <p:sp>
          <p:nvSpPr>
            <p:cNvPr id="45101" name="Freeform 43"/>
            <p:cNvSpPr>
              <a:spLocks noChangeAspect="1"/>
            </p:cNvSpPr>
            <p:nvPr/>
          </p:nvSpPr>
          <p:spPr bwMode="auto">
            <a:xfrm>
              <a:off x="837" y="1401"/>
              <a:ext cx="1223" cy="334"/>
            </a:xfrm>
            <a:custGeom>
              <a:avLst/>
              <a:gdLst>
                <a:gd name="T0" fmla="*/ 236258 w 867"/>
                <a:gd name="T1" fmla="*/ 0 h 237"/>
                <a:gd name="T2" fmla="*/ 300476 w 867"/>
                <a:gd name="T3" fmla="*/ 0 h 237"/>
                <a:gd name="T4" fmla="*/ 300476 w 867"/>
                <a:gd name="T5" fmla="*/ 80949 h 237"/>
                <a:gd name="T6" fmla="*/ 0 w 867"/>
                <a:gd name="T7" fmla="*/ 80949 h 237"/>
                <a:gd name="T8" fmla="*/ 0 w 867"/>
                <a:gd name="T9" fmla="*/ 53295 h 237"/>
                <a:gd name="T10" fmla="*/ 0 60000 65536"/>
                <a:gd name="T11" fmla="*/ 0 60000 65536"/>
                <a:gd name="T12" fmla="*/ 0 60000 65536"/>
                <a:gd name="T13" fmla="*/ 0 60000 65536"/>
                <a:gd name="T14" fmla="*/ 0 60000 65536"/>
                <a:gd name="T15" fmla="*/ 0 w 867"/>
                <a:gd name="T16" fmla="*/ 0 h 237"/>
                <a:gd name="T17" fmla="*/ 867 w 867"/>
                <a:gd name="T18" fmla="*/ 237 h 237"/>
              </a:gdLst>
              <a:ahLst/>
              <a:cxnLst>
                <a:cxn ang="T10">
                  <a:pos x="T0" y="T1"/>
                </a:cxn>
                <a:cxn ang="T11">
                  <a:pos x="T2" y="T3"/>
                </a:cxn>
                <a:cxn ang="T12">
                  <a:pos x="T4" y="T5"/>
                </a:cxn>
                <a:cxn ang="T13">
                  <a:pos x="T6" y="T7"/>
                </a:cxn>
                <a:cxn ang="T14">
                  <a:pos x="T8" y="T9"/>
                </a:cxn>
              </a:cxnLst>
              <a:rect l="T15" t="T16" r="T17" b="T18"/>
              <a:pathLst>
                <a:path w="867" h="237">
                  <a:moveTo>
                    <a:pt x="681" y="0"/>
                  </a:moveTo>
                  <a:lnTo>
                    <a:pt x="867" y="0"/>
                  </a:lnTo>
                  <a:lnTo>
                    <a:pt x="867" y="237"/>
                  </a:lnTo>
                  <a:lnTo>
                    <a:pt x="0" y="237"/>
                  </a:lnTo>
                  <a:lnTo>
                    <a:pt x="0" y="156"/>
                  </a:lnTo>
                </a:path>
              </a:pathLst>
            </a:custGeom>
            <a:noFill/>
            <a:ln w="28575" cap="flat" cmpd="sng">
              <a:solidFill>
                <a:srgbClr val="0099CC"/>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02" name="Freeform 44"/>
            <p:cNvSpPr>
              <a:spLocks noChangeAspect="1"/>
            </p:cNvSpPr>
            <p:nvPr/>
          </p:nvSpPr>
          <p:spPr bwMode="auto">
            <a:xfrm>
              <a:off x="596" y="1621"/>
              <a:ext cx="1516" cy="961"/>
            </a:xfrm>
            <a:custGeom>
              <a:avLst/>
              <a:gdLst>
                <a:gd name="T0" fmla="*/ 291793 w 1075"/>
                <a:gd name="T1" fmla="*/ 131771 h 681"/>
                <a:gd name="T2" fmla="*/ 370994 w 1075"/>
                <a:gd name="T3" fmla="*/ 131771 h 681"/>
                <a:gd name="T4" fmla="*/ 370994 w 1075"/>
                <a:gd name="T5" fmla="*/ 237704 h 681"/>
                <a:gd name="T6" fmla="*/ 0 w 1075"/>
                <a:gd name="T7" fmla="*/ 237704 h 681"/>
                <a:gd name="T8" fmla="*/ 0 w 1075"/>
                <a:gd name="T9" fmla="*/ 0 h 681"/>
                <a:gd name="T10" fmla="*/ 0 60000 65536"/>
                <a:gd name="T11" fmla="*/ 0 60000 65536"/>
                <a:gd name="T12" fmla="*/ 0 60000 65536"/>
                <a:gd name="T13" fmla="*/ 0 60000 65536"/>
                <a:gd name="T14" fmla="*/ 0 60000 65536"/>
                <a:gd name="T15" fmla="*/ 0 w 1075"/>
                <a:gd name="T16" fmla="*/ 0 h 681"/>
                <a:gd name="T17" fmla="*/ 1075 w 1075"/>
                <a:gd name="T18" fmla="*/ 681 h 681"/>
              </a:gdLst>
              <a:ahLst/>
              <a:cxnLst>
                <a:cxn ang="T10">
                  <a:pos x="T0" y="T1"/>
                </a:cxn>
                <a:cxn ang="T11">
                  <a:pos x="T2" y="T3"/>
                </a:cxn>
                <a:cxn ang="T12">
                  <a:pos x="T4" y="T5"/>
                </a:cxn>
                <a:cxn ang="T13">
                  <a:pos x="T6" y="T7"/>
                </a:cxn>
                <a:cxn ang="T14">
                  <a:pos x="T8" y="T9"/>
                </a:cxn>
              </a:cxnLst>
              <a:rect l="T15" t="T16" r="T17" b="T18"/>
              <a:pathLst>
                <a:path w="1075" h="681">
                  <a:moveTo>
                    <a:pt x="845" y="378"/>
                  </a:moveTo>
                  <a:lnTo>
                    <a:pt x="1075" y="378"/>
                  </a:lnTo>
                  <a:lnTo>
                    <a:pt x="1075" y="681"/>
                  </a:lnTo>
                  <a:lnTo>
                    <a:pt x="0" y="681"/>
                  </a:lnTo>
                  <a:lnTo>
                    <a:pt x="0" y="0"/>
                  </a:lnTo>
                </a:path>
              </a:pathLst>
            </a:custGeom>
            <a:noFill/>
            <a:ln w="28575" cap="flat" cmpd="sng">
              <a:solidFill>
                <a:srgbClr val="FF66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45"/>
          <p:cNvGrpSpPr>
            <a:grpSpLocks noChangeAspect="1"/>
          </p:cNvGrpSpPr>
          <p:nvPr/>
        </p:nvGrpSpPr>
        <p:grpSpPr bwMode="auto">
          <a:xfrm>
            <a:off x="1119188" y="1336675"/>
            <a:ext cx="3965575" cy="2138363"/>
            <a:chOff x="570" y="504"/>
            <a:chExt cx="1771" cy="955"/>
          </a:xfrm>
        </p:grpSpPr>
        <p:sp>
          <p:nvSpPr>
            <p:cNvPr id="45099" name="Rectangle 46"/>
            <p:cNvSpPr>
              <a:spLocks noChangeAspect="1" noChangeArrowheads="1"/>
            </p:cNvSpPr>
            <p:nvPr/>
          </p:nvSpPr>
          <p:spPr bwMode="auto">
            <a:xfrm>
              <a:off x="1815" y="1348"/>
              <a:ext cx="526" cy="111"/>
            </a:xfrm>
            <a:prstGeom prst="rect">
              <a:avLst/>
            </a:prstGeom>
            <a:solidFill>
              <a:srgbClr val="66FF33"/>
            </a:solidFill>
            <a:ln w="28575">
              <a:solidFill>
                <a:srgbClr val="0066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sp>
          <p:nvSpPr>
            <p:cNvPr id="45100" name="Freeform 47"/>
            <p:cNvSpPr>
              <a:spLocks noChangeAspect="1"/>
            </p:cNvSpPr>
            <p:nvPr/>
          </p:nvSpPr>
          <p:spPr bwMode="auto">
            <a:xfrm>
              <a:off x="570" y="504"/>
              <a:ext cx="1215" cy="874"/>
            </a:xfrm>
            <a:custGeom>
              <a:avLst/>
              <a:gdLst>
                <a:gd name="T0" fmla="*/ 0 w 1215"/>
                <a:gd name="T1" fmla="*/ 451 h 874"/>
                <a:gd name="T2" fmla="*/ 0 w 1215"/>
                <a:gd name="T3" fmla="*/ 0 h 874"/>
                <a:gd name="T4" fmla="*/ 1112 w 1215"/>
                <a:gd name="T5" fmla="*/ 0 h 874"/>
                <a:gd name="T6" fmla="*/ 1112 w 1215"/>
                <a:gd name="T7" fmla="*/ 874 h 874"/>
                <a:gd name="T8" fmla="*/ 1215 w 1215"/>
                <a:gd name="T9" fmla="*/ 874 h 874"/>
                <a:gd name="T10" fmla="*/ 0 60000 65536"/>
                <a:gd name="T11" fmla="*/ 0 60000 65536"/>
                <a:gd name="T12" fmla="*/ 0 60000 65536"/>
                <a:gd name="T13" fmla="*/ 0 60000 65536"/>
                <a:gd name="T14" fmla="*/ 0 60000 65536"/>
                <a:gd name="T15" fmla="*/ 0 w 1215"/>
                <a:gd name="T16" fmla="*/ 0 h 874"/>
                <a:gd name="T17" fmla="*/ 1215 w 1215"/>
                <a:gd name="T18" fmla="*/ 874 h 874"/>
              </a:gdLst>
              <a:ahLst/>
              <a:cxnLst>
                <a:cxn ang="T10">
                  <a:pos x="T0" y="T1"/>
                </a:cxn>
                <a:cxn ang="T11">
                  <a:pos x="T2" y="T3"/>
                </a:cxn>
                <a:cxn ang="T12">
                  <a:pos x="T4" y="T5"/>
                </a:cxn>
                <a:cxn ang="T13">
                  <a:pos x="T6" y="T7"/>
                </a:cxn>
                <a:cxn ang="T14">
                  <a:pos x="T8" y="T9"/>
                </a:cxn>
              </a:cxnLst>
              <a:rect l="T15" t="T16" r="T17" b="T18"/>
              <a:pathLst>
                <a:path w="1215" h="874">
                  <a:moveTo>
                    <a:pt x="0" y="451"/>
                  </a:moveTo>
                  <a:lnTo>
                    <a:pt x="0" y="0"/>
                  </a:lnTo>
                  <a:lnTo>
                    <a:pt x="1112" y="0"/>
                  </a:lnTo>
                  <a:lnTo>
                    <a:pt x="1112" y="874"/>
                  </a:lnTo>
                  <a:lnTo>
                    <a:pt x="1215" y="874"/>
                  </a:lnTo>
                </a:path>
              </a:pathLst>
            </a:custGeom>
            <a:noFill/>
            <a:ln w="28575" cap="flat" cmpd="sng">
              <a:solidFill>
                <a:srgbClr val="0066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45098" name="Object 48"/>
          <p:cNvGraphicFramePr>
            <a:graphicFrameLocks noChangeAspect="1"/>
          </p:cNvGraphicFramePr>
          <p:nvPr/>
        </p:nvGraphicFramePr>
        <p:xfrm>
          <a:off x="714375" y="515938"/>
          <a:ext cx="7659688" cy="595312"/>
        </p:xfrm>
        <a:graphic>
          <a:graphicData uri="http://schemas.openxmlformats.org/presentationml/2006/ole">
            <mc:AlternateContent xmlns:mc="http://schemas.openxmlformats.org/markup-compatibility/2006">
              <mc:Choice xmlns:v="urn:schemas-microsoft-com:vml" Requires="v">
                <p:oleObj spid="_x0000_s45187" name="Document" r:id="rId3" imgW="7357872" imgH="583692" progId="Word.Document.8">
                  <p:embed/>
                </p:oleObj>
              </mc:Choice>
              <mc:Fallback>
                <p:oleObj name="Document" r:id="rId3" imgW="7357872" imgH="583692" progId="Word.Document.8">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515938"/>
                        <a:ext cx="7659688"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3"/>
          <p:cNvSpPr>
            <a:spLocks noChangeArrowheads="1"/>
          </p:cNvSpPr>
          <p:nvPr/>
        </p:nvSpPr>
        <p:spPr bwMode="auto">
          <a:xfrm>
            <a:off x="0" y="385763"/>
            <a:ext cx="91440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eaLnBrk="1" hangingPunct="1">
              <a:lnSpc>
                <a:spcPct val="140000"/>
              </a:lnSpc>
              <a:tabLst>
                <a:tab pos="2041525" algn="l"/>
              </a:tabLst>
            </a:pPr>
            <a:r>
              <a:rPr lang="zh-CN" altLang="en-US">
                <a:latin typeface="黑体" pitchFamily="2" charset="-122"/>
                <a:ea typeface="黑体" pitchFamily="2" charset="-122"/>
              </a:rPr>
              <a:t>  (</a:t>
            </a:r>
            <a:r>
              <a:rPr lang="en-US" altLang="zh-CN">
                <a:latin typeface="黑体" pitchFamily="2" charset="-122"/>
                <a:ea typeface="黑体" pitchFamily="2" charset="-122"/>
              </a:rPr>
              <a:t>8</a:t>
            </a:r>
            <a:r>
              <a:rPr lang="zh-CN" altLang="en-US">
                <a:latin typeface="黑体" pitchFamily="2" charset="-122"/>
                <a:ea typeface="黑体" pitchFamily="2" charset="-122"/>
              </a:rPr>
              <a:t>)基址寻址(</a:t>
            </a:r>
            <a:r>
              <a:rPr lang="en-US" altLang="zh-CN">
                <a:latin typeface="黑体" pitchFamily="2" charset="-122"/>
                <a:ea typeface="黑体" pitchFamily="2" charset="-122"/>
              </a:rPr>
              <a:t>Based Addressing)</a:t>
            </a:r>
            <a:endParaRPr lang="en-US" altLang="zh-CN">
              <a:solidFill>
                <a:schemeClr val="tx2"/>
              </a:solidFill>
              <a:latin typeface="黑体" pitchFamily="2" charset="-122"/>
              <a:ea typeface="黑体" pitchFamily="2" charset="-122"/>
            </a:endParaRPr>
          </a:p>
          <a:p>
            <a:pPr indent="266700">
              <a:lnSpc>
                <a:spcPct val="140000"/>
              </a:lnSpc>
              <a:tabLst>
                <a:tab pos="2041525" algn="l"/>
              </a:tabLst>
            </a:pPr>
            <a:r>
              <a:rPr lang="en-US" altLang="zh-CN">
                <a:latin typeface="黑体" pitchFamily="2" charset="-122"/>
                <a:ea typeface="黑体" pitchFamily="2" charset="-122"/>
              </a:rPr>
              <a:t>      </a:t>
            </a:r>
            <a:r>
              <a:rPr lang="zh-CN" altLang="en-US">
                <a:latin typeface="黑体" pitchFamily="2" charset="-122"/>
                <a:ea typeface="黑体" pitchFamily="2" charset="-122"/>
              </a:rPr>
              <a:t>有效地址 = 基址寄存器的内容+形式地址(位移量)。</a:t>
            </a:r>
            <a:endParaRPr lang="zh-CN" altLang="en-US">
              <a:solidFill>
                <a:schemeClr val="tx2"/>
              </a:solidFill>
              <a:latin typeface="黑体" pitchFamily="2" charset="-122"/>
              <a:ea typeface="黑体" pitchFamily="2" charset="-122"/>
            </a:endParaRPr>
          </a:p>
          <a:p>
            <a:pPr indent="266700" algn="l">
              <a:lnSpc>
                <a:spcPct val="140000"/>
              </a:lnSpc>
              <a:tabLst>
                <a:tab pos="2041525" algn="l"/>
              </a:tabLst>
            </a:pPr>
            <a:r>
              <a:rPr lang="zh-CN" altLang="en-US">
                <a:latin typeface="黑体" pitchFamily="2" charset="-122"/>
                <a:ea typeface="黑体" pitchFamily="2" charset="-122"/>
              </a:rPr>
              <a:t>       </a:t>
            </a:r>
            <a:r>
              <a:rPr lang="en-US" altLang="zh-CN">
                <a:latin typeface="黑体" pitchFamily="2" charset="-122"/>
                <a:ea typeface="黑体" pitchFamily="2" charset="-122"/>
              </a:rPr>
              <a:t>EA = (Rb) + D</a:t>
            </a:r>
            <a:r>
              <a:rPr lang="en-US" altLang="zh-CN">
                <a:solidFill>
                  <a:schemeClr val="tx2"/>
                </a:solidFill>
                <a:latin typeface="黑体" pitchFamily="2" charset="-122"/>
                <a:ea typeface="黑体" pitchFamily="2" charset="-122"/>
              </a:rPr>
              <a:t> </a:t>
            </a:r>
            <a:endParaRPr lang="en-US" altLang="zh-CN" b="0">
              <a:solidFill>
                <a:schemeClr val="tx1"/>
              </a:solidFill>
              <a:latin typeface="黑体" pitchFamily="2" charset="-122"/>
              <a:ea typeface="黑体" pitchFamily="2" charset="-122"/>
            </a:endParaRPr>
          </a:p>
        </p:txBody>
      </p:sp>
      <p:grpSp>
        <p:nvGrpSpPr>
          <p:cNvPr id="46083" name="Group 33"/>
          <p:cNvGrpSpPr>
            <a:grpSpLocks/>
          </p:cNvGrpSpPr>
          <p:nvPr/>
        </p:nvGrpSpPr>
        <p:grpSpPr bwMode="auto">
          <a:xfrm>
            <a:off x="1919288" y="2087563"/>
            <a:ext cx="5994400" cy="3008312"/>
            <a:chOff x="1209" y="1165"/>
            <a:chExt cx="3776" cy="1895"/>
          </a:xfrm>
        </p:grpSpPr>
        <p:sp>
          <p:nvSpPr>
            <p:cNvPr id="46084" name="Text Box 7"/>
            <p:cNvSpPr txBox="1">
              <a:spLocks noChangeArrowheads="1"/>
            </p:cNvSpPr>
            <p:nvPr/>
          </p:nvSpPr>
          <p:spPr bwMode="auto">
            <a:xfrm>
              <a:off x="3550" y="1165"/>
              <a:ext cx="8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主存储器</a:t>
              </a:r>
            </a:p>
          </p:txBody>
        </p:sp>
        <p:sp>
          <p:nvSpPr>
            <p:cNvPr id="46085" name="Text Box 8"/>
            <p:cNvSpPr txBox="1">
              <a:spLocks noChangeArrowheads="1"/>
            </p:cNvSpPr>
            <p:nvPr/>
          </p:nvSpPr>
          <p:spPr bwMode="auto">
            <a:xfrm>
              <a:off x="3408" y="2248"/>
              <a:ext cx="1079" cy="15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dirty="0">
                  <a:solidFill>
                    <a:srgbClr val="003300"/>
                  </a:solidFill>
                  <a:latin typeface="黑体" pitchFamily="2" charset="-122"/>
                  <a:ea typeface="黑体" pitchFamily="2" charset="-122"/>
                </a:rPr>
                <a:t> </a:t>
              </a:r>
              <a:r>
                <a:rPr lang="zh-CN" altLang="en-US" sz="1800" b="0" dirty="0">
                  <a:solidFill>
                    <a:srgbClr val="003300"/>
                  </a:solidFill>
                  <a:latin typeface="黑体" pitchFamily="2" charset="-122"/>
                  <a:ea typeface="黑体" pitchFamily="2" charset="-122"/>
                </a:rPr>
                <a:t>操作数</a:t>
              </a:r>
            </a:p>
          </p:txBody>
        </p:sp>
        <p:grpSp>
          <p:nvGrpSpPr>
            <p:cNvPr id="46086" name="Group 9"/>
            <p:cNvGrpSpPr>
              <a:grpSpLocks/>
            </p:cNvGrpSpPr>
            <p:nvPr/>
          </p:nvGrpSpPr>
          <p:grpSpPr bwMode="auto">
            <a:xfrm>
              <a:off x="1209" y="1341"/>
              <a:ext cx="1416" cy="296"/>
              <a:chOff x="1251" y="1429"/>
              <a:chExt cx="1416" cy="296"/>
            </a:xfrm>
          </p:grpSpPr>
          <p:sp>
            <p:nvSpPr>
              <p:cNvPr id="46102" name="Text Box 10"/>
              <p:cNvSpPr txBox="1">
                <a:spLocks noChangeArrowheads="1"/>
              </p:cNvSpPr>
              <p:nvPr/>
            </p:nvSpPr>
            <p:spPr bwMode="auto">
              <a:xfrm>
                <a:off x="1251" y="1496"/>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IR   OP  Rb    D</a:t>
                </a:r>
                <a:r>
                  <a:rPr lang="zh-CN" altLang="en-US" sz="1800">
                    <a:latin typeface="黑体" pitchFamily="2" charset="-122"/>
                    <a:ea typeface="黑体" pitchFamily="2" charset="-122"/>
                  </a:rPr>
                  <a:t> </a:t>
                </a:r>
              </a:p>
            </p:txBody>
          </p:sp>
          <p:sp>
            <p:nvSpPr>
              <p:cNvPr id="46103" name="Rectangle 11"/>
              <p:cNvSpPr>
                <a:spLocks noChangeArrowheads="1"/>
              </p:cNvSpPr>
              <p:nvPr/>
            </p:nvSpPr>
            <p:spPr bwMode="auto">
              <a:xfrm>
                <a:off x="1504" y="1433"/>
                <a:ext cx="1163"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46104" name="Rectangle 12"/>
              <p:cNvSpPr>
                <a:spLocks noChangeArrowheads="1"/>
              </p:cNvSpPr>
              <p:nvPr/>
            </p:nvSpPr>
            <p:spPr bwMode="auto">
              <a:xfrm>
                <a:off x="1890" y="1429"/>
                <a:ext cx="186" cy="292"/>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grpSp>
          <p:nvGrpSpPr>
            <p:cNvPr id="46087" name="Group 13"/>
            <p:cNvGrpSpPr>
              <a:grpSpLocks/>
            </p:cNvGrpSpPr>
            <p:nvPr/>
          </p:nvGrpSpPr>
          <p:grpSpPr bwMode="auto">
            <a:xfrm>
              <a:off x="1209" y="2768"/>
              <a:ext cx="1416" cy="292"/>
              <a:chOff x="1266" y="2711"/>
              <a:chExt cx="1416" cy="292"/>
            </a:xfrm>
          </p:grpSpPr>
          <p:sp>
            <p:nvSpPr>
              <p:cNvPr id="46100" name="Text Box 14"/>
              <p:cNvSpPr txBox="1">
                <a:spLocks noChangeArrowheads="1"/>
              </p:cNvSpPr>
              <p:nvPr/>
            </p:nvSpPr>
            <p:spPr bwMode="auto">
              <a:xfrm>
                <a:off x="1266" y="2774"/>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Rb      </a:t>
                </a:r>
                <a:r>
                  <a:rPr lang="zh-CN" altLang="en-US" sz="1800">
                    <a:latin typeface="黑体" pitchFamily="2" charset="-122"/>
                    <a:ea typeface="黑体" pitchFamily="2" charset="-122"/>
                  </a:rPr>
                  <a:t>基址值    </a:t>
                </a:r>
              </a:p>
            </p:txBody>
          </p:sp>
          <p:sp>
            <p:nvSpPr>
              <p:cNvPr id="46101" name="Rectangle 15"/>
              <p:cNvSpPr>
                <a:spLocks noChangeArrowheads="1"/>
              </p:cNvSpPr>
              <p:nvPr/>
            </p:nvSpPr>
            <p:spPr bwMode="auto">
              <a:xfrm>
                <a:off x="1519" y="2711"/>
                <a:ext cx="1163"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sp>
          <p:nvSpPr>
            <p:cNvPr id="46088" name="Rectangle 16"/>
            <p:cNvSpPr>
              <a:spLocks noChangeArrowheads="1"/>
            </p:cNvSpPr>
            <p:nvPr/>
          </p:nvSpPr>
          <p:spPr bwMode="auto">
            <a:xfrm>
              <a:off x="3414" y="1345"/>
              <a:ext cx="1085" cy="1715"/>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p>
              <a:endParaRPr lang="zh-CN" altLang="en-US">
                <a:latin typeface="黑体" pitchFamily="2" charset="-122"/>
                <a:ea typeface="黑体" pitchFamily="2" charset="-122"/>
              </a:endParaRPr>
            </a:p>
          </p:txBody>
        </p:sp>
        <p:sp>
          <p:nvSpPr>
            <p:cNvPr id="46089" name="Freeform 17"/>
            <p:cNvSpPr>
              <a:spLocks/>
            </p:cNvSpPr>
            <p:nvPr/>
          </p:nvSpPr>
          <p:spPr bwMode="auto">
            <a:xfrm>
              <a:off x="2614" y="1791"/>
              <a:ext cx="302" cy="729"/>
            </a:xfrm>
            <a:custGeom>
              <a:avLst/>
              <a:gdLst>
                <a:gd name="T0" fmla="*/ 5 w 296"/>
                <a:gd name="T1" fmla="*/ 0 h 768"/>
                <a:gd name="T2" fmla="*/ 302 w 296"/>
                <a:gd name="T3" fmla="*/ 182 h 768"/>
                <a:gd name="T4" fmla="*/ 297 w 296"/>
                <a:gd name="T5" fmla="*/ 551 h 768"/>
                <a:gd name="T6" fmla="*/ 5 w 296"/>
                <a:gd name="T7" fmla="*/ 729 h 768"/>
                <a:gd name="T8" fmla="*/ 5 w 296"/>
                <a:gd name="T9" fmla="*/ 462 h 768"/>
                <a:gd name="T10" fmla="*/ 101 w 296"/>
                <a:gd name="T11" fmla="*/ 369 h 768"/>
                <a:gd name="T12" fmla="*/ 0 w 296"/>
                <a:gd name="T13" fmla="*/ 266 h 768"/>
                <a:gd name="T14" fmla="*/ 5 w 296"/>
                <a:gd name="T15" fmla="*/ 0 h 768"/>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768"/>
                <a:gd name="T26" fmla="*/ 296 w 29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768">
                  <a:moveTo>
                    <a:pt x="5" y="0"/>
                  </a:moveTo>
                  <a:lnTo>
                    <a:pt x="296" y="192"/>
                  </a:lnTo>
                  <a:lnTo>
                    <a:pt x="291" y="581"/>
                  </a:lnTo>
                  <a:lnTo>
                    <a:pt x="5" y="768"/>
                  </a:lnTo>
                  <a:lnTo>
                    <a:pt x="5" y="487"/>
                  </a:lnTo>
                  <a:lnTo>
                    <a:pt x="99" y="389"/>
                  </a:lnTo>
                  <a:lnTo>
                    <a:pt x="0" y="280"/>
                  </a:lnTo>
                  <a:lnTo>
                    <a:pt x="5" y="0"/>
                  </a:lnTo>
                  <a:close/>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6090" name="Text Box 18"/>
            <p:cNvSpPr txBox="1">
              <a:spLocks noChangeArrowheads="1"/>
            </p:cNvSpPr>
            <p:nvPr/>
          </p:nvSpPr>
          <p:spPr bwMode="auto">
            <a:xfrm>
              <a:off x="2663" y="1919"/>
              <a:ext cx="289"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00" tIns="0" rIns="9000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ALU</a:t>
              </a:r>
            </a:p>
          </p:txBody>
        </p:sp>
        <p:sp>
          <p:nvSpPr>
            <p:cNvPr id="46091" name="Freeform 19"/>
            <p:cNvSpPr>
              <a:spLocks/>
            </p:cNvSpPr>
            <p:nvPr/>
          </p:nvSpPr>
          <p:spPr bwMode="auto">
            <a:xfrm>
              <a:off x="2314" y="1593"/>
              <a:ext cx="311" cy="292"/>
            </a:xfrm>
            <a:custGeom>
              <a:avLst/>
              <a:gdLst>
                <a:gd name="T0" fmla="*/ 0 w 311"/>
                <a:gd name="T1" fmla="*/ 0 h 421"/>
                <a:gd name="T2" fmla="*/ 0 w 311"/>
                <a:gd name="T3" fmla="*/ 292 h 421"/>
                <a:gd name="T4" fmla="*/ 311 w 311"/>
                <a:gd name="T5" fmla="*/ 292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6092" name="Freeform 20"/>
            <p:cNvSpPr>
              <a:spLocks/>
            </p:cNvSpPr>
            <p:nvPr/>
          </p:nvSpPr>
          <p:spPr bwMode="auto">
            <a:xfrm flipV="1">
              <a:off x="2065" y="2459"/>
              <a:ext cx="549" cy="292"/>
            </a:xfrm>
            <a:custGeom>
              <a:avLst/>
              <a:gdLst>
                <a:gd name="T0" fmla="*/ 0 w 311"/>
                <a:gd name="T1" fmla="*/ 0 h 421"/>
                <a:gd name="T2" fmla="*/ 0 w 311"/>
                <a:gd name="T3" fmla="*/ 1966 h 421"/>
                <a:gd name="T4" fmla="*/ 2765317 w 311"/>
                <a:gd name="T5" fmla="*/ 1966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6093" name="Line 21"/>
            <p:cNvSpPr>
              <a:spLocks noChangeShapeType="1"/>
            </p:cNvSpPr>
            <p:nvPr/>
          </p:nvSpPr>
          <p:spPr bwMode="auto">
            <a:xfrm>
              <a:off x="2905" y="2268"/>
              <a:ext cx="493" cy="0"/>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6094" name="Text Box 22"/>
            <p:cNvSpPr txBox="1">
              <a:spLocks noChangeArrowheads="1"/>
            </p:cNvSpPr>
            <p:nvPr/>
          </p:nvSpPr>
          <p:spPr bwMode="auto">
            <a:xfrm>
              <a:off x="2978" y="2092"/>
              <a:ext cx="3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EA</a:t>
              </a:r>
            </a:p>
          </p:txBody>
        </p:sp>
        <p:sp>
          <p:nvSpPr>
            <p:cNvPr id="46095" name="Line 23"/>
            <p:cNvSpPr>
              <a:spLocks noChangeShapeType="1"/>
            </p:cNvSpPr>
            <p:nvPr/>
          </p:nvSpPr>
          <p:spPr bwMode="auto">
            <a:xfrm>
              <a:off x="2898" y="1882"/>
              <a:ext cx="493" cy="0"/>
            </a:xfrm>
            <a:prstGeom prst="line">
              <a:avLst/>
            </a:prstGeom>
            <a:noFill/>
            <a:ln w="19050">
              <a:solidFill>
                <a:srgbClr val="000066"/>
              </a:solidFill>
              <a:prstDash val="dash"/>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6096" name="Text Box 25"/>
            <p:cNvSpPr txBox="1">
              <a:spLocks noChangeArrowheads="1"/>
            </p:cNvSpPr>
            <p:nvPr/>
          </p:nvSpPr>
          <p:spPr bwMode="auto">
            <a:xfrm>
              <a:off x="2992" y="1697"/>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Rb</a:t>
              </a:r>
              <a:endParaRPr lang="zh-CN" altLang="en-US" sz="1800">
                <a:latin typeface="黑体" pitchFamily="2" charset="-122"/>
                <a:ea typeface="黑体" pitchFamily="2" charset="-122"/>
              </a:endParaRPr>
            </a:p>
          </p:txBody>
        </p:sp>
        <p:sp>
          <p:nvSpPr>
            <p:cNvPr id="46097" name="Text Box 30"/>
            <p:cNvSpPr txBox="1">
              <a:spLocks noChangeArrowheads="1"/>
            </p:cNvSpPr>
            <p:nvPr/>
          </p:nvSpPr>
          <p:spPr bwMode="auto">
            <a:xfrm>
              <a:off x="4713" y="1980"/>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D</a:t>
              </a:r>
              <a:endParaRPr lang="zh-CN" altLang="en-US" sz="1800">
                <a:latin typeface="黑体" pitchFamily="2" charset="-122"/>
                <a:ea typeface="黑体" pitchFamily="2" charset="-122"/>
              </a:endParaRPr>
            </a:p>
          </p:txBody>
        </p:sp>
        <p:sp>
          <p:nvSpPr>
            <p:cNvPr id="46098" name="AutoShape 31"/>
            <p:cNvSpPr>
              <a:spLocks/>
            </p:cNvSpPr>
            <p:nvPr/>
          </p:nvSpPr>
          <p:spPr bwMode="auto">
            <a:xfrm>
              <a:off x="4499" y="1870"/>
              <a:ext cx="161" cy="378"/>
            </a:xfrm>
            <a:prstGeom prst="rightBrace">
              <a:avLst>
                <a:gd name="adj1" fmla="val 25211"/>
                <a:gd name="adj2" fmla="val 50000"/>
              </a:avLst>
            </a:prstGeom>
            <a:noFill/>
            <a:ln w="1905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p>
              <a:endParaRPr lang="zh-CN" altLang="en-US">
                <a:latin typeface="黑体" pitchFamily="2" charset="-122"/>
                <a:ea typeface="黑体" pitchFamily="2" charset="-122"/>
              </a:endParaRPr>
            </a:p>
          </p:txBody>
        </p:sp>
        <p:sp>
          <p:nvSpPr>
            <p:cNvPr id="46099" name="Line 32"/>
            <p:cNvSpPr>
              <a:spLocks noChangeShapeType="1"/>
            </p:cNvSpPr>
            <p:nvPr/>
          </p:nvSpPr>
          <p:spPr bwMode="auto">
            <a:xfrm>
              <a:off x="3414" y="1878"/>
              <a:ext cx="1085" cy="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68300" y="479425"/>
            <a:ext cx="87757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eaLnBrk="1" hangingPunct="1">
              <a:lnSpc>
                <a:spcPct val="210000"/>
              </a:lnSpc>
              <a:tabLst>
                <a:tab pos="2041525" algn="l"/>
              </a:tabLst>
            </a:pPr>
            <a:r>
              <a:rPr lang="zh-CN" altLang="en-US">
                <a:latin typeface="黑体" pitchFamily="2" charset="-122"/>
                <a:ea typeface="黑体" pitchFamily="2" charset="-122"/>
              </a:rPr>
              <a:t>  </a:t>
            </a:r>
            <a:r>
              <a:rPr lang="zh-CN" altLang="en-US">
                <a:solidFill>
                  <a:srgbClr val="FF0000"/>
                </a:solidFill>
                <a:latin typeface="黑体" pitchFamily="2" charset="-122"/>
                <a:ea typeface="黑体" pitchFamily="2" charset="-122"/>
              </a:rPr>
              <a:t>◆ 变址寻址与基址寻址的区别：</a:t>
            </a:r>
            <a:endParaRPr lang="zh-CN" altLang="en-US">
              <a:solidFill>
                <a:schemeClr val="tx2"/>
              </a:solidFill>
              <a:latin typeface="黑体" pitchFamily="2" charset="-122"/>
              <a:ea typeface="黑体" pitchFamily="2" charset="-122"/>
            </a:endParaRPr>
          </a:p>
          <a:p>
            <a:pPr indent="-266700">
              <a:lnSpc>
                <a:spcPct val="140000"/>
              </a:lnSpc>
              <a:tabLst>
                <a:tab pos="2041525" algn="l"/>
              </a:tabLst>
            </a:pPr>
            <a:r>
              <a:rPr lang="zh-CN" altLang="en-US">
                <a:latin typeface="黑体" pitchFamily="2" charset="-122"/>
                <a:ea typeface="黑体" pitchFamily="2" charset="-122"/>
              </a:rPr>
              <a:t>     </a:t>
            </a:r>
            <a:r>
              <a:rPr lang="zh-CN" altLang="en-US">
                <a:solidFill>
                  <a:srgbClr val="800000"/>
                </a:solidFill>
                <a:latin typeface="黑体" pitchFamily="2" charset="-122"/>
                <a:ea typeface="黑体" pitchFamily="2" charset="-122"/>
              </a:rPr>
              <a:t>变址：</a:t>
            </a:r>
            <a:r>
              <a:rPr lang="zh-CN" altLang="en-US">
                <a:latin typeface="黑体" pitchFamily="2" charset="-122"/>
                <a:ea typeface="黑体" pitchFamily="2" charset="-122"/>
              </a:rPr>
              <a:t>通常由变址寄存器提供修改量，</a:t>
            </a:r>
            <a:endParaRPr lang="zh-CN" altLang="en-US">
              <a:solidFill>
                <a:schemeClr val="tx2"/>
              </a:solidFill>
              <a:latin typeface="黑体" pitchFamily="2" charset="-122"/>
              <a:ea typeface="黑体" pitchFamily="2" charset="-122"/>
            </a:endParaRPr>
          </a:p>
          <a:p>
            <a:pPr indent="-266700">
              <a:lnSpc>
                <a:spcPct val="140000"/>
              </a:lnSpc>
              <a:tabLst>
                <a:tab pos="2041525" algn="l"/>
              </a:tabLst>
            </a:pPr>
            <a:r>
              <a:rPr lang="zh-CN" altLang="en-US">
                <a:latin typeface="黑体" pitchFamily="2" charset="-122"/>
                <a:ea typeface="黑体" pitchFamily="2" charset="-122"/>
              </a:rPr>
              <a:t>           形式地址为基准地址，</a:t>
            </a:r>
            <a:endParaRPr lang="zh-CN" altLang="en-US">
              <a:solidFill>
                <a:schemeClr val="tx2"/>
              </a:solidFill>
              <a:latin typeface="黑体" pitchFamily="2" charset="-122"/>
              <a:ea typeface="黑体" pitchFamily="2" charset="-122"/>
            </a:endParaRPr>
          </a:p>
          <a:p>
            <a:pPr indent="-266700">
              <a:lnSpc>
                <a:spcPct val="140000"/>
              </a:lnSpc>
              <a:tabLst>
                <a:tab pos="2041525" algn="l"/>
              </a:tabLst>
            </a:pPr>
            <a:r>
              <a:rPr lang="zh-CN" altLang="en-US">
                <a:latin typeface="黑体" pitchFamily="2" charset="-122"/>
                <a:ea typeface="黑体" pitchFamily="2" charset="-122"/>
              </a:rPr>
              <a:t>           面向用户</a:t>
            </a:r>
            <a:r>
              <a:rPr lang="zh-CN" altLang="en-US">
                <a:solidFill>
                  <a:srgbClr val="003300"/>
                </a:solidFill>
                <a:latin typeface="黑体" pitchFamily="2" charset="-122"/>
                <a:ea typeface="黑体" pitchFamily="2" charset="-122"/>
              </a:rPr>
              <a:t>(例如向量运算)</a:t>
            </a:r>
            <a:r>
              <a:rPr lang="zh-CN" altLang="en-US">
                <a:latin typeface="黑体" pitchFamily="2" charset="-122"/>
                <a:ea typeface="黑体" pitchFamily="2" charset="-122"/>
              </a:rPr>
              <a:t>；</a:t>
            </a:r>
          </a:p>
          <a:p>
            <a:pPr indent="-266700">
              <a:lnSpc>
                <a:spcPct val="50000"/>
              </a:lnSpc>
              <a:tabLst>
                <a:tab pos="2041525" algn="l"/>
              </a:tabLst>
            </a:pPr>
            <a:endParaRPr lang="zh-CN" altLang="en-US">
              <a:solidFill>
                <a:schemeClr val="tx2"/>
              </a:solidFill>
              <a:latin typeface="黑体" pitchFamily="2" charset="-122"/>
              <a:ea typeface="黑体" pitchFamily="2" charset="-122"/>
            </a:endParaRPr>
          </a:p>
          <a:p>
            <a:pPr indent="-266700">
              <a:lnSpc>
                <a:spcPct val="140000"/>
              </a:lnSpc>
              <a:tabLst>
                <a:tab pos="2041525" algn="l"/>
              </a:tabLst>
            </a:pPr>
            <a:r>
              <a:rPr lang="zh-CN" altLang="en-US">
                <a:latin typeface="黑体" pitchFamily="2" charset="-122"/>
                <a:ea typeface="黑体" pitchFamily="2" charset="-122"/>
              </a:rPr>
              <a:t>     </a:t>
            </a:r>
            <a:r>
              <a:rPr lang="zh-CN" altLang="en-US">
                <a:solidFill>
                  <a:srgbClr val="800000"/>
                </a:solidFill>
                <a:latin typeface="黑体" pitchFamily="2" charset="-122"/>
                <a:ea typeface="黑体" pitchFamily="2" charset="-122"/>
              </a:rPr>
              <a:t>基址：</a:t>
            </a:r>
            <a:r>
              <a:rPr lang="zh-CN" altLang="en-US">
                <a:latin typeface="黑体" pitchFamily="2" charset="-122"/>
                <a:ea typeface="黑体" pitchFamily="2" charset="-122"/>
              </a:rPr>
              <a:t>基址寄存器提供基准地址，</a:t>
            </a:r>
            <a:endParaRPr lang="zh-CN" altLang="en-US">
              <a:solidFill>
                <a:schemeClr val="tx2"/>
              </a:solidFill>
              <a:latin typeface="黑体" pitchFamily="2" charset="-122"/>
              <a:ea typeface="黑体" pitchFamily="2" charset="-122"/>
            </a:endParaRPr>
          </a:p>
          <a:p>
            <a:pPr indent="-266700">
              <a:lnSpc>
                <a:spcPct val="140000"/>
              </a:lnSpc>
              <a:tabLst>
                <a:tab pos="2041525" algn="l"/>
              </a:tabLst>
            </a:pPr>
            <a:r>
              <a:rPr lang="zh-CN" altLang="en-US">
                <a:latin typeface="黑体" pitchFamily="2" charset="-122"/>
                <a:ea typeface="黑体" pitchFamily="2" charset="-122"/>
              </a:rPr>
              <a:t>           形式地址为位移量，</a:t>
            </a:r>
            <a:endParaRPr lang="zh-CN" altLang="en-US">
              <a:solidFill>
                <a:schemeClr val="tx2"/>
              </a:solidFill>
              <a:latin typeface="黑体" pitchFamily="2" charset="-122"/>
              <a:ea typeface="黑体" pitchFamily="2" charset="-122"/>
            </a:endParaRPr>
          </a:p>
          <a:p>
            <a:pPr indent="-266700" algn="l">
              <a:lnSpc>
                <a:spcPct val="140000"/>
              </a:lnSpc>
              <a:tabLst>
                <a:tab pos="2041525" algn="l"/>
              </a:tabLst>
            </a:pPr>
            <a:r>
              <a:rPr lang="zh-CN" altLang="en-US">
                <a:latin typeface="黑体" pitchFamily="2" charset="-122"/>
                <a:ea typeface="黑体" pitchFamily="2" charset="-122"/>
              </a:rPr>
              <a:t>           面向操作系统</a:t>
            </a:r>
            <a:r>
              <a:rPr lang="zh-CN" altLang="en-US">
                <a:solidFill>
                  <a:srgbClr val="003300"/>
                </a:solidFill>
                <a:latin typeface="黑体" pitchFamily="2" charset="-122"/>
                <a:ea typeface="黑体" pitchFamily="2" charset="-122"/>
              </a:rPr>
              <a:t>(例如程序的动态重定位）</a:t>
            </a:r>
            <a:r>
              <a:rPr lang="zh-CN" altLang="en-US">
                <a:latin typeface="黑体" pitchFamily="2" charset="-122"/>
                <a:ea typeface="黑体" pitchFamily="2" charset="-122"/>
              </a:rPr>
              <a:t>。</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50875" y="4545013"/>
            <a:ext cx="79565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4800" algn="l" eaLnBrk="1" hangingPunct="1">
              <a:lnSpc>
                <a:spcPct val="130000"/>
              </a:lnSpc>
              <a:buFont typeface="Wingdings" pitchFamily="2" charset="2"/>
              <a:buNone/>
              <a:tabLst>
                <a:tab pos="723900" algn="l"/>
              </a:tabLst>
            </a:pPr>
            <a:r>
              <a:rPr kumimoji="0" lang="en-US" altLang="zh-CN">
                <a:latin typeface="黑体" pitchFamily="2" charset="-122"/>
                <a:ea typeface="黑体" pitchFamily="2" charset="-122"/>
                <a:cs typeface="Times New Roman" pitchFamily="18" charset="0"/>
              </a:rPr>
              <a:t> EA=(PC)+D </a:t>
            </a:r>
          </a:p>
          <a:p>
            <a:pPr indent="304800" algn="l" eaLnBrk="1" hangingPunct="1">
              <a:lnSpc>
                <a:spcPct val="130000"/>
              </a:lnSpc>
              <a:buFont typeface="Wingdings" pitchFamily="2" charset="2"/>
              <a:buNone/>
              <a:tabLst>
                <a:tab pos="723900" algn="l"/>
              </a:tabLst>
            </a:pPr>
            <a:r>
              <a:rPr kumimoji="0" lang="zh-CN" altLang="en-US">
                <a:latin typeface="黑体" pitchFamily="2" charset="-122"/>
                <a:ea typeface="黑体" pitchFamily="2" charset="-122"/>
                <a:cs typeface="Times New Roman" pitchFamily="18" charset="0"/>
              </a:rPr>
              <a:t> 位移量</a:t>
            </a:r>
            <a:r>
              <a:rPr kumimoji="0" lang="en-US" altLang="zh-CN">
                <a:latin typeface="黑体" pitchFamily="2" charset="-122"/>
                <a:ea typeface="黑体" pitchFamily="2" charset="-122"/>
                <a:cs typeface="Times New Roman" pitchFamily="18" charset="0"/>
              </a:rPr>
              <a:t>D</a:t>
            </a:r>
            <a:r>
              <a:rPr kumimoji="0" lang="zh-CN" altLang="en-US">
                <a:latin typeface="黑体" pitchFamily="2" charset="-122"/>
                <a:ea typeface="黑体" pitchFamily="2" charset="-122"/>
                <a:cs typeface="Times New Roman" pitchFamily="18" charset="0"/>
              </a:rPr>
              <a:t>指出的是操作数和现行指令之间的</a:t>
            </a:r>
            <a:r>
              <a:rPr kumimoji="0" lang="zh-CN" altLang="en-US">
                <a:solidFill>
                  <a:schemeClr val="hlink"/>
                </a:solidFill>
                <a:latin typeface="黑体" pitchFamily="2" charset="-122"/>
                <a:ea typeface="黑体" pitchFamily="2" charset="-122"/>
                <a:cs typeface="Times New Roman" pitchFamily="18" charset="0"/>
              </a:rPr>
              <a:t>相对位置</a:t>
            </a:r>
            <a:r>
              <a:rPr kumimoji="0" lang="zh-CN" altLang="en-US">
                <a:latin typeface="黑体" pitchFamily="2" charset="-122"/>
                <a:ea typeface="黑体" pitchFamily="2" charset="-122"/>
                <a:cs typeface="Times New Roman" pitchFamily="18" charset="0"/>
              </a:rPr>
              <a:t>。</a:t>
            </a:r>
            <a:endParaRPr kumimoji="0" lang="zh-CN" altLang="en-US" b="0">
              <a:solidFill>
                <a:schemeClr val="tx1"/>
              </a:solidFill>
              <a:latin typeface="黑体" pitchFamily="2" charset="-122"/>
              <a:ea typeface="黑体" pitchFamily="2" charset="-122"/>
              <a:cs typeface="Times New Roman" pitchFamily="18" charset="0"/>
            </a:endParaRPr>
          </a:p>
        </p:txBody>
      </p:sp>
      <p:sp>
        <p:nvSpPr>
          <p:cNvPr id="48131" name="Rectangle 4"/>
          <p:cNvSpPr>
            <a:spLocks noChangeArrowheads="1"/>
          </p:cNvSpPr>
          <p:nvPr/>
        </p:nvSpPr>
        <p:spPr bwMode="auto">
          <a:xfrm>
            <a:off x="523875" y="473075"/>
            <a:ext cx="247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buFont typeface="Wingdings" pitchFamily="2" charset="2"/>
              <a:buNone/>
            </a:pPr>
            <a:r>
              <a:rPr lang="zh-CN" altLang="en-US">
                <a:latin typeface="黑体" pitchFamily="2" charset="-122"/>
                <a:ea typeface="黑体" pitchFamily="2" charset="-122"/>
              </a:rPr>
              <a:t>(</a:t>
            </a:r>
            <a:r>
              <a:rPr lang="en-US" altLang="zh-CN">
                <a:latin typeface="黑体" pitchFamily="2" charset="-122"/>
                <a:ea typeface="黑体" pitchFamily="2" charset="-122"/>
              </a:rPr>
              <a:t>9</a:t>
            </a:r>
            <a:r>
              <a:rPr lang="zh-CN" altLang="en-US">
                <a:latin typeface="黑体" pitchFamily="2" charset="-122"/>
                <a:ea typeface="黑体" pitchFamily="2" charset="-122"/>
              </a:rPr>
              <a:t>)</a:t>
            </a:r>
            <a:r>
              <a:rPr kumimoji="0" lang="zh-CN" altLang="en-US">
                <a:latin typeface="黑体" pitchFamily="2" charset="-122"/>
                <a:ea typeface="黑体" pitchFamily="2" charset="-122"/>
              </a:rPr>
              <a:t>相对寻址</a:t>
            </a:r>
          </a:p>
        </p:txBody>
      </p:sp>
      <p:grpSp>
        <p:nvGrpSpPr>
          <p:cNvPr id="48132" name="Group 101"/>
          <p:cNvGrpSpPr>
            <a:grpSpLocks/>
          </p:cNvGrpSpPr>
          <p:nvPr/>
        </p:nvGrpSpPr>
        <p:grpSpPr bwMode="auto">
          <a:xfrm>
            <a:off x="1449388" y="965200"/>
            <a:ext cx="5994400" cy="3322638"/>
            <a:chOff x="825" y="572"/>
            <a:chExt cx="3776" cy="2093"/>
          </a:xfrm>
        </p:grpSpPr>
        <p:sp>
          <p:nvSpPr>
            <p:cNvPr id="48133" name="Rectangle 84"/>
            <p:cNvSpPr>
              <a:spLocks noChangeArrowheads="1"/>
            </p:cNvSpPr>
            <p:nvPr/>
          </p:nvSpPr>
          <p:spPr bwMode="auto">
            <a:xfrm>
              <a:off x="3033" y="1419"/>
              <a:ext cx="1080" cy="41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48134" name="Text Box 90"/>
            <p:cNvSpPr txBox="1">
              <a:spLocks noChangeArrowheads="1"/>
            </p:cNvSpPr>
            <p:nvPr/>
          </p:nvSpPr>
          <p:spPr bwMode="auto">
            <a:xfrm>
              <a:off x="2578" y="1656"/>
              <a:ext cx="3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EA</a:t>
              </a:r>
            </a:p>
          </p:txBody>
        </p:sp>
        <p:sp>
          <p:nvSpPr>
            <p:cNvPr id="48135" name="Text Box 75"/>
            <p:cNvSpPr txBox="1">
              <a:spLocks noChangeArrowheads="1"/>
            </p:cNvSpPr>
            <p:nvPr/>
          </p:nvSpPr>
          <p:spPr bwMode="auto">
            <a:xfrm>
              <a:off x="3166" y="572"/>
              <a:ext cx="8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主存储器</a:t>
              </a:r>
            </a:p>
          </p:txBody>
        </p:sp>
        <p:sp>
          <p:nvSpPr>
            <p:cNvPr id="48136" name="Text Box 76"/>
            <p:cNvSpPr txBox="1">
              <a:spLocks noChangeArrowheads="1"/>
            </p:cNvSpPr>
            <p:nvPr/>
          </p:nvSpPr>
          <p:spPr bwMode="auto">
            <a:xfrm>
              <a:off x="3033" y="1755"/>
              <a:ext cx="1079" cy="157"/>
            </a:xfrm>
            <a:prstGeom prst="rect">
              <a:avLst/>
            </a:prstGeom>
            <a:solidFill>
              <a:srgbClr val="FFFFFF"/>
            </a:solidFill>
            <a:ln w="1270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solidFill>
                    <a:srgbClr val="003300"/>
                  </a:solidFill>
                  <a:latin typeface="黑体" pitchFamily="2" charset="-122"/>
                  <a:ea typeface="黑体" pitchFamily="2" charset="-122"/>
                </a:rPr>
                <a:t> </a:t>
              </a:r>
              <a:r>
                <a:rPr lang="zh-CN" altLang="en-US" sz="1800" b="0">
                  <a:solidFill>
                    <a:srgbClr val="003300"/>
                  </a:solidFill>
                  <a:latin typeface="黑体" pitchFamily="2" charset="-122"/>
                  <a:ea typeface="黑体" pitchFamily="2" charset="-122"/>
                </a:rPr>
                <a:t>操作数</a:t>
              </a:r>
            </a:p>
          </p:txBody>
        </p:sp>
        <p:sp>
          <p:nvSpPr>
            <p:cNvPr id="48137" name="Text Box 78"/>
            <p:cNvSpPr txBox="1">
              <a:spLocks noChangeArrowheads="1"/>
            </p:cNvSpPr>
            <p:nvPr/>
          </p:nvSpPr>
          <p:spPr bwMode="auto">
            <a:xfrm>
              <a:off x="825" y="880"/>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IR     OP     D</a:t>
              </a:r>
              <a:r>
                <a:rPr lang="zh-CN" altLang="en-US" sz="1800">
                  <a:latin typeface="黑体" pitchFamily="2" charset="-122"/>
                  <a:ea typeface="黑体" pitchFamily="2" charset="-122"/>
                </a:rPr>
                <a:t> </a:t>
              </a:r>
            </a:p>
          </p:txBody>
        </p:sp>
        <p:sp>
          <p:nvSpPr>
            <p:cNvPr id="48138" name="Rectangle 79"/>
            <p:cNvSpPr>
              <a:spLocks noChangeArrowheads="1"/>
            </p:cNvSpPr>
            <p:nvPr/>
          </p:nvSpPr>
          <p:spPr bwMode="auto">
            <a:xfrm>
              <a:off x="1078" y="817"/>
              <a:ext cx="1163" cy="29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nvGrpSpPr>
            <p:cNvPr id="48139" name="Group 81"/>
            <p:cNvGrpSpPr>
              <a:grpSpLocks/>
            </p:cNvGrpSpPr>
            <p:nvPr/>
          </p:nvGrpSpPr>
          <p:grpSpPr bwMode="auto">
            <a:xfrm>
              <a:off x="825" y="2373"/>
              <a:ext cx="1416" cy="292"/>
              <a:chOff x="1266" y="2844"/>
              <a:chExt cx="1416" cy="292"/>
            </a:xfrm>
          </p:grpSpPr>
          <p:sp>
            <p:nvSpPr>
              <p:cNvPr id="48153" name="Text Box 82"/>
              <p:cNvSpPr txBox="1">
                <a:spLocks noChangeArrowheads="1"/>
              </p:cNvSpPr>
              <p:nvPr/>
            </p:nvSpPr>
            <p:spPr bwMode="auto">
              <a:xfrm>
                <a:off x="1266" y="2907"/>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PC      </a:t>
                </a:r>
                <a:r>
                  <a:rPr lang="zh-CN" altLang="en-US" sz="1800">
                    <a:latin typeface="黑体" pitchFamily="2" charset="-122"/>
                    <a:ea typeface="黑体" pitchFamily="2" charset="-122"/>
                  </a:rPr>
                  <a:t>指令地址    </a:t>
                </a:r>
              </a:p>
            </p:txBody>
          </p:sp>
          <p:sp>
            <p:nvSpPr>
              <p:cNvPr id="48154" name="Rectangle 83"/>
              <p:cNvSpPr>
                <a:spLocks noChangeArrowheads="1"/>
              </p:cNvSpPr>
              <p:nvPr/>
            </p:nvSpPr>
            <p:spPr bwMode="auto">
              <a:xfrm>
                <a:off x="1519" y="2844"/>
                <a:ext cx="1163"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sp>
          <p:nvSpPr>
            <p:cNvPr id="48140" name="Freeform 85"/>
            <p:cNvSpPr>
              <a:spLocks/>
            </p:cNvSpPr>
            <p:nvPr/>
          </p:nvSpPr>
          <p:spPr bwMode="auto">
            <a:xfrm>
              <a:off x="2241" y="1455"/>
              <a:ext cx="300" cy="637"/>
            </a:xfrm>
            <a:custGeom>
              <a:avLst/>
              <a:gdLst>
                <a:gd name="T0" fmla="*/ 5 w 296"/>
                <a:gd name="T1" fmla="*/ 0 h 768"/>
                <a:gd name="T2" fmla="*/ 300 w 296"/>
                <a:gd name="T3" fmla="*/ 159 h 768"/>
                <a:gd name="T4" fmla="*/ 295 w 296"/>
                <a:gd name="T5" fmla="*/ 482 h 768"/>
                <a:gd name="T6" fmla="*/ 5 w 296"/>
                <a:gd name="T7" fmla="*/ 637 h 768"/>
                <a:gd name="T8" fmla="*/ 5 w 296"/>
                <a:gd name="T9" fmla="*/ 404 h 768"/>
                <a:gd name="T10" fmla="*/ 100 w 296"/>
                <a:gd name="T11" fmla="*/ 323 h 768"/>
                <a:gd name="T12" fmla="*/ 0 w 296"/>
                <a:gd name="T13" fmla="*/ 232 h 768"/>
                <a:gd name="T14" fmla="*/ 5 w 296"/>
                <a:gd name="T15" fmla="*/ 0 h 768"/>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768"/>
                <a:gd name="T26" fmla="*/ 296 w 29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768">
                  <a:moveTo>
                    <a:pt x="5" y="0"/>
                  </a:moveTo>
                  <a:lnTo>
                    <a:pt x="296" y="192"/>
                  </a:lnTo>
                  <a:lnTo>
                    <a:pt x="291" y="581"/>
                  </a:lnTo>
                  <a:lnTo>
                    <a:pt x="5" y="768"/>
                  </a:lnTo>
                  <a:lnTo>
                    <a:pt x="5" y="487"/>
                  </a:lnTo>
                  <a:lnTo>
                    <a:pt x="99" y="389"/>
                  </a:lnTo>
                  <a:lnTo>
                    <a:pt x="0" y="280"/>
                  </a:lnTo>
                  <a:lnTo>
                    <a:pt x="5" y="0"/>
                  </a:lnTo>
                  <a:close/>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8141" name="Text Box 86"/>
            <p:cNvSpPr txBox="1">
              <a:spLocks noChangeArrowheads="1"/>
            </p:cNvSpPr>
            <p:nvPr/>
          </p:nvSpPr>
          <p:spPr bwMode="auto">
            <a:xfrm>
              <a:off x="2289" y="1604"/>
              <a:ext cx="289"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00" tIns="0" rIns="9000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ALU</a:t>
              </a:r>
            </a:p>
          </p:txBody>
        </p:sp>
        <p:sp>
          <p:nvSpPr>
            <p:cNvPr id="48142" name="Freeform 87"/>
            <p:cNvSpPr>
              <a:spLocks/>
            </p:cNvSpPr>
            <p:nvPr/>
          </p:nvSpPr>
          <p:spPr bwMode="auto">
            <a:xfrm>
              <a:off x="1930" y="1129"/>
              <a:ext cx="277" cy="480"/>
            </a:xfrm>
            <a:custGeom>
              <a:avLst/>
              <a:gdLst>
                <a:gd name="T0" fmla="*/ 0 w 311"/>
                <a:gd name="T1" fmla="*/ 0 h 421"/>
                <a:gd name="T2" fmla="*/ 0 w 311"/>
                <a:gd name="T3" fmla="*/ 23716 h 421"/>
                <a:gd name="T4" fmla="*/ 277 w 311"/>
                <a:gd name="T5" fmla="*/ 23716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8143" name="Freeform 88"/>
            <p:cNvSpPr>
              <a:spLocks/>
            </p:cNvSpPr>
            <p:nvPr/>
          </p:nvSpPr>
          <p:spPr bwMode="auto">
            <a:xfrm flipV="1">
              <a:off x="1801" y="1979"/>
              <a:ext cx="430" cy="394"/>
            </a:xfrm>
            <a:custGeom>
              <a:avLst/>
              <a:gdLst>
                <a:gd name="T0" fmla="*/ 0 w 311"/>
                <a:gd name="T1" fmla="*/ 0 h 421"/>
                <a:gd name="T2" fmla="*/ 0 w 311"/>
                <a:gd name="T3" fmla="*/ 27 h 421"/>
                <a:gd name="T4" fmla="*/ 2165913 w 311"/>
                <a:gd name="T5" fmla="*/ 27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8144" name="Line 89"/>
            <p:cNvSpPr>
              <a:spLocks noChangeShapeType="1"/>
            </p:cNvSpPr>
            <p:nvPr/>
          </p:nvSpPr>
          <p:spPr bwMode="auto">
            <a:xfrm flipV="1">
              <a:off x="2542" y="1844"/>
              <a:ext cx="466" cy="0"/>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8145" name="Line 91"/>
            <p:cNvSpPr>
              <a:spLocks noChangeShapeType="1"/>
            </p:cNvSpPr>
            <p:nvPr/>
          </p:nvSpPr>
          <p:spPr bwMode="auto">
            <a:xfrm>
              <a:off x="2514" y="1114"/>
              <a:ext cx="493" cy="0"/>
            </a:xfrm>
            <a:prstGeom prst="line">
              <a:avLst/>
            </a:prstGeom>
            <a:noFill/>
            <a:ln w="19050">
              <a:solidFill>
                <a:srgbClr val="000066"/>
              </a:solidFill>
              <a:prstDash val="dash"/>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8146" name="Text Box 92"/>
            <p:cNvSpPr txBox="1">
              <a:spLocks noChangeArrowheads="1"/>
            </p:cNvSpPr>
            <p:nvPr/>
          </p:nvSpPr>
          <p:spPr bwMode="auto">
            <a:xfrm>
              <a:off x="2608" y="929"/>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PC</a:t>
              </a:r>
              <a:endParaRPr lang="zh-CN" altLang="en-US" sz="1800">
                <a:latin typeface="黑体" pitchFamily="2" charset="-122"/>
                <a:ea typeface="黑体" pitchFamily="2" charset="-122"/>
              </a:endParaRPr>
            </a:p>
          </p:txBody>
        </p:sp>
        <p:sp>
          <p:nvSpPr>
            <p:cNvPr id="48147" name="Text Box 93"/>
            <p:cNvSpPr txBox="1">
              <a:spLocks noChangeArrowheads="1"/>
            </p:cNvSpPr>
            <p:nvPr/>
          </p:nvSpPr>
          <p:spPr bwMode="auto">
            <a:xfrm>
              <a:off x="4329" y="1452"/>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D</a:t>
              </a:r>
              <a:endParaRPr lang="zh-CN" altLang="en-US" sz="1800">
                <a:latin typeface="黑体" pitchFamily="2" charset="-122"/>
                <a:ea typeface="黑体" pitchFamily="2" charset="-122"/>
              </a:endParaRPr>
            </a:p>
          </p:txBody>
        </p:sp>
        <p:sp>
          <p:nvSpPr>
            <p:cNvPr id="48148" name="AutoShape 94"/>
            <p:cNvSpPr>
              <a:spLocks/>
            </p:cNvSpPr>
            <p:nvPr/>
          </p:nvSpPr>
          <p:spPr bwMode="auto">
            <a:xfrm>
              <a:off x="4121" y="1262"/>
              <a:ext cx="179" cy="509"/>
            </a:xfrm>
            <a:prstGeom prst="rightBrace">
              <a:avLst>
                <a:gd name="adj1" fmla="val 37495"/>
                <a:gd name="adj2" fmla="val 50000"/>
              </a:avLst>
            </a:prstGeom>
            <a:noFill/>
            <a:ln w="1905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p>
              <a:endParaRPr lang="zh-CN" altLang="en-US">
                <a:latin typeface="黑体" pitchFamily="2" charset="-122"/>
                <a:ea typeface="黑体" pitchFamily="2" charset="-122"/>
              </a:endParaRPr>
            </a:p>
          </p:txBody>
        </p:sp>
        <p:sp>
          <p:nvSpPr>
            <p:cNvPr id="48149" name="Line 96"/>
            <p:cNvSpPr>
              <a:spLocks noChangeShapeType="1"/>
            </p:cNvSpPr>
            <p:nvPr/>
          </p:nvSpPr>
          <p:spPr bwMode="auto">
            <a:xfrm>
              <a:off x="1654" y="869"/>
              <a:ext cx="0" cy="192"/>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8150" name="Text Box 97"/>
            <p:cNvSpPr txBox="1">
              <a:spLocks noChangeArrowheads="1"/>
            </p:cNvSpPr>
            <p:nvPr/>
          </p:nvSpPr>
          <p:spPr bwMode="auto">
            <a:xfrm>
              <a:off x="3032" y="1096"/>
              <a:ext cx="1079" cy="15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OP   |    D</a:t>
              </a:r>
              <a:endParaRPr lang="zh-CN" altLang="en-US" sz="1800">
                <a:solidFill>
                  <a:srgbClr val="006600"/>
                </a:solidFill>
                <a:latin typeface="黑体" pitchFamily="2" charset="-122"/>
                <a:ea typeface="黑体" pitchFamily="2" charset="-122"/>
              </a:endParaRPr>
            </a:p>
          </p:txBody>
        </p:sp>
        <p:sp>
          <p:nvSpPr>
            <p:cNvPr id="48151" name="Text Box 98"/>
            <p:cNvSpPr txBox="1">
              <a:spLocks noChangeArrowheads="1"/>
            </p:cNvSpPr>
            <p:nvPr/>
          </p:nvSpPr>
          <p:spPr bwMode="auto">
            <a:xfrm>
              <a:off x="3033" y="1262"/>
              <a:ext cx="1079" cy="157"/>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Arial" charset="0"/>
                  <a:ea typeface="黑体" pitchFamily="2" charset="-122"/>
                </a:rPr>
                <a:t> </a:t>
              </a:r>
              <a:endParaRPr lang="zh-CN" altLang="en-US" sz="1800">
                <a:solidFill>
                  <a:srgbClr val="006600"/>
                </a:solidFill>
                <a:latin typeface="Arial" charset="0"/>
                <a:ea typeface="黑体" pitchFamily="2" charset="-122"/>
              </a:endParaRPr>
            </a:p>
          </p:txBody>
        </p:sp>
        <p:sp>
          <p:nvSpPr>
            <p:cNvPr id="48152" name="Freeform 99"/>
            <p:cNvSpPr>
              <a:spLocks/>
            </p:cNvSpPr>
            <p:nvPr/>
          </p:nvSpPr>
          <p:spPr bwMode="auto">
            <a:xfrm>
              <a:off x="2517" y="1129"/>
              <a:ext cx="502" cy="228"/>
            </a:xfrm>
            <a:custGeom>
              <a:avLst/>
              <a:gdLst>
                <a:gd name="T0" fmla="*/ 0 w 379"/>
                <a:gd name="T1" fmla="*/ 0 h 140"/>
                <a:gd name="T2" fmla="*/ 12179 w 379"/>
                <a:gd name="T3" fmla="*/ 0 h 140"/>
                <a:gd name="T4" fmla="*/ 12179 w 379"/>
                <a:gd name="T5" fmla="*/ 228 h 140"/>
                <a:gd name="T6" fmla="*/ 22267 w 379"/>
                <a:gd name="T7" fmla="*/ 228 h 140"/>
                <a:gd name="T8" fmla="*/ 0 60000 65536"/>
                <a:gd name="T9" fmla="*/ 0 60000 65536"/>
                <a:gd name="T10" fmla="*/ 0 60000 65536"/>
                <a:gd name="T11" fmla="*/ 0 60000 65536"/>
                <a:gd name="T12" fmla="*/ 0 w 379"/>
                <a:gd name="T13" fmla="*/ 0 h 140"/>
                <a:gd name="T14" fmla="*/ 379 w 379"/>
                <a:gd name="T15" fmla="*/ 140 h 140"/>
              </a:gdLst>
              <a:ahLst/>
              <a:cxnLst>
                <a:cxn ang="T8">
                  <a:pos x="T0" y="T1"/>
                </a:cxn>
                <a:cxn ang="T9">
                  <a:pos x="T2" y="T3"/>
                </a:cxn>
                <a:cxn ang="T10">
                  <a:pos x="T4" y="T5"/>
                </a:cxn>
                <a:cxn ang="T11">
                  <a:pos x="T6" y="T7"/>
                </a:cxn>
              </a:cxnLst>
              <a:rect l="T12" t="T13" r="T14" b="T15"/>
              <a:pathLst>
                <a:path w="379" h="140">
                  <a:moveTo>
                    <a:pt x="0" y="0"/>
                  </a:moveTo>
                  <a:lnTo>
                    <a:pt x="207" y="0"/>
                  </a:lnTo>
                  <a:lnTo>
                    <a:pt x="207" y="140"/>
                  </a:lnTo>
                  <a:lnTo>
                    <a:pt x="379" y="140"/>
                  </a:lnTo>
                </a:path>
              </a:pathLst>
            </a:custGeom>
            <a:noFill/>
            <a:ln w="19050" cap="flat" cmpd="sng">
              <a:solidFill>
                <a:schemeClr val="hlink"/>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sp>
        <p:nvSpPr>
          <p:cNvPr id="27" name="Rectangle 84"/>
          <p:cNvSpPr>
            <a:spLocks noChangeArrowheads="1"/>
          </p:cNvSpPr>
          <p:nvPr/>
        </p:nvSpPr>
        <p:spPr bwMode="auto">
          <a:xfrm>
            <a:off x="4943839" y="1317625"/>
            <a:ext cx="1738313" cy="2824163"/>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ChangeAspect="1"/>
          </p:cNvGraphicFramePr>
          <p:nvPr/>
        </p:nvGraphicFramePr>
        <p:xfrm>
          <a:off x="498475" y="231775"/>
          <a:ext cx="8332788" cy="6296025"/>
        </p:xfrm>
        <a:graphic>
          <a:graphicData uri="http://schemas.openxmlformats.org/presentationml/2006/ole">
            <mc:AlternateContent xmlns:mc="http://schemas.openxmlformats.org/markup-compatibility/2006">
              <mc:Choice xmlns:v="urn:schemas-microsoft-com:vml" Requires="v">
                <p:oleObj spid="_x0000_s49244" name="Document" r:id="rId4" imgW="5627557" imgH="4253113" progId="Word.Document.8">
                  <p:embed/>
                </p:oleObj>
              </mc:Choice>
              <mc:Fallback>
                <p:oleObj name="Document" r:id="rId4" imgW="5627557" imgH="4253113"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75" y="231775"/>
                        <a:ext cx="8332788" cy="6296025"/>
                      </a:xfrm>
                      <a:prstGeom prst="rect">
                        <a:avLst/>
                      </a:prstGeom>
                      <a:noFill/>
                      <a:ln>
                        <a:noFill/>
                      </a:ln>
                      <a:effectLst/>
                      <a:extLst>
                        <a:ext uri="{909E8E84-426E-40DD-AFC4-6F175D3DCCD1}">
                          <a14:hiddenFill xmlns:a14="http://schemas.microsoft.com/office/drawing/2010/main">
                            <a:solidFill>
                              <a:srgbClr val="CC3300">
                                <a:alpha val="50195"/>
                              </a:srgbClr>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55" name="Group 4"/>
          <p:cNvGrpSpPr>
            <a:grpSpLocks/>
          </p:cNvGrpSpPr>
          <p:nvPr/>
        </p:nvGrpSpPr>
        <p:grpSpPr bwMode="auto">
          <a:xfrm>
            <a:off x="754063" y="754063"/>
            <a:ext cx="2284412" cy="341312"/>
            <a:chOff x="1284" y="1463"/>
            <a:chExt cx="1680" cy="303"/>
          </a:xfrm>
        </p:grpSpPr>
        <p:sp>
          <p:nvSpPr>
            <p:cNvPr id="49156" name="Rectangle 5"/>
            <p:cNvSpPr>
              <a:spLocks noChangeArrowheads="1"/>
            </p:cNvSpPr>
            <p:nvPr/>
          </p:nvSpPr>
          <p:spPr bwMode="auto">
            <a:xfrm>
              <a:off x="1284" y="1467"/>
              <a:ext cx="1680" cy="299"/>
            </a:xfrm>
            <a:prstGeom prst="rect">
              <a:avLst/>
            </a:prstGeom>
            <a:noFill/>
            <a:ln w="19050">
              <a:solidFill>
                <a:srgbClr val="000080"/>
              </a:solidFill>
              <a:miter lim="800000"/>
              <a:headEnd/>
              <a:tailEnd type="none" w="sm" len="med"/>
            </a:ln>
            <a:extLst>
              <a:ext uri="{909E8E84-426E-40DD-AFC4-6F175D3DCCD1}">
                <a14:hiddenFill xmlns:a14="http://schemas.microsoft.com/office/drawing/2010/main">
                  <a:solidFill>
                    <a:srgbClr val="FFFFFF"/>
                  </a:solidFill>
                </a14:hiddenFill>
              </a:ext>
            </a:extLst>
          </p:spPr>
          <p:txBody>
            <a:bodyPr/>
            <a:lstStyle/>
            <a:p>
              <a:endParaRPr lang="en-US" altLang="zh-CN" sz="2000">
                <a:latin typeface="黑体" pitchFamily="2" charset="-122"/>
                <a:ea typeface="黑体" pitchFamily="2" charset="-122"/>
              </a:endParaRPr>
            </a:p>
          </p:txBody>
        </p:sp>
        <p:sp>
          <p:nvSpPr>
            <p:cNvPr id="49157" name="Text Box 6"/>
            <p:cNvSpPr txBox="1">
              <a:spLocks noChangeArrowheads="1"/>
            </p:cNvSpPr>
            <p:nvPr/>
          </p:nvSpPr>
          <p:spPr bwMode="auto">
            <a:xfrm>
              <a:off x="1314" y="1492"/>
              <a:ext cx="67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2000">
                  <a:solidFill>
                    <a:schemeClr val="hlink"/>
                  </a:solidFill>
                  <a:latin typeface="黑体" pitchFamily="2" charset="-122"/>
                  <a:ea typeface="黑体" pitchFamily="2" charset="-122"/>
                </a:rPr>
                <a:t>OP</a:t>
              </a:r>
            </a:p>
          </p:txBody>
        </p:sp>
        <p:sp>
          <p:nvSpPr>
            <p:cNvPr id="49158" name="Line 7"/>
            <p:cNvSpPr>
              <a:spLocks noChangeShapeType="1"/>
            </p:cNvSpPr>
            <p:nvPr/>
          </p:nvSpPr>
          <p:spPr bwMode="auto">
            <a:xfrm>
              <a:off x="2018" y="1463"/>
              <a:ext cx="0" cy="29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59" name="Line 8"/>
            <p:cNvSpPr>
              <a:spLocks noChangeShapeType="1"/>
            </p:cNvSpPr>
            <p:nvPr/>
          </p:nvSpPr>
          <p:spPr bwMode="auto">
            <a:xfrm>
              <a:off x="2280" y="1470"/>
              <a:ext cx="0" cy="295"/>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0" name="Text Box 9"/>
            <p:cNvSpPr txBox="1">
              <a:spLocks noChangeArrowheads="1"/>
            </p:cNvSpPr>
            <p:nvPr/>
          </p:nvSpPr>
          <p:spPr bwMode="auto">
            <a:xfrm>
              <a:off x="2028" y="1494"/>
              <a:ext cx="252" cy="242"/>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2000" dirty="0">
                  <a:solidFill>
                    <a:schemeClr val="hlink"/>
                  </a:solidFill>
                  <a:latin typeface="黑体" pitchFamily="2" charset="-122"/>
                  <a:ea typeface="黑体" pitchFamily="2" charset="-122"/>
                </a:rPr>
                <a:t>M</a:t>
              </a:r>
            </a:p>
          </p:txBody>
        </p:sp>
        <p:sp>
          <p:nvSpPr>
            <p:cNvPr id="49161" name="Text Box 10"/>
            <p:cNvSpPr txBox="1">
              <a:spLocks noChangeArrowheads="1"/>
            </p:cNvSpPr>
            <p:nvPr/>
          </p:nvSpPr>
          <p:spPr bwMode="auto">
            <a:xfrm>
              <a:off x="2295" y="1477"/>
              <a:ext cx="651" cy="278"/>
            </a:xfrm>
            <a:prstGeom prst="rect">
              <a:avLst/>
            </a:prstGeom>
            <a:solidFill>
              <a:srgbClr val="CCE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2000">
                  <a:solidFill>
                    <a:srgbClr val="0000FF"/>
                  </a:solidFill>
                  <a:latin typeface="黑体" pitchFamily="2" charset="-122"/>
                  <a:ea typeface="黑体" pitchFamily="2" charset="-122"/>
                </a:rPr>
                <a:t>A</a:t>
              </a:r>
            </a:p>
          </p:txBody>
        </p:sp>
      </p:gr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0" y="388938"/>
            <a:ext cx="1698625" cy="538162"/>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gn="l"/>
            <a:r>
              <a:rPr lang="zh-CN" altLang="en-US">
                <a:solidFill>
                  <a:schemeClr val="hlink"/>
                </a:solidFill>
                <a:latin typeface="黑体" pitchFamily="2" charset="-122"/>
                <a:ea typeface="黑体" pitchFamily="2" charset="-122"/>
              </a:rPr>
              <a:t>  回顾：</a:t>
            </a:r>
          </a:p>
        </p:txBody>
      </p:sp>
      <p:sp>
        <p:nvSpPr>
          <p:cNvPr id="50179" name="Text Box 4"/>
          <p:cNvSpPr txBox="1">
            <a:spLocks noChangeArrowheads="1"/>
          </p:cNvSpPr>
          <p:nvPr/>
        </p:nvSpPr>
        <p:spPr bwMode="auto">
          <a:xfrm>
            <a:off x="568325" y="1187450"/>
            <a:ext cx="66071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110000"/>
              </a:lnSpc>
              <a:spcBef>
                <a:spcPct val="20000"/>
              </a:spcBef>
            </a:pPr>
            <a:r>
              <a:rPr lang="zh-CN" altLang="en-US">
                <a:solidFill>
                  <a:schemeClr val="hlink"/>
                </a:solidFill>
                <a:latin typeface="黑体" pitchFamily="2" charset="-122"/>
                <a:ea typeface="黑体" pitchFamily="2" charset="-122"/>
              </a:rPr>
              <a:t>直接寻址</a:t>
            </a:r>
            <a:r>
              <a:rPr lang="en-US" altLang="zh-CN">
                <a:latin typeface="黑体" pitchFamily="2" charset="-122"/>
                <a:ea typeface="黑体" pitchFamily="2" charset="-122"/>
              </a:rPr>
              <a:t>(Direct Addressing)</a:t>
            </a:r>
          </a:p>
          <a:p>
            <a:pPr>
              <a:lnSpc>
                <a:spcPct val="110000"/>
              </a:lnSpc>
              <a:spcBef>
                <a:spcPct val="20000"/>
              </a:spcBef>
            </a:pPr>
            <a:r>
              <a:rPr lang="zh-CN" altLang="en-US">
                <a:latin typeface="黑体" pitchFamily="2" charset="-122"/>
                <a:ea typeface="黑体" pitchFamily="2" charset="-122"/>
              </a:rPr>
              <a:t>    形式地址即有效地址</a:t>
            </a:r>
            <a:r>
              <a:rPr lang="en-US" altLang="zh-CN">
                <a:latin typeface="黑体" pitchFamily="2" charset="-122"/>
                <a:ea typeface="黑体" pitchFamily="2" charset="-122"/>
              </a:rPr>
              <a:t>EA</a:t>
            </a:r>
            <a:r>
              <a:rPr lang="zh-CN" altLang="en-US">
                <a:latin typeface="黑体" pitchFamily="2" charset="-122"/>
                <a:ea typeface="黑体" pitchFamily="2" charset="-122"/>
              </a:rPr>
              <a:t>。</a:t>
            </a:r>
          </a:p>
        </p:txBody>
      </p:sp>
      <p:grpSp>
        <p:nvGrpSpPr>
          <p:cNvPr id="50180" name="Group 25"/>
          <p:cNvGrpSpPr>
            <a:grpSpLocks/>
          </p:cNvGrpSpPr>
          <p:nvPr/>
        </p:nvGrpSpPr>
        <p:grpSpPr bwMode="auto">
          <a:xfrm>
            <a:off x="2038350" y="2322513"/>
            <a:ext cx="2667000" cy="481012"/>
            <a:chOff x="1284" y="1463"/>
            <a:chExt cx="1680" cy="303"/>
          </a:xfrm>
        </p:grpSpPr>
        <p:sp>
          <p:nvSpPr>
            <p:cNvPr id="50191" name="Rectangle 5"/>
            <p:cNvSpPr>
              <a:spLocks noChangeArrowheads="1"/>
            </p:cNvSpPr>
            <p:nvPr/>
          </p:nvSpPr>
          <p:spPr bwMode="auto">
            <a:xfrm>
              <a:off x="1284" y="1467"/>
              <a:ext cx="1680" cy="299"/>
            </a:xfrm>
            <a:prstGeom prst="rect">
              <a:avLst/>
            </a:prstGeom>
            <a:noFill/>
            <a:ln w="19050">
              <a:solidFill>
                <a:srgbClr val="000080"/>
              </a:solidFill>
              <a:miter lim="800000"/>
              <a:headEnd/>
              <a:tailEnd type="none" w="sm" len="med"/>
            </a:ln>
            <a:extLst>
              <a:ext uri="{909E8E84-426E-40DD-AFC4-6F175D3DCCD1}">
                <a14:hiddenFill xmlns:a14="http://schemas.microsoft.com/office/drawing/2010/main">
                  <a:solidFill>
                    <a:srgbClr val="FFFFFF"/>
                  </a:solidFill>
                </a14:hiddenFill>
              </a:ext>
            </a:extLst>
          </p:spPr>
          <p:txBody>
            <a:bodyPr/>
            <a:lstStyle/>
            <a:p>
              <a:endParaRPr lang="en-US" altLang="zh-CN">
                <a:latin typeface="黑体" pitchFamily="2" charset="-122"/>
                <a:ea typeface="黑体" pitchFamily="2" charset="-122"/>
              </a:endParaRPr>
            </a:p>
          </p:txBody>
        </p:sp>
        <p:sp>
          <p:nvSpPr>
            <p:cNvPr id="50192" name="Text Box 8"/>
            <p:cNvSpPr txBox="1">
              <a:spLocks noChangeArrowheads="1"/>
            </p:cNvSpPr>
            <p:nvPr/>
          </p:nvSpPr>
          <p:spPr bwMode="auto">
            <a:xfrm>
              <a:off x="1314" y="1491"/>
              <a:ext cx="6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2200">
                  <a:solidFill>
                    <a:schemeClr val="hlink"/>
                  </a:solidFill>
                  <a:latin typeface="黑体" pitchFamily="2" charset="-122"/>
                  <a:ea typeface="黑体" pitchFamily="2" charset="-122"/>
                </a:rPr>
                <a:t>OP</a:t>
              </a:r>
            </a:p>
          </p:txBody>
        </p:sp>
        <p:sp>
          <p:nvSpPr>
            <p:cNvPr id="50193" name="Line 9"/>
            <p:cNvSpPr>
              <a:spLocks noChangeShapeType="1"/>
            </p:cNvSpPr>
            <p:nvPr/>
          </p:nvSpPr>
          <p:spPr bwMode="auto">
            <a:xfrm>
              <a:off x="2018" y="1463"/>
              <a:ext cx="0" cy="29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94" name="Line 10"/>
            <p:cNvSpPr>
              <a:spLocks noChangeShapeType="1"/>
            </p:cNvSpPr>
            <p:nvPr/>
          </p:nvSpPr>
          <p:spPr bwMode="auto">
            <a:xfrm>
              <a:off x="2280" y="1470"/>
              <a:ext cx="0" cy="295"/>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95" name="Text Box 11"/>
            <p:cNvSpPr txBox="1">
              <a:spLocks noChangeArrowheads="1"/>
            </p:cNvSpPr>
            <p:nvPr/>
          </p:nvSpPr>
          <p:spPr bwMode="auto">
            <a:xfrm>
              <a:off x="2017" y="1494"/>
              <a:ext cx="2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a:solidFill>
                    <a:srgbClr val="000066"/>
                  </a:solidFill>
                  <a:latin typeface="黑体" pitchFamily="2" charset="-122"/>
                  <a:ea typeface="黑体" pitchFamily="2" charset="-122"/>
                </a:rPr>
                <a:t>M</a:t>
              </a:r>
            </a:p>
          </p:txBody>
        </p:sp>
        <p:sp>
          <p:nvSpPr>
            <p:cNvPr id="50196" name="Text Box 12"/>
            <p:cNvSpPr txBox="1">
              <a:spLocks noChangeArrowheads="1"/>
            </p:cNvSpPr>
            <p:nvPr/>
          </p:nvSpPr>
          <p:spPr bwMode="auto">
            <a:xfrm>
              <a:off x="2295" y="1477"/>
              <a:ext cx="651" cy="278"/>
            </a:xfrm>
            <a:prstGeom prst="rect">
              <a:avLst/>
            </a:prstGeom>
            <a:solidFill>
              <a:srgbClr val="CCE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a:solidFill>
                    <a:srgbClr val="0000FF"/>
                  </a:solidFill>
                  <a:latin typeface="黑体" pitchFamily="2" charset="-122"/>
                  <a:ea typeface="黑体" pitchFamily="2" charset="-122"/>
                </a:rPr>
                <a:t>A</a:t>
              </a:r>
            </a:p>
          </p:txBody>
        </p:sp>
      </p:grpSp>
      <p:sp>
        <p:nvSpPr>
          <p:cNvPr id="50181" name="AutoShape 13"/>
          <p:cNvSpPr>
            <a:spLocks/>
          </p:cNvSpPr>
          <p:nvPr/>
        </p:nvSpPr>
        <p:spPr bwMode="auto">
          <a:xfrm rot="-5400000">
            <a:off x="4078287" y="2432051"/>
            <a:ext cx="163513" cy="1033462"/>
          </a:xfrm>
          <a:prstGeom prst="leftBrace">
            <a:avLst>
              <a:gd name="adj1" fmla="val 52670"/>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50182" name="Text Box 14"/>
          <p:cNvSpPr txBox="1">
            <a:spLocks noChangeArrowheads="1"/>
          </p:cNvSpPr>
          <p:nvPr/>
        </p:nvSpPr>
        <p:spPr bwMode="auto">
          <a:xfrm>
            <a:off x="3636963" y="3098800"/>
            <a:ext cx="10334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a:solidFill>
                  <a:srgbClr val="0000FF"/>
                </a:solidFill>
                <a:latin typeface="黑体" pitchFamily="2" charset="-122"/>
                <a:ea typeface="黑体" pitchFamily="2" charset="-122"/>
              </a:rPr>
              <a:t>EA = A</a:t>
            </a:r>
          </a:p>
        </p:txBody>
      </p:sp>
      <p:sp>
        <p:nvSpPr>
          <p:cNvPr id="50183" name="Rectangle 84"/>
          <p:cNvSpPr>
            <a:spLocks noChangeArrowheads="1"/>
          </p:cNvSpPr>
          <p:nvPr/>
        </p:nvSpPr>
        <p:spPr bwMode="auto">
          <a:xfrm>
            <a:off x="6357938" y="2182813"/>
            <a:ext cx="1738312" cy="4021137"/>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endParaRPr lang="zh-CN" altLang="en-US">
              <a:latin typeface="黑体" pitchFamily="2" charset="-122"/>
              <a:ea typeface="黑体" pitchFamily="2" charset="-122"/>
            </a:endParaRPr>
          </a:p>
        </p:txBody>
      </p:sp>
      <p:sp>
        <p:nvSpPr>
          <p:cNvPr id="50184" name="Text Box 75"/>
          <p:cNvSpPr txBox="1">
            <a:spLocks noChangeArrowheads="1"/>
          </p:cNvSpPr>
          <p:nvPr/>
        </p:nvSpPr>
        <p:spPr bwMode="auto">
          <a:xfrm>
            <a:off x="6592888" y="1776413"/>
            <a:ext cx="13176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2200">
                <a:latin typeface="黑体" pitchFamily="2" charset="-122"/>
                <a:ea typeface="黑体" pitchFamily="2" charset="-122"/>
              </a:rPr>
              <a:t>内存</a:t>
            </a:r>
          </a:p>
        </p:txBody>
      </p:sp>
      <p:sp>
        <p:nvSpPr>
          <p:cNvPr id="50185" name="Text Box 76"/>
          <p:cNvSpPr txBox="1">
            <a:spLocks noChangeArrowheads="1"/>
          </p:cNvSpPr>
          <p:nvPr/>
        </p:nvSpPr>
        <p:spPr bwMode="auto">
          <a:xfrm>
            <a:off x="6370638" y="3148013"/>
            <a:ext cx="1711325" cy="314325"/>
          </a:xfrm>
          <a:prstGeom prst="rect">
            <a:avLst/>
          </a:prstGeom>
          <a:solidFill>
            <a:srgbClr val="CCECFF"/>
          </a:solidFill>
          <a:ln w="1270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a:solidFill>
                  <a:srgbClr val="003300"/>
                </a:solidFill>
                <a:latin typeface="黑体" pitchFamily="2" charset="-122"/>
                <a:ea typeface="黑体" pitchFamily="2" charset="-122"/>
              </a:rPr>
              <a:t> </a:t>
            </a:r>
            <a:r>
              <a:rPr lang="zh-CN" altLang="en-US" sz="1800">
                <a:solidFill>
                  <a:srgbClr val="006600"/>
                </a:solidFill>
                <a:latin typeface="黑体" pitchFamily="2" charset="-122"/>
                <a:ea typeface="黑体" pitchFamily="2" charset="-122"/>
              </a:rPr>
              <a:t>操作数</a:t>
            </a:r>
            <a:endParaRPr lang="zh-CN" altLang="en-US">
              <a:solidFill>
                <a:srgbClr val="006600"/>
              </a:solidFill>
              <a:latin typeface="黑体" pitchFamily="2" charset="-122"/>
              <a:ea typeface="黑体" pitchFamily="2" charset="-122"/>
            </a:endParaRPr>
          </a:p>
        </p:txBody>
      </p:sp>
      <p:sp>
        <p:nvSpPr>
          <p:cNvPr id="50186" name="Text Box 98"/>
          <p:cNvSpPr txBox="1">
            <a:spLocks noChangeArrowheads="1"/>
          </p:cNvSpPr>
          <p:nvPr/>
        </p:nvSpPr>
        <p:spPr bwMode="auto">
          <a:xfrm>
            <a:off x="6359525" y="2492375"/>
            <a:ext cx="1735138" cy="269875"/>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a:latin typeface="黑体" pitchFamily="2" charset="-122"/>
                <a:ea typeface="黑体" pitchFamily="2" charset="-122"/>
              </a:rPr>
              <a:t> </a:t>
            </a:r>
            <a:endParaRPr lang="zh-CN" altLang="en-US">
              <a:latin typeface="黑体" pitchFamily="2" charset="-122"/>
              <a:ea typeface="黑体" pitchFamily="2" charset="-122"/>
            </a:endParaRPr>
          </a:p>
        </p:txBody>
      </p:sp>
      <p:sp>
        <p:nvSpPr>
          <p:cNvPr id="50187" name="Line 21"/>
          <p:cNvSpPr>
            <a:spLocks noChangeShapeType="1"/>
          </p:cNvSpPr>
          <p:nvPr/>
        </p:nvSpPr>
        <p:spPr bwMode="auto">
          <a:xfrm>
            <a:off x="4800600" y="3295650"/>
            <a:ext cx="1414463" cy="0"/>
          </a:xfrm>
          <a:prstGeom prst="line">
            <a:avLst/>
          </a:prstGeom>
          <a:noFill/>
          <a:ln w="28575">
            <a:solidFill>
              <a:schemeClr val="hlink"/>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88" name="Text Box 76"/>
          <p:cNvSpPr txBox="1">
            <a:spLocks noChangeArrowheads="1"/>
          </p:cNvSpPr>
          <p:nvPr/>
        </p:nvSpPr>
        <p:spPr bwMode="auto">
          <a:xfrm>
            <a:off x="6375400" y="2841625"/>
            <a:ext cx="1711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solidFill>
                  <a:srgbClr val="003300"/>
                </a:solidFill>
                <a:latin typeface="黑体" pitchFamily="2" charset="-122"/>
                <a:ea typeface="黑体" pitchFamily="2" charset="-122"/>
              </a:rPr>
              <a:t>……</a:t>
            </a:r>
            <a:endParaRPr lang="en-US" altLang="zh-CN">
              <a:solidFill>
                <a:srgbClr val="006600"/>
              </a:solidFill>
              <a:latin typeface="黑体" pitchFamily="2" charset="-122"/>
              <a:ea typeface="黑体" pitchFamily="2" charset="-122"/>
            </a:endParaRPr>
          </a:p>
        </p:txBody>
      </p:sp>
      <p:sp>
        <p:nvSpPr>
          <p:cNvPr id="50189" name="Text Box 76"/>
          <p:cNvSpPr txBox="1">
            <a:spLocks noChangeArrowheads="1"/>
          </p:cNvSpPr>
          <p:nvPr/>
        </p:nvSpPr>
        <p:spPr bwMode="auto">
          <a:xfrm>
            <a:off x="6357938" y="4297363"/>
            <a:ext cx="1711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solidFill>
                  <a:srgbClr val="003300"/>
                </a:solidFill>
                <a:latin typeface="黑体" pitchFamily="2" charset="-122"/>
                <a:ea typeface="黑体" pitchFamily="2" charset="-122"/>
              </a:rPr>
              <a:t>……</a:t>
            </a:r>
            <a:endParaRPr lang="en-US" altLang="zh-CN">
              <a:solidFill>
                <a:srgbClr val="006600"/>
              </a:solidFill>
              <a:latin typeface="黑体" pitchFamily="2" charset="-122"/>
              <a:ea typeface="黑体" pitchFamily="2" charset="-122"/>
            </a:endParaRPr>
          </a:p>
        </p:txBody>
      </p:sp>
      <p:sp>
        <p:nvSpPr>
          <p:cNvPr id="97304" name="Text Box 24"/>
          <p:cNvSpPr txBox="1">
            <a:spLocks noChangeArrowheads="1"/>
          </p:cNvSpPr>
          <p:nvPr/>
        </p:nvSpPr>
        <p:spPr bwMode="auto">
          <a:xfrm>
            <a:off x="606425" y="3956050"/>
            <a:ext cx="5378450" cy="939800"/>
          </a:xfrm>
          <a:prstGeom prst="rect">
            <a:avLst/>
          </a:prstGeom>
          <a:solidFill>
            <a:srgbClr val="CCECFF"/>
          </a:solidFill>
          <a:ln w="38100" algn="ctr">
            <a:solidFill>
              <a:srgbClr val="006600"/>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110000"/>
              </a:lnSpc>
              <a:spcBef>
                <a:spcPct val="20000"/>
              </a:spcBef>
            </a:pPr>
            <a:r>
              <a:rPr lang="zh-CN" altLang="en-US" i="1">
                <a:solidFill>
                  <a:schemeClr val="hlink"/>
                </a:solidFill>
                <a:latin typeface="黑体" pitchFamily="2" charset="-122"/>
                <a:ea typeface="黑体" pitchFamily="2" charset="-122"/>
              </a:rPr>
              <a:t>？问题：</a:t>
            </a:r>
            <a:r>
              <a:rPr lang="zh-CN" altLang="en-US">
                <a:solidFill>
                  <a:srgbClr val="000066"/>
                </a:solidFill>
                <a:latin typeface="黑体" pitchFamily="2" charset="-122"/>
                <a:ea typeface="黑体" pitchFamily="2" charset="-122"/>
              </a:rPr>
              <a:t>能否在不增加</a:t>
            </a:r>
            <a:r>
              <a:rPr lang="zh-CN" altLang="en-US">
                <a:solidFill>
                  <a:srgbClr val="0000FF"/>
                </a:solidFill>
                <a:latin typeface="黑体" pitchFamily="2" charset="-122"/>
                <a:ea typeface="黑体" pitchFamily="2" charset="-122"/>
              </a:rPr>
              <a:t>字段</a:t>
            </a:r>
            <a:r>
              <a:rPr lang="en-US" altLang="zh-CN">
                <a:solidFill>
                  <a:srgbClr val="0000FF"/>
                </a:solidFill>
                <a:latin typeface="黑体" pitchFamily="2" charset="-122"/>
                <a:ea typeface="黑体" pitchFamily="2" charset="-122"/>
              </a:rPr>
              <a:t>A</a:t>
            </a:r>
            <a:r>
              <a:rPr lang="zh-CN" altLang="en-US">
                <a:solidFill>
                  <a:srgbClr val="000066"/>
                </a:solidFill>
                <a:latin typeface="黑体" pitchFamily="2" charset="-122"/>
                <a:ea typeface="黑体" pitchFamily="2" charset="-122"/>
              </a:rPr>
              <a:t>的长度下</a:t>
            </a:r>
          </a:p>
          <a:p>
            <a:pPr>
              <a:lnSpc>
                <a:spcPct val="110000"/>
              </a:lnSpc>
            </a:pPr>
            <a:r>
              <a:rPr lang="zh-CN" altLang="en-US">
                <a:solidFill>
                  <a:srgbClr val="000066"/>
                </a:solidFill>
                <a:latin typeface="黑体" pitchFamily="2" charset="-122"/>
                <a:ea typeface="黑体" pitchFamily="2" charset="-122"/>
              </a:rPr>
              <a:t>    扩大操作数在内存的寻址范围？</a:t>
            </a:r>
            <a:r>
              <a:rPr lang="zh-CN" altLang="en-US">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7304"/>
                                        </p:tgtEl>
                                        <p:attrNameLst>
                                          <p:attrName>style.visibility</p:attrName>
                                        </p:attrNameLst>
                                      </p:cBhvr>
                                      <p:to>
                                        <p:strVal val="visible"/>
                                      </p:to>
                                    </p:set>
                                    <p:animEffect transition="in" filter="wipe(up)">
                                      <p:cBhvr>
                                        <p:cTn id="7" dur="500"/>
                                        <p:tgtEl>
                                          <p:spTgt spid="97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5"/>
          <p:cNvSpPr>
            <a:spLocks noChangeArrowheads="1"/>
          </p:cNvSpPr>
          <p:nvPr/>
        </p:nvSpPr>
        <p:spPr bwMode="auto">
          <a:xfrm>
            <a:off x="952500" y="2943225"/>
            <a:ext cx="2017713" cy="274638"/>
          </a:xfrm>
          <a:prstGeom prst="rect">
            <a:avLst/>
          </a:prstGeom>
          <a:solidFill>
            <a:srgbClr val="D3F1BF"/>
          </a:solidFill>
          <a:ln w="19050">
            <a:solidFill>
              <a:srgbClr val="000066"/>
            </a:solidFill>
            <a:miter lim="800000"/>
            <a:headEnd/>
            <a:tailEnd/>
          </a:ln>
        </p:spPr>
        <p:txBody>
          <a:bodyPr wrap="none" anchor="ctr"/>
          <a:lstStyle/>
          <a:p>
            <a:endParaRPr lang="zh-CN" altLang="en-US" sz="1800">
              <a:latin typeface="黑体" pitchFamily="2" charset="-122"/>
              <a:ea typeface="黑体" pitchFamily="2" charset="-122"/>
            </a:endParaRPr>
          </a:p>
        </p:txBody>
      </p:sp>
      <p:sp>
        <p:nvSpPr>
          <p:cNvPr id="51203" name="Text Box 27"/>
          <p:cNvSpPr txBox="1">
            <a:spLocks noChangeArrowheads="1"/>
          </p:cNvSpPr>
          <p:nvPr/>
        </p:nvSpPr>
        <p:spPr bwMode="auto">
          <a:xfrm>
            <a:off x="1901825" y="2917825"/>
            <a:ext cx="11017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solidFill>
                  <a:srgbClr val="0000FF"/>
                </a:solidFill>
                <a:latin typeface="黑体" pitchFamily="2" charset="-122"/>
                <a:ea typeface="黑体" pitchFamily="2" charset="-122"/>
              </a:rPr>
              <a:t>页内地址</a:t>
            </a:r>
            <a:endParaRPr lang="zh-CN" altLang="en-US" sz="1800" b="0">
              <a:solidFill>
                <a:srgbClr val="0000FF"/>
              </a:solidFill>
              <a:latin typeface="黑体" pitchFamily="2" charset="-122"/>
              <a:ea typeface="黑体" pitchFamily="2" charset="-122"/>
            </a:endParaRPr>
          </a:p>
        </p:txBody>
      </p:sp>
      <p:sp>
        <p:nvSpPr>
          <p:cNvPr id="51204" name="Text Box 28"/>
          <p:cNvSpPr txBox="1">
            <a:spLocks noChangeArrowheads="1"/>
          </p:cNvSpPr>
          <p:nvPr/>
        </p:nvSpPr>
        <p:spPr bwMode="auto">
          <a:xfrm>
            <a:off x="847725" y="2932113"/>
            <a:ext cx="1241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solidFill>
                  <a:schemeClr val="hlink"/>
                </a:solidFill>
                <a:latin typeface="黑体" pitchFamily="2" charset="-122"/>
                <a:ea typeface="黑体" pitchFamily="2" charset="-122"/>
              </a:rPr>
              <a:t>页面地址</a:t>
            </a:r>
            <a:endParaRPr lang="zh-CN" altLang="en-US" sz="1800" b="0">
              <a:solidFill>
                <a:schemeClr val="hlink"/>
              </a:solidFill>
              <a:latin typeface="黑体" pitchFamily="2" charset="-122"/>
              <a:ea typeface="黑体" pitchFamily="2" charset="-122"/>
            </a:endParaRPr>
          </a:p>
        </p:txBody>
      </p:sp>
      <p:sp>
        <p:nvSpPr>
          <p:cNvPr id="51205"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
        <p:nvSpPr>
          <p:cNvPr id="51206" name="Rectangle 3"/>
          <p:cNvSpPr>
            <a:spLocks noChangeArrowheads="1"/>
          </p:cNvSpPr>
          <p:nvPr/>
        </p:nvSpPr>
        <p:spPr bwMode="auto">
          <a:xfrm>
            <a:off x="309563" y="904875"/>
            <a:ext cx="8834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    将主存空间分页，指令中的地址码只给出页内地址。 </a:t>
            </a:r>
          </a:p>
        </p:txBody>
      </p:sp>
      <p:sp>
        <p:nvSpPr>
          <p:cNvPr id="51207" name="Rectangle 4"/>
          <p:cNvSpPr>
            <a:spLocks noChangeArrowheads="1"/>
          </p:cNvSpPr>
          <p:nvPr/>
        </p:nvSpPr>
        <p:spPr bwMode="auto">
          <a:xfrm>
            <a:off x="898525" y="1390650"/>
            <a:ext cx="82454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82600" indent="-482600" algn="l"/>
            <a:r>
              <a:rPr lang="zh-CN" altLang="en-US" sz="2200">
                <a:solidFill>
                  <a:schemeClr val="hlink"/>
                </a:solidFill>
                <a:latin typeface="黑体" pitchFamily="2" charset="-122"/>
                <a:ea typeface="黑体" pitchFamily="2" charset="-122"/>
              </a:rPr>
              <a:t>例：</a:t>
            </a:r>
            <a:r>
              <a:rPr lang="zh-CN" altLang="en-US" sz="2200">
                <a:solidFill>
                  <a:srgbClr val="000066"/>
                </a:solidFill>
                <a:latin typeface="黑体" pitchFamily="2" charset="-122"/>
                <a:ea typeface="黑体" pitchFamily="2" charset="-122"/>
              </a:rPr>
              <a:t>设某机主存有64</a:t>
            </a:r>
            <a:r>
              <a:rPr lang="en-US" altLang="zh-CN" sz="2200">
                <a:solidFill>
                  <a:srgbClr val="000066"/>
                </a:solidFill>
                <a:latin typeface="黑体" pitchFamily="2" charset="-122"/>
                <a:ea typeface="黑体" pitchFamily="2" charset="-122"/>
              </a:rPr>
              <a:t>K</a:t>
            </a:r>
            <a:r>
              <a:rPr lang="zh-CN" altLang="en-US" sz="2200">
                <a:solidFill>
                  <a:srgbClr val="000066"/>
                </a:solidFill>
                <a:latin typeface="黑体" pitchFamily="2" charset="-122"/>
                <a:ea typeface="黑体" pitchFamily="2" charset="-122"/>
              </a:rPr>
              <a:t>个单元（</a:t>
            </a:r>
            <a:r>
              <a:rPr lang="en-US" altLang="zh-CN" sz="2200">
                <a:solidFill>
                  <a:srgbClr val="000066"/>
                </a:solidFill>
                <a:latin typeface="黑体" pitchFamily="2" charset="-122"/>
                <a:ea typeface="黑体" pitchFamily="2" charset="-122"/>
              </a:rPr>
              <a:t>0000H～FFFFH)</a:t>
            </a:r>
            <a:r>
              <a:rPr lang="zh-CN" altLang="en-US" sz="2200">
                <a:solidFill>
                  <a:srgbClr val="000066"/>
                </a:solidFill>
                <a:latin typeface="黑体" pitchFamily="2" charset="-122"/>
                <a:ea typeface="黑体" pitchFamily="2" charset="-122"/>
              </a:rPr>
              <a:t>。</a:t>
            </a:r>
          </a:p>
          <a:p>
            <a:pPr marL="482600" indent="-482600" algn="l"/>
            <a:r>
              <a:rPr lang="zh-CN" altLang="en-US" sz="2200">
                <a:solidFill>
                  <a:srgbClr val="000066"/>
                </a:solidFill>
                <a:latin typeface="黑体" pitchFamily="2" charset="-122"/>
                <a:ea typeface="黑体" pitchFamily="2" charset="-122"/>
              </a:rPr>
              <a:t>    若每</a:t>
            </a:r>
            <a:r>
              <a:rPr lang="en-US" altLang="zh-CN" sz="2200">
                <a:solidFill>
                  <a:srgbClr val="000066"/>
                </a:solidFill>
                <a:latin typeface="黑体" pitchFamily="2" charset="-122"/>
                <a:ea typeface="黑体" pitchFamily="2" charset="-122"/>
              </a:rPr>
              <a:t>256</a:t>
            </a:r>
            <a:r>
              <a:rPr lang="zh-CN" altLang="en-US" sz="2200">
                <a:solidFill>
                  <a:srgbClr val="000066"/>
                </a:solidFill>
                <a:latin typeface="黑体" pitchFamily="2" charset="-122"/>
                <a:ea typeface="黑体" pitchFamily="2" charset="-122"/>
              </a:rPr>
              <a:t>个单元划分为一个页（</a:t>
            </a:r>
            <a:r>
              <a:rPr lang="zh-CN" altLang="en-US" sz="2200">
                <a:solidFill>
                  <a:srgbClr val="0000FF"/>
                </a:solidFill>
                <a:latin typeface="黑体" pitchFamily="2" charset="-122"/>
                <a:ea typeface="黑体" pitchFamily="2" charset="-122"/>
              </a:rPr>
              <a:t>页内地址为</a:t>
            </a:r>
            <a:r>
              <a:rPr lang="en-US" altLang="zh-CN" sz="2200">
                <a:solidFill>
                  <a:srgbClr val="0000FF"/>
                </a:solidFill>
                <a:latin typeface="黑体" pitchFamily="2" charset="-122"/>
                <a:ea typeface="黑体" pitchFamily="2" charset="-122"/>
              </a:rPr>
              <a:t>00H</a:t>
            </a:r>
            <a:r>
              <a:rPr lang="zh-CN" altLang="en-US" sz="2200">
                <a:solidFill>
                  <a:srgbClr val="0000FF"/>
                </a:solidFill>
                <a:latin typeface="黑体" pitchFamily="2" charset="-122"/>
                <a:ea typeface="黑体" pitchFamily="2" charset="-122"/>
              </a:rPr>
              <a:t>～</a:t>
            </a:r>
            <a:r>
              <a:rPr lang="en-US" altLang="zh-CN" sz="2200">
                <a:solidFill>
                  <a:srgbClr val="0000FF"/>
                </a:solidFill>
                <a:latin typeface="黑体" pitchFamily="2" charset="-122"/>
                <a:ea typeface="黑体" pitchFamily="2" charset="-122"/>
              </a:rPr>
              <a:t>FFH</a:t>
            </a:r>
            <a:r>
              <a:rPr lang="zh-CN" altLang="en-US" sz="2200">
                <a:solidFill>
                  <a:srgbClr val="000066"/>
                </a:solidFill>
                <a:latin typeface="黑体" pitchFamily="2" charset="-122"/>
                <a:ea typeface="黑体" pitchFamily="2" charset="-122"/>
              </a:rPr>
              <a:t>），</a:t>
            </a:r>
          </a:p>
          <a:p>
            <a:pPr marL="482600" indent="-482600" algn="l"/>
            <a:r>
              <a:rPr lang="zh-CN" altLang="en-US" sz="2200">
                <a:solidFill>
                  <a:srgbClr val="000066"/>
                </a:solidFill>
                <a:latin typeface="黑体" pitchFamily="2" charset="-122"/>
                <a:ea typeface="黑体" pitchFamily="2" charset="-122"/>
              </a:rPr>
              <a:t>    则整个内存被划分为</a:t>
            </a:r>
            <a:r>
              <a:rPr lang="en-US" altLang="zh-CN" sz="2200">
                <a:solidFill>
                  <a:srgbClr val="000066"/>
                </a:solidFill>
                <a:latin typeface="黑体" pitchFamily="2" charset="-122"/>
                <a:ea typeface="黑体" pitchFamily="2" charset="-122"/>
              </a:rPr>
              <a:t>256</a:t>
            </a:r>
            <a:r>
              <a:rPr lang="zh-CN" altLang="en-US" sz="2200">
                <a:solidFill>
                  <a:srgbClr val="000066"/>
                </a:solidFill>
                <a:latin typeface="黑体" pitchFamily="2" charset="-122"/>
                <a:ea typeface="黑体" pitchFamily="2" charset="-122"/>
              </a:rPr>
              <a:t>个页（</a:t>
            </a:r>
            <a:r>
              <a:rPr lang="zh-CN" altLang="en-US" sz="2200">
                <a:solidFill>
                  <a:schemeClr val="hlink"/>
                </a:solidFill>
                <a:latin typeface="黑体" pitchFamily="2" charset="-122"/>
                <a:ea typeface="黑体" pitchFamily="2" charset="-122"/>
              </a:rPr>
              <a:t>页面号为</a:t>
            </a:r>
            <a:r>
              <a:rPr lang="en-US" altLang="zh-CN" sz="2200">
                <a:solidFill>
                  <a:schemeClr val="hlink"/>
                </a:solidFill>
                <a:latin typeface="黑体" pitchFamily="2" charset="-122"/>
                <a:ea typeface="黑体" pitchFamily="2" charset="-122"/>
              </a:rPr>
              <a:t>00H</a:t>
            </a:r>
            <a:r>
              <a:rPr lang="zh-CN" altLang="en-US" sz="2200">
                <a:solidFill>
                  <a:schemeClr val="hlink"/>
                </a:solidFill>
                <a:latin typeface="黑体" pitchFamily="2" charset="-122"/>
                <a:ea typeface="黑体" pitchFamily="2" charset="-122"/>
              </a:rPr>
              <a:t>～</a:t>
            </a:r>
            <a:r>
              <a:rPr lang="en-US" altLang="zh-CN" sz="2200">
                <a:solidFill>
                  <a:schemeClr val="hlink"/>
                </a:solidFill>
                <a:latin typeface="黑体" pitchFamily="2" charset="-122"/>
                <a:ea typeface="黑体" pitchFamily="2" charset="-122"/>
              </a:rPr>
              <a:t>FFH</a:t>
            </a:r>
            <a:r>
              <a:rPr lang="zh-CN" altLang="en-US" sz="2200">
                <a:solidFill>
                  <a:srgbClr val="000066"/>
                </a:solidFill>
                <a:latin typeface="黑体" pitchFamily="2" charset="-122"/>
                <a:ea typeface="黑体" pitchFamily="2" charset="-122"/>
              </a:rPr>
              <a:t>）。</a:t>
            </a:r>
          </a:p>
          <a:p>
            <a:pPr marL="482600" indent="-482600" algn="l"/>
            <a:r>
              <a:rPr lang="zh-CN" altLang="en-US" sz="2200">
                <a:solidFill>
                  <a:srgbClr val="000066"/>
                </a:solidFill>
                <a:latin typeface="黑体" pitchFamily="2" charset="-122"/>
                <a:ea typeface="黑体" pitchFamily="2" charset="-122"/>
              </a:rPr>
              <a:t>这样，一个内存地址可由</a:t>
            </a:r>
            <a:r>
              <a:rPr lang="en-US" altLang="zh-CN" sz="2200">
                <a:solidFill>
                  <a:srgbClr val="000066"/>
                </a:solidFill>
                <a:latin typeface="黑体" pitchFamily="2" charset="-122"/>
                <a:ea typeface="黑体" pitchFamily="2" charset="-122"/>
              </a:rPr>
              <a:t>8</a:t>
            </a:r>
            <a:r>
              <a:rPr lang="zh-CN" altLang="en-US" sz="2200">
                <a:solidFill>
                  <a:srgbClr val="000066"/>
                </a:solidFill>
                <a:latin typeface="黑体" pitchFamily="2" charset="-122"/>
                <a:ea typeface="黑体" pitchFamily="2" charset="-122"/>
              </a:rPr>
              <a:t>位的页面地址和</a:t>
            </a:r>
            <a:r>
              <a:rPr lang="en-US" altLang="zh-CN" sz="2200">
                <a:solidFill>
                  <a:srgbClr val="000066"/>
                </a:solidFill>
                <a:latin typeface="黑体" pitchFamily="2" charset="-122"/>
                <a:ea typeface="黑体" pitchFamily="2" charset="-122"/>
              </a:rPr>
              <a:t>8</a:t>
            </a:r>
            <a:r>
              <a:rPr lang="zh-CN" altLang="en-US" sz="2200">
                <a:solidFill>
                  <a:srgbClr val="000066"/>
                </a:solidFill>
                <a:latin typeface="黑体" pitchFamily="2" charset="-122"/>
                <a:ea typeface="黑体" pitchFamily="2" charset="-122"/>
              </a:rPr>
              <a:t>位的页内地址组成。</a:t>
            </a:r>
          </a:p>
          <a:p>
            <a:pPr marL="482600" indent="-482600" algn="l"/>
            <a:endParaRPr lang="en-US" altLang="zh-CN" sz="2200">
              <a:solidFill>
                <a:srgbClr val="000066"/>
              </a:solidFill>
              <a:latin typeface="黑体" pitchFamily="2" charset="-122"/>
              <a:ea typeface="黑体" pitchFamily="2" charset="-122"/>
            </a:endParaRPr>
          </a:p>
        </p:txBody>
      </p:sp>
      <p:sp>
        <p:nvSpPr>
          <p:cNvPr id="51208" name="Line 26"/>
          <p:cNvSpPr>
            <a:spLocks noChangeShapeType="1"/>
          </p:cNvSpPr>
          <p:nvPr/>
        </p:nvSpPr>
        <p:spPr bwMode="auto">
          <a:xfrm>
            <a:off x="1984375" y="2943225"/>
            <a:ext cx="1588" cy="274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Line 50"/>
          <p:cNvSpPr>
            <a:spLocks noChangeShapeType="1"/>
          </p:cNvSpPr>
          <p:nvPr/>
        </p:nvSpPr>
        <p:spPr bwMode="auto">
          <a:xfrm>
            <a:off x="960438" y="3254375"/>
            <a:ext cx="768350" cy="350838"/>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0" name="Line 51"/>
          <p:cNvSpPr>
            <a:spLocks noChangeShapeType="1"/>
          </p:cNvSpPr>
          <p:nvPr/>
        </p:nvSpPr>
        <p:spPr bwMode="auto">
          <a:xfrm flipH="1" flipV="1">
            <a:off x="1981200" y="3262313"/>
            <a:ext cx="0" cy="36988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1" name="Line 52"/>
          <p:cNvSpPr>
            <a:spLocks noChangeShapeType="1"/>
          </p:cNvSpPr>
          <p:nvPr/>
        </p:nvSpPr>
        <p:spPr bwMode="auto">
          <a:xfrm flipV="1">
            <a:off x="2306638" y="3270250"/>
            <a:ext cx="703262" cy="34607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2" name="Text Box 23"/>
          <p:cNvSpPr txBox="1">
            <a:spLocks noChangeArrowheads="1"/>
          </p:cNvSpPr>
          <p:nvPr/>
        </p:nvSpPr>
        <p:spPr bwMode="auto">
          <a:xfrm>
            <a:off x="2652713" y="3290888"/>
            <a:ext cx="13493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主存储器</a:t>
            </a:r>
          </a:p>
        </p:txBody>
      </p:sp>
      <p:sp>
        <p:nvSpPr>
          <p:cNvPr id="51213" name="Text Box 21"/>
          <p:cNvSpPr txBox="1">
            <a:spLocks noChangeArrowheads="1"/>
          </p:cNvSpPr>
          <p:nvPr/>
        </p:nvSpPr>
        <p:spPr bwMode="auto">
          <a:xfrm>
            <a:off x="1539875" y="3565525"/>
            <a:ext cx="76041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kumimoji="0" lang="zh-CN" altLang="en-US" sz="1800">
                <a:solidFill>
                  <a:schemeClr val="hlink"/>
                </a:solidFill>
                <a:latin typeface="黑体" pitchFamily="2" charset="-122"/>
                <a:ea typeface="黑体" pitchFamily="2" charset="-122"/>
              </a:rPr>
              <a:t>00</a:t>
            </a:r>
            <a:r>
              <a:rPr kumimoji="0" lang="en-US" altLang="zh-CN" sz="1800">
                <a:solidFill>
                  <a:srgbClr val="0000FF"/>
                </a:solidFill>
                <a:latin typeface="黑体" pitchFamily="2" charset="-122"/>
                <a:ea typeface="黑体" pitchFamily="2" charset="-122"/>
              </a:rPr>
              <a:t>00</a:t>
            </a:r>
          </a:p>
          <a:p>
            <a:pPr algn="r">
              <a:lnSpc>
                <a:spcPct val="90000"/>
              </a:lnSpc>
            </a:pPr>
            <a:r>
              <a:rPr kumimoji="0" lang="en-US" altLang="zh-CN" sz="1800">
                <a:solidFill>
                  <a:schemeClr val="hlink"/>
                </a:solidFill>
                <a:latin typeface="黑体" pitchFamily="2" charset="-122"/>
                <a:ea typeface="黑体" pitchFamily="2" charset="-122"/>
              </a:rPr>
              <a:t> …</a:t>
            </a:r>
            <a:endParaRPr kumimoji="0" lang="en-US" altLang="zh-CN" sz="1800">
              <a:solidFill>
                <a:srgbClr val="000066"/>
              </a:solidFill>
              <a:latin typeface="黑体" pitchFamily="2" charset="-122"/>
              <a:ea typeface="黑体" pitchFamily="2" charset="-122"/>
            </a:endParaRPr>
          </a:p>
          <a:p>
            <a:pPr algn="r">
              <a:lnSpc>
                <a:spcPct val="90000"/>
              </a:lnSpc>
            </a:pPr>
            <a:r>
              <a:rPr kumimoji="0" lang="en-US" altLang="zh-CN" sz="1800">
                <a:solidFill>
                  <a:schemeClr val="hlink"/>
                </a:solidFill>
                <a:latin typeface="黑体" pitchFamily="2" charset="-122"/>
                <a:ea typeface="黑体" pitchFamily="2" charset="-122"/>
              </a:rPr>
              <a:t>00</a:t>
            </a:r>
            <a:r>
              <a:rPr kumimoji="0" lang="en-US" altLang="zh-CN" sz="1800">
                <a:solidFill>
                  <a:srgbClr val="0000FF"/>
                </a:solidFill>
                <a:latin typeface="黑体" pitchFamily="2" charset="-122"/>
                <a:ea typeface="黑体" pitchFamily="2" charset="-122"/>
              </a:rPr>
              <a:t>FF</a:t>
            </a:r>
          </a:p>
        </p:txBody>
      </p:sp>
      <p:sp>
        <p:nvSpPr>
          <p:cNvPr id="51214" name="Rectangle 6"/>
          <p:cNvSpPr>
            <a:spLocks noChangeArrowheads="1"/>
          </p:cNvSpPr>
          <p:nvPr/>
        </p:nvSpPr>
        <p:spPr bwMode="auto">
          <a:xfrm>
            <a:off x="2381250" y="3654425"/>
            <a:ext cx="1887538" cy="2657475"/>
          </a:xfrm>
          <a:prstGeom prst="rect">
            <a:avLst/>
          </a:prstGeom>
          <a:solidFill>
            <a:srgbClr val="FFFFFF"/>
          </a:solidFill>
          <a:ln w="28575">
            <a:solidFill>
              <a:srgbClr val="000066"/>
            </a:solidFill>
            <a:miter lim="800000"/>
            <a:headEnd/>
            <a:tailEnd/>
          </a:ln>
        </p:spPr>
        <p:txBody>
          <a:bodyPr/>
          <a:lstStyle/>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p:txBody>
      </p:sp>
      <p:sp>
        <p:nvSpPr>
          <p:cNvPr id="51215" name="Line 9"/>
          <p:cNvSpPr>
            <a:spLocks noChangeShapeType="1"/>
          </p:cNvSpPr>
          <p:nvPr/>
        </p:nvSpPr>
        <p:spPr bwMode="auto">
          <a:xfrm>
            <a:off x="2381250" y="4597400"/>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6" name="Line 10"/>
          <p:cNvSpPr>
            <a:spLocks noChangeShapeType="1"/>
          </p:cNvSpPr>
          <p:nvPr/>
        </p:nvSpPr>
        <p:spPr bwMode="auto">
          <a:xfrm flipV="1">
            <a:off x="2393950" y="4329113"/>
            <a:ext cx="18430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7" name="Text Box 21"/>
          <p:cNvSpPr txBox="1">
            <a:spLocks noChangeArrowheads="1"/>
          </p:cNvSpPr>
          <p:nvPr/>
        </p:nvSpPr>
        <p:spPr bwMode="auto">
          <a:xfrm>
            <a:off x="2462213" y="3670300"/>
            <a:ext cx="17272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chemeClr val="hlink"/>
                </a:solidFill>
                <a:latin typeface="黑体" pitchFamily="2" charset="-122"/>
                <a:ea typeface="黑体" pitchFamily="2" charset="-122"/>
              </a:rPr>
              <a:t>第</a:t>
            </a:r>
            <a:r>
              <a:rPr kumimoji="0" lang="en-US" altLang="zh-CN" sz="1800">
                <a:solidFill>
                  <a:schemeClr val="hlink"/>
                </a:solidFill>
                <a:latin typeface="黑体" pitchFamily="2" charset="-122"/>
                <a:ea typeface="黑体" pitchFamily="2" charset="-122"/>
              </a:rPr>
              <a:t>0</a:t>
            </a:r>
            <a:r>
              <a:rPr kumimoji="0" lang="zh-CN" altLang="en-US" sz="1800">
                <a:solidFill>
                  <a:schemeClr val="hlink"/>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1218" name="Text Box 21"/>
          <p:cNvSpPr txBox="1">
            <a:spLocks noChangeArrowheads="1"/>
          </p:cNvSpPr>
          <p:nvPr/>
        </p:nvSpPr>
        <p:spPr bwMode="auto">
          <a:xfrm>
            <a:off x="2466975" y="4402138"/>
            <a:ext cx="17272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黑体" pitchFamily="2" charset="-122"/>
                <a:ea typeface="黑体" pitchFamily="2" charset="-122"/>
              </a:rPr>
              <a:t>……</a:t>
            </a:r>
          </a:p>
        </p:txBody>
      </p:sp>
      <p:sp>
        <p:nvSpPr>
          <p:cNvPr id="51219" name="Line 10"/>
          <p:cNvSpPr>
            <a:spLocks noChangeShapeType="1"/>
          </p:cNvSpPr>
          <p:nvPr/>
        </p:nvSpPr>
        <p:spPr bwMode="auto">
          <a:xfrm flipV="1">
            <a:off x="2430463" y="5661025"/>
            <a:ext cx="18430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0" name="Text Box 21"/>
          <p:cNvSpPr txBox="1">
            <a:spLocks noChangeArrowheads="1"/>
          </p:cNvSpPr>
          <p:nvPr/>
        </p:nvSpPr>
        <p:spPr bwMode="auto">
          <a:xfrm>
            <a:off x="1541463" y="5556250"/>
            <a:ext cx="760412"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kumimoji="0" lang="en-US" altLang="zh-CN" sz="1800">
                <a:solidFill>
                  <a:schemeClr val="hlink"/>
                </a:solidFill>
                <a:latin typeface="黑体" pitchFamily="2" charset="-122"/>
                <a:ea typeface="黑体" pitchFamily="2" charset="-122"/>
              </a:rPr>
              <a:t>FF</a:t>
            </a:r>
            <a:r>
              <a:rPr kumimoji="0" lang="en-US" altLang="zh-CN" sz="1800">
                <a:solidFill>
                  <a:srgbClr val="0000FF"/>
                </a:solidFill>
                <a:latin typeface="黑体" pitchFamily="2" charset="-122"/>
                <a:ea typeface="黑体" pitchFamily="2" charset="-122"/>
              </a:rPr>
              <a:t>00</a:t>
            </a:r>
          </a:p>
          <a:p>
            <a:pPr algn="r">
              <a:lnSpc>
                <a:spcPct val="90000"/>
              </a:lnSpc>
            </a:pPr>
            <a:r>
              <a:rPr kumimoji="0" lang="en-US" altLang="zh-CN" sz="1800">
                <a:solidFill>
                  <a:schemeClr val="hlink"/>
                </a:solidFill>
                <a:latin typeface="黑体" pitchFamily="2" charset="-122"/>
                <a:ea typeface="黑体" pitchFamily="2" charset="-122"/>
              </a:rPr>
              <a:t> …</a:t>
            </a:r>
            <a:endParaRPr kumimoji="0" lang="en-US" altLang="zh-CN" sz="1800">
              <a:solidFill>
                <a:srgbClr val="000066"/>
              </a:solidFill>
              <a:latin typeface="黑体" pitchFamily="2" charset="-122"/>
              <a:ea typeface="黑体" pitchFamily="2" charset="-122"/>
            </a:endParaRPr>
          </a:p>
          <a:p>
            <a:pPr algn="r">
              <a:lnSpc>
                <a:spcPct val="90000"/>
              </a:lnSpc>
            </a:pPr>
            <a:r>
              <a:rPr kumimoji="0" lang="en-US" altLang="zh-CN" sz="1800">
                <a:solidFill>
                  <a:schemeClr val="hlink"/>
                </a:solidFill>
                <a:latin typeface="黑体" pitchFamily="2" charset="-122"/>
                <a:ea typeface="黑体" pitchFamily="2" charset="-122"/>
              </a:rPr>
              <a:t>FF</a:t>
            </a:r>
            <a:r>
              <a:rPr kumimoji="0" lang="en-US" altLang="zh-CN" sz="1800">
                <a:solidFill>
                  <a:srgbClr val="0000FF"/>
                </a:solidFill>
                <a:latin typeface="黑体" pitchFamily="2" charset="-122"/>
                <a:ea typeface="黑体" pitchFamily="2" charset="-122"/>
              </a:rPr>
              <a:t>FF</a:t>
            </a:r>
          </a:p>
        </p:txBody>
      </p:sp>
      <p:sp>
        <p:nvSpPr>
          <p:cNvPr id="51221" name="Text Box 21"/>
          <p:cNvSpPr txBox="1">
            <a:spLocks noChangeArrowheads="1"/>
          </p:cNvSpPr>
          <p:nvPr/>
        </p:nvSpPr>
        <p:spPr bwMode="auto">
          <a:xfrm>
            <a:off x="2439988" y="5683250"/>
            <a:ext cx="1727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chemeClr val="hlink"/>
                </a:solidFill>
                <a:latin typeface="黑体" pitchFamily="2" charset="-122"/>
                <a:ea typeface="黑体" pitchFamily="2" charset="-122"/>
              </a:rPr>
              <a:t>第</a:t>
            </a:r>
            <a:r>
              <a:rPr kumimoji="0" lang="en-US" altLang="zh-CN" sz="1800">
                <a:solidFill>
                  <a:schemeClr val="hlink"/>
                </a:solidFill>
                <a:latin typeface="黑体" pitchFamily="2" charset="-122"/>
                <a:ea typeface="黑体" pitchFamily="2" charset="-122"/>
              </a:rPr>
              <a:t>255</a:t>
            </a:r>
            <a:r>
              <a:rPr kumimoji="0" lang="zh-CN" altLang="en-US" sz="1800">
                <a:solidFill>
                  <a:schemeClr val="hlink"/>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1222" name="Text Box 21"/>
          <p:cNvSpPr txBox="1">
            <a:spLocks noChangeArrowheads="1"/>
          </p:cNvSpPr>
          <p:nvPr/>
        </p:nvSpPr>
        <p:spPr bwMode="auto">
          <a:xfrm>
            <a:off x="5057775" y="4692650"/>
            <a:ext cx="29289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r>
              <a:rPr kumimoji="0" lang="en-US" altLang="zh-CN" sz="1800">
                <a:solidFill>
                  <a:srgbClr val="000066"/>
                </a:solidFill>
                <a:latin typeface="黑体" pitchFamily="2" charset="-122"/>
                <a:ea typeface="黑体" pitchFamily="2" charset="-122"/>
              </a:rPr>
              <a:t>255</a:t>
            </a:r>
            <a:r>
              <a:rPr kumimoji="0" lang="zh-CN" altLang="en-US" sz="1800">
                <a:solidFill>
                  <a:srgbClr val="000066"/>
                </a:solidFill>
                <a:latin typeface="黑体" pitchFamily="2" charset="-122"/>
                <a:ea typeface="黑体" pitchFamily="2" charset="-122"/>
              </a:rPr>
              <a:t>页</a:t>
            </a:r>
            <a:r>
              <a:rPr kumimoji="0" lang="en-US" altLang="zh-CN" sz="1800">
                <a:solidFill>
                  <a:srgbClr val="000066"/>
                </a:solidFill>
                <a:latin typeface="黑体" pitchFamily="2" charset="-122"/>
                <a:ea typeface="黑体" pitchFamily="2" charset="-122"/>
              </a:rPr>
              <a:t>,</a:t>
            </a:r>
            <a:r>
              <a:rPr kumimoji="0" lang="zh-CN" altLang="en-US" sz="1800">
                <a:solidFill>
                  <a:srgbClr val="000066"/>
                </a:solidFill>
                <a:latin typeface="黑体" pitchFamily="2" charset="-122"/>
                <a:ea typeface="黑体" pitchFamily="2" charset="-122"/>
              </a:rPr>
              <a:t>共</a:t>
            </a:r>
            <a:r>
              <a:rPr kumimoji="0" lang="en-US" altLang="zh-CN" sz="1800">
                <a:solidFill>
                  <a:srgbClr val="000066"/>
                </a:solidFill>
                <a:latin typeface="黑体" pitchFamily="2" charset="-122"/>
                <a:ea typeface="黑体" pitchFamily="2" charset="-122"/>
              </a:rPr>
              <a:t>64K</a:t>
            </a:r>
            <a:r>
              <a:rPr kumimoji="0" lang="zh-CN" altLang="en-US" sz="1800">
                <a:solidFill>
                  <a:srgbClr val="000066"/>
                </a:solidFill>
                <a:latin typeface="黑体" pitchFamily="2" charset="-122"/>
                <a:ea typeface="黑体" pitchFamily="2" charset="-122"/>
              </a:rPr>
              <a:t>个单元</a:t>
            </a:r>
          </a:p>
        </p:txBody>
      </p:sp>
      <p:sp>
        <p:nvSpPr>
          <p:cNvPr id="51223" name="AutoShape 65"/>
          <p:cNvSpPr>
            <a:spLocks/>
          </p:cNvSpPr>
          <p:nvPr/>
        </p:nvSpPr>
        <p:spPr bwMode="auto">
          <a:xfrm>
            <a:off x="4749800" y="3662363"/>
            <a:ext cx="150813" cy="2595562"/>
          </a:xfrm>
          <a:prstGeom prst="rightBrace">
            <a:avLst>
              <a:gd name="adj1" fmla="val 143421"/>
              <a:gd name="adj2" fmla="val 50000"/>
            </a:avLst>
          </a:prstGeom>
          <a:noFill/>
          <a:ln w="19050">
            <a:solidFill>
              <a:srgbClr val="000066"/>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809625" y="877888"/>
            <a:ext cx="711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页面寻址可以分成三种不同的方式：</a:t>
            </a:r>
          </a:p>
        </p:txBody>
      </p:sp>
      <p:sp>
        <p:nvSpPr>
          <p:cNvPr id="52227" name="Rectangle 4"/>
          <p:cNvSpPr>
            <a:spLocks noChangeArrowheads="1"/>
          </p:cNvSpPr>
          <p:nvPr/>
        </p:nvSpPr>
        <p:spPr bwMode="auto">
          <a:xfrm>
            <a:off x="923925" y="1398588"/>
            <a:ext cx="82200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p>
            <a:pPr algn="l" eaLnBrk="1" hangingPunct="1">
              <a:lnSpc>
                <a:spcPct val="140000"/>
              </a:lnSpc>
            </a:pPr>
            <a:r>
              <a:rPr kumimoji="0" lang="zh-CN" altLang="en-US">
                <a:latin typeface="黑体" pitchFamily="2" charset="-122"/>
                <a:ea typeface="黑体" pitchFamily="2" charset="-122"/>
              </a:rPr>
              <a:t>1</a:t>
            </a:r>
            <a:r>
              <a:rPr kumimoji="0" lang="en-US" altLang="zh-CN">
                <a:latin typeface="黑体" pitchFamily="2" charset="-122"/>
                <a:ea typeface="黑体" pitchFamily="2" charset="-122"/>
              </a:rPr>
              <a:t>)</a:t>
            </a:r>
            <a:r>
              <a:rPr kumimoji="0" lang="zh-CN" altLang="en-US">
                <a:solidFill>
                  <a:schemeClr val="hlink"/>
                </a:solidFill>
                <a:latin typeface="黑体" pitchFamily="2" charset="-122"/>
                <a:ea typeface="黑体" pitchFamily="2" charset="-122"/>
              </a:rPr>
              <a:t>基页</a:t>
            </a:r>
            <a:r>
              <a:rPr kumimoji="0" lang="zh-CN" altLang="en-US">
                <a:latin typeface="黑体" pitchFamily="2" charset="-122"/>
                <a:ea typeface="黑体" pitchFamily="2" charset="-122"/>
              </a:rPr>
              <a:t>寻址</a:t>
            </a:r>
          </a:p>
          <a:p>
            <a:pPr algn="l" eaLnBrk="1" hangingPunct="1">
              <a:lnSpc>
                <a:spcPct val="120000"/>
              </a:lnSpc>
            </a:pPr>
            <a:r>
              <a:rPr kumimoji="0" lang="en-US" altLang="zh-CN">
                <a:latin typeface="黑体" pitchFamily="2" charset="-122"/>
                <a:ea typeface="黑体" pitchFamily="2" charset="-122"/>
              </a:rPr>
              <a:t>     EA= 0∥A</a:t>
            </a:r>
            <a:r>
              <a:rPr kumimoji="0" lang="zh-CN" altLang="en-US">
                <a:latin typeface="黑体" pitchFamily="2" charset="-122"/>
                <a:ea typeface="黑体" pitchFamily="2" charset="-122"/>
              </a:rPr>
              <a:t>  操作数</a:t>
            </a:r>
            <a:r>
              <a:rPr kumimoji="0" lang="en-US" altLang="zh-CN">
                <a:latin typeface="黑体" pitchFamily="2" charset="-122"/>
                <a:ea typeface="黑体" pitchFamily="2" charset="-122"/>
              </a:rPr>
              <a:t>S</a:t>
            </a:r>
            <a:r>
              <a:rPr kumimoji="0" lang="zh-CN" altLang="en-US">
                <a:latin typeface="黑体" pitchFamily="2" charset="-122"/>
                <a:ea typeface="黑体" pitchFamily="2" charset="-122"/>
              </a:rPr>
              <a:t>在零页面中。实为直接寻址。</a:t>
            </a:r>
          </a:p>
          <a:p>
            <a:pPr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t>
            </a:r>
            <a:r>
              <a:rPr kumimoji="0" lang="en-US" altLang="zh-CN">
                <a:solidFill>
                  <a:srgbClr val="000066"/>
                </a:solidFill>
                <a:latin typeface="黑体" pitchFamily="2" charset="-122"/>
                <a:ea typeface="黑体" pitchFamily="2" charset="-122"/>
              </a:rPr>
              <a:t>∥</a:t>
            </a:r>
            <a:r>
              <a:rPr kumimoji="0" lang="en-US" altLang="zh-CN">
                <a:latin typeface="黑体" pitchFamily="2" charset="-122"/>
                <a:ea typeface="黑体" pitchFamily="2" charset="-122"/>
              </a:rPr>
              <a:t>” </a:t>
            </a:r>
            <a:r>
              <a:rPr kumimoji="0" lang="zh-CN" altLang="en-US">
                <a:latin typeface="黑体" pitchFamily="2" charset="-122"/>
                <a:ea typeface="黑体" pitchFamily="2" charset="-122"/>
              </a:rPr>
              <a:t>为地址拼接的符号。</a:t>
            </a:r>
          </a:p>
          <a:p>
            <a:pPr algn="l" eaLnBrk="1" hangingPunct="1">
              <a:lnSpc>
                <a:spcPct val="140000"/>
              </a:lnSpc>
              <a:spcBef>
                <a:spcPct val="20000"/>
              </a:spcBef>
            </a:pPr>
            <a:r>
              <a:rPr kumimoji="0" lang="zh-CN" altLang="en-US">
                <a:latin typeface="黑体" pitchFamily="2" charset="-122"/>
                <a:ea typeface="黑体" pitchFamily="2" charset="-122"/>
              </a:rPr>
              <a:t>2</a:t>
            </a:r>
            <a:r>
              <a:rPr kumimoji="0" lang="en-US" altLang="zh-CN">
                <a:latin typeface="黑体" pitchFamily="2" charset="-122"/>
                <a:ea typeface="黑体" pitchFamily="2" charset="-122"/>
              </a:rPr>
              <a:t>)</a:t>
            </a:r>
            <a:r>
              <a:rPr kumimoji="0" lang="zh-CN" altLang="en-US">
                <a:solidFill>
                  <a:schemeClr val="hlink"/>
                </a:solidFill>
                <a:latin typeface="黑体" pitchFamily="2" charset="-122"/>
                <a:ea typeface="黑体" pitchFamily="2" charset="-122"/>
              </a:rPr>
              <a:t>当前页</a:t>
            </a:r>
            <a:r>
              <a:rPr kumimoji="0" lang="zh-CN" altLang="en-US">
                <a:latin typeface="黑体" pitchFamily="2" charset="-122"/>
                <a:ea typeface="黑体" pitchFamily="2" charset="-122"/>
              </a:rPr>
              <a:t>寻址</a:t>
            </a:r>
          </a:p>
          <a:p>
            <a:pPr algn="l" eaLnBrk="1" hangingPunct="1">
              <a:lnSpc>
                <a:spcPct val="120000"/>
              </a:lnSpc>
            </a:pPr>
            <a:r>
              <a:rPr lang="en-US" altLang="zh-CN">
                <a:solidFill>
                  <a:srgbClr val="FF0000"/>
                </a:solidFill>
                <a:latin typeface="黑体" pitchFamily="2" charset="-122"/>
                <a:ea typeface="黑体" pitchFamily="2" charset="-122"/>
              </a:rPr>
              <a:t>     </a:t>
            </a:r>
            <a:r>
              <a:rPr kumimoji="0" lang="en-US" altLang="zh-CN">
                <a:latin typeface="黑体" pitchFamily="2" charset="-122"/>
                <a:ea typeface="黑体" pitchFamily="2" charset="-122"/>
              </a:rPr>
              <a:t>EA=(PC)</a:t>
            </a:r>
            <a:r>
              <a:rPr kumimoji="0" lang="en-US" altLang="zh-CN" sz="1800">
                <a:latin typeface="黑体" pitchFamily="2" charset="-122"/>
                <a:ea typeface="黑体" pitchFamily="2" charset="-122"/>
              </a:rPr>
              <a:t>H</a:t>
            </a:r>
            <a:r>
              <a:rPr kumimoji="0" lang="en-US" altLang="zh-CN">
                <a:latin typeface="黑体" pitchFamily="2" charset="-122"/>
                <a:ea typeface="黑体" pitchFamily="2" charset="-122"/>
              </a:rPr>
              <a:t>∥A</a:t>
            </a:r>
            <a:r>
              <a:rPr lang="en-US" altLang="zh-CN">
                <a:solidFill>
                  <a:schemeClr val="tx1"/>
                </a:solidFill>
                <a:latin typeface="黑体" pitchFamily="2" charset="-122"/>
                <a:ea typeface="黑体" pitchFamily="2" charset="-122"/>
              </a:rPr>
              <a:t>  </a:t>
            </a:r>
            <a:r>
              <a:rPr kumimoji="0" lang="zh-CN" altLang="en-US">
                <a:latin typeface="黑体" pitchFamily="2" charset="-122"/>
                <a:ea typeface="黑体" pitchFamily="2" charset="-122"/>
              </a:rPr>
              <a:t>操作数</a:t>
            </a:r>
            <a:r>
              <a:rPr kumimoji="0" lang="en-US" altLang="zh-CN">
                <a:latin typeface="黑体" pitchFamily="2" charset="-122"/>
                <a:ea typeface="黑体" pitchFamily="2" charset="-122"/>
              </a:rPr>
              <a:t>S</a:t>
            </a:r>
            <a:r>
              <a:rPr kumimoji="0" lang="zh-CN" altLang="en-US">
                <a:latin typeface="黑体" pitchFamily="2" charset="-122"/>
                <a:ea typeface="黑体" pitchFamily="2" charset="-122"/>
              </a:rPr>
              <a:t>与指令本身处于同一页面中。</a:t>
            </a:r>
          </a:p>
          <a:p>
            <a:pPr algn="l" eaLnBrk="1" hangingPunct="1">
              <a:lnSpc>
                <a:spcPct val="140000"/>
              </a:lnSpc>
              <a:spcBef>
                <a:spcPct val="20000"/>
              </a:spcBef>
            </a:pPr>
            <a:r>
              <a:rPr kumimoji="0" lang="zh-CN" altLang="en-US">
                <a:latin typeface="黑体" pitchFamily="2" charset="-122"/>
                <a:ea typeface="黑体" pitchFamily="2" charset="-122"/>
              </a:rPr>
              <a:t>3</a:t>
            </a:r>
            <a:r>
              <a:rPr kumimoji="0" lang="en-US" altLang="zh-CN">
                <a:latin typeface="黑体" pitchFamily="2" charset="-122"/>
                <a:ea typeface="黑体" pitchFamily="2" charset="-122"/>
              </a:rPr>
              <a:t>)</a:t>
            </a:r>
            <a:r>
              <a:rPr kumimoji="0" lang="zh-CN" altLang="en-US">
                <a:solidFill>
                  <a:schemeClr val="hlink"/>
                </a:solidFill>
                <a:latin typeface="黑体" pitchFamily="2" charset="-122"/>
                <a:ea typeface="黑体" pitchFamily="2" charset="-122"/>
              </a:rPr>
              <a:t>页寄存器</a:t>
            </a:r>
            <a:r>
              <a:rPr kumimoji="0" lang="zh-CN" altLang="en-US">
                <a:latin typeface="黑体" pitchFamily="2" charset="-122"/>
                <a:ea typeface="黑体" pitchFamily="2" charset="-122"/>
              </a:rPr>
              <a:t>寻址</a:t>
            </a:r>
          </a:p>
          <a:p>
            <a:pPr algn="l" eaLnBrk="1" hangingPunct="1">
              <a:lnSpc>
                <a:spcPct val="120000"/>
              </a:lnSpc>
            </a:pPr>
            <a:r>
              <a:rPr kumimoji="0" lang="zh-CN" altLang="en-US">
                <a:latin typeface="黑体" pitchFamily="2" charset="-122"/>
                <a:ea typeface="黑体" pitchFamily="2" charset="-122"/>
              </a:rPr>
              <a:t>     页面地址取自页寄存器</a:t>
            </a:r>
          </a:p>
          <a:p>
            <a:pPr algn="l" eaLnBrk="1" hangingPunct="1">
              <a:lnSpc>
                <a:spcPct val="120000"/>
              </a:lnSpc>
            </a:pPr>
            <a:r>
              <a:rPr kumimoji="0" lang="zh-CN" altLang="en-US">
                <a:solidFill>
                  <a:schemeClr val="hlink"/>
                </a:solidFill>
                <a:latin typeface="黑体" pitchFamily="2" charset="-122"/>
                <a:ea typeface="黑体" pitchFamily="2" charset="-122"/>
              </a:rPr>
              <a:t>     </a:t>
            </a:r>
            <a:r>
              <a:rPr kumimoji="0" lang="zh-CN" altLang="en-US">
                <a:latin typeface="黑体" pitchFamily="2" charset="-122"/>
                <a:ea typeface="黑体" pitchFamily="2" charset="-122"/>
              </a:rPr>
              <a:t>与形式地址相拼接形成有效地址。</a:t>
            </a:r>
          </a:p>
        </p:txBody>
      </p:sp>
      <p:sp>
        <p:nvSpPr>
          <p:cNvPr id="52228"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3"/>
          <p:cNvSpPr>
            <a:spLocks noChangeArrowheads="1"/>
          </p:cNvSpPr>
          <p:nvPr/>
        </p:nvSpPr>
        <p:spPr bwMode="auto">
          <a:xfrm>
            <a:off x="719138" y="1384300"/>
            <a:ext cx="8020050" cy="1570038"/>
          </a:xfrm>
          <a:prstGeom prst="rect">
            <a:avLst/>
          </a:prstGeom>
          <a:noFill/>
          <a:ln w="9525">
            <a:noFill/>
            <a:miter lim="800000"/>
            <a:headEnd/>
            <a:tailEnd/>
          </a:ln>
        </p:spPr>
        <p:txBody>
          <a:bodyPr>
            <a:spAutoFit/>
          </a:bodyPr>
          <a:lstStyle/>
          <a:p>
            <a:pPr marL="890588" indent="-890588" algn="l" eaLnBrk="1" hangingPunct="1">
              <a:defRPr/>
            </a:pPr>
            <a:r>
              <a:rPr lang="zh-CN" altLang="en-US" dirty="0">
                <a:solidFill>
                  <a:srgbClr val="990000"/>
                </a:solidFill>
                <a:latin typeface="黑体" pitchFamily="2" charset="-122"/>
                <a:ea typeface="黑体" pitchFamily="2" charset="-122"/>
              </a:rPr>
              <a:t>指令系统：</a:t>
            </a:r>
            <a:endParaRPr lang="en-US" altLang="zh-CN" dirty="0">
              <a:solidFill>
                <a:srgbClr val="990000"/>
              </a:solidFill>
              <a:latin typeface="黑体" pitchFamily="2" charset="-122"/>
              <a:ea typeface="黑体" pitchFamily="2" charset="-122"/>
            </a:endParaRPr>
          </a:p>
          <a:p>
            <a:pPr algn="l" eaLnBrk="1" hangingPunct="1">
              <a:defRPr/>
            </a:pPr>
            <a:r>
              <a:rPr lang="en-US" altLang="zh-CN" dirty="0">
                <a:solidFill>
                  <a:srgbClr val="990000"/>
                </a:solidFill>
                <a:latin typeface="黑体" pitchFamily="2" charset="-122"/>
                <a:ea typeface="黑体" pitchFamily="2" charset="-122"/>
              </a:rPr>
              <a:t>    </a:t>
            </a:r>
            <a:r>
              <a:rPr lang="zh-CN" altLang="en-US" dirty="0">
                <a:latin typeface="黑体" pitchFamily="2" charset="-122"/>
                <a:ea typeface="黑体" pitchFamily="2" charset="-122"/>
              </a:rPr>
              <a:t>一台计算机能执行的</a:t>
            </a:r>
            <a:r>
              <a:rPr lang="zh-CN" altLang="en-US" u="sng" dirty="0">
                <a:solidFill>
                  <a:srgbClr val="FF0000"/>
                </a:solidFill>
                <a:latin typeface="黑体" pitchFamily="2" charset="-122"/>
                <a:ea typeface="黑体" pitchFamily="2" charset="-122"/>
              </a:rPr>
              <a:t>全部机器指令的集合</a:t>
            </a:r>
            <a:r>
              <a:rPr lang="zh-CN" altLang="en-US" dirty="0">
                <a:latin typeface="黑体" pitchFamily="2" charset="-122"/>
                <a:ea typeface="黑体" pitchFamily="2" charset="-122"/>
              </a:rPr>
              <a:t>，又称为指令集。它</a:t>
            </a:r>
            <a:r>
              <a:rPr lang="zh-CN" altLang="zh-CN" dirty="0">
                <a:latin typeface="黑体" pitchFamily="2" charset="-122"/>
                <a:ea typeface="黑体" pitchFamily="2" charset="-122"/>
              </a:rPr>
              <a:t>反映了计算机所拥有的基本功能。</a:t>
            </a:r>
            <a:endParaRPr lang="en-US" altLang="zh-CN" dirty="0">
              <a:latin typeface="黑体" pitchFamily="2" charset="-122"/>
              <a:ea typeface="黑体" pitchFamily="2" charset="-122"/>
            </a:endParaRPr>
          </a:p>
          <a:p>
            <a:pPr algn="l" eaLnBrk="1" hangingPunct="1">
              <a:defRPr/>
            </a:pPr>
            <a:r>
              <a:rPr lang="zh-CN" altLang="en-US" dirty="0">
                <a:solidFill>
                  <a:schemeClr val="tx2"/>
                </a:solidFill>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grpSp>
        <p:nvGrpSpPr>
          <p:cNvPr id="7171" name="Group 28"/>
          <p:cNvGrpSpPr>
            <a:grpSpLocks/>
          </p:cNvGrpSpPr>
          <p:nvPr/>
        </p:nvGrpSpPr>
        <p:grpSpPr bwMode="auto">
          <a:xfrm>
            <a:off x="588963" y="4384675"/>
            <a:ext cx="8331200" cy="1311275"/>
            <a:chOff x="512" y="2669"/>
            <a:chExt cx="5248" cy="826"/>
          </a:xfrm>
        </p:grpSpPr>
        <p:sp>
          <p:nvSpPr>
            <p:cNvPr id="7174" name="Rectangle 25"/>
            <p:cNvSpPr>
              <a:spLocks noChangeArrowheads="1"/>
            </p:cNvSpPr>
            <p:nvPr/>
          </p:nvSpPr>
          <p:spPr bwMode="auto">
            <a:xfrm>
              <a:off x="512" y="2669"/>
              <a:ext cx="524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133350" eaLnBrk="1" hangingPunct="1">
                <a:lnSpc>
                  <a:spcPct val="110000"/>
                </a:lnSpc>
              </a:pPr>
              <a:r>
                <a:rPr lang="zh-CN" altLang="en-US" dirty="0">
                  <a:solidFill>
                    <a:srgbClr val="FF0000"/>
                  </a:solidFill>
                  <a:latin typeface="黑体" pitchFamily="2" charset="-122"/>
                  <a:ea typeface="黑体" pitchFamily="2" charset="-122"/>
                </a:rPr>
                <a:t>    指令系统是软件和硬件的主要界面</a:t>
              </a:r>
              <a:r>
                <a:rPr lang="en-US" altLang="zh-CN" dirty="0">
                  <a:solidFill>
                    <a:srgbClr val="FF0000"/>
                  </a:solidFill>
                  <a:latin typeface="黑体" pitchFamily="2" charset="-122"/>
                  <a:ea typeface="黑体" pitchFamily="2" charset="-122"/>
                </a:rPr>
                <a:t>:</a:t>
              </a:r>
              <a:endParaRPr lang="en-US" altLang="zh-CN" dirty="0">
                <a:solidFill>
                  <a:schemeClr val="tx2"/>
                </a:solidFill>
                <a:latin typeface="黑体" pitchFamily="2" charset="-122"/>
                <a:ea typeface="黑体" pitchFamily="2" charset="-122"/>
              </a:endParaRPr>
            </a:p>
            <a:p>
              <a:pPr indent="133350">
                <a:lnSpc>
                  <a:spcPct val="110000"/>
                </a:lnSpc>
              </a:pPr>
              <a:r>
                <a:rPr lang="zh-CN" altLang="en-US" dirty="0">
                  <a:solidFill>
                    <a:srgbClr val="008000"/>
                  </a:solidFill>
                  <a:latin typeface="黑体" pitchFamily="2" charset="-122"/>
                  <a:ea typeface="黑体" pitchFamily="2" charset="-122"/>
                </a:rPr>
                <a:t>        </a:t>
              </a:r>
              <a:r>
                <a:rPr lang="zh-CN" altLang="en-US" dirty="0">
                  <a:latin typeface="黑体" pitchFamily="2" charset="-122"/>
                  <a:ea typeface="黑体" pitchFamily="2" charset="-122"/>
                </a:rPr>
                <a:t>是设计计算机硬件的一个基本依据，</a:t>
              </a:r>
            </a:p>
            <a:p>
              <a:pPr indent="133350" algn="l">
                <a:lnSpc>
                  <a:spcPct val="110000"/>
                </a:lnSpc>
              </a:pPr>
              <a:r>
                <a:rPr lang="zh-CN" altLang="en-US" dirty="0">
                  <a:latin typeface="黑体" pitchFamily="2" charset="-122"/>
                  <a:ea typeface="黑体" pitchFamily="2" charset="-122"/>
                </a:rPr>
                <a:t>        是软件设计者编制程序的基础。</a:t>
              </a:r>
              <a:r>
                <a:rPr lang="zh-CN" altLang="en-US" dirty="0">
                  <a:solidFill>
                    <a:schemeClr val="tx2"/>
                  </a:solidFill>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graphicFrame>
          <p:nvGraphicFramePr>
            <p:cNvPr id="7175" name="Object 26"/>
            <p:cNvGraphicFramePr>
              <a:graphicFrameLocks noChangeAspect="1"/>
            </p:cNvGraphicFramePr>
            <p:nvPr/>
          </p:nvGraphicFramePr>
          <p:xfrm>
            <a:off x="549" y="2722"/>
            <a:ext cx="336" cy="212"/>
          </p:xfrm>
          <a:graphic>
            <a:graphicData uri="http://schemas.openxmlformats.org/presentationml/2006/ole">
              <mc:AlternateContent xmlns:mc="http://schemas.openxmlformats.org/markup-compatibility/2006">
                <mc:Choice xmlns:v="urn:schemas-microsoft-com:vml" Requires="v">
                  <p:oleObj spid="_x0000_s7258" name="BMP 图象" r:id="rId3" imgW="809738" imgH="438095" progId="Paint.Picture">
                    <p:embed/>
                  </p:oleObj>
                </mc:Choice>
                <mc:Fallback>
                  <p:oleObj name="BMP 图象" r:id="rId3" imgW="809738" imgH="438095" progId="Paint.Picture">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 y="272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72" name="Rectangle 29"/>
          <p:cNvSpPr>
            <a:spLocks noChangeArrowheads="1"/>
          </p:cNvSpPr>
          <p:nvPr/>
        </p:nvSpPr>
        <p:spPr bwMode="auto">
          <a:xfrm>
            <a:off x="693738" y="404813"/>
            <a:ext cx="7848600" cy="838200"/>
          </a:xfrm>
          <a:prstGeom prst="rect">
            <a:avLst/>
          </a:prstGeom>
          <a:noFill/>
          <a:ln>
            <a:noFill/>
          </a:ln>
          <a:extLst/>
        </p:spPr>
        <p:txBody>
          <a:bodyPr/>
          <a:lstStyle/>
          <a:p>
            <a:pPr algn="ctr" eaLnBrk="1" hangingPunct="1"/>
            <a:r>
              <a:rPr lang="zh-CN" altLang="en-US" sz="3200">
                <a:solidFill>
                  <a:srgbClr val="990000"/>
                </a:solidFill>
                <a:latin typeface="黑体" pitchFamily="2" charset="-122"/>
                <a:ea typeface="黑体" pitchFamily="2" charset="-122"/>
              </a:rPr>
              <a:t>第3章  指令系统</a:t>
            </a:r>
          </a:p>
        </p:txBody>
      </p:sp>
      <p:sp>
        <p:nvSpPr>
          <p:cNvPr id="7173" name="Text Box 32"/>
          <p:cNvSpPr txBox="1">
            <a:spLocks noChangeArrowheads="1"/>
          </p:cNvSpPr>
          <p:nvPr/>
        </p:nvSpPr>
        <p:spPr bwMode="auto">
          <a:xfrm>
            <a:off x="714375" y="2709863"/>
            <a:ext cx="79549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110000"/>
              </a:lnSpc>
              <a:spcBef>
                <a:spcPct val="50000"/>
              </a:spcBef>
              <a:buClr>
                <a:schemeClr val="bg1"/>
              </a:buClr>
              <a:buFont typeface="Wingdings" pitchFamily="2" charset="2"/>
              <a:buNone/>
            </a:pPr>
            <a:r>
              <a:rPr lang="zh-CN" altLang="en-US">
                <a:latin typeface="黑体" pitchFamily="2" charset="-122"/>
                <a:ea typeface="黑体" pitchFamily="2" charset="-122"/>
              </a:rPr>
              <a:t>指令系统</a:t>
            </a:r>
            <a:r>
              <a:rPr lang="zh-CN" altLang="zh-CN">
                <a:latin typeface="黑体" pitchFamily="2" charset="-122"/>
                <a:ea typeface="黑体" pitchFamily="2" charset="-122"/>
              </a:rPr>
              <a:t>是计算机的主要属性，位于硬件和软件的交界面上。</a:t>
            </a:r>
            <a:r>
              <a:rPr lang="zh-CN" altLang="en-US">
                <a:latin typeface="黑体" pitchFamily="2" charset="-122"/>
                <a:ea typeface="黑体" pitchFamily="2" charset="-122"/>
              </a:rPr>
              <a:t>它的格式与功能不仅直接影响到机器的硬件结构，而且也直接影响到系统软件，影响到机器的适用范围。</a:t>
            </a:r>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9"/>
          <p:cNvSpPr>
            <a:spLocks noChangeArrowheads="1"/>
          </p:cNvSpPr>
          <p:nvPr/>
        </p:nvSpPr>
        <p:spPr bwMode="auto">
          <a:xfrm>
            <a:off x="809625" y="877888"/>
            <a:ext cx="711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a:latin typeface="黑体" pitchFamily="2" charset="-122"/>
                <a:ea typeface="黑体" pitchFamily="2" charset="-122"/>
              </a:rPr>
              <a:t>1)</a:t>
            </a:r>
            <a:r>
              <a:rPr kumimoji="0" lang="zh-CN" altLang="en-US">
                <a:latin typeface="黑体" pitchFamily="2" charset="-122"/>
                <a:ea typeface="黑体" pitchFamily="2" charset="-122"/>
              </a:rPr>
              <a:t>基页寻址</a:t>
            </a:r>
          </a:p>
        </p:txBody>
      </p:sp>
      <p:grpSp>
        <p:nvGrpSpPr>
          <p:cNvPr id="53251" name="Group 64"/>
          <p:cNvGrpSpPr>
            <a:grpSpLocks/>
          </p:cNvGrpSpPr>
          <p:nvPr/>
        </p:nvGrpSpPr>
        <p:grpSpPr bwMode="auto">
          <a:xfrm>
            <a:off x="395288" y="1344613"/>
            <a:ext cx="6156325" cy="4271962"/>
            <a:chOff x="249" y="847"/>
            <a:chExt cx="3878" cy="2691"/>
          </a:xfrm>
        </p:grpSpPr>
        <p:sp>
          <p:nvSpPr>
            <p:cNvPr id="53253" name="Text Box 23"/>
            <p:cNvSpPr txBox="1">
              <a:spLocks noChangeArrowheads="1"/>
            </p:cNvSpPr>
            <p:nvPr/>
          </p:nvSpPr>
          <p:spPr bwMode="auto">
            <a:xfrm>
              <a:off x="1198" y="917"/>
              <a:ext cx="850"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主存储器</a:t>
              </a:r>
            </a:p>
          </p:txBody>
        </p:sp>
        <p:sp>
          <p:nvSpPr>
            <p:cNvPr id="53254" name="Text Box 21"/>
            <p:cNvSpPr txBox="1">
              <a:spLocks noChangeArrowheads="1"/>
            </p:cNvSpPr>
            <p:nvPr/>
          </p:nvSpPr>
          <p:spPr bwMode="auto">
            <a:xfrm>
              <a:off x="537" y="1110"/>
              <a:ext cx="479"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zh-CN" altLang="en-US" sz="1800">
                  <a:solidFill>
                    <a:schemeClr val="hlink"/>
                  </a:solidFill>
                  <a:latin typeface="黑体" pitchFamily="2" charset="-122"/>
                  <a:ea typeface="黑体" pitchFamily="2" charset="-122"/>
                </a:rPr>
                <a:t>00</a:t>
              </a:r>
              <a:r>
                <a:rPr kumimoji="0" lang="en-US" altLang="zh-CN" sz="1800">
                  <a:solidFill>
                    <a:srgbClr val="0000FF"/>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00</a:t>
              </a:r>
              <a:r>
                <a:rPr kumimoji="0" lang="en-US" altLang="zh-CN" sz="1800">
                  <a:solidFill>
                    <a:srgbClr val="0000FF"/>
                  </a:solidFill>
                  <a:latin typeface="黑体" pitchFamily="2" charset="-122"/>
                  <a:ea typeface="黑体" pitchFamily="2" charset="-122"/>
                </a:rPr>
                <a:t>FF</a:t>
              </a:r>
            </a:p>
          </p:txBody>
        </p:sp>
        <p:sp>
          <p:nvSpPr>
            <p:cNvPr id="53255" name="Rectangle 6"/>
            <p:cNvSpPr>
              <a:spLocks noChangeArrowheads="1"/>
            </p:cNvSpPr>
            <p:nvPr/>
          </p:nvSpPr>
          <p:spPr bwMode="auto">
            <a:xfrm>
              <a:off x="1027" y="1173"/>
              <a:ext cx="1189" cy="1871"/>
            </a:xfrm>
            <a:prstGeom prst="rect">
              <a:avLst/>
            </a:prstGeom>
            <a:solidFill>
              <a:srgbClr val="FFFFFF"/>
            </a:solidFill>
            <a:ln w="28575">
              <a:solidFill>
                <a:srgbClr val="000066"/>
              </a:solidFill>
              <a:miter lim="800000"/>
              <a:headEnd/>
              <a:tailEnd/>
            </a:ln>
          </p:spPr>
          <p:txBody>
            <a:bodyPr/>
            <a:lstStyle/>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p:txBody>
        </p:sp>
        <p:sp>
          <p:nvSpPr>
            <p:cNvPr id="53256" name="Line 9"/>
            <p:cNvSpPr>
              <a:spLocks noChangeShapeType="1"/>
            </p:cNvSpPr>
            <p:nvPr/>
          </p:nvSpPr>
          <p:spPr bwMode="auto">
            <a:xfrm>
              <a:off x="1027" y="183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Line 10"/>
            <p:cNvSpPr>
              <a:spLocks noChangeShapeType="1"/>
            </p:cNvSpPr>
            <p:nvPr/>
          </p:nvSpPr>
          <p:spPr bwMode="auto">
            <a:xfrm flipV="1">
              <a:off x="1035" y="1648"/>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Text Box 21"/>
            <p:cNvSpPr txBox="1">
              <a:spLocks noChangeArrowheads="1"/>
            </p:cNvSpPr>
            <p:nvPr/>
          </p:nvSpPr>
          <p:spPr bwMode="auto">
            <a:xfrm>
              <a:off x="1078" y="118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0</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3259" name="Text Box 21"/>
            <p:cNvSpPr txBox="1">
              <a:spLocks noChangeArrowheads="1"/>
            </p:cNvSpPr>
            <p:nvPr/>
          </p:nvSpPr>
          <p:spPr bwMode="auto">
            <a:xfrm>
              <a:off x="1081" y="1699"/>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3260" name="Line 10"/>
            <p:cNvSpPr>
              <a:spLocks noChangeShapeType="1"/>
            </p:cNvSpPr>
            <p:nvPr/>
          </p:nvSpPr>
          <p:spPr bwMode="auto">
            <a:xfrm flipV="1">
              <a:off x="1058" y="2586"/>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Text Box 21"/>
            <p:cNvSpPr txBox="1">
              <a:spLocks noChangeArrowheads="1"/>
            </p:cNvSpPr>
            <p:nvPr/>
          </p:nvSpPr>
          <p:spPr bwMode="auto">
            <a:xfrm>
              <a:off x="538" y="2512"/>
              <a:ext cx="479"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FF</a:t>
              </a:r>
            </a:p>
          </p:txBody>
        </p:sp>
        <p:sp>
          <p:nvSpPr>
            <p:cNvPr id="53262" name="Text Box 21"/>
            <p:cNvSpPr txBox="1">
              <a:spLocks noChangeArrowheads="1"/>
            </p:cNvSpPr>
            <p:nvPr/>
          </p:nvSpPr>
          <p:spPr bwMode="auto">
            <a:xfrm>
              <a:off x="1064" y="2602"/>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255</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grpSp>
          <p:nvGrpSpPr>
            <p:cNvPr id="53263" name="Group 48"/>
            <p:cNvGrpSpPr>
              <a:grpSpLocks/>
            </p:cNvGrpSpPr>
            <p:nvPr/>
          </p:nvGrpSpPr>
          <p:grpSpPr bwMode="auto">
            <a:xfrm>
              <a:off x="249" y="3076"/>
              <a:ext cx="1358" cy="462"/>
              <a:chOff x="381" y="3548"/>
              <a:chExt cx="1358" cy="462"/>
            </a:xfrm>
          </p:grpSpPr>
          <p:sp>
            <p:nvSpPr>
              <p:cNvPr id="53270" name="Rectangle 25"/>
              <p:cNvSpPr>
                <a:spLocks noChangeArrowheads="1"/>
              </p:cNvSpPr>
              <p:nvPr/>
            </p:nvSpPr>
            <p:spPr bwMode="auto">
              <a:xfrm>
                <a:off x="447" y="3787"/>
                <a:ext cx="1271" cy="194"/>
              </a:xfrm>
              <a:prstGeom prst="rect">
                <a:avLst/>
              </a:prstGeom>
              <a:solidFill>
                <a:srgbClr val="D3F1BF"/>
              </a:solidFill>
              <a:ln w="9525">
                <a:solidFill>
                  <a:srgbClr val="000000"/>
                </a:solidFill>
                <a:miter lim="800000"/>
                <a:headEnd/>
                <a:tailEnd/>
              </a:ln>
            </p:spPr>
            <p:txBody>
              <a:bodyPr wrap="none" anchor="ctr"/>
              <a:lstStyle/>
              <a:p>
                <a:pPr>
                  <a:lnSpc>
                    <a:spcPct val="90000"/>
                  </a:lnSpc>
                </a:pPr>
                <a:endParaRPr lang="zh-CN" altLang="en-US" sz="1800">
                  <a:latin typeface="黑体" pitchFamily="2" charset="-122"/>
                  <a:ea typeface="黑体" pitchFamily="2" charset="-122"/>
                </a:endParaRPr>
              </a:p>
            </p:txBody>
          </p:sp>
          <p:sp>
            <p:nvSpPr>
              <p:cNvPr id="53271" name="Line 26"/>
              <p:cNvSpPr>
                <a:spLocks noChangeShapeType="1"/>
              </p:cNvSpPr>
              <p:nvPr/>
            </p:nvSpPr>
            <p:spPr bwMode="auto">
              <a:xfrm>
                <a:off x="1097" y="3787"/>
                <a:ext cx="1"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2" name="Text Box 27"/>
              <p:cNvSpPr txBox="1">
                <a:spLocks noChangeArrowheads="1"/>
              </p:cNvSpPr>
              <p:nvPr/>
            </p:nvSpPr>
            <p:spPr bwMode="auto">
              <a:xfrm>
                <a:off x="1045" y="3769"/>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rgbClr val="0000FF"/>
                    </a:solidFill>
                    <a:latin typeface="黑体" pitchFamily="2" charset="-122"/>
                    <a:ea typeface="黑体" pitchFamily="2" charset="-122"/>
                  </a:rPr>
                  <a:t>页内地址</a:t>
                </a:r>
                <a:endParaRPr lang="zh-CN" altLang="en-US" sz="1800" b="0">
                  <a:solidFill>
                    <a:srgbClr val="0000FF"/>
                  </a:solidFill>
                  <a:latin typeface="黑体" pitchFamily="2" charset="-122"/>
                  <a:ea typeface="黑体" pitchFamily="2" charset="-122"/>
                </a:endParaRPr>
              </a:p>
            </p:txBody>
          </p:sp>
          <p:sp>
            <p:nvSpPr>
              <p:cNvPr id="53273" name="Text Box 28"/>
              <p:cNvSpPr txBox="1">
                <a:spLocks noChangeArrowheads="1"/>
              </p:cNvSpPr>
              <p:nvPr/>
            </p:nvSpPr>
            <p:spPr bwMode="auto">
              <a:xfrm>
                <a:off x="381" y="3779"/>
                <a:ext cx="7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chemeClr val="hlink"/>
                    </a:solidFill>
                    <a:latin typeface="黑体" pitchFamily="2" charset="-122"/>
                    <a:ea typeface="黑体" pitchFamily="2" charset="-122"/>
                  </a:rPr>
                  <a:t>页面地址</a:t>
                </a:r>
                <a:endParaRPr lang="zh-CN" altLang="en-US" sz="1800" b="0">
                  <a:solidFill>
                    <a:schemeClr val="hlink"/>
                  </a:solidFill>
                  <a:latin typeface="黑体" pitchFamily="2" charset="-122"/>
                  <a:ea typeface="黑体" pitchFamily="2" charset="-122"/>
                </a:endParaRPr>
              </a:p>
            </p:txBody>
          </p:sp>
          <p:sp>
            <p:nvSpPr>
              <p:cNvPr id="53274" name="Line 53"/>
              <p:cNvSpPr>
                <a:spLocks noChangeShapeType="1"/>
              </p:cNvSpPr>
              <p:nvPr/>
            </p:nvSpPr>
            <p:spPr bwMode="auto">
              <a:xfrm flipV="1">
                <a:off x="453" y="3551"/>
                <a:ext cx="327" cy="23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75" name="Line 54"/>
              <p:cNvSpPr>
                <a:spLocks noChangeShapeType="1"/>
              </p:cNvSpPr>
              <p:nvPr/>
            </p:nvSpPr>
            <p:spPr bwMode="auto">
              <a:xfrm>
                <a:off x="932" y="3551"/>
                <a:ext cx="164" cy="23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76" name="Line 55"/>
              <p:cNvSpPr>
                <a:spLocks noChangeShapeType="1"/>
              </p:cNvSpPr>
              <p:nvPr/>
            </p:nvSpPr>
            <p:spPr bwMode="auto">
              <a:xfrm>
                <a:off x="1094" y="3548"/>
                <a:ext cx="644" cy="2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3264" name="Text Box 56"/>
            <p:cNvSpPr txBox="1">
              <a:spLocks noChangeArrowheads="1"/>
            </p:cNvSpPr>
            <p:nvPr/>
          </p:nvSpPr>
          <p:spPr bwMode="auto">
            <a:xfrm>
              <a:off x="2895" y="1290"/>
              <a:ext cx="1232" cy="19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lang="zh-CN" altLang="en-US" sz="1800">
                  <a:latin typeface="黑体" pitchFamily="2" charset="-122"/>
                  <a:ea typeface="黑体" pitchFamily="2" charset="-122"/>
                </a:rPr>
                <a:t>  </a:t>
              </a:r>
              <a:r>
                <a:rPr lang="en-US" altLang="zh-CN" sz="1800">
                  <a:solidFill>
                    <a:schemeClr val="hlink"/>
                  </a:solidFill>
                  <a:latin typeface="黑体" pitchFamily="2" charset="-122"/>
                  <a:ea typeface="黑体" pitchFamily="2" charset="-122"/>
                </a:rPr>
                <a:t>00</a:t>
              </a:r>
              <a:r>
                <a:rPr lang="en-US" altLang="zh-CN" sz="1800">
                  <a:latin typeface="黑体" pitchFamily="2" charset="-122"/>
                  <a:ea typeface="黑体" pitchFamily="2" charset="-122"/>
                </a:rPr>
                <a:t>   </a:t>
              </a:r>
              <a:r>
                <a:rPr lang="zh-CN" altLang="en-US" sz="1800">
                  <a:solidFill>
                    <a:srgbClr val="0000FF"/>
                  </a:solidFill>
                  <a:latin typeface="黑体" pitchFamily="2" charset="-122"/>
                  <a:ea typeface="黑体" pitchFamily="2" charset="-122"/>
                </a:rPr>
                <a:t>页内地址</a:t>
              </a:r>
            </a:p>
          </p:txBody>
        </p:sp>
        <p:sp>
          <p:nvSpPr>
            <p:cNvPr id="53265" name="Line 57"/>
            <p:cNvSpPr>
              <a:spLocks noChangeShapeType="1"/>
            </p:cNvSpPr>
            <p:nvPr/>
          </p:nvSpPr>
          <p:spPr bwMode="auto">
            <a:xfrm>
              <a:off x="3509" y="1290"/>
              <a:ext cx="0" cy="187"/>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3266" name="Text Box 58"/>
            <p:cNvSpPr txBox="1">
              <a:spLocks noChangeArrowheads="1"/>
            </p:cNvSpPr>
            <p:nvPr/>
          </p:nvSpPr>
          <p:spPr bwMode="auto">
            <a:xfrm>
              <a:off x="2961" y="847"/>
              <a:ext cx="6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solidFill>
                    <a:schemeClr val="hlink"/>
                  </a:solidFill>
                  <a:latin typeface="黑体" pitchFamily="2" charset="-122"/>
                  <a:ea typeface="黑体" pitchFamily="2" charset="-122"/>
                </a:rPr>
                <a:t>00H</a:t>
              </a:r>
            </a:p>
          </p:txBody>
        </p:sp>
        <p:sp>
          <p:nvSpPr>
            <p:cNvPr id="53267" name="Line 60"/>
            <p:cNvSpPr>
              <a:spLocks noChangeShapeType="1"/>
            </p:cNvSpPr>
            <p:nvPr/>
          </p:nvSpPr>
          <p:spPr bwMode="auto">
            <a:xfrm>
              <a:off x="3242" y="1051"/>
              <a:ext cx="0" cy="228"/>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3268" name="Line 61"/>
            <p:cNvSpPr>
              <a:spLocks noChangeShapeType="1"/>
            </p:cNvSpPr>
            <p:nvPr/>
          </p:nvSpPr>
          <p:spPr bwMode="auto">
            <a:xfrm rot="5400000">
              <a:off x="2560" y="1082"/>
              <a:ext cx="0" cy="632"/>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3269" name="Rectangle 63"/>
            <p:cNvSpPr>
              <a:spLocks noChangeArrowheads="1"/>
            </p:cNvSpPr>
            <p:nvPr/>
          </p:nvSpPr>
          <p:spPr bwMode="auto">
            <a:xfrm>
              <a:off x="1027" y="1184"/>
              <a:ext cx="1174" cy="464"/>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p>
              <a:endParaRPr lang="zh-CN" altLang="en-US">
                <a:latin typeface="黑体" pitchFamily="2" charset="-122"/>
                <a:ea typeface="黑体" pitchFamily="2" charset="-122"/>
              </a:endParaRPr>
            </a:p>
          </p:txBody>
        </p:sp>
      </p:grpSp>
      <p:sp>
        <p:nvSpPr>
          <p:cNvPr id="53252"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
          <p:cNvSpPr>
            <a:spLocks noChangeArrowheads="1"/>
          </p:cNvSpPr>
          <p:nvPr/>
        </p:nvSpPr>
        <p:spPr bwMode="auto">
          <a:xfrm>
            <a:off x="809625" y="877888"/>
            <a:ext cx="711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a:latin typeface="黑体" pitchFamily="2" charset="-122"/>
                <a:ea typeface="黑体" pitchFamily="2" charset="-122"/>
              </a:rPr>
              <a:t>2)</a:t>
            </a:r>
            <a:r>
              <a:rPr kumimoji="0" lang="zh-CN" altLang="en-US">
                <a:latin typeface="黑体" pitchFamily="2" charset="-122"/>
                <a:ea typeface="黑体" pitchFamily="2" charset="-122"/>
              </a:rPr>
              <a:t>当前页寻址</a:t>
            </a:r>
          </a:p>
        </p:txBody>
      </p:sp>
      <p:grpSp>
        <p:nvGrpSpPr>
          <p:cNvPr id="54275" name="Group 46"/>
          <p:cNvGrpSpPr>
            <a:grpSpLocks/>
          </p:cNvGrpSpPr>
          <p:nvPr/>
        </p:nvGrpSpPr>
        <p:grpSpPr bwMode="auto">
          <a:xfrm>
            <a:off x="395288" y="1455738"/>
            <a:ext cx="6154737" cy="4160837"/>
            <a:chOff x="249" y="917"/>
            <a:chExt cx="3877" cy="2621"/>
          </a:xfrm>
        </p:grpSpPr>
        <p:sp>
          <p:nvSpPr>
            <p:cNvPr id="54277" name="Rectangle 8"/>
            <p:cNvSpPr>
              <a:spLocks noChangeArrowheads="1"/>
            </p:cNvSpPr>
            <p:nvPr/>
          </p:nvSpPr>
          <p:spPr bwMode="auto">
            <a:xfrm>
              <a:off x="2479" y="1476"/>
              <a:ext cx="911" cy="2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endParaRPr lang="zh-CN" altLang="en-US">
                <a:latin typeface="黑体" pitchFamily="2" charset="-122"/>
                <a:ea typeface="黑体" pitchFamily="2" charset="-122"/>
              </a:endParaRPr>
            </a:p>
          </p:txBody>
        </p:sp>
        <p:grpSp>
          <p:nvGrpSpPr>
            <p:cNvPr id="54278" name="Group 32"/>
            <p:cNvGrpSpPr>
              <a:grpSpLocks/>
            </p:cNvGrpSpPr>
            <p:nvPr/>
          </p:nvGrpSpPr>
          <p:grpSpPr bwMode="auto">
            <a:xfrm>
              <a:off x="2894" y="2010"/>
              <a:ext cx="1232" cy="193"/>
              <a:chOff x="2968" y="1230"/>
              <a:chExt cx="1542" cy="193"/>
            </a:xfrm>
          </p:grpSpPr>
          <p:sp>
            <p:nvSpPr>
              <p:cNvPr id="54307" name="Text Box 33"/>
              <p:cNvSpPr txBox="1">
                <a:spLocks noChangeArrowheads="1"/>
              </p:cNvSpPr>
              <p:nvPr/>
            </p:nvSpPr>
            <p:spPr bwMode="auto">
              <a:xfrm>
                <a:off x="2968" y="1230"/>
                <a:ext cx="1542" cy="19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solidFill>
                      <a:schemeClr val="hlink"/>
                    </a:solidFill>
                    <a:latin typeface="黑体" pitchFamily="2" charset="-122"/>
                    <a:ea typeface="黑体" pitchFamily="2" charset="-122"/>
                  </a:rPr>
                  <a:t>当前页面</a:t>
                </a:r>
                <a:r>
                  <a:rPr lang="zh-CN" altLang="en-US" sz="1600">
                    <a:latin typeface="黑体" pitchFamily="2" charset="-122"/>
                    <a:ea typeface="黑体" pitchFamily="2" charset="-122"/>
                  </a:rPr>
                  <a:t>  </a:t>
                </a:r>
                <a:r>
                  <a:rPr lang="zh-CN" altLang="en-US" sz="1600">
                    <a:solidFill>
                      <a:srgbClr val="0000FF"/>
                    </a:solidFill>
                    <a:latin typeface="黑体" pitchFamily="2" charset="-122"/>
                    <a:ea typeface="黑体" pitchFamily="2" charset="-122"/>
                  </a:rPr>
                  <a:t>页内地址</a:t>
                </a:r>
              </a:p>
            </p:txBody>
          </p:sp>
          <p:sp>
            <p:nvSpPr>
              <p:cNvPr id="54308" name="Line 34"/>
              <p:cNvSpPr>
                <a:spLocks noChangeShapeType="1"/>
              </p:cNvSpPr>
              <p:nvPr/>
            </p:nvSpPr>
            <p:spPr bwMode="auto">
              <a:xfrm>
                <a:off x="3736" y="1230"/>
                <a:ext cx="0" cy="187"/>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54279" name="Line 36"/>
            <p:cNvSpPr>
              <a:spLocks noChangeShapeType="1"/>
            </p:cNvSpPr>
            <p:nvPr/>
          </p:nvSpPr>
          <p:spPr bwMode="auto">
            <a:xfrm>
              <a:off x="3241" y="1771"/>
              <a:ext cx="0" cy="228"/>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4280" name="Line 37"/>
            <p:cNvSpPr>
              <a:spLocks noChangeShapeType="1"/>
            </p:cNvSpPr>
            <p:nvPr/>
          </p:nvSpPr>
          <p:spPr bwMode="auto">
            <a:xfrm rot="5400000">
              <a:off x="2559" y="1802"/>
              <a:ext cx="0" cy="632"/>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54281" name="Group 38"/>
            <p:cNvGrpSpPr>
              <a:grpSpLocks/>
            </p:cNvGrpSpPr>
            <p:nvPr/>
          </p:nvGrpSpPr>
          <p:grpSpPr bwMode="auto">
            <a:xfrm>
              <a:off x="2888" y="1573"/>
              <a:ext cx="1232" cy="193"/>
              <a:chOff x="2968" y="1230"/>
              <a:chExt cx="1542" cy="193"/>
            </a:xfrm>
          </p:grpSpPr>
          <p:sp>
            <p:nvSpPr>
              <p:cNvPr id="54305" name="Text Box 39"/>
              <p:cNvSpPr txBox="1">
                <a:spLocks noChangeArrowheads="1"/>
              </p:cNvSpPr>
              <p:nvPr/>
            </p:nvSpPr>
            <p:spPr bwMode="auto">
              <a:xfrm>
                <a:off x="2968" y="1230"/>
                <a:ext cx="1542" cy="19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 </a:t>
                </a:r>
                <a:r>
                  <a:rPr lang="en-US" altLang="zh-CN" sz="1800">
                    <a:solidFill>
                      <a:schemeClr val="hlink"/>
                    </a:solidFill>
                    <a:latin typeface="黑体" pitchFamily="2" charset="-122"/>
                    <a:ea typeface="黑体" pitchFamily="2" charset="-122"/>
                  </a:rPr>
                  <a:t>PC</a:t>
                </a:r>
                <a:r>
                  <a:rPr lang="en-US" altLang="zh-CN" sz="1400">
                    <a:solidFill>
                      <a:schemeClr val="hlink"/>
                    </a:solidFill>
                    <a:latin typeface="黑体" pitchFamily="2" charset="-122"/>
                    <a:ea typeface="黑体" pitchFamily="2" charset="-122"/>
                  </a:rPr>
                  <a:t>H</a:t>
                </a:r>
                <a:r>
                  <a:rPr lang="en-US" altLang="zh-CN" sz="1800">
                    <a:latin typeface="黑体" pitchFamily="2" charset="-122"/>
                    <a:ea typeface="黑体" pitchFamily="2" charset="-122"/>
                  </a:rPr>
                  <a:t>     PC</a:t>
                </a:r>
                <a:r>
                  <a:rPr lang="en-US" altLang="zh-CN" sz="1400">
                    <a:latin typeface="黑体" pitchFamily="2" charset="-122"/>
                    <a:ea typeface="黑体" pitchFamily="2" charset="-122"/>
                  </a:rPr>
                  <a:t>L</a:t>
                </a:r>
              </a:p>
            </p:txBody>
          </p:sp>
          <p:sp>
            <p:nvSpPr>
              <p:cNvPr id="54306" name="Line 40"/>
              <p:cNvSpPr>
                <a:spLocks noChangeShapeType="1"/>
              </p:cNvSpPr>
              <p:nvPr/>
            </p:nvSpPr>
            <p:spPr bwMode="auto">
              <a:xfrm>
                <a:off x="3736" y="1230"/>
                <a:ext cx="0" cy="187"/>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54282" name="Group 45"/>
            <p:cNvGrpSpPr>
              <a:grpSpLocks/>
            </p:cNvGrpSpPr>
            <p:nvPr/>
          </p:nvGrpSpPr>
          <p:grpSpPr bwMode="auto">
            <a:xfrm>
              <a:off x="249" y="917"/>
              <a:ext cx="1970" cy="2621"/>
              <a:chOff x="249" y="917"/>
              <a:chExt cx="1970" cy="2621"/>
            </a:xfrm>
          </p:grpSpPr>
          <p:sp>
            <p:nvSpPr>
              <p:cNvPr id="54284" name="Text Box 23"/>
              <p:cNvSpPr txBox="1">
                <a:spLocks noChangeArrowheads="1"/>
              </p:cNvSpPr>
              <p:nvPr/>
            </p:nvSpPr>
            <p:spPr bwMode="auto">
              <a:xfrm>
                <a:off x="1198" y="917"/>
                <a:ext cx="850"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主存储器</a:t>
                </a:r>
              </a:p>
            </p:txBody>
          </p:sp>
          <p:sp>
            <p:nvSpPr>
              <p:cNvPr id="54285" name="Text Box 21"/>
              <p:cNvSpPr txBox="1">
                <a:spLocks noChangeArrowheads="1"/>
              </p:cNvSpPr>
              <p:nvPr/>
            </p:nvSpPr>
            <p:spPr bwMode="auto">
              <a:xfrm>
                <a:off x="537" y="1110"/>
                <a:ext cx="479"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zh-CN" altLang="en-US"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FF</a:t>
                </a:r>
              </a:p>
            </p:txBody>
          </p:sp>
          <p:sp>
            <p:nvSpPr>
              <p:cNvPr id="54286" name="Rectangle 6"/>
              <p:cNvSpPr>
                <a:spLocks noChangeArrowheads="1"/>
              </p:cNvSpPr>
              <p:nvPr/>
            </p:nvSpPr>
            <p:spPr bwMode="auto">
              <a:xfrm>
                <a:off x="1027" y="1173"/>
                <a:ext cx="1189" cy="1871"/>
              </a:xfrm>
              <a:prstGeom prst="rect">
                <a:avLst/>
              </a:prstGeom>
              <a:solidFill>
                <a:srgbClr val="FFFFFF"/>
              </a:solidFill>
              <a:ln w="28575">
                <a:solidFill>
                  <a:srgbClr val="000066"/>
                </a:solidFill>
                <a:miter lim="800000"/>
                <a:headEnd/>
                <a:tailEnd/>
              </a:ln>
            </p:spPr>
            <p:txBody>
              <a:bodyPr/>
              <a:lstStyle/>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p:txBody>
          </p:sp>
          <p:sp>
            <p:nvSpPr>
              <p:cNvPr id="54287" name="Line 9"/>
              <p:cNvSpPr>
                <a:spLocks noChangeShapeType="1"/>
              </p:cNvSpPr>
              <p:nvPr/>
            </p:nvSpPr>
            <p:spPr bwMode="auto">
              <a:xfrm>
                <a:off x="1027" y="183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8" name="Line 10"/>
              <p:cNvSpPr>
                <a:spLocks noChangeShapeType="1"/>
              </p:cNvSpPr>
              <p:nvPr/>
            </p:nvSpPr>
            <p:spPr bwMode="auto">
              <a:xfrm flipV="1">
                <a:off x="1035" y="1648"/>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9" name="Text Box 21"/>
              <p:cNvSpPr txBox="1">
                <a:spLocks noChangeArrowheads="1"/>
              </p:cNvSpPr>
              <p:nvPr/>
            </p:nvSpPr>
            <p:spPr bwMode="auto">
              <a:xfrm>
                <a:off x="1078" y="118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0</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4290" name="Text Box 21"/>
              <p:cNvSpPr txBox="1">
                <a:spLocks noChangeArrowheads="1"/>
              </p:cNvSpPr>
              <p:nvPr/>
            </p:nvSpPr>
            <p:spPr bwMode="auto">
              <a:xfrm>
                <a:off x="1081" y="1601"/>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4291" name="Line 10"/>
              <p:cNvSpPr>
                <a:spLocks noChangeShapeType="1"/>
              </p:cNvSpPr>
              <p:nvPr/>
            </p:nvSpPr>
            <p:spPr bwMode="auto">
              <a:xfrm flipV="1">
                <a:off x="1058" y="2586"/>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2" name="Text Box 21"/>
              <p:cNvSpPr txBox="1">
                <a:spLocks noChangeArrowheads="1"/>
              </p:cNvSpPr>
              <p:nvPr/>
            </p:nvSpPr>
            <p:spPr bwMode="auto">
              <a:xfrm>
                <a:off x="538" y="2512"/>
                <a:ext cx="479"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FF</a:t>
                </a:r>
              </a:p>
            </p:txBody>
          </p:sp>
          <p:sp>
            <p:nvSpPr>
              <p:cNvPr id="54293" name="Text Box 21"/>
              <p:cNvSpPr txBox="1">
                <a:spLocks noChangeArrowheads="1"/>
              </p:cNvSpPr>
              <p:nvPr/>
            </p:nvSpPr>
            <p:spPr bwMode="auto">
              <a:xfrm>
                <a:off x="1064" y="2602"/>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255</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grpSp>
            <p:nvGrpSpPr>
              <p:cNvPr id="54294" name="Group 20"/>
              <p:cNvGrpSpPr>
                <a:grpSpLocks/>
              </p:cNvGrpSpPr>
              <p:nvPr/>
            </p:nvGrpSpPr>
            <p:grpSpPr bwMode="auto">
              <a:xfrm>
                <a:off x="249" y="3076"/>
                <a:ext cx="1358" cy="462"/>
                <a:chOff x="381" y="3548"/>
                <a:chExt cx="1358" cy="462"/>
              </a:xfrm>
            </p:grpSpPr>
            <p:sp>
              <p:nvSpPr>
                <p:cNvPr id="54298" name="Rectangle 25"/>
                <p:cNvSpPr>
                  <a:spLocks noChangeArrowheads="1"/>
                </p:cNvSpPr>
                <p:nvPr/>
              </p:nvSpPr>
              <p:spPr bwMode="auto">
                <a:xfrm>
                  <a:off x="447" y="3787"/>
                  <a:ext cx="1271" cy="194"/>
                </a:xfrm>
                <a:prstGeom prst="rect">
                  <a:avLst/>
                </a:prstGeom>
                <a:solidFill>
                  <a:srgbClr val="D3F1BF"/>
                </a:solidFill>
                <a:ln w="9525">
                  <a:solidFill>
                    <a:srgbClr val="000000"/>
                  </a:solidFill>
                  <a:miter lim="800000"/>
                  <a:headEnd/>
                  <a:tailEnd/>
                </a:ln>
              </p:spPr>
              <p:txBody>
                <a:bodyPr wrap="none" anchor="ctr"/>
                <a:lstStyle/>
                <a:p>
                  <a:pPr>
                    <a:lnSpc>
                      <a:spcPct val="90000"/>
                    </a:lnSpc>
                  </a:pPr>
                  <a:endParaRPr lang="zh-CN" altLang="en-US" sz="1800">
                    <a:latin typeface="黑体" pitchFamily="2" charset="-122"/>
                    <a:ea typeface="黑体" pitchFamily="2" charset="-122"/>
                  </a:endParaRPr>
                </a:p>
              </p:txBody>
            </p:sp>
            <p:sp>
              <p:nvSpPr>
                <p:cNvPr id="54299" name="Line 26"/>
                <p:cNvSpPr>
                  <a:spLocks noChangeShapeType="1"/>
                </p:cNvSpPr>
                <p:nvPr/>
              </p:nvSpPr>
              <p:spPr bwMode="auto">
                <a:xfrm>
                  <a:off x="1097" y="3787"/>
                  <a:ext cx="1"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0" name="Text Box 27"/>
                <p:cNvSpPr txBox="1">
                  <a:spLocks noChangeArrowheads="1"/>
                </p:cNvSpPr>
                <p:nvPr/>
              </p:nvSpPr>
              <p:spPr bwMode="auto">
                <a:xfrm>
                  <a:off x="1045" y="3769"/>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rgbClr val="0000FF"/>
                      </a:solidFill>
                      <a:latin typeface="黑体" pitchFamily="2" charset="-122"/>
                      <a:ea typeface="黑体" pitchFamily="2" charset="-122"/>
                    </a:rPr>
                    <a:t>页内地址</a:t>
                  </a:r>
                  <a:endParaRPr lang="zh-CN" altLang="en-US" sz="1800" b="0">
                    <a:solidFill>
                      <a:srgbClr val="0000FF"/>
                    </a:solidFill>
                    <a:latin typeface="黑体" pitchFamily="2" charset="-122"/>
                    <a:ea typeface="黑体" pitchFamily="2" charset="-122"/>
                  </a:endParaRPr>
                </a:p>
              </p:txBody>
            </p:sp>
            <p:sp>
              <p:nvSpPr>
                <p:cNvPr id="54301" name="Text Box 28"/>
                <p:cNvSpPr txBox="1">
                  <a:spLocks noChangeArrowheads="1"/>
                </p:cNvSpPr>
                <p:nvPr/>
              </p:nvSpPr>
              <p:spPr bwMode="auto">
                <a:xfrm>
                  <a:off x="381" y="3779"/>
                  <a:ext cx="7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chemeClr val="hlink"/>
                      </a:solidFill>
                      <a:latin typeface="黑体" pitchFamily="2" charset="-122"/>
                      <a:ea typeface="黑体" pitchFamily="2" charset="-122"/>
                    </a:rPr>
                    <a:t>页面地址</a:t>
                  </a:r>
                  <a:endParaRPr lang="zh-CN" altLang="en-US" sz="1800" b="0">
                    <a:solidFill>
                      <a:schemeClr val="hlink"/>
                    </a:solidFill>
                    <a:latin typeface="黑体" pitchFamily="2" charset="-122"/>
                    <a:ea typeface="黑体" pitchFamily="2" charset="-122"/>
                  </a:endParaRPr>
                </a:p>
              </p:txBody>
            </p:sp>
            <p:sp>
              <p:nvSpPr>
                <p:cNvPr id="54302" name="Line 25"/>
                <p:cNvSpPr>
                  <a:spLocks noChangeShapeType="1"/>
                </p:cNvSpPr>
                <p:nvPr/>
              </p:nvSpPr>
              <p:spPr bwMode="auto">
                <a:xfrm flipV="1">
                  <a:off x="453" y="3551"/>
                  <a:ext cx="327" cy="23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3" name="Line 26"/>
                <p:cNvSpPr>
                  <a:spLocks noChangeShapeType="1"/>
                </p:cNvSpPr>
                <p:nvPr/>
              </p:nvSpPr>
              <p:spPr bwMode="auto">
                <a:xfrm>
                  <a:off x="932" y="3551"/>
                  <a:ext cx="164" cy="23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4" name="Line 27"/>
                <p:cNvSpPr>
                  <a:spLocks noChangeShapeType="1"/>
                </p:cNvSpPr>
                <p:nvPr/>
              </p:nvSpPr>
              <p:spPr bwMode="auto">
                <a:xfrm>
                  <a:off x="1094" y="3548"/>
                  <a:ext cx="644" cy="2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4295" name="Text Box 21"/>
              <p:cNvSpPr txBox="1">
                <a:spLocks noChangeArrowheads="1"/>
              </p:cNvSpPr>
              <p:nvPr/>
            </p:nvSpPr>
            <p:spPr bwMode="auto">
              <a:xfrm>
                <a:off x="1070" y="2357"/>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4296" name="Text Box 21"/>
              <p:cNvSpPr txBox="1">
                <a:spLocks noChangeArrowheads="1"/>
              </p:cNvSpPr>
              <p:nvPr/>
            </p:nvSpPr>
            <p:spPr bwMode="auto">
              <a:xfrm>
                <a:off x="1057" y="192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当前页面</a:t>
                </a:r>
              </a:p>
            </p:txBody>
          </p:sp>
          <p:sp>
            <p:nvSpPr>
              <p:cNvPr id="54297" name="Rectangle 41"/>
              <p:cNvSpPr>
                <a:spLocks noChangeArrowheads="1"/>
              </p:cNvSpPr>
              <p:nvPr/>
            </p:nvSpPr>
            <p:spPr bwMode="auto">
              <a:xfrm>
                <a:off x="1030" y="1883"/>
                <a:ext cx="1173" cy="49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t" anchorCtr="0">
                <a:spAutoFit/>
              </a:bodyPr>
              <a:lstStyle/>
              <a:p>
                <a:endParaRPr lang="zh-CN" altLang="en-US">
                  <a:latin typeface="黑体" pitchFamily="2" charset="-122"/>
                  <a:ea typeface="黑体" pitchFamily="2" charset="-122"/>
                </a:endParaRPr>
              </a:p>
            </p:txBody>
          </p:sp>
        </p:grpSp>
        <p:sp>
          <p:nvSpPr>
            <p:cNvPr id="54283" name="Text Box 40"/>
            <p:cNvSpPr txBox="1">
              <a:spLocks noChangeArrowheads="1"/>
            </p:cNvSpPr>
            <p:nvPr/>
          </p:nvSpPr>
          <p:spPr bwMode="auto">
            <a:xfrm>
              <a:off x="2501" y="1525"/>
              <a:ext cx="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000066"/>
                  </a:solidFill>
                  <a:latin typeface="黑体" pitchFamily="2" charset="-122"/>
                  <a:ea typeface="黑体" pitchFamily="2" charset="-122"/>
                </a:rPr>
                <a:t>PC</a:t>
              </a:r>
            </a:p>
          </p:txBody>
        </p:sp>
      </p:grpSp>
      <p:sp>
        <p:nvSpPr>
          <p:cNvPr id="54276"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9"/>
          <p:cNvSpPr>
            <a:spLocks noChangeArrowheads="1"/>
          </p:cNvSpPr>
          <p:nvPr/>
        </p:nvSpPr>
        <p:spPr bwMode="auto">
          <a:xfrm>
            <a:off x="809625" y="877888"/>
            <a:ext cx="711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a:latin typeface="黑体" pitchFamily="2" charset="-122"/>
                <a:ea typeface="黑体" pitchFamily="2" charset="-122"/>
              </a:rPr>
              <a:t>2)</a:t>
            </a:r>
            <a:r>
              <a:rPr kumimoji="0" lang="zh-CN" altLang="en-US">
                <a:latin typeface="黑体" pitchFamily="2" charset="-122"/>
                <a:ea typeface="黑体" pitchFamily="2" charset="-122"/>
              </a:rPr>
              <a:t>当前页寻址</a:t>
            </a:r>
          </a:p>
        </p:txBody>
      </p:sp>
      <p:grpSp>
        <p:nvGrpSpPr>
          <p:cNvPr id="55299" name="Group 62"/>
          <p:cNvGrpSpPr>
            <a:grpSpLocks/>
          </p:cNvGrpSpPr>
          <p:nvPr/>
        </p:nvGrpSpPr>
        <p:grpSpPr bwMode="auto">
          <a:xfrm>
            <a:off x="395288" y="1455738"/>
            <a:ext cx="6330950" cy="4160837"/>
            <a:chOff x="249" y="917"/>
            <a:chExt cx="3988" cy="2621"/>
          </a:xfrm>
        </p:grpSpPr>
        <p:sp>
          <p:nvSpPr>
            <p:cNvPr id="55302" name="Rectangle 4"/>
            <p:cNvSpPr>
              <a:spLocks noChangeArrowheads="1"/>
            </p:cNvSpPr>
            <p:nvPr/>
          </p:nvSpPr>
          <p:spPr bwMode="auto">
            <a:xfrm>
              <a:off x="2479" y="1476"/>
              <a:ext cx="911" cy="2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55303" name="Text Box 23"/>
            <p:cNvSpPr txBox="1">
              <a:spLocks noChangeArrowheads="1"/>
            </p:cNvSpPr>
            <p:nvPr/>
          </p:nvSpPr>
          <p:spPr bwMode="auto">
            <a:xfrm>
              <a:off x="1198" y="917"/>
              <a:ext cx="850"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主存储器</a:t>
              </a:r>
            </a:p>
          </p:txBody>
        </p:sp>
        <p:sp>
          <p:nvSpPr>
            <p:cNvPr id="55304" name="Text Box 21"/>
            <p:cNvSpPr txBox="1">
              <a:spLocks noChangeArrowheads="1"/>
            </p:cNvSpPr>
            <p:nvPr/>
          </p:nvSpPr>
          <p:spPr bwMode="auto">
            <a:xfrm>
              <a:off x="537" y="1110"/>
              <a:ext cx="479"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zh-CN" altLang="en-US"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FF</a:t>
              </a:r>
            </a:p>
          </p:txBody>
        </p:sp>
        <p:sp>
          <p:nvSpPr>
            <p:cNvPr id="55305" name="Rectangle 6"/>
            <p:cNvSpPr>
              <a:spLocks noChangeArrowheads="1"/>
            </p:cNvSpPr>
            <p:nvPr/>
          </p:nvSpPr>
          <p:spPr bwMode="auto">
            <a:xfrm>
              <a:off x="1027" y="1173"/>
              <a:ext cx="1189" cy="1871"/>
            </a:xfrm>
            <a:prstGeom prst="rect">
              <a:avLst/>
            </a:prstGeom>
            <a:solidFill>
              <a:srgbClr val="FFFFFF"/>
            </a:solidFill>
            <a:ln w="28575">
              <a:solidFill>
                <a:srgbClr val="000066"/>
              </a:solidFill>
              <a:miter lim="800000"/>
              <a:headEnd/>
              <a:tailEnd/>
            </a:ln>
          </p:spPr>
          <p:txBody>
            <a:bodyPr/>
            <a:lstStyle/>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p:txBody>
        </p:sp>
        <p:sp>
          <p:nvSpPr>
            <p:cNvPr id="55306" name="Line 9"/>
            <p:cNvSpPr>
              <a:spLocks noChangeShapeType="1"/>
            </p:cNvSpPr>
            <p:nvPr/>
          </p:nvSpPr>
          <p:spPr bwMode="auto">
            <a:xfrm>
              <a:off x="1027" y="183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Line 10"/>
            <p:cNvSpPr>
              <a:spLocks noChangeShapeType="1"/>
            </p:cNvSpPr>
            <p:nvPr/>
          </p:nvSpPr>
          <p:spPr bwMode="auto">
            <a:xfrm flipV="1">
              <a:off x="1035" y="1648"/>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8" name="Text Box 21"/>
            <p:cNvSpPr txBox="1">
              <a:spLocks noChangeArrowheads="1"/>
            </p:cNvSpPr>
            <p:nvPr/>
          </p:nvSpPr>
          <p:spPr bwMode="auto">
            <a:xfrm>
              <a:off x="1078" y="118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0</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5309" name="Text Box 21"/>
            <p:cNvSpPr txBox="1">
              <a:spLocks noChangeArrowheads="1"/>
            </p:cNvSpPr>
            <p:nvPr/>
          </p:nvSpPr>
          <p:spPr bwMode="auto">
            <a:xfrm>
              <a:off x="1081" y="1601"/>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5310" name="Line 10"/>
            <p:cNvSpPr>
              <a:spLocks noChangeShapeType="1"/>
            </p:cNvSpPr>
            <p:nvPr/>
          </p:nvSpPr>
          <p:spPr bwMode="auto">
            <a:xfrm flipV="1">
              <a:off x="1058" y="2586"/>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1" name="Text Box 21"/>
            <p:cNvSpPr txBox="1">
              <a:spLocks noChangeArrowheads="1"/>
            </p:cNvSpPr>
            <p:nvPr/>
          </p:nvSpPr>
          <p:spPr bwMode="auto">
            <a:xfrm>
              <a:off x="538" y="2512"/>
              <a:ext cx="479"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FF</a:t>
              </a:r>
            </a:p>
          </p:txBody>
        </p:sp>
        <p:sp>
          <p:nvSpPr>
            <p:cNvPr id="55312" name="Text Box 21"/>
            <p:cNvSpPr txBox="1">
              <a:spLocks noChangeArrowheads="1"/>
            </p:cNvSpPr>
            <p:nvPr/>
          </p:nvSpPr>
          <p:spPr bwMode="auto">
            <a:xfrm>
              <a:off x="1064" y="2602"/>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255</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grpSp>
          <p:nvGrpSpPr>
            <p:cNvPr id="55313" name="Group 15"/>
            <p:cNvGrpSpPr>
              <a:grpSpLocks/>
            </p:cNvGrpSpPr>
            <p:nvPr/>
          </p:nvGrpSpPr>
          <p:grpSpPr bwMode="auto">
            <a:xfrm>
              <a:off x="249" y="3076"/>
              <a:ext cx="1358" cy="462"/>
              <a:chOff x="381" y="3548"/>
              <a:chExt cx="1358" cy="462"/>
            </a:xfrm>
          </p:grpSpPr>
          <p:sp>
            <p:nvSpPr>
              <p:cNvPr id="55334" name="Rectangle 25"/>
              <p:cNvSpPr>
                <a:spLocks noChangeArrowheads="1"/>
              </p:cNvSpPr>
              <p:nvPr/>
            </p:nvSpPr>
            <p:spPr bwMode="auto">
              <a:xfrm>
                <a:off x="447" y="3787"/>
                <a:ext cx="1271" cy="194"/>
              </a:xfrm>
              <a:prstGeom prst="rect">
                <a:avLst/>
              </a:prstGeom>
              <a:solidFill>
                <a:srgbClr val="D3F1BF"/>
              </a:solidFill>
              <a:ln w="9525">
                <a:solidFill>
                  <a:srgbClr val="000000"/>
                </a:solidFill>
                <a:miter lim="800000"/>
                <a:headEnd/>
                <a:tailEnd/>
              </a:ln>
            </p:spPr>
            <p:txBody>
              <a:bodyPr wrap="none" anchor="ctr"/>
              <a:lstStyle/>
              <a:p>
                <a:pPr>
                  <a:lnSpc>
                    <a:spcPct val="90000"/>
                  </a:lnSpc>
                </a:pPr>
                <a:endParaRPr lang="zh-CN" altLang="en-US" sz="1800">
                  <a:latin typeface="黑体" pitchFamily="2" charset="-122"/>
                  <a:ea typeface="黑体" pitchFamily="2" charset="-122"/>
                </a:endParaRPr>
              </a:p>
            </p:txBody>
          </p:sp>
          <p:sp>
            <p:nvSpPr>
              <p:cNvPr id="55335" name="Line 26"/>
              <p:cNvSpPr>
                <a:spLocks noChangeShapeType="1"/>
              </p:cNvSpPr>
              <p:nvPr/>
            </p:nvSpPr>
            <p:spPr bwMode="auto">
              <a:xfrm>
                <a:off x="1097" y="3787"/>
                <a:ext cx="1"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6" name="Text Box 27"/>
              <p:cNvSpPr txBox="1">
                <a:spLocks noChangeArrowheads="1"/>
              </p:cNvSpPr>
              <p:nvPr/>
            </p:nvSpPr>
            <p:spPr bwMode="auto">
              <a:xfrm>
                <a:off x="1045" y="3769"/>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rgbClr val="0000FF"/>
                    </a:solidFill>
                    <a:latin typeface="黑体" pitchFamily="2" charset="-122"/>
                    <a:ea typeface="黑体" pitchFamily="2" charset="-122"/>
                  </a:rPr>
                  <a:t>页内地址</a:t>
                </a:r>
                <a:endParaRPr lang="zh-CN" altLang="en-US" sz="1800" b="0">
                  <a:solidFill>
                    <a:srgbClr val="0000FF"/>
                  </a:solidFill>
                  <a:latin typeface="黑体" pitchFamily="2" charset="-122"/>
                  <a:ea typeface="黑体" pitchFamily="2" charset="-122"/>
                </a:endParaRPr>
              </a:p>
            </p:txBody>
          </p:sp>
          <p:sp>
            <p:nvSpPr>
              <p:cNvPr id="55337" name="Text Box 28"/>
              <p:cNvSpPr txBox="1">
                <a:spLocks noChangeArrowheads="1"/>
              </p:cNvSpPr>
              <p:nvPr/>
            </p:nvSpPr>
            <p:spPr bwMode="auto">
              <a:xfrm>
                <a:off x="381" y="3779"/>
                <a:ext cx="7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chemeClr val="hlink"/>
                    </a:solidFill>
                    <a:latin typeface="黑体" pitchFamily="2" charset="-122"/>
                    <a:ea typeface="黑体" pitchFamily="2" charset="-122"/>
                  </a:rPr>
                  <a:t>页面地址</a:t>
                </a:r>
                <a:endParaRPr lang="zh-CN" altLang="en-US" sz="1800" b="0">
                  <a:solidFill>
                    <a:schemeClr val="hlink"/>
                  </a:solidFill>
                  <a:latin typeface="黑体" pitchFamily="2" charset="-122"/>
                  <a:ea typeface="黑体" pitchFamily="2" charset="-122"/>
                </a:endParaRPr>
              </a:p>
            </p:txBody>
          </p:sp>
          <p:sp>
            <p:nvSpPr>
              <p:cNvPr id="55338" name="Line 20"/>
              <p:cNvSpPr>
                <a:spLocks noChangeShapeType="1"/>
              </p:cNvSpPr>
              <p:nvPr/>
            </p:nvSpPr>
            <p:spPr bwMode="auto">
              <a:xfrm flipV="1">
                <a:off x="453" y="3551"/>
                <a:ext cx="327" cy="23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39" name="Line 21"/>
              <p:cNvSpPr>
                <a:spLocks noChangeShapeType="1"/>
              </p:cNvSpPr>
              <p:nvPr/>
            </p:nvSpPr>
            <p:spPr bwMode="auto">
              <a:xfrm>
                <a:off x="932" y="3551"/>
                <a:ext cx="164" cy="23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40" name="Line 22"/>
              <p:cNvSpPr>
                <a:spLocks noChangeShapeType="1"/>
              </p:cNvSpPr>
              <p:nvPr/>
            </p:nvSpPr>
            <p:spPr bwMode="auto">
              <a:xfrm>
                <a:off x="1094" y="3548"/>
                <a:ext cx="644" cy="2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5314" name="Text Box 21"/>
            <p:cNvSpPr txBox="1">
              <a:spLocks noChangeArrowheads="1"/>
            </p:cNvSpPr>
            <p:nvPr/>
          </p:nvSpPr>
          <p:spPr bwMode="auto">
            <a:xfrm>
              <a:off x="1070" y="2357"/>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5315" name="Text Box 21"/>
            <p:cNvSpPr txBox="1">
              <a:spLocks noChangeArrowheads="1"/>
            </p:cNvSpPr>
            <p:nvPr/>
          </p:nvSpPr>
          <p:spPr bwMode="auto">
            <a:xfrm>
              <a:off x="1057" y="192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当前页面</a:t>
              </a:r>
            </a:p>
          </p:txBody>
        </p:sp>
        <p:sp>
          <p:nvSpPr>
            <p:cNvPr id="55316" name="Line 29"/>
            <p:cNvSpPr>
              <a:spLocks noChangeShapeType="1"/>
            </p:cNvSpPr>
            <p:nvPr/>
          </p:nvSpPr>
          <p:spPr bwMode="auto">
            <a:xfrm rot="5400000">
              <a:off x="2559" y="1802"/>
              <a:ext cx="0" cy="632"/>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5318" name="Rectangle 5"/>
            <p:cNvSpPr>
              <a:spLocks noChangeArrowheads="1"/>
            </p:cNvSpPr>
            <p:nvPr/>
          </p:nvSpPr>
          <p:spPr bwMode="auto">
            <a:xfrm>
              <a:off x="3034" y="1106"/>
              <a:ext cx="1056" cy="19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55319" name="Line 6"/>
            <p:cNvSpPr>
              <a:spLocks noChangeShapeType="1"/>
            </p:cNvSpPr>
            <p:nvPr/>
          </p:nvSpPr>
          <p:spPr bwMode="auto">
            <a:xfrm>
              <a:off x="3562" y="1106"/>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0" name="Text Box 15"/>
            <p:cNvSpPr txBox="1">
              <a:spLocks noChangeArrowheads="1"/>
            </p:cNvSpPr>
            <p:nvPr/>
          </p:nvSpPr>
          <p:spPr bwMode="auto">
            <a:xfrm>
              <a:off x="2639" y="1067"/>
              <a:ext cx="3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000066"/>
                  </a:solidFill>
                  <a:latin typeface="黑体" pitchFamily="2" charset="-122"/>
                  <a:ea typeface="黑体" pitchFamily="2" charset="-122"/>
                </a:rPr>
                <a:t>IR</a:t>
              </a:r>
            </a:p>
          </p:txBody>
        </p:sp>
        <p:sp>
          <p:nvSpPr>
            <p:cNvPr id="55321" name="Text Box 17"/>
            <p:cNvSpPr txBox="1">
              <a:spLocks noChangeArrowheads="1"/>
            </p:cNvSpPr>
            <p:nvPr/>
          </p:nvSpPr>
          <p:spPr bwMode="auto">
            <a:xfrm>
              <a:off x="3130" y="1089"/>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en-US" altLang="zh-CN" sz="1800">
                  <a:solidFill>
                    <a:srgbClr val="000066"/>
                  </a:solidFill>
                  <a:latin typeface="黑体" pitchFamily="2" charset="-122"/>
                  <a:ea typeface="黑体" pitchFamily="2" charset="-122"/>
                </a:rPr>
                <a:t>OP</a:t>
              </a:r>
            </a:p>
          </p:txBody>
        </p:sp>
        <p:sp>
          <p:nvSpPr>
            <p:cNvPr id="55322" name="Rectangle 34"/>
            <p:cNvSpPr>
              <a:spLocks noChangeArrowheads="1"/>
            </p:cNvSpPr>
            <p:nvPr/>
          </p:nvSpPr>
          <p:spPr bwMode="auto">
            <a:xfrm>
              <a:off x="3034" y="1468"/>
              <a:ext cx="1056" cy="1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55323" name="Line 35"/>
            <p:cNvSpPr>
              <a:spLocks noChangeShapeType="1"/>
            </p:cNvSpPr>
            <p:nvPr/>
          </p:nvSpPr>
          <p:spPr bwMode="auto">
            <a:xfrm>
              <a:off x="3562" y="1468"/>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4" name="Text Box 40"/>
            <p:cNvSpPr txBox="1">
              <a:spLocks noChangeArrowheads="1"/>
            </p:cNvSpPr>
            <p:nvPr/>
          </p:nvSpPr>
          <p:spPr bwMode="auto">
            <a:xfrm>
              <a:off x="2635" y="1431"/>
              <a:ext cx="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000066"/>
                  </a:solidFill>
                  <a:latin typeface="黑体" pitchFamily="2" charset="-122"/>
                  <a:ea typeface="黑体" pitchFamily="2" charset="-122"/>
                </a:rPr>
                <a:t>PC</a:t>
              </a:r>
            </a:p>
          </p:txBody>
        </p:sp>
        <p:sp>
          <p:nvSpPr>
            <p:cNvPr id="55325" name="Text Box 46"/>
            <p:cNvSpPr txBox="1">
              <a:spLocks noChangeArrowheads="1"/>
            </p:cNvSpPr>
            <p:nvPr/>
          </p:nvSpPr>
          <p:spPr bwMode="auto">
            <a:xfrm>
              <a:off x="2912" y="1955"/>
              <a:ext cx="13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en-US" altLang="zh-CN" sz="2000">
                  <a:solidFill>
                    <a:srgbClr val="FF0000"/>
                  </a:solidFill>
                  <a:latin typeface="黑体" pitchFamily="2" charset="-122"/>
                  <a:ea typeface="黑体" pitchFamily="2" charset="-122"/>
                </a:rPr>
                <a:t>EA = 3A </a:t>
              </a:r>
              <a:r>
                <a:rPr lang="en-US" altLang="zh-CN" sz="2000">
                  <a:solidFill>
                    <a:srgbClr val="0000FF"/>
                  </a:solidFill>
                  <a:latin typeface="黑体" pitchFamily="2" charset="-122"/>
                  <a:ea typeface="黑体" pitchFamily="2" charset="-122"/>
                </a:rPr>
                <a:t>28</a:t>
              </a:r>
            </a:p>
          </p:txBody>
        </p:sp>
        <p:sp>
          <p:nvSpPr>
            <p:cNvPr id="55326" name="Rectangle 50"/>
            <p:cNvSpPr>
              <a:spLocks noChangeArrowheads="1"/>
            </p:cNvSpPr>
            <p:nvPr/>
          </p:nvSpPr>
          <p:spPr bwMode="auto">
            <a:xfrm>
              <a:off x="3562" y="1106"/>
              <a:ext cx="528" cy="192"/>
            </a:xfrm>
            <a:prstGeom prst="rect">
              <a:avLst/>
            </a:prstGeom>
            <a:solidFill>
              <a:srgbClr val="FFFF00"/>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grpSp>
          <p:nvGrpSpPr>
            <p:cNvPr id="55327" name="Group 56"/>
            <p:cNvGrpSpPr>
              <a:grpSpLocks/>
            </p:cNvGrpSpPr>
            <p:nvPr/>
          </p:nvGrpSpPr>
          <p:grpSpPr bwMode="auto">
            <a:xfrm>
              <a:off x="3564" y="1073"/>
              <a:ext cx="672" cy="231"/>
              <a:chOff x="4464" y="1176"/>
              <a:chExt cx="672" cy="231"/>
            </a:xfrm>
          </p:grpSpPr>
          <p:sp>
            <p:nvSpPr>
              <p:cNvPr id="55332" name="Rectangle 57"/>
              <p:cNvSpPr>
                <a:spLocks noChangeArrowheads="1"/>
              </p:cNvSpPr>
              <p:nvPr/>
            </p:nvSpPr>
            <p:spPr bwMode="auto">
              <a:xfrm>
                <a:off x="4464" y="1212"/>
                <a:ext cx="528" cy="192"/>
              </a:xfrm>
              <a:prstGeom prst="rect">
                <a:avLst/>
              </a:prstGeom>
              <a:solidFill>
                <a:srgbClr val="FFFF00"/>
              </a:solidFill>
              <a:ln w="9525">
                <a:solidFill>
                  <a:schemeClr val="hlink"/>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55333" name="Text Box 58"/>
              <p:cNvSpPr txBox="1">
                <a:spLocks noChangeArrowheads="1"/>
              </p:cNvSpPr>
              <p:nvPr/>
            </p:nvSpPr>
            <p:spPr bwMode="auto">
              <a:xfrm>
                <a:off x="4608" y="117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en-US" altLang="zh-CN" sz="1800">
                    <a:solidFill>
                      <a:srgbClr val="0000FF"/>
                    </a:solidFill>
                    <a:latin typeface="黑体" pitchFamily="2" charset="-122"/>
                    <a:ea typeface="黑体" pitchFamily="2" charset="-122"/>
                  </a:rPr>
                  <a:t>28</a:t>
                </a:r>
              </a:p>
            </p:txBody>
          </p:sp>
        </p:grpSp>
        <p:sp>
          <p:nvSpPr>
            <p:cNvPr id="55328" name="Rectangle 63"/>
            <p:cNvSpPr>
              <a:spLocks noChangeArrowheads="1"/>
            </p:cNvSpPr>
            <p:nvPr/>
          </p:nvSpPr>
          <p:spPr bwMode="auto">
            <a:xfrm>
              <a:off x="3034" y="1468"/>
              <a:ext cx="1068" cy="1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55329" name="Text Box 64"/>
            <p:cNvSpPr txBox="1">
              <a:spLocks noChangeArrowheads="1"/>
            </p:cNvSpPr>
            <p:nvPr/>
          </p:nvSpPr>
          <p:spPr bwMode="auto">
            <a:xfrm>
              <a:off x="3130" y="1433"/>
              <a:ext cx="10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FF0000"/>
                  </a:solidFill>
                  <a:latin typeface="黑体" pitchFamily="2" charset="-122"/>
                  <a:ea typeface="黑体" pitchFamily="2" charset="-122"/>
                </a:rPr>
                <a:t>  </a:t>
              </a:r>
              <a:r>
                <a:rPr lang="en-US" altLang="zh-CN" sz="2000">
                  <a:solidFill>
                    <a:srgbClr val="FF0000"/>
                  </a:solidFill>
                  <a:latin typeface="黑体" pitchFamily="2" charset="-122"/>
                  <a:ea typeface="黑体" pitchFamily="2" charset="-122"/>
                </a:rPr>
                <a:t>3A </a:t>
              </a:r>
              <a:r>
                <a:rPr lang="en-US" altLang="zh-CN" sz="2000">
                  <a:solidFill>
                    <a:srgbClr val="000066"/>
                  </a:solidFill>
                  <a:latin typeface="黑体" pitchFamily="2" charset="-122"/>
                  <a:ea typeface="黑体" pitchFamily="2" charset="-122"/>
                </a:rPr>
                <a:t>87</a:t>
              </a:r>
              <a:endParaRPr lang="en-US" altLang="zh-CN" sz="2000" baseline="-25000">
                <a:solidFill>
                  <a:srgbClr val="000066"/>
                </a:solidFill>
                <a:latin typeface="黑体" pitchFamily="2" charset="-122"/>
                <a:ea typeface="黑体" pitchFamily="2" charset="-122"/>
              </a:endParaRPr>
            </a:p>
          </p:txBody>
        </p:sp>
        <p:sp>
          <p:nvSpPr>
            <p:cNvPr id="55330" name="AutoShape 69"/>
            <p:cNvSpPr>
              <a:spLocks noChangeArrowheads="1"/>
            </p:cNvSpPr>
            <p:nvPr/>
          </p:nvSpPr>
          <p:spPr bwMode="auto">
            <a:xfrm>
              <a:off x="3432" y="1689"/>
              <a:ext cx="99" cy="257"/>
            </a:xfrm>
            <a:prstGeom prst="downArrow">
              <a:avLst>
                <a:gd name="adj1" fmla="val 50000"/>
                <a:gd name="adj2" fmla="val 64899"/>
              </a:avLst>
            </a:prstGeom>
            <a:solidFill>
              <a:schemeClr val="hlink"/>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55331" name="AutoShape 69"/>
            <p:cNvSpPr>
              <a:spLocks noChangeArrowheads="1"/>
            </p:cNvSpPr>
            <p:nvPr/>
          </p:nvSpPr>
          <p:spPr bwMode="auto">
            <a:xfrm>
              <a:off x="3783" y="1303"/>
              <a:ext cx="86" cy="634"/>
            </a:xfrm>
            <a:prstGeom prst="downArrow">
              <a:avLst>
                <a:gd name="adj1" fmla="val 50000"/>
                <a:gd name="adj2" fmla="val 184302"/>
              </a:avLst>
            </a:prstGeom>
            <a:solidFill>
              <a:srgbClr val="0033CC"/>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grpSp>
      <p:sp>
        <p:nvSpPr>
          <p:cNvPr id="55300"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
        <p:nvSpPr>
          <p:cNvPr id="55301" name="Rectangle 45"/>
          <p:cNvSpPr>
            <a:spLocks noChangeArrowheads="1"/>
          </p:cNvSpPr>
          <p:nvPr/>
        </p:nvSpPr>
        <p:spPr bwMode="auto">
          <a:xfrm>
            <a:off x="4822825" y="1752600"/>
            <a:ext cx="1676400" cy="3159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45" name="Rectangle 41"/>
          <p:cNvSpPr>
            <a:spLocks noChangeArrowheads="1"/>
          </p:cNvSpPr>
          <p:nvPr/>
        </p:nvSpPr>
        <p:spPr bwMode="auto">
          <a:xfrm>
            <a:off x="1635126" y="2989263"/>
            <a:ext cx="1862138" cy="78898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t" anchorCtr="0">
            <a:spAutoFit/>
          </a:bodyPr>
          <a:lstStyle/>
          <a:p>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
          <p:cNvSpPr>
            <a:spLocks noChangeArrowheads="1"/>
          </p:cNvSpPr>
          <p:nvPr/>
        </p:nvSpPr>
        <p:spPr bwMode="auto">
          <a:xfrm>
            <a:off x="809625" y="877888"/>
            <a:ext cx="711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a:latin typeface="黑体" pitchFamily="2" charset="-122"/>
                <a:ea typeface="黑体" pitchFamily="2" charset="-122"/>
              </a:rPr>
              <a:t>3)</a:t>
            </a:r>
            <a:r>
              <a:rPr kumimoji="0" lang="zh-CN" altLang="en-US">
                <a:latin typeface="黑体" pitchFamily="2" charset="-122"/>
                <a:ea typeface="黑体" pitchFamily="2" charset="-122"/>
              </a:rPr>
              <a:t>页寄存器寻址</a:t>
            </a:r>
          </a:p>
        </p:txBody>
      </p:sp>
      <p:grpSp>
        <p:nvGrpSpPr>
          <p:cNvPr id="56323" name="Group 52"/>
          <p:cNvGrpSpPr>
            <a:grpSpLocks/>
          </p:cNvGrpSpPr>
          <p:nvPr/>
        </p:nvGrpSpPr>
        <p:grpSpPr bwMode="auto">
          <a:xfrm>
            <a:off x="395288" y="1455738"/>
            <a:ext cx="6472237" cy="4160837"/>
            <a:chOff x="249" y="917"/>
            <a:chExt cx="4077" cy="2621"/>
          </a:xfrm>
        </p:grpSpPr>
        <p:sp>
          <p:nvSpPr>
            <p:cNvPr id="56326" name="Rectangle 7"/>
            <p:cNvSpPr>
              <a:spLocks noChangeArrowheads="1"/>
            </p:cNvSpPr>
            <p:nvPr/>
          </p:nvSpPr>
          <p:spPr bwMode="auto">
            <a:xfrm>
              <a:off x="2692" y="2182"/>
              <a:ext cx="911" cy="2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56327" name="Rectangle 8"/>
            <p:cNvSpPr>
              <a:spLocks noChangeArrowheads="1"/>
            </p:cNvSpPr>
            <p:nvPr/>
          </p:nvSpPr>
          <p:spPr bwMode="auto">
            <a:xfrm>
              <a:off x="2679" y="1476"/>
              <a:ext cx="911" cy="2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endParaRPr lang="zh-CN" altLang="en-US">
                <a:latin typeface="黑体" pitchFamily="2" charset="-122"/>
                <a:ea typeface="黑体" pitchFamily="2" charset="-122"/>
              </a:endParaRPr>
            </a:p>
          </p:txBody>
        </p:sp>
        <p:grpSp>
          <p:nvGrpSpPr>
            <p:cNvPr id="56328" name="Group 9"/>
            <p:cNvGrpSpPr>
              <a:grpSpLocks/>
            </p:cNvGrpSpPr>
            <p:nvPr/>
          </p:nvGrpSpPr>
          <p:grpSpPr bwMode="auto">
            <a:xfrm>
              <a:off x="3094" y="2010"/>
              <a:ext cx="1232" cy="193"/>
              <a:chOff x="2968" y="1230"/>
              <a:chExt cx="1542" cy="193"/>
            </a:xfrm>
          </p:grpSpPr>
          <p:sp>
            <p:nvSpPr>
              <p:cNvPr id="56359" name="Text Box 10"/>
              <p:cNvSpPr txBox="1">
                <a:spLocks noChangeArrowheads="1"/>
              </p:cNvSpPr>
              <p:nvPr/>
            </p:nvSpPr>
            <p:spPr bwMode="auto">
              <a:xfrm>
                <a:off x="2968" y="1230"/>
                <a:ext cx="1542" cy="19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solidFill>
                      <a:schemeClr val="hlink"/>
                    </a:solidFill>
                    <a:latin typeface="黑体" pitchFamily="2" charset="-122"/>
                    <a:ea typeface="黑体" pitchFamily="2" charset="-122"/>
                  </a:rPr>
                  <a:t> 页面号</a:t>
                </a:r>
                <a:r>
                  <a:rPr lang="zh-CN" altLang="en-US" sz="1600">
                    <a:latin typeface="黑体" pitchFamily="2" charset="-122"/>
                    <a:ea typeface="黑体" pitchFamily="2" charset="-122"/>
                  </a:rPr>
                  <a:t>  </a:t>
                </a:r>
                <a:r>
                  <a:rPr lang="zh-CN" altLang="en-US" sz="1600">
                    <a:solidFill>
                      <a:srgbClr val="0000FF"/>
                    </a:solidFill>
                    <a:latin typeface="黑体" pitchFamily="2" charset="-122"/>
                    <a:ea typeface="黑体" pitchFamily="2" charset="-122"/>
                  </a:rPr>
                  <a:t>页内地址</a:t>
                </a:r>
              </a:p>
            </p:txBody>
          </p:sp>
          <p:sp>
            <p:nvSpPr>
              <p:cNvPr id="56360" name="Line 11"/>
              <p:cNvSpPr>
                <a:spLocks noChangeShapeType="1"/>
              </p:cNvSpPr>
              <p:nvPr/>
            </p:nvSpPr>
            <p:spPr bwMode="auto">
              <a:xfrm>
                <a:off x="3736" y="1230"/>
                <a:ext cx="0" cy="187"/>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56329" name="Line 12"/>
            <p:cNvSpPr>
              <a:spLocks noChangeShapeType="1"/>
            </p:cNvSpPr>
            <p:nvPr/>
          </p:nvSpPr>
          <p:spPr bwMode="auto">
            <a:xfrm>
              <a:off x="3441" y="1771"/>
              <a:ext cx="0" cy="228"/>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6330" name="Line 13"/>
            <p:cNvSpPr>
              <a:spLocks noChangeShapeType="1"/>
            </p:cNvSpPr>
            <p:nvPr/>
          </p:nvSpPr>
          <p:spPr bwMode="auto">
            <a:xfrm rot="5400000">
              <a:off x="2637" y="1724"/>
              <a:ext cx="0" cy="788"/>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6331" name="Text Box 15"/>
            <p:cNvSpPr txBox="1">
              <a:spLocks noChangeArrowheads="1"/>
            </p:cNvSpPr>
            <p:nvPr/>
          </p:nvSpPr>
          <p:spPr bwMode="auto">
            <a:xfrm>
              <a:off x="3088" y="1573"/>
              <a:ext cx="630" cy="19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 </a:t>
              </a:r>
              <a:r>
                <a:rPr lang="zh-CN" altLang="en-US" sz="1600">
                  <a:solidFill>
                    <a:schemeClr val="hlink"/>
                  </a:solidFill>
                  <a:latin typeface="黑体" pitchFamily="2" charset="-122"/>
                  <a:ea typeface="黑体" pitchFamily="2" charset="-122"/>
                </a:rPr>
                <a:t>页面号</a:t>
              </a:r>
              <a:endParaRPr lang="en-US" altLang="zh-CN" sz="1600">
                <a:latin typeface="黑体" pitchFamily="2" charset="-122"/>
                <a:ea typeface="黑体" pitchFamily="2" charset="-122"/>
              </a:endParaRPr>
            </a:p>
          </p:txBody>
        </p:sp>
        <p:grpSp>
          <p:nvGrpSpPr>
            <p:cNvPr id="56332" name="Group 17"/>
            <p:cNvGrpSpPr>
              <a:grpSpLocks/>
            </p:cNvGrpSpPr>
            <p:nvPr/>
          </p:nvGrpSpPr>
          <p:grpSpPr bwMode="auto">
            <a:xfrm>
              <a:off x="249" y="917"/>
              <a:ext cx="1970" cy="2621"/>
              <a:chOff x="249" y="917"/>
              <a:chExt cx="1970" cy="2621"/>
            </a:xfrm>
          </p:grpSpPr>
          <p:sp>
            <p:nvSpPr>
              <p:cNvPr id="56338" name="Text Box 23"/>
              <p:cNvSpPr txBox="1">
                <a:spLocks noChangeArrowheads="1"/>
              </p:cNvSpPr>
              <p:nvPr/>
            </p:nvSpPr>
            <p:spPr bwMode="auto">
              <a:xfrm>
                <a:off x="1198" y="917"/>
                <a:ext cx="850"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主存储器</a:t>
                </a:r>
              </a:p>
            </p:txBody>
          </p:sp>
          <p:sp>
            <p:nvSpPr>
              <p:cNvPr id="56339" name="Text Box 21"/>
              <p:cNvSpPr txBox="1">
                <a:spLocks noChangeArrowheads="1"/>
              </p:cNvSpPr>
              <p:nvPr/>
            </p:nvSpPr>
            <p:spPr bwMode="auto">
              <a:xfrm>
                <a:off x="537" y="1110"/>
                <a:ext cx="479"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zh-CN" altLang="en-US"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FF</a:t>
                </a:r>
              </a:p>
            </p:txBody>
          </p:sp>
          <p:sp>
            <p:nvSpPr>
              <p:cNvPr id="56340" name="Rectangle 6"/>
              <p:cNvSpPr>
                <a:spLocks noChangeArrowheads="1"/>
              </p:cNvSpPr>
              <p:nvPr/>
            </p:nvSpPr>
            <p:spPr bwMode="auto">
              <a:xfrm>
                <a:off x="1027" y="1173"/>
                <a:ext cx="1189" cy="1871"/>
              </a:xfrm>
              <a:prstGeom prst="rect">
                <a:avLst/>
              </a:prstGeom>
              <a:solidFill>
                <a:srgbClr val="FFFFFF"/>
              </a:solidFill>
              <a:ln w="28575">
                <a:solidFill>
                  <a:srgbClr val="000066"/>
                </a:solidFill>
                <a:miter lim="800000"/>
                <a:headEnd/>
                <a:tailEnd/>
              </a:ln>
            </p:spPr>
            <p:txBody>
              <a:bodyPr/>
              <a:lstStyle/>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p:txBody>
          </p:sp>
          <p:sp>
            <p:nvSpPr>
              <p:cNvPr id="56341" name="Line 9"/>
              <p:cNvSpPr>
                <a:spLocks noChangeShapeType="1"/>
              </p:cNvSpPr>
              <p:nvPr/>
            </p:nvSpPr>
            <p:spPr bwMode="auto">
              <a:xfrm>
                <a:off x="1027" y="183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2" name="Line 10"/>
              <p:cNvSpPr>
                <a:spLocks noChangeShapeType="1"/>
              </p:cNvSpPr>
              <p:nvPr/>
            </p:nvSpPr>
            <p:spPr bwMode="auto">
              <a:xfrm flipV="1">
                <a:off x="1035" y="1648"/>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3" name="Text Box 21"/>
              <p:cNvSpPr txBox="1">
                <a:spLocks noChangeArrowheads="1"/>
              </p:cNvSpPr>
              <p:nvPr/>
            </p:nvSpPr>
            <p:spPr bwMode="auto">
              <a:xfrm>
                <a:off x="1078" y="118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0</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6344" name="Text Box 21"/>
              <p:cNvSpPr txBox="1">
                <a:spLocks noChangeArrowheads="1"/>
              </p:cNvSpPr>
              <p:nvPr/>
            </p:nvSpPr>
            <p:spPr bwMode="auto">
              <a:xfrm>
                <a:off x="1081" y="1601"/>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6345" name="Line 10"/>
              <p:cNvSpPr>
                <a:spLocks noChangeShapeType="1"/>
              </p:cNvSpPr>
              <p:nvPr/>
            </p:nvSpPr>
            <p:spPr bwMode="auto">
              <a:xfrm flipV="1">
                <a:off x="1058" y="2586"/>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6" name="Text Box 21"/>
              <p:cNvSpPr txBox="1">
                <a:spLocks noChangeArrowheads="1"/>
              </p:cNvSpPr>
              <p:nvPr/>
            </p:nvSpPr>
            <p:spPr bwMode="auto">
              <a:xfrm>
                <a:off x="538" y="2512"/>
                <a:ext cx="479"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FF</a:t>
                </a:r>
              </a:p>
            </p:txBody>
          </p:sp>
          <p:sp>
            <p:nvSpPr>
              <p:cNvPr id="56347" name="Text Box 21"/>
              <p:cNvSpPr txBox="1">
                <a:spLocks noChangeArrowheads="1"/>
              </p:cNvSpPr>
              <p:nvPr/>
            </p:nvSpPr>
            <p:spPr bwMode="auto">
              <a:xfrm>
                <a:off x="1064" y="2602"/>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255</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grpSp>
            <p:nvGrpSpPr>
              <p:cNvPr id="56348" name="Group 28"/>
              <p:cNvGrpSpPr>
                <a:grpSpLocks/>
              </p:cNvGrpSpPr>
              <p:nvPr/>
            </p:nvGrpSpPr>
            <p:grpSpPr bwMode="auto">
              <a:xfrm>
                <a:off x="249" y="3076"/>
                <a:ext cx="1358" cy="462"/>
                <a:chOff x="381" y="3548"/>
                <a:chExt cx="1358" cy="462"/>
              </a:xfrm>
            </p:grpSpPr>
            <p:sp>
              <p:nvSpPr>
                <p:cNvPr id="56352" name="Rectangle 25"/>
                <p:cNvSpPr>
                  <a:spLocks noChangeArrowheads="1"/>
                </p:cNvSpPr>
                <p:nvPr/>
              </p:nvSpPr>
              <p:spPr bwMode="auto">
                <a:xfrm>
                  <a:off x="447" y="3787"/>
                  <a:ext cx="1271" cy="194"/>
                </a:xfrm>
                <a:prstGeom prst="rect">
                  <a:avLst/>
                </a:prstGeom>
                <a:solidFill>
                  <a:srgbClr val="D3F1BF"/>
                </a:solidFill>
                <a:ln w="9525">
                  <a:solidFill>
                    <a:srgbClr val="000000"/>
                  </a:solidFill>
                  <a:miter lim="800000"/>
                  <a:headEnd/>
                  <a:tailEnd/>
                </a:ln>
              </p:spPr>
              <p:txBody>
                <a:bodyPr wrap="none" anchor="ctr"/>
                <a:lstStyle/>
                <a:p>
                  <a:pPr>
                    <a:lnSpc>
                      <a:spcPct val="90000"/>
                    </a:lnSpc>
                  </a:pPr>
                  <a:endParaRPr lang="zh-CN" altLang="en-US" sz="1800">
                    <a:latin typeface="黑体" pitchFamily="2" charset="-122"/>
                    <a:ea typeface="黑体" pitchFamily="2" charset="-122"/>
                  </a:endParaRPr>
                </a:p>
              </p:txBody>
            </p:sp>
            <p:sp>
              <p:nvSpPr>
                <p:cNvPr id="56353" name="Line 26"/>
                <p:cNvSpPr>
                  <a:spLocks noChangeShapeType="1"/>
                </p:cNvSpPr>
                <p:nvPr/>
              </p:nvSpPr>
              <p:spPr bwMode="auto">
                <a:xfrm>
                  <a:off x="1097" y="3787"/>
                  <a:ext cx="1"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4" name="Text Box 27"/>
                <p:cNvSpPr txBox="1">
                  <a:spLocks noChangeArrowheads="1"/>
                </p:cNvSpPr>
                <p:nvPr/>
              </p:nvSpPr>
              <p:spPr bwMode="auto">
                <a:xfrm>
                  <a:off x="1045" y="3769"/>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rgbClr val="0000FF"/>
                      </a:solidFill>
                      <a:latin typeface="黑体" pitchFamily="2" charset="-122"/>
                      <a:ea typeface="黑体" pitchFamily="2" charset="-122"/>
                    </a:rPr>
                    <a:t>页内地址</a:t>
                  </a:r>
                  <a:endParaRPr lang="zh-CN" altLang="en-US" sz="1800" b="0">
                    <a:solidFill>
                      <a:srgbClr val="0000FF"/>
                    </a:solidFill>
                    <a:latin typeface="黑体" pitchFamily="2" charset="-122"/>
                    <a:ea typeface="黑体" pitchFamily="2" charset="-122"/>
                  </a:endParaRPr>
                </a:p>
              </p:txBody>
            </p:sp>
            <p:sp>
              <p:nvSpPr>
                <p:cNvPr id="56355" name="Text Box 28"/>
                <p:cNvSpPr txBox="1">
                  <a:spLocks noChangeArrowheads="1"/>
                </p:cNvSpPr>
                <p:nvPr/>
              </p:nvSpPr>
              <p:spPr bwMode="auto">
                <a:xfrm>
                  <a:off x="381" y="3779"/>
                  <a:ext cx="7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chemeClr val="hlink"/>
                      </a:solidFill>
                      <a:latin typeface="黑体" pitchFamily="2" charset="-122"/>
                      <a:ea typeface="黑体" pitchFamily="2" charset="-122"/>
                    </a:rPr>
                    <a:t>页面地址</a:t>
                  </a:r>
                  <a:endParaRPr lang="zh-CN" altLang="en-US" sz="1800" b="0">
                    <a:solidFill>
                      <a:schemeClr val="hlink"/>
                    </a:solidFill>
                    <a:latin typeface="黑体" pitchFamily="2" charset="-122"/>
                    <a:ea typeface="黑体" pitchFamily="2" charset="-122"/>
                  </a:endParaRPr>
                </a:p>
              </p:txBody>
            </p:sp>
            <p:sp>
              <p:nvSpPr>
                <p:cNvPr id="56356" name="Line 33"/>
                <p:cNvSpPr>
                  <a:spLocks noChangeShapeType="1"/>
                </p:cNvSpPr>
                <p:nvPr/>
              </p:nvSpPr>
              <p:spPr bwMode="auto">
                <a:xfrm flipV="1">
                  <a:off x="453" y="3551"/>
                  <a:ext cx="327" cy="23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57" name="Line 34"/>
                <p:cNvSpPr>
                  <a:spLocks noChangeShapeType="1"/>
                </p:cNvSpPr>
                <p:nvPr/>
              </p:nvSpPr>
              <p:spPr bwMode="auto">
                <a:xfrm>
                  <a:off x="932" y="3551"/>
                  <a:ext cx="164" cy="23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58" name="Line 35"/>
                <p:cNvSpPr>
                  <a:spLocks noChangeShapeType="1"/>
                </p:cNvSpPr>
                <p:nvPr/>
              </p:nvSpPr>
              <p:spPr bwMode="auto">
                <a:xfrm>
                  <a:off x="1094" y="3548"/>
                  <a:ext cx="644" cy="2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6349" name="Text Box 21"/>
              <p:cNvSpPr txBox="1">
                <a:spLocks noChangeArrowheads="1"/>
              </p:cNvSpPr>
              <p:nvPr/>
            </p:nvSpPr>
            <p:spPr bwMode="auto">
              <a:xfrm>
                <a:off x="1070" y="2357"/>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6350" name="Text Box 21"/>
              <p:cNvSpPr txBox="1">
                <a:spLocks noChangeArrowheads="1"/>
              </p:cNvSpPr>
              <p:nvPr/>
            </p:nvSpPr>
            <p:spPr bwMode="auto">
              <a:xfrm>
                <a:off x="1057" y="192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指定页面</a:t>
                </a:r>
              </a:p>
            </p:txBody>
          </p:sp>
        </p:grpSp>
        <p:sp>
          <p:nvSpPr>
            <p:cNvPr id="56333" name="Text Box 40"/>
            <p:cNvSpPr txBox="1">
              <a:spLocks noChangeArrowheads="1"/>
            </p:cNvSpPr>
            <p:nvPr/>
          </p:nvSpPr>
          <p:spPr bwMode="auto">
            <a:xfrm>
              <a:off x="2330" y="1569"/>
              <a:ext cx="72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zh-CN" altLang="en-US" sz="1800">
                  <a:solidFill>
                    <a:srgbClr val="000066"/>
                  </a:solidFill>
                  <a:latin typeface="黑体" pitchFamily="2" charset="-122"/>
                  <a:ea typeface="黑体" pitchFamily="2" charset="-122"/>
                </a:rPr>
                <a:t>页寄存器</a:t>
              </a:r>
            </a:p>
          </p:txBody>
        </p:sp>
        <p:sp>
          <p:nvSpPr>
            <p:cNvPr id="56334" name="Rectangle 5"/>
            <p:cNvSpPr>
              <a:spLocks noChangeArrowheads="1"/>
            </p:cNvSpPr>
            <p:nvPr/>
          </p:nvSpPr>
          <p:spPr bwMode="auto">
            <a:xfrm>
              <a:off x="3070" y="1101"/>
              <a:ext cx="1196" cy="19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90000"/>
                </a:lnSpc>
              </a:pPr>
              <a:r>
                <a:rPr lang="en-US" altLang="zh-CN" sz="1600">
                  <a:latin typeface="黑体" pitchFamily="2" charset="-122"/>
                  <a:ea typeface="黑体" pitchFamily="2" charset="-122"/>
                </a:rPr>
                <a:t>   </a:t>
              </a:r>
              <a:r>
                <a:rPr lang="en-US" altLang="zh-CN" sz="1800">
                  <a:latin typeface="黑体" pitchFamily="2" charset="-122"/>
                  <a:ea typeface="黑体" pitchFamily="2" charset="-122"/>
                </a:rPr>
                <a:t>OP</a:t>
              </a:r>
            </a:p>
          </p:txBody>
        </p:sp>
        <p:sp>
          <p:nvSpPr>
            <p:cNvPr id="56335" name="Text Box 15"/>
            <p:cNvSpPr txBox="1">
              <a:spLocks noChangeArrowheads="1"/>
            </p:cNvSpPr>
            <p:nvPr/>
          </p:nvSpPr>
          <p:spPr bwMode="auto">
            <a:xfrm>
              <a:off x="2639" y="1067"/>
              <a:ext cx="3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000066"/>
                  </a:solidFill>
                  <a:latin typeface="黑体" pitchFamily="2" charset="-122"/>
                  <a:ea typeface="黑体" pitchFamily="2" charset="-122"/>
                </a:rPr>
                <a:t>IR</a:t>
              </a:r>
            </a:p>
          </p:txBody>
        </p:sp>
        <p:sp>
          <p:nvSpPr>
            <p:cNvPr id="56336" name="AutoShape 69"/>
            <p:cNvSpPr>
              <a:spLocks noChangeArrowheads="1"/>
            </p:cNvSpPr>
            <p:nvPr/>
          </p:nvSpPr>
          <p:spPr bwMode="auto">
            <a:xfrm>
              <a:off x="3934" y="1308"/>
              <a:ext cx="81" cy="660"/>
            </a:xfrm>
            <a:prstGeom prst="downArrow">
              <a:avLst>
                <a:gd name="adj1" fmla="val 50000"/>
                <a:gd name="adj2" fmla="val 203704"/>
              </a:avLst>
            </a:prstGeom>
            <a:solidFill>
              <a:srgbClr val="0033CC"/>
            </a:solidFill>
            <a:ln w="9525">
              <a:solidFill>
                <a:srgbClr val="0033CC"/>
              </a:solidFill>
              <a:miter lim="800000"/>
              <a:headEnd/>
              <a:tailEnd/>
            </a:ln>
          </p:spPr>
          <p:txBody>
            <a:bodyPr wrap="none" anchor="ctr"/>
            <a:lstStyle/>
            <a:p>
              <a:pPr>
                <a:lnSpc>
                  <a:spcPct val="90000"/>
                </a:lnSpc>
              </a:pPr>
              <a:endParaRPr lang="zh-CN" altLang="en-US" sz="1600">
                <a:latin typeface="黑体" pitchFamily="2" charset="-122"/>
                <a:ea typeface="黑体" pitchFamily="2" charset="-122"/>
              </a:endParaRPr>
            </a:p>
          </p:txBody>
        </p:sp>
        <p:sp>
          <p:nvSpPr>
            <p:cNvPr id="56337" name="Rectangle 5"/>
            <p:cNvSpPr>
              <a:spLocks noChangeArrowheads="1"/>
            </p:cNvSpPr>
            <p:nvPr/>
          </p:nvSpPr>
          <p:spPr bwMode="auto">
            <a:xfrm>
              <a:off x="3667" y="1101"/>
              <a:ext cx="589" cy="192"/>
            </a:xfrm>
            <a:prstGeom prst="rect">
              <a:avLst/>
            </a:prstGeom>
            <a:solidFill>
              <a:srgbClr val="FFFF00"/>
            </a:solidFill>
            <a:ln w="12700">
              <a:solidFill>
                <a:schemeClr val="hlink"/>
              </a:solidFill>
              <a:miter lim="800000"/>
              <a:headEnd/>
              <a:tailEnd/>
            </a:ln>
          </p:spPr>
          <p:txBody>
            <a:bodyPr wrap="none" anchor="ctr"/>
            <a:lstStyle/>
            <a:p>
              <a:pPr algn="ctr">
                <a:lnSpc>
                  <a:spcPct val="90000"/>
                </a:lnSpc>
              </a:pPr>
              <a:r>
                <a:rPr lang="en-US" altLang="zh-CN" sz="1800">
                  <a:solidFill>
                    <a:srgbClr val="0000FF"/>
                  </a:solidFill>
                  <a:latin typeface="黑体" pitchFamily="2" charset="-122"/>
                  <a:ea typeface="黑体" pitchFamily="2" charset="-122"/>
                </a:rPr>
                <a:t>A</a:t>
              </a:r>
            </a:p>
          </p:txBody>
        </p:sp>
      </p:grpSp>
      <p:sp>
        <p:nvSpPr>
          <p:cNvPr id="56324"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
        <p:nvSpPr>
          <p:cNvPr id="56325" name="Rectangle 41"/>
          <p:cNvSpPr>
            <a:spLocks noChangeArrowheads="1"/>
          </p:cNvSpPr>
          <p:nvPr/>
        </p:nvSpPr>
        <p:spPr bwMode="auto">
          <a:xfrm>
            <a:off x="4860925" y="1741488"/>
            <a:ext cx="1905000" cy="315912"/>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41" name="Rectangle 41"/>
          <p:cNvSpPr>
            <a:spLocks noChangeArrowheads="1"/>
          </p:cNvSpPr>
          <p:nvPr/>
        </p:nvSpPr>
        <p:spPr bwMode="auto">
          <a:xfrm>
            <a:off x="1635126" y="2989263"/>
            <a:ext cx="1862138" cy="78898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t" anchorCtr="0">
            <a:spAutoFit/>
          </a:bodyPr>
          <a:lstStyle/>
          <a:p>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7"/>
          <p:cNvSpPr>
            <a:spLocks noChangeArrowheads="1"/>
          </p:cNvSpPr>
          <p:nvPr/>
        </p:nvSpPr>
        <p:spPr bwMode="auto">
          <a:xfrm>
            <a:off x="611188" y="2849563"/>
            <a:ext cx="8532812"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00050" eaLnBrk="1" hangingPunct="1">
              <a:lnSpc>
                <a:spcPct val="140000"/>
              </a:lnSpc>
            </a:pPr>
            <a:r>
              <a:rPr lang="zh-CN" altLang="en-US">
                <a:latin typeface="黑体" pitchFamily="2" charset="-122"/>
                <a:ea typeface="黑体" pitchFamily="2" charset="-122"/>
              </a:rPr>
              <a:t>存储器堆栈：内存中一个连续的存储区，</a:t>
            </a:r>
          </a:p>
          <a:p>
            <a:pPr indent="400050" eaLnBrk="1" hangingPunct="1">
              <a:lnSpc>
                <a:spcPct val="110000"/>
              </a:lnSpc>
            </a:pPr>
            <a:r>
              <a:rPr lang="zh-CN" altLang="en-US">
                <a:latin typeface="黑体" pitchFamily="2" charset="-122"/>
                <a:ea typeface="黑体" pitchFamily="2" charset="-122"/>
              </a:rPr>
              <a:t>            按后进先出方式存取。</a:t>
            </a:r>
          </a:p>
          <a:p>
            <a:pPr indent="400050" eaLnBrk="1" hangingPunct="1">
              <a:lnSpc>
                <a:spcPct val="140000"/>
              </a:lnSpc>
            </a:pPr>
            <a:endParaRPr lang="zh-CN" altLang="en-US">
              <a:solidFill>
                <a:schemeClr val="tx2"/>
              </a:solidFill>
              <a:latin typeface="黑体" pitchFamily="2" charset="-122"/>
              <a:ea typeface="黑体" pitchFamily="2" charset="-122"/>
            </a:endParaRPr>
          </a:p>
          <a:p>
            <a:pPr indent="400050">
              <a:lnSpc>
                <a:spcPct val="110000"/>
              </a:lnSpc>
            </a:pPr>
            <a:r>
              <a:rPr lang="zh-CN" altLang="en-US">
                <a:latin typeface="黑体" pitchFamily="2" charset="-122"/>
                <a:ea typeface="黑体" pitchFamily="2" charset="-122"/>
              </a:rPr>
              <a:t> </a:t>
            </a:r>
            <a:r>
              <a:rPr lang="zh-CN" altLang="en-US">
                <a:solidFill>
                  <a:srgbClr val="008000"/>
                </a:solidFill>
                <a:latin typeface="黑体" pitchFamily="2" charset="-122"/>
                <a:ea typeface="黑体" pitchFamily="2" charset="-122"/>
              </a:rPr>
              <a:t>                              </a:t>
            </a:r>
            <a:r>
              <a:rPr lang="en-US" altLang="zh-CN">
                <a:solidFill>
                  <a:srgbClr val="003300"/>
                </a:solidFill>
                <a:latin typeface="黑体" pitchFamily="2" charset="-122"/>
                <a:ea typeface="黑体" pitchFamily="2" charset="-122"/>
              </a:rPr>
              <a:t>SP</a:t>
            </a:r>
            <a:r>
              <a:rPr lang="zh-CN" altLang="en-US">
                <a:latin typeface="黑体" pitchFamily="2" charset="-122"/>
                <a:ea typeface="黑体" pitchFamily="2" charset="-122"/>
              </a:rPr>
              <a:t>为栈顶指针</a:t>
            </a:r>
            <a:endParaRPr lang="zh-CN" altLang="en-US">
              <a:solidFill>
                <a:schemeClr val="tx2"/>
              </a:solidFill>
              <a:latin typeface="黑体" pitchFamily="2" charset="-122"/>
              <a:ea typeface="黑体" pitchFamily="2" charset="-122"/>
            </a:endParaRPr>
          </a:p>
          <a:p>
            <a:pPr indent="400050">
              <a:lnSpc>
                <a:spcPct val="110000"/>
              </a:lnSpc>
            </a:pPr>
            <a:r>
              <a:rPr lang="zh-CN" altLang="en-US">
                <a:latin typeface="黑体" pitchFamily="2" charset="-122"/>
                <a:ea typeface="黑体" pitchFamily="2" charset="-122"/>
              </a:rPr>
              <a:t>                              基本操作：1) 压入      </a:t>
            </a:r>
            <a:endParaRPr lang="zh-CN" altLang="en-US">
              <a:solidFill>
                <a:schemeClr val="tx2"/>
              </a:solidFill>
              <a:latin typeface="黑体" pitchFamily="2" charset="-122"/>
              <a:ea typeface="黑体" pitchFamily="2" charset="-122"/>
            </a:endParaRPr>
          </a:p>
          <a:p>
            <a:pPr indent="400050" algn="l">
              <a:lnSpc>
                <a:spcPct val="110000"/>
              </a:lnSpc>
            </a:pPr>
            <a:r>
              <a:rPr lang="zh-CN" altLang="en-US">
                <a:latin typeface="黑体" pitchFamily="2" charset="-122"/>
                <a:ea typeface="黑体" pitchFamily="2" charset="-122"/>
              </a:rPr>
              <a:t> 	                                     2) 弹出</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57347" name="Rectangle 2"/>
          <p:cNvSpPr>
            <a:spLocks noChangeArrowheads="1"/>
          </p:cNvSpPr>
          <p:nvPr/>
        </p:nvSpPr>
        <p:spPr bwMode="auto">
          <a:xfrm>
            <a:off x="469900" y="385763"/>
            <a:ext cx="8674100" cy="23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a:latin typeface="黑体" pitchFamily="2" charset="-122"/>
                <a:ea typeface="黑体" pitchFamily="2" charset="-122"/>
              </a:rPr>
              <a:t>(1</a:t>
            </a:r>
            <a:r>
              <a:rPr lang="en-US" altLang="zh-CN">
                <a:latin typeface="黑体" pitchFamily="2" charset="-122"/>
                <a:ea typeface="黑体" pitchFamily="2" charset="-122"/>
              </a:rPr>
              <a:t>1</a:t>
            </a:r>
            <a:r>
              <a:rPr lang="zh-CN" altLang="en-US">
                <a:latin typeface="黑体" pitchFamily="2" charset="-122"/>
                <a:ea typeface="黑体" pitchFamily="2" charset="-122"/>
              </a:rPr>
              <a:t>)其它寻址</a:t>
            </a:r>
            <a:endParaRPr lang="zh-CN" altLang="en-US">
              <a:solidFill>
                <a:schemeClr val="tx2"/>
              </a:solidFill>
              <a:latin typeface="黑体" pitchFamily="2" charset="-122"/>
              <a:ea typeface="黑体" pitchFamily="2" charset="-122"/>
            </a:endParaRPr>
          </a:p>
          <a:p>
            <a:pPr>
              <a:lnSpc>
                <a:spcPct val="130000"/>
              </a:lnSpc>
              <a:tabLst>
                <a:tab pos="2041525" algn="l"/>
              </a:tabLst>
            </a:pPr>
            <a:r>
              <a:rPr lang="zh-CN" altLang="en-US">
                <a:latin typeface="黑体" pitchFamily="2" charset="-122"/>
                <a:ea typeface="黑体" pitchFamily="2" charset="-122"/>
              </a:rPr>
              <a:t>    </a:t>
            </a:r>
            <a:r>
              <a:rPr lang="zh-CN" altLang="en-US">
                <a:solidFill>
                  <a:srgbClr val="0000FF"/>
                </a:solidFill>
                <a:latin typeface="黑体" pitchFamily="2" charset="-122"/>
                <a:ea typeface="黑体" pitchFamily="2" charset="-122"/>
              </a:rPr>
              <a:t>位寻址：</a:t>
            </a:r>
            <a:r>
              <a:rPr lang="zh-CN" altLang="en-US">
                <a:latin typeface="黑体" pitchFamily="2" charset="-122"/>
                <a:ea typeface="黑体" pitchFamily="2" charset="-122"/>
              </a:rPr>
              <a:t>能寻址到位，一般用于专门的位操作指令。</a:t>
            </a:r>
            <a:endParaRPr lang="zh-CN" altLang="en-US">
              <a:solidFill>
                <a:schemeClr val="tx2"/>
              </a:solidFill>
              <a:latin typeface="黑体" pitchFamily="2" charset="-122"/>
              <a:ea typeface="黑体" pitchFamily="2" charset="-122"/>
            </a:endParaRPr>
          </a:p>
          <a:p>
            <a:pPr>
              <a:lnSpc>
                <a:spcPct val="130000"/>
              </a:lnSpc>
              <a:tabLst>
                <a:tab pos="2041525" algn="l"/>
              </a:tabLst>
            </a:pPr>
            <a:r>
              <a:rPr lang="zh-CN" altLang="en-US">
                <a:latin typeface="黑体" pitchFamily="2" charset="-122"/>
                <a:ea typeface="黑体" pitchFamily="2" charset="-122"/>
              </a:rPr>
              <a:t>    </a:t>
            </a:r>
            <a:r>
              <a:rPr lang="zh-CN" altLang="en-US">
                <a:solidFill>
                  <a:srgbClr val="0000FF"/>
                </a:solidFill>
                <a:latin typeface="黑体" pitchFamily="2" charset="-122"/>
                <a:ea typeface="黑体" pitchFamily="2" charset="-122"/>
              </a:rPr>
              <a:t>块寻址：</a:t>
            </a:r>
            <a:r>
              <a:rPr lang="zh-CN" altLang="en-US">
                <a:latin typeface="黑体" pitchFamily="2" charset="-122"/>
                <a:ea typeface="黑体" pitchFamily="2" charset="-122"/>
              </a:rPr>
              <a:t>对连续的数据块进行寻址。</a:t>
            </a:r>
            <a:endParaRPr lang="zh-CN" altLang="en-US">
              <a:solidFill>
                <a:schemeClr val="tx2"/>
              </a:solidFill>
              <a:latin typeface="黑体" pitchFamily="2" charset="-122"/>
              <a:ea typeface="黑体" pitchFamily="2" charset="-122"/>
            </a:endParaRPr>
          </a:p>
          <a:p>
            <a:pPr>
              <a:tabLst>
                <a:tab pos="2041525" algn="l"/>
              </a:tabLst>
            </a:pPr>
            <a:r>
              <a:rPr lang="zh-CN" altLang="en-US">
                <a:latin typeface="黑体" pitchFamily="2" charset="-122"/>
                <a:ea typeface="黑体" pitchFamily="2" charset="-122"/>
              </a:rPr>
              <a:t>            一般要指明块首址和块长(或)末址。</a:t>
            </a:r>
            <a:endParaRPr lang="zh-CN" altLang="en-US">
              <a:solidFill>
                <a:schemeClr val="tx2"/>
              </a:solidFill>
              <a:latin typeface="黑体" pitchFamily="2" charset="-122"/>
              <a:ea typeface="黑体" pitchFamily="2" charset="-122"/>
            </a:endParaRPr>
          </a:p>
          <a:p>
            <a:pPr algn="l">
              <a:lnSpc>
                <a:spcPct val="130000"/>
              </a:lnSpc>
              <a:tabLst>
                <a:tab pos="2041525" algn="l"/>
              </a:tabLst>
            </a:pPr>
            <a:r>
              <a:rPr lang="zh-CN" altLang="en-US">
                <a:latin typeface="黑体" pitchFamily="2" charset="-122"/>
                <a:ea typeface="黑体" pitchFamily="2" charset="-122"/>
              </a:rPr>
              <a:t>    </a:t>
            </a:r>
            <a:r>
              <a:rPr lang="zh-CN" altLang="en-US">
                <a:solidFill>
                  <a:srgbClr val="0000FF"/>
                </a:solidFill>
                <a:latin typeface="黑体" pitchFamily="2" charset="-122"/>
                <a:ea typeface="黑体" pitchFamily="2" charset="-122"/>
              </a:rPr>
              <a:t>堆栈寻址：</a:t>
            </a:r>
            <a:r>
              <a:rPr lang="zh-CN" altLang="en-US">
                <a:latin typeface="黑体" pitchFamily="2" charset="-122"/>
                <a:ea typeface="黑体" pitchFamily="2" charset="-122"/>
              </a:rPr>
              <a:t>由堆栈指针</a:t>
            </a:r>
            <a:r>
              <a:rPr lang="en-US" altLang="zh-CN">
                <a:latin typeface="黑体" pitchFamily="2" charset="-122"/>
                <a:ea typeface="黑体" pitchFamily="2" charset="-122"/>
              </a:rPr>
              <a:t>SP</a:t>
            </a:r>
            <a:r>
              <a:rPr lang="zh-CN" altLang="en-US">
                <a:latin typeface="黑体" pitchFamily="2" charset="-122"/>
                <a:ea typeface="黑体" pitchFamily="2" charset="-122"/>
              </a:rPr>
              <a:t>隐含指定</a:t>
            </a:r>
            <a:r>
              <a:rPr lang="en-US" altLang="zh-CN">
                <a:latin typeface="黑体" pitchFamily="2" charset="-122"/>
                <a:ea typeface="黑体" pitchFamily="2" charset="-122"/>
              </a:rPr>
              <a:t>,</a:t>
            </a:r>
            <a:r>
              <a:rPr lang="zh-CN" altLang="en-US">
                <a:latin typeface="黑体" pitchFamily="2" charset="-122"/>
                <a:ea typeface="黑体" pitchFamily="2" charset="-122"/>
              </a:rPr>
              <a:t>不需指令给出地址码。</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57348" name="AutoShape 5"/>
          <p:cNvSpPr>
            <a:spLocks noChangeArrowheads="1"/>
          </p:cNvSpPr>
          <p:nvPr/>
        </p:nvSpPr>
        <p:spPr bwMode="auto">
          <a:xfrm>
            <a:off x="1887538" y="4244975"/>
            <a:ext cx="1563687" cy="2120900"/>
          </a:xfrm>
          <a:prstGeom prst="flowChartPunchedTape">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57349" name="Line 6"/>
          <p:cNvSpPr>
            <a:spLocks noChangeShapeType="1"/>
          </p:cNvSpPr>
          <p:nvPr/>
        </p:nvSpPr>
        <p:spPr bwMode="auto">
          <a:xfrm>
            <a:off x="1889125" y="5786438"/>
            <a:ext cx="1562100" cy="1587"/>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0" name="Text Box 7"/>
          <p:cNvSpPr txBox="1">
            <a:spLocks noChangeArrowheads="1"/>
          </p:cNvSpPr>
          <p:nvPr/>
        </p:nvSpPr>
        <p:spPr bwMode="auto">
          <a:xfrm>
            <a:off x="4632325" y="4846638"/>
            <a:ext cx="6461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en-US" altLang="zh-CN" sz="2000">
                <a:solidFill>
                  <a:srgbClr val="003300"/>
                </a:solidFill>
                <a:latin typeface="黑体" pitchFamily="2" charset="-122"/>
                <a:ea typeface="黑体" pitchFamily="2" charset="-122"/>
              </a:rPr>
              <a:t>SP</a:t>
            </a:r>
          </a:p>
        </p:txBody>
      </p:sp>
      <p:sp>
        <p:nvSpPr>
          <p:cNvPr id="57351" name="Line 8"/>
          <p:cNvSpPr>
            <a:spLocks noChangeShapeType="1"/>
          </p:cNvSpPr>
          <p:nvPr/>
        </p:nvSpPr>
        <p:spPr bwMode="auto">
          <a:xfrm>
            <a:off x="1887538" y="5135563"/>
            <a:ext cx="1563687" cy="1587"/>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Text Box 9"/>
          <p:cNvSpPr txBox="1">
            <a:spLocks noChangeArrowheads="1"/>
          </p:cNvSpPr>
          <p:nvPr/>
        </p:nvSpPr>
        <p:spPr bwMode="auto">
          <a:xfrm>
            <a:off x="1963738" y="5232400"/>
            <a:ext cx="1376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2000">
                <a:latin typeface="黑体" pitchFamily="2" charset="-122"/>
                <a:ea typeface="黑体" pitchFamily="2" charset="-122"/>
              </a:rPr>
              <a:t>d</a:t>
            </a:r>
            <a:r>
              <a:rPr kumimoji="0" lang="en-US" altLang="zh-CN" sz="2000" baseline="-25000">
                <a:latin typeface="黑体" pitchFamily="2" charset="-122"/>
                <a:ea typeface="黑体" pitchFamily="2" charset="-122"/>
              </a:rPr>
              <a:t>1</a:t>
            </a:r>
            <a:endParaRPr kumimoji="0" lang="en-US" altLang="zh-CN" sz="2000">
              <a:latin typeface="黑体" pitchFamily="2" charset="-122"/>
              <a:ea typeface="黑体" pitchFamily="2" charset="-122"/>
            </a:endParaRPr>
          </a:p>
        </p:txBody>
      </p:sp>
      <p:sp>
        <p:nvSpPr>
          <p:cNvPr id="57353" name="Text Box 10"/>
          <p:cNvSpPr txBox="1">
            <a:spLocks noChangeArrowheads="1"/>
          </p:cNvSpPr>
          <p:nvPr/>
        </p:nvSpPr>
        <p:spPr bwMode="auto">
          <a:xfrm>
            <a:off x="2076450" y="3883025"/>
            <a:ext cx="118745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2000">
                <a:latin typeface="黑体" pitchFamily="2" charset="-122"/>
                <a:ea typeface="黑体" pitchFamily="2" charset="-122"/>
              </a:rPr>
              <a:t>内存</a:t>
            </a:r>
            <a:endParaRPr kumimoji="0" lang="zh-CN" altLang="en-US" sz="2000" b="0">
              <a:solidFill>
                <a:schemeClr val="tx1"/>
              </a:solidFill>
              <a:latin typeface="黑体" pitchFamily="2" charset="-122"/>
              <a:ea typeface="黑体" pitchFamily="2" charset="-122"/>
            </a:endParaRPr>
          </a:p>
        </p:txBody>
      </p:sp>
      <p:sp>
        <p:nvSpPr>
          <p:cNvPr id="57354" name="Line 11"/>
          <p:cNvSpPr>
            <a:spLocks noChangeShapeType="1"/>
          </p:cNvSpPr>
          <p:nvPr/>
        </p:nvSpPr>
        <p:spPr bwMode="auto">
          <a:xfrm>
            <a:off x="1887538" y="5353050"/>
            <a:ext cx="1563687" cy="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5" name="Line 12"/>
          <p:cNvSpPr>
            <a:spLocks noChangeShapeType="1"/>
          </p:cNvSpPr>
          <p:nvPr/>
        </p:nvSpPr>
        <p:spPr bwMode="auto">
          <a:xfrm>
            <a:off x="1887538" y="5568950"/>
            <a:ext cx="1563687" cy="1588"/>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6" name="Freeform 13"/>
          <p:cNvSpPr>
            <a:spLocks/>
          </p:cNvSpPr>
          <p:nvPr/>
        </p:nvSpPr>
        <p:spPr bwMode="auto">
          <a:xfrm>
            <a:off x="1887538" y="4775200"/>
            <a:ext cx="1563687" cy="1012825"/>
          </a:xfrm>
          <a:custGeom>
            <a:avLst/>
            <a:gdLst>
              <a:gd name="T0" fmla="*/ 0 w 1403"/>
              <a:gd name="T1" fmla="*/ 0 h 966"/>
              <a:gd name="T2" fmla="*/ 0 w 1403"/>
              <a:gd name="T3" fmla="*/ 2147483647 h 966"/>
              <a:gd name="T4" fmla="*/ 2147483647 w 1403"/>
              <a:gd name="T5" fmla="*/ 2147483647 h 966"/>
              <a:gd name="T6" fmla="*/ 2147483647 w 1403"/>
              <a:gd name="T7" fmla="*/ 2147483647 h 966"/>
              <a:gd name="T8" fmla="*/ 0 60000 65536"/>
              <a:gd name="T9" fmla="*/ 0 60000 65536"/>
              <a:gd name="T10" fmla="*/ 0 60000 65536"/>
              <a:gd name="T11" fmla="*/ 0 60000 65536"/>
              <a:gd name="T12" fmla="*/ 0 w 1403"/>
              <a:gd name="T13" fmla="*/ 0 h 966"/>
              <a:gd name="T14" fmla="*/ 1403 w 1403"/>
              <a:gd name="T15" fmla="*/ 966 h 966"/>
            </a:gdLst>
            <a:ahLst/>
            <a:cxnLst>
              <a:cxn ang="T8">
                <a:pos x="T0" y="T1"/>
              </a:cxn>
              <a:cxn ang="T9">
                <a:pos x="T2" y="T3"/>
              </a:cxn>
              <a:cxn ang="T10">
                <a:pos x="T4" y="T5"/>
              </a:cxn>
              <a:cxn ang="T11">
                <a:pos x="T6" y="T7"/>
              </a:cxn>
            </a:cxnLst>
            <a:rect l="T12" t="T13" r="T14" b="T15"/>
            <a:pathLst>
              <a:path w="1403" h="966">
                <a:moveTo>
                  <a:pt x="0" y="0"/>
                </a:moveTo>
                <a:lnTo>
                  <a:pt x="0" y="966"/>
                </a:lnTo>
                <a:lnTo>
                  <a:pt x="1403" y="966"/>
                </a:lnTo>
                <a:lnTo>
                  <a:pt x="1403" y="23"/>
                </a:ln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57" name="Text Box 14"/>
          <p:cNvSpPr txBox="1">
            <a:spLocks noChangeArrowheads="1"/>
          </p:cNvSpPr>
          <p:nvPr/>
        </p:nvSpPr>
        <p:spPr bwMode="auto">
          <a:xfrm>
            <a:off x="1947863" y="4991100"/>
            <a:ext cx="13763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2000">
                <a:latin typeface="黑体" pitchFamily="2" charset="-122"/>
                <a:ea typeface="黑体" pitchFamily="2" charset="-122"/>
              </a:rPr>
              <a:t>d</a:t>
            </a:r>
            <a:r>
              <a:rPr kumimoji="0" lang="en-US" altLang="zh-CN" sz="2000" baseline="-25000">
                <a:latin typeface="黑体" pitchFamily="2" charset="-122"/>
                <a:ea typeface="黑体" pitchFamily="2" charset="-122"/>
              </a:rPr>
              <a:t>2</a:t>
            </a:r>
            <a:endParaRPr kumimoji="0" lang="en-US" altLang="zh-CN" sz="2000">
              <a:latin typeface="黑体" pitchFamily="2" charset="-122"/>
              <a:ea typeface="黑体" pitchFamily="2" charset="-122"/>
            </a:endParaRPr>
          </a:p>
        </p:txBody>
      </p:sp>
      <p:sp>
        <p:nvSpPr>
          <p:cNvPr id="57358" name="Line 15"/>
          <p:cNvSpPr>
            <a:spLocks noChangeShapeType="1"/>
          </p:cNvSpPr>
          <p:nvPr/>
        </p:nvSpPr>
        <p:spPr bwMode="auto">
          <a:xfrm flipH="1">
            <a:off x="3632200" y="5040313"/>
            <a:ext cx="947738"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9" name="Line 16"/>
          <p:cNvSpPr>
            <a:spLocks noChangeShapeType="1"/>
          </p:cNvSpPr>
          <p:nvPr/>
        </p:nvSpPr>
        <p:spPr bwMode="auto">
          <a:xfrm>
            <a:off x="1887538" y="4902200"/>
            <a:ext cx="1563687" cy="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231900" y="1098550"/>
            <a:ext cx="7723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eaLnBrk="1" hangingPunct="1">
              <a:tabLst>
                <a:tab pos="723900" algn="l"/>
              </a:tabLst>
            </a:pPr>
            <a:r>
              <a:rPr kumimoji="0" lang="zh-CN" altLang="en-US">
                <a:latin typeface="黑体" pitchFamily="2" charset="-122"/>
                <a:ea typeface="黑体" pitchFamily="2" charset="-122"/>
              </a:rPr>
              <a:t>1) 显式：在指令中设置专门的寻址方式字段。</a:t>
            </a:r>
          </a:p>
        </p:txBody>
      </p:sp>
      <p:sp>
        <p:nvSpPr>
          <p:cNvPr id="58371" name="Rectangle 3"/>
          <p:cNvSpPr>
            <a:spLocks noChangeArrowheads="1"/>
          </p:cNvSpPr>
          <p:nvPr/>
        </p:nvSpPr>
        <p:spPr bwMode="auto">
          <a:xfrm>
            <a:off x="676275" y="565150"/>
            <a:ext cx="34115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90000"/>
              </a:lnSpc>
              <a:spcBef>
                <a:spcPct val="20000"/>
              </a:spcBef>
              <a:buClr>
                <a:schemeClr val="bg1"/>
              </a:buClr>
              <a:buFont typeface="Wingdings" pitchFamily="2" charset="2"/>
              <a:buNone/>
            </a:pPr>
            <a:r>
              <a:rPr kumimoji="0" lang="zh-CN" altLang="en-US">
                <a:solidFill>
                  <a:schemeClr val="hlink"/>
                </a:solidFill>
                <a:latin typeface="黑体" pitchFamily="2" charset="-122"/>
                <a:ea typeface="黑体" pitchFamily="2" charset="-122"/>
              </a:rPr>
              <a:t>寻址方式的表示方式</a:t>
            </a:r>
          </a:p>
        </p:txBody>
      </p:sp>
      <p:sp>
        <p:nvSpPr>
          <p:cNvPr id="596996" name="Rectangle 4"/>
          <p:cNvSpPr>
            <a:spLocks noChangeArrowheads="1"/>
          </p:cNvSpPr>
          <p:nvPr/>
        </p:nvSpPr>
        <p:spPr bwMode="auto">
          <a:xfrm>
            <a:off x="1200150" y="2808288"/>
            <a:ext cx="794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spcBef>
                <a:spcPct val="50000"/>
              </a:spcBef>
            </a:pPr>
            <a:r>
              <a:rPr kumimoji="0" lang="zh-CN" altLang="en-US">
                <a:latin typeface="黑体" pitchFamily="2" charset="-122"/>
                <a:ea typeface="黑体" pitchFamily="2" charset="-122"/>
              </a:rPr>
              <a:t>2) 隐式：由指令的操作码隐含</a:t>
            </a:r>
            <a:r>
              <a:rPr kumimoji="0" lang="zh-CN" altLang="en-US" smtClean="0">
                <a:latin typeface="黑体" pitchFamily="2" charset="-122"/>
                <a:ea typeface="黑体" pitchFamily="2" charset="-122"/>
              </a:rPr>
              <a:t>约定寻址方式</a:t>
            </a:r>
            <a:r>
              <a:rPr kumimoji="0" lang="zh-CN" altLang="en-US">
                <a:latin typeface="黑体" pitchFamily="2" charset="-122"/>
                <a:ea typeface="黑体" pitchFamily="2" charset="-122"/>
              </a:rPr>
              <a:t>。</a:t>
            </a:r>
          </a:p>
        </p:txBody>
      </p:sp>
      <p:grpSp>
        <p:nvGrpSpPr>
          <p:cNvPr id="58373" name="Group 11"/>
          <p:cNvGrpSpPr>
            <a:grpSpLocks/>
          </p:cNvGrpSpPr>
          <p:nvPr/>
        </p:nvGrpSpPr>
        <p:grpSpPr bwMode="auto">
          <a:xfrm>
            <a:off x="2897188" y="1552575"/>
            <a:ext cx="3414712" cy="1055688"/>
            <a:chOff x="1897" y="1206"/>
            <a:chExt cx="2151" cy="665"/>
          </a:xfrm>
        </p:grpSpPr>
        <p:sp>
          <p:nvSpPr>
            <p:cNvPr id="58383" name="Text Box 6"/>
            <p:cNvSpPr txBox="1">
              <a:spLocks noChangeArrowheads="1"/>
            </p:cNvSpPr>
            <p:nvPr/>
          </p:nvSpPr>
          <p:spPr bwMode="auto">
            <a:xfrm>
              <a:off x="1897" y="1270"/>
              <a:ext cx="907" cy="222"/>
            </a:xfrm>
            <a:prstGeom prst="rect">
              <a:avLst/>
            </a:prstGeom>
            <a:solidFill>
              <a:srgbClr val="FFFFFF"/>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latin typeface="黑体" pitchFamily="2" charset="-122"/>
                  <a:ea typeface="黑体" pitchFamily="2" charset="-122"/>
                </a:rPr>
                <a:t>OP    </a:t>
              </a:r>
              <a:r>
                <a:rPr kumimoji="0" lang="en-US" altLang="zh-CN" sz="1800">
                  <a:solidFill>
                    <a:schemeClr val="hlink"/>
                  </a:solidFill>
                  <a:latin typeface="黑体" pitchFamily="2" charset="-122"/>
                  <a:ea typeface="黑体" pitchFamily="2" charset="-122"/>
                </a:rPr>
                <a:t>M</a:t>
              </a:r>
              <a:r>
                <a:rPr kumimoji="0" lang="en-US" altLang="zh-CN" sz="1800">
                  <a:latin typeface="黑体" pitchFamily="2" charset="-122"/>
                  <a:ea typeface="黑体" pitchFamily="2" charset="-122"/>
                </a:rPr>
                <a:t>  A</a:t>
              </a:r>
            </a:p>
          </p:txBody>
        </p:sp>
        <p:sp>
          <p:nvSpPr>
            <p:cNvPr id="58384" name="Line 7"/>
            <p:cNvSpPr>
              <a:spLocks noChangeShapeType="1"/>
            </p:cNvSpPr>
            <p:nvPr/>
          </p:nvSpPr>
          <p:spPr bwMode="auto">
            <a:xfrm>
              <a:off x="2571" y="1284"/>
              <a:ext cx="0" cy="221"/>
            </a:xfrm>
            <a:prstGeom prst="line">
              <a:avLst/>
            </a:prstGeom>
            <a:noFill/>
            <a:ln w="12700">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5" name="Line 8"/>
            <p:cNvSpPr>
              <a:spLocks noChangeShapeType="1"/>
            </p:cNvSpPr>
            <p:nvPr/>
          </p:nvSpPr>
          <p:spPr bwMode="auto">
            <a:xfrm>
              <a:off x="2351" y="1270"/>
              <a:ext cx="0" cy="222"/>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6" name="AutoShape 9"/>
            <p:cNvSpPr>
              <a:spLocks noChangeArrowheads="1"/>
            </p:cNvSpPr>
            <p:nvPr/>
          </p:nvSpPr>
          <p:spPr bwMode="auto">
            <a:xfrm>
              <a:off x="3089" y="1206"/>
              <a:ext cx="959" cy="234"/>
            </a:xfrm>
            <a:prstGeom prst="wedgeRoundRectCallout">
              <a:avLst>
                <a:gd name="adj1" fmla="val -90148"/>
                <a:gd name="adj2" fmla="val 20940"/>
                <a:gd name="adj3" fmla="val 16667"/>
              </a:avLst>
            </a:prstGeom>
            <a:solidFill>
              <a:srgbClr val="FFFFFF"/>
            </a:solidFill>
            <a:ln w="9525">
              <a:solidFill>
                <a:srgbClr val="008000"/>
              </a:solidFill>
              <a:miter lim="800000"/>
              <a:headEnd/>
              <a:tailEnd/>
            </a:ln>
          </p:spPr>
          <p:txBody>
            <a:bodyPr/>
            <a:lstStyle/>
            <a:p>
              <a:pPr algn="ctr"/>
              <a:r>
                <a:rPr kumimoji="0" lang="zh-CN" altLang="en-US" sz="1800">
                  <a:solidFill>
                    <a:srgbClr val="003300"/>
                  </a:solidFill>
                  <a:latin typeface="黑体" pitchFamily="2" charset="-122"/>
                  <a:ea typeface="黑体" pitchFamily="2" charset="-122"/>
                </a:rPr>
                <a:t>形式地址</a:t>
              </a:r>
              <a:endParaRPr kumimoji="0" lang="zh-CN" altLang="en-US" sz="1800" b="0">
                <a:solidFill>
                  <a:srgbClr val="003300"/>
                </a:solidFill>
                <a:latin typeface="黑体" pitchFamily="2" charset="-122"/>
                <a:ea typeface="黑体" pitchFamily="2" charset="-122"/>
              </a:endParaRPr>
            </a:p>
          </p:txBody>
        </p:sp>
        <p:sp>
          <p:nvSpPr>
            <p:cNvPr id="58387" name="AutoShape 10"/>
            <p:cNvSpPr>
              <a:spLocks noChangeArrowheads="1"/>
            </p:cNvSpPr>
            <p:nvPr/>
          </p:nvSpPr>
          <p:spPr bwMode="auto">
            <a:xfrm>
              <a:off x="2273" y="1661"/>
              <a:ext cx="855" cy="210"/>
            </a:xfrm>
            <a:prstGeom prst="wedgeRoundRectCallout">
              <a:avLst>
                <a:gd name="adj1" fmla="val -33042"/>
                <a:gd name="adj2" fmla="val -163333"/>
                <a:gd name="adj3" fmla="val 16667"/>
              </a:avLst>
            </a:prstGeom>
            <a:solidFill>
              <a:srgbClr val="FFFFFF"/>
            </a:solidFill>
            <a:ln w="9525">
              <a:solidFill>
                <a:schemeClr val="hlink"/>
              </a:solidFill>
              <a:miter lim="800000"/>
              <a:headEnd/>
              <a:tailEnd/>
            </a:ln>
          </p:spPr>
          <p:txBody>
            <a:bodyPr/>
            <a:lstStyle/>
            <a:p>
              <a:pPr algn="ctr"/>
              <a:r>
                <a:rPr kumimoji="0" lang="zh-CN" altLang="en-US" sz="1800">
                  <a:solidFill>
                    <a:schemeClr val="hlink"/>
                  </a:solidFill>
                  <a:latin typeface="黑体" pitchFamily="2" charset="-122"/>
                  <a:ea typeface="黑体" pitchFamily="2" charset="-122"/>
                </a:rPr>
                <a:t>寻址方式</a:t>
              </a:r>
              <a:endParaRPr kumimoji="0" lang="zh-CN" altLang="en-US" sz="1800" b="0">
                <a:solidFill>
                  <a:schemeClr val="hlink"/>
                </a:solidFill>
                <a:latin typeface="黑体" pitchFamily="2" charset="-122"/>
                <a:ea typeface="黑体" pitchFamily="2" charset="-122"/>
              </a:endParaRPr>
            </a:p>
          </p:txBody>
        </p:sp>
      </p:grpSp>
      <p:grpSp>
        <p:nvGrpSpPr>
          <p:cNvPr id="3" name="Group 19"/>
          <p:cNvGrpSpPr>
            <a:grpSpLocks/>
          </p:cNvGrpSpPr>
          <p:nvPr/>
        </p:nvGrpSpPr>
        <p:grpSpPr bwMode="auto">
          <a:xfrm>
            <a:off x="2973388" y="3254375"/>
            <a:ext cx="3414712" cy="1285875"/>
            <a:chOff x="1905" y="2526"/>
            <a:chExt cx="2151" cy="810"/>
          </a:xfrm>
        </p:grpSpPr>
        <p:sp>
          <p:nvSpPr>
            <p:cNvPr id="58379" name="Text Box 13"/>
            <p:cNvSpPr txBox="1">
              <a:spLocks noChangeArrowheads="1"/>
            </p:cNvSpPr>
            <p:nvPr/>
          </p:nvSpPr>
          <p:spPr bwMode="auto">
            <a:xfrm>
              <a:off x="1905" y="2590"/>
              <a:ext cx="907" cy="222"/>
            </a:xfrm>
            <a:prstGeom prst="rect">
              <a:avLst/>
            </a:prstGeom>
            <a:solidFill>
              <a:srgbClr val="FFFFFF"/>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latin typeface="黑体" pitchFamily="2" charset="-122"/>
                  <a:ea typeface="黑体" pitchFamily="2" charset="-122"/>
                </a:rPr>
                <a:t> </a:t>
              </a:r>
              <a:r>
                <a:rPr kumimoji="0" lang="en-US" altLang="zh-CN" sz="1800">
                  <a:solidFill>
                    <a:schemeClr val="hlink"/>
                  </a:solidFill>
                  <a:latin typeface="黑体" pitchFamily="2" charset="-122"/>
                  <a:ea typeface="黑体" pitchFamily="2" charset="-122"/>
                </a:rPr>
                <a:t>OP</a:t>
              </a:r>
              <a:r>
                <a:rPr kumimoji="0" lang="en-US" altLang="zh-CN" sz="1800">
                  <a:latin typeface="黑体" pitchFamily="2" charset="-122"/>
                  <a:ea typeface="黑体" pitchFamily="2" charset="-122"/>
                </a:rPr>
                <a:t> </a:t>
              </a:r>
              <a:r>
                <a:rPr kumimoji="0" lang="en-US" altLang="zh-CN" sz="1800">
                  <a:solidFill>
                    <a:schemeClr val="hlink"/>
                  </a:solidFill>
                  <a:latin typeface="黑体" pitchFamily="2" charset="-122"/>
                  <a:ea typeface="黑体" pitchFamily="2" charset="-122"/>
                </a:rPr>
                <a:t> </a:t>
              </a:r>
              <a:r>
                <a:rPr kumimoji="0" lang="en-US" altLang="zh-CN" sz="1800">
                  <a:latin typeface="黑体" pitchFamily="2" charset="-122"/>
                  <a:ea typeface="黑体" pitchFamily="2" charset="-122"/>
                </a:rPr>
                <a:t>  A</a:t>
              </a:r>
            </a:p>
          </p:txBody>
        </p:sp>
        <p:sp>
          <p:nvSpPr>
            <p:cNvPr id="58380" name="Line 15"/>
            <p:cNvSpPr>
              <a:spLocks noChangeShapeType="1"/>
            </p:cNvSpPr>
            <p:nvPr/>
          </p:nvSpPr>
          <p:spPr bwMode="auto">
            <a:xfrm>
              <a:off x="2359" y="2590"/>
              <a:ext cx="0" cy="222"/>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1" name="AutoShape 16"/>
            <p:cNvSpPr>
              <a:spLocks noChangeArrowheads="1"/>
            </p:cNvSpPr>
            <p:nvPr/>
          </p:nvSpPr>
          <p:spPr bwMode="auto">
            <a:xfrm>
              <a:off x="3097" y="2526"/>
              <a:ext cx="959" cy="234"/>
            </a:xfrm>
            <a:prstGeom prst="wedgeRoundRectCallout">
              <a:avLst>
                <a:gd name="adj1" fmla="val -90148"/>
                <a:gd name="adj2" fmla="val 20940"/>
                <a:gd name="adj3" fmla="val 16667"/>
              </a:avLst>
            </a:prstGeom>
            <a:solidFill>
              <a:srgbClr val="FFFFFF"/>
            </a:solidFill>
            <a:ln w="9525">
              <a:solidFill>
                <a:srgbClr val="008000"/>
              </a:solidFill>
              <a:miter lim="800000"/>
              <a:headEnd/>
              <a:tailEnd/>
            </a:ln>
          </p:spPr>
          <p:txBody>
            <a:bodyPr/>
            <a:lstStyle/>
            <a:p>
              <a:pPr algn="ctr"/>
              <a:r>
                <a:rPr kumimoji="0" lang="zh-CN" altLang="en-US" sz="1800">
                  <a:solidFill>
                    <a:srgbClr val="003300"/>
                  </a:solidFill>
                  <a:latin typeface="黑体" pitchFamily="2" charset="-122"/>
                  <a:ea typeface="黑体" pitchFamily="2" charset="-122"/>
                </a:rPr>
                <a:t>形式地址</a:t>
              </a:r>
              <a:endParaRPr kumimoji="0" lang="zh-CN" altLang="en-US" sz="1800" b="0">
                <a:solidFill>
                  <a:srgbClr val="003300"/>
                </a:solidFill>
                <a:latin typeface="黑体" pitchFamily="2" charset="-122"/>
                <a:ea typeface="黑体" pitchFamily="2" charset="-122"/>
              </a:endParaRPr>
            </a:p>
          </p:txBody>
        </p:sp>
        <p:sp>
          <p:nvSpPr>
            <p:cNvPr id="58382" name="AutoShape 18"/>
            <p:cNvSpPr>
              <a:spLocks noChangeArrowheads="1"/>
            </p:cNvSpPr>
            <p:nvPr/>
          </p:nvSpPr>
          <p:spPr bwMode="auto">
            <a:xfrm>
              <a:off x="2257" y="2958"/>
              <a:ext cx="959" cy="378"/>
            </a:xfrm>
            <a:prstGeom prst="wedgeRoundRectCallout">
              <a:avLst>
                <a:gd name="adj1" fmla="val -48435"/>
                <a:gd name="adj2" fmla="val -103440"/>
                <a:gd name="adj3" fmla="val 16667"/>
              </a:avLst>
            </a:prstGeom>
            <a:solidFill>
              <a:srgbClr val="FFFFFF"/>
            </a:solidFill>
            <a:ln w="9525">
              <a:solidFill>
                <a:schemeClr val="hlink"/>
              </a:solidFill>
              <a:miter lim="800000"/>
              <a:headEnd/>
              <a:tailEnd/>
            </a:ln>
          </p:spPr>
          <p:txBody>
            <a:bodyPr/>
            <a:lstStyle/>
            <a:p>
              <a:pPr algn="ctr"/>
              <a:r>
                <a:rPr kumimoji="0" lang="zh-CN" altLang="en-US" sz="1800">
                  <a:solidFill>
                    <a:schemeClr val="hlink"/>
                  </a:solidFill>
                  <a:latin typeface="黑体" pitchFamily="2" charset="-122"/>
                  <a:ea typeface="黑体" pitchFamily="2" charset="-122"/>
                </a:rPr>
                <a:t>使用约定的寻址方式</a:t>
              </a:r>
            </a:p>
          </p:txBody>
        </p:sp>
      </p:grpSp>
      <p:grpSp>
        <p:nvGrpSpPr>
          <p:cNvPr id="4" name="Group 27"/>
          <p:cNvGrpSpPr>
            <a:grpSpLocks/>
          </p:cNvGrpSpPr>
          <p:nvPr/>
        </p:nvGrpSpPr>
        <p:grpSpPr bwMode="auto">
          <a:xfrm>
            <a:off x="909638" y="4637088"/>
            <a:ext cx="7223125" cy="1622425"/>
            <a:chOff x="538" y="2929"/>
            <a:chExt cx="4550" cy="1022"/>
          </a:xfrm>
        </p:grpSpPr>
        <p:sp>
          <p:nvSpPr>
            <p:cNvPr id="58376" name="Rectangle 24"/>
            <p:cNvSpPr>
              <a:spLocks noChangeArrowheads="1"/>
            </p:cNvSpPr>
            <p:nvPr/>
          </p:nvSpPr>
          <p:spPr bwMode="auto">
            <a:xfrm>
              <a:off x="538" y="2929"/>
              <a:ext cx="455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a:latin typeface="黑体" pitchFamily="2" charset="-122"/>
                  <a:ea typeface="黑体" pitchFamily="2" charset="-122"/>
                </a:rPr>
                <a:t>一条指令中的各地址码可采用不同的寻址方式。</a:t>
              </a:r>
            </a:p>
            <a:p>
              <a:pPr>
                <a:lnSpc>
                  <a:spcPct val="130000"/>
                </a:lnSpc>
              </a:pPr>
              <a:r>
                <a:rPr lang="zh-CN" altLang="en-US">
                  <a:latin typeface="黑体" pitchFamily="2" charset="-122"/>
                  <a:ea typeface="黑体" pitchFamily="2" charset="-122"/>
                </a:rPr>
                <a:t>    </a:t>
              </a:r>
              <a:r>
                <a:rPr lang="zh-CN" altLang="en-US" sz="2200">
                  <a:latin typeface="黑体" pitchFamily="2" charset="-122"/>
                  <a:ea typeface="黑体" pitchFamily="2" charset="-122"/>
                </a:rPr>
                <a:t>例如：</a:t>
              </a:r>
              <a:r>
                <a:rPr lang="en-US" altLang="zh-CN" sz="2200">
                  <a:latin typeface="黑体" pitchFamily="2" charset="-122"/>
                  <a:ea typeface="黑体" pitchFamily="2" charset="-122"/>
                </a:rPr>
                <a:t>MOV AX,[BX]</a:t>
              </a:r>
            </a:p>
          </p:txBody>
        </p:sp>
        <p:sp>
          <p:nvSpPr>
            <p:cNvPr id="58377" name="AutoShape 25"/>
            <p:cNvSpPr>
              <a:spLocks noChangeArrowheads="1"/>
            </p:cNvSpPr>
            <p:nvPr/>
          </p:nvSpPr>
          <p:spPr bwMode="auto">
            <a:xfrm>
              <a:off x="1214" y="3667"/>
              <a:ext cx="1207" cy="284"/>
            </a:xfrm>
            <a:prstGeom prst="wedgeEllipseCallout">
              <a:avLst>
                <a:gd name="adj1" fmla="val 7250"/>
                <a:gd name="adj2" fmla="val -115491"/>
              </a:avLst>
            </a:prstGeom>
            <a:solidFill>
              <a:srgbClr val="FFFF66"/>
            </a:solidFill>
            <a:ln w="9525">
              <a:solidFill>
                <a:schemeClr val="tx1"/>
              </a:solidFill>
              <a:miter lim="800000"/>
              <a:headEnd/>
              <a:tailEnd/>
            </a:ln>
          </p:spPr>
          <p:txBody>
            <a:bodyPr lIns="0" rIns="0"/>
            <a:lstStyle/>
            <a:p>
              <a:pPr algn="ctr" eaLnBrk="1" hangingPunct="1"/>
              <a:r>
                <a:rPr lang="zh-CN" altLang="en-US" sz="1800">
                  <a:solidFill>
                    <a:srgbClr val="FF0000"/>
                  </a:solidFill>
                  <a:latin typeface="黑体" pitchFamily="2" charset="-122"/>
                  <a:ea typeface="黑体" pitchFamily="2" charset="-122"/>
                </a:rPr>
                <a:t>寄存器寻址</a:t>
              </a:r>
            </a:p>
          </p:txBody>
        </p:sp>
        <p:sp>
          <p:nvSpPr>
            <p:cNvPr id="58378" name="AutoShape 26"/>
            <p:cNvSpPr>
              <a:spLocks noChangeArrowheads="1"/>
            </p:cNvSpPr>
            <p:nvPr/>
          </p:nvSpPr>
          <p:spPr bwMode="auto">
            <a:xfrm>
              <a:off x="2601" y="3626"/>
              <a:ext cx="1568" cy="285"/>
            </a:xfrm>
            <a:prstGeom prst="wedgeEllipseCallout">
              <a:avLst>
                <a:gd name="adj1" fmla="val -63394"/>
                <a:gd name="adj2" fmla="val -98069"/>
              </a:avLst>
            </a:prstGeom>
            <a:solidFill>
              <a:srgbClr val="FFFF66"/>
            </a:solidFill>
            <a:ln w="9525">
              <a:solidFill>
                <a:schemeClr val="tx1"/>
              </a:solidFill>
              <a:miter lim="800000"/>
              <a:headEnd/>
              <a:tailEnd/>
            </a:ln>
          </p:spPr>
          <p:txBody>
            <a:bodyPr lIns="0" rIns="0"/>
            <a:lstStyle/>
            <a:p>
              <a:pPr algn="ctr" eaLnBrk="1" hangingPunct="1"/>
              <a:r>
                <a:rPr lang="zh-CN" altLang="en-US" sz="1800">
                  <a:solidFill>
                    <a:srgbClr val="FF0000"/>
                  </a:solidFill>
                  <a:latin typeface="黑体" pitchFamily="2" charset="-122"/>
                  <a:ea typeface="黑体" pitchFamily="2" charset="-122"/>
                </a:rPr>
                <a:t>寄存器间接寻址</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6996"/>
                                        </p:tgtEl>
                                        <p:attrNameLst>
                                          <p:attrName>style.visibility</p:attrName>
                                        </p:attrNameLst>
                                      </p:cBhvr>
                                      <p:to>
                                        <p:strVal val="visible"/>
                                      </p:to>
                                    </p:set>
                                    <p:animEffect transition="in" filter="wipe(up)">
                                      <p:cBhvr>
                                        <p:cTn id="7" dur="500"/>
                                        <p:tgtEl>
                                          <p:spTgt spid="596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584200" y="444500"/>
            <a:ext cx="4951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3.3.4 变型或组合寻址方式</a:t>
            </a:r>
          </a:p>
        </p:txBody>
      </p:sp>
      <p:sp>
        <p:nvSpPr>
          <p:cNvPr id="59395" name="Rectangle 4"/>
          <p:cNvSpPr>
            <a:spLocks noChangeArrowheads="1"/>
          </p:cNvSpPr>
          <p:nvPr/>
        </p:nvSpPr>
        <p:spPr bwMode="auto">
          <a:xfrm>
            <a:off x="647700" y="1063625"/>
            <a:ext cx="651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1.自增型寄存器间址和自减型寄存器间址</a:t>
            </a:r>
          </a:p>
        </p:txBody>
      </p:sp>
      <p:sp>
        <p:nvSpPr>
          <p:cNvPr id="59396" name="Rectangle 5"/>
          <p:cNvSpPr>
            <a:spLocks noChangeArrowheads="1"/>
          </p:cNvSpPr>
          <p:nvPr/>
        </p:nvSpPr>
        <p:spPr bwMode="auto">
          <a:xfrm>
            <a:off x="941388" y="1646238"/>
            <a:ext cx="7605712"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pPr>
            <a:r>
              <a:rPr kumimoji="0" lang="zh-CN" altLang="en-US">
                <a:latin typeface="黑体" pitchFamily="2" charset="-122"/>
                <a:ea typeface="黑体" pitchFamily="2" charset="-122"/>
              </a:rPr>
              <a:t>(1)自增寻址 (</a:t>
            </a:r>
            <a:r>
              <a:rPr kumimoji="0" lang="en-US" altLang="zh-CN">
                <a:latin typeface="黑体" pitchFamily="2" charset="-122"/>
                <a:ea typeface="黑体" pitchFamily="2" charset="-122"/>
              </a:rPr>
              <a:t>Ri)+</a:t>
            </a:r>
            <a:endParaRPr kumimoji="0" lang="zh-CN" altLang="en-US">
              <a:latin typeface="黑体" pitchFamily="2" charset="-122"/>
              <a:ea typeface="黑体" pitchFamily="2" charset="-122"/>
            </a:endParaRPr>
          </a:p>
          <a:p>
            <a:pPr algn="l" eaLnBrk="1" hangingPunct="1">
              <a:lnSpc>
                <a:spcPct val="11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EA=(Ri)</a:t>
            </a:r>
          </a:p>
          <a:p>
            <a:pPr algn="l" eaLnBrk="1" hangingPunct="1">
              <a:lnSpc>
                <a:spcPct val="110000"/>
              </a:lnSpc>
            </a:pPr>
            <a:r>
              <a:rPr kumimoji="0" lang="en-US" altLang="zh-CN">
                <a:latin typeface="黑体" pitchFamily="2" charset="-122"/>
                <a:ea typeface="黑体" pitchFamily="2" charset="-122"/>
              </a:rPr>
              <a:t>      Ri←(Ri)+d</a:t>
            </a:r>
          </a:p>
          <a:p>
            <a:pPr algn="l" eaLnBrk="1" hangingPunct="1">
              <a:lnSpc>
                <a:spcPct val="110000"/>
              </a:lnSpc>
            </a:pPr>
            <a:r>
              <a:rPr kumimoji="0" lang="zh-CN" altLang="en-US">
                <a:latin typeface="黑体" pitchFamily="2" charset="-122"/>
                <a:ea typeface="黑体" pitchFamily="2" charset="-122"/>
              </a:rPr>
              <a:t>    先确定</a:t>
            </a:r>
            <a:r>
              <a:rPr kumimoji="0" lang="en-US" altLang="zh-CN">
                <a:latin typeface="黑体" pitchFamily="2" charset="-122"/>
                <a:ea typeface="黑体" pitchFamily="2" charset="-122"/>
              </a:rPr>
              <a:t>EA</a:t>
            </a:r>
            <a:r>
              <a:rPr kumimoji="0" lang="zh-CN" altLang="en-US">
                <a:latin typeface="黑体" pitchFamily="2" charset="-122"/>
                <a:ea typeface="黑体" pitchFamily="2" charset="-122"/>
              </a:rPr>
              <a:t>后递增</a:t>
            </a:r>
            <a:r>
              <a:rPr kumimoji="0" lang="en-US" altLang="zh-CN">
                <a:latin typeface="黑体" pitchFamily="2" charset="-122"/>
                <a:ea typeface="黑体" pitchFamily="2" charset="-122"/>
              </a:rPr>
              <a:t>Ri</a:t>
            </a:r>
            <a:r>
              <a:rPr kumimoji="0" lang="zh-CN" altLang="en-US">
                <a:latin typeface="黑体" pitchFamily="2" charset="-122"/>
                <a:ea typeface="黑体" pitchFamily="2" charset="-122"/>
              </a:rPr>
              <a:t>.</a:t>
            </a:r>
          </a:p>
        </p:txBody>
      </p:sp>
      <p:grpSp>
        <p:nvGrpSpPr>
          <p:cNvPr id="59397" name="Group 38"/>
          <p:cNvGrpSpPr>
            <a:grpSpLocks/>
          </p:cNvGrpSpPr>
          <p:nvPr/>
        </p:nvGrpSpPr>
        <p:grpSpPr bwMode="auto">
          <a:xfrm>
            <a:off x="4597400" y="1376363"/>
            <a:ext cx="3416300" cy="2092325"/>
            <a:chOff x="3152" y="971"/>
            <a:chExt cx="2152" cy="1318"/>
          </a:xfrm>
        </p:grpSpPr>
        <p:grpSp>
          <p:nvGrpSpPr>
            <p:cNvPr id="59413" name="Group 19"/>
            <p:cNvGrpSpPr>
              <a:grpSpLocks/>
            </p:cNvGrpSpPr>
            <p:nvPr/>
          </p:nvGrpSpPr>
          <p:grpSpPr bwMode="auto">
            <a:xfrm>
              <a:off x="4602" y="971"/>
              <a:ext cx="702" cy="1318"/>
              <a:chOff x="4794" y="1099"/>
              <a:chExt cx="534" cy="982"/>
            </a:xfrm>
          </p:grpSpPr>
          <p:sp>
            <p:nvSpPr>
              <p:cNvPr id="59419" name="AutoShape 12"/>
              <p:cNvSpPr>
                <a:spLocks noChangeArrowheads="1"/>
              </p:cNvSpPr>
              <p:nvPr/>
            </p:nvSpPr>
            <p:spPr bwMode="auto">
              <a:xfrm>
                <a:off x="4794" y="1229"/>
                <a:ext cx="534" cy="852"/>
              </a:xfrm>
              <a:prstGeom prst="flowChartPunchedTape">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59420" name="Line 13"/>
              <p:cNvSpPr>
                <a:spLocks noChangeShapeType="1"/>
              </p:cNvSpPr>
              <p:nvPr/>
            </p:nvSpPr>
            <p:spPr bwMode="auto">
              <a:xfrm>
                <a:off x="4794" y="1845"/>
                <a:ext cx="534"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1" name="Line 15"/>
              <p:cNvSpPr>
                <a:spLocks noChangeShapeType="1"/>
              </p:cNvSpPr>
              <p:nvPr/>
            </p:nvSpPr>
            <p:spPr bwMode="auto">
              <a:xfrm>
                <a:off x="4794" y="1549"/>
                <a:ext cx="534"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2" name="Text Box 16"/>
              <p:cNvSpPr txBox="1">
                <a:spLocks noChangeArrowheads="1"/>
              </p:cNvSpPr>
              <p:nvPr/>
            </p:nvSpPr>
            <p:spPr bwMode="auto">
              <a:xfrm>
                <a:off x="4794" y="1651"/>
                <a:ext cx="534" cy="97"/>
              </a:xfrm>
              <a:prstGeom prst="rect">
                <a:avLst/>
              </a:prstGeom>
              <a:solidFill>
                <a:srgbClr val="00FF00"/>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kumimoji="0" lang="zh-CN" altLang="en-US" sz="1600" b="0">
                  <a:solidFill>
                    <a:schemeClr val="tx1"/>
                  </a:solidFill>
                  <a:latin typeface="黑体" pitchFamily="2" charset="-122"/>
                  <a:ea typeface="黑体" pitchFamily="2" charset="-122"/>
                </a:endParaRPr>
              </a:p>
            </p:txBody>
          </p:sp>
          <p:sp>
            <p:nvSpPr>
              <p:cNvPr id="59423" name="Text Box 17"/>
              <p:cNvSpPr txBox="1">
                <a:spLocks noChangeArrowheads="1"/>
              </p:cNvSpPr>
              <p:nvPr/>
            </p:nvSpPr>
            <p:spPr bwMode="auto">
              <a:xfrm>
                <a:off x="4840" y="1622"/>
                <a:ext cx="47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600">
                    <a:solidFill>
                      <a:schemeClr val="tx1"/>
                    </a:solidFill>
                    <a:latin typeface="黑体" pitchFamily="2" charset="-122"/>
                    <a:ea typeface="黑体" pitchFamily="2" charset="-122"/>
                  </a:rPr>
                  <a:t>操作数</a:t>
                </a:r>
              </a:p>
            </p:txBody>
          </p:sp>
          <p:sp>
            <p:nvSpPr>
              <p:cNvPr id="59424" name="Text Box 18"/>
              <p:cNvSpPr txBox="1">
                <a:spLocks noChangeArrowheads="1"/>
              </p:cNvSpPr>
              <p:nvPr/>
            </p:nvSpPr>
            <p:spPr bwMode="auto">
              <a:xfrm>
                <a:off x="4859" y="1099"/>
                <a:ext cx="4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600">
                    <a:latin typeface="黑体" pitchFamily="2" charset="-122"/>
                    <a:ea typeface="黑体" pitchFamily="2" charset="-122"/>
                  </a:rPr>
                  <a:t>内存</a:t>
                </a:r>
                <a:endParaRPr kumimoji="0" lang="zh-CN" altLang="en-US" sz="1600" b="0">
                  <a:solidFill>
                    <a:schemeClr val="tx1"/>
                  </a:solidFill>
                  <a:latin typeface="黑体" pitchFamily="2" charset="-122"/>
                  <a:ea typeface="黑体" pitchFamily="2" charset="-122"/>
                </a:endParaRPr>
              </a:p>
            </p:txBody>
          </p:sp>
        </p:grpSp>
        <p:sp>
          <p:nvSpPr>
            <p:cNvPr id="59414" name="Rectangle 21"/>
            <p:cNvSpPr>
              <a:spLocks noChangeArrowheads="1"/>
            </p:cNvSpPr>
            <p:nvPr/>
          </p:nvSpPr>
          <p:spPr bwMode="auto">
            <a:xfrm>
              <a:off x="3480" y="1720"/>
              <a:ext cx="536" cy="12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59415" name="Text Box 22"/>
            <p:cNvSpPr txBox="1">
              <a:spLocks noChangeArrowheads="1"/>
            </p:cNvSpPr>
            <p:nvPr/>
          </p:nvSpPr>
          <p:spPr bwMode="auto">
            <a:xfrm>
              <a:off x="3152" y="1680"/>
              <a:ext cx="3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eaLnBrk="1" hangingPunct="1">
                <a:lnSpc>
                  <a:spcPct val="90000"/>
                </a:lnSpc>
                <a:spcBef>
                  <a:spcPct val="50000"/>
                </a:spcBef>
                <a:buClr>
                  <a:schemeClr val="bg1"/>
                </a:buClr>
                <a:buFont typeface="Wingdings" pitchFamily="2" charset="2"/>
                <a:buNone/>
              </a:pPr>
              <a:r>
                <a:rPr lang="en-US" altLang="zh-CN" sz="1800">
                  <a:solidFill>
                    <a:schemeClr val="tx2"/>
                  </a:solidFill>
                  <a:latin typeface="黑体" pitchFamily="2" charset="-122"/>
                  <a:ea typeface="黑体" pitchFamily="2" charset="-122"/>
                </a:rPr>
                <a:t>Ri</a:t>
              </a:r>
            </a:p>
          </p:txBody>
        </p:sp>
        <p:sp>
          <p:nvSpPr>
            <p:cNvPr id="59416" name="Line 23"/>
            <p:cNvSpPr>
              <a:spLocks noChangeShapeType="1"/>
            </p:cNvSpPr>
            <p:nvPr/>
          </p:nvSpPr>
          <p:spPr bwMode="auto">
            <a:xfrm>
              <a:off x="3960" y="1784"/>
              <a:ext cx="584" cy="0"/>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7" name="Freeform 24"/>
            <p:cNvSpPr>
              <a:spLocks/>
            </p:cNvSpPr>
            <p:nvPr/>
          </p:nvSpPr>
          <p:spPr bwMode="auto">
            <a:xfrm>
              <a:off x="3952" y="1800"/>
              <a:ext cx="584" cy="112"/>
            </a:xfrm>
            <a:custGeom>
              <a:avLst/>
              <a:gdLst>
                <a:gd name="T0" fmla="*/ 0 w 536"/>
                <a:gd name="T1" fmla="*/ 0 h 104"/>
                <a:gd name="T2" fmla="*/ 1304 w 536"/>
                <a:gd name="T3" fmla="*/ 0 h 104"/>
                <a:gd name="T4" fmla="*/ 1304 w 536"/>
                <a:gd name="T5" fmla="*/ 372 h 104"/>
                <a:gd name="T6" fmla="*/ 2301 w 536"/>
                <a:gd name="T7" fmla="*/ 372 h 104"/>
                <a:gd name="T8" fmla="*/ 0 60000 65536"/>
                <a:gd name="T9" fmla="*/ 0 60000 65536"/>
                <a:gd name="T10" fmla="*/ 0 60000 65536"/>
                <a:gd name="T11" fmla="*/ 0 60000 65536"/>
                <a:gd name="T12" fmla="*/ 0 w 536"/>
                <a:gd name="T13" fmla="*/ 0 h 104"/>
                <a:gd name="T14" fmla="*/ 536 w 536"/>
                <a:gd name="T15" fmla="*/ 104 h 104"/>
              </a:gdLst>
              <a:ahLst/>
              <a:cxnLst>
                <a:cxn ang="T8">
                  <a:pos x="T0" y="T1"/>
                </a:cxn>
                <a:cxn ang="T9">
                  <a:pos x="T2" y="T3"/>
                </a:cxn>
                <a:cxn ang="T10">
                  <a:pos x="T4" y="T5"/>
                </a:cxn>
                <a:cxn ang="T11">
                  <a:pos x="T6" y="T7"/>
                </a:cxn>
              </a:cxnLst>
              <a:rect l="T12" t="T13" r="T14" b="T15"/>
              <a:pathLst>
                <a:path w="536" h="104">
                  <a:moveTo>
                    <a:pt x="0" y="0"/>
                  </a:moveTo>
                  <a:lnTo>
                    <a:pt x="304" y="0"/>
                  </a:lnTo>
                  <a:lnTo>
                    <a:pt x="304" y="104"/>
                  </a:lnTo>
                  <a:lnTo>
                    <a:pt x="536" y="104"/>
                  </a:lnTo>
                </a:path>
              </a:pathLst>
            </a:custGeom>
            <a:noFill/>
            <a:ln w="28575" cap="flat" cmpd="sng">
              <a:solidFill>
                <a:schemeClr val="hlink"/>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8" name="Text Box 36"/>
            <p:cNvSpPr txBox="1">
              <a:spLocks noChangeArrowheads="1"/>
            </p:cNvSpPr>
            <p:nvPr/>
          </p:nvSpPr>
          <p:spPr bwMode="auto">
            <a:xfrm>
              <a:off x="3880" y="1960"/>
              <a:ext cx="7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90000"/>
                </a:lnSpc>
                <a:spcBef>
                  <a:spcPct val="50000"/>
                </a:spcBef>
                <a:buClr>
                  <a:schemeClr val="bg1"/>
                </a:buClr>
                <a:buFont typeface="Wingdings" pitchFamily="2" charset="2"/>
                <a:buNone/>
              </a:pPr>
              <a:r>
                <a:rPr lang="zh-CN" altLang="en-US" sz="2000">
                  <a:solidFill>
                    <a:schemeClr val="hlink"/>
                  </a:solidFill>
                  <a:latin typeface="黑体" pitchFamily="2" charset="-122"/>
                  <a:ea typeface="黑体" pitchFamily="2" charset="-122"/>
                </a:rPr>
                <a:t>寻址后</a:t>
              </a:r>
            </a:p>
          </p:txBody>
        </p:sp>
      </p:grpSp>
      <p:grpSp>
        <p:nvGrpSpPr>
          <p:cNvPr id="4" name="Group 41"/>
          <p:cNvGrpSpPr>
            <a:grpSpLocks/>
          </p:cNvGrpSpPr>
          <p:nvPr/>
        </p:nvGrpSpPr>
        <p:grpSpPr bwMode="auto">
          <a:xfrm>
            <a:off x="366713" y="3681413"/>
            <a:ext cx="8191500" cy="2200275"/>
            <a:chOff x="240" y="2231"/>
            <a:chExt cx="5160" cy="1386"/>
          </a:xfrm>
        </p:grpSpPr>
        <p:sp>
          <p:nvSpPr>
            <p:cNvPr id="59399" name="Rectangle 2"/>
            <p:cNvSpPr>
              <a:spLocks noChangeArrowheads="1"/>
            </p:cNvSpPr>
            <p:nvPr/>
          </p:nvSpPr>
          <p:spPr bwMode="auto">
            <a:xfrm>
              <a:off x="240" y="2231"/>
              <a:ext cx="5160"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nchor="ctr">
              <a:spAutoFit/>
            </a:bodyPr>
            <a:lstStyle/>
            <a:p>
              <a:pPr indent="304800" algn="l" eaLnBrk="1" hangingPunct="1"/>
              <a:r>
                <a:rPr kumimoji="0" lang="zh-CN" altLang="en-US">
                  <a:latin typeface="黑体" pitchFamily="2" charset="-122"/>
                  <a:ea typeface="黑体" pitchFamily="2" charset="-122"/>
                </a:rPr>
                <a:t>(2)自减寻址 -(</a:t>
              </a:r>
              <a:r>
                <a:rPr kumimoji="0" lang="en-US" altLang="zh-CN">
                  <a:latin typeface="黑体" pitchFamily="2" charset="-122"/>
                  <a:ea typeface="黑体" pitchFamily="2" charset="-122"/>
                </a:rPr>
                <a:t>Ri)</a:t>
              </a:r>
              <a:endParaRPr kumimoji="0" lang="zh-CN" altLang="en-US">
                <a:latin typeface="黑体" pitchFamily="2" charset="-122"/>
                <a:ea typeface="黑体" pitchFamily="2" charset="-122"/>
              </a:endParaRPr>
            </a:p>
            <a:p>
              <a:pPr indent="304800" algn="l" eaLnBrk="1" hangingPunct="1"/>
              <a:r>
                <a:rPr kumimoji="0" lang="en-US" altLang="zh-CN">
                  <a:latin typeface="黑体" pitchFamily="2" charset="-122"/>
                  <a:ea typeface="黑体" pitchFamily="2" charset="-122"/>
                </a:rPr>
                <a:t>      Ri←(Ri)-d</a:t>
              </a:r>
            </a:p>
            <a:p>
              <a:pPr indent="304800" algn="l" eaLnBrk="1" hangingPunct="1"/>
              <a:r>
                <a:rPr kumimoji="0" lang="en-US" altLang="zh-CN">
                  <a:latin typeface="黑体" pitchFamily="2" charset="-122"/>
                  <a:ea typeface="黑体" pitchFamily="2" charset="-122"/>
                </a:rPr>
                <a:t>      EA=(Ri)</a:t>
              </a:r>
            </a:p>
            <a:p>
              <a:pPr indent="304800" algn="l" eaLnBrk="1" hangingPunct="1"/>
              <a:r>
                <a:rPr kumimoji="0" lang="zh-CN" altLang="en-US">
                  <a:latin typeface="黑体" pitchFamily="2" charset="-122"/>
                  <a:ea typeface="黑体" pitchFamily="2" charset="-122"/>
                </a:rPr>
                <a:t>    先递减</a:t>
              </a:r>
              <a:r>
                <a:rPr kumimoji="0" lang="en-US" altLang="zh-CN">
                  <a:latin typeface="黑体" pitchFamily="2" charset="-122"/>
                  <a:ea typeface="黑体" pitchFamily="2" charset="-122"/>
                </a:rPr>
                <a:t>Ri</a:t>
              </a:r>
              <a:r>
                <a:rPr kumimoji="0" lang="zh-CN" altLang="en-US">
                  <a:latin typeface="黑体" pitchFamily="2" charset="-122"/>
                  <a:ea typeface="黑体" pitchFamily="2" charset="-122"/>
                </a:rPr>
                <a:t>后确定</a:t>
              </a:r>
              <a:r>
                <a:rPr kumimoji="0" lang="en-US" altLang="zh-CN">
                  <a:latin typeface="黑体" pitchFamily="2" charset="-122"/>
                  <a:ea typeface="黑体" pitchFamily="2" charset="-122"/>
                </a:rPr>
                <a:t>EA</a:t>
              </a:r>
              <a:r>
                <a:rPr kumimoji="0" lang="zh-CN" altLang="en-US">
                  <a:latin typeface="黑体" pitchFamily="2" charset="-122"/>
                  <a:ea typeface="黑体" pitchFamily="2" charset="-122"/>
                </a:rPr>
                <a:t>. </a:t>
              </a:r>
            </a:p>
          </p:txBody>
        </p:sp>
        <p:grpSp>
          <p:nvGrpSpPr>
            <p:cNvPr id="59400" name="Group 39"/>
            <p:cNvGrpSpPr>
              <a:grpSpLocks/>
            </p:cNvGrpSpPr>
            <p:nvPr/>
          </p:nvGrpSpPr>
          <p:grpSpPr bwMode="auto">
            <a:xfrm>
              <a:off x="2872" y="2299"/>
              <a:ext cx="2152" cy="1318"/>
              <a:chOff x="3192" y="2483"/>
              <a:chExt cx="2152" cy="1318"/>
            </a:xfrm>
          </p:grpSpPr>
          <p:grpSp>
            <p:nvGrpSpPr>
              <p:cNvPr id="59401" name="Group 25"/>
              <p:cNvGrpSpPr>
                <a:grpSpLocks/>
              </p:cNvGrpSpPr>
              <p:nvPr/>
            </p:nvGrpSpPr>
            <p:grpSpPr bwMode="auto">
              <a:xfrm>
                <a:off x="4642" y="2483"/>
                <a:ext cx="702" cy="1318"/>
                <a:chOff x="4794" y="1099"/>
                <a:chExt cx="534" cy="982"/>
              </a:xfrm>
            </p:grpSpPr>
            <p:sp>
              <p:nvSpPr>
                <p:cNvPr id="59407" name="AutoShape 26"/>
                <p:cNvSpPr>
                  <a:spLocks noChangeArrowheads="1"/>
                </p:cNvSpPr>
                <p:nvPr/>
              </p:nvSpPr>
              <p:spPr bwMode="auto">
                <a:xfrm>
                  <a:off x="4794" y="1229"/>
                  <a:ext cx="534" cy="852"/>
                </a:xfrm>
                <a:prstGeom prst="flowChartPunchedTape">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59408" name="Line 27"/>
                <p:cNvSpPr>
                  <a:spLocks noChangeShapeType="1"/>
                </p:cNvSpPr>
                <p:nvPr/>
              </p:nvSpPr>
              <p:spPr bwMode="auto">
                <a:xfrm>
                  <a:off x="4794" y="1845"/>
                  <a:ext cx="534"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Line 28"/>
                <p:cNvSpPr>
                  <a:spLocks noChangeShapeType="1"/>
                </p:cNvSpPr>
                <p:nvPr/>
              </p:nvSpPr>
              <p:spPr bwMode="auto">
                <a:xfrm>
                  <a:off x="4794" y="1549"/>
                  <a:ext cx="534"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0" name="Text Box 29"/>
                <p:cNvSpPr txBox="1">
                  <a:spLocks noChangeArrowheads="1"/>
                </p:cNvSpPr>
                <p:nvPr/>
              </p:nvSpPr>
              <p:spPr bwMode="auto">
                <a:xfrm>
                  <a:off x="4794" y="1651"/>
                  <a:ext cx="534" cy="97"/>
                </a:xfrm>
                <a:prstGeom prst="rect">
                  <a:avLst/>
                </a:prstGeom>
                <a:solidFill>
                  <a:srgbClr val="00FF00"/>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kumimoji="0" lang="zh-CN" altLang="en-US" sz="1600" b="0">
                    <a:solidFill>
                      <a:schemeClr val="tx1"/>
                    </a:solidFill>
                    <a:latin typeface="黑体" pitchFamily="2" charset="-122"/>
                    <a:ea typeface="黑体" pitchFamily="2" charset="-122"/>
                  </a:endParaRPr>
                </a:p>
              </p:txBody>
            </p:sp>
            <p:sp>
              <p:nvSpPr>
                <p:cNvPr id="59411" name="Text Box 30"/>
                <p:cNvSpPr txBox="1">
                  <a:spLocks noChangeArrowheads="1"/>
                </p:cNvSpPr>
                <p:nvPr/>
              </p:nvSpPr>
              <p:spPr bwMode="auto">
                <a:xfrm>
                  <a:off x="4840" y="1622"/>
                  <a:ext cx="47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600">
                      <a:solidFill>
                        <a:schemeClr val="tx1"/>
                      </a:solidFill>
                      <a:latin typeface="黑体" pitchFamily="2" charset="-122"/>
                      <a:ea typeface="黑体" pitchFamily="2" charset="-122"/>
                    </a:rPr>
                    <a:t>操作数</a:t>
                  </a:r>
                </a:p>
              </p:txBody>
            </p:sp>
            <p:sp>
              <p:nvSpPr>
                <p:cNvPr id="59412" name="Text Box 31"/>
                <p:cNvSpPr txBox="1">
                  <a:spLocks noChangeArrowheads="1"/>
                </p:cNvSpPr>
                <p:nvPr/>
              </p:nvSpPr>
              <p:spPr bwMode="auto">
                <a:xfrm>
                  <a:off x="4859" y="1099"/>
                  <a:ext cx="4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600">
                      <a:latin typeface="黑体" pitchFamily="2" charset="-122"/>
                      <a:ea typeface="黑体" pitchFamily="2" charset="-122"/>
                    </a:rPr>
                    <a:t>内存</a:t>
                  </a:r>
                  <a:endParaRPr kumimoji="0" lang="zh-CN" altLang="en-US" sz="1600" b="0">
                    <a:solidFill>
                      <a:schemeClr val="tx1"/>
                    </a:solidFill>
                    <a:latin typeface="黑体" pitchFamily="2" charset="-122"/>
                    <a:ea typeface="黑体" pitchFamily="2" charset="-122"/>
                  </a:endParaRPr>
                </a:p>
              </p:txBody>
            </p:sp>
          </p:grpSp>
          <p:sp>
            <p:nvSpPr>
              <p:cNvPr id="59402" name="Rectangle 32"/>
              <p:cNvSpPr>
                <a:spLocks noChangeArrowheads="1"/>
              </p:cNvSpPr>
              <p:nvPr/>
            </p:nvSpPr>
            <p:spPr bwMode="auto">
              <a:xfrm>
                <a:off x="3520" y="3360"/>
                <a:ext cx="536" cy="12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59403" name="Text Box 33"/>
              <p:cNvSpPr txBox="1">
                <a:spLocks noChangeArrowheads="1"/>
              </p:cNvSpPr>
              <p:nvPr/>
            </p:nvSpPr>
            <p:spPr bwMode="auto">
              <a:xfrm>
                <a:off x="3192" y="3320"/>
                <a:ext cx="3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eaLnBrk="1" hangingPunct="1">
                  <a:lnSpc>
                    <a:spcPct val="90000"/>
                  </a:lnSpc>
                  <a:spcBef>
                    <a:spcPct val="50000"/>
                  </a:spcBef>
                  <a:buClr>
                    <a:schemeClr val="bg1"/>
                  </a:buClr>
                  <a:buFont typeface="Wingdings" pitchFamily="2" charset="2"/>
                  <a:buNone/>
                </a:pPr>
                <a:r>
                  <a:rPr lang="en-US" altLang="zh-CN" sz="1800">
                    <a:solidFill>
                      <a:schemeClr val="tx2"/>
                    </a:solidFill>
                    <a:latin typeface="黑体" pitchFamily="2" charset="-122"/>
                    <a:ea typeface="黑体" pitchFamily="2" charset="-122"/>
                  </a:rPr>
                  <a:t>Ri</a:t>
                </a:r>
              </a:p>
            </p:txBody>
          </p:sp>
          <p:sp>
            <p:nvSpPr>
              <p:cNvPr id="59404" name="Line 34"/>
              <p:cNvSpPr>
                <a:spLocks noChangeShapeType="1"/>
              </p:cNvSpPr>
              <p:nvPr/>
            </p:nvSpPr>
            <p:spPr bwMode="auto">
              <a:xfrm>
                <a:off x="4000" y="3424"/>
                <a:ext cx="584" cy="0"/>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5" name="Freeform 35"/>
              <p:cNvSpPr>
                <a:spLocks/>
              </p:cNvSpPr>
              <p:nvPr/>
            </p:nvSpPr>
            <p:spPr bwMode="auto">
              <a:xfrm flipV="1">
                <a:off x="3992" y="3288"/>
                <a:ext cx="584" cy="112"/>
              </a:xfrm>
              <a:custGeom>
                <a:avLst/>
                <a:gdLst>
                  <a:gd name="T0" fmla="*/ 0 w 536"/>
                  <a:gd name="T1" fmla="*/ 0 h 104"/>
                  <a:gd name="T2" fmla="*/ 1304 w 536"/>
                  <a:gd name="T3" fmla="*/ 0 h 104"/>
                  <a:gd name="T4" fmla="*/ 1304 w 536"/>
                  <a:gd name="T5" fmla="*/ 372 h 104"/>
                  <a:gd name="T6" fmla="*/ 2301 w 536"/>
                  <a:gd name="T7" fmla="*/ 372 h 104"/>
                  <a:gd name="T8" fmla="*/ 0 60000 65536"/>
                  <a:gd name="T9" fmla="*/ 0 60000 65536"/>
                  <a:gd name="T10" fmla="*/ 0 60000 65536"/>
                  <a:gd name="T11" fmla="*/ 0 60000 65536"/>
                  <a:gd name="T12" fmla="*/ 0 w 536"/>
                  <a:gd name="T13" fmla="*/ 0 h 104"/>
                  <a:gd name="T14" fmla="*/ 536 w 536"/>
                  <a:gd name="T15" fmla="*/ 104 h 104"/>
                </a:gdLst>
                <a:ahLst/>
                <a:cxnLst>
                  <a:cxn ang="T8">
                    <a:pos x="T0" y="T1"/>
                  </a:cxn>
                  <a:cxn ang="T9">
                    <a:pos x="T2" y="T3"/>
                  </a:cxn>
                  <a:cxn ang="T10">
                    <a:pos x="T4" y="T5"/>
                  </a:cxn>
                  <a:cxn ang="T11">
                    <a:pos x="T6" y="T7"/>
                  </a:cxn>
                </a:cxnLst>
                <a:rect l="T12" t="T13" r="T14" b="T15"/>
                <a:pathLst>
                  <a:path w="536" h="104">
                    <a:moveTo>
                      <a:pt x="0" y="0"/>
                    </a:moveTo>
                    <a:lnTo>
                      <a:pt x="304" y="0"/>
                    </a:lnTo>
                    <a:lnTo>
                      <a:pt x="304" y="104"/>
                    </a:lnTo>
                    <a:lnTo>
                      <a:pt x="536" y="104"/>
                    </a:lnTo>
                  </a:path>
                </a:pathLst>
              </a:custGeom>
              <a:noFill/>
              <a:ln w="28575" cap="flat" cmpd="sng">
                <a:solidFill>
                  <a:schemeClr val="hlink"/>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6" name="Text Box 37"/>
              <p:cNvSpPr txBox="1">
                <a:spLocks noChangeArrowheads="1"/>
              </p:cNvSpPr>
              <p:nvPr/>
            </p:nvSpPr>
            <p:spPr bwMode="auto">
              <a:xfrm>
                <a:off x="3864" y="3032"/>
                <a:ext cx="7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90000"/>
                  </a:lnSpc>
                  <a:spcBef>
                    <a:spcPct val="50000"/>
                  </a:spcBef>
                  <a:buClr>
                    <a:schemeClr val="bg1"/>
                  </a:buClr>
                  <a:buFont typeface="Wingdings" pitchFamily="2" charset="2"/>
                  <a:buNone/>
                </a:pPr>
                <a:r>
                  <a:rPr lang="zh-CN" altLang="en-US" sz="2000">
                    <a:solidFill>
                      <a:schemeClr val="hlink"/>
                    </a:solidFill>
                    <a:latin typeface="黑体" pitchFamily="2" charset="-122"/>
                    <a:ea typeface="黑体" pitchFamily="2" charset="-122"/>
                  </a:rPr>
                  <a:t>寻址后</a:t>
                </a:r>
              </a:p>
            </p:txBody>
          </p:sp>
        </p:gr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84225" y="1179513"/>
            <a:ext cx="57594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4800" algn="l" eaLnBrk="1" hangingPunct="1">
              <a:lnSpc>
                <a:spcPct val="120000"/>
              </a:lnSpc>
            </a:pPr>
            <a:r>
              <a:rPr kumimoji="0" lang="zh-CN" altLang="en-US">
                <a:latin typeface="黑体" pitchFamily="2" charset="-122"/>
                <a:ea typeface="黑体" pitchFamily="2" charset="-122"/>
              </a:rPr>
              <a:t>(1)先变址后间址（前变址方式）</a:t>
            </a:r>
          </a:p>
          <a:p>
            <a:pPr indent="304800"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EA=(A+(Rx))，</a:t>
            </a:r>
          </a:p>
          <a:p>
            <a:pPr indent="304800" algn="l" eaLnBrk="1" hangingPunct="1">
              <a:lnSpc>
                <a:spcPct val="120000"/>
              </a:lnSpc>
            </a:pPr>
            <a:r>
              <a:rPr kumimoji="0" lang="en-US" altLang="zh-CN">
                <a:latin typeface="黑体" pitchFamily="2" charset="-122"/>
                <a:ea typeface="黑体" pitchFamily="2" charset="-122"/>
              </a:rPr>
              <a:t>      </a:t>
            </a:r>
            <a:r>
              <a:rPr kumimoji="0" lang="zh-CN" altLang="en-US">
                <a:latin typeface="黑体" pitchFamily="2" charset="-122"/>
                <a:ea typeface="黑体" pitchFamily="2" charset="-122"/>
              </a:rPr>
              <a:t>操作数 </a:t>
            </a:r>
            <a:r>
              <a:rPr kumimoji="0" lang="en-US" altLang="zh-CN">
                <a:latin typeface="黑体" pitchFamily="2" charset="-122"/>
                <a:ea typeface="黑体" pitchFamily="2" charset="-122"/>
              </a:rPr>
              <a:t>S=((A+(Rx)))。 </a:t>
            </a:r>
          </a:p>
          <a:p>
            <a:pPr indent="304800" algn="l" eaLnBrk="1" hangingPunct="1">
              <a:lnSpc>
                <a:spcPct val="80000"/>
              </a:lnSpc>
            </a:pPr>
            <a:endParaRPr kumimoji="0" lang="en-US" altLang="zh-CN">
              <a:latin typeface="黑体" pitchFamily="2" charset="-122"/>
              <a:ea typeface="黑体" pitchFamily="2" charset="-122"/>
            </a:endParaRPr>
          </a:p>
          <a:p>
            <a:pPr indent="304800" algn="l" eaLnBrk="1" hangingPunct="1">
              <a:lnSpc>
                <a:spcPct val="120000"/>
              </a:lnSpc>
            </a:pPr>
            <a:r>
              <a:rPr kumimoji="0" lang="en-US" altLang="zh-CN">
                <a:latin typeface="黑体" pitchFamily="2" charset="-122"/>
                <a:ea typeface="黑体" pitchFamily="2" charset="-122"/>
              </a:rPr>
              <a:t>(2)</a:t>
            </a:r>
            <a:r>
              <a:rPr kumimoji="0" lang="zh-CN" altLang="en-US">
                <a:latin typeface="黑体" pitchFamily="2" charset="-122"/>
                <a:ea typeface="黑体" pitchFamily="2" charset="-122"/>
              </a:rPr>
              <a:t>先间址后变址（后变址方式）</a:t>
            </a:r>
          </a:p>
          <a:p>
            <a:pPr indent="304800"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EA=(A)+(Rx)，</a:t>
            </a:r>
          </a:p>
          <a:p>
            <a:pPr indent="304800" algn="l" eaLnBrk="1" hangingPunct="1">
              <a:lnSpc>
                <a:spcPct val="120000"/>
              </a:lnSpc>
            </a:pPr>
            <a:r>
              <a:rPr kumimoji="0" lang="en-US" altLang="zh-CN">
                <a:latin typeface="黑体" pitchFamily="2" charset="-122"/>
                <a:ea typeface="黑体" pitchFamily="2" charset="-122"/>
              </a:rPr>
              <a:t>      </a:t>
            </a:r>
            <a:r>
              <a:rPr kumimoji="0" lang="zh-CN" altLang="en-US">
                <a:latin typeface="黑体" pitchFamily="2" charset="-122"/>
                <a:ea typeface="黑体" pitchFamily="2" charset="-122"/>
              </a:rPr>
              <a:t>操作数 </a:t>
            </a:r>
            <a:r>
              <a:rPr kumimoji="0" lang="en-US" altLang="zh-CN">
                <a:latin typeface="黑体" pitchFamily="2" charset="-122"/>
                <a:ea typeface="黑体" pitchFamily="2" charset="-122"/>
              </a:rPr>
              <a:t>S=((A)+(Rx))。 </a:t>
            </a:r>
          </a:p>
        </p:txBody>
      </p:sp>
      <p:sp>
        <p:nvSpPr>
          <p:cNvPr id="60419" name="Rectangle 3"/>
          <p:cNvSpPr>
            <a:spLocks noChangeArrowheads="1"/>
          </p:cNvSpPr>
          <p:nvPr/>
        </p:nvSpPr>
        <p:spPr bwMode="auto">
          <a:xfrm>
            <a:off x="661988" y="546100"/>
            <a:ext cx="267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990000"/>
                </a:solidFill>
                <a:latin typeface="黑体" pitchFamily="2" charset="-122"/>
                <a:ea typeface="黑体" pitchFamily="2" charset="-122"/>
              </a:rPr>
              <a:t>2.扩展变址方式</a:t>
            </a:r>
          </a:p>
        </p:txBody>
      </p:sp>
      <p:pic>
        <p:nvPicPr>
          <p:cNvPr id="60420" name="Picture 4" descr="j02129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5438" y="2824163"/>
            <a:ext cx="1830387"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73100" y="1042988"/>
            <a:ext cx="8056563"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4800" algn="l" eaLnBrk="1" hangingPunct="1"/>
            <a:r>
              <a:rPr kumimoji="0" lang="zh-CN" altLang="en-US">
                <a:latin typeface="黑体" pitchFamily="2" charset="-122"/>
                <a:ea typeface="黑体" pitchFamily="2" charset="-122"/>
              </a:rPr>
              <a:t>    </a:t>
            </a:r>
            <a:r>
              <a:rPr kumimoji="0" lang="en-US" altLang="zh-CN">
                <a:latin typeface="黑体" pitchFamily="2" charset="-122"/>
                <a:ea typeface="黑体" pitchFamily="2" charset="-122"/>
              </a:rPr>
              <a:t>EA =(Rb)+(Rx)+D</a:t>
            </a:r>
          </a:p>
          <a:p>
            <a:pPr indent="304800" algn="l" eaLnBrk="1" hangingPunct="1"/>
            <a:endParaRPr kumimoji="0" lang="en-US" altLang="zh-CN">
              <a:latin typeface="黑体" pitchFamily="2" charset="-122"/>
              <a:ea typeface="黑体" pitchFamily="2" charset="-122"/>
            </a:endParaRPr>
          </a:p>
          <a:p>
            <a:pPr indent="304800" algn="l" eaLnBrk="1" hangingPunct="1"/>
            <a:r>
              <a:rPr kumimoji="0" lang="zh-CN" altLang="en-US">
                <a:solidFill>
                  <a:srgbClr val="003300"/>
                </a:solidFill>
                <a:latin typeface="黑体" pitchFamily="2" charset="-122"/>
                <a:ea typeface="黑体" pitchFamily="2" charset="-122"/>
              </a:rPr>
              <a:t>其中：</a:t>
            </a:r>
            <a:r>
              <a:rPr kumimoji="0" lang="en-US" altLang="zh-CN">
                <a:solidFill>
                  <a:srgbClr val="003300"/>
                </a:solidFill>
                <a:latin typeface="黑体" pitchFamily="2" charset="-122"/>
                <a:ea typeface="黑体" pitchFamily="2" charset="-122"/>
              </a:rPr>
              <a:t>Rb</a:t>
            </a:r>
            <a:r>
              <a:rPr kumimoji="0" lang="zh-CN" altLang="en-US">
                <a:solidFill>
                  <a:srgbClr val="003300"/>
                </a:solidFill>
                <a:latin typeface="黑体" pitchFamily="2" charset="-122"/>
                <a:ea typeface="黑体" pitchFamily="2" charset="-122"/>
              </a:rPr>
              <a:t>为基址寄存器，</a:t>
            </a:r>
            <a:r>
              <a:rPr kumimoji="0" lang="en-US" altLang="zh-CN">
                <a:solidFill>
                  <a:srgbClr val="003300"/>
                </a:solidFill>
                <a:latin typeface="黑体" pitchFamily="2" charset="-122"/>
                <a:ea typeface="黑体" pitchFamily="2" charset="-122"/>
              </a:rPr>
              <a:t>Rx</a:t>
            </a:r>
            <a:r>
              <a:rPr kumimoji="0" lang="zh-CN" altLang="en-US">
                <a:solidFill>
                  <a:srgbClr val="003300"/>
                </a:solidFill>
                <a:latin typeface="黑体" pitchFamily="2" charset="-122"/>
                <a:ea typeface="黑体" pitchFamily="2" charset="-122"/>
              </a:rPr>
              <a:t>为变址寄存器，</a:t>
            </a:r>
            <a:r>
              <a:rPr kumimoji="0" lang="en-US" altLang="zh-CN">
                <a:solidFill>
                  <a:srgbClr val="003300"/>
                </a:solidFill>
                <a:latin typeface="黑体" pitchFamily="2" charset="-122"/>
                <a:ea typeface="黑体" pitchFamily="2" charset="-122"/>
              </a:rPr>
              <a:t>D</a:t>
            </a:r>
            <a:r>
              <a:rPr kumimoji="0" lang="zh-CN" altLang="en-US">
                <a:solidFill>
                  <a:srgbClr val="003300"/>
                </a:solidFill>
                <a:latin typeface="黑体" pitchFamily="2" charset="-122"/>
                <a:ea typeface="黑体" pitchFamily="2" charset="-122"/>
              </a:rPr>
              <a:t>为位移量。</a:t>
            </a:r>
          </a:p>
          <a:p>
            <a:pPr indent="304800" algn="l" eaLnBrk="1" hangingPunct="1"/>
            <a:endParaRPr kumimoji="0" lang="zh-CN" altLang="en-US">
              <a:solidFill>
                <a:srgbClr val="003300"/>
              </a:solidFill>
              <a:latin typeface="黑体" pitchFamily="2" charset="-122"/>
              <a:ea typeface="黑体" pitchFamily="2" charset="-122"/>
            </a:endParaRPr>
          </a:p>
          <a:p>
            <a:pPr indent="304800" algn="l" eaLnBrk="1" hangingPunct="1"/>
            <a:r>
              <a:rPr kumimoji="0" lang="zh-CN" altLang="en-US">
                <a:solidFill>
                  <a:srgbClr val="003300"/>
                </a:solidFill>
                <a:latin typeface="黑体" pitchFamily="2" charset="-122"/>
                <a:ea typeface="黑体" pitchFamily="2" charset="-122"/>
              </a:rPr>
              <a:t>位移量</a:t>
            </a:r>
            <a:r>
              <a:rPr kumimoji="0" lang="en-US" altLang="zh-CN">
                <a:solidFill>
                  <a:srgbClr val="003300"/>
                </a:solidFill>
                <a:latin typeface="黑体" pitchFamily="2" charset="-122"/>
                <a:ea typeface="黑体" pitchFamily="2" charset="-122"/>
              </a:rPr>
              <a:t>D</a:t>
            </a:r>
            <a:r>
              <a:rPr kumimoji="0" lang="zh-CN" altLang="en-US">
                <a:solidFill>
                  <a:srgbClr val="003300"/>
                </a:solidFill>
                <a:latin typeface="黑体" pitchFamily="2" charset="-122"/>
                <a:ea typeface="黑体" pitchFamily="2" charset="-122"/>
              </a:rPr>
              <a:t>在指令一旦确定后不能再修改；</a:t>
            </a:r>
          </a:p>
          <a:p>
            <a:pPr indent="304800" algn="l" eaLnBrk="1" hangingPunct="1">
              <a:lnSpc>
                <a:spcPct val="120000"/>
              </a:lnSpc>
            </a:pPr>
            <a:r>
              <a:rPr kumimoji="0" lang="zh-CN" altLang="en-US">
                <a:solidFill>
                  <a:srgbClr val="003300"/>
                </a:solidFill>
                <a:latin typeface="黑体" pitchFamily="2" charset="-122"/>
                <a:ea typeface="黑体" pitchFamily="2" charset="-122"/>
              </a:rPr>
              <a:t>基址和变址寄存器中的内容可以改变。</a:t>
            </a:r>
          </a:p>
          <a:p>
            <a:pPr indent="304800" algn="l" eaLnBrk="1" hangingPunct="1"/>
            <a:r>
              <a:rPr kumimoji="0" lang="zh-CN" altLang="en-US" b="0">
                <a:solidFill>
                  <a:schemeClr val="tx1"/>
                </a:solidFill>
                <a:latin typeface="黑体" pitchFamily="2" charset="-122"/>
                <a:ea typeface="黑体" pitchFamily="2" charset="-122"/>
              </a:rPr>
              <a:t> </a:t>
            </a:r>
          </a:p>
        </p:txBody>
      </p:sp>
      <p:sp>
        <p:nvSpPr>
          <p:cNvPr id="61443" name="Rectangle 3"/>
          <p:cNvSpPr>
            <a:spLocks noChangeArrowheads="1"/>
          </p:cNvSpPr>
          <p:nvPr/>
        </p:nvSpPr>
        <p:spPr bwMode="auto">
          <a:xfrm>
            <a:off x="719138" y="595313"/>
            <a:ext cx="252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990000"/>
                </a:solidFill>
                <a:latin typeface="黑体" pitchFamily="2" charset="-122"/>
                <a:ea typeface="黑体" pitchFamily="2" charset="-122"/>
              </a:rPr>
              <a:t>3.基址变址寻址</a:t>
            </a:r>
            <a:r>
              <a:rPr kumimoji="0" lang="zh-CN" altLang="en-US" b="0">
                <a:solidFill>
                  <a:srgbClr val="990000"/>
                </a:solidFill>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596900" y="828675"/>
            <a:ext cx="7823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dirty="0">
                <a:solidFill>
                  <a:srgbClr val="800000"/>
                </a:solidFill>
                <a:latin typeface="黑体" pitchFamily="2" charset="-122"/>
                <a:ea typeface="黑体" pitchFamily="2" charset="-122"/>
              </a:rPr>
              <a:t>思考题： </a:t>
            </a:r>
            <a:r>
              <a:rPr lang="en-US" altLang="zh-CN" dirty="0" smtClean="0">
                <a:latin typeface="黑体" pitchFamily="2" charset="-122"/>
                <a:ea typeface="黑体" pitchFamily="2" charset="-122"/>
              </a:rPr>
              <a:t>P76 </a:t>
            </a:r>
            <a:r>
              <a:rPr lang="en-US" altLang="zh-CN" dirty="0">
                <a:latin typeface="黑体" pitchFamily="2" charset="-122"/>
                <a:ea typeface="黑体" pitchFamily="2" charset="-122"/>
              </a:rPr>
              <a:t>3-7, 3-8, 3-16  </a:t>
            </a:r>
          </a:p>
          <a:p>
            <a:pPr eaLnBrk="1" hangingPunct="1">
              <a:lnSpc>
                <a:spcPct val="150000"/>
              </a:lnSpc>
            </a:pPr>
            <a:r>
              <a:rPr lang="zh-CN" altLang="en-US" dirty="0">
                <a:solidFill>
                  <a:srgbClr val="800000"/>
                </a:solidFill>
                <a:latin typeface="黑体" pitchFamily="2" charset="-122"/>
                <a:ea typeface="黑体" pitchFamily="2" charset="-122"/>
              </a:rPr>
              <a:t>习题：   </a:t>
            </a:r>
            <a:r>
              <a:rPr lang="en-US" altLang="zh-CN" dirty="0">
                <a:latin typeface="黑体" pitchFamily="2" charset="-122"/>
                <a:ea typeface="黑体" pitchFamily="2" charset="-122"/>
              </a:rPr>
              <a:t>P76 3-10, </a:t>
            </a:r>
            <a:r>
              <a:rPr lang="en-US" altLang="zh-CN" dirty="0" smtClean="0">
                <a:latin typeface="黑体" pitchFamily="2" charset="-122"/>
                <a:ea typeface="黑体" pitchFamily="2" charset="-122"/>
              </a:rPr>
              <a:t>3-12</a:t>
            </a:r>
          </a:p>
        </p:txBody>
      </p:sp>
      <p:sp>
        <p:nvSpPr>
          <p:cNvPr id="62467" name="Rectangle 13"/>
          <p:cNvSpPr>
            <a:spLocks noChangeArrowheads="1"/>
          </p:cNvSpPr>
          <p:nvPr/>
        </p:nvSpPr>
        <p:spPr bwMode="auto">
          <a:xfrm>
            <a:off x="0" y="4084638"/>
            <a:ext cx="9144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400">
                <a:latin typeface="Courier New" pitchFamily="49" charset="0"/>
                <a:ea typeface="宋体" pitchFamily="2" charset="-122"/>
              </a:rPr>
              <a:t> </a:t>
            </a:r>
            <a:endParaRPr lang="zh-CN" altLang="en-US" sz="1000">
              <a:latin typeface="宋体" pitchFamily="2" charset="-122"/>
              <a:ea typeface="宋体" pitchFamily="2" charset="-122"/>
            </a:endParaRPr>
          </a:p>
          <a:p>
            <a:pPr algn="l"/>
            <a:endParaRPr lang="zh-CN" altLang="en-US" b="0">
              <a:solidFill>
                <a:schemeClr val="tx1"/>
              </a:solidFill>
              <a:latin typeface="Arial" charset="0"/>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0"/>
          <p:cNvSpPr>
            <a:spLocks noChangeArrowheads="1"/>
          </p:cNvSpPr>
          <p:nvPr/>
        </p:nvSpPr>
        <p:spPr bwMode="auto">
          <a:xfrm>
            <a:off x="0" y="552450"/>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3.1 指令格式</a:t>
            </a:r>
          </a:p>
        </p:txBody>
      </p:sp>
      <p:sp>
        <p:nvSpPr>
          <p:cNvPr id="8195" name="Rectangle 50"/>
          <p:cNvSpPr>
            <a:spLocks noChangeArrowheads="1"/>
          </p:cNvSpPr>
          <p:nvPr/>
        </p:nvSpPr>
        <p:spPr bwMode="auto">
          <a:xfrm>
            <a:off x="647700" y="1138238"/>
            <a:ext cx="446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3.1.1 机器指令的基本格式</a:t>
            </a:r>
          </a:p>
        </p:txBody>
      </p:sp>
      <p:sp>
        <p:nvSpPr>
          <p:cNvPr id="8196" name="Rectangle 54"/>
          <p:cNvSpPr>
            <a:spLocks noChangeArrowheads="1"/>
          </p:cNvSpPr>
          <p:nvPr/>
        </p:nvSpPr>
        <p:spPr bwMode="auto">
          <a:xfrm>
            <a:off x="482600" y="2430463"/>
            <a:ext cx="86614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lang="zh-CN" altLang="en-US">
                <a:latin typeface="黑体" pitchFamily="2" charset="-122"/>
                <a:ea typeface="黑体" pitchFamily="2" charset="-122"/>
              </a:rPr>
              <a:t>       </a:t>
            </a:r>
            <a:r>
              <a:rPr lang="en-US" altLang="zh-CN">
                <a:solidFill>
                  <a:srgbClr val="FF0000"/>
                </a:solidFill>
                <a:latin typeface="黑体" pitchFamily="2" charset="-122"/>
                <a:ea typeface="黑体" pitchFamily="2" charset="-122"/>
              </a:rPr>
              <a:t>OP: </a:t>
            </a:r>
            <a:r>
              <a:rPr lang="zh-CN" altLang="en-US">
                <a:solidFill>
                  <a:srgbClr val="FF0000"/>
                </a:solidFill>
                <a:latin typeface="黑体" pitchFamily="2" charset="-122"/>
                <a:ea typeface="黑体" pitchFamily="2" charset="-122"/>
              </a:rPr>
              <a:t>操作码字段</a:t>
            </a:r>
            <a:r>
              <a:rPr lang="zh-CN" altLang="en-US">
                <a:latin typeface="黑体" pitchFamily="2" charset="-122"/>
                <a:ea typeface="黑体" pitchFamily="2" charset="-122"/>
              </a:rPr>
              <a:t>，指出所要进行的操作；</a:t>
            </a:r>
            <a:endParaRPr lang="zh-CN" altLang="en-US">
              <a:solidFill>
                <a:schemeClr val="tx2"/>
              </a:solidFill>
              <a:latin typeface="黑体" pitchFamily="2" charset="-122"/>
              <a:ea typeface="黑体" pitchFamily="2" charset="-122"/>
              <a:cs typeface="Courier New" pitchFamily="49" charset="0"/>
            </a:endParaRPr>
          </a:p>
          <a:p>
            <a:pPr algn="l">
              <a:lnSpc>
                <a:spcPct val="120000"/>
              </a:lnSpc>
            </a:pPr>
            <a:r>
              <a:rPr lang="zh-CN" altLang="en-US">
                <a:latin typeface="黑体" pitchFamily="2" charset="-122"/>
                <a:ea typeface="黑体" pitchFamily="2" charset="-122"/>
              </a:rPr>
              <a:t>       </a:t>
            </a:r>
            <a:r>
              <a:rPr lang="zh-CN" altLang="en-US">
                <a:solidFill>
                  <a:srgbClr val="0000FF"/>
                </a:solidFill>
                <a:latin typeface="黑体" pitchFamily="2" charset="-122"/>
                <a:ea typeface="黑体" pitchFamily="2" charset="-122"/>
              </a:rPr>
              <a:t> </a:t>
            </a:r>
            <a:r>
              <a:rPr lang="en-US" altLang="zh-CN">
                <a:solidFill>
                  <a:srgbClr val="0000FF"/>
                </a:solidFill>
                <a:latin typeface="黑体" pitchFamily="2" charset="-122"/>
                <a:ea typeface="黑体" pitchFamily="2" charset="-122"/>
              </a:rPr>
              <a:t>A: </a:t>
            </a:r>
            <a:r>
              <a:rPr lang="zh-CN" altLang="en-US">
                <a:solidFill>
                  <a:srgbClr val="0000FF"/>
                </a:solidFill>
                <a:latin typeface="黑体" pitchFamily="2" charset="-122"/>
                <a:ea typeface="黑体" pitchFamily="2" charset="-122"/>
              </a:rPr>
              <a:t>地址码字段，</a:t>
            </a:r>
            <a:r>
              <a:rPr lang="zh-CN" altLang="en-US">
                <a:latin typeface="黑体" pitchFamily="2" charset="-122"/>
                <a:ea typeface="黑体" pitchFamily="2" charset="-122"/>
              </a:rPr>
              <a:t>指出操作数和操作结果的地址。</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grpSp>
        <p:nvGrpSpPr>
          <p:cNvPr id="8197" name="Group 13"/>
          <p:cNvGrpSpPr>
            <a:grpSpLocks/>
          </p:cNvGrpSpPr>
          <p:nvPr/>
        </p:nvGrpSpPr>
        <p:grpSpPr bwMode="auto">
          <a:xfrm>
            <a:off x="2201863" y="1789113"/>
            <a:ext cx="2573337" cy="411162"/>
            <a:chOff x="1387" y="1127"/>
            <a:chExt cx="1621" cy="259"/>
          </a:xfrm>
        </p:grpSpPr>
        <p:sp>
          <p:nvSpPr>
            <p:cNvPr id="8199" name="Rectangle 59"/>
            <p:cNvSpPr>
              <a:spLocks noChangeArrowheads="1"/>
            </p:cNvSpPr>
            <p:nvPr/>
          </p:nvSpPr>
          <p:spPr bwMode="auto">
            <a:xfrm>
              <a:off x="1387" y="1129"/>
              <a:ext cx="872" cy="254"/>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1" hangingPunct="1">
                <a:lnSpc>
                  <a:spcPct val="90000"/>
                </a:lnSpc>
                <a:spcBef>
                  <a:spcPct val="20000"/>
                </a:spcBef>
                <a:buClr>
                  <a:schemeClr val="bg1"/>
                </a:buClr>
                <a:buFont typeface="Wingdings" pitchFamily="2" charset="2"/>
                <a:buNone/>
              </a:pPr>
              <a:r>
                <a:rPr kumimoji="0" lang="en-US" altLang="zh-CN">
                  <a:solidFill>
                    <a:schemeClr val="hlink"/>
                  </a:solidFill>
                  <a:latin typeface="黑体" pitchFamily="2" charset="-122"/>
                  <a:ea typeface="黑体" pitchFamily="2" charset="-122"/>
                </a:rPr>
                <a:t>OP</a:t>
              </a:r>
              <a:endParaRPr kumimoji="0" lang="zh-CN" altLang="en-US">
                <a:solidFill>
                  <a:schemeClr val="hlink"/>
                </a:solidFill>
                <a:latin typeface="黑体" pitchFamily="2" charset="-122"/>
                <a:ea typeface="黑体" pitchFamily="2" charset="-122"/>
              </a:endParaRPr>
            </a:p>
          </p:txBody>
        </p:sp>
        <p:sp>
          <p:nvSpPr>
            <p:cNvPr id="8200" name="Rectangle 60"/>
            <p:cNvSpPr>
              <a:spLocks noChangeArrowheads="1"/>
            </p:cNvSpPr>
            <p:nvPr/>
          </p:nvSpPr>
          <p:spPr bwMode="auto">
            <a:xfrm>
              <a:off x="2255" y="1127"/>
              <a:ext cx="753" cy="25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1" hangingPunct="1">
                <a:lnSpc>
                  <a:spcPct val="90000"/>
                </a:lnSpc>
                <a:spcBef>
                  <a:spcPct val="20000"/>
                </a:spcBef>
                <a:buClr>
                  <a:schemeClr val="bg1"/>
                </a:buClr>
                <a:buFont typeface="Wingdings" pitchFamily="2" charset="2"/>
                <a:buNone/>
              </a:pPr>
              <a:r>
                <a:rPr lang="en-US" altLang="zh-CN">
                  <a:solidFill>
                    <a:srgbClr val="0000FF"/>
                  </a:solidFill>
                  <a:latin typeface="黑体" pitchFamily="2" charset="-122"/>
                  <a:ea typeface="黑体" pitchFamily="2" charset="-122"/>
                </a:rPr>
                <a:t>A</a:t>
              </a:r>
              <a:endParaRPr lang="zh-CN" altLang="en-US">
                <a:solidFill>
                  <a:srgbClr val="0000FF"/>
                </a:solidFill>
                <a:latin typeface="黑体" pitchFamily="2" charset="-122"/>
                <a:ea typeface="黑体" pitchFamily="2" charset="-122"/>
              </a:endParaRPr>
            </a:p>
          </p:txBody>
        </p:sp>
      </p:grpSp>
      <p:sp>
        <p:nvSpPr>
          <p:cNvPr id="8198" name="Rectangle 62"/>
          <p:cNvSpPr>
            <a:spLocks noChangeArrowheads="1"/>
          </p:cNvSpPr>
          <p:nvPr/>
        </p:nvSpPr>
        <p:spPr bwMode="auto">
          <a:xfrm>
            <a:off x="685800" y="3673475"/>
            <a:ext cx="8458200"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1" hangingPunct="1">
              <a:lnSpc>
                <a:spcPct val="130000"/>
              </a:lnSpc>
            </a:pPr>
            <a:r>
              <a:rPr lang="zh-CN" altLang="en-US">
                <a:latin typeface="黑体" pitchFamily="2" charset="-122"/>
                <a:ea typeface="黑体" pitchFamily="2" charset="-122"/>
              </a:rPr>
              <a:t>指令的长度:</a:t>
            </a:r>
            <a:endParaRPr lang="zh-CN" altLang="en-US">
              <a:solidFill>
                <a:schemeClr val="tx2"/>
              </a:solidFill>
              <a:latin typeface="黑体" pitchFamily="2" charset="-122"/>
              <a:ea typeface="黑体" pitchFamily="2" charset="-122"/>
              <a:cs typeface="Courier New" pitchFamily="49" charset="0"/>
            </a:endParaRPr>
          </a:p>
          <a:p>
            <a:pPr>
              <a:lnSpc>
                <a:spcPct val="130000"/>
              </a:lnSpc>
            </a:pPr>
            <a:r>
              <a:rPr lang="zh-CN" altLang="en-US">
                <a:latin typeface="黑体" pitchFamily="2" charset="-122"/>
                <a:ea typeface="黑体" pitchFamily="2" charset="-122"/>
              </a:rPr>
              <a:t>    1) 定长. 指令系统中所有的指令其二进制位数都一样。</a:t>
            </a:r>
            <a:endParaRPr lang="zh-CN" altLang="en-US">
              <a:solidFill>
                <a:schemeClr val="tx2"/>
              </a:solidFill>
              <a:latin typeface="黑体" pitchFamily="2" charset="-122"/>
              <a:ea typeface="黑体" pitchFamily="2" charset="-122"/>
            </a:endParaRPr>
          </a:p>
          <a:p>
            <a:pPr algn="l">
              <a:lnSpc>
                <a:spcPct val="130000"/>
              </a:lnSpc>
            </a:pPr>
            <a:r>
              <a:rPr lang="zh-CN" altLang="en-US">
                <a:latin typeface="黑体" pitchFamily="2" charset="-122"/>
                <a:ea typeface="黑体" pitchFamily="2" charset="-122"/>
              </a:rPr>
              <a:t>    2) 变长. 各指令的二进制位数可以不同。</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3"/>
          <p:cNvSpPr txBox="1">
            <a:spLocks noChangeArrowheads="1"/>
          </p:cNvSpPr>
          <p:nvPr/>
        </p:nvSpPr>
        <p:spPr bwMode="auto">
          <a:xfrm>
            <a:off x="944563" y="1001713"/>
            <a:ext cx="7394575" cy="4373562"/>
          </a:xfrm>
          <a:prstGeom prst="rect">
            <a:avLst/>
          </a:prstGeom>
          <a:gradFill rotWithShape="0">
            <a:gsLst>
              <a:gs pos="0">
                <a:srgbClr val="ADD6FF"/>
              </a:gs>
              <a:gs pos="50000">
                <a:srgbClr val="F5E3F3"/>
              </a:gs>
              <a:gs pos="100000">
                <a:srgbClr val="ADD6FF"/>
              </a:gs>
            </a:gsLst>
            <a:lin ang="2700000" scaled="1"/>
          </a:gradFill>
          <a:ln w="19050">
            <a:solidFill>
              <a:srgbClr val="000099"/>
            </a:solidFill>
            <a:miter lim="800000"/>
            <a:headEnd/>
            <a:tailEnd/>
          </a:ln>
        </p:spPr>
        <p:txBody>
          <a:bodyPr/>
          <a:lstStyle>
            <a:lvl1pPr marL="1074738" indent="-1074738">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lnSpc>
                <a:spcPct val="160000"/>
              </a:lnSpc>
              <a:spcBef>
                <a:spcPct val="50000"/>
              </a:spcBef>
            </a:pPr>
            <a:r>
              <a:rPr lang="zh-CN" altLang="en-US">
                <a:solidFill>
                  <a:srgbClr val="800000"/>
                </a:solidFill>
                <a:latin typeface="黑体" pitchFamily="2" charset="-122"/>
                <a:ea typeface="黑体" pitchFamily="2" charset="-122"/>
              </a:rPr>
              <a:t>本章要点：</a:t>
            </a:r>
          </a:p>
          <a:p>
            <a:pPr algn="l">
              <a:lnSpc>
                <a:spcPct val="120000"/>
              </a:lnSpc>
              <a:spcBef>
                <a:spcPct val="50000"/>
              </a:spcBef>
            </a:pPr>
            <a:r>
              <a:rPr lang="zh-CN" altLang="en-US">
                <a:latin typeface="黑体" pitchFamily="2" charset="-122"/>
                <a:ea typeface="黑体" pitchFamily="2" charset="-122"/>
              </a:rPr>
              <a:t>    1. 理解指令的基本格式和基本操作种类，理解   扩展操作码方法；</a:t>
            </a:r>
          </a:p>
          <a:p>
            <a:pPr algn="l">
              <a:lnSpc>
                <a:spcPct val="120000"/>
              </a:lnSpc>
              <a:spcBef>
                <a:spcPct val="50000"/>
              </a:spcBef>
            </a:pPr>
            <a:r>
              <a:rPr lang="zh-CN" altLang="en-US">
                <a:solidFill>
                  <a:schemeClr val="hlink"/>
                </a:solidFill>
                <a:latin typeface="黑体" pitchFamily="2" charset="-122"/>
                <a:ea typeface="黑体" pitchFamily="2" charset="-122"/>
              </a:rPr>
              <a:t>    2. 掌握基本数据寻址方式及其常见的变形方式的有效地址的确定方法及寻址特点；</a:t>
            </a:r>
          </a:p>
          <a:p>
            <a:pPr algn="l">
              <a:lnSpc>
                <a:spcPct val="120000"/>
              </a:lnSpc>
              <a:spcBef>
                <a:spcPct val="50000"/>
              </a:spcBef>
            </a:pPr>
            <a:r>
              <a:rPr lang="zh-CN" altLang="en-US">
                <a:latin typeface="黑体" pitchFamily="2" charset="-122"/>
                <a:ea typeface="黑体" pitchFamily="2" charset="-122"/>
              </a:rPr>
              <a:t>    3. 存储器堆栈的概念及堆栈的进、出栈操作；</a:t>
            </a:r>
          </a:p>
          <a:p>
            <a:pPr algn="l">
              <a:lnSpc>
                <a:spcPct val="120000"/>
              </a:lnSpc>
              <a:spcBef>
                <a:spcPct val="50000"/>
              </a:spcBef>
            </a:pPr>
            <a:r>
              <a:rPr lang="zh-CN" altLang="en-US">
                <a:latin typeface="黑体" pitchFamily="2" charset="-122"/>
                <a:ea typeface="黑体" pitchFamily="2" charset="-122"/>
              </a:rPr>
              <a:t>    </a:t>
            </a:r>
            <a:r>
              <a:rPr lang="en-US" altLang="zh-CN">
                <a:latin typeface="黑体" pitchFamily="2" charset="-122"/>
                <a:ea typeface="黑体" pitchFamily="2" charset="-122"/>
              </a:rPr>
              <a:t>4. </a:t>
            </a:r>
            <a:r>
              <a:rPr lang="zh-CN" altLang="en-US">
                <a:latin typeface="黑体" pitchFamily="2" charset="-122"/>
                <a:ea typeface="黑体" pitchFamily="2" charset="-122"/>
              </a:rPr>
              <a:t>指令系统的发展及</a:t>
            </a:r>
            <a:r>
              <a:rPr lang="en-US" altLang="zh-CN">
                <a:latin typeface="黑体" pitchFamily="2" charset="-122"/>
                <a:ea typeface="黑体" pitchFamily="2" charset="-122"/>
              </a:rPr>
              <a:t>RISC</a:t>
            </a:r>
            <a:r>
              <a:rPr lang="zh-CN" altLang="en-US">
                <a:latin typeface="黑体" pitchFamily="2" charset="-122"/>
                <a:ea typeface="黑体" pitchFamily="2" charset="-122"/>
              </a:rPr>
              <a:t>技术。</a:t>
            </a:r>
            <a:endParaRPr lang="en-US" altLang="zh-CN">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566738"/>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3.4 堆栈与堆栈操作</a:t>
            </a:r>
          </a:p>
        </p:txBody>
      </p:sp>
      <p:sp>
        <p:nvSpPr>
          <p:cNvPr id="64515" name="Rectangle 4"/>
          <p:cNvSpPr>
            <a:spLocks noChangeArrowheads="1"/>
          </p:cNvSpPr>
          <p:nvPr/>
        </p:nvSpPr>
        <p:spPr bwMode="auto">
          <a:xfrm>
            <a:off x="1014413" y="1320800"/>
            <a:ext cx="751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 </a:t>
            </a:r>
            <a:r>
              <a:rPr kumimoji="0" lang="zh-CN" altLang="en-US">
                <a:solidFill>
                  <a:schemeClr val="hlink"/>
                </a:solidFill>
                <a:latin typeface="黑体" pitchFamily="2" charset="-122"/>
                <a:ea typeface="黑体" pitchFamily="2" charset="-122"/>
              </a:rPr>
              <a:t>堆栈：</a:t>
            </a:r>
            <a:r>
              <a:rPr kumimoji="0" lang="zh-CN" altLang="en-US">
                <a:latin typeface="黑体" pitchFamily="2" charset="-122"/>
                <a:ea typeface="黑体" pitchFamily="2" charset="-122"/>
              </a:rPr>
              <a:t>“后进先出”(</a:t>
            </a:r>
            <a:r>
              <a:rPr kumimoji="0" lang="en-US" altLang="zh-CN">
                <a:latin typeface="黑体" pitchFamily="2" charset="-122"/>
                <a:ea typeface="黑体" pitchFamily="2" charset="-122"/>
              </a:rPr>
              <a:t>LIFO)</a:t>
            </a:r>
            <a:r>
              <a:rPr kumimoji="0" lang="zh-CN" altLang="en-US">
                <a:latin typeface="黑体" pitchFamily="2" charset="-122"/>
                <a:ea typeface="黑体" pitchFamily="2" charset="-122"/>
              </a:rPr>
              <a:t>的存储区</a:t>
            </a:r>
            <a:r>
              <a:rPr kumimoji="0" lang="en-US" altLang="zh-CN">
                <a:latin typeface="黑体" pitchFamily="2" charset="-122"/>
                <a:ea typeface="黑体" pitchFamily="2" charset="-122"/>
              </a:rPr>
              <a:t>。</a:t>
            </a:r>
          </a:p>
        </p:txBody>
      </p:sp>
      <p:sp>
        <p:nvSpPr>
          <p:cNvPr id="64516" name="Rectangle 5"/>
          <p:cNvSpPr>
            <a:spLocks noChangeArrowheads="1"/>
          </p:cNvSpPr>
          <p:nvPr/>
        </p:nvSpPr>
        <p:spPr bwMode="auto">
          <a:xfrm>
            <a:off x="795338" y="2065338"/>
            <a:ext cx="428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3.4.1 堆栈结构</a:t>
            </a:r>
          </a:p>
        </p:txBody>
      </p:sp>
      <p:sp>
        <p:nvSpPr>
          <p:cNvPr id="64517" name="Rectangle 6"/>
          <p:cNvSpPr>
            <a:spLocks noChangeArrowheads="1"/>
          </p:cNvSpPr>
          <p:nvPr/>
        </p:nvSpPr>
        <p:spPr bwMode="auto">
          <a:xfrm>
            <a:off x="1341438" y="2601913"/>
            <a:ext cx="39116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30000"/>
              </a:lnSpc>
              <a:buFont typeface="Wingdings" pitchFamily="2" charset="2"/>
              <a:buChar char="Ø"/>
            </a:pPr>
            <a:r>
              <a:rPr kumimoji="0" lang="zh-CN" altLang="en-US">
                <a:latin typeface="黑体" pitchFamily="2" charset="-122"/>
                <a:ea typeface="黑体" pitchFamily="2" charset="-122"/>
              </a:rPr>
              <a:t> 寄存器堆栈(硬堆栈）</a:t>
            </a:r>
          </a:p>
          <a:p>
            <a:pPr algn="l" eaLnBrk="1" hangingPunct="1">
              <a:lnSpc>
                <a:spcPct val="130000"/>
              </a:lnSpc>
              <a:buFont typeface="Wingdings" pitchFamily="2" charset="2"/>
              <a:buChar char="Ø"/>
            </a:pPr>
            <a:r>
              <a:rPr kumimoji="0" lang="zh-CN" altLang="en-US">
                <a:latin typeface="黑体" pitchFamily="2" charset="-122"/>
                <a:ea typeface="黑体" pitchFamily="2" charset="-122"/>
              </a:rPr>
              <a:t> 存储器堆栈(软堆栈) </a:t>
            </a:r>
          </a:p>
        </p:txBody>
      </p:sp>
    </p:spTree>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ChangeArrowheads="1"/>
          </p:cNvSpPr>
          <p:nvPr/>
        </p:nvSpPr>
        <p:spPr bwMode="auto">
          <a:xfrm>
            <a:off x="701675" y="490538"/>
            <a:ext cx="6491288"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solidFill>
                  <a:srgbClr val="800000"/>
                </a:solidFill>
                <a:latin typeface="黑体" pitchFamily="2" charset="-122"/>
                <a:ea typeface="黑体" pitchFamily="2" charset="-122"/>
              </a:rPr>
              <a:t>1.寄存器堆栈(硬堆栈）</a:t>
            </a:r>
          </a:p>
          <a:p>
            <a:pPr algn="l" eaLnBrk="1" hangingPunct="1">
              <a:lnSpc>
                <a:spcPct val="120000"/>
              </a:lnSpc>
            </a:pPr>
            <a:r>
              <a:rPr kumimoji="0" lang="zh-CN" altLang="en-US">
                <a:latin typeface="黑体" pitchFamily="2" charset="-122"/>
                <a:ea typeface="黑体" pitchFamily="2" charset="-122"/>
              </a:rPr>
              <a:t>  可由</a:t>
            </a:r>
            <a:r>
              <a:rPr kumimoji="0" lang="zh-CN" altLang="en-US" u="sng">
                <a:latin typeface="黑体" pitchFamily="2" charset="-122"/>
                <a:ea typeface="黑体" pitchFamily="2" charset="-122"/>
              </a:rPr>
              <a:t>移位寄存器</a:t>
            </a:r>
            <a:r>
              <a:rPr kumimoji="0" lang="zh-CN" altLang="en-US">
                <a:latin typeface="黑体" pitchFamily="2" charset="-122"/>
                <a:ea typeface="黑体" pitchFamily="2" charset="-122"/>
              </a:rPr>
              <a:t>组构成。（从图中纵向看）</a:t>
            </a:r>
          </a:p>
        </p:txBody>
      </p:sp>
      <p:grpSp>
        <p:nvGrpSpPr>
          <p:cNvPr id="65539" name="Group 16"/>
          <p:cNvGrpSpPr>
            <a:grpSpLocks/>
          </p:cNvGrpSpPr>
          <p:nvPr/>
        </p:nvGrpSpPr>
        <p:grpSpPr bwMode="auto">
          <a:xfrm>
            <a:off x="1249363" y="1401763"/>
            <a:ext cx="6518275" cy="4891087"/>
            <a:chOff x="787" y="883"/>
            <a:chExt cx="4106" cy="3081"/>
          </a:xfrm>
        </p:grpSpPr>
        <p:graphicFrame>
          <p:nvGraphicFramePr>
            <p:cNvPr id="65540" name="Object 2"/>
            <p:cNvGraphicFramePr>
              <a:graphicFrameLocks noChangeAspect="1"/>
            </p:cNvGraphicFramePr>
            <p:nvPr/>
          </p:nvGraphicFramePr>
          <p:xfrm>
            <a:off x="1581" y="1111"/>
            <a:ext cx="2252" cy="2853"/>
          </p:xfrm>
          <a:graphic>
            <a:graphicData uri="http://schemas.openxmlformats.org/presentationml/2006/ole">
              <mc:AlternateContent xmlns:mc="http://schemas.openxmlformats.org/markup-compatibility/2006">
                <mc:Choice xmlns:v="urn:schemas-microsoft-com:vml" Requires="v">
                  <p:oleObj spid="_x0000_s65633" r:id="rId3" imgW="3185160" imgH="2461260" progId="Unknown">
                    <p:embed/>
                  </p:oleObj>
                </mc:Choice>
                <mc:Fallback>
                  <p:oleObj r:id="rId3" imgW="3185160" imgH="2461260" progId="Unknown">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18723" t="8205" r="25285"/>
                        <a:stretch>
                          <a:fillRect/>
                        </a:stretch>
                      </p:blipFill>
                      <p:spPr bwMode="auto">
                        <a:xfrm>
                          <a:off x="1581" y="1111"/>
                          <a:ext cx="2252" cy="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1" name="Rectangle 4"/>
            <p:cNvSpPr>
              <a:spLocks noChangeArrowheads="1"/>
            </p:cNvSpPr>
            <p:nvPr/>
          </p:nvSpPr>
          <p:spPr bwMode="auto">
            <a:xfrm>
              <a:off x="1616" y="1352"/>
              <a:ext cx="360" cy="2608"/>
            </a:xfrm>
            <a:prstGeom prst="rect">
              <a:avLst/>
            </a:prstGeom>
            <a:noFill/>
            <a:ln w="28575">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65542" name="Text Box 40"/>
            <p:cNvSpPr txBox="1">
              <a:spLocks noChangeArrowheads="1"/>
            </p:cNvSpPr>
            <p:nvPr/>
          </p:nvSpPr>
          <p:spPr bwMode="auto">
            <a:xfrm>
              <a:off x="1661" y="883"/>
              <a:ext cx="233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en-US" altLang="zh-CN">
                  <a:solidFill>
                    <a:srgbClr val="000066"/>
                  </a:solidFill>
                  <a:latin typeface="黑体" pitchFamily="2" charset="-122"/>
                  <a:ea typeface="黑体" pitchFamily="2" charset="-122"/>
                </a:rPr>
                <a:t>b</a:t>
              </a:r>
              <a:r>
                <a:rPr lang="en-US" altLang="zh-CN" sz="1600">
                  <a:solidFill>
                    <a:srgbClr val="000066"/>
                  </a:solidFill>
                  <a:latin typeface="黑体" pitchFamily="2" charset="-122"/>
                  <a:ea typeface="黑体" pitchFamily="2" charset="-122"/>
                </a:rPr>
                <a:t>n-1  </a:t>
              </a:r>
              <a:r>
                <a:rPr lang="en-US" altLang="zh-CN">
                  <a:solidFill>
                    <a:srgbClr val="000066"/>
                  </a:solidFill>
                  <a:latin typeface="黑体" pitchFamily="2" charset="-122"/>
                  <a:ea typeface="黑体" pitchFamily="2" charset="-122"/>
                </a:rPr>
                <a:t>b</a:t>
              </a:r>
              <a:r>
                <a:rPr lang="en-US" altLang="zh-CN" sz="1600">
                  <a:solidFill>
                    <a:srgbClr val="000066"/>
                  </a:solidFill>
                  <a:latin typeface="黑体" pitchFamily="2" charset="-122"/>
                  <a:ea typeface="黑体" pitchFamily="2" charset="-122"/>
                </a:rPr>
                <a:t>n-2</a:t>
              </a:r>
              <a:r>
                <a:rPr lang="en-US" altLang="zh-CN">
                  <a:solidFill>
                    <a:srgbClr val="000066"/>
                  </a:solidFill>
                  <a:latin typeface="黑体" pitchFamily="2" charset="-122"/>
                  <a:ea typeface="黑体" pitchFamily="2" charset="-122"/>
                </a:rPr>
                <a:t>     </a:t>
              </a:r>
              <a:r>
                <a:rPr lang="en-US" altLang="zh-CN" sz="1800">
                  <a:solidFill>
                    <a:srgbClr val="000066"/>
                  </a:solidFill>
                  <a:latin typeface="黑体" pitchFamily="2" charset="-122"/>
                  <a:ea typeface="黑体" pitchFamily="2" charset="-122"/>
                </a:rPr>
                <a:t>…</a:t>
              </a:r>
              <a:r>
                <a:rPr lang="en-US" altLang="zh-CN">
                  <a:solidFill>
                    <a:srgbClr val="000066"/>
                  </a:solidFill>
                  <a:latin typeface="黑体" pitchFamily="2" charset="-122"/>
                  <a:ea typeface="黑体" pitchFamily="2" charset="-122"/>
                </a:rPr>
                <a:t>     b</a:t>
              </a:r>
              <a:r>
                <a:rPr lang="en-US" altLang="zh-CN" sz="1600">
                  <a:solidFill>
                    <a:srgbClr val="000066"/>
                  </a:solidFill>
                  <a:latin typeface="黑体" pitchFamily="2" charset="-122"/>
                  <a:ea typeface="黑体" pitchFamily="2" charset="-122"/>
                </a:rPr>
                <a:t>0</a:t>
              </a:r>
            </a:p>
          </p:txBody>
        </p:sp>
        <p:sp>
          <p:nvSpPr>
            <p:cNvPr id="65543" name="Text Box 40"/>
            <p:cNvSpPr txBox="1">
              <a:spLocks noChangeArrowheads="1"/>
            </p:cNvSpPr>
            <p:nvPr/>
          </p:nvSpPr>
          <p:spPr bwMode="auto">
            <a:xfrm>
              <a:off x="799" y="1438"/>
              <a:ext cx="7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zh-CN" altLang="en-US" sz="1800">
                  <a:solidFill>
                    <a:srgbClr val="000066"/>
                  </a:solidFill>
                  <a:latin typeface="黑体" pitchFamily="2" charset="-122"/>
                  <a:ea typeface="黑体" pitchFamily="2" charset="-122"/>
                </a:rPr>
                <a:t>寄存器</a:t>
              </a:r>
              <a:r>
                <a:rPr lang="en-US" altLang="zh-CN" sz="1800">
                  <a:solidFill>
                    <a:srgbClr val="000066"/>
                  </a:solidFill>
                  <a:latin typeface="黑体" pitchFamily="2" charset="-122"/>
                  <a:ea typeface="黑体" pitchFamily="2" charset="-122"/>
                </a:rPr>
                <a:t>0</a:t>
              </a:r>
            </a:p>
          </p:txBody>
        </p:sp>
        <p:sp>
          <p:nvSpPr>
            <p:cNvPr id="65544" name="Text Box 40"/>
            <p:cNvSpPr txBox="1">
              <a:spLocks noChangeArrowheads="1"/>
            </p:cNvSpPr>
            <p:nvPr/>
          </p:nvSpPr>
          <p:spPr bwMode="auto">
            <a:xfrm>
              <a:off x="787" y="2028"/>
              <a:ext cx="7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zh-CN" altLang="en-US" sz="1800">
                  <a:solidFill>
                    <a:srgbClr val="000066"/>
                  </a:solidFill>
                  <a:latin typeface="黑体" pitchFamily="2" charset="-122"/>
                  <a:ea typeface="黑体" pitchFamily="2" charset="-122"/>
                </a:rPr>
                <a:t>寄存器</a:t>
              </a:r>
              <a:r>
                <a:rPr lang="en-US" altLang="zh-CN" sz="1800">
                  <a:solidFill>
                    <a:srgbClr val="000066"/>
                  </a:solidFill>
                  <a:latin typeface="黑体" pitchFamily="2" charset="-122"/>
                  <a:ea typeface="黑体" pitchFamily="2" charset="-122"/>
                </a:rPr>
                <a:t>1</a:t>
              </a:r>
            </a:p>
          </p:txBody>
        </p:sp>
        <p:sp>
          <p:nvSpPr>
            <p:cNvPr id="65545" name="Text Box 40"/>
            <p:cNvSpPr txBox="1">
              <a:spLocks noChangeArrowheads="1"/>
            </p:cNvSpPr>
            <p:nvPr/>
          </p:nvSpPr>
          <p:spPr bwMode="auto">
            <a:xfrm>
              <a:off x="798" y="2615"/>
              <a:ext cx="7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zh-CN" altLang="en-US" sz="1800">
                  <a:solidFill>
                    <a:srgbClr val="000066"/>
                  </a:solidFill>
                  <a:latin typeface="黑体" pitchFamily="2" charset="-122"/>
                  <a:ea typeface="黑体" pitchFamily="2" charset="-122"/>
                </a:rPr>
                <a:t>寄存器</a:t>
              </a:r>
              <a:r>
                <a:rPr lang="en-US" altLang="zh-CN" sz="1800">
                  <a:solidFill>
                    <a:srgbClr val="000066"/>
                  </a:solidFill>
                  <a:latin typeface="黑体" pitchFamily="2" charset="-122"/>
                  <a:ea typeface="黑体" pitchFamily="2" charset="-122"/>
                </a:rPr>
                <a:t>2</a:t>
              </a:r>
            </a:p>
          </p:txBody>
        </p:sp>
        <p:sp>
          <p:nvSpPr>
            <p:cNvPr id="65546" name="Text Box 40"/>
            <p:cNvSpPr txBox="1">
              <a:spLocks noChangeArrowheads="1"/>
            </p:cNvSpPr>
            <p:nvPr/>
          </p:nvSpPr>
          <p:spPr bwMode="auto">
            <a:xfrm>
              <a:off x="807" y="3663"/>
              <a:ext cx="7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zh-CN" altLang="en-US" sz="1800">
                  <a:solidFill>
                    <a:srgbClr val="000066"/>
                  </a:solidFill>
                  <a:latin typeface="黑体" pitchFamily="2" charset="-122"/>
                  <a:ea typeface="黑体" pitchFamily="2" charset="-122"/>
                </a:rPr>
                <a:t>寄存器</a:t>
              </a:r>
              <a:r>
                <a:rPr lang="en-US" altLang="zh-CN" sz="1800">
                  <a:solidFill>
                    <a:srgbClr val="000066"/>
                  </a:solidFill>
                  <a:latin typeface="黑体" pitchFamily="2" charset="-122"/>
                  <a:ea typeface="黑体" pitchFamily="2" charset="-122"/>
                </a:rPr>
                <a:t>k-1</a:t>
              </a:r>
            </a:p>
          </p:txBody>
        </p:sp>
        <p:sp>
          <p:nvSpPr>
            <p:cNvPr id="65547" name="Text Box 40"/>
            <p:cNvSpPr txBox="1">
              <a:spLocks noChangeArrowheads="1"/>
            </p:cNvSpPr>
            <p:nvPr/>
          </p:nvSpPr>
          <p:spPr bwMode="auto">
            <a:xfrm>
              <a:off x="4317" y="1364"/>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a:solidFill>
                    <a:schemeClr val="hlink"/>
                  </a:solidFill>
                  <a:latin typeface="黑体" pitchFamily="2" charset="-122"/>
                  <a:ea typeface="黑体" pitchFamily="2" charset="-122"/>
                </a:rPr>
                <a:t>栈顶</a:t>
              </a:r>
            </a:p>
          </p:txBody>
        </p:sp>
        <p:sp>
          <p:nvSpPr>
            <p:cNvPr id="65548" name="Line 13"/>
            <p:cNvSpPr>
              <a:spLocks noChangeShapeType="1"/>
            </p:cNvSpPr>
            <p:nvPr/>
          </p:nvSpPr>
          <p:spPr bwMode="auto">
            <a:xfrm flipH="1">
              <a:off x="3949" y="1494"/>
              <a:ext cx="301" cy="0"/>
            </a:xfrm>
            <a:prstGeom prst="line">
              <a:avLst/>
            </a:prstGeom>
            <a:noFill/>
            <a:ln w="19050">
              <a:solidFill>
                <a:schemeClr val="hlink"/>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5549" name="Line 14"/>
            <p:cNvSpPr>
              <a:spLocks noChangeShapeType="1"/>
            </p:cNvSpPr>
            <p:nvPr/>
          </p:nvSpPr>
          <p:spPr bwMode="auto">
            <a:xfrm rot="5400000" flipH="1">
              <a:off x="4041" y="2111"/>
              <a:ext cx="301" cy="0"/>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5550" name="Text Box 40"/>
            <p:cNvSpPr txBox="1">
              <a:spLocks noChangeArrowheads="1"/>
            </p:cNvSpPr>
            <p:nvPr/>
          </p:nvSpPr>
          <p:spPr bwMode="auto">
            <a:xfrm>
              <a:off x="4305" y="1996"/>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弹出</a:t>
              </a:r>
            </a:p>
          </p:txBody>
        </p:sp>
      </p:grpSp>
    </p:spTree>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ChangeArrowheads="1"/>
          </p:cNvSpPr>
          <p:nvPr/>
        </p:nvSpPr>
        <p:spPr bwMode="auto">
          <a:xfrm>
            <a:off x="873125" y="1109663"/>
            <a:ext cx="3783013"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4800" algn="l">
              <a:lnSpc>
                <a:spcPct val="130000"/>
              </a:lnSpc>
            </a:pPr>
            <a:r>
              <a:rPr kumimoji="0" lang="zh-CN" altLang="en-US" dirty="0">
                <a:latin typeface="黑体" pitchFamily="2" charset="-122"/>
                <a:ea typeface="黑体" pitchFamily="2" charset="-122"/>
                <a:cs typeface="Times New Roman" pitchFamily="18" charset="0"/>
              </a:rPr>
              <a:t>  从主存中划出一段区域来作堆栈，栈底固定，栈顶浮动。</a:t>
            </a:r>
          </a:p>
          <a:p>
            <a:pPr indent="304800" algn="l">
              <a:lnSpc>
                <a:spcPct val="130000"/>
              </a:lnSpc>
              <a:spcBef>
                <a:spcPct val="20000"/>
              </a:spcBef>
            </a:pPr>
            <a:r>
              <a:rPr kumimoji="0" lang="zh-CN" altLang="en-US" dirty="0">
                <a:latin typeface="黑体" pitchFamily="2" charset="-122"/>
                <a:ea typeface="黑体" pitchFamily="2" charset="-122"/>
                <a:cs typeface="Times New Roman" pitchFamily="18" charset="0"/>
              </a:rPr>
              <a:t>  由</a:t>
            </a:r>
            <a:r>
              <a:rPr kumimoji="0" lang="zh-CN" altLang="en-US" dirty="0">
                <a:solidFill>
                  <a:schemeClr val="hlink"/>
                </a:solidFill>
                <a:latin typeface="黑体" pitchFamily="2" charset="-122"/>
                <a:ea typeface="黑体" pitchFamily="2" charset="-122"/>
                <a:cs typeface="Times New Roman" pitchFamily="18" charset="0"/>
              </a:rPr>
              <a:t>堆栈指针寄存器</a:t>
            </a:r>
            <a:r>
              <a:rPr kumimoji="0" lang="en-US" altLang="zh-CN" dirty="0">
                <a:solidFill>
                  <a:schemeClr val="hlink"/>
                </a:solidFill>
                <a:latin typeface="黑体" pitchFamily="2" charset="-122"/>
                <a:ea typeface="黑体" pitchFamily="2" charset="-122"/>
                <a:cs typeface="Times New Roman" pitchFamily="18" charset="0"/>
              </a:rPr>
              <a:t>SP</a:t>
            </a:r>
            <a:r>
              <a:rPr kumimoji="0" lang="zh-CN" altLang="en-US" dirty="0">
                <a:latin typeface="黑体" pitchFamily="2" charset="-122"/>
                <a:ea typeface="黑体" pitchFamily="2" charset="-122"/>
                <a:cs typeface="Times New Roman" pitchFamily="18" charset="0"/>
              </a:rPr>
              <a:t>指示当前栈顶的位置。</a:t>
            </a:r>
          </a:p>
        </p:txBody>
      </p:sp>
      <p:sp>
        <p:nvSpPr>
          <p:cNvPr id="66563" name="Rectangle 4"/>
          <p:cNvSpPr>
            <a:spLocks noChangeArrowheads="1"/>
          </p:cNvSpPr>
          <p:nvPr/>
        </p:nvSpPr>
        <p:spPr bwMode="auto">
          <a:xfrm>
            <a:off x="738188" y="484188"/>
            <a:ext cx="325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0" lang="zh-CN" altLang="en-US">
                <a:solidFill>
                  <a:srgbClr val="990000"/>
                </a:solidFill>
                <a:latin typeface="黑体" pitchFamily="2" charset="-122"/>
                <a:ea typeface="黑体" pitchFamily="2" charset="-122"/>
              </a:rPr>
              <a:t>2.存储器堆栈(软堆栈)</a:t>
            </a:r>
          </a:p>
        </p:txBody>
      </p:sp>
      <p:sp>
        <p:nvSpPr>
          <p:cNvPr id="66564" name="Rectangle 5"/>
          <p:cNvSpPr>
            <a:spLocks noChangeArrowheads="1"/>
          </p:cNvSpPr>
          <p:nvPr/>
        </p:nvSpPr>
        <p:spPr bwMode="auto">
          <a:xfrm>
            <a:off x="795338" y="4164013"/>
            <a:ext cx="8045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dirty="0">
                <a:solidFill>
                  <a:srgbClr val="006600"/>
                </a:solidFill>
                <a:latin typeface="黑体" pitchFamily="2" charset="-122"/>
                <a:ea typeface="黑体" pitchFamily="2" charset="-122"/>
              </a:rPr>
              <a:t>    </a:t>
            </a:r>
            <a:r>
              <a:rPr kumimoji="0" lang="zh-CN" altLang="en-US" dirty="0">
                <a:latin typeface="黑体" pitchFamily="2" charset="-122"/>
                <a:ea typeface="黑体" pitchFamily="2" charset="-122"/>
                <a:cs typeface="Times New Roman" pitchFamily="18" charset="0"/>
              </a:rPr>
              <a:t>自底向上生成堆栈，栈底地址大于栈顶地址，通常栈指针始终指向栈顶的满单元。</a:t>
            </a:r>
          </a:p>
        </p:txBody>
      </p:sp>
      <p:sp>
        <p:nvSpPr>
          <p:cNvPr id="66565" name="AutoShape 7"/>
          <p:cNvSpPr>
            <a:spLocks noChangeAspect="1" noChangeArrowheads="1" noTextEdit="1"/>
          </p:cNvSpPr>
          <p:nvPr/>
        </p:nvSpPr>
        <p:spPr bwMode="auto">
          <a:xfrm>
            <a:off x="4381500" y="1401763"/>
            <a:ext cx="2892425"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6" name="Line 8"/>
          <p:cNvSpPr>
            <a:spLocks noChangeShapeType="1"/>
          </p:cNvSpPr>
          <p:nvPr/>
        </p:nvSpPr>
        <p:spPr bwMode="auto">
          <a:xfrm flipH="1">
            <a:off x="5010150" y="1447800"/>
            <a:ext cx="1588" cy="219075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567" name="Line 9"/>
          <p:cNvSpPr>
            <a:spLocks noChangeShapeType="1"/>
          </p:cNvSpPr>
          <p:nvPr/>
        </p:nvSpPr>
        <p:spPr bwMode="auto">
          <a:xfrm flipV="1">
            <a:off x="5011738" y="3606800"/>
            <a:ext cx="1520825" cy="158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568" name="Line 10"/>
          <p:cNvSpPr>
            <a:spLocks noChangeShapeType="1"/>
          </p:cNvSpPr>
          <p:nvPr/>
        </p:nvSpPr>
        <p:spPr bwMode="auto">
          <a:xfrm>
            <a:off x="6519863" y="1452563"/>
            <a:ext cx="1587" cy="2168525"/>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569" name="Text Box 11"/>
          <p:cNvSpPr txBox="1">
            <a:spLocks noChangeArrowheads="1"/>
          </p:cNvSpPr>
          <p:nvPr/>
        </p:nvSpPr>
        <p:spPr bwMode="auto">
          <a:xfrm>
            <a:off x="6878638" y="3351213"/>
            <a:ext cx="1125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r>
              <a:rPr kumimoji="0" lang="zh-CN" altLang="en-US" sz="1600">
                <a:solidFill>
                  <a:srgbClr val="800000"/>
                </a:solidFill>
                <a:latin typeface="黑体" pitchFamily="2" charset="-122"/>
                <a:ea typeface="黑体" pitchFamily="2" charset="-122"/>
              </a:rPr>
              <a:t>栈底</a:t>
            </a:r>
          </a:p>
          <a:p>
            <a:pPr algn="l" eaLnBrk="1" hangingPunct="1"/>
            <a:endParaRPr kumimoji="0" lang="zh-CN" altLang="en-US" sz="1600">
              <a:latin typeface="黑体" pitchFamily="2" charset="-122"/>
              <a:ea typeface="黑体" pitchFamily="2" charset="-122"/>
            </a:endParaRPr>
          </a:p>
        </p:txBody>
      </p:sp>
      <p:sp>
        <p:nvSpPr>
          <p:cNvPr id="66570" name="Text Box 13"/>
          <p:cNvSpPr txBox="1">
            <a:spLocks noChangeArrowheads="1"/>
          </p:cNvSpPr>
          <p:nvPr/>
        </p:nvSpPr>
        <p:spPr bwMode="auto">
          <a:xfrm>
            <a:off x="4516438" y="2347913"/>
            <a:ext cx="50482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r>
              <a:rPr kumimoji="0" lang="zh-CN" altLang="en-US" sz="1600">
                <a:solidFill>
                  <a:srgbClr val="800000"/>
                </a:solidFill>
                <a:latin typeface="黑体" pitchFamily="2" charset="-122"/>
                <a:ea typeface="黑体" pitchFamily="2" charset="-122"/>
              </a:rPr>
              <a:t>堆栈区</a:t>
            </a:r>
            <a:endParaRPr kumimoji="0" lang="zh-CN" altLang="en-US" sz="1600" b="0">
              <a:solidFill>
                <a:schemeClr val="tx1"/>
              </a:solidFill>
              <a:latin typeface="黑体" pitchFamily="2" charset="-122"/>
              <a:ea typeface="黑体" pitchFamily="2" charset="-122"/>
            </a:endParaRPr>
          </a:p>
        </p:txBody>
      </p:sp>
      <p:sp>
        <p:nvSpPr>
          <p:cNvPr id="66571" name="AutoShape 14"/>
          <p:cNvSpPr>
            <a:spLocks noChangeArrowheads="1"/>
          </p:cNvSpPr>
          <p:nvPr/>
        </p:nvSpPr>
        <p:spPr bwMode="auto">
          <a:xfrm>
            <a:off x="5686425" y="2095500"/>
            <a:ext cx="250825" cy="1511300"/>
          </a:xfrm>
          <a:prstGeom prst="upArrow">
            <a:avLst>
              <a:gd name="adj1" fmla="val 49370"/>
              <a:gd name="adj2" fmla="val 150633"/>
            </a:avLst>
          </a:prstGeom>
          <a:solidFill>
            <a:srgbClr val="00CC00"/>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6572" name="Line 15"/>
          <p:cNvSpPr>
            <a:spLocks noChangeShapeType="1"/>
          </p:cNvSpPr>
          <p:nvPr/>
        </p:nvSpPr>
        <p:spPr bwMode="auto">
          <a:xfrm>
            <a:off x="5011738" y="3248025"/>
            <a:ext cx="148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3" name="Line 16"/>
          <p:cNvSpPr>
            <a:spLocks noChangeShapeType="1"/>
          </p:cNvSpPr>
          <p:nvPr/>
        </p:nvSpPr>
        <p:spPr bwMode="auto">
          <a:xfrm>
            <a:off x="5011738" y="2887663"/>
            <a:ext cx="1530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4" name="Line 17"/>
          <p:cNvSpPr>
            <a:spLocks noChangeShapeType="1"/>
          </p:cNvSpPr>
          <p:nvPr/>
        </p:nvSpPr>
        <p:spPr bwMode="auto">
          <a:xfrm>
            <a:off x="5011738" y="2482850"/>
            <a:ext cx="148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5" name="Line 18"/>
          <p:cNvSpPr>
            <a:spLocks noChangeShapeType="1"/>
          </p:cNvSpPr>
          <p:nvPr/>
        </p:nvSpPr>
        <p:spPr bwMode="auto">
          <a:xfrm>
            <a:off x="5011738" y="2078038"/>
            <a:ext cx="148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6" name="Text Box 19"/>
          <p:cNvSpPr txBox="1">
            <a:spLocks noChangeArrowheads="1"/>
          </p:cNvSpPr>
          <p:nvPr/>
        </p:nvSpPr>
        <p:spPr bwMode="auto">
          <a:xfrm rot="10800000" flipV="1">
            <a:off x="7148513" y="2062163"/>
            <a:ext cx="1733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r>
              <a:rPr kumimoji="0" lang="en-US" altLang="zh-CN" sz="2000">
                <a:solidFill>
                  <a:schemeClr val="hlink"/>
                </a:solidFill>
                <a:latin typeface="黑体" pitchFamily="2" charset="-122"/>
                <a:ea typeface="黑体" pitchFamily="2" charset="-122"/>
              </a:rPr>
              <a:t>SP(</a:t>
            </a:r>
            <a:r>
              <a:rPr kumimoji="0" lang="zh-CN" altLang="en-US" sz="2000">
                <a:solidFill>
                  <a:schemeClr val="hlink"/>
                </a:solidFill>
                <a:latin typeface="黑体" pitchFamily="2" charset="-122"/>
                <a:ea typeface="黑体" pitchFamily="2" charset="-122"/>
              </a:rPr>
              <a:t>栈顶指针</a:t>
            </a:r>
            <a:r>
              <a:rPr kumimoji="0" lang="en-US" altLang="zh-CN" sz="2000">
                <a:solidFill>
                  <a:schemeClr val="hlink"/>
                </a:solidFill>
                <a:latin typeface="黑体" pitchFamily="2" charset="-122"/>
                <a:ea typeface="黑体" pitchFamily="2" charset="-122"/>
              </a:rPr>
              <a:t>)</a:t>
            </a:r>
          </a:p>
        </p:txBody>
      </p:sp>
      <p:sp>
        <p:nvSpPr>
          <p:cNvPr id="66577" name="Line 35"/>
          <p:cNvSpPr>
            <a:spLocks noChangeShapeType="1"/>
          </p:cNvSpPr>
          <p:nvPr/>
        </p:nvSpPr>
        <p:spPr bwMode="auto">
          <a:xfrm flipH="1">
            <a:off x="6623050" y="2290763"/>
            <a:ext cx="469900" cy="0"/>
          </a:xfrm>
          <a:prstGeom prst="line">
            <a:avLst/>
          </a:prstGeom>
          <a:noFill/>
          <a:ln w="19050">
            <a:solidFill>
              <a:schemeClr val="hlink"/>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Tree>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Line 16"/>
          <p:cNvSpPr>
            <a:spLocks noChangeShapeType="1"/>
          </p:cNvSpPr>
          <p:nvPr/>
        </p:nvSpPr>
        <p:spPr bwMode="auto">
          <a:xfrm>
            <a:off x="3792538" y="4545013"/>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7"/>
          <p:cNvSpPr>
            <a:spLocks noChangeShapeType="1"/>
          </p:cNvSpPr>
          <p:nvPr/>
        </p:nvSpPr>
        <p:spPr bwMode="auto">
          <a:xfrm>
            <a:off x="3792538" y="4240213"/>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8"/>
          <p:cNvSpPr>
            <a:spLocks noChangeShapeType="1"/>
          </p:cNvSpPr>
          <p:nvPr/>
        </p:nvSpPr>
        <p:spPr bwMode="auto">
          <a:xfrm>
            <a:off x="3792538" y="3935413"/>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9"/>
          <p:cNvSpPr>
            <a:spLocks noChangeShapeType="1"/>
          </p:cNvSpPr>
          <p:nvPr/>
        </p:nvSpPr>
        <p:spPr bwMode="auto">
          <a:xfrm>
            <a:off x="3792538" y="3630613"/>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0"/>
          <p:cNvSpPr>
            <a:spLocks noChangeShapeType="1"/>
          </p:cNvSpPr>
          <p:nvPr/>
        </p:nvSpPr>
        <p:spPr bwMode="auto">
          <a:xfrm>
            <a:off x="3792538" y="3325813"/>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Rectangle 24" descr="浅色上对角线"/>
          <p:cNvSpPr>
            <a:spLocks noChangeArrowheads="1"/>
          </p:cNvSpPr>
          <p:nvPr/>
        </p:nvSpPr>
        <p:spPr bwMode="auto">
          <a:xfrm>
            <a:off x="3792538" y="4545013"/>
            <a:ext cx="1447800" cy="304800"/>
          </a:xfrm>
          <a:prstGeom prst="rect">
            <a:avLst/>
          </a:prstGeom>
          <a:pattFill prst="ltUpDiag">
            <a:fgClr>
              <a:schemeClr val="folHlink"/>
            </a:fgClr>
            <a:bgClr>
              <a:srgbClr val="FFFFFF"/>
            </a:bgClr>
          </a:pattFill>
          <a:ln w="9525">
            <a:solidFill>
              <a:schemeClr val="tx1"/>
            </a:solidFill>
            <a:miter lim="800000"/>
            <a:headEnd/>
            <a:tailEnd/>
          </a:ln>
        </p:spPr>
        <p:txBody>
          <a:bodyPr wrap="none" anchor="ctr"/>
          <a:lstStyle/>
          <a:p>
            <a:pPr>
              <a:lnSpc>
                <a:spcPct val="90000"/>
              </a:lnSpc>
            </a:pPr>
            <a:endParaRPr lang="zh-CN" altLang="en-US"/>
          </a:p>
        </p:txBody>
      </p:sp>
      <p:sp>
        <p:nvSpPr>
          <p:cNvPr id="30" name="Freeform 37"/>
          <p:cNvSpPr>
            <a:spLocks/>
          </p:cNvSpPr>
          <p:nvPr/>
        </p:nvSpPr>
        <p:spPr bwMode="auto">
          <a:xfrm>
            <a:off x="3789363" y="3081338"/>
            <a:ext cx="1458912" cy="1779587"/>
          </a:xfrm>
          <a:custGeom>
            <a:avLst/>
            <a:gdLst>
              <a:gd name="T0" fmla="*/ 0 w 919"/>
              <a:gd name="T1" fmla="*/ 0 h 1121"/>
              <a:gd name="T2" fmla="*/ 0 w 919"/>
              <a:gd name="T3" fmla="*/ 2147483647 h 1121"/>
              <a:gd name="T4" fmla="*/ 2147483647 w 919"/>
              <a:gd name="T5" fmla="*/ 2147483647 h 1121"/>
              <a:gd name="T6" fmla="*/ 2147483647 w 919"/>
              <a:gd name="T7" fmla="*/ 0 h 1121"/>
              <a:gd name="T8" fmla="*/ 0 60000 65536"/>
              <a:gd name="T9" fmla="*/ 0 60000 65536"/>
              <a:gd name="T10" fmla="*/ 0 60000 65536"/>
              <a:gd name="T11" fmla="*/ 0 60000 65536"/>
              <a:gd name="T12" fmla="*/ 0 w 919"/>
              <a:gd name="T13" fmla="*/ 0 h 1121"/>
              <a:gd name="T14" fmla="*/ 919 w 919"/>
              <a:gd name="T15" fmla="*/ 1121 h 1121"/>
            </a:gdLst>
            <a:ahLst/>
            <a:cxnLst>
              <a:cxn ang="T8">
                <a:pos x="T0" y="T1"/>
              </a:cxn>
              <a:cxn ang="T9">
                <a:pos x="T2" y="T3"/>
              </a:cxn>
              <a:cxn ang="T10">
                <a:pos x="T4" y="T5"/>
              </a:cxn>
              <a:cxn ang="T11">
                <a:pos x="T6" y="T7"/>
              </a:cxn>
            </a:cxnLst>
            <a:rect l="T12" t="T13" r="T14" b="T15"/>
            <a:pathLst>
              <a:path w="919" h="1121">
                <a:moveTo>
                  <a:pt x="0" y="0"/>
                </a:moveTo>
                <a:lnTo>
                  <a:pt x="0" y="1121"/>
                </a:lnTo>
                <a:lnTo>
                  <a:pt x="919" y="1121"/>
                </a:lnTo>
                <a:lnTo>
                  <a:pt x="919" y="0"/>
                </a:lnTo>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67586" name="Rectangle 3"/>
          <p:cNvSpPr>
            <a:spLocks noChangeArrowheads="1"/>
          </p:cNvSpPr>
          <p:nvPr/>
        </p:nvSpPr>
        <p:spPr bwMode="auto">
          <a:xfrm>
            <a:off x="952500" y="971550"/>
            <a:ext cx="643572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304800" algn="l" eaLnBrk="1" hangingPunct="1">
              <a:lnSpc>
                <a:spcPct val="120000"/>
              </a:lnSpc>
            </a:pPr>
            <a:r>
              <a:rPr kumimoji="0" lang="zh-CN" altLang="en-US" dirty="0">
                <a:solidFill>
                  <a:srgbClr val="800000"/>
                </a:solidFill>
                <a:latin typeface="黑体" pitchFamily="2" charset="-122"/>
                <a:ea typeface="黑体" pitchFamily="2" charset="-122"/>
              </a:rPr>
              <a:t>进栈操作</a:t>
            </a:r>
            <a:r>
              <a:rPr kumimoji="0" lang="en-US" altLang="zh-CN" dirty="0">
                <a:solidFill>
                  <a:srgbClr val="800000"/>
                </a:solidFill>
                <a:latin typeface="黑体" pitchFamily="2" charset="-122"/>
                <a:ea typeface="黑体" pitchFamily="2" charset="-122"/>
              </a:rPr>
              <a:t>PUSH</a:t>
            </a:r>
            <a:r>
              <a:rPr kumimoji="0" lang="zh-CN" altLang="en-US" dirty="0">
                <a:solidFill>
                  <a:srgbClr val="800000"/>
                </a:solidFill>
                <a:latin typeface="黑体" pitchFamily="2" charset="-122"/>
                <a:ea typeface="黑体" pitchFamily="2" charset="-122"/>
              </a:rPr>
              <a:t>（压入）：</a:t>
            </a:r>
            <a:r>
              <a:rPr kumimoji="0" lang="zh-CN" altLang="en-US" dirty="0">
                <a:latin typeface="黑体" pitchFamily="2" charset="-122"/>
                <a:ea typeface="黑体" pitchFamily="2" charset="-122"/>
              </a:rPr>
              <a:t>  </a:t>
            </a:r>
          </a:p>
          <a:p>
            <a:pPr indent="304800" algn="l" eaLnBrk="1" hangingPunct="1">
              <a:lnSpc>
                <a:spcPct val="120000"/>
              </a:lnSpc>
            </a:pPr>
            <a:r>
              <a:rPr kumimoji="0" lang="en-US" altLang="zh-CN" dirty="0">
                <a:latin typeface="黑体" pitchFamily="2" charset="-122"/>
                <a:ea typeface="黑体" pitchFamily="2" charset="-122"/>
              </a:rPr>
              <a:t>  SP ←</a:t>
            </a:r>
            <a:r>
              <a:rPr kumimoji="0" lang="zh-CN" altLang="en-US" dirty="0">
                <a:latin typeface="黑体" pitchFamily="2" charset="-122"/>
                <a:ea typeface="黑体" pitchFamily="2" charset="-122"/>
              </a:rPr>
              <a:t>（</a:t>
            </a:r>
            <a:r>
              <a:rPr kumimoji="0" lang="en-US" altLang="zh-CN" dirty="0">
                <a:latin typeface="黑体" pitchFamily="2" charset="-122"/>
                <a:ea typeface="黑体" pitchFamily="2" charset="-122"/>
              </a:rPr>
              <a:t>SP）－1  </a:t>
            </a:r>
            <a:r>
              <a:rPr lang="zh-CN" altLang="en-US" dirty="0">
                <a:solidFill>
                  <a:srgbClr val="003300"/>
                </a:solidFill>
                <a:latin typeface="黑体" pitchFamily="2" charset="-122"/>
                <a:ea typeface="黑体" pitchFamily="2" charset="-122"/>
              </a:rPr>
              <a:t>修改栈指针</a:t>
            </a:r>
            <a:endParaRPr lang="zh-CN" altLang="en-US" b="0" dirty="0">
              <a:solidFill>
                <a:srgbClr val="003300"/>
              </a:solidFill>
              <a:latin typeface="黑体" pitchFamily="2" charset="-122"/>
              <a:ea typeface="黑体" pitchFamily="2" charset="-122"/>
            </a:endParaRPr>
          </a:p>
          <a:p>
            <a:pPr indent="304800" algn="l" eaLnBrk="1" hangingPunct="1">
              <a:lnSpc>
                <a:spcPct val="120000"/>
              </a:lnSpc>
            </a:pPr>
            <a:r>
              <a:rPr kumimoji="0" lang="en-US" altLang="zh-CN" dirty="0">
                <a:latin typeface="黑体" pitchFamily="2" charset="-122"/>
                <a:ea typeface="黑体" pitchFamily="2" charset="-122"/>
              </a:rPr>
              <a:t> （SP） ←</a:t>
            </a:r>
            <a:r>
              <a:rPr kumimoji="0" lang="zh-CN" altLang="en-US" dirty="0">
                <a:latin typeface="黑体" pitchFamily="2" charset="-122"/>
                <a:ea typeface="黑体" pitchFamily="2" charset="-122"/>
              </a:rPr>
              <a:t>（</a:t>
            </a:r>
            <a:r>
              <a:rPr kumimoji="0" lang="en-US" altLang="zh-CN" dirty="0">
                <a:latin typeface="黑体" pitchFamily="2" charset="-122"/>
                <a:ea typeface="黑体" pitchFamily="2" charset="-122"/>
              </a:rPr>
              <a:t>A）   </a:t>
            </a:r>
            <a:r>
              <a:rPr lang="zh-CN" altLang="en-US" dirty="0">
                <a:solidFill>
                  <a:srgbClr val="003300"/>
                </a:solidFill>
                <a:latin typeface="黑体" pitchFamily="2" charset="-122"/>
                <a:ea typeface="黑体" pitchFamily="2" charset="-122"/>
              </a:rPr>
              <a:t>将</a:t>
            </a:r>
            <a:r>
              <a:rPr lang="en-US" altLang="zh-CN" dirty="0">
                <a:solidFill>
                  <a:srgbClr val="003300"/>
                </a:solidFill>
                <a:latin typeface="黑体" pitchFamily="2" charset="-122"/>
                <a:ea typeface="黑体" pitchFamily="2" charset="-122"/>
              </a:rPr>
              <a:t>A</a:t>
            </a:r>
            <a:r>
              <a:rPr lang="zh-CN" altLang="en-US" dirty="0">
                <a:solidFill>
                  <a:srgbClr val="003300"/>
                </a:solidFill>
                <a:latin typeface="黑体" pitchFamily="2" charset="-122"/>
                <a:ea typeface="黑体" pitchFamily="2" charset="-122"/>
              </a:rPr>
              <a:t>中的数据压入堆栈</a:t>
            </a:r>
          </a:p>
          <a:p>
            <a:pPr indent="304800" algn="l" eaLnBrk="1" hangingPunct="1">
              <a:lnSpc>
                <a:spcPct val="60000"/>
              </a:lnSpc>
            </a:pPr>
            <a:endParaRPr lang="zh-CN" altLang="en-US" dirty="0">
              <a:solidFill>
                <a:srgbClr val="006600"/>
              </a:solidFill>
              <a:latin typeface="黑体" pitchFamily="2" charset="-122"/>
              <a:ea typeface="黑体" pitchFamily="2" charset="-122"/>
            </a:endParaRPr>
          </a:p>
          <a:p>
            <a:pPr indent="304800" algn="l" eaLnBrk="1" hangingPunct="1">
              <a:lnSpc>
                <a:spcPct val="120000"/>
              </a:lnSpc>
            </a:pPr>
            <a:r>
              <a:rPr kumimoji="0" lang="zh-CN" altLang="en-US" dirty="0">
                <a:solidFill>
                  <a:schemeClr val="hlink"/>
                </a:solidFill>
                <a:latin typeface="黑体" pitchFamily="2" charset="-122"/>
                <a:ea typeface="黑体" pitchFamily="2" charset="-122"/>
              </a:rPr>
              <a:t>例如：</a:t>
            </a:r>
            <a:r>
              <a:rPr kumimoji="0" lang="en-US" altLang="zh-CN" dirty="0">
                <a:latin typeface="黑体" pitchFamily="2" charset="-122"/>
                <a:ea typeface="黑体" pitchFamily="2" charset="-122"/>
              </a:rPr>
              <a:t>PUSH A</a:t>
            </a:r>
            <a:endParaRPr kumimoji="0" lang="zh-CN" altLang="en-US" dirty="0">
              <a:latin typeface="黑体" pitchFamily="2" charset="-122"/>
              <a:ea typeface="黑体" pitchFamily="2" charset="-122"/>
            </a:endParaRPr>
          </a:p>
        </p:txBody>
      </p:sp>
      <p:sp>
        <p:nvSpPr>
          <p:cNvPr id="67587" name="Text Box 26"/>
          <p:cNvSpPr txBox="1">
            <a:spLocks noChangeArrowheads="1"/>
          </p:cNvSpPr>
          <p:nvPr/>
        </p:nvSpPr>
        <p:spPr bwMode="auto">
          <a:xfrm>
            <a:off x="5743575" y="3054350"/>
            <a:ext cx="116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寄存器</a:t>
            </a:r>
            <a:r>
              <a:rPr lang="en-US" altLang="zh-CN" sz="2000">
                <a:solidFill>
                  <a:srgbClr val="000066"/>
                </a:solidFill>
                <a:latin typeface="黑体" pitchFamily="2" charset="-122"/>
                <a:ea typeface="黑体" pitchFamily="2" charset="-122"/>
              </a:rPr>
              <a:t>A</a:t>
            </a:r>
          </a:p>
        </p:txBody>
      </p:sp>
      <p:sp>
        <p:nvSpPr>
          <p:cNvPr id="67588" name="Rectangle 11"/>
          <p:cNvSpPr>
            <a:spLocks noChangeArrowheads="1"/>
          </p:cNvSpPr>
          <p:nvPr/>
        </p:nvSpPr>
        <p:spPr bwMode="auto">
          <a:xfrm>
            <a:off x="6823075" y="3095625"/>
            <a:ext cx="1447800" cy="304800"/>
          </a:xfrm>
          <a:prstGeom prst="rect">
            <a:avLst/>
          </a:prstGeom>
          <a:solidFill>
            <a:srgbClr val="FFCC99"/>
          </a:solidFill>
          <a:ln w="19050">
            <a:solidFill>
              <a:srgbClr val="000066"/>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7589" name="Rectangle 35"/>
          <p:cNvSpPr>
            <a:spLocks noChangeArrowheads="1"/>
          </p:cNvSpPr>
          <p:nvPr/>
        </p:nvSpPr>
        <p:spPr bwMode="auto">
          <a:xfrm>
            <a:off x="538163" y="495300"/>
            <a:ext cx="6221412"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nchor="ctr">
            <a:spAutoFit/>
          </a:bodyPr>
          <a:lstStyle/>
          <a:p>
            <a:pPr algn="l" eaLnBrk="1" hangingPunct="1"/>
            <a:r>
              <a:rPr kumimoji="0" lang="zh-CN" altLang="en-US">
                <a:solidFill>
                  <a:srgbClr val="800000"/>
                </a:solidFill>
                <a:latin typeface="黑体" pitchFamily="2" charset="-122"/>
                <a:ea typeface="黑体" pitchFamily="2" charset="-122"/>
              </a:rPr>
              <a:t>3.4.2 堆栈操作</a:t>
            </a:r>
            <a:endParaRPr kumimoji="0" lang="zh-CN" altLang="en-US" b="0">
              <a:solidFill>
                <a:schemeClr val="tx1"/>
              </a:solidFill>
              <a:latin typeface="黑体" pitchFamily="2" charset="-122"/>
              <a:ea typeface="黑体" pitchFamily="2" charset="-122"/>
            </a:endParaRPr>
          </a:p>
        </p:txBody>
      </p:sp>
      <p:sp>
        <p:nvSpPr>
          <p:cNvPr id="67590" name="Text Box 28"/>
          <p:cNvSpPr txBox="1">
            <a:spLocks noChangeArrowheads="1"/>
          </p:cNvSpPr>
          <p:nvPr/>
        </p:nvSpPr>
        <p:spPr bwMode="auto">
          <a:xfrm>
            <a:off x="3043238" y="4503738"/>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2000</a:t>
            </a:r>
          </a:p>
        </p:txBody>
      </p:sp>
      <p:sp>
        <p:nvSpPr>
          <p:cNvPr id="67594" name="Text Box 23"/>
          <p:cNvSpPr txBox="1">
            <a:spLocks noChangeArrowheads="1"/>
          </p:cNvSpPr>
          <p:nvPr/>
        </p:nvSpPr>
        <p:spPr bwMode="auto">
          <a:xfrm>
            <a:off x="642938" y="4494213"/>
            <a:ext cx="63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FF0000"/>
                </a:solidFill>
                <a:latin typeface="黑体" pitchFamily="2" charset="-122"/>
                <a:ea typeface="黑体" pitchFamily="2" charset="-122"/>
              </a:rPr>
              <a:t>SP</a:t>
            </a:r>
          </a:p>
        </p:txBody>
      </p:sp>
      <p:sp>
        <p:nvSpPr>
          <p:cNvPr id="67596" name="AutoShape 29"/>
          <p:cNvSpPr>
            <a:spLocks noChangeArrowheads="1"/>
          </p:cNvSpPr>
          <p:nvPr/>
        </p:nvSpPr>
        <p:spPr bwMode="auto">
          <a:xfrm>
            <a:off x="5305425" y="4953000"/>
            <a:ext cx="990600" cy="609600"/>
          </a:xfrm>
          <a:prstGeom prst="wedgeEllipseCallout">
            <a:avLst>
              <a:gd name="adj1" fmla="val -84134"/>
              <a:gd name="adj2" fmla="val -85417"/>
            </a:avLst>
          </a:prstGeom>
          <a:solidFill>
            <a:srgbClr val="CCFFCC"/>
          </a:solidFill>
          <a:ln w="9525">
            <a:solidFill>
              <a:srgbClr val="000000"/>
            </a:solidFill>
            <a:miter lim="800000"/>
            <a:headEnd/>
            <a:tailEnd/>
          </a:ln>
        </p:spPr>
        <p:txBody>
          <a:bodyPr wrap="none" anchor="ctr"/>
          <a:lstStyle/>
          <a:p>
            <a:pPr algn="ctr">
              <a:spcBef>
                <a:spcPct val="50000"/>
              </a:spcBef>
            </a:pPr>
            <a:r>
              <a:rPr lang="zh-CN" altLang="en-US" sz="2000">
                <a:solidFill>
                  <a:srgbClr val="003300"/>
                </a:solidFill>
                <a:latin typeface="黑体" pitchFamily="2" charset="-122"/>
                <a:ea typeface="黑体" pitchFamily="2" charset="-122"/>
              </a:rPr>
              <a:t>原栈顶</a:t>
            </a:r>
          </a:p>
          <a:p>
            <a:pPr algn="ctr">
              <a:lnSpc>
                <a:spcPct val="30000"/>
              </a:lnSpc>
              <a:spcBef>
                <a:spcPct val="50000"/>
              </a:spcBef>
            </a:pPr>
            <a:r>
              <a:rPr lang="zh-CN" altLang="en-US" sz="2000">
                <a:solidFill>
                  <a:srgbClr val="003300"/>
                </a:solidFill>
                <a:latin typeface="黑体" pitchFamily="2" charset="-122"/>
                <a:ea typeface="黑体" pitchFamily="2" charset="-122"/>
              </a:rPr>
              <a:t>单元</a:t>
            </a:r>
          </a:p>
        </p:txBody>
      </p:sp>
      <p:sp>
        <p:nvSpPr>
          <p:cNvPr id="67597" name="Text Box 32"/>
          <p:cNvSpPr txBox="1">
            <a:spLocks noChangeArrowheads="1"/>
          </p:cNvSpPr>
          <p:nvPr/>
        </p:nvSpPr>
        <p:spPr bwMode="auto">
          <a:xfrm>
            <a:off x="1328738" y="4545013"/>
            <a:ext cx="1066800" cy="285750"/>
          </a:xfrm>
          <a:prstGeom prst="rect">
            <a:avLst/>
          </a:prstGeom>
          <a:solidFill>
            <a:srgbClr val="FFFF00"/>
          </a:solidFill>
          <a:ln w="19050">
            <a:solidFill>
              <a:schemeClr val="tx2"/>
            </a:solidFill>
            <a:miter lim="800000"/>
            <a:headEnd/>
            <a:tailEnd/>
          </a:ln>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70000"/>
              </a:lnSpc>
              <a:spcBef>
                <a:spcPct val="50000"/>
              </a:spcBef>
            </a:pPr>
            <a:r>
              <a:rPr lang="zh-CN" altLang="en-US" sz="1800">
                <a:solidFill>
                  <a:schemeClr val="tx2"/>
                </a:solidFill>
                <a:latin typeface="黑体" pitchFamily="2" charset="-122"/>
                <a:ea typeface="黑体" pitchFamily="2" charset="-122"/>
              </a:rPr>
              <a:t>2000 </a:t>
            </a:r>
            <a:r>
              <a:rPr lang="en-US" altLang="zh-CN" sz="1800">
                <a:solidFill>
                  <a:schemeClr val="tx2"/>
                </a:solidFill>
                <a:latin typeface="黑体" pitchFamily="2" charset="-122"/>
                <a:ea typeface="黑体" pitchFamily="2" charset="-122"/>
              </a:rPr>
              <a:t>H</a:t>
            </a:r>
          </a:p>
        </p:txBody>
      </p:sp>
      <p:sp>
        <p:nvSpPr>
          <p:cNvPr id="67598" name="Line 34"/>
          <p:cNvSpPr>
            <a:spLocks noChangeShapeType="1"/>
          </p:cNvSpPr>
          <p:nvPr/>
        </p:nvSpPr>
        <p:spPr bwMode="auto">
          <a:xfrm>
            <a:off x="3221038" y="5192713"/>
            <a:ext cx="609600"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9" name="Line 42"/>
          <p:cNvSpPr>
            <a:spLocks noChangeShapeType="1"/>
          </p:cNvSpPr>
          <p:nvPr/>
        </p:nvSpPr>
        <p:spPr bwMode="auto">
          <a:xfrm>
            <a:off x="2273300" y="4762500"/>
            <a:ext cx="7620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36"/>
          <p:cNvGrpSpPr>
            <a:grpSpLocks/>
          </p:cNvGrpSpPr>
          <p:nvPr/>
        </p:nvGrpSpPr>
        <p:grpSpPr bwMode="auto">
          <a:xfrm>
            <a:off x="1303338" y="3886200"/>
            <a:ext cx="5438775" cy="976313"/>
            <a:chOff x="821" y="2448"/>
            <a:chExt cx="3426" cy="615"/>
          </a:xfrm>
        </p:grpSpPr>
        <p:sp>
          <p:nvSpPr>
            <p:cNvPr id="67602" name="Text Box 9"/>
            <p:cNvSpPr txBox="1">
              <a:spLocks noChangeArrowheads="1"/>
            </p:cNvSpPr>
            <p:nvPr/>
          </p:nvSpPr>
          <p:spPr bwMode="auto">
            <a:xfrm>
              <a:off x="1925" y="2621"/>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FF0000"/>
                  </a:solidFill>
                  <a:latin typeface="黑体" pitchFamily="2" charset="-122"/>
                  <a:ea typeface="黑体" pitchFamily="2" charset="-122"/>
                </a:rPr>
                <a:t>1</a:t>
              </a:r>
              <a:r>
                <a:rPr lang="en-US" altLang="zh-CN" sz="2000">
                  <a:solidFill>
                    <a:srgbClr val="FF0000"/>
                  </a:solidFill>
                  <a:latin typeface="黑体" pitchFamily="2" charset="-122"/>
                  <a:ea typeface="黑体" pitchFamily="2" charset="-122"/>
                </a:rPr>
                <a:t>FFF</a:t>
              </a:r>
            </a:p>
          </p:txBody>
        </p:sp>
        <p:sp>
          <p:nvSpPr>
            <p:cNvPr id="67603" name="Rectangle 5"/>
            <p:cNvSpPr>
              <a:spLocks noChangeArrowheads="1"/>
            </p:cNvSpPr>
            <p:nvPr/>
          </p:nvSpPr>
          <p:spPr bwMode="auto">
            <a:xfrm>
              <a:off x="2391" y="2669"/>
              <a:ext cx="912" cy="192"/>
            </a:xfrm>
            <a:prstGeom prst="rect">
              <a:avLst/>
            </a:prstGeom>
            <a:solidFill>
              <a:srgbClr val="FFCC99"/>
            </a:solidFill>
            <a:ln w="9525">
              <a:solidFill>
                <a:srgbClr val="000000"/>
              </a:solidFill>
              <a:miter lim="800000"/>
              <a:headEnd/>
              <a:tailEnd/>
            </a:ln>
          </p:spPr>
          <p:txBody>
            <a:bodyPr wrap="none" anchor="ctr"/>
            <a:lstStyle/>
            <a:p>
              <a:pPr>
                <a:lnSpc>
                  <a:spcPct val="90000"/>
                </a:lnSpc>
              </a:pPr>
              <a:endParaRPr lang="zh-CN" altLang="en-US" sz="1800">
                <a:latin typeface="黑体" pitchFamily="2" charset="-122"/>
                <a:ea typeface="黑体" pitchFamily="2" charset="-122"/>
              </a:endParaRPr>
            </a:p>
          </p:txBody>
        </p:sp>
        <p:sp>
          <p:nvSpPr>
            <p:cNvPr id="67604" name="AutoShape 30"/>
            <p:cNvSpPr>
              <a:spLocks noChangeArrowheads="1"/>
            </p:cNvSpPr>
            <p:nvPr/>
          </p:nvSpPr>
          <p:spPr bwMode="auto">
            <a:xfrm>
              <a:off x="3623" y="2448"/>
              <a:ext cx="624" cy="384"/>
            </a:xfrm>
            <a:prstGeom prst="wedgeEllipseCallout">
              <a:avLst>
                <a:gd name="adj1" fmla="val -108653"/>
                <a:gd name="adj2" fmla="val 24481"/>
              </a:avLst>
            </a:prstGeom>
            <a:solidFill>
              <a:srgbClr val="CCFFCC"/>
            </a:solidFill>
            <a:ln w="9525">
              <a:solidFill>
                <a:srgbClr val="000000"/>
              </a:solidFill>
              <a:miter lim="800000"/>
              <a:headEnd/>
              <a:tailEnd/>
            </a:ln>
          </p:spPr>
          <p:txBody>
            <a:bodyPr wrap="none" anchor="ctr"/>
            <a:lstStyle/>
            <a:p>
              <a:pPr algn="ctr">
                <a:spcBef>
                  <a:spcPct val="50000"/>
                </a:spcBef>
              </a:pPr>
              <a:r>
                <a:rPr lang="zh-CN" altLang="en-US" sz="2000">
                  <a:solidFill>
                    <a:srgbClr val="003300"/>
                  </a:solidFill>
                  <a:latin typeface="黑体" pitchFamily="2" charset="-122"/>
                  <a:ea typeface="黑体" pitchFamily="2" charset="-122"/>
                </a:rPr>
                <a:t>现栈顶</a:t>
              </a:r>
            </a:p>
            <a:p>
              <a:pPr algn="ctr">
                <a:lnSpc>
                  <a:spcPct val="30000"/>
                </a:lnSpc>
                <a:spcBef>
                  <a:spcPct val="50000"/>
                </a:spcBef>
              </a:pPr>
              <a:r>
                <a:rPr lang="zh-CN" altLang="en-US" sz="2000">
                  <a:solidFill>
                    <a:srgbClr val="003300"/>
                  </a:solidFill>
                  <a:latin typeface="黑体" pitchFamily="2" charset="-122"/>
                  <a:ea typeface="黑体" pitchFamily="2" charset="-122"/>
                </a:rPr>
                <a:t>单元</a:t>
              </a:r>
            </a:p>
          </p:txBody>
        </p:sp>
        <p:grpSp>
          <p:nvGrpSpPr>
            <p:cNvPr id="67605" name="Group 45"/>
            <p:cNvGrpSpPr>
              <a:grpSpLocks/>
            </p:cNvGrpSpPr>
            <p:nvPr/>
          </p:nvGrpSpPr>
          <p:grpSpPr bwMode="auto">
            <a:xfrm>
              <a:off x="821" y="2800"/>
              <a:ext cx="1107" cy="263"/>
              <a:chOff x="821" y="2800"/>
              <a:chExt cx="1107" cy="263"/>
            </a:xfrm>
          </p:grpSpPr>
          <p:sp>
            <p:nvSpPr>
              <p:cNvPr id="67606" name="Text Box 36"/>
              <p:cNvSpPr txBox="1">
                <a:spLocks noChangeArrowheads="1"/>
              </p:cNvSpPr>
              <p:nvPr/>
            </p:nvSpPr>
            <p:spPr bwMode="auto">
              <a:xfrm>
                <a:off x="821" y="2883"/>
                <a:ext cx="672" cy="180"/>
              </a:xfrm>
              <a:prstGeom prst="rect">
                <a:avLst/>
              </a:prstGeom>
              <a:solidFill>
                <a:srgbClr val="FFFF00"/>
              </a:solidFill>
              <a:ln w="19050">
                <a:solidFill>
                  <a:schemeClr val="tx2"/>
                </a:solidFill>
                <a:miter lim="800000"/>
                <a:headEnd/>
                <a:tailEnd/>
              </a:ln>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70000"/>
                  </a:lnSpc>
                  <a:spcBef>
                    <a:spcPct val="50000"/>
                  </a:spcBef>
                </a:pPr>
                <a:r>
                  <a:rPr lang="zh-CN" altLang="en-US" sz="1800">
                    <a:solidFill>
                      <a:srgbClr val="FF0000"/>
                    </a:solidFill>
                    <a:latin typeface="黑体" pitchFamily="2" charset="-122"/>
                    <a:ea typeface="黑体" pitchFamily="2" charset="-122"/>
                  </a:rPr>
                  <a:t>1</a:t>
                </a:r>
                <a:r>
                  <a:rPr lang="en-US" altLang="zh-CN" sz="1800">
                    <a:solidFill>
                      <a:srgbClr val="FF0000"/>
                    </a:solidFill>
                    <a:latin typeface="黑体" pitchFamily="2" charset="-122"/>
                    <a:ea typeface="黑体" pitchFamily="2" charset="-122"/>
                  </a:rPr>
                  <a:t>FFF H</a:t>
                </a:r>
              </a:p>
            </p:txBody>
          </p:sp>
          <p:sp>
            <p:nvSpPr>
              <p:cNvPr id="67607" name="Freeform 44"/>
              <p:cNvSpPr>
                <a:spLocks/>
              </p:cNvSpPr>
              <p:nvPr/>
            </p:nvSpPr>
            <p:spPr bwMode="auto">
              <a:xfrm>
                <a:off x="1448" y="2800"/>
                <a:ext cx="480" cy="200"/>
              </a:xfrm>
              <a:custGeom>
                <a:avLst/>
                <a:gdLst>
                  <a:gd name="T0" fmla="*/ 0 w 480"/>
                  <a:gd name="T1" fmla="*/ 192 h 200"/>
                  <a:gd name="T2" fmla="*/ 264 w 480"/>
                  <a:gd name="T3" fmla="*/ 200 h 200"/>
                  <a:gd name="T4" fmla="*/ 264 w 480"/>
                  <a:gd name="T5" fmla="*/ 0 h 200"/>
                  <a:gd name="T6" fmla="*/ 480 w 480"/>
                  <a:gd name="T7" fmla="*/ 0 h 200"/>
                  <a:gd name="T8" fmla="*/ 0 60000 65536"/>
                  <a:gd name="T9" fmla="*/ 0 60000 65536"/>
                  <a:gd name="T10" fmla="*/ 0 60000 65536"/>
                  <a:gd name="T11" fmla="*/ 0 60000 65536"/>
                  <a:gd name="T12" fmla="*/ 0 w 480"/>
                  <a:gd name="T13" fmla="*/ 0 h 200"/>
                  <a:gd name="T14" fmla="*/ 480 w 480"/>
                  <a:gd name="T15" fmla="*/ 200 h 200"/>
                </a:gdLst>
                <a:ahLst/>
                <a:cxnLst>
                  <a:cxn ang="T8">
                    <a:pos x="T0" y="T1"/>
                  </a:cxn>
                  <a:cxn ang="T9">
                    <a:pos x="T2" y="T3"/>
                  </a:cxn>
                  <a:cxn ang="T10">
                    <a:pos x="T4" y="T5"/>
                  </a:cxn>
                  <a:cxn ang="T11">
                    <a:pos x="T6" y="T7"/>
                  </a:cxn>
                </a:cxnLst>
                <a:rect l="T12" t="T13" r="T14" b="T15"/>
                <a:pathLst>
                  <a:path w="480" h="200">
                    <a:moveTo>
                      <a:pt x="0" y="192"/>
                    </a:moveTo>
                    <a:lnTo>
                      <a:pt x="264" y="200"/>
                    </a:lnTo>
                    <a:lnTo>
                      <a:pt x="264" y="0"/>
                    </a:lnTo>
                    <a:lnTo>
                      <a:pt x="480" y="0"/>
                    </a:lnTo>
                  </a:path>
                </a:pathLst>
              </a:custGeom>
              <a:noFill/>
              <a:ln w="28575" cap="flat" cmpd="sng">
                <a:solidFill>
                  <a:schemeClr val="hlink"/>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10"/>
          <p:cNvGrpSpPr>
            <a:grpSpLocks/>
          </p:cNvGrpSpPr>
          <p:nvPr/>
        </p:nvGrpSpPr>
        <p:grpSpPr bwMode="auto">
          <a:xfrm>
            <a:off x="3795713" y="3556000"/>
            <a:ext cx="1447800" cy="1620838"/>
            <a:chOff x="2112" y="2640"/>
            <a:chExt cx="912" cy="1152"/>
          </a:xfrm>
        </p:grpSpPr>
        <p:sp>
          <p:nvSpPr>
            <p:cNvPr id="36" name="Line 11"/>
            <p:cNvSpPr>
              <a:spLocks noChangeShapeType="1"/>
            </p:cNvSpPr>
            <p:nvPr/>
          </p:nvSpPr>
          <p:spPr bwMode="auto">
            <a:xfrm>
              <a:off x="2112" y="2688"/>
              <a:ext cx="0"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12"/>
            <p:cNvSpPr>
              <a:spLocks noChangeShapeType="1"/>
            </p:cNvSpPr>
            <p:nvPr/>
          </p:nvSpPr>
          <p:spPr bwMode="auto">
            <a:xfrm>
              <a:off x="2112" y="3792"/>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3"/>
            <p:cNvSpPr>
              <a:spLocks noChangeShapeType="1"/>
            </p:cNvSpPr>
            <p:nvPr/>
          </p:nvSpPr>
          <p:spPr bwMode="auto">
            <a:xfrm flipV="1">
              <a:off x="3024" y="2640"/>
              <a:ext cx="0" cy="11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4"/>
            <p:cNvSpPr>
              <a:spLocks noChangeShapeType="1"/>
            </p:cNvSpPr>
            <p:nvPr/>
          </p:nvSpPr>
          <p:spPr bwMode="auto">
            <a:xfrm>
              <a:off x="2112" y="3600"/>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5"/>
            <p:cNvSpPr>
              <a:spLocks noChangeShapeType="1"/>
            </p:cNvSpPr>
            <p:nvPr/>
          </p:nvSpPr>
          <p:spPr bwMode="auto">
            <a:xfrm>
              <a:off x="2112" y="3408"/>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16"/>
            <p:cNvSpPr>
              <a:spLocks noChangeShapeType="1"/>
            </p:cNvSpPr>
            <p:nvPr/>
          </p:nvSpPr>
          <p:spPr bwMode="auto">
            <a:xfrm>
              <a:off x="2112" y="3216"/>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7"/>
            <p:cNvSpPr>
              <a:spLocks noChangeShapeType="1"/>
            </p:cNvSpPr>
            <p:nvPr/>
          </p:nvSpPr>
          <p:spPr bwMode="auto">
            <a:xfrm>
              <a:off x="2112" y="3024"/>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18"/>
            <p:cNvSpPr>
              <a:spLocks noChangeShapeType="1"/>
            </p:cNvSpPr>
            <p:nvPr/>
          </p:nvSpPr>
          <p:spPr bwMode="auto">
            <a:xfrm>
              <a:off x="2112" y="2832"/>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 name="Rectangle 21" descr="浅色上对角线"/>
          <p:cNvSpPr>
            <a:spLocks noChangeArrowheads="1"/>
          </p:cNvSpPr>
          <p:nvPr/>
        </p:nvSpPr>
        <p:spPr bwMode="auto">
          <a:xfrm>
            <a:off x="3795713" y="4906963"/>
            <a:ext cx="1447800" cy="269875"/>
          </a:xfrm>
          <a:prstGeom prst="rect">
            <a:avLst/>
          </a:prstGeom>
          <a:pattFill prst="ltUpDiag">
            <a:fgClr>
              <a:schemeClr val="folHlink"/>
            </a:fgClr>
            <a:bgClr>
              <a:srgbClr val="FFFFFF"/>
            </a:bgClr>
          </a:pattFill>
          <a:ln w="9525">
            <a:solidFill>
              <a:schemeClr val="tx1"/>
            </a:solidFill>
            <a:miter lim="800000"/>
            <a:headEnd/>
            <a:tailEnd/>
          </a:ln>
        </p:spPr>
        <p:txBody>
          <a:bodyPr wrap="none" anchor="ctr"/>
          <a:lstStyle/>
          <a:p>
            <a:pPr>
              <a:lnSpc>
                <a:spcPct val="90000"/>
              </a:lnSpc>
            </a:pPr>
            <a:endParaRPr lang="zh-CN" altLang="en-US"/>
          </a:p>
        </p:txBody>
      </p:sp>
      <p:sp>
        <p:nvSpPr>
          <p:cNvPr id="45" name="Text Box 24"/>
          <p:cNvSpPr txBox="1">
            <a:spLocks noChangeArrowheads="1"/>
          </p:cNvSpPr>
          <p:nvPr/>
        </p:nvSpPr>
        <p:spPr bwMode="auto">
          <a:xfrm>
            <a:off x="4176713" y="48387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endParaRPr lang="zh-CN" altLang="en-US" sz="2000">
              <a:solidFill>
                <a:srgbClr val="800000"/>
              </a:solidFill>
            </a:endParaRPr>
          </a:p>
        </p:txBody>
      </p:sp>
      <p:sp>
        <p:nvSpPr>
          <p:cNvPr id="46" name="Rectangle 26"/>
          <p:cNvSpPr>
            <a:spLocks noChangeArrowheads="1"/>
          </p:cNvSpPr>
          <p:nvPr/>
        </p:nvSpPr>
        <p:spPr bwMode="auto">
          <a:xfrm>
            <a:off x="3795713" y="4637088"/>
            <a:ext cx="1447800" cy="269875"/>
          </a:xfrm>
          <a:prstGeom prst="rect">
            <a:avLst/>
          </a:prstGeom>
          <a:solidFill>
            <a:srgbClr val="FFCC99"/>
          </a:solidFill>
          <a:ln w="9525">
            <a:solidFill>
              <a:srgbClr val="000000"/>
            </a:solidFill>
            <a:miter lim="800000"/>
            <a:headEnd/>
            <a:tailEnd/>
          </a:ln>
        </p:spPr>
        <p:txBody>
          <a:bodyPr wrap="none" anchor="ctr"/>
          <a:lstStyle/>
          <a:p>
            <a:pPr>
              <a:lnSpc>
                <a:spcPct val="90000"/>
              </a:lnSpc>
            </a:pPr>
            <a:endParaRPr lang="zh-CN" altLang="en-US"/>
          </a:p>
        </p:txBody>
      </p:sp>
      <p:sp>
        <p:nvSpPr>
          <p:cNvPr id="47" name="Freeform 48"/>
          <p:cNvSpPr>
            <a:spLocks/>
          </p:cNvSpPr>
          <p:nvPr/>
        </p:nvSpPr>
        <p:spPr bwMode="auto">
          <a:xfrm>
            <a:off x="3789363" y="3394075"/>
            <a:ext cx="1458912" cy="1779588"/>
          </a:xfrm>
          <a:custGeom>
            <a:avLst/>
            <a:gdLst>
              <a:gd name="T0" fmla="*/ 0 w 919"/>
              <a:gd name="T1" fmla="*/ 0 h 1121"/>
              <a:gd name="T2" fmla="*/ 0 w 919"/>
              <a:gd name="T3" fmla="*/ 2147483647 h 1121"/>
              <a:gd name="T4" fmla="*/ 2147483647 w 919"/>
              <a:gd name="T5" fmla="*/ 2147483647 h 1121"/>
              <a:gd name="T6" fmla="*/ 2147483647 w 919"/>
              <a:gd name="T7" fmla="*/ 0 h 1121"/>
              <a:gd name="T8" fmla="*/ 0 60000 65536"/>
              <a:gd name="T9" fmla="*/ 0 60000 65536"/>
              <a:gd name="T10" fmla="*/ 0 60000 65536"/>
              <a:gd name="T11" fmla="*/ 0 60000 65536"/>
              <a:gd name="T12" fmla="*/ 0 w 919"/>
              <a:gd name="T13" fmla="*/ 0 h 1121"/>
              <a:gd name="T14" fmla="*/ 919 w 919"/>
              <a:gd name="T15" fmla="*/ 1121 h 1121"/>
            </a:gdLst>
            <a:ahLst/>
            <a:cxnLst>
              <a:cxn ang="T8">
                <a:pos x="T0" y="T1"/>
              </a:cxn>
              <a:cxn ang="T9">
                <a:pos x="T2" y="T3"/>
              </a:cxn>
              <a:cxn ang="T10">
                <a:pos x="T4" y="T5"/>
              </a:cxn>
              <a:cxn ang="T11">
                <a:pos x="T6" y="T7"/>
              </a:cxn>
            </a:cxnLst>
            <a:rect l="T12" t="T13" r="T14" b="T15"/>
            <a:pathLst>
              <a:path w="919" h="1121">
                <a:moveTo>
                  <a:pt x="0" y="0"/>
                </a:moveTo>
                <a:lnTo>
                  <a:pt x="0" y="1121"/>
                </a:lnTo>
                <a:lnTo>
                  <a:pt x="919" y="1121"/>
                </a:lnTo>
                <a:lnTo>
                  <a:pt x="919" y="0"/>
                </a:lnTo>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68610" name="Rectangle 11"/>
          <p:cNvSpPr>
            <a:spLocks noChangeArrowheads="1"/>
          </p:cNvSpPr>
          <p:nvPr/>
        </p:nvSpPr>
        <p:spPr bwMode="auto">
          <a:xfrm>
            <a:off x="6831013" y="3130550"/>
            <a:ext cx="1447800" cy="304800"/>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pPr>
            <a:r>
              <a:rPr lang="zh-CN" altLang="en-US">
                <a:latin typeface="黑体" pitchFamily="2" charset="-122"/>
                <a:ea typeface="黑体" pitchFamily="2" charset="-122"/>
              </a:rPr>
              <a:t>？</a:t>
            </a:r>
          </a:p>
        </p:txBody>
      </p:sp>
      <p:sp>
        <p:nvSpPr>
          <p:cNvPr id="68611" name="Text Box 27"/>
          <p:cNvSpPr txBox="1">
            <a:spLocks noChangeArrowheads="1"/>
          </p:cNvSpPr>
          <p:nvPr/>
        </p:nvSpPr>
        <p:spPr bwMode="auto">
          <a:xfrm>
            <a:off x="3033713" y="4519613"/>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1</a:t>
            </a:r>
            <a:r>
              <a:rPr lang="en-US" altLang="zh-CN" sz="2000">
                <a:solidFill>
                  <a:srgbClr val="000066"/>
                </a:solidFill>
                <a:latin typeface="黑体" pitchFamily="2" charset="-122"/>
                <a:ea typeface="黑体" pitchFamily="2" charset="-122"/>
              </a:rPr>
              <a:t>FFF</a:t>
            </a:r>
          </a:p>
        </p:txBody>
      </p:sp>
      <p:sp>
        <p:nvSpPr>
          <p:cNvPr id="68612" name="Rectangle 3"/>
          <p:cNvSpPr>
            <a:spLocks noChangeArrowheads="1"/>
          </p:cNvSpPr>
          <p:nvPr/>
        </p:nvSpPr>
        <p:spPr bwMode="auto">
          <a:xfrm>
            <a:off x="1201738" y="1089025"/>
            <a:ext cx="79422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pPr>
            <a:r>
              <a:rPr kumimoji="0" lang="zh-CN" altLang="en-US">
                <a:solidFill>
                  <a:srgbClr val="800000"/>
                </a:solidFill>
                <a:latin typeface="黑体" pitchFamily="2" charset="-122"/>
                <a:ea typeface="黑体" pitchFamily="2" charset="-122"/>
              </a:rPr>
              <a:t>出栈操作</a:t>
            </a:r>
            <a:r>
              <a:rPr kumimoji="0" lang="en-US" altLang="zh-CN">
                <a:solidFill>
                  <a:srgbClr val="800000"/>
                </a:solidFill>
                <a:latin typeface="黑体" pitchFamily="2" charset="-122"/>
                <a:ea typeface="黑体" pitchFamily="2" charset="-122"/>
              </a:rPr>
              <a:t>POP</a:t>
            </a:r>
            <a:r>
              <a:rPr kumimoji="0" lang="zh-CN" altLang="en-US">
                <a:solidFill>
                  <a:srgbClr val="800000"/>
                </a:solidFill>
                <a:latin typeface="黑体" pitchFamily="2" charset="-122"/>
                <a:ea typeface="黑体" pitchFamily="2" charset="-122"/>
              </a:rPr>
              <a:t>（弹出）：</a:t>
            </a:r>
            <a:r>
              <a:rPr kumimoji="0" lang="zh-CN" altLang="en-US">
                <a:latin typeface="黑体" pitchFamily="2" charset="-122"/>
                <a:ea typeface="黑体" pitchFamily="2" charset="-122"/>
              </a:rPr>
              <a:t> </a:t>
            </a:r>
          </a:p>
          <a:p>
            <a:pPr algn="l" eaLnBrk="1" hangingPunct="1">
              <a:lnSpc>
                <a:spcPct val="11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a:t>
            </a: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t>
            </a:r>
            <a:r>
              <a:rPr kumimoji="0" lang="zh-CN" altLang="en-US">
                <a:latin typeface="黑体" pitchFamily="2" charset="-122"/>
                <a:ea typeface="黑体" pitchFamily="2" charset="-122"/>
              </a:rPr>
              <a:t>（（</a:t>
            </a:r>
            <a:r>
              <a:rPr kumimoji="0" lang="en-US" altLang="zh-CN">
                <a:latin typeface="黑体" pitchFamily="2" charset="-122"/>
                <a:ea typeface="黑体" pitchFamily="2" charset="-122"/>
              </a:rPr>
              <a:t>SP）） </a:t>
            </a:r>
            <a:r>
              <a:rPr lang="zh-CN" altLang="en-US">
                <a:solidFill>
                  <a:srgbClr val="006600"/>
                </a:solidFill>
                <a:latin typeface="黑体" pitchFamily="2" charset="-122"/>
                <a:ea typeface="黑体" pitchFamily="2" charset="-122"/>
              </a:rPr>
              <a:t>将栈顶内容弹出，送入</a:t>
            </a:r>
            <a:r>
              <a:rPr lang="en-US" altLang="zh-CN">
                <a:solidFill>
                  <a:srgbClr val="006600"/>
                </a:solidFill>
                <a:latin typeface="黑体" pitchFamily="2" charset="-122"/>
                <a:ea typeface="黑体" pitchFamily="2" charset="-122"/>
              </a:rPr>
              <a:t>A</a:t>
            </a:r>
            <a:r>
              <a:rPr lang="zh-CN" altLang="en-US">
                <a:solidFill>
                  <a:srgbClr val="006600"/>
                </a:solidFill>
                <a:latin typeface="黑体" pitchFamily="2" charset="-122"/>
                <a:ea typeface="黑体" pitchFamily="2" charset="-122"/>
              </a:rPr>
              <a:t>中</a:t>
            </a:r>
            <a:endParaRPr kumimoji="0" lang="zh-CN" altLang="en-US">
              <a:solidFill>
                <a:srgbClr val="006600"/>
              </a:solidFill>
              <a:latin typeface="黑体" pitchFamily="2" charset="-122"/>
              <a:ea typeface="黑体" pitchFamily="2" charset="-122"/>
            </a:endParaRPr>
          </a:p>
          <a:p>
            <a:pPr algn="l" eaLnBrk="1" hangingPunct="1">
              <a:lnSpc>
                <a:spcPct val="11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SP</a:t>
            </a: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t>
            </a:r>
            <a:r>
              <a:rPr kumimoji="0" lang="zh-CN" altLang="en-US">
                <a:latin typeface="黑体" pitchFamily="2" charset="-122"/>
                <a:ea typeface="黑体" pitchFamily="2" charset="-122"/>
              </a:rPr>
              <a:t>（</a:t>
            </a:r>
            <a:r>
              <a:rPr kumimoji="0" lang="en-US" altLang="zh-CN">
                <a:latin typeface="黑体" pitchFamily="2" charset="-122"/>
                <a:ea typeface="黑体" pitchFamily="2" charset="-122"/>
              </a:rPr>
              <a:t>SP）+ 1 </a:t>
            </a:r>
            <a:r>
              <a:rPr lang="zh-CN" altLang="en-US">
                <a:solidFill>
                  <a:srgbClr val="006600"/>
                </a:solidFill>
                <a:latin typeface="黑体" pitchFamily="2" charset="-122"/>
                <a:ea typeface="黑体" pitchFamily="2" charset="-122"/>
              </a:rPr>
              <a:t>修改栈指针</a:t>
            </a:r>
          </a:p>
          <a:p>
            <a:pPr algn="l" eaLnBrk="1" hangingPunct="1">
              <a:lnSpc>
                <a:spcPct val="50000"/>
              </a:lnSpc>
            </a:pPr>
            <a:endParaRPr lang="zh-CN" altLang="en-US">
              <a:solidFill>
                <a:srgbClr val="006600"/>
              </a:solidFill>
              <a:latin typeface="黑体" pitchFamily="2" charset="-122"/>
              <a:ea typeface="黑体" pitchFamily="2" charset="-122"/>
            </a:endParaRPr>
          </a:p>
          <a:p>
            <a:pPr algn="l" eaLnBrk="1" hangingPunct="1">
              <a:lnSpc>
                <a:spcPct val="120000"/>
              </a:lnSpc>
            </a:pPr>
            <a:r>
              <a:rPr kumimoji="0" lang="zh-CN" altLang="en-US">
                <a:solidFill>
                  <a:schemeClr val="hlink"/>
                </a:solidFill>
                <a:latin typeface="黑体" pitchFamily="2" charset="-122"/>
                <a:ea typeface="黑体" pitchFamily="2" charset="-122"/>
              </a:rPr>
              <a:t>例如：</a:t>
            </a:r>
            <a:r>
              <a:rPr kumimoji="0" lang="en-US" altLang="zh-CN">
                <a:latin typeface="黑体" pitchFamily="2" charset="-122"/>
                <a:ea typeface="黑体" pitchFamily="2" charset="-122"/>
              </a:rPr>
              <a:t>POP A</a:t>
            </a:r>
            <a:endParaRPr lang="zh-CN" altLang="en-US">
              <a:solidFill>
                <a:srgbClr val="006600"/>
              </a:solidFill>
              <a:latin typeface="黑体" pitchFamily="2" charset="-122"/>
              <a:ea typeface="黑体" pitchFamily="2" charset="-122"/>
            </a:endParaRPr>
          </a:p>
        </p:txBody>
      </p:sp>
      <p:sp>
        <p:nvSpPr>
          <p:cNvPr id="68614" name="Rectangle 19"/>
          <p:cNvSpPr>
            <a:spLocks noChangeArrowheads="1"/>
          </p:cNvSpPr>
          <p:nvPr/>
        </p:nvSpPr>
        <p:spPr bwMode="auto">
          <a:xfrm>
            <a:off x="1233488" y="4608513"/>
            <a:ext cx="1447800" cy="269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68615" name="Text Box 20"/>
          <p:cNvSpPr txBox="1">
            <a:spLocks noChangeArrowheads="1"/>
          </p:cNvSpPr>
          <p:nvPr/>
        </p:nvSpPr>
        <p:spPr bwMode="auto">
          <a:xfrm>
            <a:off x="631825" y="4546600"/>
            <a:ext cx="560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FF0000"/>
                </a:solidFill>
                <a:latin typeface="黑体" pitchFamily="2" charset="-122"/>
                <a:ea typeface="黑体" pitchFamily="2" charset="-122"/>
              </a:rPr>
              <a:t>SP</a:t>
            </a:r>
          </a:p>
        </p:txBody>
      </p:sp>
      <p:sp>
        <p:nvSpPr>
          <p:cNvPr id="68620" name="Rectangle 33"/>
          <p:cNvSpPr>
            <a:spLocks noChangeArrowheads="1"/>
          </p:cNvSpPr>
          <p:nvPr/>
        </p:nvSpPr>
        <p:spPr bwMode="auto">
          <a:xfrm>
            <a:off x="1233488" y="4608513"/>
            <a:ext cx="1447800" cy="269875"/>
          </a:xfrm>
          <a:prstGeom prst="rect">
            <a:avLst/>
          </a:prstGeom>
          <a:solidFill>
            <a:srgbClr val="FFFF00"/>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8621" name="Text Box 34"/>
          <p:cNvSpPr txBox="1">
            <a:spLocks noChangeArrowheads="1"/>
          </p:cNvSpPr>
          <p:nvPr/>
        </p:nvSpPr>
        <p:spPr bwMode="auto">
          <a:xfrm>
            <a:off x="1536700" y="4529138"/>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1</a:t>
            </a:r>
            <a:r>
              <a:rPr lang="en-US" altLang="zh-CN" sz="2000">
                <a:solidFill>
                  <a:srgbClr val="000066"/>
                </a:solidFill>
                <a:latin typeface="黑体" pitchFamily="2" charset="-122"/>
                <a:ea typeface="黑体" pitchFamily="2" charset="-122"/>
              </a:rPr>
              <a:t>FFFH</a:t>
            </a:r>
          </a:p>
        </p:txBody>
      </p:sp>
      <p:sp>
        <p:nvSpPr>
          <p:cNvPr id="68622" name="Rectangle 37"/>
          <p:cNvSpPr>
            <a:spLocks noChangeArrowheads="1"/>
          </p:cNvSpPr>
          <p:nvPr/>
        </p:nvSpPr>
        <p:spPr bwMode="auto">
          <a:xfrm>
            <a:off x="538163" y="495300"/>
            <a:ext cx="5307012"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nchor="ctr">
            <a:spAutoFit/>
          </a:bodyPr>
          <a:lstStyle/>
          <a:p>
            <a:pPr algn="l" eaLnBrk="1" hangingPunct="1"/>
            <a:r>
              <a:rPr kumimoji="0" lang="zh-CN" altLang="en-US">
                <a:solidFill>
                  <a:srgbClr val="800000"/>
                </a:solidFill>
                <a:latin typeface="黑体" pitchFamily="2" charset="-122"/>
                <a:ea typeface="黑体" pitchFamily="2" charset="-122"/>
              </a:rPr>
              <a:t>3.4.2 堆栈操作</a:t>
            </a:r>
            <a:endParaRPr kumimoji="0" lang="zh-CN" altLang="en-US">
              <a:solidFill>
                <a:schemeClr val="tx1"/>
              </a:solidFill>
              <a:latin typeface="黑体" pitchFamily="2" charset="-122"/>
              <a:ea typeface="黑体" pitchFamily="2" charset="-122"/>
            </a:endParaRPr>
          </a:p>
        </p:txBody>
      </p:sp>
      <p:sp>
        <p:nvSpPr>
          <p:cNvPr id="68623" name="Text Box 26"/>
          <p:cNvSpPr txBox="1">
            <a:spLocks noChangeArrowheads="1"/>
          </p:cNvSpPr>
          <p:nvPr/>
        </p:nvSpPr>
        <p:spPr bwMode="auto">
          <a:xfrm>
            <a:off x="5743575" y="3054350"/>
            <a:ext cx="116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寄存器</a:t>
            </a:r>
            <a:r>
              <a:rPr lang="en-US" altLang="zh-CN" sz="2000">
                <a:solidFill>
                  <a:srgbClr val="000066"/>
                </a:solidFill>
                <a:latin typeface="黑体" pitchFamily="2" charset="-122"/>
                <a:ea typeface="黑体" pitchFamily="2" charset="-122"/>
              </a:rPr>
              <a:t>A</a:t>
            </a:r>
          </a:p>
        </p:txBody>
      </p:sp>
      <p:sp>
        <p:nvSpPr>
          <p:cNvPr id="68624" name="Line 42"/>
          <p:cNvSpPr>
            <a:spLocks noChangeShapeType="1"/>
          </p:cNvSpPr>
          <p:nvPr/>
        </p:nvSpPr>
        <p:spPr bwMode="auto">
          <a:xfrm>
            <a:off x="2470150" y="4737100"/>
            <a:ext cx="655638"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47"/>
          <p:cNvGrpSpPr>
            <a:grpSpLocks/>
          </p:cNvGrpSpPr>
          <p:nvPr/>
        </p:nvGrpSpPr>
        <p:grpSpPr bwMode="auto">
          <a:xfrm>
            <a:off x="1225550" y="3122613"/>
            <a:ext cx="7035800" cy="2849562"/>
            <a:chOff x="772" y="1967"/>
            <a:chExt cx="4432" cy="1795"/>
          </a:xfrm>
        </p:grpSpPr>
        <p:grpSp>
          <p:nvGrpSpPr>
            <p:cNvPr id="68628" name="Group 46"/>
            <p:cNvGrpSpPr>
              <a:grpSpLocks/>
            </p:cNvGrpSpPr>
            <p:nvPr/>
          </p:nvGrpSpPr>
          <p:grpSpPr bwMode="auto">
            <a:xfrm>
              <a:off x="772" y="1967"/>
              <a:ext cx="4432" cy="1309"/>
              <a:chOff x="772" y="1967"/>
              <a:chExt cx="4432" cy="1309"/>
            </a:xfrm>
          </p:grpSpPr>
          <p:sp>
            <p:nvSpPr>
              <p:cNvPr id="68629" name="Text Box 6"/>
              <p:cNvSpPr txBox="1">
                <a:spLocks noChangeArrowheads="1"/>
              </p:cNvSpPr>
              <p:nvPr/>
            </p:nvSpPr>
            <p:spPr bwMode="auto">
              <a:xfrm>
                <a:off x="1911" y="3017"/>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FF0000"/>
                    </a:solidFill>
                    <a:latin typeface="黑体" pitchFamily="2" charset="-122"/>
                    <a:ea typeface="黑体" pitchFamily="2" charset="-122"/>
                  </a:rPr>
                  <a:t>2000</a:t>
                </a:r>
              </a:p>
            </p:txBody>
          </p:sp>
          <p:grpSp>
            <p:nvGrpSpPr>
              <p:cNvPr id="68630" name="Group 39"/>
              <p:cNvGrpSpPr>
                <a:grpSpLocks/>
              </p:cNvGrpSpPr>
              <p:nvPr/>
            </p:nvGrpSpPr>
            <p:grpSpPr bwMode="auto">
              <a:xfrm>
                <a:off x="772" y="2858"/>
                <a:ext cx="912" cy="250"/>
                <a:chOff x="808" y="3047"/>
                <a:chExt cx="912" cy="250"/>
              </a:xfrm>
            </p:grpSpPr>
            <p:sp>
              <p:nvSpPr>
                <p:cNvPr id="68633" name="Rectangle 35"/>
                <p:cNvSpPr>
                  <a:spLocks noChangeArrowheads="1"/>
                </p:cNvSpPr>
                <p:nvPr/>
              </p:nvSpPr>
              <p:spPr bwMode="auto">
                <a:xfrm>
                  <a:off x="808" y="3091"/>
                  <a:ext cx="912" cy="170"/>
                </a:xfrm>
                <a:prstGeom prst="rect">
                  <a:avLst/>
                </a:prstGeom>
                <a:solidFill>
                  <a:srgbClr val="FFFF00"/>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8634" name="Text Box 36"/>
                <p:cNvSpPr txBox="1">
                  <a:spLocks noChangeArrowheads="1"/>
                </p:cNvSpPr>
                <p:nvPr/>
              </p:nvSpPr>
              <p:spPr bwMode="auto">
                <a:xfrm>
                  <a:off x="941" y="3047"/>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FF0000"/>
                      </a:solidFill>
                      <a:latin typeface="黑体" pitchFamily="2" charset="-122"/>
                      <a:ea typeface="黑体" pitchFamily="2" charset="-122"/>
                    </a:rPr>
                    <a:t> 2000</a:t>
                  </a:r>
                  <a:r>
                    <a:rPr lang="en-US" altLang="zh-CN" sz="2000">
                      <a:solidFill>
                        <a:srgbClr val="FF0000"/>
                      </a:solidFill>
                      <a:latin typeface="黑体" pitchFamily="2" charset="-122"/>
                      <a:ea typeface="黑体" pitchFamily="2" charset="-122"/>
                    </a:rPr>
                    <a:t>H</a:t>
                  </a:r>
                </a:p>
              </p:txBody>
            </p:sp>
          </p:grpSp>
          <p:sp>
            <p:nvSpPr>
              <p:cNvPr id="68631" name="Rectangle 11"/>
              <p:cNvSpPr>
                <a:spLocks noChangeArrowheads="1"/>
              </p:cNvSpPr>
              <p:nvPr/>
            </p:nvSpPr>
            <p:spPr bwMode="auto">
              <a:xfrm>
                <a:off x="4292" y="1967"/>
                <a:ext cx="912" cy="192"/>
              </a:xfrm>
              <a:prstGeom prst="rect">
                <a:avLst/>
              </a:prstGeom>
              <a:solidFill>
                <a:srgbClr val="FFCC99"/>
              </a:solidFill>
              <a:ln w="19050">
                <a:solidFill>
                  <a:srgbClr val="000066"/>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8632" name="Freeform 45"/>
              <p:cNvSpPr>
                <a:spLocks/>
              </p:cNvSpPr>
              <p:nvPr/>
            </p:nvSpPr>
            <p:spPr bwMode="auto">
              <a:xfrm>
                <a:off x="1578" y="2984"/>
                <a:ext cx="363" cy="292"/>
              </a:xfrm>
              <a:custGeom>
                <a:avLst/>
                <a:gdLst>
                  <a:gd name="T0" fmla="*/ 0 w 384"/>
                  <a:gd name="T1" fmla="*/ 0 h 187"/>
                  <a:gd name="T2" fmla="*/ 80 w 384"/>
                  <a:gd name="T3" fmla="*/ 0 h 187"/>
                  <a:gd name="T4" fmla="*/ 80 w 384"/>
                  <a:gd name="T5" fmla="*/ 292 h 187"/>
                  <a:gd name="T6" fmla="*/ 155 w 384"/>
                  <a:gd name="T7" fmla="*/ 292 h 187"/>
                  <a:gd name="T8" fmla="*/ 0 60000 65536"/>
                  <a:gd name="T9" fmla="*/ 0 60000 65536"/>
                  <a:gd name="T10" fmla="*/ 0 60000 65536"/>
                  <a:gd name="T11" fmla="*/ 0 60000 65536"/>
                  <a:gd name="T12" fmla="*/ 0 w 384"/>
                  <a:gd name="T13" fmla="*/ 0 h 187"/>
                  <a:gd name="T14" fmla="*/ 384 w 384"/>
                  <a:gd name="T15" fmla="*/ 187 h 187"/>
                </a:gdLst>
                <a:ahLst/>
                <a:cxnLst>
                  <a:cxn ang="T8">
                    <a:pos x="T0" y="T1"/>
                  </a:cxn>
                  <a:cxn ang="T9">
                    <a:pos x="T2" y="T3"/>
                  </a:cxn>
                  <a:cxn ang="T10">
                    <a:pos x="T4" y="T5"/>
                  </a:cxn>
                  <a:cxn ang="T11">
                    <a:pos x="T6" y="T7"/>
                  </a:cxn>
                </a:cxnLst>
                <a:rect l="T12" t="T13" r="T14" b="T15"/>
                <a:pathLst>
                  <a:path w="384" h="187">
                    <a:moveTo>
                      <a:pt x="0" y="0"/>
                    </a:moveTo>
                    <a:lnTo>
                      <a:pt x="197" y="0"/>
                    </a:lnTo>
                    <a:lnTo>
                      <a:pt x="197" y="187"/>
                    </a:lnTo>
                    <a:lnTo>
                      <a:pt x="384" y="187"/>
                    </a:lnTo>
                  </a:path>
                </a:pathLst>
              </a:custGeom>
              <a:noFill/>
              <a:ln w="28575" cap="flat" cmpd="sng">
                <a:solidFill>
                  <a:schemeClr val="hlink"/>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sp>
          <p:nvSpPr>
            <p:cNvPr id="68627" name="AutoShape 30"/>
            <p:cNvSpPr>
              <a:spLocks noChangeArrowheads="1"/>
            </p:cNvSpPr>
            <p:nvPr/>
          </p:nvSpPr>
          <p:spPr bwMode="auto">
            <a:xfrm>
              <a:off x="3658" y="3422"/>
              <a:ext cx="624" cy="340"/>
            </a:xfrm>
            <a:prstGeom prst="wedgeEllipseCallout">
              <a:avLst>
                <a:gd name="adj1" fmla="val -120032"/>
                <a:gd name="adj2" fmla="val -118236"/>
              </a:avLst>
            </a:prstGeom>
            <a:solidFill>
              <a:srgbClr val="CCFFCC"/>
            </a:solidFill>
            <a:ln w="9525">
              <a:solidFill>
                <a:srgbClr val="000000"/>
              </a:solidFill>
              <a:miter lim="800000"/>
              <a:headEnd/>
              <a:tailEnd/>
            </a:ln>
          </p:spPr>
          <p:txBody>
            <a:bodyPr wrap="none" anchor="ctr"/>
            <a:lstStyle/>
            <a:p>
              <a:pPr algn="ctr">
                <a:spcBef>
                  <a:spcPct val="50000"/>
                </a:spcBef>
              </a:pPr>
              <a:r>
                <a:rPr lang="zh-CN" altLang="en-US" sz="2000" dirty="0">
                  <a:solidFill>
                    <a:schemeClr val="tx1"/>
                  </a:solidFill>
                  <a:latin typeface="黑体" pitchFamily="2" charset="-122"/>
                  <a:ea typeface="黑体" pitchFamily="2" charset="-122"/>
                </a:rPr>
                <a:t>现栈顶</a:t>
              </a:r>
            </a:p>
            <a:p>
              <a:pPr algn="ctr">
                <a:lnSpc>
                  <a:spcPct val="30000"/>
                </a:lnSpc>
                <a:spcBef>
                  <a:spcPct val="50000"/>
                </a:spcBef>
              </a:pPr>
              <a:r>
                <a:rPr lang="zh-CN" altLang="en-US" sz="2000" dirty="0">
                  <a:solidFill>
                    <a:schemeClr val="tx1"/>
                  </a:solidFill>
                  <a:latin typeface="黑体" pitchFamily="2" charset="-122"/>
                  <a:ea typeface="黑体" pitchFamily="2" charset="-122"/>
                </a:rPr>
                <a:t>单元</a:t>
              </a:r>
            </a:p>
          </p:txBody>
        </p:sp>
      </p:grpSp>
      <p:sp>
        <p:nvSpPr>
          <p:cNvPr id="68619" name="AutoShape 28"/>
          <p:cNvSpPr>
            <a:spLocks noChangeArrowheads="1"/>
          </p:cNvSpPr>
          <p:nvPr/>
        </p:nvSpPr>
        <p:spPr bwMode="auto">
          <a:xfrm>
            <a:off x="5588000" y="4116388"/>
            <a:ext cx="990600" cy="541337"/>
          </a:xfrm>
          <a:prstGeom prst="wedgeEllipseCallout">
            <a:avLst>
              <a:gd name="adj1" fmla="val -98079"/>
              <a:gd name="adj2" fmla="val 71407"/>
            </a:avLst>
          </a:prstGeom>
          <a:solidFill>
            <a:srgbClr val="CCFFCC"/>
          </a:solidFill>
          <a:ln w="9525">
            <a:solidFill>
              <a:srgbClr val="000000"/>
            </a:solidFill>
            <a:miter lim="800000"/>
            <a:headEnd/>
            <a:tailEnd/>
          </a:ln>
        </p:spPr>
        <p:txBody>
          <a:bodyPr wrap="none" anchor="ctr"/>
          <a:lstStyle/>
          <a:p>
            <a:pPr algn="ctr">
              <a:spcBef>
                <a:spcPct val="50000"/>
              </a:spcBef>
            </a:pPr>
            <a:r>
              <a:rPr lang="zh-CN" altLang="en-US" sz="2000">
                <a:solidFill>
                  <a:schemeClr val="tx1"/>
                </a:solidFill>
                <a:latin typeface="黑体" pitchFamily="2" charset="-122"/>
                <a:ea typeface="黑体" pitchFamily="2" charset="-122"/>
              </a:rPr>
              <a:t>原栈顶</a:t>
            </a:r>
          </a:p>
          <a:p>
            <a:pPr algn="ctr">
              <a:lnSpc>
                <a:spcPct val="30000"/>
              </a:lnSpc>
              <a:spcBef>
                <a:spcPct val="50000"/>
              </a:spcBef>
            </a:pPr>
            <a:r>
              <a:rPr lang="zh-CN" altLang="en-US" sz="2000">
                <a:solidFill>
                  <a:schemeClr val="tx1"/>
                </a:solidFill>
                <a:latin typeface="黑体" pitchFamily="2" charset="-122"/>
                <a:ea typeface="黑体" pitchFamily="2" charset="-122"/>
              </a:rPr>
              <a:t>单元</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ChangeArrowheads="1"/>
          </p:cNvSpPr>
          <p:nvPr/>
        </p:nvSpPr>
        <p:spPr bwMode="auto">
          <a:xfrm>
            <a:off x="744538" y="403225"/>
            <a:ext cx="7932737"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eaLnBrk="1" hangingPunct="1">
              <a:lnSpc>
                <a:spcPct val="180000"/>
              </a:lnSpc>
            </a:pPr>
            <a:r>
              <a:rPr kumimoji="0" lang="zh-CN" altLang="en-US">
                <a:latin typeface="黑体" pitchFamily="2" charset="-122"/>
                <a:ea typeface="黑体" pitchFamily="2" charset="-122"/>
              </a:rPr>
              <a:t>堆栈的应用：</a:t>
            </a:r>
          </a:p>
          <a:p>
            <a:pPr algn="l" eaLnBrk="1" hangingPunct="1">
              <a:lnSpc>
                <a:spcPct val="130000"/>
              </a:lnSpc>
            </a:pPr>
            <a:r>
              <a:rPr kumimoji="0" lang="zh-CN" altLang="en-US">
                <a:latin typeface="黑体" pitchFamily="2" charset="-122"/>
                <a:ea typeface="黑体" pitchFamily="2" charset="-122"/>
              </a:rPr>
              <a:t>　　在一般计算机中，堆栈主要用来暂存中断断点、子程序调用时的返回地址、状态标志及现场信息等，也可用于子程序调用时参数的传递等。</a:t>
            </a:r>
            <a:endParaRPr kumimoji="0" lang="zh-CN" altLang="en-US" b="0">
              <a:solidFill>
                <a:schemeClr val="tx1"/>
              </a:solidFill>
              <a:latin typeface="黑体" pitchFamily="2" charset="-122"/>
              <a:ea typeface="黑体" pitchFamily="2" charset="-122"/>
            </a:endParaRPr>
          </a:p>
        </p:txBody>
      </p:sp>
      <p:grpSp>
        <p:nvGrpSpPr>
          <p:cNvPr id="69635" name="Group 12"/>
          <p:cNvGrpSpPr>
            <a:grpSpLocks/>
          </p:cNvGrpSpPr>
          <p:nvPr/>
        </p:nvGrpSpPr>
        <p:grpSpPr bwMode="auto">
          <a:xfrm>
            <a:off x="1236663" y="3122613"/>
            <a:ext cx="2451100" cy="2632075"/>
            <a:chOff x="2805" y="8392"/>
            <a:chExt cx="2975" cy="2461"/>
          </a:xfrm>
        </p:grpSpPr>
        <p:sp>
          <p:nvSpPr>
            <p:cNvPr id="69639" name="Line 13"/>
            <p:cNvSpPr>
              <a:spLocks noChangeShapeType="1"/>
            </p:cNvSpPr>
            <p:nvPr/>
          </p:nvSpPr>
          <p:spPr bwMode="auto">
            <a:xfrm>
              <a:off x="3380" y="8617"/>
              <a:ext cx="0" cy="636"/>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0" name="Line 14"/>
            <p:cNvSpPr>
              <a:spLocks noChangeShapeType="1"/>
            </p:cNvSpPr>
            <p:nvPr/>
          </p:nvSpPr>
          <p:spPr bwMode="auto">
            <a:xfrm>
              <a:off x="3380" y="9389"/>
              <a:ext cx="0" cy="636"/>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1" name="Line 15"/>
            <p:cNvSpPr>
              <a:spLocks noChangeShapeType="1"/>
            </p:cNvSpPr>
            <p:nvPr/>
          </p:nvSpPr>
          <p:spPr bwMode="auto">
            <a:xfrm>
              <a:off x="3380" y="10218"/>
              <a:ext cx="0" cy="635"/>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2" name="Line 16"/>
            <p:cNvSpPr>
              <a:spLocks noChangeShapeType="1"/>
            </p:cNvSpPr>
            <p:nvPr/>
          </p:nvSpPr>
          <p:spPr bwMode="auto">
            <a:xfrm>
              <a:off x="4914" y="9036"/>
              <a:ext cx="0" cy="1126"/>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3" name="Text Box 17"/>
            <p:cNvSpPr txBox="1">
              <a:spLocks noChangeArrowheads="1"/>
            </p:cNvSpPr>
            <p:nvPr/>
          </p:nvSpPr>
          <p:spPr bwMode="auto">
            <a:xfrm>
              <a:off x="2805" y="8392"/>
              <a:ext cx="905"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800">
                  <a:latin typeface="黑体" pitchFamily="2" charset="-122"/>
                  <a:ea typeface="黑体" pitchFamily="2" charset="-122"/>
                </a:rPr>
                <a:t>主</a:t>
              </a:r>
            </a:p>
          </p:txBody>
        </p:sp>
        <p:sp>
          <p:nvSpPr>
            <p:cNvPr id="69644" name="Text Box 18"/>
            <p:cNvSpPr txBox="1">
              <a:spLocks noChangeArrowheads="1"/>
            </p:cNvSpPr>
            <p:nvPr/>
          </p:nvSpPr>
          <p:spPr bwMode="auto">
            <a:xfrm>
              <a:off x="4875" y="8714"/>
              <a:ext cx="905"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800">
                  <a:latin typeface="黑体" pitchFamily="2" charset="-122"/>
                  <a:ea typeface="黑体" pitchFamily="2" charset="-122"/>
                </a:rPr>
                <a:t>子</a:t>
              </a:r>
            </a:p>
          </p:txBody>
        </p:sp>
        <p:sp>
          <p:nvSpPr>
            <p:cNvPr id="69645" name="Line 19"/>
            <p:cNvSpPr>
              <a:spLocks noChangeShapeType="1"/>
            </p:cNvSpPr>
            <p:nvPr/>
          </p:nvSpPr>
          <p:spPr bwMode="auto">
            <a:xfrm flipV="1">
              <a:off x="3380" y="9068"/>
              <a:ext cx="1495" cy="128"/>
            </a:xfrm>
            <a:prstGeom prst="line">
              <a:avLst/>
            </a:prstGeom>
            <a:noFill/>
            <a:ln w="9525">
              <a:solidFill>
                <a:srgbClr val="00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9646" name="Line 20"/>
            <p:cNvSpPr>
              <a:spLocks noChangeShapeType="1"/>
            </p:cNvSpPr>
            <p:nvPr/>
          </p:nvSpPr>
          <p:spPr bwMode="auto">
            <a:xfrm flipH="1" flipV="1">
              <a:off x="3380" y="9389"/>
              <a:ext cx="1495" cy="740"/>
            </a:xfrm>
            <a:prstGeom prst="line">
              <a:avLst/>
            </a:prstGeom>
            <a:noFill/>
            <a:ln w="9525">
              <a:solidFill>
                <a:srgbClr val="00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9647" name="Line 21"/>
            <p:cNvSpPr>
              <a:spLocks noChangeShapeType="1"/>
            </p:cNvSpPr>
            <p:nvPr/>
          </p:nvSpPr>
          <p:spPr bwMode="auto">
            <a:xfrm flipV="1">
              <a:off x="3380" y="9132"/>
              <a:ext cx="1456" cy="837"/>
            </a:xfrm>
            <a:prstGeom prst="line">
              <a:avLst/>
            </a:prstGeom>
            <a:noFill/>
            <a:ln w="9525">
              <a:solidFill>
                <a:srgbClr val="FF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9648" name="Line 22"/>
            <p:cNvSpPr>
              <a:spLocks noChangeShapeType="1"/>
            </p:cNvSpPr>
            <p:nvPr/>
          </p:nvSpPr>
          <p:spPr bwMode="auto">
            <a:xfrm flipH="1">
              <a:off x="3380" y="10162"/>
              <a:ext cx="1495" cy="64"/>
            </a:xfrm>
            <a:prstGeom prst="line">
              <a:avLst/>
            </a:prstGeom>
            <a:noFill/>
            <a:ln w="9525">
              <a:solidFill>
                <a:srgbClr val="FF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69636" name="AutoShape 19"/>
          <p:cNvSpPr>
            <a:spLocks noChangeArrowheads="1"/>
          </p:cNvSpPr>
          <p:nvPr/>
        </p:nvSpPr>
        <p:spPr bwMode="auto">
          <a:xfrm>
            <a:off x="4052888" y="2668588"/>
            <a:ext cx="4248150" cy="693737"/>
          </a:xfrm>
          <a:prstGeom prst="wedgeRoundRectCallout">
            <a:avLst>
              <a:gd name="adj1" fmla="val -73356"/>
              <a:gd name="adj2" fmla="val 117736"/>
              <a:gd name="adj3" fmla="val 16667"/>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l"/>
            <a:r>
              <a:rPr lang="zh-CN" altLang="en-US" sz="2000">
                <a:solidFill>
                  <a:srgbClr val="003300"/>
                </a:solidFill>
                <a:latin typeface="黑体" pitchFamily="2" charset="-122"/>
                <a:ea typeface="黑体" pitchFamily="2" charset="-122"/>
              </a:rPr>
              <a:t>  转子前，作</a:t>
            </a:r>
            <a:r>
              <a:rPr lang="en-US" altLang="zh-CN" sz="2000">
                <a:solidFill>
                  <a:srgbClr val="003300"/>
                </a:solidFill>
                <a:latin typeface="黑体" pitchFamily="2" charset="-122"/>
                <a:ea typeface="黑体" pitchFamily="2" charset="-122"/>
              </a:rPr>
              <a:t>PUSH</a:t>
            </a:r>
            <a:r>
              <a:rPr lang="zh-CN" altLang="en-US" sz="2000">
                <a:solidFill>
                  <a:srgbClr val="003300"/>
                </a:solidFill>
                <a:latin typeface="黑体" pitchFamily="2" charset="-122"/>
                <a:ea typeface="黑体" pitchFamily="2" charset="-122"/>
              </a:rPr>
              <a:t>操作把当前的</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值压入堆栈，然后再</a:t>
            </a:r>
            <a:r>
              <a:rPr lang="en-US" altLang="zh-CN" sz="2000">
                <a:solidFill>
                  <a:srgbClr val="003300"/>
                </a:solidFill>
                <a:latin typeface="黑体" pitchFamily="2" charset="-122"/>
                <a:ea typeface="黑体" pitchFamily="2" charset="-122"/>
              </a:rPr>
              <a:t>PC←SUB_A；</a:t>
            </a:r>
            <a:endParaRPr lang="zh-CN" altLang="en-US" sz="2000">
              <a:solidFill>
                <a:srgbClr val="003300"/>
              </a:solidFill>
              <a:latin typeface="黑体" pitchFamily="2" charset="-122"/>
              <a:ea typeface="黑体" pitchFamily="2" charset="-122"/>
            </a:endParaRPr>
          </a:p>
        </p:txBody>
      </p:sp>
      <p:sp>
        <p:nvSpPr>
          <p:cNvPr id="69637" name="AutoShape 20"/>
          <p:cNvSpPr>
            <a:spLocks noChangeArrowheads="1"/>
          </p:cNvSpPr>
          <p:nvPr/>
        </p:nvSpPr>
        <p:spPr bwMode="auto">
          <a:xfrm>
            <a:off x="4111625" y="5424488"/>
            <a:ext cx="4248150" cy="693737"/>
          </a:xfrm>
          <a:prstGeom prst="wedgeRoundRectCallout">
            <a:avLst>
              <a:gd name="adj1" fmla="val -74662"/>
              <a:gd name="adj2" fmla="val -113843"/>
              <a:gd name="adj3" fmla="val 16667"/>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l"/>
            <a:r>
              <a:rPr lang="zh-CN" altLang="en-US" sz="2000">
                <a:solidFill>
                  <a:srgbClr val="003300"/>
                </a:solidFill>
                <a:latin typeface="黑体" pitchFamily="2" charset="-122"/>
                <a:ea typeface="黑体" pitchFamily="2" charset="-122"/>
              </a:rPr>
              <a:t>    返回时</a:t>
            </a:r>
            <a:r>
              <a:rPr lang="en-US" altLang="zh-CN" sz="2000">
                <a:solidFill>
                  <a:srgbClr val="003300"/>
                </a:solidFill>
                <a:latin typeface="黑体" pitchFamily="2" charset="-122"/>
                <a:ea typeface="黑体" pitchFamily="2" charset="-122"/>
              </a:rPr>
              <a:t>,</a:t>
            </a:r>
            <a:r>
              <a:rPr lang="zh-CN" altLang="en-US" sz="2000">
                <a:solidFill>
                  <a:srgbClr val="003300"/>
                </a:solidFill>
                <a:latin typeface="黑体" pitchFamily="2" charset="-122"/>
                <a:ea typeface="黑体" pitchFamily="2" charset="-122"/>
              </a:rPr>
              <a:t>用</a:t>
            </a:r>
            <a:r>
              <a:rPr lang="en-US" altLang="zh-CN" sz="2000">
                <a:solidFill>
                  <a:srgbClr val="003300"/>
                </a:solidFill>
                <a:latin typeface="黑体" pitchFamily="2" charset="-122"/>
                <a:ea typeface="黑体" pitchFamily="2" charset="-122"/>
              </a:rPr>
              <a:t>RET</a:t>
            </a:r>
            <a:r>
              <a:rPr lang="zh-CN" altLang="en-US" sz="2000">
                <a:solidFill>
                  <a:srgbClr val="003300"/>
                </a:solidFill>
                <a:latin typeface="黑体" pitchFamily="2" charset="-122"/>
                <a:ea typeface="黑体" pitchFamily="2" charset="-122"/>
              </a:rPr>
              <a:t>指令恢复原来</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的值，相当于</a:t>
            </a:r>
            <a:r>
              <a:rPr lang="en-US" altLang="zh-CN" sz="2000">
                <a:solidFill>
                  <a:srgbClr val="003300"/>
                </a:solidFill>
                <a:latin typeface="黑体" pitchFamily="2" charset="-122"/>
                <a:ea typeface="黑体" pitchFamily="2" charset="-122"/>
              </a:rPr>
              <a:t>POP PC</a:t>
            </a:r>
            <a:r>
              <a:rPr lang="zh-CN" altLang="en-US" sz="2000">
                <a:solidFill>
                  <a:srgbClr val="003300"/>
                </a:solidFill>
                <a:latin typeface="黑体" pitchFamily="2" charset="-122"/>
                <a:ea typeface="黑体" pitchFamily="2" charset="-122"/>
              </a:rPr>
              <a:t>指令。 </a:t>
            </a:r>
            <a:r>
              <a:rPr lang="en-US" altLang="zh-CN" sz="2000">
                <a:solidFill>
                  <a:srgbClr val="003300"/>
                </a:solidFill>
                <a:latin typeface="黑体" pitchFamily="2" charset="-122"/>
                <a:ea typeface="黑体" pitchFamily="2" charset="-122"/>
              </a:rPr>
              <a:t>；</a:t>
            </a:r>
            <a:endParaRPr lang="zh-CN" altLang="en-US" sz="2000">
              <a:solidFill>
                <a:srgbClr val="003300"/>
              </a:solidFill>
              <a:latin typeface="黑体" pitchFamily="2" charset="-122"/>
              <a:ea typeface="黑体" pitchFamily="2" charset="-122"/>
            </a:endParaRPr>
          </a:p>
        </p:txBody>
      </p:sp>
      <p:sp>
        <p:nvSpPr>
          <p:cNvPr id="67606" name="AutoShape 22"/>
          <p:cNvSpPr>
            <a:spLocks noChangeArrowheads="1"/>
          </p:cNvSpPr>
          <p:nvPr/>
        </p:nvSpPr>
        <p:spPr bwMode="auto">
          <a:xfrm>
            <a:off x="4559300" y="3692525"/>
            <a:ext cx="3760788" cy="1257300"/>
          </a:xfrm>
          <a:prstGeom prst="wedgeRoundRectCallout">
            <a:avLst>
              <a:gd name="adj1" fmla="val -89426"/>
              <a:gd name="adj2" fmla="val -759"/>
              <a:gd name="adj3" fmla="val 16667"/>
            </a:avLst>
          </a:prstGeom>
          <a:noFill/>
          <a:ln w="9525"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l"/>
            <a:r>
              <a:rPr lang="zh-CN" altLang="en-US" sz="2000">
                <a:solidFill>
                  <a:srgbClr val="0000FF"/>
                </a:solidFill>
                <a:latin typeface="黑体" pitchFamily="2" charset="-122"/>
                <a:ea typeface="黑体" pitchFamily="2" charset="-122"/>
              </a:rPr>
              <a:t>    子程序中若要占用一些寄存器，则在使用之前先用</a:t>
            </a:r>
            <a:r>
              <a:rPr lang="en-US" altLang="zh-CN" sz="2000">
                <a:solidFill>
                  <a:srgbClr val="0000FF"/>
                </a:solidFill>
                <a:latin typeface="黑体" pitchFamily="2" charset="-122"/>
                <a:ea typeface="黑体" pitchFamily="2" charset="-122"/>
              </a:rPr>
              <a:t>PUSH</a:t>
            </a:r>
            <a:r>
              <a:rPr lang="zh-CN" altLang="en-US" sz="2000">
                <a:solidFill>
                  <a:srgbClr val="0000FF"/>
                </a:solidFill>
                <a:latin typeface="黑体" pitchFamily="2" charset="-122"/>
                <a:ea typeface="黑体" pitchFamily="2" charset="-122"/>
              </a:rPr>
              <a:t>指令保存“现场”，用完后再用</a:t>
            </a:r>
            <a:r>
              <a:rPr lang="en-US" altLang="zh-CN" sz="2000">
                <a:solidFill>
                  <a:srgbClr val="0000FF"/>
                </a:solidFill>
                <a:latin typeface="黑体" pitchFamily="2" charset="-122"/>
                <a:ea typeface="黑体" pitchFamily="2" charset="-122"/>
              </a:rPr>
              <a:t>POP</a:t>
            </a:r>
            <a:r>
              <a:rPr lang="zh-CN" altLang="en-US" sz="2000">
                <a:solidFill>
                  <a:srgbClr val="0000FF"/>
                </a:solidFill>
                <a:latin typeface="黑体" pitchFamily="2" charset="-122"/>
                <a:ea typeface="黑体" pitchFamily="2" charset="-122"/>
              </a:rPr>
              <a:t>指令还原“现场”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606"/>
                                        </p:tgtEl>
                                        <p:attrNameLst>
                                          <p:attrName>style.visibility</p:attrName>
                                        </p:attrNameLst>
                                      </p:cBhvr>
                                      <p:to>
                                        <p:strVal val="visible"/>
                                      </p:to>
                                    </p:set>
                                    <p:animEffect transition="in" filter="wipe(up)">
                                      <p:cBhvr>
                                        <p:cTn id="7" dur="500"/>
                                        <p:tgtEl>
                                          <p:spTgt spid="67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0" y="441325"/>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dirty="0">
                <a:solidFill>
                  <a:srgbClr val="800000"/>
                </a:solidFill>
                <a:latin typeface="黑体" pitchFamily="2" charset="-122"/>
                <a:ea typeface="黑体" pitchFamily="2" charset="-122"/>
              </a:rPr>
              <a:t>§</a:t>
            </a:r>
            <a:r>
              <a:rPr kumimoji="0" lang="zh-CN" altLang="en-US" sz="2600" dirty="0">
                <a:solidFill>
                  <a:srgbClr val="800000"/>
                </a:solidFill>
                <a:latin typeface="黑体" pitchFamily="2" charset="-122"/>
                <a:ea typeface="黑体" pitchFamily="2" charset="-122"/>
              </a:rPr>
              <a:t>3.5 指令系统实例</a:t>
            </a:r>
            <a:r>
              <a:rPr kumimoji="0" lang="zh-CN" altLang="en-US" sz="2600" dirty="0" smtClean="0">
                <a:solidFill>
                  <a:srgbClr val="800000"/>
                </a:solidFill>
                <a:latin typeface="黑体" pitchFamily="2" charset="-122"/>
                <a:ea typeface="黑体" pitchFamily="2" charset="-122"/>
              </a:rPr>
              <a:t>（</a:t>
            </a:r>
            <a:r>
              <a:rPr kumimoji="0" lang="en-US" altLang="zh-CN" sz="2600" dirty="0" smtClean="0">
                <a:solidFill>
                  <a:srgbClr val="800000"/>
                </a:solidFill>
                <a:latin typeface="黑体" pitchFamily="2" charset="-122"/>
                <a:ea typeface="黑体" pitchFamily="2" charset="-122"/>
              </a:rPr>
              <a:t>x86</a:t>
            </a:r>
            <a:r>
              <a:rPr kumimoji="0" lang="zh-CN" altLang="en-US" sz="2600" dirty="0" smtClean="0">
                <a:solidFill>
                  <a:srgbClr val="800000"/>
                </a:solidFill>
                <a:latin typeface="黑体" pitchFamily="2" charset="-122"/>
                <a:ea typeface="黑体" pitchFamily="2" charset="-122"/>
              </a:rPr>
              <a:t>的</a:t>
            </a:r>
            <a:r>
              <a:rPr kumimoji="0" lang="zh-CN" altLang="en-US" sz="2600" dirty="0">
                <a:solidFill>
                  <a:srgbClr val="800000"/>
                </a:solidFill>
                <a:latin typeface="黑体" pitchFamily="2" charset="-122"/>
                <a:ea typeface="黑体" pitchFamily="2" charset="-122"/>
              </a:rPr>
              <a:t>寻址方式） </a:t>
            </a:r>
          </a:p>
        </p:txBody>
      </p:sp>
      <p:sp>
        <p:nvSpPr>
          <p:cNvPr id="70659" name="Rectangle 5"/>
          <p:cNvSpPr>
            <a:spLocks noChangeArrowheads="1"/>
          </p:cNvSpPr>
          <p:nvPr/>
        </p:nvSpPr>
        <p:spPr bwMode="auto">
          <a:xfrm>
            <a:off x="657225" y="960438"/>
            <a:ext cx="84867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tabLst>
                <a:tab pos="2041525" algn="l"/>
              </a:tabLst>
            </a:pPr>
            <a:r>
              <a:rPr lang="zh-CN" altLang="en-US">
                <a:solidFill>
                  <a:srgbClr val="800000"/>
                </a:solidFill>
                <a:latin typeface="黑体" pitchFamily="2" charset="-122"/>
                <a:ea typeface="黑体" pitchFamily="2" charset="-122"/>
              </a:rPr>
              <a:t>3.5.0 与8086/8088相关的预备知识</a:t>
            </a:r>
            <a:endParaRPr lang="zh-CN" altLang="en-US">
              <a:latin typeface="黑体" pitchFamily="2" charset="-122"/>
              <a:ea typeface="黑体" pitchFamily="2" charset="-122"/>
            </a:endParaRPr>
          </a:p>
          <a:p>
            <a:pPr algn="l">
              <a:lnSpc>
                <a:spcPct val="120000"/>
              </a:lnSpc>
              <a:tabLst>
                <a:tab pos="2041525" algn="l"/>
              </a:tabLst>
            </a:pPr>
            <a:r>
              <a:rPr lang="zh-CN" altLang="en-US">
                <a:solidFill>
                  <a:srgbClr val="990000"/>
                </a:solidFill>
                <a:latin typeface="黑体" pitchFamily="2" charset="-122"/>
                <a:ea typeface="黑体" pitchFamily="2" charset="-122"/>
              </a:rPr>
              <a:t>   </a:t>
            </a:r>
            <a:r>
              <a:rPr lang="zh-CN" altLang="en-US">
                <a:solidFill>
                  <a:srgbClr val="800000"/>
                </a:solidFill>
                <a:latin typeface="黑体" pitchFamily="2" charset="-122"/>
                <a:ea typeface="黑体" pitchFamily="2" charset="-122"/>
              </a:rPr>
              <a:t>1. 8086/8088的结构</a:t>
            </a:r>
            <a:r>
              <a:rPr lang="zh-CN" altLang="en-US">
                <a:solidFill>
                  <a:srgbClr val="990000"/>
                </a:solidFill>
                <a:latin typeface="黑体" pitchFamily="2" charset="-122"/>
                <a:ea typeface="黑体" pitchFamily="2" charset="-122"/>
              </a:rPr>
              <a:t>  </a:t>
            </a:r>
            <a:endParaRPr lang="zh-CN" altLang="en-US" b="0">
              <a:solidFill>
                <a:srgbClr val="990000"/>
              </a:solidFill>
              <a:latin typeface="黑体" pitchFamily="2" charset="-122"/>
              <a:ea typeface="黑体" pitchFamily="2" charset="-122"/>
            </a:endParaRPr>
          </a:p>
        </p:txBody>
      </p:sp>
      <p:pic>
        <p:nvPicPr>
          <p:cNvPr id="70660" name="Picture 7" descr="tu 2 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50" y="2060575"/>
            <a:ext cx="5967413"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AutoShape 8"/>
          <p:cNvSpPr>
            <a:spLocks noChangeAspect="1"/>
          </p:cNvSpPr>
          <p:nvPr/>
        </p:nvSpPr>
        <p:spPr bwMode="auto">
          <a:xfrm>
            <a:off x="7142163" y="2252663"/>
            <a:ext cx="292100" cy="2030412"/>
          </a:xfrm>
          <a:prstGeom prst="rightBrace">
            <a:avLst>
              <a:gd name="adj1" fmla="val 57926"/>
              <a:gd name="adj2" fmla="val 50000"/>
            </a:avLst>
          </a:prstGeom>
          <a:noFill/>
          <a:ln w="1905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70662" name="AutoShape 9"/>
          <p:cNvSpPr>
            <a:spLocks noChangeAspect="1"/>
          </p:cNvSpPr>
          <p:nvPr/>
        </p:nvSpPr>
        <p:spPr bwMode="auto">
          <a:xfrm>
            <a:off x="7156450" y="4424363"/>
            <a:ext cx="323850" cy="1500187"/>
          </a:xfrm>
          <a:prstGeom prst="rightBrace">
            <a:avLst>
              <a:gd name="adj1" fmla="val 38603"/>
              <a:gd name="adj2" fmla="val 50000"/>
            </a:avLst>
          </a:prstGeom>
          <a:noFill/>
          <a:ln w="1905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70663" name="Text Box 10"/>
          <p:cNvSpPr txBox="1">
            <a:spLocks noChangeAspect="1" noChangeArrowheads="1"/>
          </p:cNvSpPr>
          <p:nvPr/>
        </p:nvSpPr>
        <p:spPr bwMode="auto">
          <a:xfrm>
            <a:off x="7342188" y="3016250"/>
            <a:ext cx="18018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solidFill>
                  <a:srgbClr val="003300"/>
                </a:solidFill>
                <a:latin typeface="黑体" pitchFamily="2" charset="-122"/>
                <a:ea typeface="黑体" pitchFamily="2" charset="-122"/>
              </a:rPr>
              <a:t>总线接口部件</a:t>
            </a:r>
          </a:p>
          <a:p>
            <a:pPr algn="ctr"/>
            <a:r>
              <a:rPr lang="zh-CN" altLang="en-US" sz="1800">
                <a:solidFill>
                  <a:srgbClr val="003300"/>
                </a:solidFill>
                <a:latin typeface="黑体" pitchFamily="2" charset="-122"/>
                <a:ea typeface="黑体" pitchFamily="2" charset="-122"/>
              </a:rPr>
              <a:t>(</a:t>
            </a:r>
            <a:r>
              <a:rPr lang="en-US" altLang="zh-CN" sz="1800">
                <a:solidFill>
                  <a:srgbClr val="003300"/>
                </a:solidFill>
                <a:latin typeface="黑体" pitchFamily="2" charset="-122"/>
                <a:ea typeface="黑体" pitchFamily="2" charset="-122"/>
              </a:rPr>
              <a:t>BIU)</a:t>
            </a:r>
          </a:p>
        </p:txBody>
      </p:sp>
      <p:sp>
        <p:nvSpPr>
          <p:cNvPr id="70664" name="Text Box 11"/>
          <p:cNvSpPr txBox="1">
            <a:spLocks noChangeAspect="1" noChangeArrowheads="1"/>
          </p:cNvSpPr>
          <p:nvPr/>
        </p:nvSpPr>
        <p:spPr bwMode="auto">
          <a:xfrm>
            <a:off x="7250113" y="4826000"/>
            <a:ext cx="16779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solidFill>
                  <a:srgbClr val="003300"/>
                </a:solidFill>
                <a:latin typeface="黑体" pitchFamily="2" charset="-122"/>
                <a:ea typeface="黑体" pitchFamily="2" charset="-122"/>
              </a:rPr>
              <a:t>执行部件</a:t>
            </a:r>
          </a:p>
          <a:p>
            <a:pPr algn="ctr"/>
            <a:r>
              <a:rPr lang="zh-CN" altLang="en-US" sz="1800">
                <a:solidFill>
                  <a:srgbClr val="003300"/>
                </a:solidFill>
                <a:latin typeface="黑体" pitchFamily="2" charset="-122"/>
                <a:ea typeface="黑体" pitchFamily="2" charset="-122"/>
              </a:rPr>
              <a:t>(</a:t>
            </a:r>
            <a:r>
              <a:rPr lang="en-US" altLang="zh-CN" sz="1800">
                <a:solidFill>
                  <a:srgbClr val="003300"/>
                </a:solidFill>
                <a:latin typeface="黑体" pitchFamily="2" charset="-122"/>
                <a:ea typeface="黑体" pitchFamily="2" charset="-122"/>
              </a:rPr>
              <a:t>EU)</a:t>
            </a:r>
          </a:p>
        </p:txBody>
      </p:sp>
      <p:sp>
        <p:nvSpPr>
          <p:cNvPr id="70665" name="Text Box 10"/>
          <p:cNvSpPr txBox="1">
            <a:spLocks noChangeAspect="1" noChangeArrowheads="1"/>
          </p:cNvSpPr>
          <p:nvPr/>
        </p:nvSpPr>
        <p:spPr bwMode="auto">
          <a:xfrm>
            <a:off x="5641975" y="1597025"/>
            <a:ext cx="18018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r>
              <a:rPr lang="zh-CN" altLang="en-US" sz="1800">
                <a:solidFill>
                  <a:srgbClr val="003300"/>
                </a:solidFill>
                <a:latin typeface="黑体" pitchFamily="2" charset="-122"/>
                <a:ea typeface="黑体" pitchFamily="2" charset="-122"/>
              </a:rPr>
              <a:t>字长</a:t>
            </a:r>
            <a:r>
              <a:rPr lang="en-US" altLang="zh-CN" sz="1800">
                <a:solidFill>
                  <a:srgbClr val="003300"/>
                </a:solidFill>
                <a:latin typeface="黑体" pitchFamily="2" charset="-122"/>
                <a:ea typeface="黑体" pitchFamily="2" charset="-122"/>
              </a:rPr>
              <a:t>16</a:t>
            </a:r>
            <a:r>
              <a:rPr lang="zh-CN" altLang="en-US" sz="1800">
                <a:solidFill>
                  <a:srgbClr val="003300"/>
                </a:solidFill>
                <a:latin typeface="黑体" pitchFamily="2" charset="-122"/>
                <a:ea typeface="黑体" pitchFamily="2" charset="-122"/>
              </a:rPr>
              <a:t>位</a:t>
            </a:r>
          </a:p>
          <a:p>
            <a:pPr algn="l"/>
            <a:r>
              <a:rPr lang="zh-CN" altLang="en-US" sz="1800">
                <a:solidFill>
                  <a:srgbClr val="003300"/>
                </a:solidFill>
                <a:latin typeface="黑体" pitchFamily="2" charset="-122"/>
                <a:ea typeface="黑体" pitchFamily="2" charset="-122"/>
              </a:rPr>
              <a:t>内存</a:t>
            </a:r>
            <a:r>
              <a:rPr lang="en-US" altLang="zh-CN" sz="1800">
                <a:solidFill>
                  <a:srgbClr val="003300"/>
                </a:solidFill>
                <a:latin typeface="黑体" pitchFamily="2" charset="-122"/>
                <a:ea typeface="黑体" pitchFamily="2" charset="-122"/>
              </a:rPr>
              <a:t>1MB</a:t>
            </a:r>
          </a:p>
        </p:txBody>
      </p:sp>
    </p:spTree>
    <p:extLst>
      <p:ext uri="{BB962C8B-B14F-4D97-AF65-F5344CB8AC3E}">
        <p14:creationId xmlns:p14="http://schemas.microsoft.com/office/powerpoint/2010/main" val="1276321447"/>
      </p:ext>
    </p:extLst>
  </p:cSld>
  <p:clrMapOvr>
    <a:masterClrMapping/>
  </p:clrMapOvr>
  <p:transition>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657225" y="338138"/>
            <a:ext cx="848677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dirty="0">
                <a:solidFill>
                  <a:srgbClr val="800000"/>
                </a:solidFill>
                <a:latin typeface="黑体" pitchFamily="2" charset="-122"/>
                <a:ea typeface="黑体" pitchFamily="2" charset="-122"/>
              </a:rPr>
              <a:t>3.5.0 与8086/8088相关的预备知识</a:t>
            </a:r>
            <a:endParaRPr lang="zh-CN" altLang="en-US" dirty="0">
              <a:latin typeface="黑体" pitchFamily="2" charset="-122"/>
              <a:ea typeface="黑体" pitchFamily="2" charset="-122"/>
            </a:endParaRPr>
          </a:p>
          <a:p>
            <a:pPr algn="l">
              <a:lnSpc>
                <a:spcPct val="130000"/>
              </a:lnSpc>
              <a:tabLst>
                <a:tab pos="2041525" algn="l"/>
              </a:tabLst>
            </a:pPr>
            <a:r>
              <a:rPr lang="zh-CN" altLang="en-US" dirty="0">
                <a:solidFill>
                  <a:srgbClr val="990000"/>
                </a:solidFill>
                <a:latin typeface="黑体" pitchFamily="2" charset="-122"/>
                <a:ea typeface="黑体" pitchFamily="2" charset="-122"/>
              </a:rPr>
              <a:t>   </a:t>
            </a:r>
            <a:r>
              <a:rPr lang="en-US" altLang="zh-CN" dirty="0">
                <a:solidFill>
                  <a:srgbClr val="800000"/>
                </a:solidFill>
                <a:latin typeface="黑体" pitchFamily="2" charset="-122"/>
                <a:ea typeface="黑体" pitchFamily="2" charset="-122"/>
              </a:rPr>
              <a:t>2</a:t>
            </a:r>
            <a:r>
              <a:rPr lang="en-US" altLang="zh-CN" dirty="0" smtClean="0">
                <a:solidFill>
                  <a:srgbClr val="800000"/>
                </a:solidFill>
                <a:latin typeface="黑体" pitchFamily="2" charset="-122"/>
                <a:ea typeface="黑体" pitchFamily="2" charset="-122"/>
              </a:rPr>
              <a:t>. </a:t>
            </a:r>
            <a:r>
              <a:rPr lang="zh-CN" altLang="en-US" dirty="0" smtClean="0">
                <a:solidFill>
                  <a:srgbClr val="800000"/>
                </a:solidFill>
                <a:latin typeface="黑体" pitchFamily="2" charset="-122"/>
                <a:ea typeface="黑体" pitchFamily="2" charset="-122"/>
              </a:rPr>
              <a:t>通用寄存器</a:t>
            </a:r>
            <a:endParaRPr lang="zh-CN" altLang="en-US" dirty="0">
              <a:solidFill>
                <a:srgbClr val="800000"/>
              </a:solidFill>
              <a:latin typeface="黑体" pitchFamily="2" charset="-122"/>
              <a:ea typeface="黑体" pitchFamily="2" charset="-122"/>
            </a:endParaRPr>
          </a:p>
        </p:txBody>
      </p:sp>
      <p:pic>
        <p:nvPicPr>
          <p:cNvPr id="7" name="Picture 7" descr="tu 2 2-12"/>
          <p:cNvPicPr>
            <a:picLocks noChangeAspect="1" noChangeArrowheads="1"/>
          </p:cNvPicPr>
          <p:nvPr/>
        </p:nvPicPr>
        <p:blipFill rotWithShape="1">
          <a:blip r:embed="rId2">
            <a:extLst>
              <a:ext uri="{28A0092B-C50C-407E-A947-70E740481C1C}">
                <a14:useLocalDpi xmlns:a14="http://schemas.microsoft.com/office/drawing/2010/main" val="0"/>
              </a:ext>
            </a:extLst>
          </a:blip>
          <a:srcRect r="37860"/>
          <a:stretch/>
        </p:blipFill>
        <p:spPr bwMode="auto">
          <a:xfrm>
            <a:off x="854711" y="1393825"/>
            <a:ext cx="3708146"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657225" y="3767328"/>
            <a:ext cx="2051559" cy="15179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9"/>
          <p:cNvSpPr>
            <a:spLocks noChangeArrowheads="1"/>
          </p:cNvSpPr>
          <p:nvPr/>
        </p:nvSpPr>
        <p:spPr bwMode="auto">
          <a:xfrm>
            <a:off x="4983480" y="1294130"/>
            <a:ext cx="3674999" cy="537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219075">
              <a:lnSpc>
                <a:spcPct val="110000"/>
              </a:lnSpc>
              <a:tabLst>
                <a:tab pos="2041525" algn="l"/>
              </a:tabLst>
            </a:pPr>
            <a:r>
              <a:rPr lang="en-US" altLang="zh-CN" dirty="0" smtClean="0">
                <a:latin typeface="黑体" pitchFamily="2" charset="-122"/>
                <a:ea typeface="黑体" pitchFamily="2" charset="-122"/>
              </a:rPr>
              <a:t>AX：</a:t>
            </a:r>
            <a:r>
              <a:rPr lang="zh-CN" altLang="en-US" dirty="0" smtClean="0">
                <a:latin typeface="黑体" pitchFamily="2" charset="-122"/>
                <a:ea typeface="黑体" pitchFamily="2" charset="-122"/>
              </a:rPr>
              <a:t>累加器</a:t>
            </a:r>
            <a:endParaRPr lang="zh-CN" altLang="en-US" dirty="0">
              <a:latin typeface="黑体" pitchFamily="2" charset="-122"/>
              <a:ea typeface="黑体" pitchFamily="2" charset="-122"/>
            </a:endParaRPr>
          </a:p>
          <a:p>
            <a:pPr indent="219075">
              <a:lnSpc>
                <a:spcPct val="110000"/>
              </a:lnSpc>
              <a:tabLst>
                <a:tab pos="2041525" algn="l"/>
              </a:tabLst>
            </a:pPr>
            <a:r>
              <a:rPr lang="en-US" altLang="zh-CN" dirty="0" smtClean="0">
                <a:latin typeface="黑体" pitchFamily="2" charset="-122"/>
                <a:ea typeface="黑体" pitchFamily="2" charset="-122"/>
              </a:rPr>
              <a:t>BX：</a:t>
            </a:r>
            <a:r>
              <a:rPr lang="zh-CN" altLang="en-US" dirty="0" smtClean="0">
                <a:latin typeface="黑体" pitchFamily="2" charset="-122"/>
                <a:ea typeface="黑体" pitchFamily="2" charset="-122"/>
              </a:rPr>
              <a:t>基址寄存器</a:t>
            </a:r>
            <a:endParaRPr lang="zh-CN" altLang="en-US" dirty="0">
              <a:latin typeface="黑体" pitchFamily="2" charset="-122"/>
              <a:ea typeface="黑体" pitchFamily="2" charset="-122"/>
            </a:endParaRPr>
          </a:p>
          <a:p>
            <a:pPr indent="219075">
              <a:lnSpc>
                <a:spcPct val="110000"/>
              </a:lnSpc>
              <a:tabLst>
                <a:tab pos="2041525" algn="l"/>
              </a:tabLst>
            </a:pPr>
            <a:r>
              <a:rPr lang="en-US" altLang="zh-CN" dirty="0" smtClean="0">
                <a:latin typeface="黑体" pitchFamily="2" charset="-122"/>
                <a:ea typeface="黑体" pitchFamily="2" charset="-122"/>
              </a:rPr>
              <a:t>CX：</a:t>
            </a:r>
            <a:r>
              <a:rPr lang="zh-CN" altLang="en-US" dirty="0" smtClean="0">
                <a:latin typeface="黑体" pitchFamily="2" charset="-122"/>
                <a:ea typeface="黑体" pitchFamily="2" charset="-122"/>
              </a:rPr>
              <a:t>计数器</a:t>
            </a:r>
            <a:endParaRPr lang="zh-CN" altLang="en-US" dirty="0">
              <a:latin typeface="黑体" pitchFamily="2" charset="-122"/>
              <a:ea typeface="黑体" pitchFamily="2" charset="-122"/>
            </a:endParaRPr>
          </a:p>
          <a:p>
            <a:pPr indent="219075" algn="l">
              <a:lnSpc>
                <a:spcPct val="110000"/>
              </a:lnSpc>
              <a:tabLst>
                <a:tab pos="2041525" algn="l"/>
              </a:tabLst>
            </a:pPr>
            <a:r>
              <a:rPr lang="en-US" altLang="zh-CN" dirty="0" smtClean="0">
                <a:latin typeface="黑体" pitchFamily="2" charset="-122"/>
                <a:ea typeface="黑体" pitchFamily="2" charset="-122"/>
              </a:rPr>
              <a:t>DX：</a:t>
            </a:r>
            <a:r>
              <a:rPr lang="zh-CN" altLang="en-US" dirty="0" smtClean="0">
                <a:latin typeface="黑体" pitchFamily="2" charset="-122"/>
                <a:ea typeface="黑体" pitchFamily="2" charset="-122"/>
              </a:rPr>
              <a:t>数据寄存器</a:t>
            </a:r>
            <a:endParaRPr lang="en-US" altLang="zh-CN" dirty="0" smtClean="0">
              <a:latin typeface="黑体" pitchFamily="2" charset="-122"/>
              <a:ea typeface="黑体" pitchFamily="2" charset="-122"/>
            </a:endParaRPr>
          </a:p>
          <a:p>
            <a:pPr indent="219075" algn="l">
              <a:lnSpc>
                <a:spcPct val="110000"/>
              </a:lnSpc>
              <a:tabLst>
                <a:tab pos="2041525" algn="l"/>
              </a:tabLst>
            </a:pPr>
            <a:r>
              <a:rPr lang="en-US" altLang="zh-CN" dirty="0" smtClean="0">
                <a:latin typeface="黑体" pitchFamily="2" charset="-122"/>
                <a:ea typeface="黑体" pitchFamily="2" charset="-122"/>
              </a:rPr>
              <a:t>SP</a:t>
            </a:r>
            <a:r>
              <a:rPr lang="zh-CN" altLang="en-US" dirty="0" smtClean="0">
                <a:latin typeface="黑体" pitchFamily="2" charset="-122"/>
                <a:ea typeface="黑体" pitchFamily="2" charset="-122"/>
              </a:rPr>
              <a:t>：堆栈指针</a:t>
            </a:r>
            <a:endParaRPr lang="en-US" altLang="zh-CN" dirty="0" smtClean="0">
              <a:latin typeface="黑体" pitchFamily="2" charset="-122"/>
              <a:ea typeface="黑体" pitchFamily="2" charset="-122"/>
            </a:endParaRPr>
          </a:p>
          <a:p>
            <a:pPr indent="219075" algn="l">
              <a:lnSpc>
                <a:spcPct val="110000"/>
              </a:lnSpc>
              <a:tabLst>
                <a:tab pos="2041525" algn="l"/>
              </a:tabLst>
            </a:pPr>
            <a:r>
              <a:rPr lang="en-US" altLang="zh-CN" dirty="0" smtClean="0">
                <a:latin typeface="黑体" pitchFamily="2" charset="-122"/>
                <a:ea typeface="黑体" pitchFamily="2" charset="-122"/>
              </a:rPr>
              <a:t>BP</a:t>
            </a:r>
            <a:r>
              <a:rPr lang="zh-CN" altLang="en-US" dirty="0" smtClean="0">
                <a:latin typeface="黑体" pitchFamily="2" charset="-122"/>
                <a:ea typeface="黑体" pitchFamily="2" charset="-122"/>
              </a:rPr>
              <a:t>：基址指针</a:t>
            </a:r>
            <a:endParaRPr lang="en-US" altLang="zh-CN" dirty="0" smtClean="0">
              <a:latin typeface="黑体" pitchFamily="2" charset="-122"/>
              <a:ea typeface="黑体" pitchFamily="2" charset="-122"/>
            </a:endParaRPr>
          </a:p>
          <a:p>
            <a:pPr indent="219075" algn="l">
              <a:lnSpc>
                <a:spcPct val="110000"/>
              </a:lnSpc>
              <a:tabLst>
                <a:tab pos="2041525" algn="l"/>
              </a:tabLst>
            </a:pPr>
            <a:r>
              <a:rPr lang="en-US" altLang="zh-CN" dirty="0" smtClean="0">
                <a:latin typeface="黑体" pitchFamily="2" charset="-122"/>
                <a:ea typeface="黑体" pitchFamily="2" charset="-122"/>
              </a:rPr>
              <a:t>DI</a:t>
            </a:r>
            <a:r>
              <a:rPr lang="zh-CN" altLang="en-US" dirty="0" smtClean="0">
                <a:latin typeface="黑体" pitchFamily="2" charset="-122"/>
                <a:ea typeface="黑体" pitchFamily="2" charset="-122"/>
              </a:rPr>
              <a:t>：目的变址寄存器</a:t>
            </a:r>
            <a:endParaRPr lang="en-US" altLang="zh-CN" dirty="0" smtClean="0">
              <a:latin typeface="黑体" pitchFamily="2" charset="-122"/>
              <a:ea typeface="黑体" pitchFamily="2" charset="-122"/>
            </a:endParaRPr>
          </a:p>
          <a:p>
            <a:pPr indent="219075" algn="l">
              <a:lnSpc>
                <a:spcPct val="110000"/>
              </a:lnSpc>
              <a:tabLst>
                <a:tab pos="2041525" algn="l"/>
              </a:tabLst>
            </a:pPr>
            <a:r>
              <a:rPr lang="en-US" altLang="zh-CN" dirty="0" smtClean="0">
                <a:latin typeface="黑体" pitchFamily="2" charset="-122"/>
                <a:ea typeface="黑体" pitchFamily="2" charset="-122"/>
              </a:rPr>
              <a:t>SI</a:t>
            </a:r>
            <a:r>
              <a:rPr lang="zh-CN" altLang="en-US" dirty="0" smtClean="0">
                <a:latin typeface="黑体" pitchFamily="2" charset="-122"/>
                <a:ea typeface="黑体" pitchFamily="2" charset="-122"/>
              </a:rPr>
              <a:t>：源变址寄存器</a:t>
            </a:r>
            <a:endParaRPr lang="en-US" altLang="zh-CN" dirty="0" smtClean="0">
              <a:latin typeface="黑体" pitchFamily="2" charset="-122"/>
              <a:ea typeface="黑体" pitchFamily="2" charset="-122"/>
            </a:endParaRPr>
          </a:p>
          <a:p>
            <a:pPr indent="219075" algn="l">
              <a:lnSpc>
                <a:spcPct val="110000"/>
              </a:lnSpc>
              <a:tabLst>
                <a:tab pos="2041525" algn="l"/>
              </a:tabLst>
            </a:pPr>
            <a:endParaRPr lang="en-US" altLang="zh-CN" dirty="0">
              <a:latin typeface="黑体" pitchFamily="2" charset="-122"/>
              <a:ea typeface="黑体" pitchFamily="2" charset="-122"/>
            </a:endParaRPr>
          </a:p>
          <a:p>
            <a:pPr indent="219075" algn="l">
              <a:lnSpc>
                <a:spcPct val="110000"/>
              </a:lnSpc>
              <a:tabLst>
                <a:tab pos="2041525" algn="l"/>
              </a:tabLst>
            </a:pPr>
            <a:r>
              <a:rPr lang="en-US" altLang="zh-CN" dirty="0" smtClean="0">
                <a:latin typeface="黑体" pitchFamily="2" charset="-122"/>
                <a:ea typeface="黑体" pitchFamily="2" charset="-122"/>
              </a:rPr>
              <a:t> AX</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BX</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CX</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DX</a:t>
            </a:r>
            <a:r>
              <a:rPr lang="zh-CN" altLang="en-US" dirty="0" smtClean="0">
                <a:latin typeface="黑体" pitchFamily="2" charset="-122"/>
                <a:ea typeface="黑体" pitchFamily="2" charset="-122"/>
              </a:rPr>
              <a:t>可拆分为高字节和低字节使用。</a:t>
            </a:r>
            <a:endParaRPr lang="en-US" altLang="zh-CN" dirty="0" smtClean="0">
              <a:latin typeface="黑体" pitchFamily="2" charset="-122"/>
              <a:ea typeface="黑体" pitchFamily="2" charset="-122"/>
            </a:endParaRPr>
          </a:p>
          <a:p>
            <a:pPr indent="219075" algn="l">
              <a:lnSpc>
                <a:spcPct val="110000"/>
              </a:lnSpc>
              <a:tabLst>
                <a:tab pos="2041525" algn="l"/>
              </a:tabLst>
            </a:pPr>
            <a:r>
              <a:rPr lang="en-US" altLang="zh-CN" dirty="0" smtClean="0">
                <a:latin typeface="黑体" pitchFamily="2" charset="-122"/>
                <a:ea typeface="黑体" pitchFamily="2" charset="-122"/>
              </a:rPr>
              <a:t> AX -- AH,AL</a:t>
            </a:r>
            <a:endParaRPr lang="en-US" altLang="zh-CN" dirty="0">
              <a:latin typeface="黑体" pitchFamily="2" charset="-122"/>
              <a:ea typeface="黑体" pitchFamily="2" charset="-122"/>
            </a:endParaRPr>
          </a:p>
          <a:p>
            <a:pPr indent="219075" algn="l">
              <a:lnSpc>
                <a:spcPct val="110000"/>
              </a:lnSpc>
              <a:tabLst>
                <a:tab pos="2041525" algn="l"/>
              </a:tabLst>
            </a:pPr>
            <a:r>
              <a:rPr lang="zh-CN" altLang="en-US" dirty="0" smtClean="0">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657225" y="338138"/>
            <a:ext cx="8486775" cy="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dirty="0">
                <a:solidFill>
                  <a:srgbClr val="800000"/>
                </a:solidFill>
                <a:latin typeface="黑体" pitchFamily="2" charset="-122"/>
                <a:ea typeface="黑体" pitchFamily="2" charset="-122"/>
              </a:rPr>
              <a:t>3.5.0 与8086/8088相关的预备知识</a:t>
            </a:r>
            <a:endParaRPr lang="zh-CN" altLang="en-US" dirty="0">
              <a:latin typeface="黑体" pitchFamily="2" charset="-122"/>
              <a:ea typeface="黑体" pitchFamily="2" charset="-122"/>
            </a:endParaRPr>
          </a:p>
          <a:p>
            <a:pPr algn="l">
              <a:lnSpc>
                <a:spcPct val="130000"/>
              </a:lnSpc>
              <a:tabLst>
                <a:tab pos="2041525" algn="l"/>
              </a:tabLst>
            </a:pPr>
            <a:r>
              <a:rPr lang="zh-CN" altLang="en-US" dirty="0">
                <a:solidFill>
                  <a:srgbClr val="990000"/>
                </a:solidFill>
                <a:latin typeface="黑体" pitchFamily="2" charset="-122"/>
                <a:ea typeface="黑体" pitchFamily="2" charset="-122"/>
              </a:rPr>
              <a:t>   </a:t>
            </a:r>
            <a:r>
              <a:rPr lang="en-US" altLang="zh-CN" dirty="0" smtClean="0">
                <a:solidFill>
                  <a:srgbClr val="800000"/>
                </a:solidFill>
                <a:latin typeface="黑体" pitchFamily="2" charset="-122"/>
                <a:ea typeface="黑体" pitchFamily="2" charset="-122"/>
              </a:rPr>
              <a:t>3. </a:t>
            </a:r>
            <a:r>
              <a:rPr lang="zh-CN" altLang="en-US" dirty="0">
                <a:solidFill>
                  <a:srgbClr val="800000"/>
                </a:solidFill>
                <a:latin typeface="黑体" pitchFamily="2" charset="-122"/>
                <a:ea typeface="黑体" pitchFamily="2" charset="-122"/>
              </a:rPr>
              <a:t>段寄存器及内存的分段管理</a:t>
            </a:r>
          </a:p>
        </p:txBody>
      </p:sp>
      <p:sp>
        <p:nvSpPr>
          <p:cNvPr id="71683" name="Rectangle 19"/>
          <p:cNvSpPr>
            <a:spLocks noChangeArrowheads="1"/>
          </p:cNvSpPr>
          <p:nvPr/>
        </p:nvSpPr>
        <p:spPr bwMode="auto">
          <a:xfrm>
            <a:off x="1257300" y="2463800"/>
            <a:ext cx="7483475"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19075">
              <a:lnSpc>
                <a:spcPct val="110000"/>
              </a:lnSpc>
              <a:tabLst>
                <a:tab pos="2041525" algn="l"/>
              </a:tabLst>
            </a:pPr>
            <a:r>
              <a:rPr lang="en-US" altLang="zh-CN" dirty="0">
                <a:latin typeface="黑体" pitchFamily="2" charset="-122"/>
                <a:ea typeface="黑体" pitchFamily="2" charset="-122"/>
              </a:rPr>
              <a:t>CS：</a:t>
            </a:r>
            <a:r>
              <a:rPr lang="zh-CN" altLang="en-US" dirty="0">
                <a:latin typeface="黑体" pitchFamily="2" charset="-122"/>
                <a:ea typeface="黑体" pitchFamily="2" charset="-122"/>
              </a:rPr>
              <a:t>代码段寄存器</a:t>
            </a:r>
          </a:p>
          <a:p>
            <a:pPr indent="219075">
              <a:lnSpc>
                <a:spcPct val="110000"/>
              </a:lnSpc>
              <a:tabLst>
                <a:tab pos="2041525" algn="l"/>
              </a:tabLst>
            </a:pPr>
            <a:r>
              <a:rPr lang="en-US" altLang="zh-CN" dirty="0">
                <a:latin typeface="黑体" pitchFamily="2" charset="-122"/>
                <a:ea typeface="黑体" pitchFamily="2" charset="-122"/>
              </a:rPr>
              <a:t>DS：</a:t>
            </a:r>
            <a:r>
              <a:rPr lang="zh-CN" altLang="en-US" dirty="0">
                <a:latin typeface="黑体" pitchFamily="2" charset="-122"/>
                <a:ea typeface="黑体" pitchFamily="2" charset="-122"/>
              </a:rPr>
              <a:t>数据段寄存器</a:t>
            </a:r>
          </a:p>
          <a:p>
            <a:pPr indent="219075">
              <a:lnSpc>
                <a:spcPct val="110000"/>
              </a:lnSpc>
              <a:tabLst>
                <a:tab pos="2041525" algn="l"/>
              </a:tabLst>
            </a:pPr>
            <a:r>
              <a:rPr lang="en-US" altLang="zh-CN" dirty="0">
                <a:latin typeface="黑体" pitchFamily="2" charset="-122"/>
                <a:ea typeface="黑体" pitchFamily="2" charset="-122"/>
              </a:rPr>
              <a:t>SS：</a:t>
            </a:r>
            <a:r>
              <a:rPr lang="zh-CN" altLang="en-US" dirty="0">
                <a:latin typeface="黑体" pitchFamily="2" charset="-122"/>
                <a:ea typeface="黑体" pitchFamily="2" charset="-122"/>
              </a:rPr>
              <a:t>堆栈段寄存器</a:t>
            </a:r>
          </a:p>
          <a:p>
            <a:pPr indent="219075" algn="l">
              <a:lnSpc>
                <a:spcPct val="110000"/>
              </a:lnSpc>
              <a:tabLst>
                <a:tab pos="2041525" algn="l"/>
              </a:tabLst>
            </a:pPr>
            <a:r>
              <a:rPr lang="en-US" altLang="zh-CN" dirty="0">
                <a:latin typeface="黑体" pitchFamily="2" charset="-122"/>
                <a:ea typeface="黑体" pitchFamily="2" charset="-122"/>
              </a:rPr>
              <a:t>ES：</a:t>
            </a:r>
            <a:r>
              <a:rPr lang="zh-CN" altLang="en-US" dirty="0">
                <a:latin typeface="黑体" pitchFamily="2" charset="-122"/>
                <a:ea typeface="黑体" pitchFamily="2" charset="-122"/>
              </a:rPr>
              <a:t>附加段寄存器 </a:t>
            </a:r>
            <a:endParaRPr lang="zh-CN" altLang="en-US" b="0" dirty="0">
              <a:solidFill>
                <a:schemeClr val="tx1"/>
              </a:solidFill>
              <a:latin typeface="黑体" pitchFamily="2" charset="-122"/>
              <a:ea typeface="黑体" pitchFamily="2" charset="-122"/>
            </a:endParaRPr>
          </a:p>
        </p:txBody>
      </p:sp>
      <p:pic>
        <p:nvPicPr>
          <p:cNvPr id="71684" name="Picture 20" descr="tu 2 2-12"/>
          <p:cNvPicPr>
            <a:picLocks noChangeArrowheads="1"/>
          </p:cNvPicPr>
          <p:nvPr/>
        </p:nvPicPr>
        <p:blipFill>
          <a:blip r:embed="rId2">
            <a:extLst>
              <a:ext uri="{28A0092B-C50C-407E-A947-70E740481C1C}">
                <a14:useLocalDpi xmlns:a14="http://schemas.microsoft.com/office/drawing/2010/main" val="0"/>
              </a:ext>
            </a:extLst>
          </a:blip>
          <a:srcRect b="49716"/>
          <a:stretch>
            <a:fillRect/>
          </a:stretch>
        </p:blipFill>
        <p:spPr bwMode="auto">
          <a:xfrm>
            <a:off x="4183063" y="2246313"/>
            <a:ext cx="47625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Rectangle 21"/>
          <p:cNvSpPr>
            <a:spLocks noChangeArrowheads="1"/>
          </p:cNvSpPr>
          <p:nvPr/>
        </p:nvSpPr>
        <p:spPr bwMode="auto">
          <a:xfrm>
            <a:off x="660400" y="4586288"/>
            <a:ext cx="81692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8000"/>
                </a:solidFill>
                <a:latin typeface="黑体" pitchFamily="2" charset="-122"/>
                <a:ea typeface="黑体" pitchFamily="2" charset="-122"/>
              </a:rPr>
              <a:t>    </a:t>
            </a:r>
            <a:r>
              <a:rPr lang="zh-CN" altLang="en-US">
                <a:latin typeface="黑体" pitchFamily="2" charset="-122"/>
                <a:ea typeface="黑体" pitchFamily="2" charset="-122"/>
              </a:rPr>
              <a:t>通常将需执行的程序各部分(指令代码、数据、堆栈等)分别放在指定的某个段中。当</a:t>
            </a:r>
            <a:r>
              <a:rPr lang="en-US" altLang="zh-CN">
                <a:latin typeface="黑体" pitchFamily="2" charset="-122"/>
                <a:ea typeface="黑体" pitchFamily="2" charset="-122"/>
              </a:rPr>
              <a:t>CPU</a:t>
            </a:r>
            <a:r>
              <a:rPr lang="zh-CN" altLang="en-US">
                <a:latin typeface="黑体" pitchFamily="2" charset="-122"/>
                <a:ea typeface="黑体" pitchFamily="2" charset="-122"/>
              </a:rPr>
              <a:t>访问主存单元(如取指令或存取操作数)时，就必须指明（或默认使用）一个段寄存器作为该单元的段基值，并给出其段内的偏移量。</a:t>
            </a:r>
          </a:p>
        </p:txBody>
      </p:sp>
      <p:sp>
        <p:nvSpPr>
          <p:cNvPr id="71686" name="Text Box 27"/>
          <p:cNvSpPr txBox="1">
            <a:spLocks noChangeArrowheads="1"/>
          </p:cNvSpPr>
          <p:nvPr/>
        </p:nvSpPr>
        <p:spPr bwMode="auto">
          <a:xfrm>
            <a:off x="855663" y="1468438"/>
            <a:ext cx="7413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spcBef>
                <a:spcPct val="50000"/>
              </a:spcBef>
            </a:pPr>
            <a:r>
              <a:rPr lang="zh-CN" altLang="en-US">
                <a:latin typeface="黑体" pitchFamily="2" charset="-122"/>
                <a:ea typeface="黑体" pitchFamily="2" charset="-122"/>
              </a:rPr>
              <a:t>    为了使指令可以访问多于</a:t>
            </a:r>
            <a:r>
              <a:rPr lang="en-US" altLang="zh-CN">
                <a:latin typeface="黑体" pitchFamily="2" charset="-122"/>
                <a:ea typeface="黑体" pitchFamily="2" charset="-122"/>
              </a:rPr>
              <a:t>64KB</a:t>
            </a:r>
            <a:r>
              <a:rPr lang="zh-CN" altLang="en-US">
                <a:latin typeface="黑体" pitchFamily="2" charset="-122"/>
                <a:ea typeface="黑体" pitchFamily="2" charset="-122"/>
              </a:rPr>
              <a:t>的内存空间。对整个</a:t>
            </a:r>
            <a:r>
              <a:rPr lang="en-US" altLang="zh-CN">
                <a:latin typeface="黑体" pitchFamily="2" charset="-122"/>
                <a:ea typeface="黑体" pitchFamily="2" charset="-122"/>
              </a:rPr>
              <a:t>1MB</a:t>
            </a:r>
            <a:r>
              <a:rPr lang="zh-CN" altLang="en-US">
                <a:latin typeface="黑体" pitchFamily="2" charset="-122"/>
                <a:ea typeface="黑体" pitchFamily="2" charset="-122"/>
              </a:rPr>
              <a:t>的内存空间进行分段管理，每个段</a:t>
            </a:r>
            <a:r>
              <a:rPr lang="en-US" altLang="zh-CN">
                <a:latin typeface="黑体" pitchFamily="2" charset="-122"/>
                <a:ea typeface="黑体" pitchFamily="2" charset="-122"/>
              </a:rPr>
              <a:t>64KB</a:t>
            </a:r>
            <a:r>
              <a:rPr lang="zh-CN" altLang="en-US">
                <a:latin typeface="黑体" pitchFamily="2" charset="-122"/>
                <a:ea typeface="黑体" pitchFamily="2" charset="-122"/>
              </a:rPr>
              <a:t>。</a:t>
            </a:r>
          </a:p>
        </p:txBody>
      </p:sp>
    </p:spTree>
    <p:extLst>
      <p:ext uri="{BB962C8B-B14F-4D97-AF65-F5344CB8AC3E}">
        <p14:creationId xmlns:p14="http://schemas.microsoft.com/office/powerpoint/2010/main" val="3123361706"/>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ChangeArrowheads="1"/>
          </p:cNvSpPr>
          <p:nvPr/>
        </p:nvSpPr>
        <p:spPr bwMode="auto">
          <a:xfrm>
            <a:off x="666750" y="536575"/>
            <a:ext cx="3313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3.1.2 地址码结构</a:t>
            </a:r>
          </a:p>
        </p:txBody>
      </p:sp>
      <p:sp>
        <p:nvSpPr>
          <p:cNvPr id="9219" name="Rectangle 14"/>
          <p:cNvSpPr>
            <a:spLocks noChangeArrowheads="1"/>
          </p:cNvSpPr>
          <p:nvPr/>
        </p:nvSpPr>
        <p:spPr bwMode="auto">
          <a:xfrm>
            <a:off x="622300" y="2303463"/>
            <a:ext cx="85217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spcAft>
                <a:spcPct val="30000"/>
              </a:spcAft>
            </a:pPr>
            <a:r>
              <a:rPr lang="zh-CN" altLang="en-US">
                <a:latin typeface="黑体" pitchFamily="2" charset="-122"/>
                <a:ea typeface="黑体" pitchFamily="2" charset="-122"/>
              </a:rPr>
              <a:t>    单地址指令</a:t>
            </a:r>
          </a:p>
          <a:p>
            <a:pPr>
              <a:lnSpc>
                <a:spcPct val="90000"/>
              </a:lnSpc>
              <a:spcBef>
                <a:spcPct val="20000"/>
              </a:spcBef>
            </a:pPr>
            <a:r>
              <a:rPr lang="zh-CN" altLang="en-US">
                <a:latin typeface="黑体" pitchFamily="2" charset="-122"/>
                <a:ea typeface="黑体" pitchFamily="2" charset="-122"/>
              </a:rPr>
              <a:t>        </a:t>
            </a:r>
            <a:r>
              <a:rPr lang="zh-CN" altLang="en-US">
                <a:solidFill>
                  <a:srgbClr val="FF0000"/>
                </a:solidFill>
                <a:latin typeface="黑体" pitchFamily="2" charset="-122"/>
                <a:ea typeface="黑体" pitchFamily="2" charset="-122"/>
              </a:rPr>
              <a:t>如:</a:t>
            </a:r>
            <a:r>
              <a:rPr lang="zh-CN" altLang="en-US">
                <a:latin typeface="黑体" pitchFamily="2" charset="-122"/>
                <a:ea typeface="黑体" pitchFamily="2" charset="-122"/>
              </a:rPr>
              <a:t>  </a:t>
            </a:r>
            <a:r>
              <a:rPr lang="en-US" altLang="zh-CN">
                <a:latin typeface="黑体" pitchFamily="2" charset="-122"/>
                <a:ea typeface="黑体" pitchFamily="2" charset="-122"/>
              </a:rPr>
              <a:t>AC←(AC)</a:t>
            </a:r>
            <a:r>
              <a:rPr lang="en-US" altLang="zh-CN">
                <a:solidFill>
                  <a:srgbClr val="FF0000"/>
                </a:solidFill>
                <a:latin typeface="黑体" pitchFamily="2" charset="-122"/>
                <a:ea typeface="黑体" pitchFamily="2" charset="-122"/>
              </a:rPr>
              <a:t>OP</a:t>
            </a:r>
            <a:r>
              <a:rPr lang="en-US" altLang="zh-CN">
                <a:latin typeface="黑体" pitchFamily="2" charset="-122"/>
                <a:ea typeface="黑体" pitchFamily="2" charset="-122"/>
              </a:rPr>
              <a:t>(A)    </a:t>
            </a:r>
            <a:r>
              <a:rPr lang="en-US" altLang="zh-CN">
                <a:solidFill>
                  <a:srgbClr val="FF0000"/>
                </a:solidFill>
                <a:latin typeface="黑体" pitchFamily="2" charset="-122"/>
                <a:ea typeface="黑体" pitchFamily="2" charset="-122"/>
              </a:rPr>
              <a:t>AC</a:t>
            </a:r>
            <a:r>
              <a:rPr lang="zh-CN" altLang="en-US">
                <a:solidFill>
                  <a:srgbClr val="FF0000"/>
                </a:solidFill>
                <a:latin typeface="黑体" pitchFamily="2" charset="-122"/>
                <a:ea typeface="黑体" pitchFamily="2" charset="-122"/>
              </a:rPr>
              <a:t>为累加器,隐含方式</a:t>
            </a:r>
            <a:endParaRPr lang="zh-CN" altLang="en-US">
              <a:solidFill>
                <a:schemeClr val="tx2"/>
              </a:solidFill>
              <a:latin typeface="黑体" pitchFamily="2" charset="-122"/>
              <a:ea typeface="黑体" pitchFamily="2" charset="-122"/>
              <a:cs typeface="Courier New" pitchFamily="49" charset="0"/>
            </a:endParaRPr>
          </a:p>
          <a:p>
            <a:pPr algn="l">
              <a:lnSpc>
                <a:spcPct val="90000"/>
              </a:lnSpc>
            </a:pPr>
            <a:r>
              <a:rPr lang="zh-CN" altLang="en-US">
                <a:latin typeface="黑体" pitchFamily="2" charset="-122"/>
                <a:ea typeface="黑体" pitchFamily="2" charset="-122"/>
              </a:rPr>
              <a:t>             </a:t>
            </a:r>
            <a:r>
              <a:rPr lang="en-US" altLang="zh-CN">
                <a:latin typeface="黑体" pitchFamily="2" charset="-122"/>
                <a:ea typeface="黑体" pitchFamily="2" charset="-122"/>
              </a:rPr>
              <a:t>A←</a:t>
            </a:r>
            <a:r>
              <a:rPr lang="en-US" altLang="zh-CN">
                <a:solidFill>
                  <a:srgbClr val="FF0000"/>
                </a:solidFill>
                <a:latin typeface="黑体" pitchFamily="2" charset="-122"/>
                <a:ea typeface="黑体" pitchFamily="2" charset="-122"/>
              </a:rPr>
              <a:t>OP</a:t>
            </a:r>
            <a:r>
              <a:rPr lang="en-US" altLang="zh-CN">
                <a:latin typeface="黑体" pitchFamily="2" charset="-122"/>
                <a:ea typeface="黑体" pitchFamily="2" charset="-122"/>
              </a:rPr>
              <a:t>(A)</a:t>
            </a:r>
            <a:r>
              <a:rPr lang="en-US" altLang="zh-CN">
                <a:solidFill>
                  <a:schemeClr val="tx2"/>
                </a:solidFill>
                <a:latin typeface="黑体" pitchFamily="2" charset="-122"/>
                <a:ea typeface="黑体" pitchFamily="2" charset="-122"/>
              </a:rPr>
              <a:t> </a:t>
            </a:r>
          </a:p>
        </p:txBody>
      </p:sp>
      <p:grpSp>
        <p:nvGrpSpPr>
          <p:cNvPr id="9220" name="Group 20"/>
          <p:cNvGrpSpPr>
            <a:grpSpLocks/>
          </p:cNvGrpSpPr>
          <p:nvPr/>
        </p:nvGrpSpPr>
        <p:grpSpPr bwMode="auto">
          <a:xfrm>
            <a:off x="2989263" y="2373313"/>
            <a:ext cx="1806575" cy="300037"/>
            <a:chOff x="1883" y="1495"/>
            <a:chExt cx="1138" cy="189"/>
          </a:xfrm>
        </p:grpSpPr>
        <p:sp>
          <p:nvSpPr>
            <p:cNvPr id="9230" name="Rectangle 18"/>
            <p:cNvSpPr>
              <a:spLocks noChangeArrowheads="1"/>
            </p:cNvSpPr>
            <p:nvPr/>
          </p:nvSpPr>
          <p:spPr bwMode="auto">
            <a:xfrm>
              <a:off x="1883" y="1496"/>
              <a:ext cx="609"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1" hangingPunct="1">
                <a:lnSpc>
                  <a:spcPct val="90000"/>
                </a:lnSpc>
                <a:buClr>
                  <a:schemeClr val="bg1"/>
                </a:buClr>
                <a:buFont typeface="Wingdings" pitchFamily="2" charset="2"/>
                <a:buNone/>
              </a:pPr>
              <a:r>
                <a:rPr kumimoji="0" lang="en-US" altLang="zh-CN" sz="2000">
                  <a:solidFill>
                    <a:srgbClr val="FF0000"/>
                  </a:solidFill>
                  <a:latin typeface="黑体" pitchFamily="2" charset="-122"/>
                  <a:ea typeface="黑体" pitchFamily="2" charset="-122"/>
                </a:rPr>
                <a:t>OP</a:t>
              </a:r>
              <a:endParaRPr kumimoji="0" lang="zh-CN" altLang="en-US" sz="2000">
                <a:solidFill>
                  <a:srgbClr val="FF0000"/>
                </a:solidFill>
                <a:latin typeface="黑体" pitchFamily="2" charset="-122"/>
                <a:ea typeface="黑体" pitchFamily="2" charset="-122"/>
              </a:endParaRPr>
            </a:p>
          </p:txBody>
        </p:sp>
        <p:sp>
          <p:nvSpPr>
            <p:cNvPr id="9231" name="Rectangle 19"/>
            <p:cNvSpPr>
              <a:spLocks noChangeArrowheads="1"/>
            </p:cNvSpPr>
            <p:nvPr/>
          </p:nvSpPr>
          <p:spPr bwMode="auto">
            <a:xfrm>
              <a:off x="2495" y="1495"/>
              <a:ext cx="526" cy="187"/>
            </a:xfrm>
            <a:prstGeom prst="rect">
              <a:avLst/>
            </a:prstGeom>
            <a:solidFill>
              <a:srgbClr val="99CCFF">
                <a:alpha val="20000"/>
              </a:srgbClr>
            </a:solidFill>
            <a:ln w="19050">
              <a:solidFill>
                <a:srgbClr val="000066"/>
              </a:solidFill>
              <a:miter lim="800000"/>
              <a:headEnd/>
              <a:tailEnd/>
            </a:ln>
          </p:spPr>
          <p:txBody>
            <a:bodyPr tIns="0"/>
            <a:lstStyle/>
            <a:p>
              <a:pPr algn="ctr" eaLnBrk="1" hangingPunct="1">
                <a:lnSpc>
                  <a:spcPct val="90000"/>
                </a:lnSpc>
                <a:buClr>
                  <a:schemeClr val="bg1"/>
                </a:buClr>
                <a:buFont typeface="Wingdings" pitchFamily="2" charset="2"/>
                <a:buNone/>
              </a:pPr>
              <a:r>
                <a:rPr kumimoji="0" lang="en-US" altLang="zh-CN" sz="2000">
                  <a:latin typeface="黑体" pitchFamily="2" charset="-122"/>
                  <a:ea typeface="黑体" pitchFamily="2" charset="-122"/>
                </a:rPr>
                <a:t>A</a:t>
              </a:r>
              <a:endParaRPr kumimoji="0" lang="zh-CN" altLang="en-US" sz="2000">
                <a:latin typeface="黑体" pitchFamily="2" charset="-122"/>
                <a:ea typeface="黑体" pitchFamily="2" charset="-122"/>
              </a:endParaRPr>
            </a:p>
          </p:txBody>
        </p:sp>
      </p:grpSp>
      <p:sp>
        <p:nvSpPr>
          <p:cNvPr id="507926" name="Rectangle 22"/>
          <p:cNvSpPr>
            <a:spLocks noChangeArrowheads="1"/>
          </p:cNvSpPr>
          <p:nvPr/>
        </p:nvSpPr>
        <p:spPr bwMode="auto">
          <a:xfrm>
            <a:off x="592138" y="5213350"/>
            <a:ext cx="8551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a:latin typeface="黑体" pitchFamily="2" charset="-122"/>
                <a:ea typeface="黑体" pitchFamily="2" charset="-122"/>
              </a:rPr>
              <a:t>    零地址指令: 操作数在栈顶和次栈顶中，或隐含指定。</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9222" name="Rectangle 24"/>
          <p:cNvSpPr>
            <a:spLocks noChangeArrowheads="1"/>
          </p:cNvSpPr>
          <p:nvPr/>
        </p:nvSpPr>
        <p:spPr bwMode="auto">
          <a:xfrm>
            <a:off x="711200" y="1162050"/>
            <a:ext cx="79629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spcBef>
                <a:spcPct val="20000"/>
              </a:spcBef>
              <a:buClr>
                <a:schemeClr val="bg1"/>
              </a:buClr>
              <a:buFont typeface="Wingdings" pitchFamily="2" charset="2"/>
              <a:buNone/>
            </a:pPr>
            <a:r>
              <a:rPr lang="zh-CN" altLang="en-US">
                <a:latin typeface="黑体" pitchFamily="2" charset="-122"/>
                <a:ea typeface="黑体" pitchFamily="2" charset="-122"/>
              </a:rPr>
              <a:t>    地址码字段可以是单地址、双地址、三地址或零地址等格式。</a:t>
            </a:r>
          </a:p>
        </p:txBody>
      </p:sp>
      <p:grpSp>
        <p:nvGrpSpPr>
          <p:cNvPr id="3" name="Group 22"/>
          <p:cNvGrpSpPr>
            <a:grpSpLocks/>
          </p:cNvGrpSpPr>
          <p:nvPr/>
        </p:nvGrpSpPr>
        <p:grpSpPr bwMode="auto">
          <a:xfrm>
            <a:off x="609600" y="3890963"/>
            <a:ext cx="8534400" cy="830262"/>
            <a:chOff x="384" y="2451"/>
            <a:chExt cx="5376" cy="523"/>
          </a:xfrm>
        </p:grpSpPr>
        <p:sp>
          <p:nvSpPr>
            <p:cNvPr id="9224" name="Rectangle 21"/>
            <p:cNvSpPr>
              <a:spLocks noChangeArrowheads="1"/>
            </p:cNvSpPr>
            <p:nvPr/>
          </p:nvSpPr>
          <p:spPr bwMode="auto">
            <a:xfrm>
              <a:off x="384" y="2451"/>
              <a:ext cx="537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latin typeface="黑体" pitchFamily="2" charset="-122"/>
                  <a:ea typeface="黑体" pitchFamily="2" charset="-122"/>
                </a:rPr>
                <a:t>    多地址指令</a:t>
              </a:r>
              <a:endParaRPr lang="zh-CN" altLang="en-US">
                <a:solidFill>
                  <a:schemeClr val="tx2"/>
                </a:solidFill>
                <a:latin typeface="黑体" pitchFamily="2" charset="-122"/>
                <a:ea typeface="黑体" pitchFamily="2" charset="-122"/>
                <a:cs typeface="Courier New" pitchFamily="49" charset="0"/>
              </a:endParaRPr>
            </a:p>
            <a:p>
              <a:pPr algn="l"/>
              <a:r>
                <a:rPr lang="zh-CN" altLang="en-US">
                  <a:solidFill>
                    <a:srgbClr val="FF0000"/>
                  </a:solidFill>
                  <a:latin typeface="黑体" pitchFamily="2" charset="-122"/>
                  <a:ea typeface="黑体" pitchFamily="2" charset="-122"/>
                </a:rPr>
                <a:t>        如:</a:t>
              </a:r>
              <a:r>
                <a:rPr lang="zh-CN" altLang="en-US">
                  <a:latin typeface="黑体" pitchFamily="2" charset="-122"/>
                  <a:ea typeface="黑体" pitchFamily="2" charset="-122"/>
                </a:rPr>
                <a:t>  </a:t>
              </a:r>
              <a:r>
                <a:rPr lang="en-US" altLang="zh-CN">
                  <a:latin typeface="黑体" pitchFamily="2" charset="-122"/>
                  <a:ea typeface="黑体" pitchFamily="2" charset="-122"/>
                </a:rPr>
                <a:t>A</a:t>
              </a:r>
              <a:r>
                <a:rPr lang="en-US" altLang="zh-CN" sz="1600">
                  <a:latin typeface="黑体" pitchFamily="2" charset="-122"/>
                  <a:ea typeface="黑体" pitchFamily="2" charset="-122"/>
                </a:rPr>
                <a:t>3</a:t>
              </a:r>
              <a:r>
                <a:rPr lang="en-US" altLang="zh-CN">
                  <a:latin typeface="黑体" pitchFamily="2" charset="-122"/>
                  <a:ea typeface="黑体" pitchFamily="2" charset="-122"/>
                </a:rPr>
                <a:t>←(A</a:t>
              </a:r>
              <a:r>
                <a:rPr lang="en-US" altLang="zh-CN" sz="1600">
                  <a:latin typeface="黑体" pitchFamily="2" charset="-122"/>
                  <a:ea typeface="黑体" pitchFamily="2" charset="-122"/>
                </a:rPr>
                <a:t>1</a:t>
              </a:r>
              <a:r>
                <a:rPr lang="en-US" altLang="zh-CN">
                  <a:latin typeface="黑体" pitchFamily="2" charset="-122"/>
                  <a:ea typeface="黑体" pitchFamily="2" charset="-122"/>
                </a:rPr>
                <a:t>)</a:t>
              </a:r>
              <a:r>
                <a:rPr lang="en-US" altLang="zh-CN">
                  <a:solidFill>
                    <a:srgbClr val="FF0000"/>
                  </a:solidFill>
                  <a:latin typeface="黑体" pitchFamily="2" charset="-122"/>
                  <a:ea typeface="黑体" pitchFamily="2" charset="-122"/>
                </a:rPr>
                <a:t>OP</a:t>
              </a:r>
              <a:r>
                <a:rPr lang="en-US" altLang="zh-CN">
                  <a:latin typeface="黑体" pitchFamily="2" charset="-122"/>
                  <a:ea typeface="黑体" pitchFamily="2" charset="-122"/>
                </a:rPr>
                <a:t>(A</a:t>
              </a:r>
              <a:r>
                <a:rPr lang="en-US" altLang="zh-CN" sz="1600">
                  <a:latin typeface="黑体" pitchFamily="2" charset="-122"/>
                  <a:ea typeface="黑体" pitchFamily="2" charset="-122"/>
                </a:rPr>
                <a:t>2</a:t>
              </a:r>
              <a:r>
                <a:rPr lang="en-US" altLang="zh-CN">
                  <a:latin typeface="黑体" pitchFamily="2" charset="-122"/>
                  <a:ea typeface="黑体" pitchFamily="2" charset="-122"/>
                </a:rPr>
                <a:t>)</a:t>
              </a:r>
              <a:r>
                <a:rPr lang="en-US" altLang="zh-CN">
                  <a:solidFill>
                    <a:schemeClr val="tx2"/>
                  </a:solidFill>
                  <a:latin typeface="黑体" pitchFamily="2" charset="-122"/>
                  <a:ea typeface="黑体" pitchFamily="2" charset="-122"/>
                </a:rPr>
                <a:t> </a:t>
              </a:r>
            </a:p>
          </p:txBody>
        </p:sp>
        <p:grpSp>
          <p:nvGrpSpPr>
            <p:cNvPr id="9225" name="Group 21"/>
            <p:cNvGrpSpPr>
              <a:grpSpLocks/>
            </p:cNvGrpSpPr>
            <p:nvPr/>
          </p:nvGrpSpPr>
          <p:grpSpPr bwMode="auto">
            <a:xfrm>
              <a:off x="1835" y="2495"/>
              <a:ext cx="1832" cy="187"/>
              <a:chOff x="1835" y="2495"/>
              <a:chExt cx="1832" cy="187"/>
            </a:xfrm>
          </p:grpSpPr>
          <p:sp>
            <p:nvSpPr>
              <p:cNvPr id="9226" name="Rectangle 30"/>
              <p:cNvSpPr>
                <a:spLocks noChangeArrowheads="1"/>
              </p:cNvSpPr>
              <p:nvPr/>
            </p:nvSpPr>
            <p:spPr bwMode="auto">
              <a:xfrm>
                <a:off x="1835" y="2495"/>
                <a:ext cx="514" cy="184"/>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1" hangingPunct="1">
                  <a:lnSpc>
                    <a:spcPct val="90000"/>
                  </a:lnSpc>
                  <a:buClr>
                    <a:schemeClr val="bg1"/>
                  </a:buClr>
                  <a:buFont typeface="Wingdings" pitchFamily="2" charset="2"/>
                  <a:buNone/>
                </a:pPr>
                <a:r>
                  <a:rPr kumimoji="0" lang="en-US" altLang="zh-CN" sz="2000">
                    <a:solidFill>
                      <a:srgbClr val="FF0000"/>
                    </a:solidFill>
                    <a:latin typeface="黑体" pitchFamily="2" charset="-122"/>
                    <a:ea typeface="黑体" pitchFamily="2" charset="-122"/>
                  </a:rPr>
                  <a:t>OP</a:t>
                </a:r>
                <a:endParaRPr kumimoji="0" lang="zh-CN" altLang="en-US" sz="2000">
                  <a:solidFill>
                    <a:srgbClr val="FF0000"/>
                  </a:solidFill>
                  <a:latin typeface="黑体" pitchFamily="2" charset="-122"/>
                  <a:ea typeface="黑体" pitchFamily="2" charset="-122"/>
                </a:endParaRPr>
              </a:p>
            </p:txBody>
          </p:sp>
          <p:sp>
            <p:nvSpPr>
              <p:cNvPr id="9227" name="Rectangle 31"/>
              <p:cNvSpPr>
                <a:spLocks noChangeArrowheads="1"/>
              </p:cNvSpPr>
              <p:nvPr/>
            </p:nvSpPr>
            <p:spPr bwMode="auto">
              <a:xfrm>
                <a:off x="2343" y="2495"/>
                <a:ext cx="444" cy="187"/>
              </a:xfrm>
              <a:prstGeom prst="rect">
                <a:avLst/>
              </a:prstGeom>
              <a:solidFill>
                <a:srgbClr val="99CCFF">
                  <a:alpha val="20000"/>
                </a:srgbClr>
              </a:solidFill>
              <a:ln w="19050">
                <a:solidFill>
                  <a:srgbClr val="000066"/>
                </a:solidFill>
                <a:miter lim="800000"/>
                <a:headEnd/>
                <a:tailEnd/>
              </a:ln>
            </p:spPr>
            <p:txBody>
              <a:bodyPr tIns="0"/>
              <a:lstStyle/>
              <a:p>
                <a:pPr algn="ctr" eaLnBrk="1" hangingPunct="1">
                  <a:lnSpc>
                    <a:spcPct val="90000"/>
                  </a:lnSpc>
                  <a:buClr>
                    <a:schemeClr val="bg1"/>
                  </a:buClr>
                  <a:buFont typeface="Wingdings" pitchFamily="2" charset="2"/>
                  <a:buNone/>
                </a:pPr>
                <a:r>
                  <a:rPr kumimoji="0" lang="en-US" altLang="zh-CN" sz="2000">
                    <a:latin typeface="黑体" pitchFamily="2" charset="-122"/>
                    <a:ea typeface="黑体" pitchFamily="2" charset="-122"/>
                  </a:rPr>
                  <a:t>A</a:t>
                </a:r>
                <a:r>
                  <a:rPr kumimoji="0" lang="en-US" altLang="zh-CN" sz="1200">
                    <a:latin typeface="黑体" pitchFamily="2" charset="-122"/>
                    <a:ea typeface="黑体" pitchFamily="2" charset="-122"/>
                  </a:rPr>
                  <a:t>1</a:t>
                </a:r>
                <a:endParaRPr kumimoji="0" lang="zh-CN" altLang="en-US" sz="1200">
                  <a:latin typeface="黑体" pitchFamily="2" charset="-122"/>
                  <a:ea typeface="黑体" pitchFamily="2" charset="-122"/>
                </a:endParaRPr>
              </a:p>
            </p:txBody>
          </p:sp>
          <p:sp>
            <p:nvSpPr>
              <p:cNvPr id="9228" name="Rectangle 32"/>
              <p:cNvSpPr>
                <a:spLocks noChangeArrowheads="1"/>
              </p:cNvSpPr>
              <p:nvPr/>
            </p:nvSpPr>
            <p:spPr bwMode="auto">
              <a:xfrm>
                <a:off x="2783" y="2495"/>
                <a:ext cx="444" cy="187"/>
              </a:xfrm>
              <a:prstGeom prst="rect">
                <a:avLst/>
              </a:prstGeom>
              <a:solidFill>
                <a:srgbClr val="99CCFF">
                  <a:alpha val="20000"/>
                </a:srgbClr>
              </a:solidFill>
              <a:ln w="19050">
                <a:solidFill>
                  <a:srgbClr val="000066"/>
                </a:solidFill>
                <a:miter lim="800000"/>
                <a:headEnd/>
                <a:tailEnd/>
              </a:ln>
            </p:spPr>
            <p:txBody>
              <a:bodyPr tIns="0"/>
              <a:lstStyle/>
              <a:p>
                <a:pPr algn="ctr" eaLnBrk="1" hangingPunct="1">
                  <a:lnSpc>
                    <a:spcPct val="90000"/>
                  </a:lnSpc>
                  <a:buClr>
                    <a:schemeClr val="bg1"/>
                  </a:buClr>
                  <a:buFont typeface="Wingdings" pitchFamily="2" charset="2"/>
                  <a:buNone/>
                </a:pPr>
                <a:r>
                  <a:rPr kumimoji="0" lang="en-US" altLang="zh-CN" sz="2000">
                    <a:latin typeface="黑体" pitchFamily="2" charset="-122"/>
                    <a:ea typeface="黑体" pitchFamily="2" charset="-122"/>
                  </a:rPr>
                  <a:t>A</a:t>
                </a:r>
                <a:r>
                  <a:rPr kumimoji="0" lang="en-US" altLang="zh-CN" sz="1200">
                    <a:latin typeface="黑体" pitchFamily="2" charset="-122"/>
                    <a:ea typeface="黑体" pitchFamily="2" charset="-122"/>
                  </a:rPr>
                  <a:t>2</a:t>
                </a:r>
                <a:endParaRPr kumimoji="0" lang="zh-CN" altLang="en-US" sz="1200">
                  <a:latin typeface="黑体" pitchFamily="2" charset="-122"/>
                  <a:ea typeface="黑体" pitchFamily="2" charset="-122"/>
                </a:endParaRPr>
              </a:p>
            </p:txBody>
          </p:sp>
          <p:sp>
            <p:nvSpPr>
              <p:cNvPr id="9229" name="Rectangle 33"/>
              <p:cNvSpPr>
                <a:spLocks noChangeArrowheads="1"/>
              </p:cNvSpPr>
              <p:nvPr/>
            </p:nvSpPr>
            <p:spPr bwMode="auto">
              <a:xfrm>
                <a:off x="3223" y="2495"/>
                <a:ext cx="444" cy="187"/>
              </a:xfrm>
              <a:prstGeom prst="rect">
                <a:avLst/>
              </a:prstGeom>
              <a:solidFill>
                <a:srgbClr val="99CCFF">
                  <a:alpha val="20000"/>
                </a:srgbClr>
              </a:solidFill>
              <a:ln w="19050">
                <a:solidFill>
                  <a:srgbClr val="000066"/>
                </a:solidFill>
                <a:miter lim="800000"/>
                <a:headEnd/>
                <a:tailEnd/>
              </a:ln>
            </p:spPr>
            <p:txBody>
              <a:bodyPr tIns="0"/>
              <a:lstStyle/>
              <a:p>
                <a:pPr algn="ctr" eaLnBrk="1" hangingPunct="1">
                  <a:lnSpc>
                    <a:spcPct val="90000"/>
                  </a:lnSpc>
                  <a:buClr>
                    <a:schemeClr val="bg1"/>
                  </a:buClr>
                  <a:buFont typeface="Wingdings" pitchFamily="2" charset="2"/>
                  <a:buNone/>
                </a:pPr>
                <a:r>
                  <a:rPr kumimoji="0" lang="en-US" altLang="zh-CN" sz="2000">
                    <a:latin typeface="黑体" pitchFamily="2" charset="-122"/>
                    <a:ea typeface="黑体" pitchFamily="2" charset="-122"/>
                  </a:rPr>
                  <a:t>A</a:t>
                </a:r>
                <a:r>
                  <a:rPr kumimoji="0" lang="en-US" altLang="zh-CN" sz="1200">
                    <a:latin typeface="黑体" pitchFamily="2" charset="-122"/>
                    <a:ea typeface="黑体" pitchFamily="2" charset="-122"/>
                  </a:rPr>
                  <a:t>3</a:t>
                </a:r>
                <a:endParaRPr kumimoji="0" lang="zh-CN" altLang="en-US" sz="1200">
                  <a:latin typeface="黑体" pitchFamily="2" charset="-122"/>
                  <a:ea typeface="黑体" pitchFamily="2" charset="-122"/>
                </a:endParaRPr>
              </a:p>
            </p:txBody>
          </p:sp>
        </p:gr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7926"/>
                                        </p:tgtEl>
                                        <p:attrNameLst>
                                          <p:attrName>style.visibility</p:attrName>
                                        </p:attrNameLst>
                                      </p:cBhvr>
                                      <p:to>
                                        <p:strVal val="visible"/>
                                      </p:to>
                                    </p:set>
                                    <p:animEffect transition="in" filter="wipe(up)">
                                      <p:cBhvr>
                                        <p:cTn id="12" dur="500"/>
                                        <p:tgtEl>
                                          <p:spTgt spid="507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26"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0" descr="tu 2 2-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301750"/>
            <a:ext cx="4167188"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11" descr="tu 2 2-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488" y="2508250"/>
            <a:ext cx="24765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8"/>
          <p:cNvGrpSpPr>
            <a:grpSpLocks/>
          </p:cNvGrpSpPr>
          <p:nvPr/>
        </p:nvGrpSpPr>
        <p:grpSpPr bwMode="auto">
          <a:xfrm>
            <a:off x="1738313" y="2228850"/>
            <a:ext cx="5710237" cy="1490663"/>
            <a:chOff x="1095" y="1404"/>
            <a:chExt cx="3597" cy="939"/>
          </a:xfrm>
        </p:grpSpPr>
        <p:sp>
          <p:nvSpPr>
            <p:cNvPr id="72721" name="Rectangle 13"/>
            <p:cNvSpPr>
              <a:spLocks noChangeArrowheads="1"/>
            </p:cNvSpPr>
            <p:nvPr/>
          </p:nvSpPr>
          <p:spPr bwMode="auto">
            <a:xfrm>
              <a:off x="1095" y="1550"/>
              <a:ext cx="392" cy="381"/>
            </a:xfrm>
            <a:prstGeom prst="rect">
              <a:avLst/>
            </a:prstGeom>
            <a:solidFill>
              <a:srgbClr val="0000FF">
                <a:alpha val="50195"/>
              </a:srgbClr>
            </a:solidFill>
            <a:ln w="9525">
              <a:solidFill>
                <a:srgbClr val="0000FF"/>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2722" name="AutoShape 14"/>
            <p:cNvSpPr>
              <a:spLocks noChangeArrowheads="1"/>
            </p:cNvSpPr>
            <p:nvPr/>
          </p:nvSpPr>
          <p:spPr bwMode="auto">
            <a:xfrm>
              <a:off x="1129" y="1404"/>
              <a:ext cx="112" cy="140"/>
            </a:xfrm>
            <a:prstGeom prst="upArrow">
              <a:avLst>
                <a:gd name="adj1" fmla="val 50000"/>
                <a:gd name="adj2" fmla="val 31250"/>
              </a:avLst>
            </a:prstGeom>
            <a:solidFill>
              <a:srgbClr val="0000FF">
                <a:alpha val="50195"/>
              </a:srgbClr>
            </a:solidFill>
            <a:ln w="9525">
              <a:solidFill>
                <a:srgbClr val="0000FF"/>
              </a:solidFill>
              <a:miter lim="800000"/>
              <a:headEnd/>
              <a:tailEnd/>
            </a:ln>
          </p:spPr>
          <p:txBody>
            <a:bodyPr vert="eaVert" wrap="none" anchor="ctr"/>
            <a:lstStyle/>
            <a:p>
              <a:pPr>
                <a:lnSpc>
                  <a:spcPct val="90000"/>
                </a:lnSpc>
              </a:pPr>
              <a:endParaRPr lang="zh-CN" altLang="en-US">
                <a:latin typeface="黑体" pitchFamily="2" charset="-122"/>
                <a:ea typeface="黑体" pitchFamily="2" charset="-122"/>
              </a:endParaRPr>
            </a:p>
          </p:txBody>
        </p:sp>
        <p:sp>
          <p:nvSpPr>
            <p:cNvPr id="72723" name="Rectangle 15"/>
            <p:cNvSpPr>
              <a:spLocks noChangeArrowheads="1"/>
            </p:cNvSpPr>
            <p:nvPr/>
          </p:nvSpPr>
          <p:spPr bwMode="auto">
            <a:xfrm>
              <a:off x="3618" y="1980"/>
              <a:ext cx="1074" cy="124"/>
            </a:xfrm>
            <a:prstGeom prst="rect">
              <a:avLst/>
            </a:prstGeom>
            <a:solidFill>
              <a:srgbClr val="0000FF">
                <a:alpha val="50195"/>
              </a:srgbClr>
            </a:solidFill>
            <a:ln w="9525">
              <a:solidFill>
                <a:srgbClr val="0000FF"/>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2724" name="Line 16"/>
            <p:cNvSpPr>
              <a:spLocks noChangeShapeType="1"/>
            </p:cNvSpPr>
            <p:nvPr/>
          </p:nvSpPr>
          <p:spPr bwMode="auto">
            <a:xfrm>
              <a:off x="4122" y="2101"/>
              <a:ext cx="0" cy="242"/>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7"/>
          <p:cNvGrpSpPr>
            <a:grpSpLocks/>
          </p:cNvGrpSpPr>
          <p:nvPr/>
        </p:nvGrpSpPr>
        <p:grpSpPr bwMode="auto">
          <a:xfrm>
            <a:off x="2035175" y="1314450"/>
            <a:ext cx="5846763" cy="3187700"/>
            <a:chOff x="1282" y="828"/>
            <a:chExt cx="3683" cy="2008"/>
          </a:xfrm>
        </p:grpSpPr>
        <p:sp>
          <p:nvSpPr>
            <p:cNvPr id="72718" name="Rectangle 23"/>
            <p:cNvSpPr>
              <a:spLocks noChangeArrowheads="1"/>
            </p:cNvSpPr>
            <p:nvPr/>
          </p:nvSpPr>
          <p:spPr bwMode="auto">
            <a:xfrm>
              <a:off x="3618" y="2722"/>
              <a:ext cx="1347" cy="114"/>
            </a:xfrm>
            <a:prstGeom prst="rect">
              <a:avLst/>
            </a:prstGeom>
            <a:solidFill>
              <a:srgbClr val="FF0000">
                <a:alpha val="50195"/>
              </a:srgbClr>
            </a:solidFill>
            <a:ln w="9525">
              <a:solidFill>
                <a:srgbClr val="FF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2719" name="Line 24"/>
            <p:cNvSpPr>
              <a:spLocks noChangeShapeType="1"/>
            </p:cNvSpPr>
            <p:nvPr/>
          </p:nvSpPr>
          <p:spPr bwMode="auto">
            <a:xfrm>
              <a:off x="4293" y="2485"/>
              <a:ext cx="0" cy="23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0" name="Freeform 25"/>
            <p:cNvSpPr>
              <a:spLocks/>
            </p:cNvSpPr>
            <p:nvPr/>
          </p:nvSpPr>
          <p:spPr bwMode="auto">
            <a:xfrm>
              <a:off x="1282" y="828"/>
              <a:ext cx="858" cy="378"/>
            </a:xfrm>
            <a:custGeom>
              <a:avLst/>
              <a:gdLst>
                <a:gd name="T0" fmla="*/ 0 w 650"/>
                <a:gd name="T1" fmla="*/ 56985 h 257"/>
                <a:gd name="T2" fmla="*/ 0 w 650"/>
                <a:gd name="T3" fmla="*/ 39413 h 257"/>
                <a:gd name="T4" fmla="*/ 31710 w 650"/>
                <a:gd name="T5" fmla="*/ 39413 h 257"/>
                <a:gd name="T6" fmla="*/ 31710 w 650"/>
                <a:gd name="T7" fmla="*/ 0 h 257"/>
                <a:gd name="T8" fmla="*/ 0 60000 65536"/>
                <a:gd name="T9" fmla="*/ 0 60000 65536"/>
                <a:gd name="T10" fmla="*/ 0 60000 65536"/>
                <a:gd name="T11" fmla="*/ 0 60000 65536"/>
                <a:gd name="T12" fmla="*/ 0 w 650"/>
                <a:gd name="T13" fmla="*/ 0 h 257"/>
                <a:gd name="T14" fmla="*/ 650 w 650"/>
                <a:gd name="T15" fmla="*/ 257 h 257"/>
              </a:gdLst>
              <a:ahLst/>
              <a:cxnLst>
                <a:cxn ang="T8">
                  <a:pos x="T0" y="T1"/>
                </a:cxn>
                <a:cxn ang="T9">
                  <a:pos x="T2" y="T3"/>
                </a:cxn>
                <a:cxn ang="T10">
                  <a:pos x="T4" y="T5"/>
                </a:cxn>
                <a:cxn ang="T11">
                  <a:pos x="T6" y="T7"/>
                </a:cxn>
              </a:cxnLst>
              <a:rect l="T12" t="T13" r="T14" b="T15"/>
              <a:pathLst>
                <a:path w="650" h="257">
                  <a:moveTo>
                    <a:pt x="0" y="257"/>
                  </a:moveTo>
                  <a:lnTo>
                    <a:pt x="0" y="178"/>
                  </a:lnTo>
                  <a:lnTo>
                    <a:pt x="650" y="178"/>
                  </a:lnTo>
                  <a:lnTo>
                    <a:pt x="650" y="0"/>
                  </a:lnTo>
                </a:path>
              </a:pathLst>
            </a:custGeom>
            <a:noFill/>
            <a:ln w="5715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31835" name="Text Box 27"/>
          <p:cNvSpPr txBox="1">
            <a:spLocks noChangeArrowheads="1"/>
          </p:cNvSpPr>
          <p:nvPr/>
        </p:nvSpPr>
        <p:spPr bwMode="auto">
          <a:xfrm>
            <a:off x="1157288" y="5584825"/>
            <a:ext cx="796448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zh-CN" altLang="en-US">
                <a:solidFill>
                  <a:schemeClr val="hlink"/>
                </a:solidFill>
                <a:latin typeface="黑体" pitchFamily="2" charset="-122"/>
                <a:ea typeface="黑体" pitchFamily="2" charset="-122"/>
              </a:rPr>
              <a:t>注：</a:t>
            </a:r>
            <a:r>
              <a:rPr lang="zh-CN" altLang="en-US">
                <a:latin typeface="黑体" pitchFamily="2" charset="-122"/>
                <a:ea typeface="黑体" pitchFamily="2" charset="-122"/>
              </a:rPr>
              <a:t>分段和分页不同，两个不同的段其空间可以重叠。</a:t>
            </a:r>
          </a:p>
        </p:txBody>
      </p:sp>
      <p:grpSp>
        <p:nvGrpSpPr>
          <p:cNvPr id="4" name="Group 29"/>
          <p:cNvGrpSpPr>
            <a:grpSpLocks/>
          </p:cNvGrpSpPr>
          <p:nvPr/>
        </p:nvGrpSpPr>
        <p:grpSpPr bwMode="auto">
          <a:xfrm>
            <a:off x="1490663" y="2228850"/>
            <a:ext cx="6380162" cy="1893888"/>
            <a:chOff x="939" y="1404"/>
            <a:chExt cx="4019" cy="1193"/>
          </a:xfrm>
        </p:grpSpPr>
        <p:sp>
          <p:nvSpPr>
            <p:cNvPr id="72713" name="AutoShape 19"/>
            <p:cNvSpPr>
              <a:spLocks noChangeArrowheads="1"/>
            </p:cNvSpPr>
            <p:nvPr/>
          </p:nvSpPr>
          <p:spPr bwMode="auto">
            <a:xfrm>
              <a:off x="1362" y="1404"/>
              <a:ext cx="107" cy="106"/>
            </a:xfrm>
            <a:prstGeom prst="up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a:lnSpc>
                  <a:spcPct val="90000"/>
                </a:lnSpc>
              </a:pPr>
              <a:endParaRPr lang="zh-CN" altLang="en-US">
                <a:latin typeface="黑体" pitchFamily="2" charset="-122"/>
                <a:ea typeface="黑体" pitchFamily="2" charset="-122"/>
              </a:endParaRPr>
            </a:p>
          </p:txBody>
        </p:sp>
        <p:sp>
          <p:nvSpPr>
            <p:cNvPr id="72714" name="Rectangle 20"/>
            <p:cNvSpPr>
              <a:spLocks noChangeArrowheads="1"/>
            </p:cNvSpPr>
            <p:nvPr/>
          </p:nvSpPr>
          <p:spPr bwMode="auto">
            <a:xfrm>
              <a:off x="4027" y="1650"/>
              <a:ext cx="931" cy="123"/>
            </a:xfrm>
            <a:prstGeom prst="rect">
              <a:avLst/>
            </a:prstGeom>
            <a:solidFill>
              <a:schemeClr val="accent1">
                <a:alpha val="50195"/>
              </a:schemeClr>
            </a:solidFill>
            <a:ln w="9525">
              <a:solidFill>
                <a:schemeClr val="tx1"/>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9647" name="Line 21"/>
            <p:cNvSpPr>
              <a:spLocks noChangeShapeType="1"/>
            </p:cNvSpPr>
            <p:nvPr/>
          </p:nvSpPr>
          <p:spPr bwMode="auto">
            <a:xfrm>
              <a:off x="4436" y="1773"/>
              <a:ext cx="0" cy="570"/>
            </a:xfrm>
            <a:prstGeom prst="line">
              <a:avLst/>
            </a:prstGeom>
            <a:noFill/>
            <a:ln w="57150">
              <a:solidFill>
                <a:schemeClr val="accent1">
                  <a:lumMod val="75000"/>
                </a:schemeClr>
              </a:solidFill>
              <a:round/>
              <a:headEnd/>
              <a:tailEnd type="triangle" w="med" len="med"/>
            </a:ln>
          </p:spPr>
          <p:txBody>
            <a:bodyPr wrap="none" anchor="ctr"/>
            <a:lstStyle/>
            <a:p>
              <a:pPr>
                <a:defRPr/>
              </a:pPr>
              <a:endParaRPr lang="zh-CN" altLang="en-US">
                <a:latin typeface="黑体" pitchFamily="2" charset="-122"/>
                <a:ea typeface="黑体" pitchFamily="2" charset="-122"/>
              </a:endParaRPr>
            </a:p>
          </p:txBody>
        </p:sp>
        <p:sp>
          <p:nvSpPr>
            <p:cNvPr id="72716" name="Rectangle 20"/>
            <p:cNvSpPr>
              <a:spLocks noChangeArrowheads="1"/>
            </p:cNvSpPr>
            <p:nvPr/>
          </p:nvSpPr>
          <p:spPr bwMode="auto">
            <a:xfrm>
              <a:off x="939" y="2501"/>
              <a:ext cx="405" cy="96"/>
            </a:xfrm>
            <a:prstGeom prst="rect">
              <a:avLst/>
            </a:prstGeom>
            <a:solidFill>
              <a:schemeClr val="accent1">
                <a:alpha val="50195"/>
              </a:schemeClr>
            </a:solidFill>
            <a:ln w="28575">
              <a:solidFill>
                <a:schemeClr val="tx1"/>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2717" name="Freeform 22"/>
            <p:cNvSpPr>
              <a:spLocks/>
            </p:cNvSpPr>
            <p:nvPr/>
          </p:nvSpPr>
          <p:spPr bwMode="auto">
            <a:xfrm>
              <a:off x="1169" y="1482"/>
              <a:ext cx="967" cy="1018"/>
            </a:xfrm>
            <a:custGeom>
              <a:avLst/>
              <a:gdLst>
                <a:gd name="T0" fmla="*/ 0 w 967"/>
                <a:gd name="T1" fmla="*/ 1018 h 1018"/>
                <a:gd name="T2" fmla="*/ 7 w 967"/>
                <a:gd name="T3" fmla="*/ 726 h 1018"/>
                <a:gd name="T4" fmla="*/ 964 w 967"/>
                <a:gd name="T5" fmla="*/ 732 h 1018"/>
                <a:gd name="T6" fmla="*/ 967 w 967"/>
                <a:gd name="T7" fmla="*/ 2 h 1018"/>
                <a:gd name="T8" fmla="*/ 265 w 967"/>
                <a:gd name="T9" fmla="*/ 0 h 1018"/>
                <a:gd name="T10" fmla="*/ 0 60000 65536"/>
                <a:gd name="T11" fmla="*/ 0 60000 65536"/>
                <a:gd name="T12" fmla="*/ 0 60000 65536"/>
                <a:gd name="T13" fmla="*/ 0 60000 65536"/>
                <a:gd name="T14" fmla="*/ 0 60000 65536"/>
                <a:gd name="T15" fmla="*/ 0 w 967"/>
                <a:gd name="T16" fmla="*/ 0 h 1018"/>
                <a:gd name="T17" fmla="*/ 967 w 967"/>
                <a:gd name="T18" fmla="*/ 1018 h 1018"/>
              </a:gdLst>
              <a:ahLst/>
              <a:cxnLst>
                <a:cxn ang="T10">
                  <a:pos x="T0" y="T1"/>
                </a:cxn>
                <a:cxn ang="T11">
                  <a:pos x="T2" y="T3"/>
                </a:cxn>
                <a:cxn ang="T12">
                  <a:pos x="T4" y="T5"/>
                </a:cxn>
                <a:cxn ang="T13">
                  <a:pos x="T6" y="T7"/>
                </a:cxn>
                <a:cxn ang="T14">
                  <a:pos x="T8" y="T9"/>
                </a:cxn>
              </a:cxnLst>
              <a:rect l="T15" t="T16" r="T17" b="T18"/>
              <a:pathLst>
                <a:path w="967" h="1018">
                  <a:moveTo>
                    <a:pt x="0" y="1018"/>
                  </a:moveTo>
                  <a:lnTo>
                    <a:pt x="7" y="726"/>
                  </a:lnTo>
                  <a:lnTo>
                    <a:pt x="964" y="732"/>
                  </a:lnTo>
                  <a:lnTo>
                    <a:pt x="967" y="2"/>
                  </a:lnTo>
                  <a:lnTo>
                    <a:pt x="265" y="0"/>
                  </a:lnTo>
                </a:path>
              </a:pathLst>
            </a:custGeom>
            <a:noFill/>
            <a:ln w="57150" cap="flat" cmpd="sng">
              <a:solidFill>
                <a:schemeClr val="accent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
        <p:nvSpPr>
          <p:cNvPr id="72712" name="Rectangle 2"/>
          <p:cNvSpPr>
            <a:spLocks noChangeArrowheads="1"/>
          </p:cNvSpPr>
          <p:nvPr/>
        </p:nvSpPr>
        <p:spPr bwMode="auto">
          <a:xfrm>
            <a:off x="657225" y="338138"/>
            <a:ext cx="8486775" cy="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dirty="0">
                <a:solidFill>
                  <a:srgbClr val="800000"/>
                </a:solidFill>
                <a:latin typeface="黑体" pitchFamily="2" charset="-122"/>
                <a:ea typeface="黑体" pitchFamily="2" charset="-122"/>
              </a:rPr>
              <a:t>3.5.0 与8086/8088相关的预备知识</a:t>
            </a:r>
            <a:endParaRPr lang="zh-CN" altLang="en-US" dirty="0">
              <a:latin typeface="黑体" pitchFamily="2" charset="-122"/>
              <a:ea typeface="黑体" pitchFamily="2" charset="-122"/>
            </a:endParaRPr>
          </a:p>
          <a:p>
            <a:pPr algn="l">
              <a:lnSpc>
                <a:spcPct val="130000"/>
              </a:lnSpc>
              <a:tabLst>
                <a:tab pos="2041525" algn="l"/>
              </a:tabLst>
            </a:pPr>
            <a:r>
              <a:rPr lang="zh-CN" altLang="en-US" dirty="0">
                <a:solidFill>
                  <a:srgbClr val="990000"/>
                </a:solidFill>
                <a:latin typeface="黑体" pitchFamily="2" charset="-122"/>
                <a:ea typeface="黑体" pitchFamily="2" charset="-122"/>
              </a:rPr>
              <a:t>   </a:t>
            </a:r>
            <a:r>
              <a:rPr lang="en-US" altLang="zh-CN" dirty="0" smtClean="0">
                <a:solidFill>
                  <a:srgbClr val="800000"/>
                </a:solidFill>
                <a:latin typeface="黑体" pitchFamily="2" charset="-122"/>
                <a:ea typeface="黑体" pitchFamily="2" charset="-122"/>
              </a:rPr>
              <a:t>3. </a:t>
            </a:r>
            <a:r>
              <a:rPr lang="zh-CN" altLang="en-US" dirty="0">
                <a:solidFill>
                  <a:srgbClr val="800000"/>
                </a:solidFill>
                <a:latin typeface="黑体" pitchFamily="2" charset="-122"/>
                <a:ea typeface="黑体" pitchFamily="2" charset="-122"/>
              </a:rPr>
              <a:t>段寄存器及内存的分段管理</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1835"/>
                                        </p:tgtEl>
                                        <p:attrNameLst>
                                          <p:attrName>style.visibility</p:attrName>
                                        </p:attrNameLst>
                                      </p:cBhvr>
                                      <p:to>
                                        <p:strVal val="visible"/>
                                      </p:to>
                                    </p:set>
                                    <p:animEffect transition="in" filter="wipe(up)">
                                      <p:cBhvr>
                                        <p:cTn id="22" dur="500"/>
                                        <p:tgtEl>
                                          <p:spTgt spid="631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35"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657225" y="338138"/>
            <a:ext cx="8486775" cy="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dirty="0">
                <a:solidFill>
                  <a:srgbClr val="800000"/>
                </a:solidFill>
                <a:latin typeface="黑体" pitchFamily="2" charset="-122"/>
                <a:ea typeface="黑体" pitchFamily="2" charset="-122"/>
              </a:rPr>
              <a:t>3.5.0 与8086/8088相关的预备知识</a:t>
            </a:r>
            <a:endParaRPr lang="zh-CN" altLang="en-US" dirty="0">
              <a:latin typeface="黑体" pitchFamily="2" charset="-122"/>
              <a:ea typeface="黑体" pitchFamily="2" charset="-122"/>
            </a:endParaRPr>
          </a:p>
          <a:p>
            <a:pPr algn="l">
              <a:lnSpc>
                <a:spcPct val="130000"/>
              </a:lnSpc>
              <a:tabLst>
                <a:tab pos="2041525" algn="l"/>
              </a:tabLst>
            </a:pPr>
            <a:r>
              <a:rPr lang="zh-CN" altLang="en-US" dirty="0">
                <a:solidFill>
                  <a:srgbClr val="990000"/>
                </a:solidFill>
                <a:latin typeface="黑体" pitchFamily="2" charset="-122"/>
                <a:ea typeface="黑体" pitchFamily="2" charset="-122"/>
              </a:rPr>
              <a:t>   </a:t>
            </a:r>
            <a:r>
              <a:rPr lang="en-US" altLang="zh-CN" dirty="0" smtClean="0">
                <a:solidFill>
                  <a:srgbClr val="800000"/>
                </a:solidFill>
                <a:latin typeface="黑体" pitchFamily="2" charset="-122"/>
                <a:ea typeface="黑体" pitchFamily="2" charset="-122"/>
              </a:rPr>
              <a:t>3. </a:t>
            </a:r>
            <a:r>
              <a:rPr lang="zh-CN" altLang="en-US" dirty="0">
                <a:solidFill>
                  <a:srgbClr val="800000"/>
                </a:solidFill>
                <a:latin typeface="黑体" pitchFamily="2" charset="-122"/>
                <a:ea typeface="黑体" pitchFamily="2" charset="-122"/>
              </a:rPr>
              <a:t>段寄存器及内存的分段管理</a:t>
            </a:r>
          </a:p>
        </p:txBody>
      </p:sp>
      <p:sp>
        <p:nvSpPr>
          <p:cNvPr id="73731" name="Rectangle 8"/>
          <p:cNvSpPr>
            <a:spLocks noChangeArrowheads="1"/>
          </p:cNvSpPr>
          <p:nvPr/>
        </p:nvSpPr>
        <p:spPr bwMode="auto">
          <a:xfrm>
            <a:off x="612775" y="1486535"/>
            <a:ext cx="8074025"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lang="zh-CN" altLang="en-US" dirty="0">
                <a:latin typeface="黑体" pitchFamily="2" charset="-122"/>
                <a:ea typeface="黑体" pitchFamily="2" charset="-122"/>
              </a:rPr>
              <a:t>    采用分段管理后的内存</a:t>
            </a:r>
            <a:r>
              <a:rPr lang="zh-CN" altLang="en-US" dirty="0" smtClean="0">
                <a:latin typeface="黑体" pitchFamily="2" charset="-122"/>
                <a:ea typeface="黑体" pitchFamily="2" charset="-122"/>
              </a:rPr>
              <a:t>寻址：</a:t>
            </a:r>
            <a:endParaRPr lang="en-US" altLang="zh-CN" dirty="0" smtClean="0">
              <a:latin typeface="黑体" pitchFamily="2" charset="-122"/>
              <a:ea typeface="黑体" pitchFamily="2" charset="-122"/>
            </a:endParaRPr>
          </a:p>
          <a:p>
            <a:pPr algn="l" eaLnBrk="1" hangingPunct="1">
              <a:lnSpc>
                <a:spcPct val="120000"/>
              </a:lnSpc>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操作数地址</a:t>
            </a: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段基址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段内偏移地址</a:t>
            </a:r>
            <a:endParaRPr lang="en-US" altLang="zh-CN" dirty="0" smtClean="0">
              <a:latin typeface="黑体" pitchFamily="2" charset="-122"/>
              <a:ea typeface="黑体" pitchFamily="2" charset="-122"/>
            </a:endParaRPr>
          </a:p>
          <a:p>
            <a:pPr algn="l" eaLnBrk="1" hangingPunct="1">
              <a:lnSpc>
                <a:spcPct val="120000"/>
              </a:lnSpc>
            </a:pPr>
            <a:endParaRPr lang="en-US" altLang="zh-CN" dirty="0" smtClean="0">
              <a:latin typeface="黑体" pitchFamily="2" charset="-122"/>
              <a:ea typeface="黑体" pitchFamily="2" charset="-122"/>
            </a:endParaRPr>
          </a:p>
          <a:p>
            <a:pPr algn="l" eaLnBrk="1" hangingPunct="1">
              <a:lnSpc>
                <a:spcPct val="120000"/>
              </a:lnSpc>
            </a:pP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其中：段基址为段寄存器数据末尾补</a:t>
            </a:r>
            <a:r>
              <a:rPr lang="en-US" altLang="zh-CN" dirty="0" smtClean="0">
                <a:latin typeface="黑体" pitchFamily="2" charset="-122"/>
                <a:ea typeface="黑体" pitchFamily="2" charset="-122"/>
              </a:rPr>
              <a:t>4</a:t>
            </a:r>
            <a:r>
              <a:rPr lang="zh-CN" altLang="en-US" dirty="0" smtClean="0">
                <a:latin typeface="黑体" pitchFamily="2" charset="-122"/>
                <a:ea typeface="黑体" pitchFamily="2" charset="-122"/>
              </a:rPr>
              <a:t>个</a:t>
            </a:r>
            <a:r>
              <a:rPr lang="en-US" altLang="zh-CN" dirty="0" smtClean="0">
                <a:latin typeface="黑体" pitchFamily="2" charset="-122"/>
                <a:ea typeface="黑体" pitchFamily="2" charset="-122"/>
              </a:rPr>
              <a:t>0</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lgn="l" eaLnBrk="1" hangingPunct="1">
              <a:lnSpc>
                <a:spcPct val="120000"/>
              </a:lnSpc>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段内偏移地址即通常寻址方式下的有效地址。</a:t>
            </a:r>
            <a:endParaRPr lang="en-US" altLang="zh-CN" dirty="0">
              <a:latin typeface="黑体" pitchFamily="2" charset="-122"/>
              <a:ea typeface="黑体" pitchFamily="2" charset="-122"/>
            </a:endParaRPr>
          </a:p>
          <a:p>
            <a:pPr algn="l" eaLnBrk="1" hangingPunct="1">
              <a:lnSpc>
                <a:spcPct val="120000"/>
              </a:lnSpc>
            </a:pPr>
            <a:r>
              <a:rPr lang="zh-CN" altLang="en-US" dirty="0" smtClean="0">
                <a:latin typeface="黑体" pitchFamily="2" charset="-122"/>
                <a:ea typeface="黑体" pitchFamily="2" charset="-122"/>
              </a:rPr>
              <a:t>  </a:t>
            </a:r>
            <a:endParaRPr lang="zh-CN" altLang="en-US" dirty="0">
              <a:latin typeface="黑体" pitchFamily="2" charset="-122"/>
              <a:ea typeface="黑体" pitchFamily="2" charset="-122"/>
            </a:endParaRPr>
          </a:p>
        </p:txBody>
      </p:sp>
      <p:grpSp>
        <p:nvGrpSpPr>
          <p:cNvPr id="73732" name="Group 19"/>
          <p:cNvGrpSpPr>
            <a:grpSpLocks/>
          </p:cNvGrpSpPr>
          <p:nvPr/>
        </p:nvGrpSpPr>
        <p:grpSpPr bwMode="auto">
          <a:xfrm>
            <a:off x="1541463" y="3937000"/>
            <a:ext cx="6121400" cy="1408113"/>
            <a:chOff x="1083" y="1936"/>
            <a:chExt cx="3896" cy="813"/>
          </a:xfrm>
        </p:grpSpPr>
        <p:sp>
          <p:nvSpPr>
            <p:cNvPr id="73733" name="Text Box 9"/>
            <p:cNvSpPr txBox="1">
              <a:spLocks noChangeArrowheads="1"/>
            </p:cNvSpPr>
            <p:nvPr/>
          </p:nvSpPr>
          <p:spPr bwMode="auto">
            <a:xfrm>
              <a:off x="1083" y="1936"/>
              <a:ext cx="414" cy="375"/>
            </a:xfrm>
            <a:prstGeom prst="rect">
              <a:avLst/>
            </a:prstGeom>
            <a:solidFill>
              <a:srgbClr val="FFFF99"/>
            </a:solidFill>
            <a:ln w="28575">
              <a:solidFill>
                <a:srgbClr val="000080"/>
              </a:solidFill>
              <a:miter lim="800000"/>
              <a:headEnd/>
              <a:tailEnd/>
            </a:ln>
          </p:spPr>
          <p:txBody>
            <a:bodyPr lIns="0" tIns="1800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pPr>
              <a:r>
                <a:rPr kumimoji="0" lang="zh-CN" altLang="en-US" sz="1800">
                  <a:latin typeface="黑体" pitchFamily="2" charset="-122"/>
                  <a:ea typeface="黑体" pitchFamily="2" charset="-122"/>
                </a:rPr>
                <a:t>形式</a:t>
              </a:r>
            </a:p>
            <a:p>
              <a:pPr algn="ctr">
                <a:lnSpc>
                  <a:spcPct val="96000"/>
                </a:lnSpc>
              </a:pPr>
              <a:r>
                <a:rPr kumimoji="0" lang="zh-CN" altLang="en-US" sz="1800">
                  <a:latin typeface="黑体" pitchFamily="2" charset="-122"/>
                  <a:ea typeface="黑体" pitchFamily="2" charset="-122"/>
                </a:rPr>
                <a:t>地址</a:t>
              </a:r>
              <a:endParaRPr kumimoji="0" lang="zh-CN" altLang="en-US" sz="1800">
                <a:solidFill>
                  <a:schemeClr val="tx1"/>
                </a:solidFill>
                <a:latin typeface="黑体" pitchFamily="2" charset="-122"/>
                <a:ea typeface="黑体" pitchFamily="2" charset="-122"/>
              </a:endParaRPr>
            </a:p>
          </p:txBody>
        </p:sp>
        <p:sp>
          <p:nvSpPr>
            <p:cNvPr id="73734" name="Text Box 10"/>
            <p:cNvSpPr txBox="1">
              <a:spLocks noChangeArrowheads="1"/>
            </p:cNvSpPr>
            <p:nvPr/>
          </p:nvSpPr>
          <p:spPr bwMode="auto">
            <a:xfrm>
              <a:off x="2129" y="1947"/>
              <a:ext cx="935" cy="373"/>
            </a:xfrm>
            <a:prstGeom prst="rect">
              <a:avLst/>
            </a:prstGeom>
            <a:solidFill>
              <a:srgbClr val="FFFF99"/>
            </a:solidFill>
            <a:ln w="28575">
              <a:solidFill>
                <a:srgbClr val="000080"/>
              </a:solidFill>
              <a:miter lim="800000"/>
              <a:headEnd/>
              <a:tailEnd/>
            </a:ln>
          </p:spPr>
          <p:txBody>
            <a:bodyPr lIns="0" tIns="1800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pPr>
              <a:r>
                <a:rPr kumimoji="0" lang="zh-CN" altLang="en-US" sz="1800" dirty="0">
                  <a:latin typeface="黑体" pitchFamily="2" charset="-122"/>
                  <a:ea typeface="黑体" pitchFamily="2" charset="-122"/>
                </a:rPr>
                <a:t>有效地址</a:t>
              </a:r>
              <a:r>
                <a:rPr kumimoji="0" lang="en-US" altLang="zh-CN" sz="1800" dirty="0">
                  <a:latin typeface="黑体" pitchFamily="2" charset="-122"/>
                  <a:ea typeface="黑体" pitchFamily="2" charset="-122"/>
                </a:rPr>
                <a:t>EA </a:t>
              </a:r>
            </a:p>
            <a:p>
              <a:pPr algn="ctr">
                <a:lnSpc>
                  <a:spcPct val="96000"/>
                </a:lnSpc>
              </a:pPr>
              <a:r>
                <a:rPr kumimoji="0" lang="en-US" altLang="zh-CN" sz="1800" dirty="0">
                  <a:latin typeface="黑体" pitchFamily="2" charset="-122"/>
                  <a:ea typeface="黑体" pitchFamily="2" charset="-122"/>
                </a:rPr>
                <a:t>(16</a:t>
              </a:r>
              <a:r>
                <a:rPr kumimoji="0" lang="zh-CN" altLang="en-US" sz="1800" dirty="0">
                  <a:latin typeface="黑体" pitchFamily="2" charset="-122"/>
                  <a:ea typeface="黑体" pitchFamily="2" charset="-122"/>
                </a:rPr>
                <a:t>位)</a:t>
              </a:r>
            </a:p>
          </p:txBody>
        </p:sp>
        <p:sp>
          <p:nvSpPr>
            <p:cNvPr id="73735" name="Text Box 11"/>
            <p:cNvSpPr txBox="1">
              <a:spLocks noChangeArrowheads="1"/>
            </p:cNvSpPr>
            <p:nvPr/>
          </p:nvSpPr>
          <p:spPr bwMode="auto">
            <a:xfrm>
              <a:off x="4282" y="1970"/>
              <a:ext cx="697" cy="373"/>
            </a:xfrm>
            <a:prstGeom prst="rect">
              <a:avLst/>
            </a:prstGeom>
            <a:solidFill>
              <a:srgbClr val="FFFF99"/>
            </a:solidFill>
            <a:ln w="28575">
              <a:solidFill>
                <a:srgbClr val="000080"/>
              </a:solidFill>
              <a:miter lim="800000"/>
              <a:headEnd/>
              <a:tailEnd/>
            </a:ln>
          </p:spPr>
          <p:txBody>
            <a:bodyPr lIns="0" tIns="1800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pPr>
              <a:r>
                <a:rPr kumimoji="0" lang="zh-CN" altLang="en-US" sz="1800">
                  <a:latin typeface="黑体" pitchFamily="2" charset="-122"/>
                  <a:ea typeface="黑体" pitchFamily="2" charset="-122"/>
                </a:rPr>
                <a:t>物理地址</a:t>
              </a:r>
            </a:p>
            <a:p>
              <a:pPr algn="ctr">
                <a:lnSpc>
                  <a:spcPct val="96000"/>
                </a:lnSpc>
              </a:pPr>
              <a:r>
                <a:rPr kumimoji="0" lang="zh-CN" altLang="en-US" sz="1800">
                  <a:latin typeface="黑体" pitchFamily="2" charset="-122"/>
                  <a:ea typeface="黑体" pitchFamily="2" charset="-122"/>
                </a:rPr>
                <a:t>（20位）</a:t>
              </a:r>
            </a:p>
          </p:txBody>
        </p:sp>
        <p:sp>
          <p:nvSpPr>
            <p:cNvPr id="73736" name="Text Box 12"/>
            <p:cNvSpPr txBox="1">
              <a:spLocks noChangeArrowheads="1"/>
            </p:cNvSpPr>
            <p:nvPr/>
          </p:nvSpPr>
          <p:spPr bwMode="auto">
            <a:xfrm>
              <a:off x="2129" y="2376"/>
              <a:ext cx="935" cy="373"/>
            </a:xfrm>
            <a:prstGeom prst="rect">
              <a:avLst/>
            </a:prstGeom>
            <a:solidFill>
              <a:schemeClr val="hlink"/>
            </a:solidFill>
            <a:ln w="28575">
              <a:solidFill>
                <a:srgbClr val="000080"/>
              </a:solidFill>
              <a:miter lim="800000"/>
              <a:headEnd/>
              <a:tailEnd/>
            </a:ln>
          </p:spPr>
          <p:txBody>
            <a:bodyPr lIns="0" tIns="1800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pPr>
              <a:r>
                <a:rPr kumimoji="0" lang="zh-CN" altLang="en-US" sz="1800">
                  <a:solidFill>
                    <a:srgbClr val="FFFF00"/>
                  </a:solidFill>
                  <a:latin typeface="黑体" pitchFamily="2" charset="-122"/>
                  <a:ea typeface="黑体" pitchFamily="2" charset="-122"/>
                </a:rPr>
                <a:t>段首址 </a:t>
              </a:r>
            </a:p>
            <a:p>
              <a:pPr algn="ctr">
                <a:lnSpc>
                  <a:spcPct val="96000"/>
                </a:lnSpc>
              </a:pPr>
              <a:r>
                <a:rPr kumimoji="0" lang="zh-CN" altLang="en-US" sz="1800">
                  <a:solidFill>
                    <a:srgbClr val="FFFF00"/>
                  </a:solidFill>
                  <a:latin typeface="黑体" pitchFamily="2" charset="-122"/>
                  <a:ea typeface="黑体" pitchFamily="2" charset="-122"/>
                </a:rPr>
                <a:t>(20位)</a:t>
              </a:r>
            </a:p>
          </p:txBody>
        </p:sp>
        <p:sp>
          <p:nvSpPr>
            <p:cNvPr id="73737" name="Text Box 13"/>
            <p:cNvSpPr txBox="1">
              <a:spLocks noChangeArrowheads="1"/>
            </p:cNvSpPr>
            <p:nvPr/>
          </p:nvSpPr>
          <p:spPr bwMode="auto">
            <a:xfrm>
              <a:off x="3608" y="2046"/>
              <a:ext cx="228" cy="177"/>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1800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latin typeface="黑体" pitchFamily="2" charset="-122"/>
                  <a:ea typeface="黑体" pitchFamily="2" charset="-122"/>
                </a:rPr>
                <a:t>加</a:t>
              </a:r>
              <a:endParaRPr kumimoji="0" lang="zh-CN" altLang="en-US" sz="1800">
                <a:solidFill>
                  <a:schemeClr val="tx1"/>
                </a:solidFill>
                <a:latin typeface="黑体" pitchFamily="2" charset="-122"/>
                <a:ea typeface="黑体" pitchFamily="2" charset="-122"/>
              </a:endParaRPr>
            </a:p>
          </p:txBody>
        </p:sp>
        <p:sp>
          <p:nvSpPr>
            <p:cNvPr id="73738" name="Line 14"/>
            <p:cNvSpPr>
              <a:spLocks noChangeShapeType="1"/>
            </p:cNvSpPr>
            <p:nvPr/>
          </p:nvSpPr>
          <p:spPr bwMode="auto">
            <a:xfrm>
              <a:off x="1571" y="2124"/>
              <a:ext cx="533"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tIns="18000" bIns="0"/>
            <a:lstStyle/>
            <a:p>
              <a:endParaRPr lang="zh-CN" altLang="en-US"/>
            </a:p>
          </p:txBody>
        </p:sp>
        <p:sp>
          <p:nvSpPr>
            <p:cNvPr id="73739" name="Line 15"/>
            <p:cNvSpPr>
              <a:spLocks noChangeShapeType="1"/>
            </p:cNvSpPr>
            <p:nvPr/>
          </p:nvSpPr>
          <p:spPr bwMode="auto">
            <a:xfrm>
              <a:off x="3107" y="2124"/>
              <a:ext cx="489"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tIns="18000" bIns="0"/>
            <a:lstStyle/>
            <a:p>
              <a:endParaRPr lang="zh-CN" altLang="en-US"/>
            </a:p>
          </p:txBody>
        </p:sp>
        <p:sp>
          <p:nvSpPr>
            <p:cNvPr id="73740" name="Freeform 16"/>
            <p:cNvSpPr>
              <a:spLocks/>
            </p:cNvSpPr>
            <p:nvPr/>
          </p:nvSpPr>
          <p:spPr bwMode="auto">
            <a:xfrm>
              <a:off x="3107" y="2234"/>
              <a:ext cx="610" cy="317"/>
            </a:xfrm>
            <a:custGeom>
              <a:avLst/>
              <a:gdLst>
                <a:gd name="T0" fmla="*/ 0 w 1053"/>
                <a:gd name="T1" fmla="*/ 1 h 535"/>
                <a:gd name="T2" fmla="*/ 1 w 1053"/>
                <a:gd name="T3" fmla="*/ 1 h 535"/>
                <a:gd name="T4" fmla="*/ 1 w 1053"/>
                <a:gd name="T5" fmla="*/ 0 h 535"/>
                <a:gd name="T6" fmla="*/ 0 60000 65536"/>
                <a:gd name="T7" fmla="*/ 0 60000 65536"/>
                <a:gd name="T8" fmla="*/ 0 60000 65536"/>
                <a:gd name="T9" fmla="*/ 0 w 1053"/>
                <a:gd name="T10" fmla="*/ 0 h 535"/>
                <a:gd name="T11" fmla="*/ 1053 w 1053"/>
                <a:gd name="T12" fmla="*/ 535 h 535"/>
              </a:gdLst>
              <a:ahLst/>
              <a:cxnLst>
                <a:cxn ang="T6">
                  <a:pos x="T0" y="T1"/>
                </a:cxn>
                <a:cxn ang="T7">
                  <a:pos x="T2" y="T3"/>
                </a:cxn>
                <a:cxn ang="T8">
                  <a:pos x="T4" y="T5"/>
                </a:cxn>
              </a:cxnLst>
              <a:rect l="T9" t="T10" r="T11" b="T12"/>
              <a:pathLst>
                <a:path w="1053" h="535">
                  <a:moveTo>
                    <a:pt x="0" y="535"/>
                  </a:moveTo>
                  <a:lnTo>
                    <a:pt x="1053" y="535"/>
                  </a:lnTo>
                  <a:lnTo>
                    <a:pt x="1053" y="0"/>
                  </a:lnTo>
                </a:path>
              </a:pathLst>
            </a:custGeom>
            <a:noFill/>
            <a:ln w="2857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tIns="18000" bIns="0"/>
            <a:lstStyle/>
            <a:p>
              <a:endParaRPr lang="zh-CN" altLang="en-US"/>
            </a:p>
          </p:txBody>
        </p:sp>
        <p:sp>
          <p:nvSpPr>
            <p:cNvPr id="73741" name="Line 17"/>
            <p:cNvSpPr>
              <a:spLocks noChangeShapeType="1"/>
            </p:cNvSpPr>
            <p:nvPr/>
          </p:nvSpPr>
          <p:spPr bwMode="auto">
            <a:xfrm>
              <a:off x="3846" y="2124"/>
              <a:ext cx="360"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tIns="18000" bIns="0"/>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657225" y="338138"/>
            <a:ext cx="84867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a:solidFill>
                  <a:srgbClr val="800000"/>
                </a:solidFill>
                <a:latin typeface="黑体" pitchFamily="2" charset="-122"/>
                <a:ea typeface="黑体" pitchFamily="2" charset="-122"/>
              </a:rPr>
              <a:t>3.5.1 8086/8088指令系统特征</a:t>
            </a:r>
          </a:p>
        </p:txBody>
      </p:sp>
      <p:sp>
        <p:nvSpPr>
          <p:cNvPr id="74755" name="Rectangle 7"/>
          <p:cNvSpPr>
            <a:spLocks noChangeArrowheads="1"/>
          </p:cNvSpPr>
          <p:nvPr/>
        </p:nvSpPr>
        <p:spPr bwMode="auto">
          <a:xfrm>
            <a:off x="882650" y="974725"/>
            <a:ext cx="7824788"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altLang="zh-CN" dirty="0">
                <a:solidFill>
                  <a:srgbClr val="800000"/>
                </a:solidFill>
                <a:latin typeface="黑体" pitchFamily="2" charset="-122"/>
                <a:ea typeface="黑体" pitchFamily="2" charset="-122"/>
              </a:rPr>
              <a:t>1. </a:t>
            </a:r>
            <a:r>
              <a:rPr lang="zh-CN" altLang="en-US" dirty="0">
                <a:solidFill>
                  <a:srgbClr val="800000"/>
                </a:solidFill>
                <a:latin typeface="黑体" pitchFamily="2" charset="-122"/>
                <a:ea typeface="黑体" pitchFamily="2" charset="-122"/>
              </a:rPr>
              <a:t>二地址的指令系统</a:t>
            </a:r>
          </a:p>
          <a:p>
            <a:pPr>
              <a:spcBef>
                <a:spcPct val="20000"/>
              </a:spcBef>
            </a:pPr>
            <a:r>
              <a:rPr lang="zh-CN" altLang="en-US" dirty="0">
                <a:latin typeface="黑体" pitchFamily="2" charset="-122"/>
                <a:ea typeface="黑体" pitchFamily="2" charset="-122"/>
              </a:rPr>
              <a:t>   一条指令里最多给出两个地址</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spcBef>
                <a:spcPct val="20000"/>
              </a:spcBef>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二地址指令形式：</a:t>
            </a:r>
            <a:endParaRPr lang="zh-CN" altLang="en-US" dirty="0">
              <a:latin typeface="黑体" pitchFamily="2" charset="-122"/>
              <a:ea typeface="黑体" pitchFamily="2" charset="-122"/>
            </a:endParaRPr>
          </a:p>
        </p:txBody>
      </p:sp>
      <p:sp>
        <p:nvSpPr>
          <p:cNvPr id="633876" name="Rectangle 20"/>
          <p:cNvSpPr>
            <a:spLocks noChangeArrowheads="1"/>
          </p:cNvSpPr>
          <p:nvPr/>
        </p:nvSpPr>
        <p:spPr bwMode="auto">
          <a:xfrm>
            <a:off x="1365250" y="4313238"/>
            <a:ext cx="778827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lang="zh-CN" altLang="en-US">
                <a:solidFill>
                  <a:schemeClr val="hlink"/>
                </a:solidFill>
                <a:latin typeface="黑体" pitchFamily="2" charset="-122"/>
                <a:ea typeface="黑体" pitchFamily="2" charset="-122"/>
              </a:rPr>
              <a:t>例：</a:t>
            </a:r>
            <a:r>
              <a:rPr lang="zh-CN" altLang="en-US">
                <a:latin typeface="黑体" pitchFamily="2" charset="-122"/>
                <a:ea typeface="黑体" pitchFamily="2" charset="-122"/>
              </a:rPr>
              <a:t>二地址指令的寻址</a:t>
            </a:r>
          </a:p>
          <a:p>
            <a:pPr algn="l" eaLnBrk="1" hangingPunct="1">
              <a:lnSpc>
                <a:spcPct val="120000"/>
              </a:lnSpc>
            </a:pPr>
            <a:r>
              <a:rPr lang="zh-CN" altLang="en-US">
                <a:latin typeface="黑体" pitchFamily="2" charset="-122"/>
                <a:ea typeface="黑体" pitchFamily="2" charset="-122"/>
              </a:rPr>
              <a:t>    其中一个寻址方式可选（显式），</a:t>
            </a:r>
          </a:p>
          <a:p>
            <a:pPr algn="l" eaLnBrk="1" hangingPunct="1">
              <a:lnSpc>
                <a:spcPct val="120000"/>
              </a:lnSpc>
            </a:pPr>
            <a:r>
              <a:rPr lang="zh-CN" altLang="en-US">
                <a:latin typeface="黑体" pitchFamily="2" charset="-122"/>
                <a:ea typeface="黑体" pitchFamily="2" charset="-122"/>
              </a:rPr>
              <a:t>    另一个只能是寄存器寻址（隐式）或立即数。</a:t>
            </a:r>
          </a:p>
          <a:p>
            <a:pPr algn="l" eaLnBrk="1" hangingPunct="1">
              <a:lnSpc>
                <a:spcPct val="120000"/>
              </a:lnSpc>
            </a:pPr>
            <a:r>
              <a:rPr lang="zh-CN" altLang="en-US">
                <a:latin typeface="黑体" pitchFamily="2" charset="-122"/>
                <a:ea typeface="黑体" pitchFamily="2" charset="-122"/>
              </a:rPr>
              <a:t> </a:t>
            </a:r>
            <a:r>
              <a:rPr lang="zh-CN" altLang="en-US">
                <a:solidFill>
                  <a:schemeClr val="hlink"/>
                </a:solidFill>
                <a:latin typeface="黑体" pitchFamily="2" charset="-122"/>
                <a:ea typeface="黑体" pitchFamily="2" charset="-122"/>
              </a:rPr>
              <a:t>∴ 最多只能有一个操作数在内存中。</a:t>
            </a:r>
            <a:endParaRPr lang="zh-CN" altLang="en-US" b="0">
              <a:solidFill>
                <a:schemeClr val="hlink"/>
              </a:solidFill>
              <a:latin typeface="黑体" pitchFamily="2" charset="-122"/>
              <a:ea typeface="黑体" pitchFamily="2" charset="-122"/>
            </a:endParaRPr>
          </a:p>
        </p:txBody>
      </p:sp>
      <p:sp>
        <p:nvSpPr>
          <p:cNvPr id="74757" name="Rectangle 7"/>
          <p:cNvSpPr>
            <a:spLocks noChangeArrowheads="1"/>
          </p:cNvSpPr>
          <p:nvPr/>
        </p:nvSpPr>
        <p:spPr bwMode="auto">
          <a:xfrm>
            <a:off x="895350" y="2408809"/>
            <a:ext cx="7824788"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altLang="zh-CN" dirty="0">
                <a:solidFill>
                  <a:srgbClr val="800000"/>
                </a:solidFill>
                <a:latin typeface="黑体" pitchFamily="2" charset="-122"/>
                <a:ea typeface="黑体" pitchFamily="2" charset="-122"/>
              </a:rPr>
              <a:t>2. </a:t>
            </a:r>
            <a:r>
              <a:rPr lang="zh-CN" altLang="en-US" dirty="0">
                <a:solidFill>
                  <a:srgbClr val="800000"/>
                </a:solidFill>
                <a:latin typeface="黑体" pitchFamily="2" charset="-122"/>
                <a:ea typeface="黑体" pitchFamily="2" charset="-122"/>
              </a:rPr>
              <a:t>定长操作码、变长指令码</a:t>
            </a:r>
          </a:p>
          <a:p>
            <a:pPr>
              <a:spcBef>
                <a:spcPct val="20000"/>
              </a:spcBef>
            </a:pPr>
            <a:r>
              <a:rPr lang="zh-CN" altLang="en-US" dirty="0">
                <a:latin typeface="黑体" pitchFamily="2" charset="-122"/>
                <a:ea typeface="黑体" pitchFamily="2" charset="-122"/>
              </a:rPr>
              <a:t>   操作码为定长</a:t>
            </a:r>
            <a:r>
              <a:rPr lang="en-US" altLang="zh-CN" dirty="0">
                <a:latin typeface="黑体" pitchFamily="2" charset="-122"/>
                <a:ea typeface="黑体" pitchFamily="2" charset="-122"/>
              </a:rPr>
              <a:t>8</a:t>
            </a:r>
            <a:r>
              <a:rPr lang="zh-CN" altLang="en-US" dirty="0">
                <a:latin typeface="黑体" pitchFamily="2" charset="-122"/>
                <a:ea typeface="黑体" pitchFamily="2" charset="-122"/>
              </a:rPr>
              <a:t>位。</a:t>
            </a:r>
          </a:p>
          <a:p>
            <a:pPr>
              <a:spcBef>
                <a:spcPct val="20000"/>
              </a:spcBef>
            </a:pPr>
            <a:r>
              <a:rPr lang="zh-CN" altLang="en-US" dirty="0">
                <a:latin typeface="黑体" pitchFamily="2" charset="-122"/>
                <a:ea typeface="黑体" pitchFamily="2" charset="-122"/>
              </a:rPr>
              <a:t>   指令的基本长度为</a:t>
            </a:r>
            <a:r>
              <a:rPr lang="en-US" altLang="zh-CN" dirty="0">
                <a:latin typeface="黑体" pitchFamily="2" charset="-122"/>
                <a:ea typeface="黑体" pitchFamily="2" charset="-122"/>
              </a:rPr>
              <a:t>16</a:t>
            </a:r>
            <a:r>
              <a:rPr lang="zh-CN" altLang="en-US" dirty="0">
                <a:latin typeface="黑体" pitchFamily="2" charset="-122"/>
                <a:ea typeface="黑体" pitchFamily="2" charset="-122"/>
              </a:rPr>
              <a:t>位，可扩为</a:t>
            </a:r>
            <a:r>
              <a:rPr lang="en-US" altLang="zh-CN" dirty="0">
                <a:latin typeface="黑体" pitchFamily="2" charset="-122"/>
                <a:ea typeface="黑体" pitchFamily="2" charset="-122"/>
              </a:rPr>
              <a:t>32</a:t>
            </a:r>
            <a:r>
              <a:rPr lang="zh-CN" altLang="en-US" dirty="0">
                <a:latin typeface="黑体" pitchFamily="2" charset="-122"/>
                <a:ea typeface="黑体" pitchFamily="2" charset="-122"/>
              </a:rPr>
              <a:t>位或</a:t>
            </a:r>
            <a:r>
              <a:rPr lang="en-US" altLang="zh-CN" dirty="0">
                <a:latin typeface="黑体" pitchFamily="2" charset="-122"/>
                <a:ea typeface="黑体" pitchFamily="2" charset="-122"/>
              </a:rPr>
              <a:t>48</a:t>
            </a:r>
            <a:r>
              <a:rPr lang="zh-CN" altLang="en-US" dirty="0">
                <a:latin typeface="黑体" pitchFamily="2" charset="-122"/>
                <a:ea typeface="黑体" pitchFamily="2" charset="-122"/>
              </a:rPr>
              <a:t>位。</a:t>
            </a:r>
          </a:p>
        </p:txBody>
      </p:sp>
      <p:sp>
        <p:nvSpPr>
          <p:cNvPr id="74758" name="Rectangle 7"/>
          <p:cNvSpPr>
            <a:spLocks noChangeArrowheads="1"/>
          </p:cNvSpPr>
          <p:nvPr/>
        </p:nvSpPr>
        <p:spPr bwMode="auto">
          <a:xfrm>
            <a:off x="912813" y="3849688"/>
            <a:ext cx="7824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altLang="zh-CN" dirty="0">
                <a:solidFill>
                  <a:srgbClr val="800000"/>
                </a:solidFill>
                <a:latin typeface="黑体" pitchFamily="2" charset="-122"/>
                <a:ea typeface="黑体" pitchFamily="2" charset="-122"/>
              </a:rPr>
              <a:t>3. </a:t>
            </a:r>
            <a:r>
              <a:rPr lang="zh-CN" altLang="en-US" dirty="0">
                <a:solidFill>
                  <a:srgbClr val="800000"/>
                </a:solidFill>
                <a:latin typeface="黑体" pitchFamily="2" charset="-122"/>
                <a:ea typeface="黑体" pitchFamily="2" charset="-122"/>
              </a:rPr>
              <a:t>兼用显式寻址和隐式寻址</a:t>
            </a:r>
            <a:endParaRPr lang="zh-CN" altLang="en-US" dirty="0">
              <a:latin typeface="黑体" pitchFamily="2" charset="-122"/>
              <a:ea typeface="黑体" pitchFamily="2" charset="-122"/>
            </a:endParaRPr>
          </a:p>
        </p:txBody>
      </p:sp>
      <p:grpSp>
        <p:nvGrpSpPr>
          <p:cNvPr id="3" name="组合 2"/>
          <p:cNvGrpSpPr/>
          <p:nvPr/>
        </p:nvGrpSpPr>
        <p:grpSpPr>
          <a:xfrm>
            <a:off x="4512564" y="1961556"/>
            <a:ext cx="3575304" cy="338554"/>
            <a:chOff x="4617720" y="1961556"/>
            <a:chExt cx="3575304" cy="338554"/>
          </a:xfrm>
        </p:grpSpPr>
        <p:sp>
          <p:nvSpPr>
            <p:cNvPr id="2" name="TextBox 1"/>
            <p:cNvSpPr txBox="1"/>
            <p:nvPr/>
          </p:nvSpPr>
          <p:spPr>
            <a:xfrm>
              <a:off x="4617720" y="1961556"/>
              <a:ext cx="1051560" cy="338554"/>
            </a:xfrm>
            <a:prstGeom prst="rect">
              <a:avLst/>
            </a:prstGeom>
            <a:noFill/>
            <a:ln w="28575">
              <a:solidFill>
                <a:srgbClr val="0000FF"/>
              </a:solidFill>
            </a:ln>
          </p:spPr>
          <p:txBody>
            <a:bodyPr wrap="square" rtlCol="0">
              <a:spAutoFit/>
            </a:bodyPr>
            <a:lstStyle/>
            <a:p>
              <a:pPr algn="ctr"/>
              <a:r>
                <a:rPr lang="zh-CN" altLang="en-US" sz="1600" dirty="0" smtClean="0">
                  <a:latin typeface="黑体" pitchFamily="2" charset="-122"/>
                  <a:ea typeface="黑体" pitchFamily="2" charset="-122"/>
                </a:rPr>
                <a:t>操作码</a:t>
              </a:r>
              <a:endParaRPr lang="zh-CN" altLang="en-US" sz="1600" dirty="0">
                <a:latin typeface="黑体" pitchFamily="2" charset="-122"/>
                <a:ea typeface="黑体" pitchFamily="2" charset="-122"/>
              </a:endParaRPr>
            </a:p>
          </p:txBody>
        </p:sp>
        <p:sp>
          <p:nvSpPr>
            <p:cNvPr id="8" name="TextBox 7"/>
            <p:cNvSpPr txBox="1"/>
            <p:nvPr/>
          </p:nvSpPr>
          <p:spPr>
            <a:xfrm>
              <a:off x="5669280" y="1961556"/>
              <a:ext cx="1261872" cy="338554"/>
            </a:xfrm>
            <a:prstGeom prst="rect">
              <a:avLst/>
            </a:prstGeom>
            <a:noFill/>
            <a:ln w="28575">
              <a:solidFill>
                <a:srgbClr val="0000FF"/>
              </a:solidFill>
            </a:ln>
          </p:spPr>
          <p:txBody>
            <a:bodyPr wrap="square" rtlCol="0">
              <a:spAutoFit/>
            </a:bodyPr>
            <a:lstStyle/>
            <a:p>
              <a:pPr algn="ctr"/>
              <a:r>
                <a:rPr lang="zh-CN" altLang="en-US" sz="1600" dirty="0" smtClean="0">
                  <a:latin typeface="黑体" pitchFamily="2" charset="-122"/>
                  <a:ea typeface="黑体" pitchFamily="2" charset="-122"/>
                </a:rPr>
                <a:t>目的操作数</a:t>
              </a:r>
              <a:endParaRPr lang="zh-CN" altLang="en-US" sz="1600" dirty="0">
                <a:latin typeface="黑体" pitchFamily="2" charset="-122"/>
                <a:ea typeface="黑体" pitchFamily="2" charset="-122"/>
              </a:endParaRPr>
            </a:p>
          </p:txBody>
        </p:sp>
        <p:sp>
          <p:nvSpPr>
            <p:cNvPr id="9" name="TextBox 8"/>
            <p:cNvSpPr txBox="1"/>
            <p:nvPr/>
          </p:nvSpPr>
          <p:spPr>
            <a:xfrm>
              <a:off x="6931152" y="1961556"/>
              <a:ext cx="1261872" cy="338554"/>
            </a:xfrm>
            <a:prstGeom prst="rect">
              <a:avLst/>
            </a:prstGeom>
            <a:noFill/>
            <a:ln w="28575">
              <a:solidFill>
                <a:srgbClr val="0000FF"/>
              </a:solidFill>
            </a:ln>
          </p:spPr>
          <p:txBody>
            <a:bodyPr wrap="square" rtlCol="0">
              <a:spAutoFit/>
            </a:bodyPr>
            <a:lstStyle/>
            <a:p>
              <a:pPr algn="ctr"/>
              <a:r>
                <a:rPr lang="zh-CN" altLang="en-US" sz="1600" dirty="0" smtClean="0">
                  <a:latin typeface="黑体" pitchFamily="2" charset="-122"/>
                  <a:ea typeface="黑体" pitchFamily="2" charset="-122"/>
                </a:rPr>
                <a:t>源操作数</a:t>
              </a:r>
              <a:endParaRPr lang="zh-CN" altLang="en-US" sz="1600" dirty="0">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3876"/>
                                        </p:tgtEl>
                                        <p:attrNameLst>
                                          <p:attrName>style.visibility</p:attrName>
                                        </p:attrNameLst>
                                      </p:cBhvr>
                                      <p:to>
                                        <p:strVal val="visible"/>
                                      </p:to>
                                    </p:set>
                                    <p:animEffect transition="in" filter="wipe(up)">
                                      <p:cBhvr>
                                        <p:cTn id="7" dur="500"/>
                                        <p:tgtEl>
                                          <p:spTgt spid="63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7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657225" y="338138"/>
            <a:ext cx="84867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sz="2200" dirty="0">
                <a:solidFill>
                  <a:srgbClr val="800000"/>
                </a:solidFill>
                <a:latin typeface="黑体" pitchFamily="2" charset="-122"/>
                <a:ea typeface="黑体" pitchFamily="2" charset="-122"/>
              </a:rPr>
              <a:t>3.5.2 </a:t>
            </a:r>
            <a:r>
              <a:rPr lang="en-US" altLang="zh-CN" sz="2200" dirty="0" smtClean="0">
                <a:solidFill>
                  <a:srgbClr val="800000"/>
                </a:solidFill>
                <a:latin typeface="黑体" pitchFamily="2" charset="-122"/>
                <a:ea typeface="黑体" pitchFamily="2" charset="-122"/>
              </a:rPr>
              <a:t>8086</a:t>
            </a:r>
            <a:r>
              <a:rPr lang="zh-CN" altLang="en-US" dirty="0" smtClean="0">
                <a:solidFill>
                  <a:srgbClr val="800000"/>
                </a:solidFill>
                <a:latin typeface="黑体" pitchFamily="2" charset="-122"/>
                <a:ea typeface="黑体" pitchFamily="2" charset="-122"/>
              </a:rPr>
              <a:t>寻址方式举例</a:t>
            </a:r>
            <a:endParaRPr lang="zh-CN" altLang="en-US" dirty="0">
              <a:solidFill>
                <a:srgbClr val="800000"/>
              </a:solidFill>
              <a:latin typeface="黑体" pitchFamily="2" charset="-122"/>
              <a:ea typeface="黑体" pitchFamily="2" charset="-122"/>
            </a:endParaRPr>
          </a:p>
        </p:txBody>
      </p:sp>
      <p:grpSp>
        <p:nvGrpSpPr>
          <p:cNvPr id="75779" name="Group 21"/>
          <p:cNvGrpSpPr>
            <a:grpSpLocks/>
          </p:cNvGrpSpPr>
          <p:nvPr/>
        </p:nvGrpSpPr>
        <p:grpSpPr bwMode="auto">
          <a:xfrm>
            <a:off x="627063" y="1096963"/>
            <a:ext cx="8108950" cy="4435475"/>
            <a:chOff x="395" y="691"/>
            <a:chExt cx="5108" cy="2794"/>
          </a:xfrm>
        </p:grpSpPr>
        <p:sp>
          <p:nvSpPr>
            <p:cNvPr id="75780" name="Rectangle 23"/>
            <p:cNvSpPr>
              <a:spLocks noChangeArrowheads="1"/>
            </p:cNvSpPr>
            <p:nvPr/>
          </p:nvSpPr>
          <p:spPr bwMode="auto">
            <a:xfrm>
              <a:off x="395" y="691"/>
              <a:ext cx="5108" cy="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lang="zh-CN" altLang="en-US" sz="2000" dirty="0">
                  <a:latin typeface="黑体" pitchFamily="2" charset="-122"/>
                  <a:ea typeface="黑体" pitchFamily="2" charset="-122"/>
                </a:rPr>
                <a:t>     以二地址指令中的</a:t>
              </a:r>
              <a:r>
                <a:rPr lang="zh-CN" altLang="en-US" sz="2000" dirty="0">
                  <a:solidFill>
                    <a:srgbClr val="FF0000"/>
                  </a:solidFill>
                  <a:latin typeface="黑体" pitchFamily="2" charset="-122"/>
                  <a:ea typeface="黑体" pitchFamily="2" charset="-122"/>
                </a:rPr>
                <a:t>红字</a:t>
              </a:r>
              <a:r>
                <a:rPr lang="zh-CN" altLang="en-US" sz="2000" dirty="0">
                  <a:latin typeface="黑体" pitchFamily="2" charset="-122"/>
                  <a:ea typeface="黑体" pitchFamily="2" charset="-122"/>
                </a:rPr>
                <a:t>部分为例：  </a:t>
              </a:r>
            </a:p>
            <a:p>
              <a:pPr>
                <a:lnSpc>
                  <a:spcPct val="70000"/>
                </a:lnSpc>
              </a:pPr>
              <a:endParaRPr lang="en-US" altLang="zh-CN" sz="2000" dirty="0">
                <a:latin typeface="黑体" pitchFamily="2" charset="-122"/>
                <a:ea typeface="黑体" pitchFamily="2" charset="-122"/>
              </a:endParaRPr>
            </a:p>
            <a:p>
              <a:pPr>
                <a:lnSpc>
                  <a:spcPct val="130000"/>
                </a:lnSpc>
                <a:spcAft>
                  <a:spcPct val="30000"/>
                </a:spcAft>
              </a:pPr>
              <a:r>
                <a:rPr lang="en-US" altLang="zh-CN" sz="2000" b="0" dirty="0">
                  <a:latin typeface="黑体" pitchFamily="2" charset="-122"/>
                  <a:ea typeface="黑体" pitchFamily="2" charset="-122"/>
                </a:rPr>
                <a:t>   </a:t>
              </a:r>
              <a:r>
                <a:rPr lang="zh-CN" altLang="en-US" sz="2000" dirty="0">
                  <a:latin typeface="黑体" pitchFamily="2" charset="-122"/>
                  <a:ea typeface="黑体" pitchFamily="2" charset="-122"/>
                </a:rPr>
                <a:t>基本寻址方式   汇编符号例子     有效地址</a:t>
              </a:r>
            </a:p>
            <a:p>
              <a:pPr>
                <a:lnSpc>
                  <a:spcPct val="130000"/>
                </a:lnSpc>
              </a:pPr>
              <a:r>
                <a:rPr lang="zh-CN" altLang="en-US" sz="2000" dirty="0">
                  <a:latin typeface="黑体" pitchFamily="2" charset="-122"/>
                  <a:ea typeface="黑体" pitchFamily="2" charset="-122"/>
                </a:rPr>
                <a:t>   寄存器寻址     </a:t>
              </a:r>
              <a:r>
                <a:rPr lang="en-US" altLang="zh-CN" sz="2000" dirty="0">
                  <a:latin typeface="黑体" pitchFamily="2" charset="-122"/>
                  <a:ea typeface="黑体" pitchFamily="2" charset="-122"/>
                </a:rPr>
                <a:t>ADD  </a:t>
              </a:r>
              <a:r>
                <a:rPr lang="en-US" altLang="zh-CN" sz="2000" dirty="0">
                  <a:solidFill>
                    <a:srgbClr val="FF0000"/>
                  </a:solidFill>
                  <a:latin typeface="黑体" pitchFamily="2" charset="-122"/>
                  <a:ea typeface="黑体" pitchFamily="2" charset="-122"/>
                </a:rPr>
                <a:t>BX</a:t>
              </a:r>
              <a:r>
                <a:rPr lang="en-US" altLang="zh-CN" sz="2000" dirty="0">
                  <a:latin typeface="黑体" pitchFamily="2" charset="-122"/>
                  <a:ea typeface="黑体" pitchFamily="2" charset="-122"/>
                </a:rPr>
                <a:t>,5        EA = BX，</a:t>
              </a:r>
              <a:r>
                <a:rPr lang="zh-CN" altLang="en-US" sz="2000" dirty="0">
                  <a:latin typeface="黑体" pitchFamily="2" charset="-122"/>
                  <a:ea typeface="黑体" pitchFamily="2" charset="-122"/>
                </a:rPr>
                <a:t>即数据在寄存器中</a:t>
              </a:r>
            </a:p>
            <a:p>
              <a:pPr>
                <a:lnSpc>
                  <a:spcPct val="130000"/>
                </a:lnSpc>
              </a:pPr>
              <a:r>
                <a:rPr lang="zh-CN" altLang="en-US" sz="2000" dirty="0">
                  <a:latin typeface="黑体" pitchFamily="2" charset="-122"/>
                  <a:ea typeface="黑体" pitchFamily="2" charset="-122"/>
                </a:rPr>
                <a:t>   寄存器间址     </a:t>
              </a:r>
              <a:r>
                <a:rPr lang="en-US" altLang="zh-CN" sz="2000" dirty="0">
                  <a:latin typeface="黑体" pitchFamily="2" charset="-122"/>
                  <a:ea typeface="黑体" pitchFamily="2" charset="-122"/>
                </a:rPr>
                <a:t>ADD </a:t>
              </a:r>
              <a:r>
                <a:rPr lang="en-US" altLang="zh-CN" sz="2000" dirty="0">
                  <a:solidFill>
                    <a:srgbClr val="FF0000"/>
                  </a:solidFill>
                  <a:latin typeface="黑体" pitchFamily="2" charset="-122"/>
                  <a:ea typeface="黑体" pitchFamily="2" charset="-122"/>
                </a:rPr>
                <a:t>[BX]</a:t>
              </a:r>
              <a:r>
                <a:rPr lang="en-US" altLang="zh-CN" sz="2000" dirty="0">
                  <a:latin typeface="黑体" pitchFamily="2" charset="-122"/>
                  <a:ea typeface="黑体" pitchFamily="2" charset="-122"/>
                </a:rPr>
                <a:t>,AX      EA =（BX）</a:t>
              </a:r>
            </a:p>
            <a:p>
              <a:pPr>
                <a:lnSpc>
                  <a:spcPct val="130000"/>
                </a:lnSpc>
              </a:pPr>
              <a:r>
                <a:rPr lang="en-US" altLang="zh-CN" sz="2000" dirty="0">
                  <a:latin typeface="黑体" pitchFamily="2" charset="-122"/>
                  <a:ea typeface="黑体" pitchFamily="2" charset="-122"/>
                </a:rPr>
                <a:t>   </a:t>
              </a:r>
              <a:r>
                <a:rPr lang="zh-CN" altLang="en-US" sz="2000" dirty="0">
                  <a:latin typeface="黑体" pitchFamily="2" charset="-122"/>
                  <a:ea typeface="黑体" pitchFamily="2" charset="-122"/>
                </a:rPr>
                <a:t>立即寻址       </a:t>
              </a:r>
              <a:r>
                <a:rPr lang="en-US" altLang="zh-CN" sz="2000" dirty="0">
                  <a:latin typeface="黑体" pitchFamily="2" charset="-122"/>
                  <a:ea typeface="黑体" pitchFamily="2" charset="-122"/>
                </a:rPr>
                <a:t>ADD  BX,</a:t>
              </a:r>
              <a:r>
                <a:rPr lang="en-US" altLang="zh-CN" sz="2000" dirty="0">
                  <a:solidFill>
                    <a:srgbClr val="FF0000"/>
                  </a:solidFill>
                  <a:latin typeface="黑体" pitchFamily="2" charset="-122"/>
                  <a:ea typeface="黑体" pitchFamily="2" charset="-122"/>
                </a:rPr>
                <a:t>5        </a:t>
              </a:r>
              <a:r>
                <a:rPr lang="zh-CN" altLang="en-US" sz="2000" dirty="0">
                  <a:latin typeface="黑体" pitchFamily="2" charset="-122"/>
                  <a:ea typeface="黑体" pitchFamily="2" charset="-122"/>
                </a:rPr>
                <a:t>操作数在指令中</a:t>
              </a:r>
            </a:p>
            <a:p>
              <a:pPr>
                <a:lnSpc>
                  <a:spcPct val="130000"/>
                </a:lnSpc>
              </a:pPr>
              <a:r>
                <a:rPr lang="zh-CN" altLang="en-US" sz="2000" dirty="0">
                  <a:latin typeface="黑体" pitchFamily="2" charset="-122"/>
                  <a:ea typeface="黑体" pitchFamily="2" charset="-122"/>
                </a:rPr>
                <a:t>   直接寻址       </a:t>
              </a:r>
              <a:r>
                <a:rPr lang="en-US" altLang="zh-CN" sz="2000" dirty="0">
                  <a:latin typeface="黑体" pitchFamily="2" charset="-122"/>
                  <a:ea typeface="黑体" pitchFamily="2" charset="-122"/>
                </a:rPr>
                <a:t>ADD </a:t>
              </a:r>
              <a:r>
                <a:rPr lang="en-US" altLang="zh-CN" sz="2000" dirty="0">
                  <a:solidFill>
                    <a:srgbClr val="FF0000"/>
                  </a:solidFill>
                  <a:latin typeface="黑体" pitchFamily="2" charset="-122"/>
                  <a:ea typeface="黑体" pitchFamily="2" charset="-122"/>
                </a:rPr>
                <a:t>[100]</a:t>
              </a:r>
              <a:r>
                <a:rPr lang="en-US" altLang="zh-CN" sz="2000" dirty="0">
                  <a:latin typeface="黑体" pitchFamily="2" charset="-122"/>
                  <a:ea typeface="黑体" pitchFamily="2" charset="-122"/>
                </a:rPr>
                <a:t>,AX     EA = 100</a:t>
              </a:r>
            </a:p>
            <a:p>
              <a:pPr>
                <a:lnSpc>
                  <a:spcPct val="130000"/>
                </a:lnSpc>
              </a:pPr>
              <a:r>
                <a:rPr lang="en-US" altLang="zh-CN" sz="2000" dirty="0">
                  <a:latin typeface="黑体" pitchFamily="2" charset="-122"/>
                  <a:ea typeface="黑体" pitchFamily="2" charset="-122"/>
                </a:rPr>
                <a:t>   </a:t>
              </a:r>
              <a:r>
                <a:rPr lang="zh-CN" altLang="en-US" sz="2000" dirty="0">
                  <a:latin typeface="黑体" pitchFamily="2" charset="-122"/>
                  <a:ea typeface="黑体" pitchFamily="2" charset="-122"/>
                </a:rPr>
                <a:t>间接寻址        ------</a:t>
              </a:r>
            </a:p>
            <a:p>
              <a:pPr>
                <a:lnSpc>
                  <a:spcPct val="130000"/>
                </a:lnSpc>
              </a:pPr>
              <a:r>
                <a:rPr lang="zh-CN" altLang="en-US" sz="2000" dirty="0">
                  <a:latin typeface="黑体" pitchFamily="2" charset="-122"/>
                  <a:ea typeface="黑体" pitchFamily="2" charset="-122"/>
                </a:rPr>
                <a:t>   变(基)址寻址   </a:t>
              </a:r>
              <a:r>
                <a:rPr lang="en-US" altLang="zh-CN" sz="2000" dirty="0">
                  <a:latin typeface="黑体" pitchFamily="2" charset="-122"/>
                  <a:ea typeface="黑体" pitchFamily="2" charset="-122"/>
                </a:rPr>
                <a:t>ADD </a:t>
              </a:r>
              <a:r>
                <a:rPr lang="en-US" altLang="zh-CN" sz="2000" dirty="0">
                  <a:solidFill>
                    <a:srgbClr val="FF0000"/>
                  </a:solidFill>
                  <a:latin typeface="黑体" pitchFamily="2" charset="-122"/>
                  <a:ea typeface="黑体" pitchFamily="2" charset="-122"/>
                </a:rPr>
                <a:t>20[BX]</a:t>
              </a:r>
              <a:r>
                <a:rPr lang="en-US" altLang="zh-CN" sz="2000" dirty="0">
                  <a:latin typeface="黑体" pitchFamily="2" charset="-122"/>
                  <a:ea typeface="黑体" pitchFamily="2" charset="-122"/>
                </a:rPr>
                <a:t>,AX    EA = (BX+20)</a:t>
              </a:r>
            </a:p>
            <a:p>
              <a:pPr>
                <a:lnSpc>
                  <a:spcPct val="130000"/>
                </a:lnSpc>
              </a:pPr>
              <a:r>
                <a:rPr lang="en-US" altLang="zh-CN" sz="2000" dirty="0">
                  <a:latin typeface="黑体" pitchFamily="2" charset="-122"/>
                  <a:ea typeface="黑体" pitchFamily="2" charset="-122"/>
                </a:rPr>
                <a:t>   </a:t>
              </a:r>
              <a:r>
                <a:rPr lang="zh-CN" altLang="en-US" sz="2000" dirty="0">
                  <a:latin typeface="黑体" pitchFamily="2" charset="-122"/>
                  <a:ea typeface="黑体" pitchFamily="2" charset="-122"/>
                </a:rPr>
                <a:t>自相对         </a:t>
              </a:r>
              <a:r>
                <a:rPr lang="en-US" altLang="zh-CN" sz="2000" dirty="0">
                  <a:latin typeface="黑体" pitchFamily="2" charset="-122"/>
                  <a:ea typeface="黑体" pitchFamily="2" charset="-122"/>
                </a:rPr>
                <a:t>LOOP </a:t>
              </a:r>
              <a:r>
                <a:rPr lang="en-US" altLang="zh-CN" sz="2000" dirty="0">
                  <a:solidFill>
                    <a:srgbClr val="FF0000"/>
                  </a:solidFill>
                  <a:latin typeface="黑体" pitchFamily="2" charset="-122"/>
                  <a:ea typeface="黑体" pitchFamily="2" charset="-122"/>
                </a:rPr>
                <a:t>L1          </a:t>
              </a:r>
              <a:r>
                <a:rPr lang="en-US" altLang="zh-CN" sz="2000" dirty="0">
                  <a:latin typeface="黑体" pitchFamily="2" charset="-122"/>
                  <a:ea typeface="黑体" pitchFamily="2" charset="-122"/>
                </a:rPr>
                <a:t>EA = (IP)+ </a:t>
              </a:r>
              <a:r>
                <a:rPr lang="zh-CN" altLang="en-US" sz="2000" dirty="0">
                  <a:latin typeface="黑体" pitchFamily="2" charset="-122"/>
                  <a:ea typeface="黑体" pitchFamily="2" charset="-122"/>
                </a:rPr>
                <a:t>位移量</a:t>
              </a:r>
            </a:p>
            <a:p>
              <a:pPr algn="l">
                <a:lnSpc>
                  <a:spcPct val="130000"/>
                </a:lnSpc>
              </a:pPr>
              <a:r>
                <a:rPr lang="zh-CN" altLang="en-US" sz="2000" dirty="0">
                  <a:latin typeface="黑体" pitchFamily="2" charset="-122"/>
                  <a:ea typeface="黑体" pitchFamily="2" charset="-122"/>
                </a:rPr>
                <a:t>    …… </a:t>
              </a:r>
            </a:p>
          </p:txBody>
        </p:sp>
        <p:grpSp>
          <p:nvGrpSpPr>
            <p:cNvPr id="75781" name="Group 20"/>
            <p:cNvGrpSpPr>
              <a:grpSpLocks/>
            </p:cNvGrpSpPr>
            <p:nvPr/>
          </p:nvGrpSpPr>
          <p:grpSpPr bwMode="auto">
            <a:xfrm>
              <a:off x="585" y="1125"/>
              <a:ext cx="4697" cy="2360"/>
              <a:chOff x="585" y="1125"/>
              <a:chExt cx="4697" cy="2360"/>
            </a:xfrm>
          </p:grpSpPr>
          <p:sp>
            <p:nvSpPr>
              <p:cNvPr id="75782" name="Line 25"/>
              <p:cNvSpPr>
                <a:spLocks noChangeShapeType="1"/>
              </p:cNvSpPr>
              <p:nvPr/>
            </p:nvSpPr>
            <p:spPr bwMode="auto">
              <a:xfrm flipV="1">
                <a:off x="585" y="1417"/>
                <a:ext cx="4697" cy="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5783" name="Group 19"/>
              <p:cNvGrpSpPr>
                <a:grpSpLocks/>
              </p:cNvGrpSpPr>
              <p:nvPr/>
            </p:nvGrpSpPr>
            <p:grpSpPr bwMode="auto">
              <a:xfrm>
                <a:off x="1753" y="1125"/>
                <a:ext cx="1338" cy="2360"/>
                <a:chOff x="1753" y="1197"/>
                <a:chExt cx="1338" cy="2288"/>
              </a:xfrm>
            </p:grpSpPr>
            <p:sp>
              <p:nvSpPr>
                <p:cNvPr id="75784" name="Line 26"/>
                <p:cNvSpPr>
                  <a:spLocks noChangeShapeType="1"/>
                </p:cNvSpPr>
                <p:nvPr/>
              </p:nvSpPr>
              <p:spPr bwMode="auto">
                <a:xfrm>
                  <a:off x="1753" y="1197"/>
                  <a:ext cx="0" cy="225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5" name="Line 27"/>
                <p:cNvSpPr>
                  <a:spLocks noChangeShapeType="1"/>
                </p:cNvSpPr>
                <p:nvPr/>
              </p:nvSpPr>
              <p:spPr bwMode="auto">
                <a:xfrm>
                  <a:off x="3091" y="1229"/>
                  <a:ext cx="0" cy="225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0" name="Rectangle 7"/>
          <p:cNvSpPr>
            <a:spLocks noChangeArrowheads="1"/>
          </p:cNvSpPr>
          <p:nvPr/>
        </p:nvSpPr>
        <p:spPr bwMode="auto">
          <a:xfrm>
            <a:off x="994569" y="5462588"/>
            <a:ext cx="7824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zh-CN" altLang="en-US" sz="2000" dirty="0" smtClean="0">
                <a:solidFill>
                  <a:srgbClr val="FF0000"/>
                </a:solidFill>
                <a:latin typeface="黑体" pitchFamily="2" charset="-122"/>
                <a:ea typeface="黑体" pitchFamily="2" charset="-122"/>
              </a:rPr>
              <a:t>注：操作数在存储器时，需叠加段基址。</a:t>
            </a:r>
            <a:endParaRPr lang="zh-CN" altLang="en-US" sz="2000" dirty="0">
              <a:solidFill>
                <a:srgbClr val="FF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268288" y="530225"/>
            <a:ext cx="8875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tabLst>
                <a:tab pos="2041525" algn="l"/>
              </a:tabLst>
            </a:pPr>
            <a:r>
              <a:rPr lang="zh-CN" altLang="en-US">
                <a:latin typeface="黑体" pitchFamily="2" charset="-122"/>
                <a:ea typeface="黑体" pitchFamily="2" charset="-122"/>
              </a:rPr>
              <a:t>   </a:t>
            </a:r>
            <a:r>
              <a:rPr lang="zh-CN" altLang="en-US">
                <a:solidFill>
                  <a:srgbClr val="800000"/>
                </a:solidFill>
                <a:latin typeface="黑体" pitchFamily="2" charset="-122"/>
                <a:ea typeface="黑体" pitchFamily="2" charset="-122"/>
              </a:rPr>
              <a:t>例：</a:t>
            </a:r>
            <a:r>
              <a:rPr lang="zh-CN" altLang="en-US">
                <a:latin typeface="黑体" pitchFamily="2" charset="-122"/>
                <a:ea typeface="黑体" pitchFamily="2" charset="-122"/>
              </a:rPr>
              <a:t> </a:t>
            </a:r>
            <a:r>
              <a:rPr lang="en-US" altLang="zh-CN">
                <a:latin typeface="黑体" pitchFamily="2" charset="-122"/>
                <a:ea typeface="黑体" pitchFamily="2" charset="-122"/>
              </a:rPr>
              <a:t>MOV  AL,AH    </a:t>
            </a:r>
            <a:r>
              <a:rPr lang="en-US" altLang="zh-CN">
                <a:solidFill>
                  <a:srgbClr val="003300"/>
                </a:solidFill>
                <a:latin typeface="黑体" pitchFamily="2" charset="-122"/>
                <a:ea typeface="黑体" pitchFamily="2" charset="-122"/>
              </a:rPr>
              <a:t>;  AL </a:t>
            </a:r>
            <a:r>
              <a:rPr lang="en-US" altLang="zh-CN">
                <a:solidFill>
                  <a:srgbClr val="003300"/>
                </a:solidFill>
                <a:latin typeface="黑体" pitchFamily="2" charset="-122"/>
                <a:ea typeface="黑体" pitchFamily="2" charset="-122"/>
                <a:sym typeface="Symbol" pitchFamily="18" charset="2"/>
              </a:rPr>
              <a:t></a:t>
            </a:r>
            <a:r>
              <a:rPr lang="en-US" altLang="zh-CN">
                <a:solidFill>
                  <a:srgbClr val="003300"/>
                </a:solidFill>
                <a:latin typeface="黑体" pitchFamily="2" charset="-122"/>
                <a:ea typeface="黑体" pitchFamily="2" charset="-122"/>
              </a:rPr>
              <a:t> (AH)</a:t>
            </a:r>
            <a:r>
              <a:rPr lang="en-US" altLang="zh-CN">
                <a:solidFill>
                  <a:srgbClr val="003300"/>
                </a:solidFill>
                <a:latin typeface="黑体" pitchFamily="2" charset="-122"/>
                <a:ea typeface="黑体" pitchFamily="2" charset="-122"/>
                <a:sym typeface="Symbol" pitchFamily="18" charset="2"/>
              </a:rPr>
              <a:t>         8</a:t>
            </a:r>
            <a:r>
              <a:rPr lang="zh-CN" altLang="en-US">
                <a:solidFill>
                  <a:srgbClr val="003300"/>
                </a:solidFill>
                <a:latin typeface="黑体" pitchFamily="2" charset="-122"/>
                <a:ea typeface="黑体" pitchFamily="2" charset="-122"/>
                <a:sym typeface="Symbol" pitchFamily="18" charset="2"/>
              </a:rPr>
              <a:t>位</a:t>
            </a:r>
          </a:p>
          <a:p>
            <a:pPr>
              <a:tabLst>
                <a:tab pos="2041525" algn="l"/>
              </a:tabLst>
            </a:pPr>
            <a:r>
              <a:rPr lang="zh-CN" altLang="en-US">
                <a:latin typeface="黑体" pitchFamily="2" charset="-122"/>
                <a:ea typeface="黑体" pitchFamily="2" charset="-122"/>
                <a:sym typeface="Symbol" pitchFamily="18" charset="2"/>
              </a:rPr>
              <a:t>        </a:t>
            </a:r>
            <a:r>
              <a:rPr lang="en-US" altLang="zh-CN">
                <a:latin typeface="黑体" pitchFamily="2" charset="-122"/>
                <a:ea typeface="黑体" pitchFamily="2" charset="-122"/>
                <a:sym typeface="Symbol" pitchFamily="18" charset="2"/>
              </a:rPr>
              <a:t>SUB  AX,BX    </a:t>
            </a:r>
            <a:r>
              <a:rPr lang="en-US" altLang="zh-CN">
                <a:solidFill>
                  <a:srgbClr val="003300"/>
                </a:solidFill>
                <a:latin typeface="黑体" pitchFamily="2" charset="-122"/>
                <a:ea typeface="黑体" pitchFamily="2" charset="-122"/>
                <a:sym typeface="Symbol" pitchFamily="18" charset="2"/>
              </a:rPr>
              <a:t>;  AX </a:t>
            </a:r>
            <a:r>
              <a:rPr lang="en-US" altLang="zh-CN">
                <a:solidFill>
                  <a:srgbClr val="003300"/>
                </a:solidFill>
                <a:latin typeface="黑体" pitchFamily="2" charset="-122"/>
                <a:ea typeface="黑体" pitchFamily="2" charset="-122"/>
              </a:rPr>
              <a:t> (AX) - (BX)</a:t>
            </a:r>
            <a:r>
              <a:rPr lang="en-US" altLang="zh-CN">
                <a:solidFill>
                  <a:srgbClr val="003300"/>
                </a:solidFill>
                <a:latin typeface="黑体" pitchFamily="2" charset="-122"/>
                <a:ea typeface="黑体" pitchFamily="2" charset="-122"/>
                <a:sym typeface="Symbol" pitchFamily="18" charset="2"/>
              </a:rPr>
              <a:t>  16</a:t>
            </a:r>
            <a:r>
              <a:rPr lang="zh-CN" altLang="en-US">
                <a:solidFill>
                  <a:srgbClr val="003300"/>
                </a:solidFill>
                <a:latin typeface="黑体" pitchFamily="2" charset="-122"/>
                <a:ea typeface="黑体" pitchFamily="2" charset="-122"/>
                <a:sym typeface="Symbol" pitchFamily="18" charset="2"/>
              </a:rPr>
              <a:t>位</a:t>
            </a:r>
          </a:p>
          <a:p>
            <a:pPr algn="l">
              <a:tabLst>
                <a:tab pos="2041525" algn="l"/>
              </a:tabLst>
            </a:pPr>
            <a:r>
              <a:rPr lang="zh-CN" altLang="en-US">
                <a:latin typeface="黑体" pitchFamily="2" charset="-122"/>
                <a:ea typeface="黑体" pitchFamily="2" charset="-122"/>
                <a:sym typeface="Symbol" pitchFamily="18" charset="2"/>
              </a:rPr>
              <a:t>        </a:t>
            </a:r>
            <a:r>
              <a:rPr lang="en-US" altLang="zh-CN">
                <a:latin typeface="黑体" pitchFamily="2" charset="-122"/>
                <a:ea typeface="黑体" pitchFamily="2" charset="-122"/>
                <a:sym typeface="Symbol" pitchFamily="18" charset="2"/>
              </a:rPr>
              <a:t>INC  CX       </a:t>
            </a:r>
            <a:r>
              <a:rPr lang="en-US" altLang="zh-CN">
                <a:solidFill>
                  <a:srgbClr val="003300"/>
                </a:solidFill>
                <a:latin typeface="黑体" pitchFamily="2" charset="-122"/>
                <a:ea typeface="黑体" pitchFamily="2" charset="-122"/>
                <a:sym typeface="Symbol" pitchFamily="18" charset="2"/>
              </a:rPr>
              <a:t>;  CX </a:t>
            </a:r>
            <a:r>
              <a:rPr lang="en-US" altLang="zh-CN">
                <a:solidFill>
                  <a:srgbClr val="003300"/>
                </a:solidFill>
                <a:latin typeface="黑体" pitchFamily="2" charset="-122"/>
                <a:ea typeface="黑体" pitchFamily="2" charset="-122"/>
              </a:rPr>
              <a:t> (CX) + 1</a:t>
            </a:r>
            <a:r>
              <a:rPr lang="en-US" altLang="zh-CN">
                <a:solidFill>
                  <a:srgbClr val="003300"/>
                </a:solidFill>
                <a:latin typeface="黑体" pitchFamily="2" charset="-122"/>
                <a:ea typeface="黑体" pitchFamily="2" charset="-122"/>
                <a:sym typeface="Symbol" pitchFamily="18" charset="2"/>
              </a:rPr>
              <a:t>     16</a:t>
            </a:r>
            <a:r>
              <a:rPr lang="zh-CN" altLang="en-US">
                <a:solidFill>
                  <a:srgbClr val="003300"/>
                </a:solidFill>
                <a:latin typeface="黑体" pitchFamily="2" charset="-122"/>
                <a:ea typeface="黑体" pitchFamily="2" charset="-122"/>
                <a:sym typeface="Symbol" pitchFamily="18" charset="2"/>
              </a:rPr>
              <a:t>位</a:t>
            </a:r>
            <a:r>
              <a:rPr lang="zh-CN" altLang="en-US">
                <a:latin typeface="黑体" pitchFamily="2" charset="-122"/>
                <a:ea typeface="黑体" pitchFamily="2" charset="-122"/>
                <a:sym typeface="Symbol" pitchFamily="18" charset="2"/>
              </a:rPr>
              <a:t> </a:t>
            </a:r>
            <a:endParaRPr lang="zh-CN" altLang="en-US">
              <a:solidFill>
                <a:srgbClr val="008000"/>
              </a:solidFill>
              <a:latin typeface="黑体" pitchFamily="2" charset="-122"/>
              <a:ea typeface="黑体" pitchFamily="2" charset="-122"/>
              <a:sym typeface="Symbol" pitchFamily="18" charset="2"/>
            </a:endParaRPr>
          </a:p>
        </p:txBody>
      </p:sp>
      <p:sp>
        <p:nvSpPr>
          <p:cNvPr id="76803" name="Line 5"/>
          <p:cNvSpPr>
            <a:spLocks noChangeShapeType="1"/>
          </p:cNvSpPr>
          <p:nvPr/>
        </p:nvSpPr>
        <p:spPr bwMode="auto">
          <a:xfrm>
            <a:off x="0" y="1951038"/>
            <a:ext cx="9144000" cy="0"/>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34886" name="Picture 6" descr="tu 2 2-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25" y="2044700"/>
            <a:ext cx="7851775"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887" name="Rectangle 7"/>
          <p:cNvSpPr>
            <a:spLocks noChangeArrowheads="1"/>
          </p:cNvSpPr>
          <p:nvPr/>
        </p:nvSpPr>
        <p:spPr bwMode="auto">
          <a:xfrm>
            <a:off x="4186238" y="4616450"/>
            <a:ext cx="1501775" cy="125413"/>
          </a:xfrm>
          <a:prstGeom prst="rect">
            <a:avLst/>
          </a:prstGeom>
          <a:solidFill>
            <a:srgbClr val="FF0000">
              <a:alpha val="50195"/>
            </a:srgbClr>
          </a:solidFill>
          <a:ln w="9525">
            <a:solidFill>
              <a:srgbClr val="FF00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sp>
        <p:nvSpPr>
          <p:cNvPr id="634888" name="Freeform 8"/>
          <p:cNvSpPr>
            <a:spLocks/>
          </p:cNvSpPr>
          <p:nvPr/>
        </p:nvSpPr>
        <p:spPr bwMode="auto">
          <a:xfrm>
            <a:off x="2163763" y="4416425"/>
            <a:ext cx="2738437" cy="971550"/>
          </a:xfrm>
          <a:custGeom>
            <a:avLst/>
            <a:gdLst>
              <a:gd name="T0" fmla="*/ 2147483647 w 1121"/>
              <a:gd name="T1" fmla="*/ 2147483647 h 365"/>
              <a:gd name="T2" fmla="*/ 2147483647 w 1121"/>
              <a:gd name="T3" fmla="*/ 2147483647 h 365"/>
              <a:gd name="T4" fmla="*/ 2147483647 w 1121"/>
              <a:gd name="T5" fmla="*/ 2147483647 h 365"/>
              <a:gd name="T6" fmla="*/ 2147483647 w 1121"/>
              <a:gd name="T7" fmla="*/ 2147483647 h 365"/>
              <a:gd name="T8" fmla="*/ 2147483647 w 1121"/>
              <a:gd name="T9" fmla="*/ 2147483647 h 365"/>
              <a:gd name="T10" fmla="*/ 2147483647 w 1121"/>
              <a:gd name="T11" fmla="*/ 0 h 365"/>
              <a:gd name="T12" fmla="*/ 0 w 1121"/>
              <a:gd name="T13" fmla="*/ 0 h 365"/>
              <a:gd name="T14" fmla="*/ 0 w 1121"/>
              <a:gd name="T15" fmla="*/ 2147483647 h 365"/>
              <a:gd name="T16" fmla="*/ 0 60000 65536"/>
              <a:gd name="T17" fmla="*/ 0 60000 65536"/>
              <a:gd name="T18" fmla="*/ 0 60000 65536"/>
              <a:gd name="T19" fmla="*/ 0 60000 65536"/>
              <a:gd name="T20" fmla="*/ 0 60000 65536"/>
              <a:gd name="T21" fmla="*/ 0 60000 65536"/>
              <a:gd name="T22" fmla="*/ 0 60000 65536"/>
              <a:gd name="T23" fmla="*/ 0 60000 65536"/>
              <a:gd name="T24" fmla="*/ 0 w 1121"/>
              <a:gd name="T25" fmla="*/ 0 h 365"/>
              <a:gd name="T26" fmla="*/ 1121 w 1121"/>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1" h="365">
                <a:moveTo>
                  <a:pt x="978" y="93"/>
                </a:moveTo>
                <a:lnTo>
                  <a:pt x="978" y="257"/>
                </a:lnTo>
                <a:lnTo>
                  <a:pt x="1121" y="257"/>
                </a:lnTo>
                <a:lnTo>
                  <a:pt x="1121" y="365"/>
                </a:lnTo>
                <a:lnTo>
                  <a:pt x="578" y="365"/>
                </a:lnTo>
                <a:lnTo>
                  <a:pt x="578" y="0"/>
                </a:lnTo>
                <a:lnTo>
                  <a:pt x="0" y="0"/>
                </a:lnTo>
                <a:lnTo>
                  <a:pt x="0" y="115"/>
                </a:lnTo>
              </a:path>
            </a:pathLst>
          </a:custGeom>
          <a:noFill/>
          <a:ln w="1905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 name="Group 9"/>
          <p:cNvGrpSpPr>
            <a:grpSpLocks/>
          </p:cNvGrpSpPr>
          <p:nvPr/>
        </p:nvGrpSpPr>
        <p:grpSpPr bwMode="auto">
          <a:xfrm>
            <a:off x="1220788" y="4324350"/>
            <a:ext cx="3646487" cy="454025"/>
            <a:chOff x="500" y="2050"/>
            <a:chExt cx="1493" cy="171"/>
          </a:xfrm>
        </p:grpSpPr>
        <p:sp>
          <p:nvSpPr>
            <p:cNvPr id="76808" name="Freeform 10"/>
            <p:cNvSpPr>
              <a:spLocks/>
            </p:cNvSpPr>
            <p:nvPr/>
          </p:nvSpPr>
          <p:spPr bwMode="auto">
            <a:xfrm>
              <a:off x="700" y="2050"/>
              <a:ext cx="1293" cy="157"/>
            </a:xfrm>
            <a:custGeom>
              <a:avLst/>
              <a:gdLst>
                <a:gd name="T0" fmla="*/ 0 w 1293"/>
                <a:gd name="T1" fmla="*/ 157 h 157"/>
                <a:gd name="T2" fmla="*/ 0 w 1293"/>
                <a:gd name="T3" fmla="*/ 0 h 157"/>
                <a:gd name="T4" fmla="*/ 1293 w 1293"/>
                <a:gd name="T5" fmla="*/ 0 h 157"/>
                <a:gd name="T6" fmla="*/ 1293 w 1293"/>
                <a:gd name="T7" fmla="*/ 128 h 157"/>
                <a:gd name="T8" fmla="*/ 0 60000 65536"/>
                <a:gd name="T9" fmla="*/ 0 60000 65536"/>
                <a:gd name="T10" fmla="*/ 0 60000 65536"/>
                <a:gd name="T11" fmla="*/ 0 60000 65536"/>
                <a:gd name="T12" fmla="*/ 0 w 1293"/>
                <a:gd name="T13" fmla="*/ 0 h 157"/>
                <a:gd name="T14" fmla="*/ 1293 w 1293"/>
                <a:gd name="T15" fmla="*/ 157 h 157"/>
              </a:gdLst>
              <a:ahLst/>
              <a:cxnLst>
                <a:cxn ang="T8">
                  <a:pos x="T0" y="T1"/>
                </a:cxn>
                <a:cxn ang="T9">
                  <a:pos x="T2" y="T3"/>
                </a:cxn>
                <a:cxn ang="T10">
                  <a:pos x="T4" y="T5"/>
                </a:cxn>
                <a:cxn ang="T11">
                  <a:pos x="T6" y="T7"/>
                </a:cxn>
              </a:cxnLst>
              <a:rect l="T12" t="T13" r="T14" b="T15"/>
              <a:pathLst>
                <a:path w="1293" h="157">
                  <a:moveTo>
                    <a:pt x="0" y="157"/>
                  </a:moveTo>
                  <a:lnTo>
                    <a:pt x="0" y="0"/>
                  </a:lnTo>
                  <a:lnTo>
                    <a:pt x="1293" y="0"/>
                  </a:lnTo>
                  <a:lnTo>
                    <a:pt x="1293" y="128"/>
                  </a:lnTo>
                </a:path>
              </a:pathLst>
            </a:custGeom>
            <a:noFill/>
            <a:ln w="1905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809" name="Rectangle 11"/>
            <p:cNvSpPr>
              <a:spLocks noChangeArrowheads="1"/>
            </p:cNvSpPr>
            <p:nvPr/>
          </p:nvSpPr>
          <p:spPr bwMode="auto">
            <a:xfrm>
              <a:off x="500" y="2174"/>
              <a:ext cx="222" cy="47"/>
            </a:xfrm>
            <a:prstGeom prst="rect">
              <a:avLst/>
            </a:prstGeom>
            <a:solidFill>
              <a:srgbClr val="FF0000">
                <a:alpha val="50195"/>
              </a:srgbClr>
            </a:solidFill>
            <a:ln w="9525">
              <a:solidFill>
                <a:srgbClr val="FF00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34886"/>
                                        </p:tgtEl>
                                        <p:attrNameLst>
                                          <p:attrName>style.visibility</p:attrName>
                                        </p:attrNameLst>
                                      </p:cBhvr>
                                      <p:to>
                                        <p:strVal val="visible"/>
                                      </p:to>
                                    </p:set>
                                    <p:animEffect transition="in" filter="box(out)">
                                      <p:cBhvr>
                                        <p:cTn id="7" dur="500"/>
                                        <p:tgtEl>
                                          <p:spTgt spid="6348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1" presetClass="entr" presetSubtype="0" fill="hold" nodeType="clickEffect">
                                  <p:stCondLst>
                                    <p:cond delay="0"/>
                                  </p:stCondLst>
                                  <p:childTnLst>
                                    <p:set>
                                      <p:cBhvr>
                                        <p:cTn id="11" dur="1000">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3488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634888"/>
                                        </p:tgtEl>
                                        <p:attrNameLst>
                                          <p:attrName>style.visibility</p:attrName>
                                        </p:attrNameLst>
                                      </p:cBhvr>
                                      <p:to>
                                        <p:strVal val="visible"/>
                                      </p:to>
                                    </p:set>
                                    <p:animEffect transition="in" filter="wipe(right)">
                                      <p:cBhvr>
                                        <p:cTn id="20" dur="500"/>
                                        <p:tgtEl>
                                          <p:spTgt spid="634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7" grpId="0" animBg="1"/>
      <p:bldP spid="63488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57225" y="338138"/>
            <a:ext cx="84867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dirty="0">
                <a:solidFill>
                  <a:srgbClr val="800000"/>
                </a:solidFill>
                <a:latin typeface="黑体" pitchFamily="2" charset="-122"/>
                <a:ea typeface="黑体" pitchFamily="2" charset="-122"/>
              </a:rPr>
              <a:t>3.5.3 </a:t>
            </a:r>
            <a:r>
              <a:rPr lang="en-US" altLang="zh-CN" dirty="0" smtClean="0">
                <a:solidFill>
                  <a:srgbClr val="800000"/>
                </a:solidFill>
                <a:latin typeface="黑体" pitchFamily="2" charset="-122"/>
                <a:ea typeface="黑体" pitchFamily="2" charset="-122"/>
              </a:rPr>
              <a:t>8086</a:t>
            </a:r>
            <a:r>
              <a:rPr lang="zh-CN" altLang="en-US" dirty="0" smtClean="0">
                <a:solidFill>
                  <a:srgbClr val="800000"/>
                </a:solidFill>
                <a:latin typeface="黑体" pitchFamily="2" charset="-122"/>
                <a:ea typeface="黑体" pitchFamily="2" charset="-122"/>
              </a:rPr>
              <a:t>双</a:t>
            </a:r>
            <a:r>
              <a:rPr lang="zh-CN" altLang="en-US" dirty="0">
                <a:solidFill>
                  <a:srgbClr val="800000"/>
                </a:solidFill>
                <a:latin typeface="黑体" pitchFamily="2" charset="-122"/>
                <a:ea typeface="黑体" pitchFamily="2" charset="-122"/>
              </a:rPr>
              <a:t>操作数指令代码格式 </a:t>
            </a:r>
          </a:p>
        </p:txBody>
      </p:sp>
      <p:grpSp>
        <p:nvGrpSpPr>
          <p:cNvPr id="2" name="Group 4"/>
          <p:cNvGrpSpPr>
            <a:grpSpLocks/>
          </p:cNvGrpSpPr>
          <p:nvPr/>
        </p:nvGrpSpPr>
        <p:grpSpPr bwMode="auto">
          <a:xfrm>
            <a:off x="1281113" y="1593850"/>
            <a:ext cx="7862887" cy="4645025"/>
            <a:chOff x="807" y="1004"/>
            <a:chExt cx="4953" cy="2926"/>
          </a:xfrm>
        </p:grpSpPr>
        <p:sp>
          <p:nvSpPr>
            <p:cNvPr id="77880" name="Rectangle 5"/>
            <p:cNvSpPr>
              <a:spLocks noChangeArrowheads="1"/>
            </p:cNvSpPr>
            <p:nvPr/>
          </p:nvSpPr>
          <p:spPr bwMode="auto">
            <a:xfrm>
              <a:off x="1694" y="1014"/>
              <a:ext cx="354" cy="184"/>
            </a:xfrm>
            <a:prstGeom prst="rect">
              <a:avLst/>
            </a:prstGeom>
            <a:solidFill>
              <a:srgbClr val="0000FF">
                <a:alpha val="50195"/>
              </a:srgbClr>
            </a:solidFill>
            <a:ln w="19050">
              <a:solidFill>
                <a:schemeClr val="accent2"/>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7881" name="Rectangle 6"/>
            <p:cNvSpPr>
              <a:spLocks noChangeArrowheads="1"/>
            </p:cNvSpPr>
            <p:nvPr/>
          </p:nvSpPr>
          <p:spPr bwMode="auto">
            <a:xfrm>
              <a:off x="2342" y="1004"/>
              <a:ext cx="355" cy="184"/>
            </a:xfrm>
            <a:prstGeom prst="rect">
              <a:avLst/>
            </a:prstGeom>
            <a:solidFill>
              <a:srgbClr val="0000FF">
                <a:alpha val="50195"/>
              </a:srgbClr>
            </a:solidFill>
            <a:ln w="19050">
              <a:solidFill>
                <a:schemeClr val="accent2"/>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7882" name="Rectangle 7"/>
            <p:cNvSpPr>
              <a:spLocks noChangeArrowheads="1"/>
            </p:cNvSpPr>
            <p:nvPr/>
          </p:nvSpPr>
          <p:spPr bwMode="auto">
            <a:xfrm>
              <a:off x="807" y="3718"/>
              <a:ext cx="49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en-US" altLang="zh-CN" sz="1600">
                  <a:solidFill>
                    <a:srgbClr val="0000FF"/>
                  </a:solidFill>
                  <a:latin typeface="黑体" pitchFamily="2" charset="-122"/>
                  <a:ea typeface="黑体" pitchFamily="2" charset="-122"/>
                </a:rPr>
                <a:t>MOD,R/M：</a:t>
              </a:r>
              <a:r>
                <a:rPr lang="zh-CN" altLang="en-US" sz="1600">
                  <a:latin typeface="黑体" pitchFamily="2" charset="-122"/>
                  <a:ea typeface="黑体" pitchFamily="2" charset="-122"/>
                </a:rPr>
                <a:t>可指定多种寻址方式。例如</a:t>
              </a:r>
              <a:r>
                <a:rPr lang="en-US" altLang="zh-CN" sz="1600">
                  <a:latin typeface="黑体" pitchFamily="2" charset="-122"/>
                  <a:ea typeface="黑体" pitchFamily="2" charset="-122"/>
                </a:rPr>
                <a:t>MOD=11</a:t>
              </a:r>
              <a:r>
                <a:rPr lang="zh-CN" altLang="en-US" sz="1600">
                  <a:latin typeface="黑体" pitchFamily="2" charset="-122"/>
                  <a:ea typeface="黑体" pitchFamily="2" charset="-122"/>
                </a:rPr>
                <a:t>时为</a:t>
              </a:r>
              <a:r>
                <a:rPr lang="en-US" altLang="zh-CN" sz="1600">
                  <a:latin typeface="黑体" pitchFamily="2" charset="-122"/>
                  <a:ea typeface="黑体" pitchFamily="2" charset="-122"/>
                </a:rPr>
                <a:t>REG</a:t>
              </a:r>
              <a:r>
                <a:rPr lang="zh-CN" altLang="en-US" sz="1600">
                  <a:latin typeface="黑体" pitchFamily="2" charset="-122"/>
                  <a:ea typeface="黑体" pitchFamily="2" charset="-122"/>
                </a:rPr>
                <a:t>寻址（依据</a:t>
              </a:r>
              <a:r>
                <a:rPr lang="en-US" altLang="zh-CN" sz="1600">
                  <a:latin typeface="黑体" pitchFamily="2" charset="-122"/>
                  <a:ea typeface="黑体" pitchFamily="2" charset="-122"/>
                </a:rPr>
                <a:t>R/M，W）。 </a:t>
              </a:r>
              <a:endParaRPr lang="en-US" altLang="zh-CN" sz="1600" b="0">
                <a:solidFill>
                  <a:schemeClr val="tx1"/>
                </a:solidFill>
                <a:latin typeface="黑体" pitchFamily="2" charset="-122"/>
                <a:ea typeface="黑体" pitchFamily="2" charset="-122"/>
              </a:endParaRPr>
            </a:p>
          </p:txBody>
        </p:sp>
      </p:grpSp>
      <p:grpSp>
        <p:nvGrpSpPr>
          <p:cNvPr id="3" name="Group 8"/>
          <p:cNvGrpSpPr>
            <a:grpSpLocks/>
          </p:cNvGrpSpPr>
          <p:nvPr/>
        </p:nvGrpSpPr>
        <p:grpSpPr bwMode="auto">
          <a:xfrm>
            <a:off x="806450" y="1593850"/>
            <a:ext cx="7607300" cy="4256088"/>
            <a:chOff x="508" y="1004"/>
            <a:chExt cx="4792" cy="2681"/>
          </a:xfrm>
        </p:grpSpPr>
        <p:sp>
          <p:nvSpPr>
            <p:cNvPr id="77878" name="Rectangle 9"/>
            <p:cNvSpPr>
              <a:spLocks noChangeArrowheads="1"/>
            </p:cNvSpPr>
            <p:nvPr/>
          </p:nvSpPr>
          <p:spPr bwMode="auto">
            <a:xfrm>
              <a:off x="2058" y="1004"/>
              <a:ext cx="274" cy="202"/>
            </a:xfrm>
            <a:prstGeom prst="rect">
              <a:avLst/>
            </a:prstGeom>
            <a:solidFill>
              <a:srgbClr val="00CC00">
                <a:alpha val="50195"/>
              </a:srgbClr>
            </a:solidFill>
            <a:ln w="19050">
              <a:solidFill>
                <a:srgbClr val="00CC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7879" name="Rectangle 10"/>
            <p:cNvSpPr>
              <a:spLocks noChangeArrowheads="1"/>
            </p:cNvSpPr>
            <p:nvPr/>
          </p:nvSpPr>
          <p:spPr bwMode="auto">
            <a:xfrm>
              <a:off x="508" y="2641"/>
              <a:ext cx="4792"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19075" eaLnBrk="1" hangingPunct="1">
                <a:tabLst>
                  <a:tab pos="2041525" algn="l"/>
                </a:tabLst>
              </a:pPr>
              <a:r>
                <a:rPr lang="zh-CN" altLang="en-US" sz="1600">
                  <a:solidFill>
                    <a:srgbClr val="008000"/>
                  </a:solidFill>
                  <a:latin typeface="黑体" pitchFamily="2" charset="-122"/>
                  <a:ea typeface="黑体" pitchFamily="2" charset="-122"/>
                </a:rPr>
                <a:t>  </a:t>
              </a:r>
              <a:r>
                <a:rPr lang="en-US" altLang="zh-CN" sz="1600">
                  <a:solidFill>
                    <a:srgbClr val="003300"/>
                  </a:solidFill>
                  <a:latin typeface="黑体" pitchFamily="2" charset="-122"/>
                  <a:ea typeface="黑体" pitchFamily="2" charset="-122"/>
                </a:rPr>
                <a:t>REG ：</a:t>
              </a:r>
              <a:r>
                <a:rPr lang="en-US" altLang="zh-CN" sz="1600">
                  <a:solidFill>
                    <a:srgbClr val="008000"/>
                  </a:solidFill>
                  <a:latin typeface="黑体" pitchFamily="2" charset="-122"/>
                  <a:ea typeface="黑体" pitchFamily="2" charset="-122"/>
                </a:rPr>
                <a:t> </a:t>
              </a:r>
              <a:r>
                <a:rPr lang="zh-CN" altLang="en-US" sz="1600">
                  <a:latin typeface="黑体" pitchFamily="2" charset="-122"/>
                  <a:ea typeface="黑体" pitchFamily="2" charset="-122"/>
                </a:rPr>
                <a:t>寄存器号       </a:t>
              </a:r>
              <a:r>
                <a:rPr lang="en-US" altLang="zh-CN" sz="1600">
                  <a:latin typeface="黑体" pitchFamily="2" charset="-122"/>
                  <a:ea typeface="黑体" pitchFamily="2" charset="-122"/>
                </a:rPr>
                <a:t>W=0        W=1</a:t>
              </a:r>
            </a:p>
            <a:p>
              <a:pPr indent="219075">
                <a:tabLst>
                  <a:tab pos="2041525" algn="l"/>
                </a:tabLst>
              </a:pPr>
              <a:r>
                <a:rPr lang="en-US" altLang="zh-CN" sz="1600">
                  <a:latin typeface="黑体" pitchFamily="2" charset="-122"/>
                  <a:ea typeface="黑体" pitchFamily="2" charset="-122"/>
                </a:rPr>
                <a:t>             000         AL        AX</a:t>
              </a:r>
            </a:p>
            <a:p>
              <a:pPr indent="219075">
                <a:tabLst>
                  <a:tab pos="2041525" algn="l"/>
                </a:tabLst>
              </a:pPr>
              <a:r>
                <a:rPr lang="en-US" altLang="zh-CN" sz="1600">
                  <a:latin typeface="黑体" pitchFamily="2" charset="-122"/>
                  <a:ea typeface="黑体" pitchFamily="2" charset="-122"/>
                </a:rPr>
                <a:t>             001         CL        CX</a:t>
              </a:r>
            </a:p>
            <a:p>
              <a:pPr indent="219075">
                <a:tabLst>
                  <a:tab pos="2041525" algn="l"/>
                </a:tabLst>
              </a:pPr>
              <a:r>
                <a:rPr lang="en-US" altLang="zh-CN" sz="1600">
                  <a:latin typeface="黑体" pitchFamily="2" charset="-122"/>
                  <a:ea typeface="黑体" pitchFamily="2" charset="-122"/>
                </a:rPr>
                <a:t>             010         DL        DX</a:t>
              </a:r>
            </a:p>
            <a:p>
              <a:pPr indent="219075">
                <a:tabLst>
                  <a:tab pos="2041525" algn="l"/>
                </a:tabLst>
              </a:pPr>
              <a:r>
                <a:rPr lang="en-US" altLang="zh-CN" sz="1600">
                  <a:latin typeface="黑体" pitchFamily="2" charset="-122"/>
                  <a:ea typeface="黑体" pitchFamily="2" charset="-122"/>
                </a:rPr>
                <a:t>             011         BL        BX</a:t>
              </a:r>
            </a:p>
            <a:p>
              <a:pPr indent="219075" algn="l">
                <a:tabLst>
                  <a:tab pos="2041525" algn="l"/>
                </a:tabLst>
              </a:pPr>
              <a:r>
                <a:rPr lang="en-US" altLang="zh-CN" sz="1600">
                  <a:latin typeface="黑体" pitchFamily="2" charset="-122"/>
                  <a:ea typeface="黑体" pitchFamily="2" charset="-122"/>
                </a:rPr>
                <a:t>             100         AH        SP </a:t>
              </a:r>
            </a:p>
            <a:p>
              <a:pPr indent="219075" algn="l">
                <a:lnSpc>
                  <a:spcPct val="40000"/>
                </a:lnSpc>
                <a:tabLst>
                  <a:tab pos="2041525" algn="l"/>
                </a:tabLst>
              </a:pPr>
              <a:r>
                <a:rPr lang="en-US" altLang="zh-CN" sz="1600">
                  <a:latin typeface="黑体" pitchFamily="2" charset="-122"/>
                  <a:ea typeface="黑体" pitchFamily="2" charset="-122"/>
                </a:rPr>
                <a:t>             ……</a:t>
              </a:r>
              <a:endParaRPr lang="en-US" altLang="zh-CN" sz="1600" b="0">
                <a:solidFill>
                  <a:schemeClr val="tx1"/>
                </a:solidFill>
                <a:latin typeface="黑体" pitchFamily="2" charset="-122"/>
                <a:ea typeface="黑体" pitchFamily="2" charset="-122"/>
              </a:endParaRPr>
            </a:p>
          </p:txBody>
        </p:sp>
      </p:grpSp>
      <p:sp>
        <p:nvSpPr>
          <p:cNvPr id="652299" name="Rectangle 11"/>
          <p:cNvSpPr>
            <a:spLocks noChangeArrowheads="1"/>
          </p:cNvSpPr>
          <p:nvPr/>
        </p:nvSpPr>
        <p:spPr bwMode="auto">
          <a:xfrm>
            <a:off x="1025525" y="3840163"/>
            <a:ext cx="811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sz="1600">
                <a:solidFill>
                  <a:srgbClr val="008000"/>
                </a:solidFill>
                <a:latin typeface="黑体" pitchFamily="2" charset="-122"/>
                <a:ea typeface="黑体" pitchFamily="2" charset="-122"/>
              </a:rPr>
              <a:t> </a:t>
            </a:r>
            <a:r>
              <a:rPr lang="zh-CN" altLang="en-US" sz="1600">
                <a:solidFill>
                  <a:srgbClr val="FF0000"/>
                </a:solidFill>
                <a:latin typeface="黑体" pitchFamily="2" charset="-122"/>
                <a:ea typeface="黑体" pitchFamily="2" charset="-122"/>
              </a:rPr>
              <a:t>  </a:t>
            </a:r>
            <a:r>
              <a:rPr lang="en-US" altLang="zh-CN" sz="1600">
                <a:solidFill>
                  <a:srgbClr val="FF0000"/>
                </a:solidFill>
                <a:latin typeface="黑体" pitchFamily="2" charset="-122"/>
                <a:ea typeface="黑体" pitchFamily="2" charset="-122"/>
              </a:rPr>
              <a:t>W  ：</a:t>
            </a:r>
            <a:r>
              <a:rPr lang="en-US" altLang="zh-CN" sz="1600">
                <a:latin typeface="黑体" pitchFamily="2" charset="-122"/>
                <a:ea typeface="黑体" pitchFamily="2" charset="-122"/>
              </a:rPr>
              <a:t> </a:t>
            </a:r>
            <a:r>
              <a:rPr lang="zh-CN" altLang="en-US" sz="1600">
                <a:latin typeface="黑体" pitchFamily="2" charset="-122"/>
                <a:ea typeface="黑体" pitchFamily="2" charset="-122"/>
              </a:rPr>
              <a:t>字/字节。0--字节操作；  1--字操作 </a:t>
            </a:r>
            <a:endParaRPr lang="zh-CN" altLang="en-US" sz="1600" b="0">
              <a:solidFill>
                <a:schemeClr val="tx1"/>
              </a:solidFill>
              <a:latin typeface="黑体" pitchFamily="2" charset="-122"/>
              <a:ea typeface="黑体" pitchFamily="2" charset="-122"/>
            </a:endParaRPr>
          </a:p>
        </p:txBody>
      </p:sp>
      <p:sp>
        <p:nvSpPr>
          <p:cNvPr id="652300" name="Rectangle 12"/>
          <p:cNvSpPr>
            <a:spLocks noChangeArrowheads="1"/>
          </p:cNvSpPr>
          <p:nvPr/>
        </p:nvSpPr>
        <p:spPr bwMode="auto">
          <a:xfrm>
            <a:off x="1012825" y="3200400"/>
            <a:ext cx="81311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0000"/>
              </a:lnSpc>
              <a:tabLst>
                <a:tab pos="2041525" algn="l"/>
              </a:tabLst>
            </a:pPr>
            <a:r>
              <a:rPr lang="zh-CN" altLang="en-US" sz="1600">
                <a:solidFill>
                  <a:srgbClr val="008000"/>
                </a:solidFill>
                <a:latin typeface="黑体" pitchFamily="2" charset="-122"/>
                <a:ea typeface="黑体" pitchFamily="2" charset="-122"/>
              </a:rPr>
              <a:t>  </a:t>
            </a:r>
            <a:r>
              <a:rPr lang="zh-CN" altLang="en-US" sz="1600">
                <a:solidFill>
                  <a:srgbClr val="FF0000"/>
                </a:solidFill>
                <a:latin typeface="黑体" pitchFamily="2" charset="-122"/>
                <a:ea typeface="黑体" pitchFamily="2" charset="-122"/>
              </a:rPr>
              <a:t> </a:t>
            </a:r>
            <a:r>
              <a:rPr lang="en-US" altLang="zh-CN" sz="1600">
                <a:solidFill>
                  <a:srgbClr val="FF0000"/>
                </a:solidFill>
                <a:latin typeface="黑体" pitchFamily="2" charset="-122"/>
                <a:ea typeface="黑体" pitchFamily="2" charset="-122"/>
              </a:rPr>
              <a:t>d  ：</a:t>
            </a:r>
            <a:r>
              <a:rPr lang="zh-CN" altLang="en-US" sz="1600">
                <a:latin typeface="黑体" pitchFamily="2" charset="-122"/>
                <a:ea typeface="黑体" pitchFamily="2" charset="-122"/>
              </a:rPr>
              <a:t>方向。  1--目操取决于</a:t>
            </a:r>
            <a:r>
              <a:rPr lang="en-US" altLang="zh-CN" sz="1600">
                <a:latin typeface="黑体" pitchFamily="2" charset="-122"/>
                <a:ea typeface="黑体" pitchFamily="2" charset="-122"/>
              </a:rPr>
              <a:t>REG，</a:t>
            </a:r>
            <a:r>
              <a:rPr lang="zh-CN" altLang="en-US" sz="1600">
                <a:latin typeface="黑体" pitchFamily="2" charset="-122"/>
                <a:ea typeface="黑体" pitchFamily="2" charset="-122"/>
              </a:rPr>
              <a:t>源操取决于</a:t>
            </a:r>
            <a:r>
              <a:rPr lang="en-US" altLang="zh-CN" sz="1600">
                <a:latin typeface="黑体" pitchFamily="2" charset="-122"/>
                <a:ea typeface="黑体" pitchFamily="2" charset="-122"/>
              </a:rPr>
              <a:t>MOD</a:t>
            </a:r>
            <a:r>
              <a:rPr lang="zh-CN" altLang="en-US" sz="1600">
                <a:latin typeface="黑体" pitchFamily="2" charset="-122"/>
                <a:ea typeface="黑体" pitchFamily="2" charset="-122"/>
              </a:rPr>
              <a:t>和</a:t>
            </a:r>
            <a:r>
              <a:rPr lang="en-US" altLang="zh-CN" sz="1600">
                <a:latin typeface="黑体" pitchFamily="2" charset="-122"/>
                <a:ea typeface="黑体" pitchFamily="2" charset="-122"/>
              </a:rPr>
              <a:t>R/M；</a:t>
            </a:r>
          </a:p>
          <a:p>
            <a:pPr algn="l">
              <a:lnSpc>
                <a:spcPct val="110000"/>
              </a:lnSpc>
              <a:tabLst>
                <a:tab pos="2041525" algn="l"/>
              </a:tabLst>
            </a:pPr>
            <a:r>
              <a:rPr lang="en-US" altLang="zh-CN" sz="1600">
                <a:latin typeface="黑体" pitchFamily="2" charset="-122"/>
                <a:ea typeface="黑体" pitchFamily="2" charset="-122"/>
              </a:rPr>
              <a:t>                0--</a:t>
            </a:r>
            <a:r>
              <a:rPr lang="zh-CN" altLang="en-US" sz="1600">
                <a:latin typeface="黑体" pitchFamily="2" charset="-122"/>
                <a:ea typeface="黑体" pitchFamily="2" charset="-122"/>
              </a:rPr>
              <a:t>目操取决于</a:t>
            </a:r>
            <a:r>
              <a:rPr lang="en-US" altLang="zh-CN" sz="1600">
                <a:latin typeface="黑体" pitchFamily="2" charset="-122"/>
                <a:ea typeface="黑体" pitchFamily="2" charset="-122"/>
              </a:rPr>
              <a:t>MOD</a:t>
            </a:r>
            <a:r>
              <a:rPr lang="zh-CN" altLang="en-US" sz="1600">
                <a:latin typeface="黑体" pitchFamily="2" charset="-122"/>
                <a:ea typeface="黑体" pitchFamily="2" charset="-122"/>
              </a:rPr>
              <a:t>和</a:t>
            </a:r>
            <a:r>
              <a:rPr lang="en-US" altLang="zh-CN" sz="1600">
                <a:latin typeface="黑体" pitchFamily="2" charset="-122"/>
                <a:ea typeface="黑体" pitchFamily="2" charset="-122"/>
              </a:rPr>
              <a:t>R/M，</a:t>
            </a:r>
            <a:r>
              <a:rPr lang="zh-CN" altLang="en-US" sz="1600">
                <a:latin typeface="黑体" pitchFamily="2" charset="-122"/>
                <a:ea typeface="黑体" pitchFamily="2" charset="-122"/>
              </a:rPr>
              <a:t>源操取决于</a:t>
            </a:r>
            <a:r>
              <a:rPr lang="en-US" altLang="zh-CN" sz="1600">
                <a:latin typeface="黑体" pitchFamily="2" charset="-122"/>
                <a:ea typeface="黑体" pitchFamily="2" charset="-122"/>
              </a:rPr>
              <a:t>REG </a:t>
            </a:r>
            <a:endParaRPr lang="en-US" altLang="zh-CN" sz="1600" b="0">
              <a:solidFill>
                <a:schemeClr val="tx1"/>
              </a:solidFill>
              <a:latin typeface="黑体" pitchFamily="2" charset="-122"/>
              <a:ea typeface="黑体" pitchFamily="2" charset="-122"/>
            </a:endParaRPr>
          </a:p>
        </p:txBody>
      </p:sp>
      <p:grpSp>
        <p:nvGrpSpPr>
          <p:cNvPr id="4" name="Group 13"/>
          <p:cNvGrpSpPr>
            <a:grpSpLocks/>
          </p:cNvGrpSpPr>
          <p:nvPr/>
        </p:nvGrpSpPr>
        <p:grpSpPr bwMode="auto">
          <a:xfrm>
            <a:off x="1279525" y="1593850"/>
            <a:ext cx="7864475" cy="1584325"/>
            <a:chOff x="806" y="1004"/>
            <a:chExt cx="4954" cy="998"/>
          </a:xfrm>
        </p:grpSpPr>
        <p:sp>
          <p:nvSpPr>
            <p:cNvPr id="77876" name="Rectangle 14"/>
            <p:cNvSpPr>
              <a:spLocks noChangeArrowheads="1"/>
            </p:cNvSpPr>
            <p:nvPr/>
          </p:nvSpPr>
          <p:spPr bwMode="auto">
            <a:xfrm>
              <a:off x="822" y="1004"/>
              <a:ext cx="851" cy="194"/>
            </a:xfrm>
            <a:prstGeom prst="rect">
              <a:avLst/>
            </a:prstGeom>
            <a:solidFill>
              <a:srgbClr val="CC3300">
                <a:alpha val="50195"/>
              </a:srgbClr>
            </a:solidFill>
            <a:ln w="19050">
              <a:solidFill>
                <a:srgbClr val="CC33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7877" name="Rectangle 15"/>
            <p:cNvSpPr>
              <a:spLocks noChangeArrowheads="1"/>
            </p:cNvSpPr>
            <p:nvPr/>
          </p:nvSpPr>
          <p:spPr bwMode="auto">
            <a:xfrm>
              <a:off x="806" y="1790"/>
              <a:ext cx="49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en-US" altLang="zh-CN" sz="1600">
                  <a:solidFill>
                    <a:srgbClr val="FF0000"/>
                  </a:solidFill>
                  <a:latin typeface="黑体" pitchFamily="2" charset="-122"/>
                  <a:ea typeface="黑体" pitchFamily="2" charset="-122"/>
                </a:rPr>
                <a:t>OPCODE：</a:t>
              </a:r>
              <a:r>
                <a:rPr lang="zh-CN" altLang="en-US" sz="1600">
                  <a:latin typeface="黑体" pitchFamily="2" charset="-122"/>
                  <a:ea typeface="黑体" pitchFamily="2" charset="-122"/>
                </a:rPr>
                <a:t>操作码 </a:t>
              </a:r>
              <a:endParaRPr lang="zh-CN" altLang="en-US" sz="1600" b="0">
                <a:solidFill>
                  <a:schemeClr val="tx1"/>
                </a:solidFill>
                <a:latin typeface="黑体" pitchFamily="2" charset="-122"/>
                <a:ea typeface="黑体" pitchFamily="2" charset="-122"/>
              </a:endParaRPr>
            </a:p>
          </p:txBody>
        </p:sp>
      </p:grpSp>
      <p:grpSp>
        <p:nvGrpSpPr>
          <p:cNvPr id="77832" name="Group 18"/>
          <p:cNvGrpSpPr>
            <a:grpSpLocks/>
          </p:cNvGrpSpPr>
          <p:nvPr/>
        </p:nvGrpSpPr>
        <p:grpSpPr bwMode="auto">
          <a:xfrm>
            <a:off x="1260475" y="971550"/>
            <a:ext cx="6969125" cy="1458913"/>
            <a:chOff x="801" y="1702"/>
            <a:chExt cx="4390" cy="919"/>
          </a:xfrm>
        </p:grpSpPr>
        <p:sp>
          <p:nvSpPr>
            <p:cNvPr id="77833" name="Text Box 19"/>
            <p:cNvSpPr txBox="1">
              <a:spLocks noChangeArrowheads="1"/>
            </p:cNvSpPr>
            <p:nvPr/>
          </p:nvSpPr>
          <p:spPr bwMode="auto">
            <a:xfrm>
              <a:off x="916" y="2418"/>
              <a:ext cx="66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操作特征</a:t>
              </a:r>
            </a:p>
          </p:txBody>
        </p:sp>
        <p:grpSp>
          <p:nvGrpSpPr>
            <p:cNvPr id="77834" name="Group 20"/>
            <p:cNvGrpSpPr>
              <a:grpSpLocks/>
            </p:cNvGrpSpPr>
            <p:nvPr/>
          </p:nvGrpSpPr>
          <p:grpSpPr bwMode="auto">
            <a:xfrm>
              <a:off x="834" y="2087"/>
              <a:ext cx="877" cy="201"/>
              <a:chOff x="772" y="1616"/>
              <a:chExt cx="851" cy="201"/>
            </a:xfrm>
          </p:grpSpPr>
          <p:sp>
            <p:nvSpPr>
              <p:cNvPr id="77873" name="Text Box 21"/>
              <p:cNvSpPr txBox="1">
                <a:spLocks noChangeArrowheads="1"/>
              </p:cNvSpPr>
              <p:nvPr/>
            </p:nvSpPr>
            <p:spPr bwMode="auto">
              <a:xfrm>
                <a:off x="772" y="1618"/>
                <a:ext cx="540"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OPCODE</a:t>
                </a:r>
                <a:endParaRPr lang="zh-CN" altLang="en-US" sz="1600">
                  <a:latin typeface="黑体" pitchFamily="2" charset="-122"/>
                  <a:ea typeface="黑体" pitchFamily="2" charset="-122"/>
                </a:endParaRPr>
              </a:p>
            </p:txBody>
          </p:sp>
          <p:sp>
            <p:nvSpPr>
              <p:cNvPr id="77874" name="Text Box 22"/>
              <p:cNvSpPr txBox="1">
                <a:spLocks noChangeArrowheads="1"/>
              </p:cNvSpPr>
              <p:nvPr/>
            </p:nvSpPr>
            <p:spPr bwMode="auto">
              <a:xfrm>
                <a:off x="1312" y="1617"/>
                <a:ext cx="156"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a:t>
                </a:r>
              </a:p>
            </p:txBody>
          </p:sp>
          <p:sp>
            <p:nvSpPr>
              <p:cNvPr id="77875" name="Text Box 23"/>
              <p:cNvSpPr txBox="1">
                <a:spLocks noChangeArrowheads="1"/>
              </p:cNvSpPr>
              <p:nvPr/>
            </p:nvSpPr>
            <p:spPr bwMode="auto">
              <a:xfrm>
                <a:off x="1467" y="1616"/>
                <a:ext cx="156"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w</a:t>
                </a:r>
              </a:p>
            </p:txBody>
          </p:sp>
        </p:grpSp>
        <p:grpSp>
          <p:nvGrpSpPr>
            <p:cNvPr id="77835" name="Group 24"/>
            <p:cNvGrpSpPr>
              <a:grpSpLocks/>
            </p:cNvGrpSpPr>
            <p:nvPr/>
          </p:nvGrpSpPr>
          <p:grpSpPr bwMode="auto">
            <a:xfrm>
              <a:off x="1712" y="2087"/>
              <a:ext cx="1015" cy="202"/>
              <a:chOff x="1820" y="1870"/>
              <a:chExt cx="1051" cy="202"/>
            </a:xfrm>
          </p:grpSpPr>
          <p:sp>
            <p:nvSpPr>
              <p:cNvPr id="77870" name="Text Box 25"/>
              <p:cNvSpPr txBox="1">
                <a:spLocks noChangeArrowheads="1"/>
              </p:cNvSpPr>
              <p:nvPr/>
            </p:nvSpPr>
            <p:spPr bwMode="auto">
              <a:xfrm>
                <a:off x="1820" y="1871"/>
                <a:ext cx="322"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MODE</a:t>
                </a:r>
                <a:endParaRPr lang="zh-CN" altLang="en-US" sz="1600">
                  <a:latin typeface="黑体" pitchFamily="2" charset="-122"/>
                  <a:ea typeface="黑体" pitchFamily="2" charset="-122"/>
                </a:endParaRPr>
              </a:p>
            </p:txBody>
          </p:sp>
          <p:sp>
            <p:nvSpPr>
              <p:cNvPr id="77871" name="Text Box 26"/>
              <p:cNvSpPr txBox="1">
                <a:spLocks noChangeArrowheads="1"/>
              </p:cNvSpPr>
              <p:nvPr/>
            </p:nvSpPr>
            <p:spPr bwMode="auto">
              <a:xfrm>
                <a:off x="2142" y="1870"/>
                <a:ext cx="363"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REG</a:t>
                </a:r>
                <a:endParaRPr lang="zh-CN" altLang="en-US" sz="1600">
                  <a:latin typeface="黑体" pitchFamily="2" charset="-122"/>
                  <a:ea typeface="黑体" pitchFamily="2" charset="-122"/>
                </a:endParaRPr>
              </a:p>
            </p:txBody>
          </p:sp>
          <p:sp>
            <p:nvSpPr>
              <p:cNvPr id="77872" name="Text Box 27"/>
              <p:cNvSpPr txBox="1">
                <a:spLocks noChangeArrowheads="1"/>
              </p:cNvSpPr>
              <p:nvPr/>
            </p:nvSpPr>
            <p:spPr bwMode="auto">
              <a:xfrm>
                <a:off x="2508" y="1873"/>
                <a:ext cx="363"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R/M</a:t>
                </a:r>
                <a:endParaRPr lang="zh-CN" altLang="en-US" sz="1600">
                  <a:latin typeface="黑体" pitchFamily="2" charset="-122"/>
                  <a:ea typeface="黑体" pitchFamily="2" charset="-122"/>
                </a:endParaRPr>
              </a:p>
            </p:txBody>
          </p:sp>
        </p:grpSp>
        <p:grpSp>
          <p:nvGrpSpPr>
            <p:cNvPr id="77836" name="Group 28"/>
            <p:cNvGrpSpPr>
              <a:grpSpLocks/>
            </p:cNvGrpSpPr>
            <p:nvPr/>
          </p:nvGrpSpPr>
          <p:grpSpPr bwMode="auto">
            <a:xfrm>
              <a:off x="2732" y="2083"/>
              <a:ext cx="1229" cy="201"/>
              <a:chOff x="2732" y="1909"/>
              <a:chExt cx="1198" cy="201"/>
            </a:xfrm>
          </p:grpSpPr>
          <p:sp>
            <p:nvSpPr>
              <p:cNvPr id="77868" name="Text Box 29"/>
              <p:cNvSpPr txBox="1">
                <a:spLocks noChangeArrowheads="1"/>
              </p:cNvSpPr>
              <p:nvPr/>
            </p:nvSpPr>
            <p:spPr bwMode="auto">
              <a:xfrm>
                <a:off x="2732" y="1911"/>
                <a:ext cx="597"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data-low</a:t>
                </a:r>
                <a:endParaRPr lang="zh-CN" altLang="en-US" sz="1600">
                  <a:latin typeface="黑体" pitchFamily="2" charset="-122"/>
                  <a:ea typeface="黑体" pitchFamily="2" charset="-122"/>
                </a:endParaRPr>
              </a:p>
            </p:txBody>
          </p:sp>
          <p:sp>
            <p:nvSpPr>
              <p:cNvPr id="77869" name="Text Box 30"/>
              <p:cNvSpPr txBox="1">
                <a:spLocks noChangeArrowheads="1"/>
              </p:cNvSpPr>
              <p:nvPr/>
            </p:nvSpPr>
            <p:spPr bwMode="auto">
              <a:xfrm>
                <a:off x="3333" y="1909"/>
                <a:ext cx="597"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data-high</a:t>
                </a:r>
                <a:endParaRPr lang="zh-CN" altLang="en-US" sz="1600">
                  <a:latin typeface="黑体" pitchFamily="2" charset="-122"/>
                  <a:ea typeface="黑体" pitchFamily="2" charset="-122"/>
                </a:endParaRPr>
              </a:p>
            </p:txBody>
          </p:sp>
        </p:grpSp>
        <p:grpSp>
          <p:nvGrpSpPr>
            <p:cNvPr id="77837" name="Group 31"/>
            <p:cNvGrpSpPr>
              <a:grpSpLocks/>
            </p:cNvGrpSpPr>
            <p:nvPr/>
          </p:nvGrpSpPr>
          <p:grpSpPr bwMode="auto">
            <a:xfrm>
              <a:off x="3962" y="2081"/>
              <a:ext cx="1229" cy="201"/>
              <a:chOff x="2732" y="1909"/>
              <a:chExt cx="1198" cy="201"/>
            </a:xfrm>
          </p:grpSpPr>
          <p:sp>
            <p:nvSpPr>
              <p:cNvPr id="77866" name="Text Box 32"/>
              <p:cNvSpPr txBox="1">
                <a:spLocks noChangeArrowheads="1"/>
              </p:cNvSpPr>
              <p:nvPr/>
            </p:nvSpPr>
            <p:spPr bwMode="auto">
              <a:xfrm>
                <a:off x="2732" y="1911"/>
                <a:ext cx="597"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disp-low</a:t>
                </a:r>
                <a:endParaRPr lang="zh-CN" altLang="en-US" sz="1600">
                  <a:latin typeface="黑体" pitchFamily="2" charset="-122"/>
                  <a:ea typeface="黑体" pitchFamily="2" charset="-122"/>
                </a:endParaRPr>
              </a:p>
            </p:txBody>
          </p:sp>
          <p:sp>
            <p:nvSpPr>
              <p:cNvPr id="77867" name="Text Box 33"/>
              <p:cNvSpPr txBox="1">
                <a:spLocks noChangeArrowheads="1"/>
              </p:cNvSpPr>
              <p:nvPr/>
            </p:nvSpPr>
            <p:spPr bwMode="auto">
              <a:xfrm>
                <a:off x="3333" y="1909"/>
                <a:ext cx="597"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disp-high</a:t>
                </a:r>
                <a:endParaRPr lang="zh-CN" altLang="en-US" sz="1600">
                  <a:latin typeface="黑体" pitchFamily="2" charset="-122"/>
                  <a:ea typeface="黑体" pitchFamily="2" charset="-122"/>
                </a:endParaRPr>
              </a:p>
            </p:txBody>
          </p:sp>
        </p:grpSp>
        <p:grpSp>
          <p:nvGrpSpPr>
            <p:cNvPr id="77838" name="Group 34"/>
            <p:cNvGrpSpPr>
              <a:grpSpLocks/>
            </p:cNvGrpSpPr>
            <p:nvPr/>
          </p:nvGrpSpPr>
          <p:grpSpPr bwMode="auto">
            <a:xfrm>
              <a:off x="818" y="1923"/>
              <a:ext cx="877" cy="201"/>
              <a:chOff x="772" y="1616"/>
              <a:chExt cx="851" cy="201"/>
            </a:xfrm>
          </p:grpSpPr>
          <p:sp>
            <p:nvSpPr>
              <p:cNvPr id="77863" name="Text Box 35"/>
              <p:cNvSpPr txBox="1">
                <a:spLocks noChangeArrowheads="1"/>
              </p:cNvSpPr>
              <p:nvPr/>
            </p:nvSpPr>
            <p:spPr bwMode="auto">
              <a:xfrm>
                <a:off x="772" y="1618"/>
                <a:ext cx="54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7   2</a:t>
                </a:r>
                <a:endParaRPr lang="zh-CN" altLang="en-US" sz="1600">
                  <a:latin typeface="黑体" pitchFamily="2" charset="-122"/>
                  <a:ea typeface="黑体" pitchFamily="2" charset="-122"/>
                </a:endParaRPr>
              </a:p>
            </p:txBody>
          </p:sp>
          <p:sp>
            <p:nvSpPr>
              <p:cNvPr id="77864" name="Text Box 36"/>
              <p:cNvSpPr txBox="1">
                <a:spLocks noChangeArrowheads="1"/>
              </p:cNvSpPr>
              <p:nvPr/>
            </p:nvSpPr>
            <p:spPr bwMode="auto">
              <a:xfrm>
                <a:off x="1312" y="1617"/>
                <a:ext cx="1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1</a:t>
                </a:r>
              </a:p>
            </p:txBody>
          </p:sp>
          <p:sp>
            <p:nvSpPr>
              <p:cNvPr id="77865" name="Text Box 37"/>
              <p:cNvSpPr txBox="1">
                <a:spLocks noChangeArrowheads="1"/>
              </p:cNvSpPr>
              <p:nvPr/>
            </p:nvSpPr>
            <p:spPr bwMode="auto">
              <a:xfrm>
                <a:off x="1467" y="1616"/>
                <a:ext cx="1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0</a:t>
                </a:r>
              </a:p>
            </p:txBody>
          </p:sp>
        </p:grpSp>
        <p:grpSp>
          <p:nvGrpSpPr>
            <p:cNvPr id="77839" name="Group 38"/>
            <p:cNvGrpSpPr>
              <a:grpSpLocks/>
            </p:cNvGrpSpPr>
            <p:nvPr/>
          </p:nvGrpSpPr>
          <p:grpSpPr bwMode="auto">
            <a:xfrm>
              <a:off x="1681" y="1923"/>
              <a:ext cx="1015" cy="202"/>
              <a:chOff x="1820" y="1870"/>
              <a:chExt cx="1051" cy="202"/>
            </a:xfrm>
          </p:grpSpPr>
          <p:sp>
            <p:nvSpPr>
              <p:cNvPr id="77860" name="Text Box 39"/>
              <p:cNvSpPr txBox="1">
                <a:spLocks noChangeArrowheads="1"/>
              </p:cNvSpPr>
              <p:nvPr/>
            </p:nvSpPr>
            <p:spPr bwMode="auto">
              <a:xfrm>
                <a:off x="1820" y="1871"/>
                <a:ext cx="32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7 6</a:t>
                </a:r>
                <a:endParaRPr lang="zh-CN" altLang="en-US" sz="1600">
                  <a:latin typeface="黑体" pitchFamily="2" charset="-122"/>
                  <a:ea typeface="黑体" pitchFamily="2" charset="-122"/>
                </a:endParaRPr>
              </a:p>
            </p:txBody>
          </p:sp>
          <p:sp>
            <p:nvSpPr>
              <p:cNvPr id="77861" name="Text Box 40"/>
              <p:cNvSpPr txBox="1">
                <a:spLocks noChangeArrowheads="1"/>
              </p:cNvSpPr>
              <p:nvPr/>
            </p:nvSpPr>
            <p:spPr bwMode="auto">
              <a:xfrm>
                <a:off x="2142" y="1870"/>
                <a:ext cx="36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543 </a:t>
                </a:r>
                <a:endParaRPr lang="zh-CN" altLang="en-US" sz="1600">
                  <a:latin typeface="黑体" pitchFamily="2" charset="-122"/>
                  <a:ea typeface="黑体" pitchFamily="2" charset="-122"/>
                </a:endParaRPr>
              </a:p>
            </p:txBody>
          </p:sp>
          <p:sp>
            <p:nvSpPr>
              <p:cNvPr id="77862" name="Text Box 41"/>
              <p:cNvSpPr txBox="1">
                <a:spLocks noChangeArrowheads="1"/>
              </p:cNvSpPr>
              <p:nvPr/>
            </p:nvSpPr>
            <p:spPr bwMode="auto">
              <a:xfrm>
                <a:off x="2508" y="1873"/>
                <a:ext cx="36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210 </a:t>
                </a:r>
                <a:endParaRPr lang="zh-CN" altLang="en-US" sz="1600">
                  <a:latin typeface="黑体" pitchFamily="2" charset="-122"/>
                  <a:ea typeface="黑体" pitchFamily="2" charset="-122"/>
                </a:endParaRPr>
              </a:p>
            </p:txBody>
          </p:sp>
        </p:grpSp>
        <p:grpSp>
          <p:nvGrpSpPr>
            <p:cNvPr id="77840" name="Group 42"/>
            <p:cNvGrpSpPr>
              <a:grpSpLocks/>
            </p:cNvGrpSpPr>
            <p:nvPr/>
          </p:nvGrpSpPr>
          <p:grpSpPr bwMode="auto">
            <a:xfrm>
              <a:off x="2701" y="1919"/>
              <a:ext cx="1229" cy="201"/>
              <a:chOff x="2732" y="1909"/>
              <a:chExt cx="1198" cy="201"/>
            </a:xfrm>
          </p:grpSpPr>
          <p:sp>
            <p:nvSpPr>
              <p:cNvPr id="77858" name="Text Box 43"/>
              <p:cNvSpPr txBox="1">
                <a:spLocks noChangeArrowheads="1"/>
              </p:cNvSpPr>
              <p:nvPr/>
            </p:nvSpPr>
            <p:spPr bwMode="auto">
              <a:xfrm>
                <a:off x="2732" y="1911"/>
                <a:ext cx="59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7   0</a:t>
                </a:r>
                <a:endParaRPr lang="zh-CN" altLang="en-US" sz="1600">
                  <a:latin typeface="黑体" pitchFamily="2" charset="-122"/>
                  <a:ea typeface="黑体" pitchFamily="2" charset="-122"/>
                </a:endParaRPr>
              </a:p>
            </p:txBody>
          </p:sp>
          <p:sp>
            <p:nvSpPr>
              <p:cNvPr id="77859" name="Text Box 44"/>
              <p:cNvSpPr txBox="1">
                <a:spLocks noChangeArrowheads="1"/>
              </p:cNvSpPr>
              <p:nvPr/>
            </p:nvSpPr>
            <p:spPr bwMode="auto">
              <a:xfrm>
                <a:off x="3333" y="1909"/>
                <a:ext cx="59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7   0</a:t>
                </a:r>
                <a:endParaRPr lang="zh-CN" altLang="en-US" sz="1600">
                  <a:latin typeface="黑体" pitchFamily="2" charset="-122"/>
                  <a:ea typeface="黑体" pitchFamily="2" charset="-122"/>
                </a:endParaRPr>
              </a:p>
            </p:txBody>
          </p:sp>
        </p:grpSp>
        <p:grpSp>
          <p:nvGrpSpPr>
            <p:cNvPr id="77841" name="Group 45"/>
            <p:cNvGrpSpPr>
              <a:grpSpLocks/>
            </p:cNvGrpSpPr>
            <p:nvPr/>
          </p:nvGrpSpPr>
          <p:grpSpPr bwMode="auto">
            <a:xfrm>
              <a:off x="3916" y="1917"/>
              <a:ext cx="1229" cy="201"/>
              <a:chOff x="2732" y="1909"/>
              <a:chExt cx="1198" cy="201"/>
            </a:xfrm>
          </p:grpSpPr>
          <p:sp>
            <p:nvSpPr>
              <p:cNvPr id="77856" name="Text Box 46"/>
              <p:cNvSpPr txBox="1">
                <a:spLocks noChangeArrowheads="1"/>
              </p:cNvSpPr>
              <p:nvPr/>
            </p:nvSpPr>
            <p:spPr bwMode="auto">
              <a:xfrm>
                <a:off x="2732" y="1911"/>
                <a:ext cx="59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7   0</a:t>
                </a:r>
                <a:endParaRPr lang="zh-CN" altLang="en-US" sz="1600">
                  <a:latin typeface="黑体" pitchFamily="2" charset="-122"/>
                  <a:ea typeface="黑体" pitchFamily="2" charset="-122"/>
                </a:endParaRPr>
              </a:p>
            </p:txBody>
          </p:sp>
          <p:sp>
            <p:nvSpPr>
              <p:cNvPr id="77857" name="Text Box 47"/>
              <p:cNvSpPr txBox="1">
                <a:spLocks noChangeArrowheads="1"/>
              </p:cNvSpPr>
              <p:nvPr/>
            </p:nvSpPr>
            <p:spPr bwMode="auto">
              <a:xfrm>
                <a:off x="3333" y="1909"/>
                <a:ext cx="59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7   0</a:t>
                </a:r>
                <a:endParaRPr lang="zh-CN" altLang="en-US" sz="1600">
                  <a:latin typeface="黑体" pitchFamily="2" charset="-122"/>
                  <a:ea typeface="黑体" pitchFamily="2" charset="-122"/>
                </a:endParaRPr>
              </a:p>
            </p:txBody>
          </p:sp>
        </p:grpSp>
        <p:sp>
          <p:nvSpPr>
            <p:cNvPr id="77842" name="AutoShape 48"/>
            <p:cNvSpPr>
              <a:spLocks/>
            </p:cNvSpPr>
            <p:nvPr/>
          </p:nvSpPr>
          <p:spPr bwMode="auto">
            <a:xfrm rot="-5400000">
              <a:off x="1233" y="1951"/>
              <a:ext cx="73" cy="850"/>
            </a:xfrm>
            <a:prstGeom prst="leftBrace">
              <a:avLst>
                <a:gd name="adj1" fmla="val 97032"/>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7843" name="AutoShape 49"/>
            <p:cNvSpPr>
              <a:spLocks/>
            </p:cNvSpPr>
            <p:nvPr/>
          </p:nvSpPr>
          <p:spPr bwMode="auto">
            <a:xfrm rot="-5400000">
              <a:off x="2190" y="1890"/>
              <a:ext cx="73" cy="980"/>
            </a:xfrm>
            <a:prstGeom prst="leftBrace">
              <a:avLst>
                <a:gd name="adj1" fmla="val 111872"/>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7844" name="AutoShape 50"/>
            <p:cNvSpPr>
              <a:spLocks/>
            </p:cNvSpPr>
            <p:nvPr/>
          </p:nvSpPr>
          <p:spPr bwMode="auto">
            <a:xfrm rot="-5400000">
              <a:off x="3315" y="1785"/>
              <a:ext cx="73" cy="1198"/>
            </a:xfrm>
            <a:prstGeom prst="leftBrace">
              <a:avLst>
                <a:gd name="adj1" fmla="val 136758"/>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7845" name="AutoShape 51"/>
            <p:cNvSpPr>
              <a:spLocks/>
            </p:cNvSpPr>
            <p:nvPr/>
          </p:nvSpPr>
          <p:spPr bwMode="auto">
            <a:xfrm rot="-5400000">
              <a:off x="4544" y="1774"/>
              <a:ext cx="73" cy="1198"/>
            </a:xfrm>
            <a:prstGeom prst="leftBrace">
              <a:avLst>
                <a:gd name="adj1" fmla="val 136758"/>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7846" name="Text Box 52"/>
            <p:cNvSpPr txBox="1">
              <a:spLocks noChangeArrowheads="1"/>
            </p:cNvSpPr>
            <p:nvPr/>
          </p:nvSpPr>
          <p:spPr bwMode="auto">
            <a:xfrm>
              <a:off x="1881" y="2416"/>
              <a:ext cx="66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寻址特征</a:t>
              </a:r>
            </a:p>
          </p:txBody>
        </p:sp>
        <p:sp>
          <p:nvSpPr>
            <p:cNvPr id="77847" name="Text Box 53"/>
            <p:cNvSpPr txBox="1">
              <a:spLocks noChangeArrowheads="1"/>
            </p:cNvSpPr>
            <p:nvPr/>
          </p:nvSpPr>
          <p:spPr bwMode="auto">
            <a:xfrm>
              <a:off x="3037" y="2422"/>
              <a:ext cx="66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立即数</a:t>
              </a:r>
            </a:p>
          </p:txBody>
        </p:sp>
        <p:sp>
          <p:nvSpPr>
            <p:cNvPr id="77848" name="Text Box 54"/>
            <p:cNvSpPr txBox="1">
              <a:spLocks noChangeArrowheads="1"/>
            </p:cNvSpPr>
            <p:nvPr/>
          </p:nvSpPr>
          <p:spPr bwMode="auto">
            <a:xfrm>
              <a:off x="4262" y="2417"/>
              <a:ext cx="66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位移量</a:t>
              </a:r>
            </a:p>
          </p:txBody>
        </p:sp>
        <p:sp>
          <p:nvSpPr>
            <p:cNvPr id="77849" name="Line 55"/>
            <p:cNvSpPr>
              <a:spLocks noChangeShapeType="1"/>
            </p:cNvSpPr>
            <p:nvPr/>
          </p:nvSpPr>
          <p:spPr bwMode="auto">
            <a:xfrm>
              <a:off x="1708" y="1702"/>
              <a:ext cx="0" cy="379"/>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50" name="Line 56"/>
            <p:cNvSpPr>
              <a:spLocks noChangeShapeType="1"/>
            </p:cNvSpPr>
            <p:nvPr/>
          </p:nvSpPr>
          <p:spPr bwMode="auto">
            <a:xfrm>
              <a:off x="2729" y="1712"/>
              <a:ext cx="0" cy="379"/>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51" name="Line 57"/>
            <p:cNvSpPr>
              <a:spLocks noChangeShapeType="1"/>
            </p:cNvSpPr>
            <p:nvPr/>
          </p:nvSpPr>
          <p:spPr bwMode="auto">
            <a:xfrm>
              <a:off x="3963" y="1705"/>
              <a:ext cx="0" cy="379"/>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52" name="Text Box 58"/>
            <p:cNvSpPr txBox="1">
              <a:spLocks noChangeArrowheads="1"/>
            </p:cNvSpPr>
            <p:nvPr/>
          </p:nvSpPr>
          <p:spPr bwMode="auto">
            <a:xfrm>
              <a:off x="801" y="1727"/>
              <a:ext cx="104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1</a:t>
              </a:r>
              <a:r>
                <a:rPr lang="zh-CN" altLang="en-US" sz="1600">
                  <a:latin typeface="黑体" pitchFamily="2" charset="-122"/>
                  <a:ea typeface="黑体" pitchFamily="2" charset="-122"/>
                </a:rPr>
                <a:t>字节</a:t>
              </a:r>
            </a:p>
          </p:txBody>
        </p:sp>
        <p:sp>
          <p:nvSpPr>
            <p:cNvPr id="77853" name="Text Box 59"/>
            <p:cNvSpPr txBox="1">
              <a:spLocks noChangeArrowheads="1"/>
            </p:cNvSpPr>
            <p:nvPr/>
          </p:nvSpPr>
          <p:spPr bwMode="auto">
            <a:xfrm>
              <a:off x="1682" y="1715"/>
              <a:ext cx="104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2</a:t>
              </a:r>
              <a:r>
                <a:rPr lang="zh-CN" altLang="en-US" sz="1600">
                  <a:latin typeface="黑体" pitchFamily="2" charset="-122"/>
                  <a:ea typeface="黑体" pitchFamily="2" charset="-122"/>
                </a:rPr>
                <a:t>字节</a:t>
              </a:r>
            </a:p>
          </p:txBody>
        </p:sp>
        <p:sp>
          <p:nvSpPr>
            <p:cNvPr id="77854" name="Text Box 60"/>
            <p:cNvSpPr txBox="1">
              <a:spLocks noChangeArrowheads="1"/>
            </p:cNvSpPr>
            <p:nvPr/>
          </p:nvSpPr>
          <p:spPr bwMode="auto">
            <a:xfrm>
              <a:off x="2822" y="1718"/>
              <a:ext cx="104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3</a:t>
              </a:r>
              <a:r>
                <a:rPr lang="zh-CN" altLang="en-US" sz="1600">
                  <a:latin typeface="黑体" pitchFamily="2" charset="-122"/>
                  <a:ea typeface="黑体" pitchFamily="2" charset="-122"/>
                </a:rPr>
                <a:t>、</a:t>
              </a:r>
              <a:r>
                <a:rPr lang="en-US" altLang="zh-CN" sz="1600">
                  <a:latin typeface="黑体" pitchFamily="2" charset="-122"/>
                  <a:ea typeface="黑体" pitchFamily="2" charset="-122"/>
                </a:rPr>
                <a:t>4</a:t>
              </a:r>
              <a:r>
                <a:rPr lang="zh-CN" altLang="en-US" sz="1600">
                  <a:latin typeface="黑体" pitchFamily="2" charset="-122"/>
                  <a:ea typeface="黑体" pitchFamily="2" charset="-122"/>
                </a:rPr>
                <a:t>字节</a:t>
              </a:r>
            </a:p>
          </p:txBody>
        </p:sp>
        <p:sp>
          <p:nvSpPr>
            <p:cNvPr id="77855" name="Text Box 61"/>
            <p:cNvSpPr txBox="1">
              <a:spLocks noChangeArrowheads="1"/>
            </p:cNvSpPr>
            <p:nvPr/>
          </p:nvSpPr>
          <p:spPr bwMode="auto">
            <a:xfrm>
              <a:off x="4061" y="1722"/>
              <a:ext cx="104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5</a:t>
              </a:r>
              <a:r>
                <a:rPr lang="zh-CN" altLang="en-US" sz="1600">
                  <a:latin typeface="黑体" pitchFamily="2" charset="-122"/>
                  <a:ea typeface="黑体" pitchFamily="2" charset="-122"/>
                </a:rPr>
                <a:t>、</a:t>
              </a:r>
              <a:r>
                <a:rPr lang="en-US" altLang="zh-CN" sz="1600">
                  <a:latin typeface="黑体" pitchFamily="2" charset="-122"/>
                  <a:ea typeface="黑体" pitchFamily="2" charset="-122"/>
                </a:rPr>
                <a:t>6</a:t>
              </a:r>
              <a:r>
                <a:rPr lang="zh-CN" altLang="en-US" sz="1600">
                  <a:latin typeface="黑体" pitchFamily="2" charset="-122"/>
                  <a:ea typeface="黑体" pitchFamily="2" charset="-122"/>
                </a:rPr>
                <a:t>字节</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2300"/>
                                        </p:tgtEl>
                                        <p:attrNameLst>
                                          <p:attrName>style.visibility</p:attrName>
                                        </p:attrNameLst>
                                      </p:cBhvr>
                                      <p:to>
                                        <p:strVal val="visible"/>
                                      </p:to>
                                    </p:set>
                                    <p:animEffect transition="in" filter="wipe(up)">
                                      <p:cBhvr>
                                        <p:cTn id="12" dur="500"/>
                                        <p:tgtEl>
                                          <p:spTgt spid="652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2299"/>
                                        </p:tgtEl>
                                        <p:attrNameLst>
                                          <p:attrName>style.visibility</p:attrName>
                                        </p:attrNameLst>
                                      </p:cBhvr>
                                      <p:to>
                                        <p:strVal val="visible"/>
                                      </p:to>
                                    </p:set>
                                    <p:animEffect transition="in" filter="wipe(up)">
                                      <p:cBhvr>
                                        <p:cTn id="17" dur="500"/>
                                        <p:tgtEl>
                                          <p:spTgt spid="6522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9" grpId="0" autoUpdateAnimBg="0"/>
      <p:bldP spid="65230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5"/>
          <p:cNvSpPr>
            <a:spLocks noChangeArrowheads="1"/>
          </p:cNvSpPr>
          <p:nvPr/>
        </p:nvSpPr>
        <p:spPr bwMode="auto">
          <a:xfrm>
            <a:off x="3330575" y="1195388"/>
            <a:ext cx="1549400" cy="1765300"/>
          </a:xfrm>
          <a:prstGeom prst="rect">
            <a:avLst/>
          </a:prstGeom>
          <a:noFill/>
          <a:ln w="19050">
            <a:solidFill>
              <a:srgbClr val="008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78851" name="Rectangle 16"/>
          <p:cNvSpPr>
            <a:spLocks noChangeArrowheads="1"/>
          </p:cNvSpPr>
          <p:nvPr/>
        </p:nvSpPr>
        <p:spPr bwMode="auto">
          <a:xfrm>
            <a:off x="4949825" y="1195388"/>
            <a:ext cx="1784350" cy="1765300"/>
          </a:xfrm>
          <a:prstGeom prst="rect">
            <a:avLst/>
          </a:prstGeom>
          <a:noFill/>
          <a:ln w="19050">
            <a:solidFill>
              <a:srgbClr val="008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grpSp>
        <p:nvGrpSpPr>
          <p:cNvPr id="78852" name="Group 21"/>
          <p:cNvGrpSpPr>
            <a:grpSpLocks/>
          </p:cNvGrpSpPr>
          <p:nvPr/>
        </p:nvGrpSpPr>
        <p:grpSpPr bwMode="auto">
          <a:xfrm>
            <a:off x="3295650" y="1179513"/>
            <a:ext cx="3408363" cy="327025"/>
            <a:chOff x="482" y="585"/>
            <a:chExt cx="1370" cy="163"/>
          </a:xfrm>
        </p:grpSpPr>
        <p:sp>
          <p:nvSpPr>
            <p:cNvPr id="78880" name="Rectangle 22"/>
            <p:cNvSpPr>
              <a:spLocks noChangeArrowheads="1"/>
            </p:cNvSpPr>
            <p:nvPr/>
          </p:nvSpPr>
          <p:spPr bwMode="auto">
            <a:xfrm>
              <a:off x="482" y="585"/>
              <a:ext cx="622" cy="156"/>
            </a:xfrm>
            <a:prstGeom prst="rect">
              <a:avLst/>
            </a:prstGeom>
            <a:solidFill>
              <a:srgbClr val="CC3300">
                <a:alpha val="50195"/>
              </a:srgbClr>
            </a:solidFill>
            <a:ln w="19050">
              <a:solidFill>
                <a:srgbClr val="CC33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8881" name="Rectangle 23"/>
            <p:cNvSpPr>
              <a:spLocks noChangeArrowheads="1"/>
            </p:cNvSpPr>
            <p:nvPr/>
          </p:nvSpPr>
          <p:spPr bwMode="auto">
            <a:xfrm>
              <a:off x="1385" y="585"/>
              <a:ext cx="200" cy="163"/>
            </a:xfrm>
            <a:prstGeom prst="rect">
              <a:avLst/>
            </a:prstGeom>
            <a:solidFill>
              <a:srgbClr val="00CC00">
                <a:alpha val="50195"/>
              </a:srgbClr>
            </a:solidFill>
            <a:ln w="19050">
              <a:solidFill>
                <a:srgbClr val="00CC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8882" name="Rectangle 24"/>
            <p:cNvSpPr>
              <a:spLocks noChangeArrowheads="1"/>
            </p:cNvSpPr>
            <p:nvPr/>
          </p:nvSpPr>
          <p:spPr bwMode="auto">
            <a:xfrm>
              <a:off x="1119" y="593"/>
              <a:ext cx="259" cy="148"/>
            </a:xfrm>
            <a:prstGeom prst="rect">
              <a:avLst/>
            </a:prstGeom>
            <a:solidFill>
              <a:schemeClr val="accent2">
                <a:alpha val="50195"/>
              </a:schemeClr>
            </a:solidFill>
            <a:ln w="19050">
              <a:solidFill>
                <a:schemeClr val="accent2"/>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8883" name="Rectangle 25"/>
            <p:cNvSpPr>
              <a:spLocks noChangeArrowheads="1"/>
            </p:cNvSpPr>
            <p:nvPr/>
          </p:nvSpPr>
          <p:spPr bwMode="auto">
            <a:xfrm>
              <a:off x="1593" y="585"/>
              <a:ext cx="259" cy="148"/>
            </a:xfrm>
            <a:prstGeom prst="rect">
              <a:avLst/>
            </a:prstGeom>
            <a:solidFill>
              <a:schemeClr val="accent2">
                <a:alpha val="50195"/>
              </a:schemeClr>
            </a:solidFill>
            <a:ln w="19050">
              <a:solidFill>
                <a:schemeClr val="accent2"/>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grpSp>
      <p:sp>
        <p:nvSpPr>
          <p:cNvPr id="78853" name="Rectangle 27"/>
          <p:cNvSpPr>
            <a:spLocks noChangeArrowheads="1"/>
          </p:cNvSpPr>
          <p:nvPr/>
        </p:nvSpPr>
        <p:spPr bwMode="auto">
          <a:xfrm>
            <a:off x="577850" y="2128838"/>
            <a:ext cx="856615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0000"/>
              </a:lnSpc>
              <a:tabLst>
                <a:tab pos="2041525" algn="l"/>
              </a:tabLst>
            </a:pPr>
            <a:r>
              <a:rPr lang="zh-CN" altLang="en-US" sz="2200">
                <a:latin typeface="黑体" pitchFamily="2" charset="-122"/>
                <a:ea typeface="黑体" pitchFamily="2" charset="-122"/>
              </a:rPr>
              <a:t>例：</a:t>
            </a:r>
            <a:r>
              <a:rPr lang="zh-CN" altLang="en-US" sz="2200">
                <a:solidFill>
                  <a:srgbClr val="FF0000"/>
                </a:solidFill>
                <a:latin typeface="黑体" pitchFamily="2" charset="-122"/>
                <a:ea typeface="黑体" pitchFamily="2" charset="-122"/>
              </a:rPr>
              <a:t> </a:t>
            </a:r>
            <a:r>
              <a:rPr lang="en-US" altLang="zh-CN" sz="2200">
                <a:solidFill>
                  <a:srgbClr val="FF0000"/>
                </a:solidFill>
                <a:latin typeface="黑体" pitchFamily="2" charset="-122"/>
                <a:ea typeface="黑体" pitchFamily="2" charset="-122"/>
              </a:rPr>
              <a:t>MOV</a:t>
            </a:r>
            <a:r>
              <a:rPr lang="en-US" altLang="zh-CN" sz="2200">
                <a:latin typeface="黑体" pitchFamily="2" charset="-122"/>
                <a:ea typeface="黑体" pitchFamily="2" charset="-122"/>
              </a:rPr>
              <a:t>  </a:t>
            </a:r>
            <a:r>
              <a:rPr lang="en-US" altLang="zh-CN" sz="2200">
                <a:solidFill>
                  <a:srgbClr val="003300"/>
                </a:solidFill>
                <a:latin typeface="黑体" pitchFamily="2" charset="-122"/>
                <a:ea typeface="黑体" pitchFamily="2" charset="-122"/>
              </a:rPr>
              <a:t>AL</a:t>
            </a:r>
            <a:r>
              <a:rPr lang="en-US" altLang="zh-CN" sz="2200">
                <a:latin typeface="黑体" pitchFamily="2" charset="-122"/>
                <a:ea typeface="黑体" pitchFamily="2" charset="-122"/>
              </a:rPr>
              <a:t>,</a:t>
            </a:r>
            <a:r>
              <a:rPr lang="en-US" altLang="zh-CN" sz="2200">
                <a:solidFill>
                  <a:srgbClr val="0000FF"/>
                </a:solidFill>
                <a:latin typeface="黑体" pitchFamily="2" charset="-122"/>
                <a:ea typeface="黑体" pitchFamily="2" charset="-122"/>
              </a:rPr>
              <a:t>AH</a:t>
            </a:r>
            <a:r>
              <a:rPr lang="en-US" altLang="zh-CN" sz="2200">
                <a:latin typeface="黑体" pitchFamily="2" charset="-122"/>
                <a:ea typeface="黑体" pitchFamily="2" charset="-122"/>
              </a:rPr>
              <a:t> </a:t>
            </a:r>
            <a:r>
              <a:rPr lang="en-US" altLang="zh-CN" sz="2200">
                <a:solidFill>
                  <a:srgbClr val="008000"/>
                </a:solidFill>
                <a:latin typeface="黑体" pitchFamily="2" charset="-122"/>
                <a:ea typeface="黑体" pitchFamily="2" charset="-122"/>
              </a:rPr>
              <a:t>;</a:t>
            </a:r>
            <a:r>
              <a:rPr lang="en-US" altLang="zh-CN" sz="2200">
                <a:latin typeface="黑体" pitchFamily="2" charset="-122"/>
                <a:ea typeface="黑体" pitchFamily="2" charset="-122"/>
              </a:rPr>
              <a:t>  </a:t>
            </a:r>
            <a:r>
              <a:rPr lang="en-US" altLang="zh-CN" sz="2200">
                <a:solidFill>
                  <a:srgbClr val="FF0000"/>
                </a:solidFill>
                <a:latin typeface="黑体" pitchFamily="2" charset="-122"/>
                <a:ea typeface="黑体" pitchFamily="2" charset="-122"/>
              </a:rPr>
              <a:t>100010</a:t>
            </a:r>
            <a:r>
              <a:rPr lang="en-US" altLang="zh-CN" sz="2200">
                <a:solidFill>
                  <a:srgbClr val="008000"/>
                </a:solidFill>
                <a:latin typeface="黑体" pitchFamily="2" charset="-122"/>
                <a:ea typeface="黑体" pitchFamily="2" charset="-122"/>
              </a:rPr>
              <a:t> </a:t>
            </a:r>
            <a:r>
              <a:rPr lang="en-US" altLang="zh-CN" sz="2200">
                <a:solidFill>
                  <a:srgbClr val="003300"/>
                </a:solidFill>
                <a:latin typeface="黑体" pitchFamily="2" charset="-122"/>
                <a:ea typeface="黑体" pitchFamily="2" charset="-122"/>
              </a:rPr>
              <a:t>1 0</a:t>
            </a:r>
            <a:r>
              <a:rPr lang="en-US" altLang="zh-CN" sz="2200">
                <a:solidFill>
                  <a:srgbClr val="008000"/>
                </a:solidFill>
                <a:latin typeface="黑体" pitchFamily="2" charset="-122"/>
                <a:ea typeface="黑体" pitchFamily="2" charset="-122"/>
              </a:rPr>
              <a:t>   </a:t>
            </a:r>
            <a:r>
              <a:rPr lang="en-US" altLang="zh-CN" sz="2200">
                <a:solidFill>
                  <a:srgbClr val="0000FF"/>
                </a:solidFill>
                <a:latin typeface="黑体" pitchFamily="2" charset="-122"/>
                <a:ea typeface="黑体" pitchFamily="2" charset="-122"/>
              </a:rPr>
              <a:t>11</a:t>
            </a:r>
            <a:r>
              <a:rPr lang="en-US" altLang="zh-CN" sz="2200">
                <a:solidFill>
                  <a:srgbClr val="008000"/>
                </a:solidFill>
                <a:latin typeface="黑体" pitchFamily="2" charset="-122"/>
                <a:ea typeface="黑体" pitchFamily="2" charset="-122"/>
              </a:rPr>
              <a:t> </a:t>
            </a:r>
            <a:r>
              <a:rPr lang="en-US" altLang="zh-CN" sz="2200">
                <a:solidFill>
                  <a:srgbClr val="003300"/>
                </a:solidFill>
                <a:latin typeface="黑体" pitchFamily="2" charset="-122"/>
                <a:ea typeface="黑体" pitchFamily="2" charset="-122"/>
              </a:rPr>
              <a:t>000</a:t>
            </a:r>
            <a:r>
              <a:rPr lang="en-US" altLang="zh-CN" sz="2200">
                <a:solidFill>
                  <a:srgbClr val="FF0000"/>
                </a:solidFill>
                <a:latin typeface="黑体" pitchFamily="2" charset="-122"/>
                <a:ea typeface="黑体" pitchFamily="2" charset="-122"/>
              </a:rPr>
              <a:t> </a:t>
            </a:r>
            <a:r>
              <a:rPr lang="en-US" altLang="zh-CN" sz="2200">
                <a:solidFill>
                  <a:srgbClr val="0000FF"/>
                </a:solidFill>
                <a:latin typeface="黑体" pitchFamily="2" charset="-122"/>
                <a:ea typeface="黑体" pitchFamily="2" charset="-122"/>
              </a:rPr>
              <a:t>100</a:t>
            </a:r>
            <a:endParaRPr lang="en-US" altLang="zh-CN" sz="2200">
              <a:latin typeface="黑体" pitchFamily="2" charset="-122"/>
              <a:ea typeface="黑体" pitchFamily="2" charset="-122"/>
            </a:endParaRPr>
          </a:p>
          <a:p>
            <a:pPr algn="l">
              <a:lnSpc>
                <a:spcPct val="110000"/>
              </a:lnSpc>
              <a:tabLst>
                <a:tab pos="2041525" algn="l"/>
              </a:tabLst>
            </a:pPr>
            <a:r>
              <a:rPr lang="en-US" altLang="zh-CN" sz="2200">
                <a:latin typeface="黑体" pitchFamily="2" charset="-122"/>
                <a:ea typeface="黑体" pitchFamily="2" charset="-122"/>
              </a:rPr>
              <a:t>     </a:t>
            </a:r>
            <a:r>
              <a:rPr lang="en-US" altLang="zh-CN" sz="2200">
                <a:solidFill>
                  <a:srgbClr val="FF0000"/>
                </a:solidFill>
                <a:latin typeface="黑体" pitchFamily="2" charset="-122"/>
                <a:ea typeface="黑体" pitchFamily="2" charset="-122"/>
              </a:rPr>
              <a:t>SUB</a:t>
            </a:r>
            <a:r>
              <a:rPr lang="en-US" altLang="zh-CN" sz="2200">
                <a:latin typeface="黑体" pitchFamily="2" charset="-122"/>
                <a:ea typeface="黑体" pitchFamily="2" charset="-122"/>
              </a:rPr>
              <a:t>  </a:t>
            </a:r>
            <a:r>
              <a:rPr lang="en-US" altLang="zh-CN" sz="2200">
                <a:solidFill>
                  <a:srgbClr val="003300"/>
                </a:solidFill>
                <a:latin typeface="黑体" pitchFamily="2" charset="-122"/>
                <a:ea typeface="黑体" pitchFamily="2" charset="-122"/>
              </a:rPr>
              <a:t>AX</a:t>
            </a:r>
            <a:r>
              <a:rPr lang="en-US" altLang="zh-CN" sz="2200">
                <a:latin typeface="黑体" pitchFamily="2" charset="-122"/>
                <a:ea typeface="黑体" pitchFamily="2" charset="-122"/>
              </a:rPr>
              <a:t>,</a:t>
            </a:r>
            <a:r>
              <a:rPr lang="en-US" altLang="zh-CN" sz="2200">
                <a:solidFill>
                  <a:srgbClr val="0000FF"/>
                </a:solidFill>
                <a:latin typeface="黑体" pitchFamily="2" charset="-122"/>
                <a:ea typeface="黑体" pitchFamily="2" charset="-122"/>
              </a:rPr>
              <a:t>BX</a:t>
            </a:r>
            <a:r>
              <a:rPr lang="en-US" altLang="zh-CN" sz="2200">
                <a:latin typeface="黑体" pitchFamily="2" charset="-122"/>
                <a:ea typeface="黑体" pitchFamily="2" charset="-122"/>
              </a:rPr>
              <a:t> </a:t>
            </a:r>
            <a:r>
              <a:rPr lang="en-US" altLang="zh-CN" sz="2200">
                <a:solidFill>
                  <a:srgbClr val="008000"/>
                </a:solidFill>
                <a:latin typeface="黑体" pitchFamily="2" charset="-122"/>
                <a:ea typeface="黑体" pitchFamily="2" charset="-122"/>
              </a:rPr>
              <a:t>; </a:t>
            </a:r>
            <a:r>
              <a:rPr lang="en-US" altLang="zh-CN" sz="2200">
                <a:latin typeface="黑体" pitchFamily="2" charset="-122"/>
                <a:ea typeface="黑体" pitchFamily="2" charset="-122"/>
              </a:rPr>
              <a:t> </a:t>
            </a:r>
            <a:r>
              <a:rPr lang="en-US" altLang="zh-CN" sz="2200">
                <a:solidFill>
                  <a:srgbClr val="FF0000"/>
                </a:solidFill>
                <a:latin typeface="黑体" pitchFamily="2" charset="-122"/>
                <a:ea typeface="黑体" pitchFamily="2" charset="-122"/>
              </a:rPr>
              <a:t>001010</a:t>
            </a:r>
            <a:r>
              <a:rPr lang="en-US" altLang="zh-CN" sz="2200">
                <a:solidFill>
                  <a:srgbClr val="008000"/>
                </a:solidFill>
                <a:latin typeface="黑体" pitchFamily="2" charset="-122"/>
                <a:ea typeface="黑体" pitchFamily="2" charset="-122"/>
              </a:rPr>
              <a:t> </a:t>
            </a:r>
            <a:r>
              <a:rPr lang="en-US" altLang="zh-CN" sz="2200">
                <a:solidFill>
                  <a:srgbClr val="003300"/>
                </a:solidFill>
                <a:latin typeface="黑体" pitchFamily="2" charset="-122"/>
                <a:ea typeface="黑体" pitchFamily="2" charset="-122"/>
              </a:rPr>
              <a:t>1 1</a:t>
            </a:r>
            <a:r>
              <a:rPr lang="en-US" altLang="zh-CN" sz="2200">
                <a:solidFill>
                  <a:srgbClr val="008000"/>
                </a:solidFill>
                <a:latin typeface="黑体" pitchFamily="2" charset="-122"/>
                <a:ea typeface="黑体" pitchFamily="2" charset="-122"/>
              </a:rPr>
              <a:t>   </a:t>
            </a:r>
            <a:r>
              <a:rPr lang="en-US" altLang="zh-CN" sz="2200">
                <a:solidFill>
                  <a:srgbClr val="0000FF"/>
                </a:solidFill>
                <a:latin typeface="黑体" pitchFamily="2" charset="-122"/>
                <a:ea typeface="黑体" pitchFamily="2" charset="-122"/>
              </a:rPr>
              <a:t>11</a:t>
            </a:r>
            <a:r>
              <a:rPr lang="en-US" altLang="zh-CN" sz="2200">
                <a:solidFill>
                  <a:srgbClr val="008000"/>
                </a:solidFill>
                <a:latin typeface="黑体" pitchFamily="2" charset="-122"/>
                <a:ea typeface="黑体" pitchFamily="2" charset="-122"/>
              </a:rPr>
              <a:t> </a:t>
            </a:r>
            <a:r>
              <a:rPr lang="en-US" altLang="zh-CN" sz="2200">
                <a:solidFill>
                  <a:srgbClr val="003300"/>
                </a:solidFill>
                <a:latin typeface="黑体" pitchFamily="2" charset="-122"/>
                <a:ea typeface="黑体" pitchFamily="2" charset="-122"/>
              </a:rPr>
              <a:t>000</a:t>
            </a:r>
            <a:r>
              <a:rPr lang="en-US" altLang="zh-CN" sz="2200">
                <a:solidFill>
                  <a:srgbClr val="FF0000"/>
                </a:solidFill>
                <a:latin typeface="黑体" pitchFamily="2" charset="-122"/>
                <a:ea typeface="黑体" pitchFamily="2" charset="-122"/>
              </a:rPr>
              <a:t> </a:t>
            </a:r>
            <a:r>
              <a:rPr lang="en-US" altLang="zh-CN" sz="2200">
                <a:solidFill>
                  <a:srgbClr val="0000FF"/>
                </a:solidFill>
                <a:latin typeface="黑体" pitchFamily="2" charset="-122"/>
                <a:ea typeface="黑体" pitchFamily="2" charset="-122"/>
              </a:rPr>
              <a:t>011</a:t>
            </a:r>
            <a:r>
              <a:rPr lang="en-US" altLang="zh-CN" sz="2200">
                <a:latin typeface="黑体" pitchFamily="2" charset="-122"/>
                <a:ea typeface="黑体" pitchFamily="2" charset="-122"/>
              </a:rPr>
              <a:t> </a:t>
            </a:r>
            <a:endParaRPr lang="en-US" altLang="zh-CN" sz="2200">
              <a:solidFill>
                <a:schemeClr val="tx1"/>
              </a:solidFill>
              <a:latin typeface="黑体" pitchFamily="2" charset="-122"/>
              <a:ea typeface="黑体" pitchFamily="2" charset="-122"/>
            </a:endParaRPr>
          </a:p>
        </p:txBody>
      </p:sp>
      <p:sp>
        <p:nvSpPr>
          <p:cNvPr id="78854" name="Text Box 15"/>
          <p:cNvSpPr txBox="1">
            <a:spLocks noChangeArrowheads="1"/>
          </p:cNvSpPr>
          <p:nvPr/>
        </p:nvSpPr>
        <p:spPr bwMode="auto">
          <a:xfrm>
            <a:off x="3462338" y="1687513"/>
            <a:ext cx="119697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操作特征</a:t>
            </a:r>
          </a:p>
        </p:txBody>
      </p:sp>
      <p:grpSp>
        <p:nvGrpSpPr>
          <p:cNvPr id="78855" name="Group 16"/>
          <p:cNvGrpSpPr>
            <a:grpSpLocks/>
          </p:cNvGrpSpPr>
          <p:nvPr/>
        </p:nvGrpSpPr>
        <p:grpSpPr bwMode="auto">
          <a:xfrm>
            <a:off x="3313113" y="1162050"/>
            <a:ext cx="1582737" cy="319088"/>
            <a:chOff x="772" y="1616"/>
            <a:chExt cx="851" cy="201"/>
          </a:xfrm>
        </p:grpSpPr>
        <p:sp>
          <p:nvSpPr>
            <p:cNvPr id="78877" name="Text Box 17"/>
            <p:cNvSpPr txBox="1">
              <a:spLocks noChangeArrowheads="1"/>
            </p:cNvSpPr>
            <p:nvPr/>
          </p:nvSpPr>
          <p:spPr bwMode="auto">
            <a:xfrm>
              <a:off x="772" y="1618"/>
              <a:ext cx="540"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OPCODE</a:t>
              </a:r>
              <a:endParaRPr lang="zh-CN" altLang="en-US" sz="1600">
                <a:latin typeface="黑体" pitchFamily="2" charset="-122"/>
                <a:ea typeface="黑体" pitchFamily="2" charset="-122"/>
              </a:endParaRPr>
            </a:p>
          </p:txBody>
        </p:sp>
        <p:sp>
          <p:nvSpPr>
            <p:cNvPr id="78878" name="Text Box 18"/>
            <p:cNvSpPr txBox="1">
              <a:spLocks noChangeArrowheads="1"/>
            </p:cNvSpPr>
            <p:nvPr/>
          </p:nvSpPr>
          <p:spPr bwMode="auto">
            <a:xfrm>
              <a:off x="1312" y="1617"/>
              <a:ext cx="156"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a:t>
              </a:r>
            </a:p>
          </p:txBody>
        </p:sp>
        <p:sp>
          <p:nvSpPr>
            <p:cNvPr id="78879" name="Text Box 19"/>
            <p:cNvSpPr txBox="1">
              <a:spLocks noChangeArrowheads="1"/>
            </p:cNvSpPr>
            <p:nvPr/>
          </p:nvSpPr>
          <p:spPr bwMode="auto">
            <a:xfrm>
              <a:off x="1467" y="1616"/>
              <a:ext cx="156"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w</a:t>
              </a:r>
            </a:p>
          </p:txBody>
        </p:sp>
      </p:grpSp>
      <p:grpSp>
        <p:nvGrpSpPr>
          <p:cNvPr id="78856" name="Group 20"/>
          <p:cNvGrpSpPr>
            <a:grpSpLocks/>
          </p:cNvGrpSpPr>
          <p:nvPr/>
        </p:nvGrpSpPr>
        <p:grpSpPr bwMode="auto">
          <a:xfrm>
            <a:off x="4897438" y="1162050"/>
            <a:ext cx="1830387" cy="320675"/>
            <a:chOff x="1820" y="1870"/>
            <a:chExt cx="1051" cy="202"/>
          </a:xfrm>
        </p:grpSpPr>
        <p:sp>
          <p:nvSpPr>
            <p:cNvPr id="78874" name="Text Box 21"/>
            <p:cNvSpPr txBox="1">
              <a:spLocks noChangeArrowheads="1"/>
            </p:cNvSpPr>
            <p:nvPr/>
          </p:nvSpPr>
          <p:spPr bwMode="auto">
            <a:xfrm>
              <a:off x="1820" y="1871"/>
              <a:ext cx="322"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MODE</a:t>
              </a:r>
              <a:endParaRPr lang="zh-CN" altLang="en-US" sz="1600">
                <a:latin typeface="黑体" pitchFamily="2" charset="-122"/>
                <a:ea typeface="黑体" pitchFamily="2" charset="-122"/>
              </a:endParaRPr>
            </a:p>
          </p:txBody>
        </p:sp>
        <p:sp>
          <p:nvSpPr>
            <p:cNvPr id="78875" name="Text Box 22"/>
            <p:cNvSpPr txBox="1">
              <a:spLocks noChangeArrowheads="1"/>
            </p:cNvSpPr>
            <p:nvPr/>
          </p:nvSpPr>
          <p:spPr bwMode="auto">
            <a:xfrm>
              <a:off x="2142" y="1870"/>
              <a:ext cx="363"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REG</a:t>
              </a:r>
              <a:endParaRPr lang="zh-CN" altLang="en-US" sz="1600">
                <a:latin typeface="黑体" pitchFamily="2" charset="-122"/>
                <a:ea typeface="黑体" pitchFamily="2" charset="-122"/>
              </a:endParaRPr>
            </a:p>
          </p:txBody>
        </p:sp>
        <p:sp>
          <p:nvSpPr>
            <p:cNvPr id="78876" name="Text Box 23"/>
            <p:cNvSpPr txBox="1">
              <a:spLocks noChangeArrowheads="1"/>
            </p:cNvSpPr>
            <p:nvPr/>
          </p:nvSpPr>
          <p:spPr bwMode="auto">
            <a:xfrm>
              <a:off x="2508" y="1873"/>
              <a:ext cx="363"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R/M</a:t>
              </a:r>
              <a:endParaRPr lang="zh-CN" altLang="en-US" sz="1600">
                <a:latin typeface="黑体" pitchFamily="2" charset="-122"/>
                <a:ea typeface="黑体" pitchFamily="2" charset="-122"/>
              </a:endParaRPr>
            </a:p>
          </p:txBody>
        </p:sp>
      </p:grpSp>
      <p:grpSp>
        <p:nvGrpSpPr>
          <p:cNvPr id="78857" name="Group 30"/>
          <p:cNvGrpSpPr>
            <a:grpSpLocks/>
          </p:cNvGrpSpPr>
          <p:nvPr/>
        </p:nvGrpSpPr>
        <p:grpSpPr bwMode="auto">
          <a:xfrm>
            <a:off x="3284538" y="901700"/>
            <a:ext cx="1582737" cy="319088"/>
            <a:chOff x="772" y="1616"/>
            <a:chExt cx="851" cy="201"/>
          </a:xfrm>
        </p:grpSpPr>
        <p:sp>
          <p:nvSpPr>
            <p:cNvPr id="78871" name="Text Box 31"/>
            <p:cNvSpPr txBox="1">
              <a:spLocks noChangeArrowheads="1"/>
            </p:cNvSpPr>
            <p:nvPr/>
          </p:nvSpPr>
          <p:spPr bwMode="auto">
            <a:xfrm>
              <a:off x="772" y="1618"/>
              <a:ext cx="54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7   2</a:t>
              </a:r>
              <a:endParaRPr lang="zh-CN" altLang="en-US" sz="1600">
                <a:latin typeface="黑体" pitchFamily="2" charset="-122"/>
                <a:ea typeface="黑体" pitchFamily="2" charset="-122"/>
              </a:endParaRPr>
            </a:p>
          </p:txBody>
        </p:sp>
        <p:sp>
          <p:nvSpPr>
            <p:cNvPr id="78872" name="Text Box 32"/>
            <p:cNvSpPr txBox="1">
              <a:spLocks noChangeArrowheads="1"/>
            </p:cNvSpPr>
            <p:nvPr/>
          </p:nvSpPr>
          <p:spPr bwMode="auto">
            <a:xfrm>
              <a:off x="1312" y="1617"/>
              <a:ext cx="1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1</a:t>
              </a:r>
            </a:p>
          </p:txBody>
        </p:sp>
        <p:sp>
          <p:nvSpPr>
            <p:cNvPr id="78873" name="Text Box 33"/>
            <p:cNvSpPr txBox="1">
              <a:spLocks noChangeArrowheads="1"/>
            </p:cNvSpPr>
            <p:nvPr/>
          </p:nvSpPr>
          <p:spPr bwMode="auto">
            <a:xfrm>
              <a:off x="1467" y="1616"/>
              <a:ext cx="1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0</a:t>
              </a:r>
            </a:p>
          </p:txBody>
        </p:sp>
      </p:grpSp>
      <p:grpSp>
        <p:nvGrpSpPr>
          <p:cNvPr id="78858" name="Group 34"/>
          <p:cNvGrpSpPr>
            <a:grpSpLocks/>
          </p:cNvGrpSpPr>
          <p:nvPr/>
        </p:nvGrpSpPr>
        <p:grpSpPr bwMode="auto">
          <a:xfrm>
            <a:off x="4841875" y="901700"/>
            <a:ext cx="1830388" cy="320675"/>
            <a:chOff x="1820" y="1870"/>
            <a:chExt cx="1051" cy="202"/>
          </a:xfrm>
        </p:grpSpPr>
        <p:sp>
          <p:nvSpPr>
            <p:cNvPr id="78868" name="Text Box 35"/>
            <p:cNvSpPr txBox="1">
              <a:spLocks noChangeArrowheads="1"/>
            </p:cNvSpPr>
            <p:nvPr/>
          </p:nvSpPr>
          <p:spPr bwMode="auto">
            <a:xfrm>
              <a:off x="1820" y="1871"/>
              <a:ext cx="32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7 6</a:t>
              </a:r>
              <a:endParaRPr lang="zh-CN" altLang="en-US" sz="1600">
                <a:latin typeface="黑体" pitchFamily="2" charset="-122"/>
                <a:ea typeface="黑体" pitchFamily="2" charset="-122"/>
              </a:endParaRPr>
            </a:p>
          </p:txBody>
        </p:sp>
        <p:sp>
          <p:nvSpPr>
            <p:cNvPr id="78869" name="Text Box 36"/>
            <p:cNvSpPr txBox="1">
              <a:spLocks noChangeArrowheads="1"/>
            </p:cNvSpPr>
            <p:nvPr/>
          </p:nvSpPr>
          <p:spPr bwMode="auto">
            <a:xfrm>
              <a:off x="2142" y="1870"/>
              <a:ext cx="36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543 </a:t>
              </a:r>
              <a:endParaRPr lang="zh-CN" altLang="en-US" sz="1600">
                <a:latin typeface="黑体" pitchFamily="2" charset="-122"/>
                <a:ea typeface="黑体" pitchFamily="2" charset="-122"/>
              </a:endParaRPr>
            </a:p>
          </p:txBody>
        </p:sp>
        <p:sp>
          <p:nvSpPr>
            <p:cNvPr id="78870" name="Text Box 37"/>
            <p:cNvSpPr txBox="1">
              <a:spLocks noChangeArrowheads="1"/>
            </p:cNvSpPr>
            <p:nvPr/>
          </p:nvSpPr>
          <p:spPr bwMode="auto">
            <a:xfrm>
              <a:off x="2508" y="1873"/>
              <a:ext cx="36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210 </a:t>
              </a:r>
              <a:endParaRPr lang="zh-CN" altLang="en-US" sz="1600">
                <a:latin typeface="黑体" pitchFamily="2" charset="-122"/>
                <a:ea typeface="黑体" pitchFamily="2" charset="-122"/>
              </a:endParaRPr>
            </a:p>
          </p:txBody>
        </p:sp>
      </p:grpSp>
      <p:sp>
        <p:nvSpPr>
          <p:cNvPr id="78859" name="AutoShape 44"/>
          <p:cNvSpPr>
            <a:spLocks/>
          </p:cNvSpPr>
          <p:nvPr/>
        </p:nvSpPr>
        <p:spPr bwMode="auto">
          <a:xfrm rot="-5400000">
            <a:off x="4042569" y="853281"/>
            <a:ext cx="115888" cy="1533525"/>
          </a:xfrm>
          <a:prstGeom prst="leftBrace">
            <a:avLst>
              <a:gd name="adj1" fmla="val 110273"/>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8860" name="AutoShape 45"/>
          <p:cNvSpPr>
            <a:spLocks/>
          </p:cNvSpPr>
          <p:nvPr/>
        </p:nvSpPr>
        <p:spPr bwMode="auto">
          <a:xfrm rot="-5400000">
            <a:off x="5768182" y="742156"/>
            <a:ext cx="115888" cy="1768475"/>
          </a:xfrm>
          <a:prstGeom prst="leftBrace">
            <a:avLst>
              <a:gd name="adj1" fmla="val 127168"/>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8861" name="Text Box 48"/>
          <p:cNvSpPr txBox="1">
            <a:spLocks noChangeArrowheads="1"/>
          </p:cNvSpPr>
          <p:nvPr/>
        </p:nvSpPr>
        <p:spPr bwMode="auto">
          <a:xfrm>
            <a:off x="5202238" y="1684338"/>
            <a:ext cx="119697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寻址特征</a:t>
            </a:r>
          </a:p>
        </p:txBody>
      </p:sp>
      <p:sp>
        <p:nvSpPr>
          <p:cNvPr id="78862" name="Line 51"/>
          <p:cNvSpPr>
            <a:spLocks noChangeShapeType="1"/>
          </p:cNvSpPr>
          <p:nvPr/>
        </p:nvSpPr>
        <p:spPr bwMode="auto">
          <a:xfrm>
            <a:off x="4889500" y="550863"/>
            <a:ext cx="0" cy="601662"/>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8863" name="Line 52"/>
          <p:cNvSpPr>
            <a:spLocks noChangeShapeType="1"/>
          </p:cNvSpPr>
          <p:nvPr/>
        </p:nvSpPr>
        <p:spPr bwMode="auto">
          <a:xfrm>
            <a:off x="6731000" y="566738"/>
            <a:ext cx="0" cy="601662"/>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8864" name="Text Box 54"/>
          <p:cNvSpPr txBox="1">
            <a:spLocks noChangeArrowheads="1"/>
          </p:cNvSpPr>
          <p:nvPr/>
        </p:nvSpPr>
        <p:spPr bwMode="auto">
          <a:xfrm>
            <a:off x="3254375" y="590550"/>
            <a:ext cx="18923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1</a:t>
            </a:r>
            <a:r>
              <a:rPr lang="zh-CN" altLang="en-US" sz="1600">
                <a:latin typeface="黑体" pitchFamily="2" charset="-122"/>
                <a:ea typeface="黑体" pitchFamily="2" charset="-122"/>
              </a:rPr>
              <a:t>字节</a:t>
            </a:r>
          </a:p>
        </p:txBody>
      </p:sp>
      <p:sp>
        <p:nvSpPr>
          <p:cNvPr id="78865" name="Text Box 55"/>
          <p:cNvSpPr txBox="1">
            <a:spLocks noChangeArrowheads="1"/>
          </p:cNvSpPr>
          <p:nvPr/>
        </p:nvSpPr>
        <p:spPr bwMode="auto">
          <a:xfrm>
            <a:off x="4843463" y="571500"/>
            <a:ext cx="18923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2</a:t>
            </a:r>
            <a:r>
              <a:rPr lang="zh-CN" altLang="en-US" sz="1600">
                <a:latin typeface="黑体" pitchFamily="2" charset="-122"/>
                <a:ea typeface="黑体" pitchFamily="2" charset="-122"/>
              </a:rPr>
              <a:t>字节</a:t>
            </a:r>
          </a:p>
        </p:txBody>
      </p:sp>
      <p:sp>
        <p:nvSpPr>
          <p:cNvPr id="78866" name="Text Box 56"/>
          <p:cNvSpPr txBox="1">
            <a:spLocks noChangeArrowheads="1"/>
          </p:cNvSpPr>
          <p:nvPr/>
        </p:nvSpPr>
        <p:spPr bwMode="auto">
          <a:xfrm>
            <a:off x="6662738" y="1136650"/>
            <a:ext cx="77946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a:t>
            </a:r>
          </a:p>
        </p:txBody>
      </p:sp>
      <p:sp>
        <p:nvSpPr>
          <p:cNvPr id="78867" name="Freeform 59"/>
          <p:cNvSpPr>
            <a:spLocks/>
          </p:cNvSpPr>
          <p:nvPr/>
        </p:nvSpPr>
        <p:spPr bwMode="auto">
          <a:xfrm>
            <a:off x="6710363" y="1162050"/>
            <a:ext cx="487362" cy="328613"/>
          </a:xfrm>
          <a:custGeom>
            <a:avLst/>
            <a:gdLst>
              <a:gd name="T0" fmla="*/ 2147483647 w 436"/>
              <a:gd name="T1" fmla="*/ 0 h 207"/>
              <a:gd name="T2" fmla="*/ 2147483647 w 436"/>
              <a:gd name="T3" fmla="*/ 0 h 207"/>
              <a:gd name="T4" fmla="*/ 0 w 436"/>
              <a:gd name="T5" fmla="*/ 2147483647 h 207"/>
              <a:gd name="T6" fmla="*/ 2147483647 w 436"/>
              <a:gd name="T7" fmla="*/ 2147483647 h 207"/>
              <a:gd name="T8" fmla="*/ 0 60000 65536"/>
              <a:gd name="T9" fmla="*/ 0 60000 65536"/>
              <a:gd name="T10" fmla="*/ 0 60000 65536"/>
              <a:gd name="T11" fmla="*/ 0 60000 65536"/>
              <a:gd name="T12" fmla="*/ 0 w 436"/>
              <a:gd name="T13" fmla="*/ 0 h 207"/>
              <a:gd name="T14" fmla="*/ 436 w 436"/>
              <a:gd name="T15" fmla="*/ 207 h 207"/>
            </a:gdLst>
            <a:ahLst/>
            <a:cxnLst>
              <a:cxn ang="T8">
                <a:pos x="T0" y="T1"/>
              </a:cxn>
              <a:cxn ang="T9">
                <a:pos x="T2" y="T3"/>
              </a:cxn>
              <a:cxn ang="T10">
                <a:pos x="T4" y="T5"/>
              </a:cxn>
              <a:cxn ang="T11">
                <a:pos x="T6" y="T7"/>
              </a:cxn>
            </a:cxnLst>
            <a:rect l="T12" t="T13" r="T14" b="T15"/>
            <a:pathLst>
              <a:path w="436" h="207">
                <a:moveTo>
                  <a:pt x="436" y="0"/>
                </a:moveTo>
                <a:lnTo>
                  <a:pt x="5" y="0"/>
                </a:lnTo>
                <a:lnTo>
                  <a:pt x="0" y="207"/>
                </a:lnTo>
                <a:lnTo>
                  <a:pt x="420" y="207"/>
                </a:lnTo>
              </a:path>
            </a:pathLst>
          </a:custGeom>
          <a:noFill/>
          <a:ln w="12700"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cSld>
  <p:clrMapOvr>
    <a:masterClrMapping/>
  </p:clrMapOvr>
  <p:transition>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657225" y="338138"/>
            <a:ext cx="8486775"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dirty="0">
                <a:solidFill>
                  <a:srgbClr val="800000"/>
                </a:solidFill>
                <a:latin typeface="黑体" pitchFamily="2" charset="-122"/>
                <a:ea typeface="黑体" pitchFamily="2" charset="-122"/>
              </a:rPr>
              <a:t>* 3.5.</a:t>
            </a:r>
            <a:r>
              <a:rPr lang="en-US" altLang="zh-CN" dirty="0">
                <a:solidFill>
                  <a:srgbClr val="800000"/>
                </a:solidFill>
                <a:latin typeface="黑体" pitchFamily="2" charset="-122"/>
                <a:ea typeface="黑体" pitchFamily="2" charset="-122"/>
              </a:rPr>
              <a:t>4 </a:t>
            </a:r>
            <a:r>
              <a:rPr lang="en-US" altLang="zh-CN" dirty="0" smtClean="0">
                <a:solidFill>
                  <a:srgbClr val="800000"/>
                </a:solidFill>
                <a:latin typeface="黑体" pitchFamily="2" charset="-122"/>
                <a:ea typeface="黑体" pitchFamily="2" charset="-122"/>
              </a:rPr>
              <a:t>80386</a:t>
            </a:r>
            <a:r>
              <a:rPr lang="zh-CN" altLang="en-US" dirty="0" smtClean="0">
                <a:solidFill>
                  <a:srgbClr val="800000"/>
                </a:solidFill>
                <a:latin typeface="黑体" pitchFamily="2" charset="-122"/>
                <a:ea typeface="黑体" pitchFamily="2" charset="-122"/>
              </a:rPr>
              <a:t>的通用寄存器</a:t>
            </a:r>
            <a:endParaRPr lang="zh-CN" altLang="en-US" dirty="0">
              <a:solidFill>
                <a:srgbClr val="800000"/>
              </a:solidFill>
              <a:latin typeface="黑体" pitchFamily="2" charset="-122"/>
              <a:ea typeface="黑体" pitchFamily="2" charset="-122"/>
            </a:endParaRPr>
          </a:p>
        </p:txBody>
      </p:sp>
      <p:sp>
        <p:nvSpPr>
          <p:cNvPr id="4" name="Rectangle 19"/>
          <p:cNvSpPr>
            <a:spLocks noChangeArrowheads="1"/>
          </p:cNvSpPr>
          <p:nvPr/>
        </p:nvSpPr>
        <p:spPr bwMode="auto">
          <a:xfrm>
            <a:off x="768095" y="1019810"/>
            <a:ext cx="7890383"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219075">
              <a:lnSpc>
                <a:spcPct val="110000"/>
              </a:lnSpc>
              <a:tabLst>
                <a:tab pos="2041525" algn="l"/>
              </a:tabLst>
            </a:pPr>
            <a:r>
              <a:rPr lang="zh-CN" altLang="en-US" dirty="0" smtClean="0">
                <a:latin typeface="黑体" pitchFamily="2" charset="-122"/>
                <a:ea typeface="黑体" pitchFamily="2" charset="-122"/>
              </a:rPr>
              <a:t>    共有</a:t>
            </a:r>
            <a:r>
              <a:rPr lang="en-US" altLang="zh-CN" dirty="0" smtClean="0">
                <a:latin typeface="黑体" pitchFamily="2" charset="-122"/>
                <a:ea typeface="黑体" pitchFamily="2" charset="-122"/>
              </a:rPr>
              <a:t>8</a:t>
            </a:r>
            <a:r>
              <a:rPr lang="zh-CN" altLang="en-US" dirty="0" smtClean="0">
                <a:latin typeface="黑体" pitchFamily="2" charset="-122"/>
                <a:ea typeface="黑体" pitchFamily="2" charset="-122"/>
              </a:rPr>
              <a:t>个，由</a:t>
            </a:r>
            <a:r>
              <a:rPr lang="en-US" altLang="zh-CN" dirty="0" smtClean="0">
                <a:latin typeface="黑体" pitchFamily="2" charset="-122"/>
                <a:ea typeface="黑体" pitchFamily="2" charset="-122"/>
              </a:rPr>
              <a:t>8086</a:t>
            </a:r>
            <a:r>
              <a:rPr lang="zh-CN" altLang="en-US" dirty="0" smtClean="0">
                <a:latin typeface="黑体" pitchFamily="2" charset="-122"/>
                <a:ea typeface="黑体" pitchFamily="2" charset="-122"/>
              </a:rPr>
              <a:t>的</a:t>
            </a:r>
            <a:r>
              <a:rPr lang="en-US" altLang="zh-CN" dirty="0" smtClean="0">
                <a:latin typeface="黑体" pitchFamily="2" charset="-122"/>
                <a:ea typeface="黑体" pitchFamily="2" charset="-122"/>
              </a:rPr>
              <a:t>16</a:t>
            </a:r>
            <a:r>
              <a:rPr lang="zh-CN" altLang="en-US" dirty="0" smtClean="0">
                <a:latin typeface="黑体" pitchFamily="2" charset="-122"/>
                <a:ea typeface="黑体" pitchFamily="2" charset="-122"/>
              </a:rPr>
              <a:t>位扩展而来的</a:t>
            </a:r>
            <a:r>
              <a:rPr lang="en-US" altLang="zh-CN" dirty="0" smtClean="0">
                <a:latin typeface="黑体" pitchFamily="2" charset="-122"/>
                <a:ea typeface="黑体" pitchFamily="2" charset="-122"/>
              </a:rPr>
              <a:t>32</a:t>
            </a:r>
            <a:r>
              <a:rPr lang="zh-CN" altLang="en-US" dirty="0" smtClean="0">
                <a:latin typeface="黑体" pitchFamily="2" charset="-122"/>
                <a:ea typeface="黑体" pitchFamily="2" charset="-122"/>
              </a:rPr>
              <a:t>位寄存器。</a:t>
            </a:r>
            <a:endParaRPr lang="zh-CN" altLang="en-US" dirty="0">
              <a:latin typeface="黑体" pitchFamily="2" charset="-122"/>
              <a:ea typeface="黑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855745719"/>
              </p:ext>
            </p:extLst>
          </p:nvPr>
        </p:nvGraphicFramePr>
        <p:xfrm>
          <a:off x="1167384" y="2805176"/>
          <a:ext cx="6096000" cy="2966720"/>
        </p:xfrm>
        <a:graphic>
          <a:graphicData uri="http://schemas.openxmlformats.org/drawingml/2006/table">
            <a:tbl>
              <a:tblPr>
                <a:tableStyleId>{5C22544A-7EE6-4342-B048-85BDC9FD1C3A}</a:tableStyleId>
              </a:tblPr>
              <a:tblGrid>
                <a:gridCol w="762000"/>
                <a:gridCol w="2157984"/>
                <a:gridCol w="1289304"/>
                <a:gridCol w="1106424"/>
                <a:gridCol w="780288"/>
              </a:tblGrid>
              <a:tr h="370840">
                <a:tc>
                  <a:txBody>
                    <a:bodyPr/>
                    <a:lstStyle/>
                    <a:p>
                      <a:pPr algn="r"/>
                      <a:r>
                        <a:rPr lang="en-US" altLang="zh-CN" b="1" dirty="0" smtClean="0">
                          <a:solidFill>
                            <a:srgbClr val="000066"/>
                          </a:solidFill>
                        </a:rPr>
                        <a:t>EAX</a:t>
                      </a:r>
                      <a:endParaRPr lang="zh-CN" altLang="en-US" b="1" dirty="0">
                        <a:solidFill>
                          <a:srgbClr val="000066"/>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b="1" dirty="0" smtClean="0">
                          <a:solidFill>
                            <a:schemeClr val="tx1"/>
                          </a:solidFill>
                        </a:rPr>
                        <a:t>AH</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b="1" dirty="0" smtClean="0">
                          <a:solidFill>
                            <a:schemeClr val="tx1"/>
                          </a:solidFill>
                        </a:rPr>
                        <a:t>AL</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r>
                        <a:rPr lang="en-US" altLang="zh-CN" b="1" dirty="0" smtClean="0">
                          <a:solidFill>
                            <a:srgbClr val="0000FF"/>
                          </a:solidFill>
                        </a:rPr>
                        <a:t>AX</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r"/>
                      <a:r>
                        <a:rPr lang="en-US" altLang="zh-CN" b="1" dirty="0" smtClean="0">
                          <a:solidFill>
                            <a:srgbClr val="000066"/>
                          </a:solidFill>
                        </a:rPr>
                        <a:t>EBX</a:t>
                      </a:r>
                      <a:endParaRPr lang="zh-CN" altLang="en-US" b="1" dirty="0">
                        <a:solidFill>
                          <a:srgbClr val="000066"/>
                        </a:solidFill>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b="1" dirty="0" smtClean="0">
                          <a:solidFill>
                            <a:schemeClr val="tx1"/>
                          </a:solidFill>
                        </a:rPr>
                        <a:t>BH</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b="1" dirty="0" smtClean="0">
                          <a:solidFill>
                            <a:schemeClr val="tx1"/>
                          </a:solidFill>
                        </a:rPr>
                        <a:t>BL</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r>
                        <a:rPr lang="en-US" altLang="zh-CN" b="1" dirty="0" smtClean="0">
                          <a:solidFill>
                            <a:srgbClr val="0000FF"/>
                          </a:solidFill>
                        </a:rPr>
                        <a:t>BX</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algn="r"/>
                      <a:r>
                        <a:rPr lang="en-US" altLang="zh-CN" b="1" dirty="0" smtClean="0">
                          <a:solidFill>
                            <a:srgbClr val="000066"/>
                          </a:solidFill>
                        </a:rPr>
                        <a:t>ECX</a:t>
                      </a:r>
                      <a:endParaRPr lang="zh-CN" altLang="en-US" b="1" dirty="0">
                        <a:solidFill>
                          <a:srgbClr val="000066"/>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b="1" dirty="0" smtClean="0">
                          <a:solidFill>
                            <a:schemeClr val="tx1"/>
                          </a:solidFill>
                        </a:rPr>
                        <a:t>CH</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b="1" dirty="0" smtClean="0">
                          <a:solidFill>
                            <a:schemeClr val="tx1"/>
                          </a:solidFill>
                        </a:rPr>
                        <a:t>CL</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r>
                        <a:rPr lang="en-US" altLang="zh-CN" b="1" dirty="0" smtClean="0">
                          <a:solidFill>
                            <a:srgbClr val="0000FF"/>
                          </a:solidFill>
                        </a:rPr>
                        <a:t>CX</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r"/>
                      <a:r>
                        <a:rPr lang="en-US" altLang="zh-CN" b="1" dirty="0" smtClean="0">
                          <a:solidFill>
                            <a:srgbClr val="000066"/>
                          </a:solidFill>
                        </a:rPr>
                        <a:t>EDX</a:t>
                      </a:r>
                      <a:endParaRPr lang="zh-CN" altLang="en-US" b="1" dirty="0">
                        <a:solidFill>
                          <a:srgbClr val="000066"/>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b="1" dirty="0" smtClean="0">
                          <a:solidFill>
                            <a:schemeClr val="tx1"/>
                          </a:solidFill>
                        </a:rPr>
                        <a:t>DH</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b="1" dirty="0" smtClean="0">
                          <a:solidFill>
                            <a:schemeClr val="tx1"/>
                          </a:solidFill>
                        </a:rPr>
                        <a:t>DL</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r>
                        <a:rPr lang="en-US" altLang="zh-CN" b="1" dirty="0" smtClean="0">
                          <a:solidFill>
                            <a:srgbClr val="0000FF"/>
                          </a:solidFill>
                        </a:rPr>
                        <a:t>DX</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r"/>
                      <a:r>
                        <a:rPr lang="en-US" altLang="zh-CN" b="1" dirty="0" smtClean="0">
                          <a:solidFill>
                            <a:srgbClr val="000066"/>
                          </a:solidFill>
                        </a:rPr>
                        <a:t>ESI</a:t>
                      </a:r>
                      <a:endParaRPr lang="zh-CN" altLang="en-US" b="1" dirty="0">
                        <a:solidFill>
                          <a:srgbClr val="000066"/>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gridSpan="2">
                  <a:txBody>
                    <a:bodyPr/>
                    <a:lstStyle/>
                    <a:p>
                      <a:pPr algn="ctr"/>
                      <a:r>
                        <a:rPr lang="en-US" altLang="zh-CN" b="1" dirty="0" smtClean="0">
                          <a:solidFill>
                            <a:schemeClr val="tx1"/>
                          </a:solidFill>
                        </a:rPr>
                        <a:t>SI</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hMerge="1">
                  <a:txBody>
                    <a:bodyPr/>
                    <a:lstStyle/>
                    <a:p>
                      <a:endParaRPr lang="zh-CN" altLang="en-US" dirty="0"/>
                    </a:p>
                  </a:txBody>
                  <a:tcPr/>
                </a:tc>
                <a:tc>
                  <a:txBody>
                    <a:bodyPr/>
                    <a:lstStyle/>
                    <a:p>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r"/>
                      <a:r>
                        <a:rPr lang="en-US" altLang="zh-CN" b="1" dirty="0" smtClean="0">
                          <a:solidFill>
                            <a:srgbClr val="000066"/>
                          </a:solidFill>
                        </a:rPr>
                        <a:t>EDI</a:t>
                      </a:r>
                      <a:endParaRPr lang="zh-CN" altLang="en-US" b="1" dirty="0">
                        <a:solidFill>
                          <a:srgbClr val="000066"/>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gridSpan="2">
                  <a:txBody>
                    <a:bodyPr/>
                    <a:lstStyle/>
                    <a:p>
                      <a:pPr algn="ctr"/>
                      <a:r>
                        <a:rPr lang="en-US" altLang="zh-CN" b="1" dirty="0" smtClean="0">
                          <a:solidFill>
                            <a:schemeClr val="tx1"/>
                          </a:solidFill>
                        </a:rPr>
                        <a:t>DI</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hMerge="1">
                  <a:txBody>
                    <a:bodyPr/>
                    <a:lstStyle/>
                    <a:p>
                      <a:endParaRPr lang="zh-CN" altLang="en-US" dirty="0"/>
                    </a:p>
                  </a:txBody>
                  <a:tcPr/>
                </a:tc>
                <a:tc>
                  <a:txBody>
                    <a:bodyPr/>
                    <a:lstStyle/>
                    <a:p>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r"/>
                      <a:r>
                        <a:rPr lang="en-US" altLang="zh-CN" b="1" dirty="0" smtClean="0">
                          <a:solidFill>
                            <a:srgbClr val="000066"/>
                          </a:solidFill>
                        </a:rPr>
                        <a:t>EBP</a:t>
                      </a:r>
                      <a:endParaRPr lang="zh-CN" altLang="en-US" b="1" dirty="0">
                        <a:solidFill>
                          <a:srgbClr val="000066"/>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gridSpan="2">
                  <a:txBody>
                    <a:bodyPr/>
                    <a:lstStyle/>
                    <a:p>
                      <a:pPr algn="ctr"/>
                      <a:r>
                        <a:rPr lang="en-US" altLang="zh-CN" b="1" dirty="0" smtClean="0">
                          <a:solidFill>
                            <a:schemeClr val="tx1"/>
                          </a:solidFill>
                        </a:rPr>
                        <a:t>BP</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hMerge="1">
                  <a:txBody>
                    <a:bodyPr/>
                    <a:lstStyle/>
                    <a:p>
                      <a:endParaRPr lang="zh-CN" altLang="en-US" dirty="0"/>
                    </a:p>
                  </a:txBody>
                  <a:tcPr/>
                </a:tc>
                <a:tc>
                  <a:txBody>
                    <a:bodyPr/>
                    <a:lstStyle/>
                    <a:p>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r"/>
                      <a:r>
                        <a:rPr lang="en-US" altLang="zh-CN" b="1" dirty="0" smtClean="0">
                          <a:solidFill>
                            <a:srgbClr val="000066"/>
                          </a:solidFill>
                        </a:rPr>
                        <a:t>ESP</a:t>
                      </a:r>
                      <a:endParaRPr lang="zh-CN" altLang="en-US" b="1" dirty="0">
                        <a:solidFill>
                          <a:srgbClr val="000066"/>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gridSpan="2">
                  <a:txBody>
                    <a:bodyPr/>
                    <a:lstStyle/>
                    <a:p>
                      <a:pPr algn="ctr"/>
                      <a:r>
                        <a:rPr lang="en-US" altLang="zh-CN" b="1" dirty="0" smtClean="0">
                          <a:solidFill>
                            <a:schemeClr val="tx1"/>
                          </a:solidFill>
                        </a:rPr>
                        <a:t>SP</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hMerge="1">
                  <a:txBody>
                    <a:bodyPr/>
                    <a:lstStyle/>
                    <a:p>
                      <a:endParaRPr lang="zh-CN" altLang="en-US" dirty="0"/>
                    </a:p>
                  </a:txBody>
                  <a:tcPr/>
                </a:tc>
                <a:tc>
                  <a:txBody>
                    <a:bodyPr/>
                    <a:lstStyle/>
                    <a:p>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6" name="组合 5"/>
          <p:cNvGrpSpPr/>
          <p:nvPr/>
        </p:nvGrpSpPr>
        <p:grpSpPr>
          <a:xfrm>
            <a:off x="4498848" y="2434843"/>
            <a:ext cx="2203705" cy="294639"/>
            <a:chOff x="4526280" y="2128551"/>
            <a:chExt cx="2176272" cy="363188"/>
          </a:xfrm>
        </p:grpSpPr>
        <p:sp>
          <p:nvSpPr>
            <p:cNvPr id="3" name="右大括号 2"/>
            <p:cNvSpPr/>
            <p:nvPr/>
          </p:nvSpPr>
          <p:spPr>
            <a:xfrm rot="16200000">
              <a:off x="5198363" y="1645919"/>
              <a:ext cx="173737" cy="1517904"/>
            </a:xfrm>
            <a:prstGeom prst="righ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t> </a:t>
              </a:r>
              <a:endParaRPr lang="zh-CN" altLang="en-US" dirty="0"/>
            </a:p>
          </p:txBody>
        </p:sp>
        <p:sp>
          <p:nvSpPr>
            <p:cNvPr id="5" name="任意多边形 4"/>
            <p:cNvSpPr/>
            <p:nvPr/>
          </p:nvSpPr>
          <p:spPr>
            <a:xfrm>
              <a:off x="5285232" y="2128551"/>
              <a:ext cx="1417320" cy="349473"/>
            </a:xfrm>
            <a:custGeom>
              <a:avLst/>
              <a:gdLst>
                <a:gd name="connsiteX0" fmla="*/ 0 w 1417320"/>
                <a:gd name="connsiteY0" fmla="*/ 109728 h 347472"/>
                <a:gd name="connsiteX1" fmla="*/ 0 w 1417320"/>
                <a:gd name="connsiteY1" fmla="*/ 0 h 347472"/>
                <a:gd name="connsiteX2" fmla="*/ 1408176 w 1417320"/>
                <a:gd name="connsiteY2" fmla="*/ 9144 h 347472"/>
                <a:gd name="connsiteX3" fmla="*/ 1417320 w 1417320"/>
                <a:gd name="connsiteY3" fmla="*/ 347472 h 347472"/>
                <a:gd name="connsiteX0" fmla="*/ 0 w 1417320"/>
                <a:gd name="connsiteY0" fmla="*/ 118872 h 356616"/>
                <a:gd name="connsiteX1" fmla="*/ 0 w 1417320"/>
                <a:gd name="connsiteY1" fmla="*/ 9144 h 356616"/>
                <a:gd name="connsiteX2" fmla="*/ 1408176 w 1417320"/>
                <a:gd name="connsiteY2" fmla="*/ 0 h 356616"/>
                <a:gd name="connsiteX3" fmla="*/ 1417320 w 1417320"/>
                <a:gd name="connsiteY3" fmla="*/ 356616 h 356616"/>
                <a:gd name="connsiteX0" fmla="*/ 0 w 1417320"/>
                <a:gd name="connsiteY0" fmla="*/ 111729 h 349473"/>
                <a:gd name="connsiteX1" fmla="*/ 0 w 1417320"/>
                <a:gd name="connsiteY1" fmla="*/ 2001 h 349473"/>
                <a:gd name="connsiteX2" fmla="*/ 1408176 w 1417320"/>
                <a:gd name="connsiteY2" fmla="*/ 0 h 349473"/>
                <a:gd name="connsiteX3" fmla="*/ 1417320 w 1417320"/>
                <a:gd name="connsiteY3" fmla="*/ 349473 h 349473"/>
                <a:gd name="connsiteX0" fmla="*/ 0 w 1417320"/>
                <a:gd name="connsiteY0" fmla="*/ 111729 h 349473"/>
                <a:gd name="connsiteX1" fmla="*/ 0 w 1417320"/>
                <a:gd name="connsiteY1" fmla="*/ 2001 h 349473"/>
                <a:gd name="connsiteX2" fmla="*/ 1415320 w 1417320"/>
                <a:gd name="connsiteY2" fmla="*/ 0 h 349473"/>
                <a:gd name="connsiteX3" fmla="*/ 1417320 w 1417320"/>
                <a:gd name="connsiteY3" fmla="*/ 349473 h 349473"/>
              </a:gdLst>
              <a:ahLst/>
              <a:cxnLst>
                <a:cxn ang="0">
                  <a:pos x="connsiteX0" y="connsiteY0"/>
                </a:cxn>
                <a:cxn ang="0">
                  <a:pos x="connsiteX1" y="connsiteY1"/>
                </a:cxn>
                <a:cxn ang="0">
                  <a:pos x="connsiteX2" y="connsiteY2"/>
                </a:cxn>
                <a:cxn ang="0">
                  <a:pos x="connsiteX3" y="connsiteY3"/>
                </a:cxn>
              </a:cxnLst>
              <a:rect l="l" t="t" r="r" b="b"/>
              <a:pathLst>
                <a:path w="1417320" h="349473">
                  <a:moveTo>
                    <a:pt x="0" y="111729"/>
                  </a:moveTo>
                  <a:lnTo>
                    <a:pt x="0" y="2001"/>
                  </a:lnTo>
                  <a:lnTo>
                    <a:pt x="1415320" y="0"/>
                  </a:lnTo>
                  <a:cubicBezTo>
                    <a:pt x="1415987" y="116491"/>
                    <a:pt x="1416653" y="232982"/>
                    <a:pt x="1417320" y="349473"/>
                  </a:cubicBez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 name="组合 11"/>
          <p:cNvGrpSpPr/>
          <p:nvPr/>
        </p:nvGrpSpPr>
        <p:grpSpPr>
          <a:xfrm>
            <a:off x="1564477" y="1920240"/>
            <a:ext cx="4479704" cy="829256"/>
            <a:chOff x="1564477" y="1682496"/>
            <a:chExt cx="4479704" cy="829256"/>
          </a:xfrm>
        </p:grpSpPr>
        <p:sp>
          <p:nvSpPr>
            <p:cNvPr id="10" name="右大括号 9"/>
            <p:cNvSpPr/>
            <p:nvPr/>
          </p:nvSpPr>
          <p:spPr>
            <a:xfrm rot="5400000" flipH="1">
              <a:off x="4175134" y="254365"/>
              <a:ext cx="246610" cy="3491485"/>
            </a:xfrm>
            <a:prstGeom prst="rightBrace">
              <a:avLst/>
            </a:prstGeom>
            <a:ln w="28575">
              <a:solidFill>
                <a:srgbClr val="00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solidFill>
                    <a:srgbClr val="000066"/>
                  </a:solidFill>
                </a:rPr>
                <a:t> </a:t>
              </a:r>
              <a:endParaRPr lang="zh-CN" altLang="en-US" dirty="0">
                <a:solidFill>
                  <a:srgbClr val="000066"/>
                </a:solidFill>
              </a:endParaRPr>
            </a:p>
          </p:txBody>
        </p:sp>
        <p:sp>
          <p:nvSpPr>
            <p:cNvPr id="11" name="任意多边形 10"/>
            <p:cNvSpPr/>
            <p:nvPr/>
          </p:nvSpPr>
          <p:spPr>
            <a:xfrm flipH="1">
              <a:off x="1564477" y="1682496"/>
              <a:ext cx="2733961" cy="829256"/>
            </a:xfrm>
            <a:custGeom>
              <a:avLst/>
              <a:gdLst>
                <a:gd name="connsiteX0" fmla="*/ 0 w 1417320"/>
                <a:gd name="connsiteY0" fmla="*/ 109728 h 347472"/>
                <a:gd name="connsiteX1" fmla="*/ 0 w 1417320"/>
                <a:gd name="connsiteY1" fmla="*/ 0 h 347472"/>
                <a:gd name="connsiteX2" fmla="*/ 1408176 w 1417320"/>
                <a:gd name="connsiteY2" fmla="*/ 9144 h 347472"/>
                <a:gd name="connsiteX3" fmla="*/ 1417320 w 1417320"/>
                <a:gd name="connsiteY3" fmla="*/ 347472 h 347472"/>
                <a:gd name="connsiteX0" fmla="*/ 0 w 1417320"/>
                <a:gd name="connsiteY0" fmla="*/ 118872 h 356616"/>
                <a:gd name="connsiteX1" fmla="*/ 0 w 1417320"/>
                <a:gd name="connsiteY1" fmla="*/ 9144 h 356616"/>
                <a:gd name="connsiteX2" fmla="*/ 1408176 w 1417320"/>
                <a:gd name="connsiteY2" fmla="*/ 0 h 356616"/>
                <a:gd name="connsiteX3" fmla="*/ 1417320 w 1417320"/>
                <a:gd name="connsiteY3" fmla="*/ 356616 h 356616"/>
                <a:gd name="connsiteX0" fmla="*/ 0 w 1417320"/>
                <a:gd name="connsiteY0" fmla="*/ 111729 h 349473"/>
                <a:gd name="connsiteX1" fmla="*/ 0 w 1417320"/>
                <a:gd name="connsiteY1" fmla="*/ 2001 h 349473"/>
                <a:gd name="connsiteX2" fmla="*/ 1408176 w 1417320"/>
                <a:gd name="connsiteY2" fmla="*/ 0 h 349473"/>
                <a:gd name="connsiteX3" fmla="*/ 1417320 w 1417320"/>
                <a:gd name="connsiteY3" fmla="*/ 349473 h 349473"/>
                <a:gd name="connsiteX0" fmla="*/ 0 w 1417320"/>
                <a:gd name="connsiteY0" fmla="*/ 111729 h 349473"/>
                <a:gd name="connsiteX1" fmla="*/ 0 w 1417320"/>
                <a:gd name="connsiteY1" fmla="*/ 2001 h 349473"/>
                <a:gd name="connsiteX2" fmla="*/ 1415320 w 1417320"/>
                <a:gd name="connsiteY2" fmla="*/ 0 h 349473"/>
                <a:gd name="connsiteX3" fmla="*/ 1417320 w 1417320"/>
                <a:gd name="connsiteY3" fmla="*/ 349473 h 349473"/>
                <a:gd name="connsiteX0" fmla="*/ 0 w 1416087"/>
                <a:gd name="connsiteY0" fmla="*/ 111729 h 1062671"/>
                <a:gd name="connsiteX1" fmla="*/ 0 w 1416087"/>
                <a:gd name="connsiteY1" fmla="*/ 2001 h 1062671"/>
                <a:gd name="connsiteX2" fmla="*/ 1415320 w 1416087"/>
                <a:gd name="connsiteY2" fmla="*/ 0 h 1062671"/>
                <a:gd name="connsiteX3" fmla="*/ 1416087 w 1416087"/>
                <a:gd name="connsiteY3" fmla="*/ 1062671 h 1062671"/>
              </a:gdLst>
              <a:ahLst/>
              <a:cxnLst>
                <a:cxn ang="0">
                  <a:pos x="connsiteX0" y="connsiteY0"/>
                </a:cxn>
                <a:cxn ang="0">
                  <a:pos x="connsiteX1" y="connsiteY1"/>
                </a:cxn>
                <a:cxn ang="0">
                  <a:pos x="connsiteX2" y="connsiteY2"/>
                </a:cxn>
                <a:cxn ang="0">
                  <a:pos x="connsiteX3" y="connsiteY3"/>
                </a:cxn>
              </a:cxnLst>
              <a:rect l="l" t="t" r="r" b="b"/>
              <a:pathLst>
                <a:path w="1416087" h="1062671">
                  <a:moveTo>
                    <a:pt x="0" y="111729"/>
                  </a:moveTo>
                  <a:lnTo>
                    <a:pt x="0" y="2001"/>
                  </a:lnTo>
                  <a:lnTo>
                    <a:pt x="1415320" y="0"/>
                  </a:lnTo>
                  <a:cubicBezTo>
                    <a:pt x="1415987" y="116491"/>
                    <a:pt x="1415420" y="946180"/>
                    <a:pt x="1416087" y="1062671"/>
                  </a:cubicBezTo>
                </a:path>
              </a:pathLst>
            </a:custGeom>
            <a:ln w="28575">
              <a:solidFill>
                <a:srgbClr val="00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66"/>
                </a:solidFill>
              </a:endParaRPr>
            </a:p>
          </p:txBody>
        </p:sp>
      </p:grpSp>
    </p:spTree>
  </p:cSld>
  <p:clrMapOvr>
    <a:masterClrMapping/>
  </p:clrMapOvr>
  <p:transition>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657225" y="338138"/>
            <a:ext cx="8486775" cy="50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dirty="0">
                <a:solidFill>
                  <a:srgbClr val="800000"/>
                </a:solidFill>
                <a:latin typeface="黑体" pitchFamily="2" charset="-122"/>
                <a:ea typeface="黑体" pitchFamily="2" charset="-122"/>
              </a:rPr>
              <a:t>* 3.5</a:t>
            </a:r>
            <a:r>
              <a:rPr lang="zh-CN" altLang="en-US" dirty="0" smtClean="0">
                <a:solidFill>
                  <a:srgbClr val="800000"/>
                </a:solidFill>
                <a:latin typeface="黑体" pitchFamily="2" charset="-122"/>
                <a:ea typeface="黑体" pitchFamily="2" charset="-122"/>
              </a:rPr>
              <a:t>.</a:t>
            </a:r>
            <a:r>
              <a:rPr lang="en-US" altLang="zh-CN" dirty="0" smtClean="0">
                <a:solidFill>
                  <a:srgbClr val="800000"/>
                </a:solidFill>
                <a:latin typeface="黑体" pitchFamily="2" charset="-122"/>
                <a:ea typeface="黑体" pitchFamily="2" charset="-122"/>
              </a:rPr>
              <a:t>5 </a:t>
            </a:r>
            <a:r>
              <a:rPr lang="en-US" altLang="zh-CN" dirty="0">
                <a:solidFill>
                  <a:srgbClr val="800000"/>
                </a:solidFill>
                <a:latin typeface="黑体" pitchFamily="2" charset="-122"/>
                <a:ea typeface="黑体" pitchFamily="2" charset="-122"/>
              </a:rPr>
              <a:t>Pentium</a:t>
            </a:r>
            <a:r>
              <a:rPr lang="zh-CN" altLang="en-US" dirty="0">
                <a:solidFill>
                  <a:srgbClr val="800000"/>
                </a:solidFill>
                <a:latin typeface="黑体" pitchFamily="2" charset="-122"/>
                <a:ea typeface="黑体" pitchFamily="2" charset="-122"/>
              </a:rPr>
              <a:t>机的寻址</a:t>
            </a:r>
          </a:p>
        </p:txBody>
      </p:sp>
      <p:pic>
        <p:nvPicPr>
          <p:cNvPr id="79875" name="Picture 17" descr="4a4">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150" y="842507"/>
            <a:ext cx="8056563"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9"/>
          <p:cNvSpPr>
            <a:spLocks noChangeArrowheads="1"/>
          </p:cNvSpPr>
          <p:nvPr/>
        </p:nvSpPr>
        <p:spPr bwMode="auto">
          <a:xfrm>
            <a:off x="657225" y="5828757"/>
            <a:ext cx="7890383" cy="38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219075">
              <a:lnSpc>
                <a:spcPct val="110000"/>
              </a:lnSpc>
              <a:tabLst>
                <a:tab pos="2041525" algn="l"/>
              </a:tabLst>
            </a:pPr>
            <a:r>
              <a:rPr lang="zh-CN" altLang="en-US" sz="2000" dirty="0" smtClean="0">
                <a:solidFill>
                  <a:srgbClr val="FF0000"/>
                </a:solidFill>
                <a:latin typeface="黑体" pitchFamily="2" charset="-122"/>
                <a:ea typeface="黑体" pitchFamily="2" charset="-122"/>
              </a:rPr>
              <a:t>有效地址</a:t>
            </a:r>
            <a:r>
              <a:rPr lang="en-US" altLang="zh-CN" sz="2000" dirty="0" smtClean="0">
                <a:solidFill>
                  <a:srgbClr val="FF0000"/>
                </a:solidFill>
                <a:latin typeface="黑体" pitchFamily="2" charset="-122"/>
                <a:ea typeface="黑体" pitchFamily="2" charset="-122"/>
              </a:rPr>
              <a:t>EA</a:t>
            </a:r>
            <a:r>
              <a:rPr lang="zh-CN" altLang="en-US" sz="2000" dirty="0" smtClean="0">
                <a:solidFill>
                  <a:srgbClr val="FF0000"/>
                </a:solidFill>
                <a:latin typeface="黑体" pitchFamily="2" charset="-122"/>
                <a:ea typeface="黑体" pitchFamily="2" charset="-122"/>
              </a:rPr>
              <a:t> </a:t>
            </a:r>
            <a:r>
              <a:rPr lang="en-US" altLang="zh-CN" sz="2000" dirty="0" smtClean="0">
                <a:solidFill>
                  <a:srgbClr val="FF0000"/>
                </a:solidFill>
                <a:latin typeface="黑体" pitchFamily="2" charset="-122"/>
                <a:ea typeface="黑体" pitchFamily="2" charset="-122"/>
              </a:rPr>
              <a:t>= </a:t>
            </a:r>
            <a:r>
              <a:rPr lang="zh-CN" altLang="en-US" sz="2000" dirty="0" smtClean="0">
                <a:solidFill>
                  <a:srgbClr val="FF0000"/>
                </a:solidFill>
                <a:latin typeface="黑体" pitchFamily="2" charset="-122"/>
                <a:ea typeface="黑体" pitchFamily="2" charset="-122"/>
              </a:rPr>
              <a:t>基址 </a:t>
            </a:r>
            <a:r>
              <a:rPr lang="en-US" altLang="zh-CN" sz="2000" dirty="0" smtClean="0">
                <a:solidFill>
                  <a:srgbClr val="FF0000"/>
                </a:solidFill>
                <a:latin typeface="黑体" pitchFamily="2" charset="-122"/>
                <a:ea typeface="黑体" pitchFamily="2" charset="-122"/>
              </a:rPr>
              <a:t>+(</a:t>
            </a:r>
            <a:r>
              <a:rPr lang="zh-CN" altLang="en-US" sz="2000" dirty="0" smtClean="0">
                <a:solidFill>
                  <a:srgbClr val="FF0000"/>
                </a:solidFill>
                <a:latin typeface="黑体" pitchFamily="2" charset="-122"/>
                <a:ea typeface="黑体" pitchFamily="2" charset="-122"/>
              </a:rPr>
              <a:t>变址</a:t>
            </a:r>
            <a:r>
              <a:rPr lang="en-US" altLang="zh-CN" sz="2000" dirty="0" smtClean="0">
                <a:solidFill>
                  <a:srgbClr val="FF0000"/>
                </a:solidFill>
                <a:latin typeface="黑体" pitchFamily="2" charset="-122"/>
                <a:ea typeface="黑体" pitchFamily="2" charset="-122"/>
              </a:rPr>
              <a:t>×</a:t>
            </a:r>
            <a:r>
              <a:rPr lang="zh-CN" altLang="en-US" sz="2000" dirty="0" smtClean="0">
                <a:solidFill>
                  <a:srgbClr val="FF0000"/>
                </a:solidFill>
                <a:latin typeface="黑体" pitchFamily="2" charset="-122"/>
                <a:ea typeface="黑体" pitchFamily="2" charset="-122"/>
              </a:rPr>
              <a:t>比例因子</a:t>
            </a:r>
            <a:r>
              <a:rPr lang="en-US" altLang="zh-CN" sz="2000" dirty="0" smtClean="0">
                <a:solidFill>
                  <a:srgbClr val="FF0000"/>
                </a:solidFill>
                <a:latin typeface="黑体" pitchFamily="2" charset="-122"/>
                <a:ea typeface="黑体" pitchFamily="2" charset="-122"/>
              </a:rPr>
              <a:t>) +</a:t>
            </a:r>
            <a:r>
              <a:rPr lang="zh-CN" altLang="en-US" sz="2000" dirty="0" smtClean="0">
                <a:solidFill>
                  <a:srgbClr val="FF0000"/>
                </a:solidFill>
                <a:latin typeface="黑体" pitchFamily="2" charset="-122"/>
                <a:ea typeface="黑体" pitchFamily="2" charset="-122"/>
              </a:rPr>
              <a:t>位移量</a:t>
            </a:r>
            <a:endParaRPr lang="zh-CN" altLang="en-US" sz="2000" dirty="0">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3652838171"/>
      </p:ext>
    </p:extLst>
  </p:cSld>
  <p:clrMapOvr>
    <a:masterClrMapping/>
  </p:clrMapOvr>
  <p:transition>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657225" y="338138"/>
            <a:ext cx="84867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dirty="0">
                <a:solidFill>
                  <a:srgbClr val="800000"/>
                </a:solidFill>
                <a:latin typeface="黑体" pitchFamily="2" charset="-122"/>
                <a:ea typeface="黑体" pitchFamily="2" charset="-122"/>
              </a:rPr>
              <a:t>* 3.5</a:t>
            </a:r>
            <a:r>
              <a:rPr lang="zh-CN" altLang="en-US" dirty="0" smtClean="0">
                <a:solidFill>
                  <a:srgbClr val="800000"/>
                </a:solidFill>
                <a:latin typeface="黑体" pitchFamily="2" charset="-122"/>
                <a:ea typeface="黑体" pitchFamily="2" charset="-122"/>
              </a:rPr>
              <a:t>.</a:t>
            </a:r>
            <a:r>
              <a:rPr lang="en-US" altLang="zh-CN" dirty="0" smtClean="0">
                <a:solidFill>
                  <a:srgbClr val="800000"/>
                </a:solidFill>
                <a:latin typeface="黑体" pitchFamily="2" charset="-122"/>
                <a:ea typeface="黑体" pitchFamily="2" charset="-122"/>
              </a:rPr>
              <a:t>5 </a:t>
            </a:r>
            <a:r>
              <a:rPr lang="en-US" altLang="zh-CN" dirty="0">
                <a:solidFill>
                  <a:srgbClr val="800000"/>
                </a:solidFill>
                <a:latin typeface="黑体" pitchFamily="2" charset="-122"/>
                <a:ea typeface="黑体" pitchFamily="2" charset="-122"/>
              </a:rPr>
              <a:t>Pentium</a:t>
            </a:r>
            <a:r>
              <a:rPr lang="zh-CN" altLang="en-US" dirty="0">
                <a:solidFill>
                  <a:srgbClr val="800000"/>
                </a:solidFill>
                <a:latin typeface="黑体" pitchFamily="2" charset="-122"/>
                <a:ea typeface="黑体" pitchFamily="2" charset="-122"/>
              </a:rPr>
              <a:t>机的寻址</a:t>
            </a:r>
          </a:p>
        </p:txBody>
      </p:sp>
      <p:graphicFrame>
        <p:nvGraphicFramePr>
          <p:cNvPr id="99370" name="Group 42"/>
          <p:cNvGraphicFramePr>
            <a:graphicFrameLocks noGrp="1"/>
          </p:cNvGraphicFramePr>
          <p:nvPr/>
        </p:nvGraphicFramePr>
        <p:xfrm>
          <a:off x="963613" y="1006475"/>
          <a:ext cx="7127875" cy="4572000"/>
        </p:xfrm>
        <a:graphic>
          <a:graphicData uri="http://schemas.openxmlformats.org/drawingml/2006/table">
            <a:tbl>
              <a:tblPr/>
              <a:tblGrid>
                <a:gridCol w="3565525"/>
                <a:gridCol w="3562350"/>
              </a:tblGrid>
              <a:tr h="4175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80"/>
                          </a:solidFill>
                          <a:effectLst>
                            <a:outerShdw blurRad="38100" dist="38100" dir="2700000" algn="tl">
                              <a:srgbClr val="C0C0C0"/>
                            </a:outerShdw>
                          </a:effectLst>
                          <a:latin typeface="黑体" pitchFamily="2" charset="-122"/>
                          <a:ea typeface="黑体" pitchFamily="2" charset="-122"/>
                          <a:cs typeface="Times New Roman" pitchFamily="18" charset="0"/>
                        </a:rPr>
                        <a:t>寻找方式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outerShdw blurRad="38100" dist="38100" dir="2700000" algn="tl">
                              <a:srgbClr val="C0C0C0"/>
                            </a:outerShdw>
                          </a:effectLst>
                          <a:latin typeface="黑体" pitchFamily="2" charset="-122"/>
                          <a:ea typeface="黑体" pitchFamily="2" charset="-122"/>
                          <a:cs typeface="Times New Roman" pitchFamily="18" charset="0"/>
                        </a:rPr>
                        <a:t>有效地址</a:t>
                      </a:r>
                      <a:r>
                        <a:rPr kumimoji="1" lang="en-US" altLang="zh-CN" sz="2400" b="1" i="0" u="none" strike="noStrike" cap="none" normalizeH="0" baseline="0" smtClean="0">
                          <a:ln>
                            <a:noFill/>
                          </a:ln>
                          <a:solidFill>
                            <a:srgbClr val="000080"/>
                          </a:solidFill>
                          <a:effectLst>
                            <a:outerShdw blurRad="38100" dist="38100" dir="2700000" algn="tl">
                              <a:srgbClr val="C0C0C0"/>
                            </a:outerShdw>
                          </a:effectLst>
                          <a:latin typeface="黑体" pitchFamily="2" charset="-122"/>
                          <a:ea typeface="黑体" pitchFamily="2" charset="-122"/>
                          <a:cs typeface="Times New Roman" pitchFamily="18" charset="0"/>
                        </a:rPr>
                        <a:t>EA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立即</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操作数 </a:t>
                      </a:r>
                      <a:r>
                        <a:rPr kumimoji="1" lang="en-US" altLang="zh-CN"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 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寄存器</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LA = R</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 =(SR)+ 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91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基址</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 =(SR)+(B)</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基址带偏移量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 =(SR)+(B)+A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比例变址带偏移量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 =(SR)+(I)×S+A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基址带变址和偏移量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LA=(SR)+(B)+(I)+A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基址带比例变址和偏移量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LA=(SR)+(B)+(I)×S+A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相对</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LA=(PC)+A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ChangeArrowheads="1"/>
          </p:cNvSpPr>
          <p:nvPr/>
        </p:nvSpPr>
        <p:spPr bwMode="auto">
          <a:xfrm>
            <a:off x="539750" y="585788"/>
            <a:ext cx="407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关于指令功能描述的说明：</a:t>
            </a:r>
          </a:p>
        </p:txBody>
      </p:sp>
      <p:sp>
        <p:nvSpPr>
          <p:cNvPr id="10243" name="Rectangle 24"/>
          <p:cNvSpPr>
            <a:spLocks noChangeArrowheads="1"/>
          </p:cNvSpPr>
          <p:nvPr/>
        </p:nvSpPr>
        <p:spPr bwMode="auto">
          <a:xfrm>
            <a:off x="811213" y="1152525"/>
            <a:ext cx="83327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spcBef>
                <a:spcPct val="20000"/>
              </a:spcBef>
              <a:buClr>
                <a:schemeClr val="bg1"/>
              </a:buClr>
              <a:buFont typeface="Wingdings" pitchFamily="2" charset="2"/>
              <a:buNone/>
            </a:pPr>
            <a:r>
              <a:rPr lang="zh-CN" altLang="en-US">
                <a:solidFill>
                  <a:schemeClr val="hlink"/>
                </a:solidFill>
                <a:latin typeface="黑体" pitchFamily="2" charset="-122"/>
                <a:ea typeface="黑体" pitchFamily="2" charset="-122"/>
              </a:rPr>
              <a:t>例如：</a:t>
            </a:r>
            <a:r>
              <a:rPr lang="en-US" altLang="zh-CN">
                <a:latin typeface="黑体" pitchFamily="2" charset="-122"/>
                <a:ea typeface="黑体" pitchFamily="2" charset="-122"/>
              </a:rPr>
              <a:t>ADD  A3,A1,A2	</a:t>
            </a:r>
            <a:r>
              <a:rPr lang="en-US" altLang="zh-CN">
                <a:solidFill>
                  <a:schemeClr val="hlink"/>
                </a:solidFill>
                <a:latin typeface="黑体" pitchFamily="2" charset="-122"/>
                <a:ea typeface="黑体" pitchFamily="2" charset="-122"/>
              </a:rPr>
              <a:t>; A3←(A1)+(A2)</a:t>
            </a:r>
          </a:p>
          <a:p>
            <a:pPr algn="l" eaLnBrk="1" hangingPunct="1">
              <a:lnSpc>
                <a:spcPct val="40000"/>
              </a:lnSpc>
              <a:spcBef>
                <a:spcPct val="20000"/>
              </a:spcBef>
              <a:buClr>
                <a:schemeClr val="bg1"/>
              </a:buClr>
              <a:buFont typeface="Wingdings" pitchFamily="2" charset="2"/>
              <a:buNone/>
            </a:pPr>
            <a:endParaRPr lang="zh-CN" altLang="en-US">
              <a:latin typeface="黑体" pitchFamily="2" charset="-122"/>
              <a:ea typeface="黑体" pitchFamily="2" charset="-122"/>
            </a:endParaRPr>
          </a:p>
        </p:txBody>
      </p:sp>
      <p:sp>
        <p:nvSpPr>
          <p:cNvPr id="10244" name="Rectangle 7"/>
          <p:cNvSpPr>
            <a:spLocks noChangeArrowheads="1"/>
          </p:cNvSpPr>
          <p:nvPr/>
        </p:nvSpPr>
        <p:spPr bwMode="auto">
          <a:xfrm>
            <a:off x="522288" y="1843088"/>
            <a:ext cx="8621712"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dirty="0">
                <a:latin typeface="黑体" pitchFamily="2" charset="-122"/>
                <a:ea typeface="黑体" pitchFamily="2" charset="-122"/>
              </a:rPr>
              <a:t>其注解的含义：</a:t>
            </a:r>
          </a:p>
          <a:p>
            <a:pPr algn="l" eaLnBrk="1" hangingPunct="1">
              <a:lnSpc>
                <a:spcPct val="120000"/>
              </a:lnSpc>
            </a:pPr>
            <a:r>
              <a:rPr kumimoji="0" lang="zh-CN" altLang="en-US" dirty="0">
                <a:latin typeface="黑体" pitchFamily="2" charset="-122"/>
                <a:ea typeface="黑体" pitchFamily="2" charset="-122"/>
              </a:rPr>
              <a:t>   “</a:t>
            </a:r>
            <a:r>
              <a:rPr kumimoji="0" lang="zh-CN" altLang="en-US" dirty="0">
                <a:solidFill>
                  <a:srgbClr val="FF0000"/>
                </a:solidFill>
                <a:latin typeface="黑体" pitchFamily="2" charset="-122"/>
                <a:ea typeface="黑体" pitchFamily="2" charset="-122"/>
              </a:rPr>
              <a:t>←</a:t>
            </a:r>
            <a:r>
              <a:rPr kumimoji="0" lang="zh-CN" altLang="en-US" dirty="0">
                <a:latin typeface="黑体" pitchFamily="2" charset="-122"/>
                <a:ea typeface="黑体" pitchFamily="2" charset="-122"/>
              </a:rPr>
              <a:t>”左侧： 目的地址（存放结果的</a:t>
            </a:r>
            <a:r>
              <a:rPr kumimoji="0" lang="zh-CN" altLang="en-US" dirty="0">
                <a:solidFill>
                  <a:srgbClr val="FF0000"/>
                </a:solidFill>
                <a:latin typeface="黑体" pitchFamily="2" charset="-122"/>
                <a:ea typeface="黑体" pitchFamily="2" charset="-122"/>
              </a:rPr>
              <a:t>地址</a:t>
            </a:r>
            <a:r>
              <a:rPr kumimoji="0" lang="zh-CN" altLang="en-US" dirty="0">
                <a:latin typeface="黑体" pitchFamily="2" charset="-122"/>
                <a:ea typeface="黑体" pitchFamily="2" charset="-122"/>
              </a:rPr>
              <a:t>）；</a:t>
            </a:r>
          </a:p>
          <a:p>
            <a:pPr algn="l" eaLnBrk="1" hangingPunct="1">
              <a:lnSpc>
                <a:spcPct val="120000"/>
              </a:lnSpc>
            </a:pPr>
            <a:r>
              <a:rPr kumimoji="0" lang="zh-CN" altLang="en-US" dirty="0">
                <a:latin typeface="黑体" pitchFamily="2" charset="-122"/>
                <a:ea typeface="黑体" pitchFamily="2" charset="-122"/>
              </a:rPr>
              <a:t>   </a:t>
            </a:r>
            <a:r>
              <a:rPr kumimoji="0" lang="zh-CN" altLang="zh-CN" dirty="0">
                <a:latin typeface="黑体" pitchFamily="2" charset="-122"/>
                <a:ea typeface="黑体" pitchFamily="2" charset="-122"/>
              </a:rPr>
              <a:t>“</a:t>
            </a:r>
            <a:r>
              <a:rPr kumimoji="0" lang="zh-CN" altLang="zh-CN" dirty="0">
                <a:solidFill>
                  <a:srgbClr val="FF0000"/>
                </a:solidFill>
                <a:latin typeface="黑体" pitchFamily="2" charset="-122"/>
                <a:ea typeface="黑体" pitchFamily="2" charset="-122"/>
              </a:rPr>
              <a:t>←</a:t>
            </a:r>
            <a:r>
              <a:rPr kumimoji="0" lang="zh-CN" altLang="zh-CN" dirty="0">
                <a:latin typeface="黑体" pitchFamily="2" charset="-122"/>
                <a:ea typeface="黑体" pitchFamily="2" charset="-122"/>
              </a:rPr>
              <a:t>”</a:t>
            </a:r>
            <a:r>
              <a:rPr kumimoji="0" lang="zh-CN" altLang="en-US" dirty="0">
                <a:latin typeface="黑体" pitchFamily="2" charset="-122"/>
                <a:ea typeface="黑体" pitchFamily="2" charset="-122"/>
              </a:rPr>
              <a:t>右侧： </a:t>
            </a:r>
            <a:r>
              <a:rPr kumimoji="0" lang="zh-CN" altLang="zh-CN" dirty="0">
                <a:latin typeface="黑体" pitchFamily="2" charset="-122"/>
                <a:ea typeface="黑体" pitchFamily="2" charset="-122"/>
              </a:rPr>
              <a:t>赋值给目的地址的</a:t>
            </a:r>
            <a:r>
              <a:rPr kumimoji="0" lang="zh-CN" altLang="en-US" dirty="0">
                <a:solidFill>
                  <a:srgbClr val="FF0000"/>
                </a:solidFill>
                <a:latin typeface="黑体" pitchFamily="2" charset="-122"/>
                <a:ea typeface="黑体" pitchFamily="2" charset="-122"/>
              </a:rPr>
              <a:t>数据</a:t>
            </a:r>
            <a:r>
              <a:rPr kumimoji="0" lang="zh-CN" altLang="zh-CN" dirty="0">
                <a:solidFill>
                  <a:srgbClr val="FF0000"/>
                </a:solidFill>
                <a:latin typeface="黑体" pitchFamily="2" charset="-122"/>
                <a:ea typeface="黑体" pitchFamily="2" charset="-122"/>
              </a:rPr>
              <a:t>的计算式</a:t>
            </a:r>
            <a:r>
              <a:rPr kumimoji="0" lang="zh-CN" altLang="en-US" dirty="0">
                <a:latin typeface="黑体" pitchFamily="2" charset="-122"/>
                <a:ea typeface="黑体" pitchFamily="2" charset="-122"/>
              </a:rPr>
              <a:t>；</a:t>
            </a:r>
            <a:endParaRPr kumimoji="0" lang="en-US" altLang="zh-CN" dirty="0">
              <a:latin typeface="黑体" pitchFamily="2" charset="-122"/>
              <a:ea typeface="黑体" pitchFamily="2" charset="-122"/>
            </a:endParaRPr>
          </a:p>
          <a:p>
            <a:pPr algn="l" eaLnBrk="1" hangingPunct="1">
              <a:lnSpc>
                <a:spcPct val="120000"/>
              </a:lnSpc>
            </a:pPr>
            <a:r>
              <a:rPr kumimoji="0" lang="en-US" altLang="zh-CN" dirty="0">
                <a:latin typeface="黑体" pitchFamily="2" charset="-122"/>
                <a:ea typeface="黑体" pitchFamily="2" charset="-122"/>
              </a:rPr>
              <a:t>    A1</a:t>
            </a:r>
            <a:r>
              <a:rPr kumimoji="0" lang="zh-CN" altLang="en-US" dirty="0">
                <a:latin typeface="黑体" pitchFamily="2" charset="-122"/>
                <a:ea typeface="黑体" pitchFamily="2" charset="-122"/>
              </a:rPr>
              <a:t>、</a:t>
            </a:r>
            <a:r>
              <a:rPr kumimoji="0" lang="en-US" altLang="zh-CN" dirty="0">
                <a:latin typeface="黑体" pitchFamily="2" charset="-122"/>
                <a:ea typeface="黑体" pitchFamily="2" charset="-122"/>
              </a:rPr>
              <a:t>A2</a:t>
            </a:r>
            <a:r>
              <a:rPr kumimoji="0" lang="zh-CN" altLang="en-US" dirty="0">
                <a:latin typeface="黑体" pitchFamily="2" charset="-122"/>
                <a:ea typeface="黑体" pitchFamily="2" charset="-122"/>
              </a:rPr>
              <a:t>、</a:t>
            </a:r>
            <a:r>
              <a:rPr kumimoji="0" lang="en-US" altLang="zh-CN" dirty="0">
                <a:latin typeface="黑体" pitchFamily="2" charset="-122"/>
                <a:ea typeface="黑体" pitchFamily="2" charset="-122"/>
              </a:rPr>
              <a:t>A3</a:t>
            </a:r>
            <a:r>
              <a:rPr kumimoji="0" lang="zh-CN" altLang="en-US" dirty="0">
                <a:latin typeface="黑体" pitchFamily="2" charset="-122"/>
                <a:ea typeface="黑体" pitchFamily="2" charset="-122"/>
              </a:rPr>
              <a:t>：地址；</a:t>
            </a:r>
          </a:p>
          <a:p>
            <a:pPr algn="l" eaLnBrk="1" hangingPunct="1">
              <a:lnSpc>
                <a:spcPct val="120000"/>
              </a:lnSpc>
            </a:pPr>
            <a:r>
              <a:rPr kumimoji="0" lang="zh-CN" altLang="en-US" dirty="0">
                <a:latin typeface="黑体" pitchFamily="2" charset="-122"/>
                <a:ea typeface="黑体" pitchFamily="2" charset="-122"/>
              </a:rPr>
              <a:t>    </a:t>
            </a:r>
            <a:r>
              <a:rPr kumimoji="0" lang="en-US" altLang="zh-CN" dirty="0">
                <a:latin typeface="黑体" pitchFamily="2" charset="-122"/>
                <a:ea typeface="黑体" pitchFamily="2" charset="-122"/>
              </a:rPr>
              <a:t>(A1)</a:t>
            </a:r>
            <a:r>
              <a:rPr kumimoji="0" lang="zh-CN" altLang="en-US" dirty="0">
                <a:latin typeface="黑体" pitchFamily="2" charset="-122"/>
                <a:ea typeface="黑体" pitchFamily="2" charset="-122"/>
              </a:rPr>
              <a:t>：    </a:t>
            </a:r>
            <a:r>
              <a:rPr kumimoji="0" lang="en-US" altLang="zh-CN" dirty="0">
                <a:latin typeface="黑体" pitchFamily="2" charset="-122"/>
                <a:ea typeface="黑体" pitchFamily="2" charset="-122"/>
              </a:rPr>
              <a:t>  </a:t>
            </a:r>
            <a:r>
              <a:rPr kumimoji="0" lang="zh-CN" altLang="en-US" dirty="0">
                <a:latin typeface="黑体" pitchFamily="2" charset="-122"/>
                <a:ea typeface="黑体" pitchFamily="2" charset="-122"/>
              </a:rPr>
              <a:t>地址</a:t>
            </a:r>
            <a:r>
              <a:rPr kumimoji="0" lang="en-US" altLang="zh-CN" dirty="0">
                <a:latin typeface="黑体" pitchFamily="2" charset="-122"/>
                <a:ea typeface="黑体" pitchFamily="2" charset="-122"/>
              </a:rPr>
              <a:t>A1</a:t>
            </a:r>
            <a:r>
              <a:rPr kumimoji="0" lang="zh-CN" altLang="en-US" dirty="0">
                <a:latin typeface="黑体" pitchFamily="2" charset="-122"/>
                <a:ea typeface="黑体" pitchFamily="2" charset="-122"/>
              </a:rPr>
              <a:t>中的数据；</a:t>
            </a:r>
          </a:p>
          <a:p>
            <a:pPr algn="l" eaLnBrk="1" hangingPunct="1">
              <a:lnSpc>
                <a:spcPct val="120000"/>
              </a:lnSpc>
            </a:pPr>
            <a:r>
              <a:rPr kumimoji="0" lang="zh-CN" altLang="en-US" dirty="0">
                <a:latin typeface="黑体" pitchFamily="2" charset="-122"/>
                <a:ea typeface="黑体" pitchFamily="2" charset="-122"/>
              </a:rPr>
              <a:t>    </a:t>
            </a:r>
            <a:r>
              <a:rPr kumimoji="0" lang="en-US" altLang="zh-CN" dirty="0">
                <a:latin typeface="黑体" pitchFamily="2" charset="-122"/>
                <a:ea typeface="黑体" pitchFamily="2" charset="-122"/>
              </a:rPr>
              <a:t>((A1))</a:t>
            </a:r>
            <a:r>
              <a:rPr kumimoji="0" lang="zh-CN" altLang="en-US" dirty="0">
                <a:latin typeface="黑体" pitchFamily="2" charset="-122"/>
                <a:ea typeface="黑体" pitchFamily="2" charset="-122"/>
              </a:rPr>
              <a:t>：  </a:t>
            </a:r>
            <a:r>
              <a:rPr kumimoji="0" lang="en-US" altLang="zh-CN" dirty="0">
                <a:latin typeface="黑体" pitchFamily="2" charset="-122"/>
                <a:ea typeface="黑体" pitchFamily="2" charset="-122"/>
              </a:rPr>
              <a:t>  </a:t>
            </a:r>
            <a:r>
              <a:rPr kumimoji="0" lang="zh-CN" altLang="en-US" dirty="0">
                <a:latin typeface="黑体" pitchFamily="2" charset="-122"/>
                <a:ea typeface="黑体" pitchFamily="2" charset="-122"/>
              </a:rPr>
              <a:t>以</a:t>
            </a:r>
            <a:r>
              <a:rPr kumimoji="0" lang="en-US" altLang="zh-CN" dirty="0">
                <a:latin typeface="黑体" pitchFamily="2" charset="-122"/>
                <a:ea typeface="黑体" pitchFamily="2" charset="-122"/>
              </a:rPr>
              <a:t>A1</a:t>
            </a:r>
            <a:r>
              <a:rPr kumimoji="0" lang="zh-CN" altLang="en-US" dirty="0">
                <a:latin typeface="黑体" pitchFamily="2" charset="-122"/>
                <a:ea typeface="黑体" pitchFamily="2" charset="-122"/>
              </a:rPr>
              <a:t>中的数据为内存地址的存储单元数据。</a:t>
            </a:r>
          </a:p>
        </p:txBody>
      </p:sp>
      <p:sp>
        <p:nvSpPr>
          <p:cNvPr id="10245" name="Rectangle 7"/>
          <p:cNvSpPr>
            <a:spLocks noChangeArrowheads="1"/>
          </p:cNvSpPr>
          <p:nvPr/>
        </p:nvSpPr>
        <p:spPr bwMode="auto">
          <a:xfrm>
            <a:off x="558800" y="4932363"/>
            <a:ext cx="85852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latin typeface="黑体" pitchFamily="2" charset="-122"/>
                <a:ea typeface="黑体" pitchFamily="2" charset="-122"/>
              </a:rPr>
              <a:t>该指令的功能：</a:t>
            </a:r>
            <a:r>
              <a:rPr lang="en-US" altLang="zh-CN">
                <a:latin typeface="黑体" pitchFamily="2" charset="-122"/>
                <a:ea typeface="黑体" pitchFamily="2" charset="-122"/>
              </a:rPr>
              <a:t>A1</a:t>
            </a:r>
            <a:r>
              <a:rPr lang="zh-CN" altLang="en-US">
                <a:latin typeface="黑体" pitchFamily="2" charset="-122"/>
                <a:ea typeface="黑体" pitchFamily="2" charset="-122"/>
              </a:rPr>
              <a:t>中的数据和</a:t>
            </a:r>
            <a:r>
              <a:rPr lang="en-US" altLang="zh-CN">
                <a:latin typeface="黑体" pitchFamily="2" charset="-122"/>
                <a:ea typeface="黑体" pitchFamily="2" charset="-122"/>
              </a:rPr>
              <a:t>A2</a:t>
            </a:r>
            <a:r>
              <a:rPr lang="zh-CN" altLang="en-US">
                <a:latin typeface="黑体" pitchFamily="2" charset="-122"/>
                <a:ea typeface="黑体" pitchFamily="2" charset="-122"/>
              </a:rPr>
              <a:t>中的数据进行“加”运算</a:t>
            </a:r>
            <a:r>
              <a:rPr lang="en-US" altLang="zh-CN">
                <a:latin typeface="黑体" pitchFamily="2" charset="-122"/>
                <a:ea typeface="黑体" pitchFamily="2" charset="-122"/>
              </a:rPr>
              <a:t>,</a:t>
            </a:r>
          </a:p>
          <a:p>
            <a:pPr algn="l" eaLnBrk="1" hangingPunct="1">
              <a:lnSpc>
                <a:spcPct val="120000"/>
              </a:lnSpc>
            </a:pPr>
            <a:r>
              <a:rPr lang="zh-CN" altLang="en-US">
                <a:latin typeface="黑体" pitchFamily="2" charset="-122"/>
                <a:ea typeface="黑体" pitchFamily="2" charset="-122"/>
              </a:rPr>
              <a:t>              结果存入到</a:t>
            </a:r>
            <a:r>
              <a:rPr lang="en-US" altLang="zh-CN">
                <a:latin typeface="黑体" pitchFamily="2" charset="-122"/>
                <a:ea typeface="黑体" pitchFamily="2" charset="-122"/>
              </a:rPr>
              <a:t>A3</a:t>
            </a:r>
            <a:r>
              <a:rPr lang="zh-CN" altLang="en-US">
                <a:latin typeface="黑体" pitchFamily="2" charset="-122"/>
                <a:ea typeface="黑体" pitchFamily="2" charset="-122"/>
              </a:rPr>
              <a:t>中。</a:t>
            </a:r>
          </a:p>
        </p:txBody>
      </p:sp>
    </p:spTree>
  </p:cSld>
  <p:clrMapOvr>
    <a:masterClrMapping/>
  </p:clrMapOvr>
  <p:transition>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0" y="415925"/>
            <a:ext cx="91440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19100" eaLnBrk="1" hangingPunct="1">
              <a:lnSpc>
                <a:spcPct val="160000"/>
              </a:lnSpc>
              <a:tabLst>
                <a:tab pos="2041525" algn="l"/>
              </a:tabLst>
            </a:pPr>
            <a:r>
              <a:rPr lang="zh-CN" altLang="en-US" sz="2200">
                <a:solidFill>
                  <a:srgbClr val="800000"/>
                </a:solidFill>
                <a:latin typeface="黑体" pitchFamily="2" charset="-122"/>
                <a:ea typeface="黑体" pitchFamily="2" charset="-122"/>
              </a:rPr>
              <a:t>附：寻址方式的应用例子（仿8086的模型机, 没有段寄存器）</a:t>
            </a:r>
            <a:endParaRPr lang="zh-CN" altLang="en-US" sz="2200">
              <a:latin typeface="黑体" pitchFamily="2" charset="-122"/>
              <a:ea typeface="黑体" pitchFamily="2" charset="-122"/>
            </a:endParaRPr>
          </a:p>
          <a:p>
            <a:pPr indent="419100">
              <a:lnSpc>
                <a:spcPct val="160000"/>
              </a:lnSpc>
              <a:tabLst>
                <a:tab pos="2041525" algn="l"/>
              </a:tabLst>
            </a:pPr>
            <a:r>
              <a:rPr lang="zh-CN" altLang="en-US" sz="2200">
                <a:latin typeface="黑体" pitchFamily="2" charset="-122"/>
                <a:ea typeface="黑体" pitchFamily="2" charset="-122"/>
              </a:rPr>
              <a:t>    把2000─2099内存区域中的内容复制到3000─3099 内存区域中.</a:t>
            </a:r>
            <a:endParaRPr lang="zh-CN" altLang="en-US" sz="2200" b="0">
              <a:solidFill>
                <a:schemeClr val="tx1"/>
              </a:solidFill>
              <a:latin typeface="黑体" pitchFamily="2" charset="-122"/>
              <a:ea typeface="黑体" pitchFamily="2" charset="-122"/>
            </a:endParaRPr>
          </a:p>
        </p:txBody>
      </p:sp>
      <p:pic>
        <p:nvPicPr>
          <p:cNvPr id="81923" name="Picture 11" descr="tu 2 2-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88" y="1795463"/>
            <a:ext cx="6350000" cy="444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1646238" y="1978025"/>
            <a:ext cx="5365750" cy="2189163"/>
            <a:chOff x="545" y="111"/>
            <a:chExt cx="2716" cy="1326"/>
          </a:xfrm>
        </p:grpSpPr>
        <p:sp>
          <p:nvSpPr>
            <p:cNvPr id="81940" name="Freeform 13"/>
            <p:cNvSpPr>
              <a:spLocks/>
            </p:cNvSpPr>
            <p:nvPr/>
          </p:nvSpPr>
          <p:spPr bwMode="auto">
            <a:xfrm>
              <a:off x="545" y="111"/>
              <a:ext cx="1366" cy="1318"/>
            </a:xfrm>
            <a:custGeom>
              <a:avLst/>
              <a:gdLst>
                <a:gd name="T0" fmla="*/ 0 w 1366"/>
                <a:gd name="T1" fmla="*/ 0 h 1318"/>
                <a:gd name="T2" fmla="*/ 8 w 1366"/>
                <a:gd name="T3" fmla="*/ 1310 h 1318"/>
                <a:gd name="T4" fmla="*/ 1350 w 1366"/>
                <a:gd name="T5" fmla="*/ 1318 h 1318"/>
                <a:gd name="T6" fmla="*/ 1350 w 1366"/>
                <a:gd name="T7" fmla="*/ 655 h 1318"/>
                <a:gd name="T8" fmla="*/ 1366 w 1366"/>
                <a:gd name="T9" fmla="*/ 260 h 1318"/>
                <a:gd name="T10" fmla="*/ 1058 w 1366"/>
                <a:gd name="T11" fmla="*/ 260 h 1318"/>
                <a:gd name="T12" fmla="*/ 1074 w 1366"/>
                <a:gd name="T13" fmla="*/ 15 h 1318"/>
                <a:gd name="T14" fmla="*/ 0 w 1366"/>
                <a:gd name="T15" fmla="*/ 0 h 1318"/>
                <a:gd name="T16" fmla="*/ 0 60000 65536"/>
                <a:gd name="T17" fmla="*/ 0 60000 65536"/>
                <a:gd name="T18" fmla="*/ 0 60000 65536"/>
                <a:gd name="T19" fmla="*/ 0 60000 65536"/>
                <a:gd name="T20" fmla="*/ 0 60000 65536"/>
                <a:gd name="T21" fmla="*/ 0 60000 65536"/>
                <a:gd name="T22" fmla="*/ 0 60000 65536"/>
                <a:gd name="T23" fmla="*/ 0 60000 65536"/>
                <a:gd name="T24" fmla="*/ 0 w 1366"/>
                <a:gd name="T25" fmla="*/ 0 h 1318"/>
                <a:gd name="T26" fmla="*/ 1366 w 1366"/>
                <a:gd name="T27" fmla="*/ 1318 h 13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6" h="1318">
                  <a:moveTo>
                    <a:pt x="0" y="0"/>
                  </a:moveTo>
                  <a:lnTo>
                    <a:pt x="8" y="1310"/>
                  </a:lnTo>
                  <a:lnTo>
                    <a:pt x="1350" y="1318"/>
                  </a:lnTo>
                  <a:lnTo>
                    <a:pt x="1350" y="655"/>
                  </a:lnTo>
                  <a:lnTo>
                    <a:pt x="1366" y="260"/>
                  </a:lnTo>
                  <a:lnTo>
                    <a:pt x="1058" y="260"/>
                  </a:lnTo>
                  <a:lnTo>
                    <a:pt x="1074" y="15"/>
                  </a:lnTo>
                  <a:lnTo>
                    <a:pt x="0" y="0"/>
                  </a:lnTo>
                  <a:close/>
                </a:path>
              </a:pathLst>
            </a:custGeom>
            <a:solidFill>
              <a:srgbClr val="FFFFFF"/>
            </a:solidFill>
            <a:ln w="9525" cap="flat" cmpd="sng">
              <a:solidFill>
                <a:schemeClr val="bg1"/>
              </a:solidFill>
              <a:prstDash val="solid"/>
              <a:round/>
              <a:headEnd/>
              <a:tailEnd/>
            </a:ln>
          </p:spPr>
          <p:txBody>
            <a:bodyPr wrap="none" anchor="ctr"/>
            <a:lstStyle/>
            <a:p>
              <a:endParaRPr lang="zh-CN" altLang="en-US"/>
            </a:p>
          </p:txBody>
        </p:sp>
        <p:sp>
          <p:nvSpPr>
            <p:cNvPr id="81941" name="Freeform 14"/>
            <p:cNvSpPr>
              <a:spLocks/>
            </p:cNvSpPr>
            <p:nvPr/>
          </p:nvSpPr>
          <p:spPr bwMode="auto">
            <a:xfrm>
              <a:off x="2392" y="213"/>
              <a:ext cx="869" cy="1224"/>
            </a:xfrm>
            <a:custGeom>
              <a:avLst/>
              <a:gdLst>
                <a:gd name="T0" fmla="*/ 0 w 853"/>
                <a:gd name="T1" fmla="*/ 0 h 1224"/>
                <a:gd name="T2" fmla="*/ 0 w 853"/>
                <a:gd name="T3" fmla="*/ 158 h 1224"/>
                <a:gd name="T4" fmla="*/ 174 w 853"/>
                <a:gd name="T5" fmla="*/ 158 h 1224"/>
                <a:gd name="T6" fmla="*/ 174 w 853"/>
                <a:gd name="T7" fmla="*/ 1216 h 1224"/>
                <a:gd name="T8" fmla="*/ 1171 w 853"/>
                <a:gd name="T9" fmla="*/ 1224 h 1224"/>
                <a:gd name="T10" fmla="*/ 1171 w 853"/>
                <a:gd name="T11" fmla="*/ 8 h 1224"/>
                <a:gd name="T12" fmla="*/ 0 w 853"/>
                <a:gd name="T13" fmla="*/ 0 h 1224"/>
                <a:gd name="T14" fmla="*/ 0 60000 65536"/>
                <a:gd name="T15" fmla="*/ 0 60000 65536"/>
                <a:gd name="T16" fmla="*/ 0 60000 65536"/>
                <a:gd name="T17" fmla="*/ 0 60000 65536"/>
                <a:gd name="T18" fmla="*/ 0 60000 65536"/>
                <a:gd name="T19" fmla="*/ 0 60000 65536"/>
                <a:gd name="T20" fmla="*/ 0 60000 65536"/>
                <a:gd name="T21" fmla="*/ 0 w 853"/>
                <a:gd name="T22" fmla="*/ 0 h 1224"/>
                <a:gd name="T23" fmla="*/ 853 w 853"/>
                <a:gd name="T24" fmla="*/ 1224 h 1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3" h="1224">
                  <a:moveTo>
                    <a:pt x="0" y="0"/>
                  </a:moveTo>
                  <a:lnTo>
                    <a:pt x="0" y="158"/>
                  </a:lnTo>
                  <a:lnTo>
                    <a:pt x="127" y="158"/>
                  </a:lnTo>
                  <a:lnTo>
                    <a:pt x="127" y="1216"/>
                  </a:lnTo>
                  <a:lnTo>
                    <a:pt x="853" y="1224"/>
                  </a:lnTo>
                  <a:lnTo>
                    <a:pt x="853" y="8"/>
                  </a:lnTo>
                  <a:lnTo>
                    <a:pt x="0" y="0"/>
                  </a:lnTo>
                  <a:close/>
                </a:path>
              </a:pathLst>
            </a:custGeom>
            <a:solidFill>
              <a:srgbClr val="FFFFFF"/>
            </a:solidFill>
            <a:ln w="9525" cap="flat" cmpd="sng">
              <a:solidFill>
                <a:schemeClr val="bg1"/>
              </a:solidFill>
              <a:prstDash val="solid"/>
              <a:round/>
              <a:headEnd/>
              <a:tailEnd/>
            </a:ln>
          </p:spPr>
          <p:txBody>
            <a:bodyPr wrap="none" anchor="ctr"/>
            <a:lstStyle/>
            <a:p>
              <a:endParaRPr lang="zh-CN" altLang="en-US"/>
            </a:p>
          </p:txBody>
        </p:sp>
      </p:grpSp>
      <p:grpSp>
        <p:nvGrpSpPr>
          <p:cNvPr id="3" name="Group 31"/>
          <p:cNvGrpSpPr>
            <a:grpSpLocks/>
          </p:cNvGrpSpPr>
          <p:nvPr/>
        </p:nvGrpSpPr>
        <p:grpSpPr bwMode="auto">
          <a:xfrm>
            <a:off x="1009650" y="4546600"/>
            <a:ext cx="1527175" cy="642938"/>
            <a:chOff x="636" y="2864"/>
            <a:chExt cx="962" cy="405"/>
          </a:xfrm>
        </p:grpSpPr>
        <p:sp>
          <p:nvSpPr>
            <p:cNvPr id="81935" name="Rectangle 16"/>
            <p:cNvSpPr>
              <a:spLocks noChangeArrowheads="1"/>
            </p:cNvSpPr>
            <p:nvPr/>
          </p:nvSpPr>
          <p:spPr bwMode="auto">
            <a:xfrm>
              <a:off x="969" y="2961"/>
              <a:ext cx="629" cy="99"/>
            </a:xfrm>
            <a:prstGeom prst="rect">
              <a:avLst/>
            </a:prstGeom>
            <a:noFill/>
            <a:ln w="1905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81936" name="Rectangle 17"/>
            <p:cNvSpPr>
              <a:spLocks noChangeArrowheads="1"/>
            </p:cNvSpPr>
            <p:nvPr/>
          </p:nvSpPr>
          <p:spPr bwMode="auto">
            <a:xfrm>
              <a:off x="969" y="3069"/>
              <a:ext cx="629" cy="99"/>
            </a:xfrm>
            <a:prstGeom prst="rect">
              <a:avLst/>
            </a:prstGeom>
            <a:noFill/>
            <a:ln w="1905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81937" name="Text Box 18"/>
            <p:cNvSpPr txBox="1">
              <a:spLocks noChangeArrowheads="1"/>
            </p:cNvSpPr>
            <p:nvPr/>
          </p:nvSpPr>
          <p:spPr bwMode="auto">
            <a:xfrm>
              <a:off x="636" y="2912"/>
              <a:ext cx="36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spcBef>
                  <a:spcPct val="50000"/>
                </a:spcBef>
              </a:pPr>
              <a:r>
                <a:rPr lang="en-US" altLang="zh-CN" sz="1800">
                  <a:solidFill>
                    <a:srgbClr val="CC3300"/>
                  </a:solidFill>
                  <a:latin typeface="黑体" pitchFamily="2" charset="-122"/>
                  <a:ea typeface="黑体" pitchFamily="2" charset="-122"/>
                </a:rPr>
                <a:t>BX</a:t>
              </a:r>
              <a:endParaRPr lang="en-US" altLang="zh-CN" sz="1800" b="0">
                <a:solidFill>
                  <a:srgbClr val="008000"/>
                </a:solidFill>
                <a:latin typeface="黑体" pitchFamily="2" charset="-122"/>
                <a:ea typeface="黑体" pitchFamily="2" charset="-122"/>
              </a:endParaRPr>
            </a:p>
          </p:txBody>
        </p:sp>
        <p:sp>
          <p:nvSpPr>
            <p:cNvPr id="81938" name="Text Box 19"/>
            <p:cNvSpPr txBox="1">
              <a:spLocks noChangeArrowheads="1"/>
            </p:cNvSpPr>
            <p:nvPr/>
          </p:nvSpPr>
          <p:spPr bwMode="auto">
            <a:xfrm>
              <a:off x="636" y="3045"/>
              <a:ext cx="36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spcBef>
                  <a:spcPct val="50000"/>
                </a:spcBef>
              </a:pPr>
              <a:r>
                <a:rPr lang="en-US" altLang="zh-CN" sz="1800">
                  <a:solidFill>
                    <a:srgbClr val="CC3300"/>
                  </a:solidFill>
                  <a:latin typeface="黑体" pitchFamily="2" charset="-122"/>
                  <a:ea typeface="黑体" pitchFamily="2" charset="-122"/>
                </a:rPr>
                <a:t>CX</a:t>
              </a:r>
              <a:endParaRPr lang="en-US" altLang="zh-CN" sz="1800" b="0">
                <a:solidFill>
                  <a:srgbClr val="008000"/>
                </a:solidFill>
                <a:latin typeface="黑体" pitchFamily="2" charset="-122"/>
                <a:ea typeface="黑体" pitchFamily="2" charset="-122"/>
              </a:endParaRPr>
            </a:p>
          </p:txBody>
        </p:sp>
        <p:sp>
          <p:nvSpPr>
            <p:cNvPr id="81939" name="Rectangle 20"/>
            <p:cNvSpPr>
              <a:spLocks noChangeArrowheads="1"/>
            </p:cNvSpPr>
            <p:nvPr/>
          </p:nvSpPr>
          <p:spPr bwMode="auto">
            <a:xfrm>
              <a:off x="1286" y="2864"/>
              <a:ext cx="304" cy="92"/>
            </a:xfrm>
            <a:prstGeom prst="rect">
              <a:avLst/>
            </a:prstGeom>
            <a:noFill/>
            <a:ln w="1905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grpSp>
      <p:grpSp>
        <p:nvGrpSpPr>
          <p:cNvPr id="4" name="Group 23"/>
          <p:cNvGrpSpPr>
            <a:grpSpLocks/>
          </p:cNvGrpSpPr>
          <p:nvPr/>
        </p:nvGrpSpPr>
        <p:grpSpPr bwMode="auto">
          <a:xfrm>
            <a:off x="5448300" y="2016125"/>
            <a:ext cx="2376488" cy="2082800"/>
            <a:chOff x="3432" y="1270"/>
            <a:chExt cx="1497" cy="1312"/>
          </a:xfrm>
        </p:grpSpPr>
        <p:grpSp>
          <p:nvGrpSpPr>
            <p:cNvPr id="81929" name="Group 22"/>
            <p:cNvGrpSpPr>
              <a:grpSpLocks/>
            </p:cNvGrpSpPr>
            <p:nvPr/>
          </p:nvGrpSpPr>
          <p:grpSpPr bwMode="auto">
            <a:xfrm>
              <a:off x="3917" y="1270"/>
              <a:ext cx="1012" cy="1312"/>
              <a:chOff x="2837" y="0"/>
              <a:chExt cx="1003" cy="1363"/>
            </a:xfrm>
          </p:grpSpPr>
          <p:sp>
            <p:nvSpPr>
              <p:cNvPr id="81932" name="AutoShape 23"/>
              <p:cNvSpPr>
                <a:spLocks noChangeArrowheads="1"/>
              </p:cNvSpPr>
              <p:nvPr/>
            </p:nvSpPr>
            <p:spPr bwMode="auto">
              <a:xfrm>
                <a:off x="2837" y="0"/>
                <a:ext cx="1003" cy="1363"/>
              </a:xfrm>
              <a:prstGeom prst="flowChartPunchedTape">
                <a:avLst/>
              </a:prstGeom>
              <a:solidFill>
                <a:srgbClr val="FFFFFF"/>
              </a:solidFill>
              <a:ln w="19050">
                <a:solidFill>
                  <a:srgbClr val="000099"/>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81933" name="Text Box 24"/>
              <p:cNvSpPr txBox="1">
                <a:spLocks noChangeArrowheads="1"/>
              </p:cNvSpPr>
              <p:nvPr/>
            </p:nvSpPr>
            <p:spPr bwMode="auto">
              <a:xfrm>
                <a:off x="2837" y="350"/>
                <a:ext cx="1003" cy="198"/>
              </a:xfrm>
              <a:prstGeom prst="rect">
                <a:avLst/>
              </a:prstGeom>
              <a:solidFill>
                <a:srgbClr val="CCFFCC"/>
              </a:solidFill>
              <a:ln w="19050">
                <a:solidFill>
                  <a:srgbClr val="000099"/>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1800" b="0">
                  <a:solidFill>
                    <a:schemeClr val="tx1"/>
                  </a:solidFill>
                  <a:latin typeface="黑体" pitchFamily="2" charset="-122"/>
                  <a:ea typeface="黑体" pitchFamily="2" charset="-122"/>
                </a:endParaRPr>
              </a:p>
            </p:txBody>
          </p:sp>
          <p:sp>
            <p:nvSpPr>
              <p:cNvPr id="81934" name="Text Box 25"/>
              <p:cNvSpPr txBox="1">
                <a:spLocks noChangeArrowheads="1"/>
              </p:cNvSpPr>
              <p:nvPr/>
            </p:nvSpPr>
            <p:spPr bwMode="auto">
              <a:xfrm>
                <a:off x="2837" y="746"/>
                <a:ext cx="1003" cy="198"/>
              </a:xfrm>
              <a:prstGeom prst="rect">
                <a:avLst/>
              </a:prstGeom>
              <a:solidFill>
                <a:srgbClr val="CCFFCC"/>
              </a:solidFill>
              <a:ln w="19050">
                <a:solidFill>
                  <a:srgbClr val="000099"/>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1800" b="0">
                  <a:solidFill>
                    <a:schemeClr val="tx1"/>
                  </a:solidFill>
                  <a:latin typeface="黑体" pitchFamily="2" charset="-122"/>
                  <a:ea typeface="黑体" pitchFamily="2" charset="-122"/>
                </a:endParaRPr>
              </a:p>
            </p:txBody>
          </p:sp>
        </p:grpSp>
        <p:sp>
          <p:nvSpPr>
            <p:cNvPr id="81930" name="Text Box 26"/>
            <p:cNvSpPr txBox="1">
              <a:spLocks noChangeArrowheads="1"/>
            </p:cNvSpPr>
            <p:nvPr/>
          </p:nvSpPr>
          <p:spPr bwMode="auto">
            <a:xfrm>
              <a:off x="3432" y="1531"/>
              <a:ext cx="46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lang="zh-CN" altLang="en-US" sz="1400">
                  <a:solidFill>
                    <a:srgbClr val="000099"/>
                  </a:solidFill>
                  <a:latin typeface="黑体" pitchFamily="2" charset="-122"/>
                  <a:ea typeface="黑体" pitchFamily="2" charset="-122"/>
                </a:rPr>
                <a:t>2000</a:t>
              </a:r>
            </a:p>
          </p:txBody>
        </p:sp>
        <p:sp>
          <p:nvSpPr>
            <p:cNvPr id="81931" name="Text Box 27"/>
            <p:cNvSpPr txBox="1">
              <a:spLocks noChangeArrowheads="1"/>
            </p:cNvSpPr>
            <p:nvPr/>
          </p:nvSpPr>
          <p:spPr bwMode="auto">
            <a:xfrm>
              <a:off x="3438" y="1924"/>
              <a:ext cx="4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lang="zh-CN" altLang="en-US" sz="1400">
                  <a:solidFill>
                    <a:srgbClr val="000099"/>
                  </a:solidFill>
                  <a:latin typeface="黑体" pitchFamily="2" charset="-122"/>
                  <a:ea typeface="黑体" pitchFamily="2" charset="-122"/>
                </a:rPr>
                <a:t>3000</a:t>
              </a:r>
            </a:p>
          </p:txBody>
        </p:sp>
      </p:grpSp>
      <p:sp>
        <p:nvSpPr>
          <p:cNvPr id="81927" name="AutoShape 28"/>
          <p:cNvSpPr>
            <a:spLocks noChangeArrowheads="1"/>
          </p:cNvSpPr>
          <p:nvPr/>
        </p:nvSpPr>
        <p:spPr bwMode="auto">
          <a:xfrm>
            <a:off x="1941513" y="1768475"/>
            <a:ext cx="6215062" cy="196850"/>
          </a:xfrm>
          <a:prstGeom prst="leftRightArrow">
            <a:avLst>
              <a:gd name="adj1" fmla="val 39787"/>
              <a:gd name="adj2" fmla="val 98372"/>
            </a:avLst>
          </a:prstGeom>
          <a:solidFill>
            <a:srgbClr val="FFFFFF"/>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81928" name="AutoShape 29"/>
          <p:cNvSpPr>
            <a:spLocks noChangeArrowheads="1"/>
          </p:cNvSpPr>
          <p:nvPr/>
        </p:nvSpPr>
        <p:spPr bwMode="auto">
          <a:xfrm>
            <a:off x="6840538" y="1911350"/>
            <a:ext cx="203200" cy="234950"/>
          </a:xfrm>
          <a:prstGeom prst="downArrow">
            <a:avLst>
              <a:gd name="adj1" fmla="val 50000"/>
              <a:gd name="adj2" fmla="val 28906"/>
            </a:avLst>
          </a:prstGeom>
          <a:solidFill>
            <a:srgbClr val="FFFFFF"/>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0" y="415925"/>
            <a:ext cx="91440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19100" eaLnBrk="1" hangingPunct="1">
              <a:lnSpc>
                <a:spcPct val="160000"/>
              </a:lnSpc>
              <a:tabLst>
                <a:tab pos="2041525" algn="l"/>
              </a:tabLst>
            </a:pPr>
            <a:r>
              <a:rPr lang="zh-CN" altLang="en-US" sz="2200" dirty="0">
                <a:solidFill>
                  <a:srgbClr val="800000"/>
                </a:solidFill>
                <a:latin typeface="黑体" pitchFamily="2" charset="-122"/>
                <a:ea typeface="黑体" pitchFamily="2" charset="-122"/>
              </a:rPr>
              <a:t>附：寻址方式的应用例子（仿8086的模型机, 没有段寄存器）</a:t>
            </a:r>
            <a:endParaRPr lang="zh-CN" altLang="en-US" sz="2200" dirty="0">
              <a:latin typeface="黑体" pitchFamily="2" charset="-122"/>
              <a:ea typeface="黑体" pitchFamily="2" charset="-122"/>
            </a:endParaRPr>
          </a:p>
          <a:p>
            <a:pPr indent="419100">
              <a:lnSpc>
                <a:spcPct val="160000"/>
              </a:lnSpc>
              <a:tabLst>
                <a:tab pos="2041525" algn="l"/>
              </a:tabLst>
            </a:pPr>
            <a:r>
              <a:rPr lang="zh-CN" altLang="en-US" sz="2200" dirty="0">
                <a:latin typeface="黑体" pitchFamily="2" charset="-122"/>
                <a:ea typeface="黑体" pitchFamily="2" charset="-122"/>
              </a:rPr>
              <a:t>    把2000─2099内存区域中的内容复制到3000─3099 内存区域中.</a:t>
            </a:r>
          </a:p>
          <a:p>
            <a:pPr indent="419100">
              <a:lnSpc>
                <a:spcPct val="160000"/>
              </a:lnSpc>
              <a:tabLst>
                <a:tab pos="2041525" algn="l"/>
              </a:tabLst>
            </a:pPr>
            <a:r>
              <a:rPr lang="zh-CN" altLang="en-US" sz="2200" dirty="0">
                <a:solidFill>
                  <a:srgbClr val="FF0000"/>
                </a:solidFill>
                <a:latin typeface="黑体" pitchFamily="2" charset="-122"/>
                <a:ea typeface="黑体" pitchFamily="2" charset="-122"/>
              </a:rPr>
              <a:t>[解] </a:t>
            </a:r>
            <a:r>
              <a:rPr lang="en-US" altLang="zh-CN" sz="2200" dirty="0">
                <a:latin typeface="黑体" pitchFamily="2" charset="-122"/>
                <a:ea typeface="黑体" pitchFamily="2" charset="-122"/>
              </a:rPr>
              <a:t>CX</a:t>
            </a:r>
            <a:r>
              <a:rPr lang="zh-CN" altLang="en-US" sz="2200" dirty="0">
                <a:latin typeface="黑体" pitchFamily="2" charset="-122"/>
                <a:ea typeface="黑体" pitchFamily="2" charset="-122"/>
              </a:rPr>
              <a:t>作为传输数据的循环计数器（倒计数）；</a:t>
            </a:r>
          </a:p>
          <a:p>
            <a:pPr indent="419100" algn="l">
              <a:lnSpc>
                <a:spcPct val="130000"/>
              </a:lnSpc>
              <a:tabLst>
                <a:tab pos="2041525" algn="l"/>
              </a:tabLst>
            </a:pPr>
            <a:r>
              <a:rPr lang="zh-CN" altLang="en-US" sz="2200" dirty="0">
                <a:latin typeface="黑体" pitchFamily="2" charset="-122"/>
                <a:ea typeface="黑体" pitchFamily="2" charset="-122"/>
              </a:rPr>
              <a:t>     </a:t>
            </a:r>
            <a:r>
              <a:rPr lang="en-US" altLang="zh-CN" sz="2200" dirty="0">
                <a:latin typeface="黑体" pitchFamily="2" charset="-122"/>
                <a:ea typeface="黑体" pitchFamily="2" charset="-122"/>
              </a:rPr>
              <a:t>BX</a:t>
            </a:r>
            <a:r>
              <a:rPr lang="zh-CN" altLang="en-US" sz="2200" dirty="0">
                <a:latin typeface="黑体" pitchFamily="2" charset="-122"/>
                <a:ea typeface="黑体" pitchFamily="2" charset="-122"/>
              </a:rPr>
              <a:t>作为被复制内存单元的指针（地址）。 </a:t>
            </a:r>
            <a:endParaRPr lang="zh-CN" altLang="en-US" sz="2200" b="0" dirty="0">
              <a:solidFill>
                <a:schemeClr val="tx1"/>
              </a:solidFill>
              <a:latin typeface="黑体" pitchFamily="2" charset="-122"/>
              <a:ea typeface="黑体" pitchFamily="2" charset="-122"/>
            </a:endParaRPr>
          </a:p>
        </p:txBody>
      </p:sp>
      <p:grpSp>
        <p:nvGrpSpPr>
          <p:cNvPr id="82947" name="Group 12"/>
          <p:cNvGrpSpPr>
            <a:grpSpLocks/>
          </p:cNvGrpSpPr>
          <p:nvPr/>
        </p:nvGrpSpPr>
        <p:grpSpPr bwMode="auto">
          <a:xfrm>
            <a:off x="1365250" y="2687638"/>
            <a:ext cx="4794250" cy="2809875"/>
            <a:chOff x="860" y="1693"/>
            <a:chExt cx="3020" cy="1770"/>
          </a:xfrm>
        </p:grpSpPr>
        <p:sp>
          <p:nvSpPr>
            <p:cNvPr id="82948" name="AutoShape 4"/>
            <p:cNvSpPr>
              <a:spLocks noChangeArrowheads="1"/>
            </p:cNvSpPr>
            <p:nvPr/>
          </p:nvSpPr>
          <p:spPr bwMode="auto">
            <a:xfrm>
              <a:off x="2442" y="1693"/>
              <a:ext cx="1438" cy="1770"/>
            </a:xfrm>
            <a:prstGeom prst="flowChartPunchedTape">
              <a:avLst/>
            </a:prstGeom>
            <a:solidFill>
              <a:srgbClr val="FFFFFF"/>
            </a:solidFill>
            <a:ln w="19050">
              <a:solidFill>
                <a:srgbClr val="000099"/>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82949" name="Text Box 5"/>
            <p:cNvSpPr txBox="1">
              <a:spLocks noChangeArrowheads="1"/>
            </p:cNvSpPr>
            <p:nvPr/>
          </p:nvSpPr>
          <p:spPr bwMode="auto">
            <a:xfrm>
              <a:off x="2442" y="2148"/>
              <a:ext cx="1438" cy="257"/>
            </a:xfrm>
            <a:prstGeom prst="rect">
              <a:avLst/>
            </a:prstGeom>
            <a:solidFill>
              <a:srgbClr val="CCFFCC"/>
            </a:solidFill>
            <a:ln w="19050">
              <a:solidFill>
                <a:srgbClr val="000099"/>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2000" b="0">
                <a:solidFill>
                  <a:schemeClr val="tx1"/>
                </a:solidFill>
                <a:latin typeface="黑体" pitchFamily="2" charset="-122"/>
                <a:ea typeface="黑体" pitchFamily="2" charset="-122"/>
              </a:endParaRPr>
            </a:p>
          </p:txBody>
        </p:sp>
        <p:sp>
          <p:nvSpPr>
            <p:cNvPr id="82950" name="Text Box 6"/>
            <p:cNvSpPr txBox="1">
              <a:spLocks noChangeArrowheads="1"/>
            </p:cNvSpPr>
            <p:nvPr/>
          </p:nvSpPr>
          <p:spPr bwMode="auto">
            <a:xfrm>
              <a:off x="2442" y="2662"/>
              <a:ext cx="1438" cy="257"/>
            </a:xfrm>
            <a:prstGeom prst="rect">
              <a:avLst/>
            </a:prstGeom>
            <a:solidFill>
              <a:srgbClr val="CCFFCC"/>
            </a:solidFill>
            <a:ln w="19050">
              <a:solidFill>
                <a:srgbClr val="000099"/>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2000" b="0">
                <a:solidFill>
                  <a:schemeClr val="tx1"/>
                </a:solidFill>
                <a:latin typeface="黑体" pitchFamily="2" charset="-122"/>
                <a:ea typeface="黑体" pitchFamily="2" charset="-122"/>
              </a:endParaRPr>
            </a:p>
          </p:txBody>
        </p:sp>
        <p:sp>
          <p:nvSpPr>
            <p:cNvPr id="82951" name="Text Box 7"/>
            <p:cNvSpPr txBox="1">
              <a:spLocks noChangeArrowheads="1"/>
            </p:cNvSpPr>
            <p:nvPr/>
          </p:nvSpPr>
          <p:spPr bwMode="auto">
            <a:xfrm>
              <a:off x="1885" y="2047"/>
              <a:ext cx="68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2000">
                  <a:solidFill>
                    <a:srgbClr val="000099"/>
                  </a:solidFill>
                  <a:latin typeface="黑体" pitchFamily="2" charset="-122"/>
                  <a:ea typeface="黑体" pitchFamily="2" charset="-122"/>
                </a:rPr>
                <a:t>2000</a:t>
              </a:r>
            </a:p>
          </p:txBody>
        </p:sp>
        <p:sp>
          <p:nvSpPr>
            <p:cNvPr id="82952" name="Text Box 8"/>
            <p:cNvSpPr txBox="1">
              <a:spLocks noChangeArrowheads="1"/>
            </p:cNvSpPr>
            <p:nvPr/>
          </p:nvSpPr>
          <p:spPr bwMode="auto">
            <a:xfrm>
              <a:off x="1902" y="2551"/>
              <a:ext cx="6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2000">
                  <a:solidFill>
                    <a:srgbClr val="000099"/>
                  </a:solidFill>
                  <a:latin typeface="黑体" pitchFamily="2" charset="-122"/>
                  <a:ea typeface="黑体" pitchFamily="2" charset="-122"/>
                </a:rPr>
                <a:t>3000</a:t>
              </a:r>
            </a:p>
          </p:txBody>
        </p:sp>
        <p:sp>
          <p:nvSpPr>
            <p:cNvPr id="82953" name="Text Box 9"/>
            <p:cNvSpPr txBox="1">
              <a:spLocks noChangeArrowheads="1"/>
            </p:cNvSpPr>
            <p:nvPr/>
          </p:nvSpPr>
          <p:spPr bwMode="auto">
            <a:xfrm>
              <a:off x="860" y="2089"/>
              <a:ext cx="593" cy="247"/>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2000">
                  <a:solidFill>
                    <a:srgbClr val="000099"/>
                  </a:solidFill>
                  <a:latin typeface="黑体" pitchFamily="2" charset="-122"/>
                  <a:ea typeface="黑体" pitchFamily="2" charset="-122"/>
                </a:rPr>
                <a:t>BX</a:t>
              </a:r>
            </a:p>
          </p:txBody>
        </p:sp>
        <p:sp>
          <p:nvSpPr>
            <p:cNvPr id="82954" name="Line 10"/>
            <p:cNvSpPr>
              <a:spLocks noChangeShapeType="1"/>
            </p:cNvSpPr>
            <p:nvPr/>
          </p:nvSpPr>
          <p:spPr bwMode="auto">
            <a:xfrm>
              <a:off x="1346" y="2197"/>
              <a:ext cx="503"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24"/>
          <p:cNvGrpSpPr>
            <a:grpSpLocks/>
          </p:cNvGrpSpPr>
          <p:nvPr/>
        </p:nvGrpSpPr>
        <p:grpSpPr bwMode="auto">
          <a:xfrm>
            <a:off x="4114800" y="4246563"/>
            <a:ext cx="3917950" cy="2074862"/>
            <a:chOff x="600" y="1421"/>
            <a:chExt cx="2107" cy="1363"/>
          </a:xfrm>
        </p:grpSpPr>
        <p:sp>
          <p:nvSpPr>
            <p:cNvPr id="83994" name="AutoShape 25"/>
            <p:cNvSpPr>
              <a:spLocks noChangeArrowheads="1"/>
            </p:cNvSpPr>
            <p:nvPr/>
          </p:nvSpPr>
          <p:spPr bwMode="auto">
            <a:xfrm>
              <a:off x="1704" y="1421"/>
              <a:ext cx="1003" cy="1363"/>
            </a:xfrm>
            <a:prstGeom prst="flowChartPunchedTape">
              <a:avLst/>
            </a:prstGeom>
            <a:solidFill>
              <a:srgbClr val="FFFFFF"/>
            </a:solidFill>
            <a:ln w="19050">
              <a:solidFill>
                <a:srgbClr val="000099"/>
              </a:solidFill>
              <a:miter lim="800000"/>
              <a:headEnd/>
              <a:tailEnd/>
            </a:ln>
          </p:spPr>
          <p:txBody>
            <a:bodyPr tIns="0" bIns="0"/>
            <a:lstStyle/>
            <a:p>
              <a:pPr>
                <a:lnSpc>
                  <a:spcPct val="90000"/>
                </a:lnSpc>
              </a:pPr>
              <a:endParaRPr lang="zh-CN" altLang="en-US">
                <a:latin typeface="黑体" pitchFamily="2" charset="-122"/>
                <a:ea typeface="黑体" pitchFamily="2" charset="-122"/>
              </a:endParaRPr>
            </a:p>
          </p:txBody>
        </p:sp>
        <p:sp>
          <p:nvSpPr>
            <p:cNvPr id="83995" name="Text Box 26"/>
            <p:cNvSpPr txBox="1">
              <a:spLocks noChangeArrowheads="1"/>
            </p:cNvSpPr>
            <p:nvPr/>
          </p:nvSpPr>
          <p:spPr bwMode="auto">
            <a:xfrm>
              <a:off x="1704" y="1771"/>
              <a:ext cx="1003" cy="198"/>
            </a:xfrm>
            <a:prstGeom prst="rect">
              <a:avLst/>
            </a:prstGeom>
            <a:solidFill>
              <a:srgbClr val="CCFFCC"/>
            </a:solidFill>
            <a:ln w="19050">
              <a:solidFill>
                <a:srgbClr val="000099"/>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1600" b="0">
                <a:solidFill>
                  <a:schemeClr val="tx1"/>
                </a:solidFill>
                <a:latin typeface="黑体" pitchFamily="2" charset="-122"/>
                <a:ea typeface="黑体" pitchFamily="2" charset="-122"/>
              </a:endParaRPr>
            </a:p>
          </p:txBody>
        </p:sp>
        <p:sp>
          <p:nvSpPr>
            <p:cNvPr id="83996" name="Text Box 27"/>
            <p:cNvSpPr txBox="1">
              <a:spLocks noChangeArrowheads="1"/>
            </p:cNvSpPr>
            <p:nvPr/>
          </p:nvSpPr>
          <p:spPr bwMode="auto">
            <a:xfrm>
              <a:off x="1704" y="2167"/>
              <a:ext cx="1003" cy="198"/>
            </a:xfrm>
            <a:prstGeom prst="rect">
              <a:avLst/>
            </a:prstGeom>
            <a:solidFill>
              <a:srgbClr val="CCFFCC"/>
            </a:solidFill>
            <a:ln w="19050">
              <a:solidFill>
                <a:srgbClr val="000099"/>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1600" b="0">
                <a:solidFill>
                  <a:schemeClr val="tx1"/>
                </a:solidFill>
                <a:latin typeface="黑体" pitchFamily="2" charset="-122"/>
                <a:ea typeface="黑体" pitchFamily="2" charset="-122"/>
              </a:endParaRPr>
            </a:p>
          </p:txBody>
        </p:sp>
        <p:sp>
          <p:nvSpPr>
            <p:cNvPr id="83997" name="Text Box 28"/>
            <p:cNvSpPr txBox="1">
              <a:spLocks noChangeArrowheads="1"/>
            </p:cNvSpPr>
            <p:nvPr/>
          </p:nvSpPr>
          <p:spPr bwMode="auto">
            <a:xfrm>
              <a:off x="1315" y="1726"/>
              <a:ext cx="47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1600">
                  <a:solidFill>
                    <a:srgbClr val="000099"/>
                  </a:solidFill>
                  <a:latin typeface="黑体" pitchFamily="2" charset="-122"/>
                  <a:ea typeface="黑体" pitchFamily="2" charset="-122"/>
                </a:rPr>
                <a:t>2000</a:t>
              </a:r>
            </a:p>
          </p:txBody>
        </p:sp>
        <p:sp>
          <p:nvSpPr>
            <p:cNvPr id="83998" name="Text Box 29"/>
            <p:cNvSpPr txBox="1">
              <a:spLocks noChangeArrowheads="1"/>
            </p:cNvSpPr>
            <p:nvPr/>
          </p:nvSpPr>
          <p:spPr bwMode="auto">
            <a:xfrm>
              <a:off x="1327" y="2114"/>
              <a:ext cx="47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1600">
                  <a:solidFill>
                    <a:srgbClr val="000099"/>
                  </a:solidFill>
                  <a:latin typeface="黑体" pitchFamily="2" charset="-122"/>
                  <a:ea typeface="黑体" pitchFamily="2" charset="-122"/>
                </a:rPr>
                <a:t>3000</a:t>
              </a:r>
            </a:p>
          </p:txBody>
        </p:sp>
        <p:sp>
          <p:nvSpPr>
            <p:cNvPr id="83999" name="Text Box 30"/>
            <p:cNvSpPr txBox="1">
              <a:spLocks noChangeArrowheads="1"/>
            </p:cNvSpPr>
            <p:nvPr/>
          </p:nvSpPr>
          <p:spPr bwMode="auto">
            <a:xfrm>
              <a:off x="600" y="1726"/>
              <a:ext cx="414" cy="190"/>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solidFill>
                    <a:srgbClr val="000099"/>
                  </a:solidFill>
                  <a:latin typeface="黑体" pitchFamily="2" charset="-122"/>
                  <a:ea typeface="黑体" pitchFamily="2" charset="-122"/>
                </a:rPr>
                <a:t>BX</a:t>
              </a:r>
            </a:p>
          </p:txBody>
        </p:sp>
        <p:sp>
          <p:nvSpPr>
            <p:cNvPr id="84000" name="Line 31"/>
            <p:cNvSpPr>
              <a:spLocks noChangeShapeType="1"/>
            </p:cNvSpPr>
            <p:nvPr/>
          </p:nvSpPr>
          <p:spPr bwMode="auto">
            <a:xfrm>
              <a:off x="939" y="1809"/>
              <a:ext cx="351"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grpSp>
      <p:sp>
        <p:nvSpPr>
          <p:cNvPr id="83971" name="Rectangle 34"/>
          <p:cNvSpPr>
            <a:spLocks noChangeArrowheads="1"/>
          </p:cNvSpPr>
          <p:nvPr/>
        </p:nvSpPr>
        <p:spPr bwMode="auto">
          <a:xfrm>
            <a:off x="3509963" y="501650"/>
            <a:ext cx="5219700"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en-US" altLang="zh-CN" sz="1800">
                <a:latin typeface="黑体" pitchFamily="2" charset="-122"/>
                <a:ea typeface="黑体" pitchFamily="2" charset="-122"/>
              </a:rPr>
              <a:t>    MOV CX，100  ；</a:t>
            </a:r>
            <a:r>
              <a:rPr lang="zh-CN" altLang="en-US" sz="1800">
                <a:latin typeface="黑体" pitchFamily="2" charset="-122"/>
                <a:ea typeface="黑体" pitchFamily="2" charset="-122"/>
              </a:rPr>
              <a:t>寄存器寻址、立即数寻址</a:t>
            </a:r>
          </a:p>
          <a:p>
            <a:pPr>
              <a:lnSpc>
                <a:spcPct val="150000"/>
              </a:lnSpc>
            </a:pPr>
            <a:r>
              <a:rPr lang="en-US" altLang="zh-CN" sz="1800">
                <a:latin typeface="黑体" pitchFamily="2" charset="-122"/>
                <a:ea typeface="黑体" pitchFamily="2" charset="-122"/>
              </a:rPr>
              <a:t>    MOV BX，2000 ；</a:t>
            </a:r>
            <a:r>
              <a:rPr lang="zh-CN" altLang="en-US" sz="1800">
                <a:latin typeface="黑体" pitchFamily="2" charset="-122"/>
                <a:ea typeface="黑体" pitchFamily="2" charset="-122"/>
              </a:rPr>
              <a:t>寄存器寻址、立即数寻址</a:t>
            </a:r>
          </a:p>
          <a:p>
            <a:pPr>
              <a:lnSpc>
                <a:spcPct val="150000"/>
              </a:lnSpc>
            </a:pPr>
            <a:r>
              <a:rPr lang="en-US" altLang="zh-CN" sz="1800">
                <a:latin typeface="黑体" pitchFamily="2" charset="-122"/>
                <a:ea typeface="黑体" pitchFamily="2" charset="-122"/>
              </a:rPr>
              <a:t>L1：MOV AL，[BX] ；</a:t>
            </a:r>
            <a:r>
              <a:rPr lang="zh-CN" altLang="en-US" sz="1800">
                <a:latin typeface="黑体" pitchFamily="2" charset="-122"/>
                <a:ea typeface="黑体" pitchFamily="2" charset="-122"/>
              </a:rPr>
              <a:t>寄存器寻址、寄存器间址</a:t>
            </a:r>
          </a:p>
          <a:p>
            <a:pPr>
              <a:lnSpc>
                <a:spcPct val="150000"/>
              </a:lnSpc>
            </a:pPr>
            <a:r>
              <a:rPr lang="en-US" altLang="zh-CN" sz="1800">
                <a:latin typeface="黑体" pitchFamily="2" charset="-122"/>
                <a:ea typeface="黑体" pitchFamily="2" charset="-122"/>
              </a:rPr>
              <a:t>    MOV 1000[BX],AL；</a:t>
            </a:r>
            <a:r>
              <a:rPr lang="zh-CN" altLang="en-US" sz="1800">
                <a:latin typeface="黑体" pitchFamily="2" charset="-122"/>
                <a:ea typeface="黑体" pitchFamily="2" charset="-122"/>
              </a:rPr>
              <a:t>变址寻址、寄存器寻址</a:t>
            </a:r>
          </a:p>
          <a:p>
            <a:pPr>
              <a:lnSpc>
                <a:spcPct val="150000"/>
              </a:lnSpc>
            </a:pPr>
            <a:r>
              <a:rPr lang="zh-CN" altLang="en-US" sz="1800">
                <a:latin typeface="黑体" pitchFamily="2" charset="-122"/>
                <a:ea typeface="黑体" pitchFamily="2" charset="-122"/>
              </a:rPr>
              <a:t>    </a:t>
            </a:r>
            <a:r>
              <a:rPr lang="en-US" altLang="zh-CN" sz="1800">
                <a:latin typeface="黑体" pitchFamily="2" charset="-122"/>
                <a:ea typeface="黑体" pitchFamily="2" charset="-122"/>
              </a:rPr>
              <a:t>INC BX	 </a:t>
            </a:r>
            <a:r>
              <a:rPr lang="zh-CN" altLang="en-US" sz="1800">
                <a:latin typeface="黑体" pitchFamily="2" charset="-122"/>
                <a:ea typeface="黑体" pitchFamily="2" charset="-122"/>
              </a:rPr>
              <a:t>；寄存器寻址，加</a:t>
            </a:r>
            <a:r>
              <a:rPr lang="en-US" altLang="zh-CN" sz="1800">
                <a:latin typeface="黑体" pitchFamily="2" charset="-122"/>
                <a:ea typeface="黑体" pitchFamily="2" charset="-122"/>
              </a:rPr>
              <a:t>1</a:t>
            </a:r>
            <a:r>
              <a:rPr lang="zh-CN" altLang="en-US" sz="1800">
                <a:latin typeface="黑体" pitchFamily="2" charset="-122"/>
                <a:ea typeface="黑体" pitchFamily="2" charset="-122"/>
              </a:rPr>
              <a:t>操作</a:t>
            </a:r>
          </a:p>
          <a:p>
            <a:pPr>
              <a:lnSpc>
                <a:spcPct val="150000"/>
              </a:lnSpc>
            </a:pPr>
            <a:r>
              <a:rPr lang="en-US" altLang="zh-CN" sz="1800">
                <a:latin typeface="黑体" pitchFamily="2" charset="-122"/>
                <a:ea typeface="黑体" pitchFamily="2" charset="-122"/>
              </a:rPr>
              <a:t>    LOOP L1      ；</a:t>
            </a:r>
            <a:r>
              <a:rPr lang="zh-CN" altLang="en-US" sz="1800">
                <a:latin typeface="黑体" pitchFamily="2" charset="-122"/>
                <a:ea typeface="黑体" pitchFamily="2" charset="-122"/>
              </a:rPr>
              <a:t>隐地址、自相对寻址</a:t>
            </a:r>
          </a:p>
          <a:p>
            <a:pPr>
              <a:lnSpc>
                <a:spcPct val="150000"/>
              </a:lnSpc>
            </a:pPr>
            <a:r>
              <a:rPr lang="zh-CN" altLang="en-US" sz="1800">
                <a:latin typeface="黑体" pitchFamily="2" charset="-122"/>
                <a:ea typeface="黑体" pitchFamily="2" charset="-122"/>
              </a:rPr>
              <a:t>                 ；   </a:t>
            </a:r>
            <a:r>
              <a:rPr lang="en-US" altLang="zh-CN" sz="1800">
                <a:latin typeface="黑体" pitchFamily="2" charset="-122"/>
                <a:ea typeface="黑体" pitchFamily="2" charset="-122"/>
              </a:rPr>
              <a:t>CX←（CX）-1，</a:t>
            </a:r>
          </a:p>
          <a:p>
            <a:pPr>
              <a:lnSpc>
                <a:spcPct val="150000"/>
              </a:lnSpc>
            </a:pPr>
            <a:r>
              <a:rPr lang="en-US" altLang="zh-CN" sz="1800">
                <a:latin typeface="黑体" pitchFamily="2" charset="-122"/>
                <a:ea typeface="黑体" pitchFamily="2" charset="-122"/>
              </a:rPr>
              <a:t>                 ；   </a:t>
            </a:r>
            <a:r>
              <a:rPr lang="zh-CN" altLang="en-US" sz="1800">
                <a:latin typeface="黑体" pitchFamily="2" charset="-122"/>
                <a:ea typeface="黑体" pitchFamily="2" charset="-122"/>
              </a:rPr>
              <a:t>然后若（</a:t>
            </a:r>
            <a:r>
              <a:rPr lang="en-US" altLang="zh-CN" sz="1800">
                <a:latin typeface="黑体" pitchFamily="2" charset="-122"/>
                <a:ea typeface="黑体" pitchFamily="2" charset="-122"/>
              </a:rPr>
              <a:t>CX）≠0</a:t>
            </a:r>
            <a:r>
              <a:rPr lang="zh-CN" altLang="en-US" sz="1800">
                <a:latin typeface="黑体" pitchFamily="2" charset="-122"/>
                <a:ea typeface="黑体" pitchFamily="2" charset="-122"/>
              </a:rPr>
              <a:t>则转移</a:t>
            </a:r>
          </a:p>
          <a:p>
            <a:pPr algn="l">
              <a:lnSpc>
                <a:spcPct val="150000"/>
              </a:lnSpc>
            </a:pPr>
            <a:r>
              <a:rPr lang="zh-CN" altLang="en-US" sz="1800">
                <a:latin typeface="黑体" pitchFamily="2" charset="-122"/>
                <a:ea typeface="黑体" pitchFamily="2" charset="-122"/>
              </a:rPr>
              <a:t>      （</a:t>
            </a:r>
            <a:r>
              <a:rPr lang="en-US" altLang="zh-CN" sz="1800">
                <a:latin typeface="黑体" pitchFamily="2" charset="-122"/>
                <a:ea typeface="黑体" pitchFamily="2" charset="-122"/>
              </a:rPr>
              <a:t>END） </a:t>
            </a:r>
          </a:p>
        </p:txBody>
      </p:sp>
      <p:grpSp>
        <p:nvGrpSpPr>
          <p:cNvPr id="83972" name="Group 36"/>
          <p:cNvGrpSpPr>
            <a:grpSpLocks/>
          </p:cNvGrpSpPr>
          <p:nvPr/>
        </p:nvGrpSpPr>
        <p:grpSpPr bwMode="auto">
          <a:xfrm>
            <a:off x="915988" y="644525"/>
            <a:ext cx="2224087" cy="4318000"/>
            <a:chOff x="577" y="406"/>
            <a:chExt cx="1401" cy="2720"/>
          </a:xfrm>
        </p:grpSpPr>
        <p:sp>
          <p:nvSpPr>
            <p:cNvPr id="83973" name="Text Box 4"/>
            <p:cNvSpPr txBox="1">
              <a:spLocks noChangeArrowheads="1"/>
            </p:cNvSpPr>
            <p:nvPr/>
          </p:nvSpPr>
          <p:spPr bwMode="auto">
            <a:xfrm>
              <a:off x="583" y="698"/>
              <a:ext cx="1118" cy="187"/>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en-US" altLang="zh-CN" sz="1600">
                  <a:latin typeface="黑体" pitchFamily="2" charset="-122"/>
                  <a:ea typeface="黑体" pitchFamily="2" charset="-122"/>
                </a:rPr>
                <a:t>CX←100</a:t>
              </a:r>
            </a:p>
          </p:txBody>
        </p:sp>
        <p:sp>
          <p:nvSpPr>
            <p:cNvPr id="83974" name="Line 5"/>
            <p:cNvSpPr>
              <a:spLocks noChangeShapeType="1"/>
            </p:cNvSpPr>
            <p:nvPr/>
          </p:nvSpPr>
          <p:spPr bwMode="auto">
            <a:xfrm>
              <a:off x="1149" y="589"/>
              <a:ext cx="0" cy="108"/>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75" name="Text Box 6"/>
            <p:cNvSpPr txBox="1">
              <a:spLocks noChangeArrowheads="1"/>
            </p:cNvSpPr>
            <p:nvPr/>
          </p:nvSpPr>
          <p:spPr bwMode="auto">
            <a:xfrm>
              <a:off x="583" y="1006"/>
              <a:ext cx="1118" cy="186"/>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en-US" altLang="zh-CN" sz="1600">
                  <a:latin typeface="黑体" pitchFamily="2" charset="-122"/>
                  <a:ea typeface="黑体" pitchFamily="2" charset="-122"/>
                </a:rPr>
                <a:t>BX←2000</a:t>
              </a:r>
            </a:p>
          </p:txBody>
        </p:sp>
        <p:sp>
          <p:nvSpPr>
            <p:cNvPr id="83976" name="Line 7"/>
            <p:cNvSpPr>
              <a:spLocks noChangeShapeType="1"/>
            </p:cNvSpPr>
            <p:nvPr/>
          </p:nvSpPr>
          <p:spPr bwMode="auto">
            <a:xfrm>
              <a:off x="1149" y="885"/>
              <a:ext cx="0" cy="108"/>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77" name="Text Box 8"/>
            <p:cNvSpPr txBox="1">
              <a:spLocks noChangeArrowheads="1"/>
            </p:cNvSpPr>
            <p:nvPr/>
          </p:nvSpPr>
          <p:spPr bwMode="auto">
            <a:xfrm>
              <a:off x="583" y="1302"/>
              <a:ext cx="1118" cy="187"/>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en-US" altLang="zh-CN" sz="1600">
                  <a:latin typeface="黑体" pitchFamily="2" charset="-122"/>
                  <a:ea typeface="黑体" pitchFamily="2" charset="-122"/>
                </a:rPr>
                <a:t>AL←( (BX) )</a:t>
              </a:r>
            </a:p>
          </p:txBody>
        </p:sp>
        <p:sp>
          <p:nvSpPr>
            <p:cNvPr id="83978" name="Line 9"/>
            <p:cNvSpPr>
              <a:spLocks noChangeShapeType="1"/>
            </p:cNvSpPr>
            <p:nvPr/>
          </p:nvSpPr>
          <p:spPr bwMode="auto">
            <a:xfrm>
              <a:off x="1149" y="1192"/>
              <a:ext cx="0" cy="109"/>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79" name="Text Box 10"/>
            <p:cNvSpPr txBox="1">
              <a:spLocks noChangeArrowheads="1"/>
            </p:cNvSpPr>
            <p:nvPr/>
          </p:nvSpPr>
          <p:spPr bwMode="auto">
            <a:xfrm>
              <a:off x="583" y="1610"/>
              <a:ext cx="1118" cy="344"/>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 (</a:t>
              </a:r>
              <a:r>
                <a:rPr lang="en-US" altLang="zh-CN" sz="1600">
                  <a:latin typeface="黑体" pitchFamily="2" charset="-122"/>
                  <a:ea typeface="黑体" pitchFamily="2" charset="-122"/>
                </a:rPr>
                <a:t>BX)+1000 )</a:t>
              </a:r>
            </a:p>
            <a:p>
              <a:pPr algn="ctr"/>
              <a:r>
                <a:rPr lang="en-US" altLang="zh-CN" sz="1600">
                  <a:latin typeface="黑体" pitchFamily="2" charset="-122"/>
                  <a:ea typeface="黑体" pitchFamily="2" charset="-122"/>
                </a:rPr>
                <a:t>←AL</a:t>
              </a:r>
              <a:endParaRPr lang="en-US" altLang="zh-CN" sz="1600">
                <a:solidFill>
                  <a:schemeClr val="tx1"/>
                </a:solidFill>
                <a:latin typeface="黑体" pitchFamily="2" charset="-122"/>
                <a:ea typeface="黑体" pitchFamily="2" charset="-122"/>
              </a:endParaRPr>
            </a:p>
          </p:txBody>
        </p:sp>
        <p:sp>
          <p:nvSpPr>
            <p:cNvPr id="83980" name="Line 11"/>
            <p:cNvSpPr>
              <a:spLocks noChangeShapeType="1"/>
            </p:cNvSpPr>
            <p:nvPr/>
          </p:nvSpPr>
          <p:spPr bwMode="auto">
            <a:xfrm>
              <a:off x="1149" y="1489"/>
              <a:ext cx="0" cy="120"/>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81" name="AutoShape 12"/>
            <p:cNvSpPr>
              <a:spLocks noChangeArrowheads="1"/>
            </p:cNvSpPr>
            <p:nvPr/>
          </p:nvSpPr>
          <p:spPr bwMode="auto">
            <a:xfrm>
              <a:off x="583" y="2625"/>
              <a:ext cx="1131" cy="186"/>
            </a:xfrm>
            <a:prstGeom prst="flowChartDecision">
              <a:avLst/>
            </a:prstGeom>
            <a:solidFill>
              <a:srgbClr val="FFFFFF"/>
            </a:solidFill>
            <a:ln w="19050">
              <a:solidFill>
                <a:srgbClr val="000080"/>
              </a:solidFill>
              <a:miter lim="800000"/>
              <a:headEnd/>
              <a:tailEnd/>
            </a:ln>
          </p:spPr>
          <p:txBody>
            <a:bodyPr tIns="0" bIns="0"/>
            <a:lstStyle/>
            <a:p>
              <a:pPr algn="ctr">
                <a:lnSpc>
                  <a:spcPct val="104000"/>
                </a:lnSpc>
              </a:pPr>
              <a:endParaRPr lang="zh-CN" altLang="en-US" sz="1600">
                <a:latin typeface="黑体" pitchFamily="2" charset="-122"/>
                <a:ea typeface="黑体" pitchFamily="2" charset="-122"/>
              </a:endParaRPr>
            </a:p>
          </p:txBody>
        </p:sp>
        <p:sp>
          <p:nvSpPr>
            <p:cNvPr id="83982" name="Text Box 13"/>
            <p:cNvSpPr txBox="1">
              <a:spLocks noChangeArrowheads="1"/>
            </p:cNvSpPr>
            <p:nvPr/>
          </p:nvSpPr>
          <p:spPr bwMode="auto">
            <a:xfrm>
              <a:off x="577" y="2641"/>
              <a:ext cx="111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zh-CN" altLang="en-US" sz="1600">
                  <a:latin typeface="黑体" pitchFamily="2" charset="-122"/>
                  <a:ea typeface="黑体" pitchFamily="2" charset="-122"/>
                </a:rPr>
                <a:t>（</a:t>
              </a:r>
              <a:r>
                <a:rPr lang="en-US" altLang="zh-CN" sz="1600">
                  <a:latin typeface="黑体" pitchFamily="2" charset="-122"/>
                  <a:ea typeface="黑体" pitchFamily="2" charset="-122"/>
                </a:rPr>
                <a:t>CX）=0？</a:t>
              </a:r>
            </a:p>
          </p:txBody>
        </p:sp>
        <p:sp>
          <p:nvSpPr>
            <p:cNvPr id="83983" name="Text Box 14"/>
            <p:cNvSpPr txBox="1">
              <a:spLocks noChangeArrowheads="1"/>
            </p:cNvSpPr>
            <p:nvPr/>
          </p:nvSpPr>
          <p:spPr bwMode="auto">
            <a:xfrm>
              <a:off x="583" y="2336"/>
              <a:ext cx="1118" cy="186"/>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en-US" altLang="zh-CN" sz="1600">
                  <a:latin typeface="黑体" pitchFamily="2" charset="-122"/>
                  <a:ea typeface="黑体" pitchFamily="2" charset="-122"/>
                </a:rPr>
                <a:t>CX</a:t>
              </a:r>
              <a:r>
                <a:rPr lang="zh-CN" altLang="en-US" sz="1600">
                  <a:latin typeface="黑体" pitchFamily="2" charset="-122"/>
                  <a:ea typeface="黑体" pitchFamily="2" charset="-122"/>
                </a:rPr>
                <a:t>递减1</a:t>
              </a:r>
            </a:p>
          </p:txBody>
        </p:sp>
        <p:sp>
          <p:nvSpPr>
            <p:cNvPr id="83984" name="Line 15"/>
            <p:cNvSpPr>
              <a:spLocks noChangeShapeType="1"/>
            </p:cNvSpPr>
            <p:nvPr/>
          </p:nvSpPr>
          <p:spPr bwMode="auto">
            <a:xfrm>
              <a:off x="1149" y="2515"/>
              <a:ext cx="0" cy="108"/>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85" name="Line 17"/>
            <p:cNvSpPr>
              <a:spLocks noChangeShapeType="1"/>
            </p:cNvSpPr>
            <p:nvPr/>
          </p:nvSpPr>
          <p:spPr bwMode="auto">
            <a:xfrm>
              <a:off x="1149" y="2813"/>
              <a:ext cx="0" cy="128"/>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86" name="Line 18"/>
            <p:cNvSpPr>
              <a:spLocks noChangeShapeType="1"/>
            </p:cNvSpPr>
            <p:nvPr/>
          </p:nvSpPr>
          <p:spPr bwMode="auto">
            <a:xfrm>
              <a:off x="1149" y="2227"/>
              <a:ext cx="0" cy="109"/>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87" name="Text Box 19"/>
            <p:cNvSpPr txBox="1">
              <a:spLocks noChangeArrowheads="1"/>
            </p:cNvSpPr>
            <p:nvPr/>
          </p:nvSpPr>
          <p:spPr bwMode="auto">
            <a:xfrm>
              <a:off x="1653" y="2558"/>
              <a:ext cx="32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N</a:t>
              </a:r>
            </a:p>
          </p:txBody>
        </p:sp>
        <p:sp>
          <p:nvSpPr>
            <p:cNvPr id="83988" name="Freeform 20"/>
            <p:cNvSpPr>
              <a:spLocks/>
            </p:cNvSpPr>
            <p:nvPr/>
          </p:nvSpPr>
          <p:spPr bwMode="auto">
            <a:xfrm>
              <a:off x="1150" y="1241"/>
              <a:ext cx="775" cy="1482"/>
            </a:xfrm>
            <a:custGeom>
              <a:avLst/>
              <a:gdLst>
                <a:gd name="T0" fmla="*/ 1 w 1215"/>
                <a:gd name="T1" fmla="*/ 2 h 2265"/>
                <a:gd name="T2" fmla="*/ 1 w 1215"/>
                <a:gd name="T3" fmla="*/ 2 h 2265"/>
                <a:gd name="T4" fmla="*/ 1 w 1215"/>
                <a:gd name="T5" fmla="*/ 0 h 2265"/>
                <a:gd name="T6" fmla="*/ 0 w 1215"/>
                <a:gd name="T7" fmla="*/ 0 h 2265"/>
                <a:gd name="T8" fmla="*/ 0 60000 65536"/>
                <a:gd name="T9" fmla="*/ 0 60000 65536"/>
                <a:gd name="T10" fmla="*/ 0 60000 65536"/>
                <a:gd name="T11" fmla="*/ 0 60000 65536"/>
                <a:gd name="T12" fmla="*/ 0 w 1215"/>
                <a:gd name="T13" fmla="*/ 0 h 2265"/>
                <a:gd name="T14" fmla="*/ 1215 w 1215"/>
                <a:gd name="T15" fmla="*/ 2265 h 2265"/>
              </a:gdLst>
              <a:ahLst/>
              <a:cxnLst>
                <a:cxn ang="T8">
                  <a:pos x="T0" y="T1"/>
                </a:cxn>
                <a:cxn ang="T9">
                  <a:pos x="T2" y="T3"/>
                </a:cxn>
                <a:cxn ang="T10">
                  <a:pos x="T4" y="T5"/>
                </a:cxn>
                <a:cxn ang="T11">
                  <a:pos x="T6" y="T7"/>
                </a:cxn>
              </a:cxnLst>
              <a:rect l="T12" t="T13" r="T14" b="T15"/>
              <a:pathLst>
                <a:path w="1215" h="2265">
                  <a:moveTo>
                    <a:pt x="855" y="2265"/>
                  </a:moveTo>
                  <a:lnTo>
                    <a:pt x="1215" y="2265"/>
                  </a:lnTo>
                  <a:lnTo>
                    <a:pt x="1215" y="0"/>
                  </a:lnTo>
                  <a:lnTo>
                    <a:pt x="0" y="0"/>
                  </a:lnTo>
                </a:path>
              </a:pathLst>
            </a:custGeom>
            <a:noFill/>
            <a:ln w="19050" cmpd="sng">
              <a:solidFill>
                <a:srgbClr val="000080"/>
              </a:solidFill>
              <a:round/>
              <a:headEnd/>
              <a:tailEnd type="triangle" w="med" len="me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83989" name="Text Box 21"/>
            <p:cNvSpPr txBox="1">
              <a:spLocks noChangeArrowheads="1"/>
            </p:cNvSpPr>
            <p:nvPr/>
          </p:nvSpPr>
          <p:spPr bwMode="auto">
            <a:xfrm>
              <a:off x="1182" y="2774"/>
              <a:ext cx="32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Y</a:t>
              </a:r>
            </a:p>
          </p:txBody>
        </p:sp>
        <p:sp>
          <p:nvSpPr>
            <p:cNvPr id="83990" name="Text Box 22"/>
            <p:cNvSpPr txBox="1">
              <a:spLocks noChangeArrowheads="1"/>
            </p:cNvSpPr>
            <p:nvPr/>
          </p:nvSpPr>
          <p:spPr bwMode="auto">
            <a:xfrm>
              <a:off x="583" y="2056"/>
              <a:ext cx="1118" cy="187"/>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en-US" altLang="zh-CN" sz="1600">
                  <a:latin typeface="黑体" pitchFamily="2" charset="-122"/>
                  <a:ea typeface="黑体" pitchFamily="2" charset="-122"/>
                </a:rPr>
                <a:t>BX</a:t>
              </a:r>
              <a:r>
                <a:rPr lang="zh-CN" altLang="en-US" sz="1600">
                  <a:latin typeface="黑体" pitchFamily="2" charset="-122"/>
                  <a:ea typeface="黑体" pitchFamily="2" charset="-122"/>
                </a:rPr>
                <a:t>递增1</a:t>
              </a:r>
            </a:p>
          </p:txBody>
        </p:sp>
        <p:sp>
          <p:nvSpPr>
            <p:cNvPr id="83991" name="Line 23"/>
            <p:cNvSpPr>
              <a:spLocks noChangeShapeType="1"/>
            </p:cNvSpPr>
            <p:nvPr/>
          </p:nvSpPr>
          <p:spPr bwMode="auto">
            <a:xfrm>
              <a:off x="1158" y="1955"/>
              <a:ext cx="0" cy="109"/>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92" name="AutoShape 34"/>
            <p:cNvSpPr>
              <a:spLocks noChangeArrowheads="1"/>
            </p:cNvSpPr>
            <p:nvPr/>
          </p:nvSpPr>
          <p:spPr bwMode="auto">
            <a:xfrm>
              <a:off x="839" y="406"/>
              <a:ext cx="647" cy="183"/>
            </a:xfrm>
            <a:prstGeom prst="flowChartAlternateProcess">
              <a:avLst/>
            </a:prstGeom>
            <a:solidFill>
              <a:srgbClr val="FFFFFF"/>
            </a:solidFill>
            <a:ln w="19050" algn="ctr">
              <a:solidFill>
                <a:srgbClr val="000080"/>
              </a:solidFill>
              <a:miter lim="800000"/>
              <a:headEnd/>
              <a:tailEnd/>
            </a:ln>
          </p:spPr>
          <p:txBody>
            <a:bodyPr tIns="0" bIns="0"/>
            <a:lstStyle/>
            <a:p>
              <a:pPr algn="ctr"/>
              <a:r>
                <a:rPr lang="zh-CN" altLang="en-US" sz="1600">
                  <a:latin typeface="黑体" pitchFamily="2" charset="-122"/>
                  <a:ea typeface="黑体" pitchFamily="2" charset="-122"/>
                </a:rPr>
                <a:t>开始</a:t>
              </a:r>
            </a:p>
          </p:txBody>
        </p:sp>
        <p:sp>
          <p:nvSpPr>
            <p:cNvPr id="83993" name="AutoShape 35"/>
            <p:cNvSpPr>
              <a:spLocks noChangeArrowheads="1"/>
            </p:cNvSpPr>
            <p:nvPr/>
          </p:nvSpPr>
          <p:spPr bwMode="auto">
            <a:xfrm>
              <a:off x="824" y="2943"/>
              <a:ext cx="647" cy="183"/>
            </a:xfrm>
            <a:prstGeom prst="flowChartAlternateProcess">
              <a:avLst/>
            </a:prstGeom>
            <a:solidFill>
              <a:srgbClr val="FFFFFF"/>
            </a:solidFill>
            <a:ln w="19050" algn="ctr">
              <a:solidFill>
                <a:srgbClr val="000080"/>
              </a:solidFill>
              <a:miter lim="800000"/>
              <a:headEnd/>
              <a:tailEnd/>
            </a:ln>
          </p:spPr>
          <p:txBody>
            <a:bodyPr tIns="0" bIns="0"/>
            <a:lstStyle/>
            <a:p>
              <a:pPr algn="ctr"/>
              <a:r>
                <a:rPr lang="zh-CN" altLang="en-US" sz="1600">
                  <a:latin typeface="黑体" pitchFamily="2" charset="-122"/>
                  <a:ea typeface="黑体" pitchFamily="2" charset="-122"/>
                </a:rPr>
                <a:t>结束</a:t>
              </a:r>
            </a:p>
          </p:txBody>
        </p:sp>
      </p:grpSp>
    </p:spTree>
  </p:cSld>
  <p:clrMapOvr>
    <a:masterClrMapping/>
  </p:clrMapOvr>
  <p:transition>
    <p:wipe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04564" y="839635"/>
            <a:ext cx="8639436"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0"/>
              </a:spcAft>
            </a:pPr>
            <a:r>
              <a:rPr lang="en-US" altLang="zh-CN" dirty="0" smtClean="0">
                <a:ea typeface="黑体" pitchFamily="2" charset="-122"/>
              </a:rPr>
              <a:t>  MIPS</a:t>
            </a:r>
            <a:r>
              <a:rPr lang="zh-CN" altLang="en-US" dirty="0" smtClean="0">
                <a:ea typeface="黑体" pitchFamily="2" charset="-122"/>
              </a:rPr>
              <a:t>（</a:t>
            </a:r>
            <a:r>
              <a:rPr lang="en-US" altLang="zh-CN" sz="1800" dirty="0">
                <a:ea typeface="黑体" pitchFamily="2" charset="-122"/>
              </a:rPr>
              <a:t>Micro-processor without interlocked piped stages</a:t>
            </a:r>
            <a:r>
              <a:rPr lang="zh-CN" altLang="en-US" dirty="0" smtClean="0">
                <a:ea typeface="黑体" pitchFamily="2" charset="-122"/>
              </a:rPr>
              <a:t>）</a:t>
            </a:r>
            <a:endParaRPr lang="en-US" altLang="zh-CN" dirty="0" smtClean="0">
              <a:ea typeface="黑体" pitchFamily="2" charset="-122"/>
            </a:endParaRPr>
          </a:p>
          <a:p>
            <a:pPr>
              <a:lnSpc>
                <a:spcPct val="110000"/>
              </a:lnSpc>
              <a:spcAft>
                <a:spcPts val="600"/>
              </a:spcAft>
            </a:pPr>
            <a:r>
              <a:rPr lang="zh-CN" altLang="en-US" dirty="0" smtClean="0">
                <a:ea typeface="黑体" pitchFamily="2" charset="-122"/>
              </a:rPr>
              <a:t>    无</a:t>
            </a:r>
            <a:r>
              <a:rPr lang="zh-CN" altLang="en-US" dirty="0">
                <a:ea typeface="黑体" pitchFamily="2" charset="-122"/>
              </a:rPr>
              <a:t>内部互锁流水级</a:t>
            </a:r>
            <a:r>
              <a:rPr lang="zh-CN" altLang="en-US" dirty="0" smtClean="0">
                <a:ea typeface="黑体" pitchFamily="2" charset="-122"/>
              </a:rPr>
              <a:t>微处理器，是</a:t>
            </a:r>
            <a:r>
              <a:rPr lang="en-US" altLang="zh-CN" dirty="0" smtClean="0">
                <a:ea typeface="黑体" pitchFamily="2" charset="-122"/>
              </a:rPr>
              <a:t>RISC</a:t>
            </a:r>
            <a:r>
              <a:rPr lang="zh-CN" altLang="en-US" dirty="0">
                <a:ea typeface="黑体" pitchFamily="2" charset="-122"/>
              </a:rPr>
              <a:t>型</a:t>
            </a:r>
            <a:r>
              <a:rPr lang="en-US" altLang="zh-CN" dirty="0">
                <a:ea typeface="黑体" pitchFamily="2" charset="-122"/>
              </a:rPr>
              <a:t>R</a:t>
            </a:r>
            <a:r>
              <a:rPr lang="zh-CN" altLang="en-US" dirty="0">
                <a:ea typeface="黑体" pitchFamily="2" charset="-122"/>
              </a:rPr>
              <a:t>系列工业处理器</a:t>
            </a:r>
            <a:endParaRPr lang="en-US" altLang="zh-CN" dirty="0" smtClean="0">
              <a:solidFill>
                <a:srgbClr val="FF0000"/>
              </a:solidFill>
              <a:ea typeface="黑体" pitchFamily="2" charset="-122"/>
            </a:endParaRPr>
          </a:p>
          <a:p>
            <a:pPr>
              <a:lnSpc>
                <a:spcPct val="110000"/>
              </a:lnSpc>
              <a:spcAft>
                <a:spcPts val="600"/>
              </a:spcAft>
            </a:pPr>
            <a:r>
              <a:rPr lang="en-US" altLang="zh-CN" dirty="0" smtClean="0">
                <a:ea typeface="黑体" pitchFamily="2" charset="-122"/>
              </a:rPr>
              <a:t>    </a:t>
            </a:r>
            <a:r>
              <a:rPr lang="zh-CN" altLang="en-US" dirty="0" smtClean="0">
                <a:ea typeface="黑体" pitchFamily="2" charset="-122"/>
              </a:rPr>
              <a:t>有</a:t>
            </a:r>
            <a:r>
              <a:rPr lang="en-US" altLang="zh-CN" dirty="0">
                <a:ea typeface="黑体" pitchFamily="2" charset="-122"/>
              </a:rPr>
              <a:t>MIPS-I</a:t>
            </a:r>
            <a:r>
              <a:rPr lang="en-US" altLang="zh-CN" dirty="0">
                <a:latin typeface="Times New Roman" pitchFamily="18" charset="0"/>
                <a:ea typeface="黑体" pitchFamily="2" charset="-122"/>
                <a:cs typeface="Times New Roman" pitchFamily="18" charset="0"/>
              </a:rPr>
              <a:t>~</a:t>
            </a:r>
            <a:r>
              <a:rPr lang="en-US" altLang="zh-CN" dirty="0">
                <a:ea typeface="黑体" pitchFamily="2" charset="-122"/>
              </a:rPr>
              <a:t>V</a:t>
            </a:r>
            <a:r>
              <a:rPr lang="zh-CN" altLang="en-US" dirty="0">
                <a:ea typeface="黑体" pitchFamily="2" charset="-122"/>
              </a:rPr>
              <a:t>，</a:t>
            </a:r>
            <a:r>
              <a:rPr lang="en-US" altLang="zh-CN" dirty="0">
                <a:ea typeface="黑体" pitchFamily="2" charset="-122"/>
              </a:rPr>
              <a:t>MIPS-16/32/64 </a:t>
            </a:r>
            <a:endParaRPr lang="en-US" altLang="zh-CN" dirty="0" smtClean="0">
              <a:ea typeface="黑体" pitchFamily="2" charset="-122"/>
            </a:endParaRPr>
          </a:p>
          <a:p>
            <a:pPr>
              <a:lnSpc>
                <a:spcPct val="110000"/>
              </a:lnSpc>
              <a:spcAft>
                <a:spcPts val="600"/>
              </a:spcAft>
            </a:pPr>
            <a:r>
              <a:rPr lang="zh-CN" altLang="en-US" dirty="0" smtClean="0">
                <a:ea typeface="黑体" pitchFamily="2" charset="-122"/>
              </a:rPr>
              <a:t>    存储器</a:t>
            </a:r>
            <a:r>
              <a:rPr lang="zh-CN" altLang="en-US" dirty="0">
                <a:ea typeface="黑体" pitchFamily="2" charset="-122"/>
              </a:rPr>
              <a:t>按字节</a:t>
            </a:r>
            <a:r>
              <a:rPr lang="zh-CN" altLang="en-US" dirty="0" smtClean="0">
                <a:ea typeface="黑体" pitchFamily="2" charset="-122"/>
              </a:rPr>
              <a:t>编址，指令字长为固定</a:t>
            </a:r>
            <a:r>
              <a:rPr lang="en-US" altLang="zh-CN" dirty="0" smtClean="0">
                <a:ea typeface="黑体" pitchFamily="2" charset="-122"/>
              </a:rPr>
              <a:t>32</a:t>
            </a:r>
            <a:r>
              <a:rPr lang="zh-CN" altLang="en-US" dirty="0" smtClean="0">
                <a:ea typeface="黑体" pitchFamily="2" charset="-122"/>
              </a:rPr>
              <a:t>位</a:t>
            </a:r>
            <a:endParaRPr lang="en-US" altLang="zh-CN" dirty="0">
              <a:ea typeface="黑体" pitchFamily="2" charset="-122"/>
            </a:endParaRPr>
          </a:p>
        </p:txBody>
      </p:sp>
      <p:sp>
        <p:nvSpPr>
          <p:cNvPr id="3" name="Rectangle 2"/>
          <p:cNvSpPr>
            <a:spLocks noChangeArrowheads="1"/>
          </p:cNvSpPr>
          <p:nvPr/>
        </p:nvSpPr>
        <p:spPr bwMode="auto">
          <a:xfrm>
            <a:off x="504565" y="338138"/>
            <a:ext cx="8639436"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tabLst>
                <a:tab pos="2041525" algn="l"/>
              </a:tabLst>
            </a:pPr>
            <a:r>
              <a:rPr lang="zh-CN" altLang="en-US" dirty="0">
                <a:solidFill>
                  <a:srgbClr val="800000"/>
                </a:solidFill>
                <a:latin typeface="黑体" pitchFamily="2" charset="-122"/>
                <a:ea typeface="黑体" pitchFamily="2" charset="-122"/>
              </a:rPr>
              <a:t>* 3.5</a:t>
            </a:r>
            <a:r>
              <a:rPr lang="zh-CN" altLang="en-US" dirty="0" smtClean="0">
                <a:solidFill>
                  <a:srgbClr val="800000"/>
                </a:solidFill>
                <a:latin typeface="黑体" pitchFamily="2" charset="-122"/>
                <a:ea typeface="黑体" pitchFamily="2" charset="-122"/>
              </a:rPr>
              <a:t>.</a:t>
            </a:r>
            <a:r>
              <a:rPr lang="en-US" altLang="zh-CN" dirty="0">
                <a:solidFill>
                  <a:srgbClr val="800000"/>
                </a:solidFill>
                <a:latin typeface="黑体" pitchFamily="2" charset="-122"/>
                <a:ea typeface="黑体" pitchFamily="2" charset="-122"/>
              </a:rPr>
              <a:t>6 </a:t>
            </a:r>
            <a:r>
              <a:rPr lang="en-US" altLang="zh-CN" dirty="0" smtClean="0">
                <a:solidFill>
                  <a:srgbClr val="800000"/>
                </a:solidFill>
                <a:latin typeface="黑体" pitchFamily="2" charset="-122"/>
                <a:ea typeface="黑体" pitchFamily="2" charset="-122"/>
              </a:rPr>
              <a:t>MIPS32</a:t>
            </a:r>
            <a:r>
              <a:rPr lang="zh-CN" altLang="en-US" dirty="0" smtClean="0">
                <a:solidFill>
                  <a:srgbClr val="800000"/>
                </a:solidFill>
                <a:latin typeface="黑体" pitchFamily="2" charset="-122"/>
                <a:ea typeface="黑体" pitchFamily="2" charset="-122"/>
              </a:rPr>
              <a:t>指令集简介</a:t>
            </a:r>
            <a:endParaRPr lang="zh-CN" altLang="en-US" dirty="0">
              <a:solidFill>
                <a:srgbClr val="800000"/>
              </a:solidFill>
              <a:latin typeface="黑体" pitchFamily="2" charset="-122"/>
              <a:ea typeface="黑体" pitchFamily="2" charset="-122"/>
            </a:endParaRPr>
          </a:p>
        </p:txBody>
      </p:sp>
      <p:sp>
        <p:nvSpPr>
          <p:cNvPr id="30" name="Rectangle 13"/>
          <p:cNvSpPr>
            <a:spLocks noChangeArrowheads="1"/>
          </p:cNvSpPr>
          <p:nvPr/>
        </p:nvSpPr>
        <p:spPr bwMode="auto">
          <a:xfrm>
            <a:off x="1427163" y="3165138"/>
            <a:ext cx="70040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lnSpc>
                <a:spcPct val="90000"/>
              </a:lnSpc>
            </a:pPr>
            <a:endParaRPr lang="zh-CN" altLang="en-US" sz="300">
              <a:latin typeface="黑体" pitchFamily="2" charset="-122"/>
              <a:ea typeface="黑体" pitchFamily="2" charset="-122"/>
            </a:endParaRPr>
          </a:p>
          <a:p>
            <a:pPr algn="l"/>
            <a:r>
              <a:rPr lang="zh-CN" altLang="en-US" sz="1600">
                <a:latin typeface="黑体" pitchFamily="2" charset="-122"/>
                <a:ea typeface="黑体" pitchFamily="2" charset="-122"/>
              </a:rPr>
              <a:t>     </a:t>
            </a:r>
            <a:r>
              <a:rPr lang="en-US" altLang="zh-CN" sz="1600">
                <a:solidFill>
                  <a:srgbClr val="FF0000"/>
                </a:solidFill>
                <a:latin typeface="黑体" pitchFamily="2" charset="-122"/>
                <a:ea typeface="黑体" pitchFamily="2" charset="-122"/>
              </a:rPr>
              <a:t>31      26  25    21  20    16  15    11  10     6  5      0</a:t>
            </a:r>
            <a:endParaRPr lang="en-US" altLang="zh-CN" sz="1600">
              <a:latin typeface="黑体" pitchFamily="2" charset="-122"/>
              <a:ea typeface="黑体" pitchFamily="2" charset="-122"/>
            </a:endParaRPr>
          </a:p>
        </p:txBody>
      </p:sp>
      <p:sp>
        <p:nvSpPr>
          <p:cNvPr id="31" name="Text Box 159"/>
          <p:cNvSpPr txBox="1">
            <a:spLocks noChangeArrowheads="1"/>
          </p:cNvSpPr>
          <p:nvPr/>
        </p:nvSpPr>
        <p:spPr bwMode="auto">
          <a:xfrm>
            <a:off x="1108075" y="3662392"/>
            <a:ext cx="6540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dirty="0" smtClean="0">
                <a:solidFill>
                  <a:srgbClr val="000099"/>
                </a:solidFill>
                <a:latin typeface="黑体" pitchFamily="2" charset="-122"/>
                <a:ea typeface="黑体" pitchFamily="2" charset="-122"/>
                <a:cs typeface="Times New Roman" pitchFamily="18" charset="0"/>
              </a:rPr>
              <a:t>R</a:t>
            </a:r>
            <a:r>
              <a:rPr lang="zh-CN" altLang="en-US" dirty="0" smtClean="0">
                <a:solidFill>
                  <a:srgbClr val="000099"/>
                </a:solidFill>
                <a:latin typeface="黑体" pitchFamily="2" charset="-122"/>
                <a:ea typeface="黑体" pitchFamily="2" charset="-122"/>
                <a:cs typeface="Times New Roman" pitchFamily="18" charset="0"/>
              </a:rPr>
              <a:t>型</a:t>
            </a:r>
            <a:endParaRPr lang="en-US" altLang="zh-CN" dirty="0">
              <a:solidFill>
                <a:srgbClr val="000099"/>
              </a:solidFill>
              <a:latin typeface="黑体" pitchFamily="2" charset="-122"/>
              <a:ea typeface="黑体" pitchFamily="2" charset="-122"/>
              <a:cs typeface="Times New Roman" pitchFamily="18" charset="0"/>
            </a:endParaRPr>
          </a:p>
        </p:txBody>
      </p:sp>
      <p:sp>
        <p:nvSpPr>
          <p:cNvPr id="32" name="Text Box 158"/>
          <p:cNvSpPr txBox="1">
            <a:spLocks noChangeArrowheads="1"/>
          </p:cNvSpPr>
          <p:nvPr/>
        </p:nvSpPr>
        <p:spPr bwMode="auto">
          <a:xfrm>
            <a:off x="1107098" y="4145603"/>
            <a:ext cx="6556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dirty="0" smtClean="0">
                <a:solidFill>
                  <a:srgbClr val="000099"/>
                </a:solidFill>
                <a:latin typeface="黑体" pitchFamily="2" charset="-122"/>
                <a:ea typeface="黑体" pitchFamily="2" charset="-122"/>
                <a:cs typeface="Times New Roman" pitchFamily="18" charset="0"/>
              </a:rPr>
              <a:t>I</a:t>
            </a:r>
            <a:r>
              <a:rPr lang="zh-CN" altLang="en-US" dirty="0" smtClean="0">
                <a:solidFill>
                  <a:srgbClr val="000099"/>
                </a:solidFill>
                <a:latin typeface="黑体" pitchFamily="2" charset="-122"/>
                <a:ea typeface="黑体" pitchFamily="2" charset="-122"/>
                <a:cs typeface="Times New Roman" pitchFamily="18" charset="0"/>
              </a:rPr>
              <a:t>型</a:t>
            </a:r>
            <a:endParaRPr lang="en-US" altLang="zh-CN" dirty="0">
              <a:solidFill>
                <a:srgbClr val="000099"/>
              </a:solidFill>
              <a:latin typeface="黑体" pitchFamily="2" charset="-122"/>
              <a:ea typeface="黑体" pitchFamily="2" charset="-122"/>
              <a:cs typeface="Times New Roman" pitchFamily="18" charset="0"/>
            </a:endParaRPr>
          </a:p>
        </p:txBody>
      </p:sp>
      <p:sp>
        <p:nvSpPr>
          <p:cNvPr id="33" name="Text Box 157"/>
          <p:cNvSpPr txBox="1">
            <a:spLocks noChangeArrowheads="1"/>
          </p:cNvSpPr>
          <p:nvPr/>
        </p:nvSpPr>
        <p:spPr bwMode="auto">
          <a:xfrm>
            <a:off x="1116013" y="4650428"/>
            <a:ext cx="65563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dirty="0" smtClean="0">
                <a:solidFill>
                  <a:srgbClr val="000099"/>
                </a:solidFill>
                <a:latin typeface="黑体" pitchFamily="2" charset="-122"/>
                <a:ea typeface="黑体" pitchFamily="2" charset="-122"/>
                <a:cs typeface="Times New Roman" pitchFamily="18" charset="0"/>
              </a:rPr>
              <a:t>J</a:t>
            </a:r>
            <a:r>
              <a:rPr lang="zh-CN" altLang="en-US" dirty="0" smtClean="0">
                <a:solidFill>
                  <a:srgbClr val="000099"/>
                </a:solidFill>
                <a:latin typeface="黑体" pitchFamily="2" charset="-122"/>
                <a:ea typeface="黑体" pitchFamily="2" charset="-122"/>
                <a:cs typeface="Times New Roman" pitchFamily="18" charset="0"/>
              </a:rPr>
              <a:t>型</a:t>
            </a:r>
            <a:endParaRPr lang="en-US" altLang="zh-CN" dirty="0">
              <a:solidFill>
                <a:srgbClr val="000099"/>
              </a:solidFill>
              <a:latin typeface="黑体" pitchFamily="2" charset="-122"/>
              <a:ea typeface="黑体" pitchFamily="2" charset="-122"/>
              <a:cs typeface="Times New Roman" pitchFamily="18" charset="0"/>
            </a:endParaRPr>
          </a:p>
        </p:txBody>
      </p:sp>
      <p:sp>
        <p:nvSpPr>
          <p:cNvPr id="34" name="Text Box 156"/>
          <p:cNvSpPr txBox="1">
            <a:spLocks noChangeArrowheads="1"/>
          </p:cNvSpPr>
          <p:nvPr/>
        </p:nvSpPr>
        <p:spPr bwMode="auto">
          <a:xfrm>
            <a:off x="454025" y="5398140"/>
            <a:ext cx="13446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浮点</a:t>
            </a:r>
            <a:r>
              <a:rPr lang="en-US" altLang="zh-CN">
                <a:latin typeface="黑体" pitchFamily="2" charset="-122"/>
                <a:ea typeface="黑体" pitchFamily="2" charset="-122"/>
                <a:cs typeface="Times New Roman" pitchFamily="18" charset="0"/>
              </a:rPr>
              <a:t>:FR</a:t>
            </a:r>
          </a:p>
        </p:txBody>
      </p:sp>
      <p:sp>
        <p:nvSpPr>
          <p:cNvPr id="35" name="Text Box 155"/>
          <p:cNvSpPr txBox="1">
            <a:spLocks noChangeArrowheads="1"/>
          </p:cNvSpPr>
          <p:nvPr/>
        </p:nvSpPr>
        <p:spPr bwMode="auto">
          <a:xfrm>
            <a:off x="427038" y="5893440"/>
            <a:ext cx="13684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浮点</a:t>
            </a:r>
            <a:r>
              <a:rPr lang="en-US" altLang="zh-CN">
                <a:latin typeface="黑体" pitchFamily="2" charset="-122"/>
                <a:ea typeface="黑体" pitchFamily="2" charset="-122"/>
                <a:cs typeface="Times New Roman" pitchFamily="18" charset="0"/>
              </a:rPr>
              <a:t>:FI</a:t>
            </a:r>
          </a:p>
        </p:txBody>
      </p:sp>
      <p:sp>
        <p:nvSpPr>
          <p:cNvPr id="36" name="Rectangle 154"/>
          <p:cNvSpPr>
            <a:spLocks noChangeArrowheads="1"/>
          </p:cNvSpPr>
          <p:nvPr/>
        </p:nvSpPr>
        <p:spPr bwMode="auto">
          <a:xfrm>
            <a:off x="2000250" y="3556640"/>
            <a:ext cx="1100138" cy="2773363"/>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graphicFrame>
        <p:nvGraphicFramePr>
          <p:cNvPr id="37" name="Group 339"/>
          <p:cNvGraphicFramePr>
            <a:graphicFrameLocks noGrp="1"/>
          </p:cNvGraphicFramePr>
          <p:nvPr>
            <p:extLst>
              <p:ext uri="{D42A27DB-BD31-4B8C-83A1-F6EECF244321}">
                <p14:modId xmlns:p14="http://schemas.microsoft.com/office/powerpoint/2010/main" val="3275094362"/>
              </p:ext>
            </p:extLst>
          </p:nvPr>
        </p:nvGraphicFramePr>
        <p:xfrm>
          <a:off x="1962150" y="3627467"/>
          <a:ext cx="6351588" cy="365326"/>
        </p:xfrm>
        <a:graphic>
          <a:graphicData uri="http://schemas.openxmlformats.org/drawingml/2006/table">
            <a:tbl>
              <a:tblPr/>
              <a:tblGrid>
                <a:gridCol w="1182688"/>
                <a:gridCol w="1031875"/>
                <a:gridCol w="1035050"/>
                <a:gridCol w="1035050"/>
                <a:gridCol w="1031875"/>
                <a:gridCol w="1035050"/>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rs</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rd</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shamt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funct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8" name="Group 341"/>
          <p:cNvGraphicFramePr>
            <a:graphicFrameLocks noGrp="1"/>
          </p:cNvGraphicFramePr>
          <p:nvPr>
            <p:extLst>
              <p:ext uri="{D42A27DB-BD31-4B8C-83A1-F6EECF244321}">
                <p14:modId xmlns:p14="http://schemas.microsoft.com/office/powerpoint/2010/main" val="3263941264"/>
              </p:ext>
            </p:extLst>
          </p:nvPr>
        </p:nvGraphicFramePr>
        <p:xfrm>
          <a:off x="1960563" y="4115440"/>
          <a:ext cx="6334125" cy="365326"/>
        </p:xfrm>
        <a:graphic>
          <a:graphicData uri="http://schemas.openxmlformats.org/drawingml/2006/table">
            <a:tbl>
              <a:tblPr/>
              <a:tblGrid>
                <a:gridCol w="1174750"/>
                <a:gridCol w="1030287"/>
                <a:gridCol w="1028700"/>
                <a:gridCol w="3100388"/>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immediate</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9" name="Group 343"/>
          <p:cNvGraphicFramePr>
            <a:graphicFrameLocks noGrp="1"/>
          </p:cNvGraphicFramePr>
          <p:nvPr>
            <p:extLst>
              <p:ext uri="{D42A27DB-BD31-4B8C-83A1-F6EECF244321}">
                <p14:modId xmlns:p14="http://schemas.microsoft.com/office/powerpoint/2010/main" val="2832315714"/>
              </p:ext>
            </p:extLst>
          </p:nvPr>
        </p:nvGraphicFramePr>
        <p:xfrm>
          <a:off x="1963738" y="4602803"/>
          <a:ext cx="6326187" cy="365326"/>
        </p:xfrm>
        <a:graphic>
          <a:graphicData uri="http://schemas.openxmlformats.org/drawingml/2006/table">
            <a:tbl>
              <a:tblPr/>
              <a:tblGrid>
                <a:gridCol w="1173162"/>
                <a:gridCol w="5153025"/>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address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0" name="Group 347"/>
          <p:cNvGraphicFramePr>
            <a:graphicFrameLocks noGrp="1"/>
          </p:cNvGraphicFramePr>
          <p:nvPr>
            <p:extLst>
              <p:ext uri="{D42A27DB-BD31-4B8C-83A1-F6EECF244321}">
                <p14:modId xmlns:p14="http://schemas.microsoft.com/office/powerpoint/2010/main" val="1002368544"/>
              </p:ext>
            </p:extLst>
          </p:nvPr>
        </p:nvGraphicFramePr>
        <p:xfrm>
          <a:off x="1957388" y="5890265"/>
          <a:ext cx="6334125" cy="365326"/>
        </p:xfrm>
        <a:graphic>
          <a:graphicData uri="http://schemas.openxmlformats.org/drawingml/2006/table">
            <a:tbl>
              <a:tblPr/>
              <a:tblGrid>
                <a:gridCol w="1177925"/>
                <a:gridCol w="1030287"/>
                <a:gridCol w="1031875"/>
                <a:gridCol w="1031875"/>
                <a:gridCol w="1030288"/>
                <a:gridCol w="1031875"/>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frnt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fd</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funct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 name="Group 345"/>
          <p:cNvGraphicFramePr>
            <a:graphicFrameLocks noGrp="1"/>
          </p:cNvGraphicFramePr>
          <p:nvPr>
            <p:extLst>
              <p:ext uri="{D42A27DB-BD31-4B8C-83A1-F6EECF244321}">
                <p14:modId xmlns:p14="http://schemas.microsoft.com/office/powerpoint/2010/main" val="2557308457"/>
              </p:ext>
            </p:extLst>
          </p:nvPr>
        </p:nvGraphicFramePr>
        <p:xfrm>
          <a:off x="1968500" y="5345753"/>
          <a:ext cx="6329363" cy="365326"/>
        </p:xfrm>
        <a:graphic>
          <a:graphicData uri="http://schemas.openxmlformats.org/drawingml/2006/table">
            <a:tbl>
              <a:tblPr/>
              <a:tblGrid>
                <a:gridCol w="1174750"/>
                <a:gridCol w="1028700"/>
                <a:gridCol w="1027113"/>
                <a:gridCol w="3098800"/>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frnt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immediate</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 name="Rectangle 8"/>
          <p:cNvSpPr>
            <a:spLocks noChangeArrowheads="1"/>
          </p:cNvSpPr>
          <p:nvPr/>
        </p:nvSpPr>
        <p:spPr bwMode="auto">
          <a:xfrm>
            <a:off x="502872" y="2780899"/>
            <a:ext cx="8639436"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zh-CN" altLang="en-US" dirty="0" smtClean="0">
                <a:ea typeface="黑体" pitchFamily="2" charset="-122"/>
              </a:rPr>
              <a:t>（</a:t>
            </a:r>
            <a:r>
              <a:rPr lang="en-US" altLang="zh-CN" dirty="0" smtClean="0">
                <a:ea typeface="黑体" pitchFamily="2" charset="-122"/>
              </a:rPr>
              <a:t>1</a:t>
            </a:r>
            <a:r>
              <a:rPr lang="zh-CN" altLang="en-US" dirty="0">
                <a:ea typeface="黑体" pitchFamily="2" charset="-122"/>
              </a:rPr>
              <a:t>）</a:t>
            </a:r>
            <a:r>
              <a:rPr lang="zh-CN" altLang="en-US" dirty="0" smtClean="0">
                <a:ea typeface="黑体" pitchFamily="2" charset="-122"/>
              </a:rPr>
              <a:t>指令格式</a:t>
            </a:r>
            <a:endParaRPr lang="en-US" altLang="zh-CN" dirty="0">
              <a:ea typeface="黑体" pitchFamily="2" charset="-122"/>
            </a:endParaRPr>
          </a:p>
        </p:txBody>
      </p:sp>
    </p:spTree>
    <p:extLst>
      <p:ext uri="{BB962C8B-B14F-4D97-AF65-F5344CB8AC3E}">
        <p14:creationId xmlns:p14="http://schemas.microsoft.com/office/powerpoint/2010/main" val="2516995085"/>
      </p:ext>
    </p:extLst>
  </p:cSld>
  <p:clrMapOvr>
    <a:masterClrMapping/>
  </p:clrMapOvr>
  <p:transition>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661012" y="565237"/>
            <a:ext cx="848298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en-US" altLang="zh-CN" dirty="0" smtClean="0">
                <a:latin typeface="黑体" pitchFamily="49" charset="-122"/>
                <a:ea typeface="黑体" pitchFamily="49" charset="-122"/>
              </a:rPr>
              <a:t>1</a:t>
            </a:r>
            <a:r>
              <a:rPr lang="zh-CN" altLang="en-US" dirty="0" smtClean="0">
                <a:latin typeface="黑体" pitchFamily="49" charset="-122"/>
                <a:ea typeface="黑体" pitchFamily="49" charset="-122"/>
              </a:rPr>
              <a:t>）</a:t>
            </a:r>
            <a:r>
              <a:rPr lang="en-US" altLang="zh-CN" dirty="0">
                <a:latin typeface="黑体" pitchFamily="49" charset="-122"/>
                <a:ea typeface="黑体" pitchFamily="49" charset="-122"/>
              </a:rPr>
              <a:t>R</a:t>
            </a:r>
            <a:r>
              <a:rPr lang="zh-CN" altLang="en-US" dirty="0">
                <a:latin typeface="黑体" pitchFamily="49" charset="-122"/>
                <a:ea typeface="黑体" pitchFamily="49" charset="-122"/>
              </a:rPr>
              <a:t>型指令</a:t>
            </a:r>
            <a:r>
              <a:rPr lang="en-US" altLang="zh-CN" dirty="0">
                <a:latin typeface="黑体" pitchFamily="49" charset="-122"/>
                <a:ea typeface="黑体" pitchFamily="49" charset="-122"/>
              </a:rPr>
              <a:t>(Register)</a:t>
            </a:r>
          </a:p>
        </p:txBody>
      </p:sp>
      <p:sp>
        <p:nvSpPr>
          <p:cNvPr id="3" name="Rectangle 13"/>
          <p:cNvSpPr>
            <a:spLocks noChangeArrowheads="1"/>
          </p:cNvSpPr>
          <p:nvPr/>
        </p:nvSpPr>
        <p:spPr bwMode="auto">
          <a:xfrm>
            <a:off x="1108075" y="1077322"/>
            <a:ext cx="70040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lnSpc>
                <a:spcPct val="90000"/>
              </a:lnSpc>
            </a:pPr>
            <a:endParaRPr lang="zh-CN" altLang="en-US" sz="300">
              <a:latin typeface="黑体" pitchFamily="2" charset="-122"/>
              <a:ea typeface="黑体" pitchFamily="2" charset="-122"/>
            </a:endParaRPr>
          </a:p>
          <a:p>
            <a:pPr algn="l"/>
            <a:r>
              <a:rPr lang="zh-CN" altLang="en-US" sz="1600">
                <a:latin typeface="黑体" pitchFamily="2" charset="-122"/>
                <a:ea typeface="黑体" pitchFamily="2" charset="-122"/>
              </a:rPr>
              <a:t>     </a:t>
            </a:r>
            <a:r>
              <a:rPr lang="en-US" altLang="zh-CN" sz="1600">
                <a:solidFill>
                  <a:srgbClr val="FF0000"/>
                </a:solidFill>
                <a:latin typeface="黑体" pitchFamily="2" charset="-122"/>
                <a:ea typeface="黑体" pitchFamily="2" charset="-122"/>
              </a:rPr>
              <a:t>31      26  25    21  20    16  15    11  10     6  5      0</a:t>
            </a:r>
            <a:endParaRPr lang="en-US" altLang="zh-CN" sz="1600">
              <a:latin typeface="黑体" pitchFamily="2" charset="-122"/>
              <a:ea typeface="黑体" pitchFamily="2" charset="-122"/>
            </a:endParaRPr>
          </a:p>
        </p:txBody>
      </p:sp>
      <p:sp>
        <p:nvSpPr>
          <p:cNvPr id="4" name="Text Box 159"/>
          <p:cNvSpPr txBox="1">
            <a:spLocks noChangeArrowheads="1"/>
          </p:cNvSpPr>
          <p:nvPr/>
        </p:nvSpPr>
        <p:spPr bwMode="auto">
          <a:xfrm>
            <a:off x="788987" y="1574576"/>
            <a:ext cx="6540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dirty="0" smtClean="0">
                <a:solidFill>
                  <a:srgbClr val="000099"/>
                </a:solidFill>
                <a:latin typeface="黑体" pitchFamily="2" charset="-122"/>
                <a:ea typeface="黑体" pitchFamily="2" charset="-122"/>
                <a:cs typeface="Times New Roman" pitchFamily="18" charset="0"/>
              </a:rPr>
              <a:t>R</a:t>
            </a:r>
            <a:r>
              <a:rPr lang="zh-CN" altLang="en-US" dirty="0" smtClean="0">
                <a:solidFill>
                  <a:srgbClr val="000099"/>
                </a:solidFill>
                <a:latin typeface="黑体" pitchFamily="2" charset="-122"/>
                <a:ea typeface="黑体" pitchFamily="2" charset="-122"/>
                <a:cs typeface="Times New Roman" pitchFamily="18" charset="0"/>
              </a:rPr>
              <a:t>型</a:t>
            </a:r>
            <a:endParaRPr lang="en-US" altLang="zh-CN" dirty="0">
              <a:solidFill>
                <a:srgbClr val="000099"/>
              </a:solidFill>
              <a:latin typeface="黑体" pitchFamily="2" charset="-122"/>
              <a:ea typeface="黑体" pitchFamily="2" charset="-122"/>
              <a:cs typeface="Times New Roman" pitchFamily="18" charset="0"/>
            </a:endParaRPr>
          </a:p>
        </p:txBody>
      </p:sp>
      <p:graphicFrame>
        <p:nvGraphicFramePr>
          <p:cNvPr id="5" name="Group 339"/>
          <p:cNvGraphicFramePr>
            <a:graphicFrameLocks noGrp="1"/>
          </p:cNvGraphicFramePr>
          <p:nvPr>
            <p:extLst>
              <p:ext uri="{D42A27DB-BD31-4B8C-83A1-F6EECF244321}">
                <p14:modId xmlns:p14="http://schemas.microsoft.com/office/powerpoint/2010/main" val="2009978724"/>
              </p:ext>
            </p:extLst>
          </p:nvPr>
        </p:nvGraphicFramePr>
        <p:xfrm>
          <a:off x="1643062" y="1539651"/>
          <a:ext cx="6351588" cy="365326"/>
        </p:xfrm>
        <a:graphic>
          <a:graphicData uri="http://schemas.openxmlformats.org/drawingml/2006/table">
            <a:tbl>
              <a:tblPr/>
              <a:tblGrid>
                <a:gridCol w="1182688"/>
                <a:gridCol w="1031875"/>
                <a:gridCol w="1035050"/>
                <a:gridCol w="1035050"/>
                <a:gridCol w="1031875"/>
                <a:gridCol w="1035050"/>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rs</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rd</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shamt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funct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8"/>
          <p:cNvSpPr>
            <a:spLocks noChangeArrowheads="1"/>
          </p:cNvSpPr>
          <p:nvPr/>
        </p:nvSpPr>
        <p:spPr bwMode="auto">
          <a:xfrm>
            <a:off x="917940" y="2328466"/>
            <a:ext cx="8377987"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0"/>
              </a:spcAft>
            </a:pPr>
            <a:r>
              <a:rPr lang="zh-CN" altLang="en-US" dirty="0">
                <a:ea typeface="黑体" pitchFamily="2" charset="-122"/>
              </a:rPr>
              <a:t>操作数和保存结果均通过寄存器</a:t>
            </a:r>
            <a:r>
              <a:rPr lang="zh-CN" altLang="en-US" dirty="0" smtClean="0">
                <a:ea typeface="黑体" pitchFamily="2" charset="-122"/>
              </a:rPr>
              <a:t>进行。</a:t>
            </a:r>
            <a:endParaRPr lang="en-US" altLang="zh-CN" dirty="0" smtClean="0">
              <a:ea typeface="黑体" pitchFamily="2" charset="-122"/>
            </a:endParaRPr>
          </a:p>
          <a:p>
            <a:pPr>
              <a:lnSpc>
                <a:spcPct val="120000"/>
              </a:lnSpc>
              <a:spcAft>
                <a:spcPts val="0"/>
              </a:spcAft>
            </a:pPr>
            <a:r>
              <a:rPr lang="en-US" altLang="zh-CN" dirty="0" smtClean="0">
                <a:ea typeface="黑体" pitchFamily="2" charset="-122"/>
              </a:rPr>
              <a:t>  </a:t>
            </a:r>
            <a:r>
              <a:rPr lang="en-US" altLang="zh-CN" dirty="0" smtClean="0">
                <a:solidFill>
                  <a:srgbClr val="FF0000"/>
                </a:solidFill>
                <a:ea typeface="黑体" pitchFamily="2" charset="-122"/>
              </a:rPr>
              <a:t>OP</a:t>
            </a:r>
            <a:r>
              <a:rPr lang="zh-CN" altLang="en-US" dirty="0" smtClean="0">
                <a:ea typeface="黑体" pitchFamily="2" charset="-122"/>
              </a:rPr>
              <a:t>：</a:t>
            </a:r>
            <a:r>
              <a:rPr lang="zh-CN" altLang="en-US" dirty="0">
                <a:ea typeface="黑体" pitchFamily="2" charset="-122"/>
              </a:rPr>
              <a:t>操作码，所有</a:t>
            </a:r>
            <a:r>
              <a:rPr lang="en-US" altLang="zh-CN" dirty="0">
                <a:ea typeface="黑体" pitchFamily="2" charset="-122"/>
              </a:rPr>
              <a:t>R</a:t>
            </a:r>
            <a:r>
              <a:rPr lang="zh-CN" altLang="en-US" dirty="0">
                <a:ea typeface="黑体" pitchFamily="2" charset="-122"/>
              </a:rPr>
              <a:t>型指令中都全为</a:t>
            </a:r>
            <a:r>
              <a:rPr lang="en-US" altLang="zh-CN" dirty="0">
                <a:ea typeface="黑体" pitchFamily="2" charset="-122"/>
              </a:rPr>
              <a:t>0</a:t>
            </a:r>
            <a:r>
              <a:rPr lang="zh-CN" altLang="en-US" dirty="0">
                <a:ea typeface="黑体" pitchFamily="2" charset="-122"/>
              </a:rPr>
              <a:t>；</a:t>
            </a:r>
          </a:p>
          <a:p>
            <a:pPr>
              <a:lnSpc>
                <a:spcPct val="120000"/>
              </a:lnSpc>
              <a:spcAft>
                <a:spcPts val="0"/>
              </a:spcAft>
            </a:pPr>
            <a:r>
              <a:rPr lang="en-US" altLang="zh-CN" dirty="0" smtClean="0">
                <a:ea typeface="黑体" pitchFamily="2" charset="-122"/>
              </a:rPr>
              <a:t>  </a:t>
            </a:r>
            <a:r>
              <a:rPr lang="en-US" altLang="zh-CN" dirty="0" err="1" smtClean="0">
                <a:ea typeface="黑体" pitchFamily="2" charset="-122"/>
              </a:rPr>
              <a:t>rs</a:t>
            </a:r>
            <a:r>
              <a:rPr lang="zh-CN" altLang="en-US" dirty="0">
                <a:ea typeface="黑体" pitchFamily="2" charset="-122"/>
              </a:rPr>
              <a:t>：寄存器编号，对应第</a:t>
            </a:r>
            <a:r>
              <a:rPr lang="en-US" altLang="zh-CN" dirty="0">
                <a:ea typeface="黑体" pitchFamily="2" charset="-122"/>
              </a:rPr>
              <a:t>1</a:t>
            </a:r>
            <a:r>
              <a:rPr lang="zh-CN" altLang="en-US" dirty="0">
                <a:ea typeface="黑体" pitchFamily="2" charset="-122"/>
              </a:rPr>
              <a:t>个源操作数；</a:t>
            </a:r>
          </a:p>
          <a:p>
            <a:pPr>
              <a:lnSpc>
                <a:spcPct val="120000"/>
              </a:lnSpc>
              <a:spcAft>
                <a:spcPts val="0"/>
              </a:spcAft>
            </a:pPr>
            <a:r>
              <a:rPr lang="en-US" altLang="zh-CN" dirty="0" smtClean="0">
                <a:ea typeface="黑体" pitchFamily="2" charset="-122"/>
              </a:rPr>
              <a:t>  </a:t>
            </a:r>
            <a:r>
              <a:rPr lang="en-US" altLang="zh-CN" dirty="0" err="1" smtClean="0">
                <a:ea typeface="黑体" pitchFamily="2" charset="-122"/>
              </a:rPr>
              <a:t>rt</a:t>
            </a:r>
            <a:r>
              <a:rPr lang="zh-CN" altLang="en-US" dirty="0">
                <a:ea typeface="黑体" pitchFamily="2" charset="-122"/>
              </a:rPr>
              <a:t>：寄存器编号，对应第</a:t>
            </a:r>
            <a:r>
              <a:rPr lang="en-US" altLang="zh-CN" dirty="0">
                <a:ea typeface="黑体" pitchFamily="2" charset="-122"/>
              </a:rPr>
              <a:t>2</a:t>
            </a:r>
            <a:r>
              <a:rPr lang="zh-CN" altLang="en-US" dirty="0">
                <a:ea typeface="黑体" pitchFamily="2" charset="-122"/>
              </a:rPr>
              <a:t>个源操作数；</a:t>
            </a:r>
          </a:p>
          <a:p>
            <a:pPr>
              <a:lnSpc>
                <a:spcPct val="120000"/>
              </a:lnSpc>
              <a:spcAft>
                <a:spcPts val="0"/>
              </a:spcAft>
            </a:pPr>
            <a:r>
              <a:rPr lang="en-US" altLang="zh-CN" dirty="0" smtClean="0">
                <a:ea typeface="黑体" pitchFamily="2" charset="-122"/>
              </a:rPr>
              <a:t>  </a:t>
            </a:r>
            <a:r>
              <a:rPr lang="en-US" altLang="zh-CN" dirty="0" err="1" smtClean="0">
                <a:ea typeface="黑体" pitchFamily="2" charset="-122"/>
              </a:rPr>
              <a:t>rd</a:t>
            </a:r>
            <a:r>
              <a:rPr lang="zh-CN" altLang="en-US" dirty="0">
                <a:ea typeface="黑体" pitchFamily="2" charset="-122"/>
              </a:rPr>
              <a:t>：寄存器编号，据此保存结果；</a:t>
            </a:r>
          </a:p>
          <a:p>
            <a:pPr>
              <a:lnSpc>
                <a:spcPct val="120000"/>
              </a:lnSpc>
              <a:spcAft>
                <a:spcPts val="0"/>
              </a:spcAft>
            </a:pPr>
            <a:r>
              <a:rPr lang="en-US" altLang="zh-CN" dirty="0" smtClean="0">
                <a:ea typeface="黑体" pitchFamily="2" charset="-122"/>
              </a:rPr>
              <a:t>  </a:t>
            </a:r>
            <a:r>
              <a:rPr lang="en-US" altLang="zh-CN" dirty="0" err="1" smtClean="0">
                <a:ea typeface="黑体" pitchFamily="2" charset="-122"/>
              </a:rPr>
              <a:t>shamt</a:t>
            </a:r>
            <a:r>
              <a:rPr lang="zh-CN" altLang="en-US" dirty="0" smtClean="0">
                <a:ea typeface="黑体" pitchFamily="2" charset="-122"/>
              </a:rPr>
              <a:t>：</a:t>
            </a:r>
            <a:r>
              <a:rPr lang="zh-CN" altLang="en-US" dirty="0">
                <a:ea typeface="黑体" pitchFamily="2" charset="-122"/>
              </a:rPr>
              <a:t>常数，在移位指令中使用；</a:t>
            </a:r>
          </a:p>
          <a:p>
            <a:pPr>
              <a:lnSpc>
                <a:spcPct val="120000"/>
              </a:lnSpc>
              <a:spcAft>
                <a:spcPts val="0"/>
              </a:spcAft>
            </a:pPr>
            <a:r>
              <a:rPr lang="en-US" altLang="zh-CN" dirty="0" smtClean="0">
                <a:ea typeface="黑体" pitchFamily="2" charset="-122"/>
              </a:rPr>
              <a:t>  </a:t>
            </a:r>
            <a:r>
              <a:rPr lang="en-US" altLang="zh-CN" dirty="0" err="1" smtClean="0">
                <a:ea typeface="黑体" pitchFamily="2" charset="-122"/>
              </a:rPr>
              <a:t>funct</a:t>
            </a:r>
            <a:r>
              <a:rPr lang="zh-CN" altLang="en-US" dirty="0" smtClean="0">
                <a:ea typeface="黑体" pitchFamily="2" charset="-122"/>
              </a:rPr>
              <a:t>：</a:t>
            </a:r>
            <a:r>
              <a:rPr lang="zh-CN" altLang="en-US" dirty="0">
                <a:ea typeface="黑体" pitchFamily="2" charset="-122"/>
              </a:rPr>
              <a:t>功能码，指定指令的具体功能</a:t>
            </a:r>
            <a:r>
              <a:rPr lang="zh-CN" altLang="en-US" dirty="0" smtClean="0">
                <a:ea typeface="黑体" pitchFamily="2" charset="-122"/>
              </a:rPr>
              <a:t>；</a:t>
            </a:r>
            <a:endParaRPr lang="zh-CN" altLang="en-US" dirty="0">
              <a:ea typeface="黑体" pitchFamily="2" charset="-122"/>
            </a:endParaRPr>
          </a:p>
        </p:txBody>
      </p:sp>
    </p:spTree>
    <p:extLst>
      <p:ext uri="{BB962C8B-B14F-4D97-AF65-F5344CB8AC3E}">
        <p14:creationId xmlns:p14="http://schemas.microsoft.com/office/powerpoint/2010/main" val="1231143434"/>
      </p:ext>
    </p:extLst>
  </p:cSld>
  <p:clrMapOvr>
    <a:masterClrMapping/>
  </p:clrMapOvr>
  <p:transition>
    <p:wipe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ChangeArrowheads="1"/>
          </p:cNvSpPr>
          <p:nvPr/>
        </p:nvSpPr>
        <p:spPr bwMode="auto">
          <a:xfrm>
            <a:off x="1108075" y="1077322"/>
            <a:ext cx="70040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lnSpc>
                <a:spcPct val="90000"/>
              </a:lnSpc>
            </a:pPr>
            <a:endParaRPr lang="zh-CN" altLang="en-US" sz="300" dirty="0">
              <a:latin typeface="黑体" pitchFamily="2" charset="-122"/>
              <a:ea typeface="黑体" pitchFamily="2" charset="-122"/>
            </a:endParaRPr>
          </a:p>
          <a:p>
            <a:pPr algn="l"/>
            <a:r>
              <a:rPr lang="zh-CN" altLang="en-US" sz="1600" dirty="0">
                <a:latin typeface="黑体" pitchFamily="2" charset="-122"/>
                <a:ea typeface="黑体" pitchFamily="2" charset="-122"/>
              </a:rPr>
              <a:t>     </a:t>
            </a:r>
            <a:r>
              <a:rPr lang="en-US" altLang="zh-CN" sz="1600" dirty="0">
                <a:solidFill>
                  <a:srgbClr val="FF0000"/>
                </a:solidFill>
                <a:latin typeface="黑体" pitchFamily="2" charset="-122"/>
                <a:ea typeface="黑体" pitchFamily="2" charset="-122"/>
              </a:rPr>
              <a:t>31      26  25    21  20    16  15    11  10     6  5      0</a:t>
            </a:r>
            <a:endParaRPr lang="en-US" altLang="zh-CN" sz="1600" dirty="0">
              <a:latin typeface="黑体" pitchFamily="2" charset="-122"/>
              <a:ea typeface="黑体" pitchFamily="2" charset="-122"/>
            </a:endParaRPr>
          </a:p>
        </p:txBody>
      </p:sp>
      <p:sp>
        <p:nvSpPr>
          <p:cNvPr id="4" name="Text Box 159"/>
          <p:cNvSpPr txBox="1">
            <a:spLocks noChangeArrowheads="1"/>
          </p:cNvSpPr>
          <p:nvPr/>
        </p:nvSpPr>
        <p:spPr bwMode="auto">
          <a:xfrm>
            <a:off x="788987" y="1574576"/>
            <a:ext cx="6540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dirty="0" smtClean="0">
                <a:solidFill>
                  <a:srgbClr val="000099"/>
                </a:solidFill>
                <a:latin typeface="黑体" pitchFamily="2" charset="-122"/>
                <a:ea typeface="黑体" pitchFamily="2" charset="-122"/>
                <a:cs typeface="Times New Roman" pitchFamily="18" charset="0"/>
              </a:rPr>
              <a:t>R</a:t>
            </a:r>
            <a:r>
              <a:rPr lang="zh-CN" altLang="en-US" dirty="0" smtClean="0">
                <a:solidFill>
                  <a:srgbClr val="000099"/>
                </a:solidFill>
                <a:latin typeface="黑体" pitchFamily="2" charset="-122"/>
                <a:ea typeface="黑体" pitchFamily="2" charset="-122"/>
                <a:cs typeface="Times New Roman" pitchFamily="18" charset="0"/>
              </a:rPr>
              <a:t>型</a:t>
            </a:r>
            <a:endParaRPr lang="en-US" altLang="zh-CN" dirty="0">
              <a:solidFill>
                <a:srgbClr val="000099"/>
              </a:solidFill>
              <a:latin typeface="黑体" pitchFamily="2" charset="-122"/>
              <a:ea typeface="黑体" pitchFamily="2" charset="-122"/>
              <a:cs typeface="Times New Roman" pitchFamily="18" charset="0"/>
            </a:endParaRPr>
          </a:p>
        </p:txBody>
      </p:sp>
      <p:graphicFrame>
        <p:nvGraphicFramePr>
          <p:cNvPr id="5" name="Group 339"/>
          <p:cNvGraphicFramePr>
            <a:graphicFrameLocks noGrp="1"/>
          </p:cNvGraphicFramePr>
          <p:nvPr>
            <p:extLst>
              <p:ext uri="{D42A27DB-BD31-4B8C-83A1-F6EECF244321}">
                <p14:modId xmlns:p14="http://schemas.microsoft.com/office/powerpoint/2010/main" val="2743736983"/>
              </p:ext>
            </p:extLst>
          </p:nvPr>
        </p:nvGraphicFramePr>
        <p:xfrm>
          <a:off x="1643062" y="1539651"/>
          <a:ext cx="6351588" cy="365326"/>
        </p:xfrm>
        <a:graphic>
          <a:graphicData uri="http://schemas.openxmlformats.org/drawingml/2006/table">
            <a:tbl>
              <a:tblPr/>
              <a:tblGrid>
                <a:gridCol w="1182688"/>
                <a:gridCol w="1031875"/>
                <a:gridCol w="1035050"/>
                <a:gridCol w="1035050"/>
                <a:gridCol w="1031875"/>
                <a:gridCol w="1035050"/>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rs</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rd</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shamt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funct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613868433"/>
              </p:ext>
            </p:extLst>
          </p:nvPr>
        </p:nvGraphicFramePr>
        <p:xfrm>
          <a:off x="1108075" y="2700600"/>
          <a:ext cx="7954107" cy="3420939"/>
        </p:xfrm>
        <a:graphic>
          <a:graphicData uri="http://schemas.openxmlformats.org/drawingml/2006/table">
            <a:tbl>
              <a:tblPr firstRow="1" bandRow="1"/>
              <a:tblGrid>
                <a:gridCol w="817039"/>
                <a:gridCol w="1009282"/>
                <a:gridCol w="961221"/>
                <a:gridCol w="949206"/>
                <a:gridCol w="949206"/>
                <a:gridCol w="817039"/>
                <a:gridCol w="949206"/>
                <a:gridCol w="1501908"/>
              </a:tblGrid>
              <a:tr h="422031">
                <a:tc>
                  <a:txBody>
                    <a:bodyPr/>
                    <a:lstStyle/>
                    <a:p>
                      <a:pPr algn="ctr">
                        <a:spcAft>
                          <a:spcPts val="0"/>
                        </a:spcAft>
                      </a:pPr>
                      <a:r>
                        <a:rPr lang="zh-CN" sz="1600" b="1" kern="1200" dirty="0">
                          <a:solidFill>
                            <a:srgbClr val="17375E"/>
                          </a:solidFill>
                          <a:effectLst/>
                          <a:latin typeface="Calibri"/>
                          <a:ea typeface="黑体"/>
                          <a:cs typeface="Arial"/>
                        </a:rPr>
                        <a:t>指令</a:t>
                      </a:r>
                    </a:p>
                  </a:txBody>
                  <a:tcPr marL="89371" marR="89371" marT="44686" marB="44686">
                    <a:lnL>
                      <a:noFill/>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dirty="0">
                          <a:solidFill>
                            <a:srgbClr val="FF0000"/>
                          </a:solidFill>
                          <a:effectLst/>
                          <a:latin typeface="Calibri"/>
                          <a:ea typeface="宋体"/>
                          <a:cs typeface="Calibri"/>
                        </a:rPr>
                        <a:t>[31:26]</a:t>
                      </a:r>
                      <a:endParaRPr lang="zh-CN" sz="10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[25:21]</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[20:16]</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[15:11]</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[10:6]</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200" dirty="0">
                          <a:solidFill>
                            <a:srgbClr val="FF0000"/>
                          </a:solidFill>
                          <a:effectLst>
                            <a:outerShdw blurRad="38100" dist="38100" dir="2700000" algn="tl">
                              <a:srgbClr val="000000">
                                <a:alpha val="43137"/>
                              </a:srgbClr>
                            </a:outerShdw>
                          </a:effectLst>
                          <a:latin typeface="Times New Roman"/>
                          <a:ea typeface="宋体"/>
                          <a:cs typeface="Times New Roman"/>
                        </a:rPr>
                        <a:t>[5:0]</a:t>
                      </a:r>
                      <a:endParaRPr lang="zh-CN" sz="1600" b="1" kern="1200" dirty="0">
                        <a:solidFill>
                          <a:srgbClr val="FF0000"/>
                        </a:solidFill>
                        <a:effectLst>
                          <a:outerShdw blurRad="38100" dist="38100" dir="2700000" algn="tl">
                            <a:srgbClr val="000000">
                              <a:alpha val="43137"/>
                            </a:srgbClr>
                          </a:outerShdw>
                        </a:effectLst>
                        <a:latin typeface="Times New Roman"/>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algn="l">
                        <a:spcAft>
                          <a:spcPts val="0"/>
                        </a:spcAft>
                      </a:pPr>
                      <a:r>
                        <a:rPr lang="zh-CN" sz="1600" b="1" kern="1200" dirty="0">
                          <a:solidFill>
                            <a:srgbClr val="17375E"/>
                          </a:solidFill>
                          <a:effectLst/>
                          <a:latin typeface="Calibri"/>
                          <a:ea typeface="黑体"/>
                          <a:cs typeface="Arial"/>
                        </a:rPr>
                        <a:t>指令功能</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r>
              <a:tr h="327694">
                <a:tc>
                  <a:txBody>
                    <a:bodyPr/>
                    <a:lstStyle/>
                    <a:p>
                      <a:pPr algn="ctr">
                        <a:spcAft>
                          <a:spcPts val="0"/>
                        </a:spcAft>
                      </a:pPr>
                      <a:r>
                        <a:rPr lang="en-US" sz="1600" b="1" kern="1200" dirty="0">
                          <a:solidFill>
                            <a:srgbClr val="17375E"/>
                          </a:solidFill>
                          <a:effectLst/>
                          <a:latin typeface="Calibri"/>
                          <a:ea typeface="黑体"/>
                          <a:cs typeface="Arial"/>
                        </a:rPr>
                        <a:t>add</a:t>
                      </a:r>
                      <a:endParaRPr lang="zh-CN" sz="1600" b="1" kern="1200" dirty="0">
                        <a:solidFill>
                          <a:srgbClr val="17375E"/>
                        </a:solidFill>
                        <a:effectLst/>
                        <a:latin typeface="Calibri"/>
                        <a:ea typeface="黑体"/>
                        <a:cs typeface="Arial"/>
                      </a:endParaRPr>
                    </a:p>
                  </a:txBody>
                  <a:tcPr marL="89371" marR="89371" marT="44686" marB="44686">
                    <a:lnL>
                      <a:noFill/>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dirty="0">
                          <a:solidFill>
                            <a:srgbClr val="FF0000"/>
                          </a:solidFill>
                          <a:effectLst/>
                          <a:latin typeface="Times New Roman"/>
                          <a:ea typeface="宋体"/>
                          <a:cs typeface="Times New Roman"/>
                        </a:rPr>
                        <a:t>000000</a:t>
                      </a:r>
                      <a:endParaRPr lang="zh-CN" sz="10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rs</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rt</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rd</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en-US" sz="1600" b="1" u="sng" kern="1200">
                          <a:solidFill>
                            <a:srgbClr val="17375E"/>
                          </a:solidFill>
                          <a:effectLst/>
                          <a:latin typeface="Times New Roman"/>
                          <a:ea typeface="宋体"/>
                          <a:cs typeface="Times New Roman"/>
                        </a:rPr>
                        <a:t>00000</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dirty="0">
                          <a:solidFill>
                            <a:srgbClr val="17375E"/>
                          </a:solidFill>
                          <a:effectLst/>
                          <a:latin typeface="Times New Roman"/>
                          <a:ea typeface="宋体"/>
                          <a:cs typeface="Times New Roman"/>
                        </a:rPr>
                        <a:t>100000</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zh-CN" sz="1600" b="1" kern="1200" dirty="0">
                          <a:solidFill>
                            <a:srgbClr val="17375E"/>
                          </a:solidFill>
                          <a:effectLst/>
                          <a:latin typeface="Calibri"/>
                          <a:ea typeface="黑体"/>
                          <a:cs typeface="Arial"/>
                        </a:rPr>
                        <a:t>寄存器加</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r>
              <a:tr h="327694">
                <a:tc>
                  <a:txBody>
                    <a:bodyPr/>
                    <a:lstStyle/>
                    <a:p>
                      <a:pPr algn="ctr">
                        <a:spcAft>
                          <a:spcPts val="0"/>
                        </a:spcAft>
                      </a:pPr>
                      <a:r>
                        <a:rPr lang="en-US" sz="1600" b="1" kern="1200" dirty="0">
                          <a:solidFill>
                            <a:srgbClr val="17375E"/>
                          </a:solidFill>
                          <a:effectLst/>
                          <a:latin typeface="Calibri"/>
                          <a:ea typeface="黑体"/>
                          <a:cs typeface="Arial"/>
                        </a:rPr>
                        <a:t>sub</a:t>
                      </a:r>
                      <a:endParaRPr lang="zh-CN" sz="1600" b="1" kern="1200" dirty="0">
                        <a:solidFill>
                          <a:srgbClr val="17375E"/>
                        </a:solidFill>
                        <a:effectLst/>
                        <a:latin typeface="Calibri"/>
                        <a:ea typeface="黑体"/>
                        <a:cs typeface="Arial"/>
                      </a:endParaRPr>
                    </a:p>
                  </a:txBody>
                  <a:tcPr marL="89371" marR="89371" marT="44686" marB="44686">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dirty="0">
                          <a:solidFill>
                            <a:srgbClr val="FF0000"/>
                          </a:solidFill>
                          <a:effectLst/>
                          <a:latin typeface="Times New Roman"/>
                          <a:ea typeface="宋体"/>
                          <a:cs typeface="Times New Roman"/>
                        </a:rPr>
                        <a:t>000000</a:t>
                      </a:r>
                      <a:endParaRPr lang="zh-CN" sz="10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rs</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rt</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rd</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a:spcAft>
                          <a:spcPts val="0"/>
                        </a:spcAft>
                      </a:pPr>
                      <a:r>
                        <a:rPr lang="en-US" sz="1600" b="1" u="sng" kern="1200">
                          <a:solidFill>
                            <a:srgbClr val="17375E"/>
                          </a:solidFill>
                          <a:effectLst/>
                          <a:latin typeface="Times New Roman"/>
                          <a:ea typeface="宋体"/>
                          <a:cs typeface="Times New Roman"/>
                        </a:rPr>
                        <a:t>00000</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dirty="0">
                          <a:solidFill>
                            <a:srgbClr val="17375E"/>
                          </a:solidFill>
                          <a:effectLst/>
                          <a:latin typeface="Times New Roman"/>
                          <a:ea typeface="宋体"/>
                          <a:cs typeface="Times New Roman"/>
                        </a:rPr>
                        <a:t>100010</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a:spcAft>
                          <a:spcPts val="0"/>
                        </a:spcAft>
                      </a:pPr>
                      <a:r>
                        <a:rPr lang="zh-CN" sz="1600" b="1" kern="1200" dirty="0">
                          <a:solidFill>
                            <a:srgbClr val="17375E"/>
                          </a:solidFill>
                          <a:effectLst/>
                          <a:latin typeface="Times New Roman"/>
                          <a:ea typeface="宋体"/>
                          <a:cs typeface="Arial"/>
                        </a:rPr>
                        <a:t>寄存器减</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r h="331418">
                <a:tc>
                  <a:txBody>
                    <a:bodyPr/>
                    <a:lstStyle/>
                    <a:p>
                      <a:pPr algn="ctr">
                        <a:spcAft>
                          <a:spcPts val="0"/>
                        </a:spcAft>
                      </a:pPr>
                      <a:r>
                        <a:rPr lang="en-US" sz="1600" b="1" kern="1200" dirty="0">
                          <a:solidFill>
                            <a:srgbClr val="17375E"/>
                          </a:solidFill>
                          <a:effectLst/>
                          <a:latin typeface="Calibri"/>
                          <a:ea typeface="黑体"/>
                          <a:cs typeface="Arial"/>
                        </a:rPr>
                        <a:t>and</a:t>
                      </a:r>
                      <a:endParaRPr lang="zh-CN" sz="1600" b="1" kern="1200" dirty="0">
                        <a:solidFill>
                          <a:srgbClr val="17375E"/>
                        </a:solidFill>
                        <a:effectLst/>
                        <a:latin typeface="Calibri"/>
                        <a:ea typeface="黑体"/>
                        <a:cs typeface="Arial"/>
                      </a:endParaRPr>
                    </a:p>
                  </a:txBody>
                  <a:tcPr marL="89371" marR="89371" marT="44686" marB="44686">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dirty="0">
                          <a:solidFill>
                            <a:srgbClr val="FF0000"/>
                          </a:solidFill>
                          <a:effectLst/>
                          <a:latin typeface="Times New Roman"/>
                          <a:ea typeface="宋体"/>
                          <a:cs typeface="Times New Roman"/>
                        </a:rPr>
                        <a:t>000000</a:t>
                      </a:r>
                      <a:endParaRPr lang="zh-CN" sz="10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rs</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rt</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rd</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en-US" sz="1600" b="1" u="sng" kern="1200">
                          <a:solidFill>
                            <a:srgbClr val="17375E"/>
                          </a:solidFill>
                          <a:effectLst/>
                          <a:latin typeface="Times New Roman"/>
                          <a:ea typeface="宋体"/>
                          <a:cs typeface="Times New Roman"/>
                        </a:rPr>
                        <a:t>00000</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dirty="0">
                          <a:solidFill>
                            <a:srgbClr val="17375E"/>
                          </a:solidFill>
                          <a:effectLst/>
                          <a:latin typeface="Times New Roman"/>
                          <a:ea typeface="宋体"/>
                          <a:cs typeface="Times New Roman"/>
                        </a:rPr>
                        <a:t>100100</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zh-CN" sz="1600" b="1" kern="1200" dirty="0">
                          <a:solidFill>
                            <a:srgbClr val="17375E"/>
                          </a:solidFill>
                          <a:effectLst/>
                          <a:latin typeface="Times New Roman"/>
                          <a:ea typeface="宋体"/>
                          <a:cs typeface="Arial"/>
                        </a:rPr>
                        <a:t>寄存器与</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r>
              <a:tr h="331418">
                <a:tc>
                  <a:txBody>
                    <a:bodyPr/>
                    <a:lstStyle/>
                    <a:p>
                      <a:pPr algn="ctr">
                        <a:spcAft>
                          <a:spcPts val="0"/>
                        </a:spcAft>
                      </a:pPr>
                      <a:r>
                        <a:rPr lang="en-US" sz="1600" b="1" kern="1200" dirty="0">
                          <a:solidFill>
                            <a:srgbClr val="17375E"/>
                          </a:solidFill>
                          <a:effectLst/>
                          <a:latin typeface="Calibri"/>
                          <a:ea typeface="黑体"/>
                          <a:cs typeface="Arial"/>
                        </a:rPr>
                        <a:t>or</a:t>
                      </a:r>
                      <a:endParaRPr lang="zh-CN" sz="1600" b="1" kern="1200" dirty="0">
                        <a:solidFill>
                          <a:srgbClr val="17375E"/>
                        </a:solidFill>
                        <a:effectLst/>
                        <a:latin typeface="Calibri"/>
                        <a:ea typeface="黑体"/>
                        <a:cs typeface="Arial"/>
                      </a:endParaRPr>
                    </a:p>
                  </a:txBody>
                  <a:tcPr marL="89371" marR="89371" marT="44686" marB="44686">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dirty="0">
                          <a:solidFill>
                            <a:srgbClr val="FF0000"/>
                          </a:solidFill>
                          <a:effectLst/>
                          <a:latin typeface="Times New Roman"/>
                          <a:ea typeface="宋体"/>
                          <a:cs typeface="Times New Roman"/>
                        </a:rPr>
                        <a:t>000000</a:t>
                      </a:r>
                      <a:endParaRPr lang="zh-CN" sz="10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rs</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rt</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rd</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a:spcAft>
                          <a:spcPts val="0"/>
                        </a:spcAft>
                      </a:pPr>
                      <a:r>
                        <a:rPr lang="en-US" sz="1600" b="1" u="sng" kern="1200">
                          <a:solidFill>
                            <a:srgbClr val="17375E"/>
                          </a:solidFill>
                          <a:effectLst/>
                          <a:latin typeface="Times New Roman"/>
                          <a:ea typeface="宋体"/>
                          <a:cs typeface="Times New Roman"/>
                        </a:rPr>
                        <a:t>00000</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dirty="0">
                          <a:solidFill>
                            <a:srgbClr val="17375E"/>
                          </a:solidFill>
                          <a:effectLst/>
                          <a:latin typeface="Times New Roman"/>
                          <a:ea typeface="宋体"/>
                          <a:cs typeface="Times New Roman"/>
                        </a:rPr>
                        <a:t>100101</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a:spcAft>
                          <a:spcPts val="0"/>
                        </a:spcAft>
                      </a:pPr>
                      <a:r>
                        <a:rPr lang="zh-CN" sz="1600" b="1" kern="1200" dirty="0">
                          <a:solidFill>
                            <a:srgbClr val="17375E"/>
                          </a:solidFill>
                          <a:effectLst/>
                          <a:latin typeface="Times New Roman"/>
                          <a:ea typeface="宋体"/>
                          <a:cs typeface="Arial"/>
                        </a:rPr>
                        <a:t>寄存器或</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r h="331418">
                <a:tc>
                  <a:txBody>
                    <a:bodyPr/>
                    <a:lstStyle/>
                    <a:p>
                      <a:pPr algn="ctr">
                        <a:spcAft>
                          <a:spcPts val="0"/>
                        </a:spcAft>
                      </a:pPr>
                      <a:r>
                        <a:rPr lang="en-US" sz="1600" b="1" kern="1200" dirty="0" err="1">
                          <a:solidFill>
                            <a:srgbClr val="17375E"/>
                          </a:solidFill>
                          <a:effectLst/>
                          <a:latin typeface="Calibri"/>
                          <a:ea typeface="黑体"/>
                          <a:cs typeface="Arial"/>
                        </a:rPr>
                        <a:t>xor</a:t>
                      </a:r>
                      <a:endParaRPr lang="zh-CN" sz="1600" b="1" kern="1200" dirty="0">
                        <a:solidFill>
                          <a:srgbClr val="17375E"/>
                        </a:solidFill>
                        <a:effectLst/>
                        <a:latin typeface="Calibri"/>
                        <a:ea typeface="黑体"/>
                        <a:cs typeface="Arial"/>
                      </a:endParaRPr>
                    </a:p>
                  </a:txBody>
                  <a:tcPr marL="89371" marR="89371" marT="44686" marB="44686">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dirty="0">
                          <a:solidFill>
                            <a:srgbClr val="FF0000"/>
                          </a:solidFill>
                          <a:effectLst/>
                          <a:latin typeface="Times New Roman"/>
                          <a:ea typeface="宋体"/>
                          <a:cs typeface="Times New Roman"/>
                        </a:rPr>
                        <a:t>000000</a:t>
                      </a:r>
                      <a:endParaRPr lang="zh-CN" sz="10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rs</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rt</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rd</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en-US" sz="1600" b="1" u="sng" kern="1200">
                          <a:solidFill>
                            <a:srgbClr val="17375E"/>
                          </a:solidFill>
                          <a:effectLst/>
                          <a:latin typeface="Times New Roman"/>
                          <a:ea typeface="宋体"/>
                          <a:cs typeface="Times New Roman"/>
                        </a:rPr>
                        <a:t>00000</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dirty="0">
                          <a:solidFill>
                            <a:srgbClr val="17375E"/>
                          </a:solidFill>
                          <a:effectLst/>
                          <a:latin typeface="Times New Roman"/>
                          <a:ea typeface="宋体"/>
                          <a:cs typeface="Times New Roman"/>
                        </a:rPr>
                        <a:t>100110</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zh-CN" sz="1600" b="1" kern="1200" dirty="0">
                          <a:solidFill>
                            <a:srgbClr val="17375E"/>
                          </a:solidFill>
                          <a:effectLst/>
                          <a:latin typeface="Times New Roman"/>
                          <a:ea typeface="宋体"/>
                          <a:cs typeface="Arial"/>
                        </a:rPr>
                        <a:t>寄存器异或</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r>
              <a:tr h="327694">
                <a:tc>
                  <a:txBody>
                    <a:bodyPr/>
                    <a:lstStyle/>
                    <a:p>
                      <a:pPr algn="ctr">
                        <a:spcAft>
                          <a:spcPts val="0"/>
                        </a:spcAft>
                      </a:pPr>
                      <a:r>
                        <a:rPr lang="en-US" sz="1600" b="1" kern="1200" dirty="0" err="1">
                          <a:solidFill>
                            <a:srgbClr val="17375E"/>
                          </a:solidFill>
                          <a:effectLst/>
                          <a:latin typeface="Calibri"/>
                          <a:ea typeface="黑体"/>
                          <a:cs typeface="Arial"/>
                        </a:rPr>
                        <a:t>sll</a:t>
                      </a:r>
                      <a:endParaRPr lang="zh-CN" sz="1600" b="1" kern="1200" dirty="0">
                        <a:solidFill>
                          <a:srgbClr val="17375E"/>
                        </a:solidFill>
                        <a:effectLst/>
                        <a:latin typeface="Calibri"/>
                        <a:ea typeface="黑体"/>
                        <a:cs typeface="Arial"/>
                      </a:endParaRPr>
                    </a:p>
                  </a:txBody>
                  <a:tcPr marL="89371" marR="89371" marT="44686" marB="44686">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dirty="0">
                          <a:solidFill>
                            <a:srgbClr val="FF0000"/>
                          </a:solidFill>
                          <a:effectLst/>
                          <a:latin typeface="Times New Roman"/>
                          <a:ea typeface="宋体"/>
                          <a:cs typeface="Times New Roman"/>
                        </a:rPr>
                        <a:t>000000</a:t>
                      </a:r>
                      <a:endParaRPr lang="zh-CN" sz="10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a:spcAft>
                          <a:spcPts val="0"/>
                        </a:spcAft>
                      </a:pPr>
                      <a:r>
                        <a:rPr lang="en-US" sz="1600" b="1" u="sng" kern="1200">
                          <a:solidFill>
                            <a:srgbClr val="17375E"/>
                          </a:solidFill>
                          <a:effectLst/>
                          <a:latin typeface="Times New Roman"/>
                          <a:ea typeface="宋体"/>
                          <a:cs typeface="Times New Roman"/>
                        </a:rPr>
                        <a:t>00000</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rt</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rd</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sa</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dirty="0">
                          <a:solidFill>
                            <a:srgbClr val="17375E"/>
                          </a:solidFill>
                          <a:effectLst/>
                          <a:latin typeface="Times New Roman"/>
                          <a:ea typeface="宋体"/>
                          <a:cs typeface="Times New Roman"/>
                        </a:rPr>
                        <a:t>000000</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a:spcAft>
                          <a:spcPts val="0"/>
                        </a:spcAft>
                      </a:pPr>
                      <a:r>
                        <a:rPr lang="zh-CN" sz="1600" b="1" kern="1200" dirty="0">
                          <a:solidFill>
                            <a:srgbClr val="17375E"/>
                          </a:solidFill>
                          <a:effectLst/>
                          <a:latin typeface="Times New Roman"/>
                          <a:ea typeface="宋体"/>
                          <a:cs typeface="Arial"/>
                        </a:rPr>
                        <a:t>逻辑左移</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r h="327694">
                <a:tc>
                  <a:txBody>
                    <a:bodyPr/>
                    <a:lstStyle/>
                    <a:p>
                      <a:pPr algn="ctr">
                        <a:spcAft>
                          <a:spcPts val="0"/>
                        </a:spcAft>
                      </a:pPr>
                      <a:r>
                        <a:rPr lang="en-US" sz="1600" b="1" kern="1200" dirty="0" err="1">
                          <a:solidFill>
                            <a:srgbClr val="17375E"/>
                          </a:solidFill>
                          <a:effectLst/>
                          <a:latin typeface="Calibri"/>
                          <a:ea typeface="黑体"/>
                          <a:cs typeface="Arial"/>
                        </a:rPr>
                        <a:t>srl</a:t>
                      </a:r>
                      <a:endParaRPr lang="zh-CN" sz="1600" b="1" kern="1200" dirty="0">
                        <a:solidFill>
                          <a:srgbClr val="17375E"/>
                        </a:solidFill>
                        <a:effectLst/>
                        <a:latin typeface="Calibri"/>
                        <a:ea typeface="黑体"/>
                        <a:cs typeface="Arial"/>
                      </a:endParaRPr>
                    </a:p>
                  </a:txBody>
                  <a:tcPr marL="89371" marR="89371" marT="44686" marB="44686">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dirty="0">
                          <a:solidFill>
                            <a:srgbClr val="FF0000"/>
                          </a:solidFill>
                          <a:effectLst/>
                          <a:latin typeface="Times New Roman"/>
                          <a:ea typeface="宋体"/>
                          <a:cs typeface="Times New Roman"/>
                        </a:rPr>
                        <a:t>000000</a:t>
                      </a:r>
                      <a:endParaRPr lang="zh-CN" sz="10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en-US" sz="1600" b="1" u="sng" kern="1200">
                          <a:solidFill>
                            <a:srgbClr val="17375E"/>
                          </a:solidFill>
                          <a:effectLst/>
                          <a:latin typeface="Times New Roman"/>
                          <a:ea typeface="宋体"/>
                          <a:cs typeface="Times New Roman"/>
                        </a:rPr>
                        <a:t>00000</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rt</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rd</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sa</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dirty="0">
                          <a:solidFill>
                            <a:srgbClr val="17375E"/>
                          </a:solidFill>
                          <a:effectLst/>
                          <a:latin typeface="Times New Roman"/>
                          <a:ea typeface="宋体"/>
                          <a:cs typeface="Times New Roman"/>
                        </a:rPr>
                        <a:t>000010</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zh-CN" sz="1600" b="1" kern="1200" dirty="0">
                          <a:solidFill>
                            <a:srgbClr val="17375E"/>
                          </a:solidFill>
                          <a:effectLst/>
                          <a:latin typeface="Times New Roman"/>
                          <a:ea typeface="宋体"/>
                          <a:cs typeface="Arial"/>
                        </a:rPr>
                        <a:t>逻辑右移</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r>
              <a:tr h="327694">
                <a:tc>
                  <a:txBody>
                    <a:bodyPr/>
                    <a:lstStyle/>
                    <a:p>
                      <a:pPr algn="ctr">
                        <a:spcAft>
                          <a:spcPts val="0"/>
                        </a:spcAft>
                      </a:pPr>
                      <a:r>
                        <a:rPr lang="en-US" sz="1600" b="1" kern="1200" dirty="0" err="1">
                          <a:solidFill>
                            <a:srgbClr val="17375E"/>
                          </a:solidFill>
                          <a:effectLst/>
                          <a:latin typeface="Calibri"/>
                          <a:ea typeface="黑体"/>
                          <a:cs typeface="Arial"/>
                        </a:rPr>
                        <a:t>sra</a:t>
                      </a:r>
                      <a:endParaRPr lang="zh-CN" sz="1600" b="1" kern="1200" dirty="0">
                        <a:solidFill>
                          <a:srgbClr val="17375E"/>
                        </a:solidFill>
                        <a:effectLst/>
                        <a:latin typeface="Calibri"/>
                        <a:ea typeface="黑体"/>
                        <a:cs typeface="Arial"/>
                      </a:endParaRPr>
                    </a:p>
                  </a:txBody>
                  <a:tcPr marL="89371" marR="89371" marT="44686" marB="44686">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dirty="0">
                          <a:solidFill>
                            <a:srgbClr val="FF0000"/>
                          </a:solidFill>
                          <a:effectLst/>
                          <a:latin typeface="Times New Roman"/>
                          <a:ea typeface="宋体"/>
                          <a:cs typeface="Times New Roman"/>
                        </a:rPr>
                        <a:t>000000</a:t>
                      </a:r>
                      <a:endParaRPr lang="zh-CN" sz="10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a:spcAft>
                          <a:spcPts val="0"/>
                        </a:spcAft>
                      </a:pPr>
                      <a:r>
                        <a:rPr lang="en-US" sz="1600" b="1" u="sng" kern="1200">
                          <a:solidFill>
                            <a:srgbClr val="17375E"/>
                          </a:solidFill>
                          <a:effectLst/>
                          <a:latin typeface="Times New Roman"/>
                          <a:ea typeface="宋体"/>
                          <a:cs typeface="Times New Roman"/>
                        </a:rPr>
                        <a:t>00000</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rt</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rd</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sa</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dirty="0">
                          <a:solidFill>
                            <a:srgbClr val="17375E"/>
                          </a:solidFill>
                          <a:effectLst/>
                          <a:latin typeface="Times New Roman"/>
                          <a:ea typeface="宋体"/>
                          <a:cs typeface="Times New Roman"/>
                        </a:rPr>
                        <a:t>000011</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a:spcAft>
                          <a:spcPts val="0"/>
                        </a:spcAft>
                      </a:pPr>
                      <a:r>
                        <a:rPr lang="zh-CN" sz="1600" b="1" kern="1200" dirty="0">
                          <a:solidFill>
                            <a:srgbClr val="17375E"/>
                          </a:solidFill>
                          <a:effectLst/>
                          <a:latin typeface="Times New Roman"/>
                          <a:ea typeface="宋体"/>
                          <a:cs typeface="Arial"/>
                        </a:rPr>
                        <a:t>算术右移</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r h="327694">
                <a:tc>
                  <a:txBody>
                    <a:bodyPr/>
                    <a:lstStyle/>
                    <a:p>
                      <a:pPr algn="ctr">
                        <a:spcAft>
                          <a:spcPts val="0"/>
                        </a:spcAft>
                      </a:pPr>
                      <a:r>
                        <a:rPr lang="en-US" sz="1600" b="1" kern="1200" dirty="0" err="1">
                          <a:solidFill>
                            <a:srgbClr val="17375E"/>
                          </a:solidFill>
                          <a:effectLst/>
                          <a:latin typeface="Calibri"/>
                          <a:ea typeface="黑体"/>
                          <a:cs typeface="Arial"/>
                        </a:rPr>
                        <a:t>jr</a:t>
                      </a:r>
                      <a:endParaRPr lang="zh-CN" sz="1600" b="1" kern="1200" dirty="0">
                        <a:solidFill>
                          <a:srgbClr val="17375E"/>
                        </a:solidFill>
                        <a:effectLst/>
                        <a:latin typeface="Calibri"/>
                        <a:ea typeface="黑体"/>
                        <a:cs typeface="Arial"/>
                      </a:endParaRPr>
                    </a:p>
                  </a:txBody>
                  <a:tcPr marL="89371" marR="89371" marT="44686" marB="44686">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dirty="0">
                          <a:solidFill>
                            <a:srgbClr val="FF0000"/>
                          </a:solidFill>
                          <a:effectLst/>
                          <a:latin typeface="Times New Roman"/>
                          <a:ea typeface="宋体"/>
                          <a:cs typeface="Times New Roman"/>
                        </a:rPr>
                        <a:t>000000</a:t>
                      </a:r>
                      <a:endParaRPr lang="zh-CN" sz="10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a:solidFill>
                            <a:srgbClr val="17375E"/>
                          </a:solidFill>
                          <a:effectLst/>
                          <a:latin typeface="Calibri"/>
                          <a:ea typeface="宋体"/>
                          <a:cs typeface="Calibri"/>
                        </a:rPr>
                        <a:t>rs</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en-US" sz="1600" b="1" u="sng" kern="1200">
                          <a:solidFill>
                            <a:srgbClr val="17375E"/>
                          </a:solidFill>
                          <a:effectLst/>
                          <a:latin typeface="Times New Roman"/>
                          <a:ea typeface="宋体"/>
                          <a:cs typeface="Times New Roman"/>
                        </a:rPr>
                        <a:t>00000</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en-US" sz="1600" b="1" u="sng" kern="1200">
                          <a:solidFill>
                            <a:srgbClr val="17375E"/>
                          </a:solidFill>
                          <a:effectLst/>
                          <a:latin typeface="Times New Roman"/>
                          <a:ea typeface="宋体"/>
                          <a:cs typeface="Times New Roman"/>
                        </a:rPr>
                        <a:t>00000</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en-US" sz="1600" b="1" u="sng" kern="1200">
                          <a:solidFill>
                            <a:srgbClr val="17375E"/>
                          </a:solidFill>
                          <a:effectLst/>
                          <a:latin typeface="Times New Roman"/>
                          <a:ea typeface="宋体"/>
                          <a:cs typeface="Times New Roman"/>
                        </a:rPr>
                        <a:t>00000</a:t>
                      </a:r>
                      <a:endParaRPr lang="zh-CN" sz="10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dirty="0">
                          <a:solidFill>
                            <a:srgbClr val="17375E"/>
                          </a:solidFill>
                          <a:effectLst/>
                          <a:latin typeface="Times New Roman"/>
                          <a:ea typeface="宋体"/>
                          <a:cs typeface="Times New Roman"/>
                        </a:rPr>
                        <a:t>001000</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zh-CN" sz="1600" b="1" kern="1200" dirty="0">
                          <a:solidFill>
                            <a:srgbClr val="17375E"/>
                          </a:solidFill>
                          <a:effectLst/>
                          <a:latin typeface="Times New Roman"/>
                          <a:ea typeface="宋体"/>
                          <a:cs typeface="Arial"/>
                        </a:rPr>
                        <a:t>寄存器跳转</a:t>
                      </a:r>
                      <a:r>
                        <a:rPr lang="zh-CN" sz="1600" b="1" kern="1200" dirty="0">
                          <a:solidFill>
                            <a:srgbClr val="17375E"/>
                          </a:solidFill>
                          <a:effectLst/>
                          <a:latin typeface="Calibri"/>
                          <a:ea typeface="Times New Roman"/>
                          <a:cs typeface="Arial"/>
                        </a:rPr>
                        <a:t> </a:t>
                      </a:r>
                      <a:endParaRPr lang="zh-CN" sz="10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r>
            </a:tbl>
          </a:graphicData>
        </a:graphic>
      </p:graphicFrame>
      <p:sp>
        <p:nvSpPr>
          <p:cNvPr id="10" name="Rectangle 8"/>
          <p:cNvSpPr>
            <a:spLocks noChangeArrowheads="1"/>
          </p:cNvSpPr>
          <p:nvPr/>
        </p:nvSpPr>
        <p:spPr bwMode="auto">
          <a:xfrm>
            <a:off x="1053855" y="2237102"/>
            <a:ext cx="8090145" cy="41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0"/>
              </a:spcAft>
            </a:pPr>
            <a:r>
              <a:rPr lang="zh-CN" altLang="en-US" sz="2000" dirty="0" smtClean="0">
                <a:ea typeface="黑体" pitchFamily="2" charset="-122"/>
              </a:rPr>
              <a:t>例如（只列出</a:t>
            </a:r>
            <a:r>
              <a:rPr lang="en-US" altLang="zh-CN" sz="2000" dirty="0" smtClean="0">
                <a:ea typeface="黑体" pitchFamily="2" charset="-122"/>
              </a:rPr>
              <a:t>9</a:t>
            </a:r>
            <a:r>
              <a:rPr lang="zh-CN" altLang="en-US" sz="2000" dirty="0" smtClean="0">
                <a:ea typeface="黑体" pitchFamily="2" charset="-122"/>
              </a:rPr>
              <a:t>条）：</a:t>
            </a:r>
            <a:endParaRPr lang="en-US" altLang="zh-CN" sz="2000" dirty="0" smtClean="0">
              <a:ea typeface="黑体" pitchFamily="2" charset="-122"/>
            </a:endParaRPr>
          </a:p>
        </p:txBody>
      </p:sp>
      <p:sp>
        <p:nvSpPr>
          <p:cNvPr id="9" name="Rectangle 8"/>
          <p:cNvSpPr>
            <a:spLocks noChangeArrowheads="1"/>
          </p:cNvSpPr>
          <p:nvPr/>
        </p:nvSpPr>
        <p:spPr bwMode="auto">
          <a:xfrm>
            <a:off x="661012" y="565237"/>
            <a:ext cx="848298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en-US" altLang="zh-CN" dirty="0" smtClean="0">
                <a:latin typeface="黑体" pitchFamily="49" charset="-122"/>
                <a:ea typeface="黑体" pitchFamily="49" charset="-122"/>
              </a:rPr>
              <a:t>1</a:t>
            </a:r>
            <a:r>
              <a:rPr lang="zh-CN" altLang="en-US" dirty="0" smtClean="0">
                <a:latin typeface="黑体" pitchFamily="49" charset="-122"/>
                <a:ea typeface="黑体" pitchFamily="49" charset="-122"/>
              </a:rPr>
              <a:t>）</a:t>
            </a:r>
            <a:r>
              <a:rPr lang="en-US" altLang="zh-CN" dirty="0">
                <a:latin typeface="黑体" pitchFamily="49" charset="-122"/>
                <a:ea typeface="黑体" pitchFamily="49" charset="-122"/>
              </a:rPr>
              <a:t>R</a:t>
            </a:r>
            <a:r>
              <a:rPr lang="zh-CN" altLang="en-US" dirty="0">
                <a:latin typeface="黑体" pitchFamily="49" charset="-122"/>
                <a:ea typeface="黑体" pitchFamily="49" charset="-122"/>
              </a:rPr>
              <a:t>型指令</a:t>
            </a:r>
            <a:r>
              <a:rPr lang="en-US" altLang="zh-CN" dirty="0">
                <a:latin typeface="黑体" pitchFamily="49" charset="-122"/>
                <a:ea typeface="黑体" pitchFamily="49" charset="-122"/>
              </a:rPr>
              <a:t>(Register)</a:t>
            </a:r>
          </a:p>
        </p:txBody>
      </p:sp>
    </p:spTree>
    <p:extLst>
      <p:ext uri="{BB962C8B-B14F-4D97-AF65-F5344CB8AC3E}">
        <p14:creationId xmlns:p14="http://schemas.microsoft.com/office/powerpoint/2010/main" val="4170668192"/>
      </p:ext>
    </p:extLst>
  </p:cSld>
  <p:clrMapOvr>
    <a:masterClrMapping/>
  </p:clrMapOvr>
  <p:transition>
    <p:wipe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694062" y="565237"/>
            <a:ext cx="84499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en-US" altLang="zh-CN" dirty="0" smtClean="0">
                <a:latin typeface="黑体" pitchFamily="49" charset="-122"/>
                <a:ea typeface="黑体" pitchFamily="49" charset="-122"/>
              </a:rPr>
              <a:t>2</a:t>
            </a:r>
            <a:r>
              <a:rPr lang="zh-CN" altLang="en-US" dirty="0" smtClean="0">
                <a:latin typeface="黑体" pitchFamily="49" charset="-122"/>
                <a:ea typeface="黑体" pitchFamily="49" charset="-122"/>
              </a:rPr>
              <a:t>）</a:t>
            </a:r>
            <a:r>
              <a:rPr lang="en-US" altLang="zh-CN" dirty="0">
                <a:latin typeface="黑体" pitchFamily="49" charset="-122"/>
                <a:ea typeface="黑体" pitchFamily="49" charset="-122"/>
              </a:rPr>
              <a:t>I</a:t>
            </a:r>
            <a:r>
              <a:rPr lang="zh-CN" altLang="en-US" dirty="0">
                <a:latin typeface="黑体" pitchFamily="49" charset="-122"/>
                <a:ea typeface="黑体" pitchFamily="49" charset="-122"/>
              </a:rPr>
              <a:t>型指令</a:t>
            </a:r>
            <a:r>
              <a:rPr lang="en-US" altLang="zh-CN" dirty="0">
                <a:latin typeface="黑体" pitchFamily="49" charset="-122"/>
                <a:ea typeface="黑体" pitchFamily="49" charset="-122"/>
              </a:rPr>
              <a:t>(Immediate)</a:t>
            </a:r>
          </a:p>
        </p:txBody>
      </p:sp>
      <p:sp>
        <p:nvSpPr>
          <p:cNvPr id="3" name="Rectangle 13"/>
          <p:cNvSpPr>
            <a:spLocks noChangeArrowheads="1"/>
          </p:cNvSpPr>
          <p:nvPr/>
        </p:nvSpPr>
        <p:spPr bwMode="auto">
          <a:xfrm>
            <a:off x="1108075" y="1077322"/>
            <a:ext cx="70040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lnSpc>
                <a:spcPct val="90000"/>
              </a:lnSpc>
            </a:pPr>
            <a:endParaRPr lang="zh-CN" altLang="en-US" sz="300" dirty="0">
              <a:latin typeface="黑体" pitchFamily="2" charset="-122"/>
              <a:ea typeface="黑体" pitchFamily="2" charset="-122"/>
            </a:endParaRPr>
          </a:p>
          <a:p>
            <a:pPr algn="l"/>
            <a:r>
              <a:rPr lang="zh-CN" altLang="en-US" sz="1600" dirty="0">
                <a:latin typeface="黑体" pitchFamily="2" charset="-122"/>
                <a:ea typeface="黑体" pitchFamily="2" charset="-122"/>
              </a:rPr>
              <a:t>     </a:t>
            </a:r>
            <a:r>
              <a:rPr lang="en-US" altLang="zh-CN" sz="1600" dirty="0">
                <a:solidFill>
                  <a:srgbClr val="FF0000"/>
                </a:solidFill>
                <a:latin typeface="黑体" pitchFamily="2" charset="-122"/>
                <a:ea typeface="黑体" pitchFamily="2" charset="-122"/>
              </a:rPr>
              <a:t>31      26  25    21  20    16  15    </a:t>
            </a:r>
            <a:r>
              <a:rPr lang="en-US" altLang="zh-CN" sz="1600" dirty="0" smtClean="0">
                <a:solidFill>
                  <a:srgbClr val="FF0000"/>
                </a:solidFill>
                <a:latin typeface="黑体" pitchFamily="2" charset="-122"/>
                <a:ea typeface="黑体" pitchFamily="2" charset="-122"/>
              </a:rPr>
              <a:t>                     0</a:t>
            </a:r>
            <a:endParaRPr lang="en-US" altLang="zh-CN" sz="1600" dirty="0">
              <a:latin typeface="黑体" pitchFamily="2" charset="-122"/>
              <a:ea typeface="黑体" pitchFamily="2" charset="-122"/>
            </a:endParaRPr>
          </a:p>
        </p:txBody>
      </p:sp>
      <p:sp>
        <p:nvSpPr>
          <p:cNvPr id="9" name="Text Box 158"/>
          <p:cNvSpPr txBox="1">
            <a:spLocks noChangeArrowheads="1"/>
          </p:cNvSpPr>
          <p:nvPr/>
        </p:nvSpPr>
        <p:spPr bwMode="auto">
          <a:xfrm>
            <a:off x="773600" y="1570957"/>
            <a:ext cx="6556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dirty="0" smtClean="0">
                <a:solidFill>
                  <a:srgbClr val="000099"/>
                </a:solidFill>
                <a:latin typeface="黑体" pitchFamily="2" charset="-122"/>
                <a:ea typeface="黑体" pitchFamily="2" charset="-122"/>
                <a:cs typeface="Times New Roman" pitchFamily="18" charset="0"/>
              </a:rPr>
              <a:t>I</a:t>
            </a:r>
            <a:r>
              <a:rPr lang="zh-CN" altLang="en-US" dirty="0" smtClean="0">
                <a:solidFill>
                  <a:srgbClr val="000099"/>
                </a:solidFill>
                <a:latin typeface="黑体" pitchFamily="2" charset="-122"/>
                <a:ea typeface="黑体" pitchFamily="2" charset="-122"/>
                <a:cs typeface="Times New Roman" pitchFamily="18" charset="0"/>
              </a:rPr>
              <a:t>型</a:t>
            </a:r>
            <a:endParaRPr lang="en-US" altLang="zh-CN" dirty="0">
              <a:solidFill>
                <a:srgbClr val="000099"/>
              </a:solidFill>
              <a:latin typeface="黑体" pitchFamily="2" charset="-122"/>
              <a:ea typeface="黑体" pitchFamily="2" charset="-122"/>
              <a:cs typeface="Times New Roman" pitchFamily="18" charset="0"/>
            </a:endParaRPr>
          </a:p>
        </p:txBody>
      </p:sp>
      <p:graphicFrame>
        <p:nvGraphicFramePr>
          <p:cNvPr id="11" name="Group 341"/>
          <p:cNvGraphicFramePr>
            <a:graphicFrameLocks noGrp="1"/>
          </p:cNvGraphicFramePr>
          <p:nvPr>
            <p:extLst>
              <p:ext uri="{D42A27DB-BD31-4B8C-83A1-F6EECF244321}">
                <p14:modId xmlns:p14="http://schemas.microsoft.com/office/powerpoint/2010/main" val="3628731204"/>
              </p:ext>
            </p:extLst>
          </p:nvPr>
        </p:nvGraphicFramePr>
        <p:xfrm>
          <a:off x="1638788" y="1552517"/>
          <a:ext cx="6334125" cy="365326"/>
        </p:xfrm>
        <a:graphic>
          <a:graphicData uri="http://schemas.openxmlformats.org/drawingml/2006/table">
            <a:tbl>
              <a:tblPr/>
              <a:tblGrid>
                <a:gridCol w="1174750"/>
                <a:gridCol w="1030287"/>
                <a:gridCol w="1028700"/>
                <a:gridCol w="3100388"/>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immediate</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 name="Rectangle 8"/>
          <p:cNvSpPr>
            <a:spLocks noChangeArrowheads="1"/>
          </p:cNvSpPr>
          <p:nvPr/>
        </p:nvSpPr>
        <p:spPr bwMode="auto">
          <a:xfrm>
            <a:off x="917940" y="2328466"/>
            <a:ext cx="8377987"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0"/>
              </a:spcAft>
            </a:pPr>
            <a:r>
              <a:rPr lang="zh-CN" altLang="en-US" dirty="0">
                <a:ea typeface="黑体" pitchFamily="2" charset="-122"/>
              </a:rPr>
              <a:t>操作数中涉及立即数，结果保存到寄存器。</a:t>
            </a:r>
            <a:endParaRPr lang="en-US" altLang="zh-CN" dirty="0" smtClean="0">
              <a:ea typeface="黑体" pitchFamily="2" charset="-122"/>
            </a:endParaRPr>
          </a:p>
          <a:p>
            <a:pPr>
              <a:lnSpc>
                <a:spcPct val="120000"/>
              </a:lnSpc>
              <a:spcAft>
                <a:spcPts val="0"/>
              </a:spcAft>
            </a:pPr>
            <a:r>
              <a:rPr lang="en-US" altLang="zh-CN" dirty="0" smtClean="0">
                <a:ea typeface="黑体" pitchFamily="2" charset="-122"/>
              </a:rPr>
              <a:t>  </a:t>
            </a:r>
            <a:r>
              <a:rPr lang="en-US" altLang="zh-CN" dirty="0" smtClean="0">
                <a:solidFill>
                  <a:srgbClr val="FF0000"/>
                </a:solidFill>
                <a:ea typeface="黑体" pitchFamily="2" charset="-122"/>
              </a:rPr>
              <a:t>OP</a:t>
            </a:r>
            <a:r>
              <a:rPr lang="zh-CN" altLang="en-US" dirty="0">
                <a:ea typeface="黑体" pitchFamily="2" charset="-122"/>
              </a:rPr>
              <a:t>：标识指令的操作功能；</a:t>
            </a:r>
          </a:p>
          <a:p>
            <a:pPr>
              <a:lnSpc>
                <a:spcPct val="120000"/>
              </a:lnSpc>
              <a:spcAft>
                <a:spcPts val="0"/>
              </a:spcAft>
            </a:pPr>
            <a:r>
              <a:rPr lang="en-US" altLang="zh-CN" dirty="0" smtClean="0">
                <a:ea typeface="黑体" pitchFamily="2" charset="-122"/>
              </a:rPr>
              <a:t>  </a:t>
            </a:r>
            <a:r>
              <a:rPr lang="en-US" altLang="zh-CN" dirty="0" err="1" smtClean="0">
                <a:ea typeface="黑体" pitchFamily="2" charset="-122"/>
              </a:rPr>
              <a:t>rs</a:t>
            </a:r>
            <a:r>
              <a:rPr lang="zh-CN" altLang="en-US" dirty="0">
                <a:ea typeface="黑体" pitchFamily="2" charset="-122"/>
              </a:rPr>
              <a:t>：第</a:t>
            </a:r>
            <a:r>
              <a:rPr lang="en-US" altLang="zh-CN" dirty="0">
                <a:ea typeface="黑体" pitchFamily="2" charset="-122"/>
              </a:rPr>
              <a:t>1</a:t>
            </a:r>
            <a:r>
              <a:rPr lang="zh-CN" altLang="en-US" dirty="0">
                <a:ea typeface="黑体" pitchFamily="2" charset="-122"/>
              </a:rPr>
              <a:t>个源操作数，是寄存器操作数；</a:t>
            </a:r>
          </a:p>
          <a:p>
            <a:pPr>
              <a:lnSpc>
                <a:spcPct val="120000"/>
              </a:lnSpc>
              <a:spcAft>
                <a:spcPts val="0"/>
              </a:spcAft>
            </a:pPr>
            <a:r>
              <a:rPr lang="en-US" altLang="zh-CN" dirty="0" smtClean="0">
                <a:ea typeface="黑体" pitchFamily="2" charset="-122"/>
              </a:rPr>
              <a:t>  </a:t>
            </a:r>
            <a:r>
              <a:rPr lang="en-US" altLang="zh-CN" dirty="0" err="1" smtClean="0">
                <a:ea typeface="黑体" pitchFamily="2" charset="-122"/>
              </a:rPr>
              <a:t>rt</a:t>
            </a:r>
            <a:r>
              <a:rPr lang="zh-CN" altLang="en-US" dirty="0">
                <a:ea typeface="黑体" pitchFamily="2" charset="-122"/>
              </a:rPr>
              <a:t>：目的寄存器编号，用来保存运算结果；</a:t>
            </a:r>
          </a:p>
          <a:p>
            <a:pPr>
              <a:lnSpc>
                <a:spcPct val="120000"/>
              </a:lnSpc>
              <a:spcAft>
                <a:spcPts val="0"/>
              </a:spcAft>
            </a:pPr>
            <a:r>
              <a:rPr lang="en-US" altLang="zh-CN" dirty="0">
                <a:ea typeface="黑体" pitchFamily="2" charset="-122"/>
              </a:rPr>
              <a:t>  </a:t>
            </a:r>
            <a:r>
              <a:rPr lang="en-US" altLang="zh-CN" dirty="0" smtClean="0">
                <a:ea typeface="黑体" pitchFamily="2" charset="-122"/>
              </a:rPr>
              <a:t>immediate</a:t>
            </a:r>
            <a:r>
              <a:rPr lang="zh-CN" altLang="en-US" dirty="0">
                <a:ea typeface="黑体" pitchFamily="2" charset="-122"/>
              </a:rPr>
              <a:t>：第</a:t>
            </a:r>
            <a:r>
              <a:rPr lang="en-US" altLang="zh-CN" dirty="0">
                <a:ea typeface="黑体" pitchFamily="2" charset="-122"/>
              </a:rPr>
              <a:t>2</a:t>
            </a:r>
            <a:r>
              <a:rPr lang="zh-CN" altLang="en-US" dirty="0">
                <a:ea typeface="黑体" pitchFamily="2" charset="-122"/>
              </a:rPr>
              <a:t>个源操作数，立即</a:t>
            </a:r>
            <a:r>
              <a:rPr lang="zh-CN" altLang="en-US" dirty="0" smtClean="0">
                <a:ea typeface="黑体" pitchFamily="2" charset="-122"/>
              </a:rPr>
              <a:t>数。</a:t>
            </a:r>
            <a:endParaRPr lang="en-US" altLang="zh-CN" dirty="0" smtClean="0">
              <a:ea typeface="黑体" pitchFamily="2" charset="-122"/>
            </a:endParaRPr>
          </a:p>
          <a:p>
            <a:pPr>
              <a:lnSpc>
                <a:spcPct val="120000"/>
              </a:lnSpc>
              <a:spcAft>
                <a:spcPts val="0"/>
              </a:spcAft>
            </a:pPr>
            <a:r>
              <a:rPr lang="zh-CN" altLang="en-US" dirty="0" smtClean="0">
                <a:ea typeface="黑体" pitchFamily="2" charset="-122"/>
              </a:rPr>
              <a:t>      当为数值型数据时，“带符号扩展”到</a:t>
            </a:r>
            <a:r>
              <a:rPr lang="en-US" altLang="zh-CN" dirty="0" smtClean="0">
                <a:ea typeface="黑体" pitchFamily="2" charset="-122"/>
              </a:rPr>
              <a:t>32</a:t>
            </a:r>
            <a:r>
              <a:rPr lang="zh-CN" altLang="en-US" dirty="0" smtClean="0">
                <a:ea typeface="黑体" pitchFamily="2" charset="-122"/>
              </a:rPr>
              <a:t>位</a:t>
            </a:r>
            <a:endParaRPr lang="en-US" altLang="zh-CN" dirty="0" smtClean="0">
              <a:ea typeface="黑体" pitchFamily="2" charset="-122"/>
            </a:endParaRPr>
          </a:p>
          <a:p>
            <a:pPr>
              <a:lnSpc>
                <a:spcPct val="120000"/>
              </a:lnSpc>
              <a:spcAft>
                <a:spcPts val="0"/>
              </a:spcAft>
            </a:pPr>
            <a:r>
              <a:rPr lang="en-US" altLang="zh-CN" dirty="0">
                <a:ea typeface="黑体" pitchFamily="2" charset="-122"/>
              </a:rPr>
              <a:t> </a:t>
            </a:r>
            <a:r>
              <a:rPr lang="en-US" altLang="zh-CN" dirty="0" smtClean="0">
                <a:ea typeface="黑体" pitchFamily="2" charset="-122"/>
              </a:rPr>
              <a:t>     </a:t>
            </a:r>
            <a:r>
              <a:rPr lang="zh-CN" altLang="en-US" dirty="0" smtClean="0">
                <a:ea typeface="黑体" pitchFamily="2" charset="-122"/>
              </a:rPr>
              <a:t>当</a:t>
            </a:r>
            <a:r>
              <a:rPr lang="zh-CN" altLang="en-US" dirty="0">
                <a:ea typeface="黑体" pitchFamily="2" charset="-122"/>
              </a:rPr>
              <a:t>为逻辑型</a:t>
            </a:r>
            <a:r>
              <a:rPr lang="zh-CN" altLang="en-US" dirty="0" smtClean="0">
                <a:ea typeface="黑体" pitchFamily="2" charset="-122"/>
              </a:rPr>
              <a:t>数据时，“无符号扩展”到</a:t>
            </a:r>
            <a:r>
              <a:rPr lang="en-US" altLang="zh-CN" dirty="0" smtClean="0">
                <a:ea typeface="黑体" pitchFamily="2" charset="-122"/>
              </a:rPr>
              <a:t>32</a:t>
            </a:r>
            <a:r>
              <a:rPr lang="zh-CN" altLang="en-US" dirty="0" smtClean="0">
                <a:ea typeface="黑体" pitchFamily="2" charset="-122"/>
              </a:rPr>
              <a:t>位</a:t>
            </a:r>
            <a:endParaRPr lang="zh-CN" altLang="en-US" dirty="0">
              <a:ea typeface="黑体" pitchFamily="2" charset="-122"/>
            </a:endParaRPr>
          </a:p>
        </p:txBody>
      </p:sp>
    </p:spTree>
    <p:extLst>
      <p:ext uri="{BB962C8B-B14F-4D97-AF65-F5344CB8AC3E}">
        <p14:creationId xmlns:p14="http://schemas.microsoft.com/office/powerpoint/2010/main" val="3524216678"/>
      </p:ext>
    </p:extLst>
  </p:cSld>
  <p:clrMapOvr>
    <a:masterClrMapping/>
  </p:clrMapOvr>
  <p:transition>
    <p:wipe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ChangeArrowheads="1"/>
          </p:cNvSpPr>
          <p:nvPr/>
        </p:nvSpPr>
        <p:spPr bwMode="auto">
          <a:xfrm>
            <a:off x="1108075" y="1077322"/>
            <a:ext cx="70040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lnSpc>
                <a:spcPct val="90000"/>
              </a:lnSpc>
            </a:pPr>
            <a:endParaRPr lang="zh-CN" altLang="en-US" sz="300" dirty="0">
              <a:latin typeface="黑体" pitchFamily="2" charset="-122"/>
              <a:ea typeface="黑体" pitchFamily="2" charset="-122"/>
            </a:endParaRPr>
          </a:p>
          <a:p>
            <a:pPr algn="l"/>
            <a:r>
              <a:rPr lang="zh-CN" altLang="en-US" sz="1600" dirty="0">
                <a:latin typeface="黑体" pitchFamily="2" charset="-122"/>
                <a:ea typeface="黑体" pitchFamily="2" charset="-122"/>
              </a:rPr>
              <a:t>     </a:t>
            </a:r>
            <a:r>
              <a:rPr lang="en-US" altLang="zh-CN" sz="1600" dirty="0">
                <a:solidFill>
                  <a:srgbClr val="FF0000"/>
                </a:solidFill>
                <a:latin typeface="黑体" pitchFamily="2" charset="-122"/>
                <a:ea typeface="黑体" pitchFamily="2" charset="-122"/>
              </a:rPr>
              <a:t>31      26  25    21  20    16  15    </a:t>
            </a:r>
            <a:r>
              <a:rPr lang="en-US" altLang="zh-CN" sz="1600" dirty="0" smtClean="0">
                <a:solidFill>
                  <a:srgbClr val="FF0000"/>
                </a:solidFill>
                <a:latin typeface="黑体" pitchFamily="2" charset="-122"/>
                <a:ea typeface="黑体" pitchFamily="2" charset="-122"/>
              </a:rPr>
              <a:t>                     0</a:t>
            </a:r>
            <a:endParaRPr lang="en-US" altLang="zh-CN" sz="1600" dirty="0">
              <a:latin typeface="黑体" pitchFamily="2" charset="-122"/>
              <a:ea typeface="黑体" pitchFamily="2" charset="-122"/>
            </a:endParaRPr>
          </a:p>
        </p:txBody>
      </p:sp>
      <p:sp>
        <p:nvSpPr>
          <p:cNvPr id="9" name="Text Box 158"/>
          <p:cNvSpPr txBox="1">
            <a:spLocks noChangeArrowheads="1"/>
          </p:cNvSpPr>
          <p:nvPr/>
        </p:nvSpPr>
        <p:spPr bwMode="auto">
          <a:xfrm>
            <a:off x="773600" y="1570957"/>
            <a:ext cx="6556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dirty="0" smtClean="0">
                <a:solidFill>
                  <a:srgbClr val="000099"/>
                </a:solidFill>
                <a:latin typeface="黑体" pitchFamily="2" charset="-122"/>
                <a:ea typeface="黑体" pitchFamily="2" charset="-122"/>
                <a:cs typeface="Times New Roman" pitchFamily="18" charset="0"/>
              </a:rPr>
              <a:t>I</a:t>
            </a:r>
            <a:r>
              <a:rPr lang="zh-CN" altLang="en-US" dirty="0" smtClean="0">
                <a:solidFill>
                  <a:srgbClr val="000099"/>
                </a:solidFill>
                <a:latin typeface="黑体" pitchFamily="2" charset="-122"/>
                <a:ea typeface="黑体" pitchFamily="2" charset="-122"/>
                <a:cs typeface="Times New Roman" pitchFamily="18" charset="0"/>
              </a:rPr>
              <a:t>型</a:t>
            </a:r>
            <a:endParaRPr lang="en-US" altLang="zh-CN" dirty="0">
              <a:solidFill>
                <a:srgbClr val="000099"/>
              </a:solidFill>
              <a:latin typeface="黑体" pitchFamily="2" charset="-122"/>
              <a:ea typeface="黑体" pitchFamily="2" charset="-122"/>
              <a:cs typeface="Times New Roman" pitchFamily="18" charset="0"/>
            </a:endParaRPr>
          </a:p>
        </p:txBody>
      </p:sp>
      <p:graphicFrame>
        <p:nvGraphicFramePr>
          <p:cNvPr id="11" name="Group 341"/>
          <p:cNvGraphicFramePr>
            <a:graphicFrameLocks noGrp="1"/>
          </p:cNvGraphicFramePr>
          <p:nvPr>
            <p:extLst>
              <p:ext uri="{D42A27DB-BD31-4B8C-83A1-F6EECF244321}">
                <p14:modId xmlns:p14="http://schemas.microsoft.com/office/powerpoint/2010/main" val="174003870"/>
              </p:ext>
            </p:extLst>
          </p:nvPr>
        </p:nvGraphicFramePr>
        <p:xfrm>
          <a:off x="1638788" y="1552517"/>
          <a:ext cx="6334125" cy="365326"/>
        </p:xfrm>
        <a:graphic>
          <a:graphicData uri="http://schemas.openxmlformats.org/drawingml/2006/table">
            <a:tbl>
              <a:tblPr/>
              <a:tblGrid>
                <a:gridCol w="1174750"/>
                <a:gridCol w="1030287"/>
                <a:gridCol w="1028700"/>
                <a:gridCol w="3100388"/>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immediate</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093435862"/>
              </p:ext>
            </p:extLst>
          </p:nvPr>
        </p:nvGraphicFramePr>
        <p:xfrm>
          <a:off x="1108074" y="2559924"/>
          <a:ext cx="7625617" cy="3439551"/>
        </p:xfrm>
        <a:graphic>
          <a:graphicData uri="http://schemas.openxmlformats.org/drawingml/2006/table">
            <a:tbl>
              <a:tblPr firstRow="1" bandRow="1"/>
              <a:tblGrid>
                <a:gridCol w="896572"/>
                <a:gridCol w="1160585"/>
                <a:gridCol w="1066800"/>
                <a:gridCol w="1055077"/>
                <a:gridCol w="1078523"/>
                <a:gridCol w="2368060"/>
              </a:tblGrid>
              <a:tr h="422031">
                <a:tc>
                  <a:txBody>
                    <a:bodyPr/>
                    <a:lstStyle/>
                    <a:p>
                      <a:pPr algn="ctr">
                        <a:spcAft>
                          <a:spcPts val="0"/>
                        </a:spcAft>
                      </a:pPr>
                      <a:r>
                        <a:rPr lang="zh-CN" sz="1600" b="1" kern="1200" dirty="0">
                          <a:solidFill>
                            <a:srgbClr val="17375E"/>
                          </a:solidFill>
                          <a:effectLst/>
                          <a:latin typeface="Calibri"/>
                          <a:ea typeface="黑体"/>
                          <a:cs typeface="Arial"/>
                        </a:rPr>
                        <a:t>指令</a:t>
                      </a:r>
                    </a:p>
                  </a:txBody>
                  <a:tcPr marL="89371" marR="89371" marT="44686" marB="44686">
                    <a:lnL>
                      <a:noFill/>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algn="ctr">
                        <a:spcAft>
                          <a:spcPts val="0"/>
                        </a:spcAft>
                        <a:tabLst>
                          <a:tab pos="1077913" algn="l"/>
                        </a:tabLst>
                      </a:pPr>
                      <a:r>
                        <a:rPr lang="en-US" sz="1600" b="1" kern="1200" dirty="0">
                          <a:solidFill>
                            <a:srgbClr val="FF0000"/>
                          </a:solidFill>
                          <a:effectLst/>
                          <a:latin typeface="Calibri"/>
                          <a:ea typeface="宋体"/>
                          <a:cs typeface="Calibri"/>
                        </a:rPr>
                        <a:t>[31:26]</a:t>
                      </a:r>
                      <a:endParaRPr lang="zh-CN" sz="16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dirty="0">
                          <a:solidFill>
                            <a:srgbClr val="17375E"/>
                          </a:solidFill>
                          <a:effectLst/>
                          <a:latin typeface="Calibri"/>
                          <a:ea typeface="宋体"/>
                          <a:cs typeface="Calibri"/>
                        </a:rPr>
                        <a:t>[25:21]</a:t>
                      </a:r>
                      <a:endParaRPr lang="zh-CN" sz="16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a:solidFill>
                            <a:srgbClr val="17375E"/>
                          </a:solidFill>
                          <a:effectLst/>
                          <a:latin typeface="Calibri"/>
                          <a:ea typeface="宋体"/>
                          <a:cs typeface="Calibri"/>
                        </a:rPr>
                        <a:t>[20:16]</a:t>
                      </a:r>
                      <a:endParaRPr lang="zh-CN" sz="1600" kern="10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algn="ctr">
                        <a:spcAft>
                          <a:spcPts val="0"/>
                        </a:spcAft>
                      </a:pPr>
                      <a:r>
                        <a:rPr lang="en-US" sz="1600" b="1" kern="1200" dirty="0">
                          <a:solidFill>
                            <a:srgbClr val="17375E"/>
                          </a:solidFill>
                          <a:effectLst/>
                          <a:latin typeface="Calibri"/>
                          <a:ea typeface="宋体"/>
                          <a:cs typeface="Calibri"/>
                        </a:rPr>
                        <a:t>[</a:t>
                      </a:r>
                      <a:r>
                        <a:rPr lang="en-US" sz="1600" b="1" kern="1200" dirty="0" smtClean="0">
                          <a:solidFill>
                            <a:srgbClr val="17375E"/>
                          </a:solidFill>
                          <a:effectLst/>
                          <a:latin typeface="Calibri"/>
                          <a:ea typeface="宋体"/>
                          <a:cs typeface="Calibri"/>
                        </a:rPr>
                        <a:t>15:0]</a:t>
                      </a:r>
                      <a:endParaRPr lang="zh-CN" sz="16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c>
                  <a:txBody>
                    <a:bodyPr/>
                    <a:lstStyle/>
                    <a:p>
                      <a:pPr algn="l">
                        <a:spcAft>
                          <a:spcPts val="0"/>
                        </a:spcAft>
                      </a:pPr>
                      <a:r>
                        <a:rPr lang="zh-CN" sz="1600" b="1" kern="1200" dirty="0">
                          <a:solidFill>
                            <a:srgbClr val="17375E"/>
                          </a:solidFill>
                          <a:effectLst/>
                          <a:latin typeface="Calibri"/>
                          <a:ea typeface="黑体"/>
                          <a:cs typeface="Arial"/>
                        </a:rPr>
                        <a:t>指令功能</a:t>
                      </a:r>
                      <a:endParaRPr lang="zh-CN" sz="16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tcPr>
                </a:tc>
              </a:tr>
              <a:tr h="327694">
                <a:tc>
                  <a:txBody>
                    <a:bodyPr/>
                    <a:lstStyle/>
                    <a:p>
                      <a:pPr algn="ctr"/>
                      <a:r>
                        <a:rPr lang="en-US" altLang="zh-CN" sz="1600" b="1" dirty="0" err="1" smtClean="0">
                          <a:solidFill>
                            <a:schemeClr val="tx2">
                              <a:lumMod val="75000"/>
                            </a:schemeClr>
                          </a:solidFill>
                          <a:latin typeface="Calibri" pitchFamily="34" charset="0"/>
                          <a:cs typeface="Calibri" pitchFamily="34" charset="0"/>
                        </a:rPr>
                        <a:t>addi</a:t>
                      </a:r>
                      <a:endParaRPr lang="zh-CN" altLang="en-US" sz="1600" b="1" dirty="0">
                        <a:solidFill>
                          <a:schemeClr val="tx2">
                            <a:lumMod val="75000"/>
                          </a:schemeClr>
                        </a:solidFill>
                        <a:latin typeface="Calibri" pitchFamily="34" charset="0"/>
                        <a:cs typeface="Calibri" pitchFamily="34" charset="0"/>
                      </a:endParaRPr>
                    </a:p>
                  </a:txBody>
                  <a:tcPr marL="91445" marR="91445">
                    <a:lnL>
                      <a:noFill/>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smtClean="0">
                          <a:solidFill>
                            <a:srgbClr val="FF0000"/>
                          </a:solidFill>
                        </a:rPr>
                        <a:t>001000</a:t>
                      </a:r>
                      <a:endParaRPr lang="zh-CN" altLang="en-US" sz="1600" b="1" dirty="0">
                        <a:solidFill>
                          <a:srgbClr val="FF0000"/>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rs</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rt</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imm</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r>
                        <a:rPr lang="zh-CN" altLang="en-US" sz="1600" b="1" dirty="0" smtClean="0">
                          <a:solidFill>
                            <a:schemeClr val="tx2">
                              <a:lumMod val="75000"/>
                            </a:schemeClr>
                          </a:solidFill>
                          <a:latin typeface="黑体" pitchFamily="49" charset="-122"/>
                          <a:ea typeface="黑体" pitchFamily="49" charset="-122"/>
                        </a:rPr>
                        <a:t>寄存器和立即数“加”</a:t>
                      </a:r>
                      <a:endParaRPr lang="zh-CN" altLang="en-US" sz="1600" b="1" dirty="0">
                        <a:solidFill>
                          <a:schemeClr val="tx2">
                            <a:lumMod val="75000"/>
                          </a:schemeClr>
                        </a:solidFill>
                        <a:latin typeface="黑体" pitchFamily="49" charset="-122"/>
                        <a:ea typeface="黑体" pitchFamily="49" charset="-122"/>
                      </a:endParaRPr>
                    </a:p>
                  </a:txBody>
                  <a:tcPr marL="91445" marR="91445">
                    <a:lnL w="12700" cap="flat" cmpd="sng" algn="ctr">
                      <a:solidFill>
                        <a:srgbClr val="17365D"/>
                      </a:solidFill>
                      <a:prstDash val="solid"/>
                      <a:round/>
                      <a:headEnd type="none" w="med" len="med"/>
                      <a:tailEnd type="none" w="med" len="med"/>
                    </a:lnL>
                    <a:lnR>
                      <a:noFill/>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r>
              <a:tr h="327694">
                <a:tc>
                  <a:txBody>
                    <a:bodyPr/>
                    <a:lstStyle/>
                    <a:p>
                      <a:pPr algn="ctr"/>
                      <a:r>
                        <a:rPr lang="en-US" altLang="zh-CN" sz="1600" b="1" dirty="0" err="1" smtClean="0">
                          <a:solidFill>
                            <a:schemeClr val="tx2">
                              <a:lumMod val="75000"/>
                            </a:schemeClr>
                          </a:solidFill>
                          <a:latin typeface="Calibri" pitchFamily="34" charset="0"/>
                          <a:cs typeface="Calibri" pitchFamily="34" charset="0"/>
                        </a:rPr>
                        <a:t>andi</a:t>
                      </a:r>
                      <a:endParaRPr lang="zh-CN" altLang="en-US" sz="1600" b="1" dirty="0">
                        <a:solidFill>
                          <a:schemeClr val="tx2">
                            <a:lumMod val="75000"/>
                          </a:schemeClr>
                        </a:solidFill>
                        <a:latin typeface="Calibri" pitchFamily="34" charset="0"/>
                        <a:cs typeface="Calibri" pitchFamily="34" charset="0"/>
                      </a:endParaRPr>
                    </a:p>
                  </a:txBody>
                  <a:tcPr marL="91445" marR="91445">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smtClean="0">
                          <a:solidFill>
                            <a:srgbClr val="FF0000"/>
                          </a:solidFill>
                        </a:rPr>
                        <a:t>001100</a:t>
                      </a:r>
                      <a:endParaRPr lang="zh-CN" altLang="en-US" sz="1600" b="1" dirty="0">
                        <a:solidFill>
                          <a:srgbClr val="FF0000"/>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rs</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rt</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imm</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r>
                        <a:rPr lang="zh-CN" altLang="en-US" sz="1600" b="1" dirty="0" smtClean="0">
                          <a:solidFill>
                            <a:schemeClr val="tx2">
                              <a:lumMod val="75000"/>
                            </a:schemeClr>
                          </a:solidFill>
                          <a:latin typeface="黑体" pitchFamily="49" charset="-122"/>
                          <a:ea typeface="黑体" pitchFamily="49" charset="-122"/>
                        </a:rPr>
                        <a:t>寄存器和立即数“与”</a:t>
                      </a:r>
                      <a:endParaRPr lang="zh-CN" altLang="en-US" sz="1600" b="1" dirty="0">
                        <a:solidFill>
                          <a:schemeClr val="tx2">
                            <a:lumMod val="75000"/>
                          </a:schemeClr>
                        </a:solidFill>
                        <a:latin typeface="黑体" pitchFamily="49" charset="-122"/>
                        <a:ea typeface="黑体" pitchFamily="49" charset="-122"/>
                      </a:endParaRPr>
                    </a:p>
                  </a:txBody>
                  <a:tcPr marL="91445" marR="91445">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r h="331418">
                <a:tc>
                  <a:txBody>
                    <a:bodyPr/>
                    <a:lstStyle/>
                    <a:p>
                      <a:pPr algn="ctr"/>
                      <a:r>
                        <a:rPr lang="en-US" altLang="zh-CN" sz="1600" b="1" dirty="0" err="1" smtClean="0">
                          <a:solidFill>
                            <a:schemeClr val="tx2">
                              <a:lumMod val="75000"/>
                            </a:schemeClr>
                          </a:solidFill>
                          <a:latin typeface="Calibri" pitchFamily="34" charset="0"/>
                          <a:cs typeface="Calibri" pitchFamily="34" charset="0"/>
                        </a:rPr>
                        <a:t>ori</a:t>
                      </a:r>
                      <a:endParaRPr lang="zh-CN" altLang="en-US" sz="1600" b="1" dirty="0">
                        <a:solidFill>
                          <a:schemeClr val="tx2">
                            <a:lumMod val="75000"/>
                          </a:schemeClr>
                        </a:solidFill>
                        <a:latin typeface="Calibri" pitchFamily="34" charset="0"/>
                        <a:cs typeface="Calibri" pitchFamily="34" charset="0"/>
                      </a:endParaRPr>
                    </a:p>
                  </a:txBody>
                  <a:tcPr marL="91445" marR="91445">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smtClean="0">
                          <a:solidFill>
                            <a:srgbClr val="FF0000"/>
                          </a:solidFill>
                        </a:rPr>
                        <a:t>001101</a:t>
                      </a:r>
                      <a:endParaRPr lang="zh-CN" altLang="en-US" sz="1600" b="1" dirty="0">
                        <a:solidFill>
                          <a:srgbClr val="FF0000"/>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rs</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rt</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imm</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r>
                        <a:rPr lang="zh-CN" altLang="en-US" sz="1600" b="1" dirty="0" smtClean="0">
                          <a:solidFill>
                            <a:schemeClr val="tx2">
                              <a:lumMod val="75000"/>
                            </a:schemeClr>
                          </a:solidFill>
                          <a:latin typeface="黑体" pitchFamily="49" charset="-122"/>
                          <a:ea typeface="黑体" pitchFamily="49" charset="-122"/>
                        </a:rPr>
                        <a:t>寄存器和立即数“或</a:t>
                      </a:r>
                      <a:r>
                        <a:rPr lang="en-US" altLang="zh-CN" sz="1600" b="1" dirty="0" smtClean="0">
                          <a:solidFill>
                            <a:schemeClr val="tx2">
                              <a:lumMod val="75000"/>
                            </a:schemeClr>
                          </a:solidFill>
                          <a:latin typeface="黑体" pitchFamily="49" charset="-122"/>
                          <a:ea typeface="黑体" pitchFamily="49" charset="-122"/>
                        </a:rPr>
                        <a:t>”</a:t>
                      </a:r>
                      <a:endParaRPr lang="zh-CN" altLang="en-US" sz="1600" b="1" dirty="0">
                        <a:solidFill>
                          <a:schemeClr val="tx2">
                            <a:lumMod val="75000"/>
                          </a:schemeClr>
                        </a:solidFill>
                        <a:latin typeface="黑体" pitchFamily="49" charset="-122"/>
                        <a:ea typeface="黑体" pitchFamily="49" charset="-122"/>
                      </a:endParaRPr>
                    </a:p>
                  </a:txBody>
                  <a:tcPr marL="91445" marR="91445">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r>
              <a:tr h="331418">
                <a:tc>
                  <a:txBody>
                    <a:bodyPr/>
                    <a:lstStyle/>
                    <a:p>
                      <a:pPr algn="ctr"/>
                      <a:r>
                        <a:rPr lang="en-US" altLang="zh-CN" sz="1600" b="1" dirty="0" err="1" smtClean="0">
                          <a:solidFill>
                            <a:schemeClr val="tx2">
                              <a:lumMod val="75000"/>
                            </a:schemeClr>
                          </a:solidFill>
                          <a:latin typeface="Calibri" pitchFamily="34" charset="0"/>
                          <a:cs typeface="Calibri" pitchFamily="34" charset="0"/>
                        </a:rPr>
                        <a:t>xori</a:t>
                      </a:r>
                      <a:endParaRPr lang="zh-CN" altLang="en-US" sz="1600" b="1" dirty="0">
                        <a:solidFill>
                          <a:schemeClr val="tx2">
                            <a:lumMod val="75000"/>
                          </a:schemeClr>
                        </a:solidFill>
                        <a:latin typeface="Calibri" pitchFamily="34" charset="0"/>
                        <a:cs typeface="Calibri" pitchFamily="34" charset="0"/>
                      </a:endParaRPr>
                    </a:p>
                  </a:txBody>
                  <a:tcPr marL="91445" marR="91445">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smtClean="0">
                          <a:solidFill>
                            <a:srgbClr val="FF0000"/>
                          </a:solidFill>
                        </a:rPr>
                        <a:t>001110</a:t>
                      </a:r>
                      <a:endParaRPr lang="zh-CN" altLang="en-US" sz="1600" b="1" dirty="0">
                        <a:solidFill>
                          <a:srgbClr val="FF0000"/>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rs</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rt</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imm</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chemeClr val="tx2">
                              <a:lumMod val="75000"/>
                            </a:schemeClr>
                          </a:solidFill>
                          <a:latin typeface="黑体" pitchFamily="49" charset="-122"/>
                          <a:ea typeface="黑体" pitchFamily="49" charset="-122"/>
                        </a:rPr>
                        <a:t>寄存器和立即数“异或”</a:t>
                      </a:r>
                    </a:p>
                  </a:txBody>
                  <a:tcPr marL="91445" marR="91445">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r h="331418">
                <a:tc>
                  <a:txBody>
                    <a:bodyPr/>
                    <a:lstStyle/>
                    <a:p>
                      <a:pPr marL="0" algn="ctr" defTabSz="914400" rtl="0" eaLnBrk="1" latinLnBrk="0" hangingPunct="1"/>
                      <a:r>
                        <a:rPr lang="en-US" altLang="zh-CN" sz="1600" b="1" kern="1200" dirty="0" err="1" smtClean="0">
                          <a:solidFill>
                            <a:schemeClr val="tx2">
                              <a:lumMod val="75000"/>
                            </a:schemeClr>
                          </a:solidFill>
                          <a:latin typeface="Calibri" pitchFamily="34" charset="0"/>
                          <a:ea typeface="+mn-ea"/>
                          <a:cs typeface="Calibri" pitchFamily="34" charset="0"/>
                        </a:rPr>
                        <a:t>lw</a:t>
                      </a:r>
                      <a:endParaRPr lang="zh-CN" altLang="en-US" sz="1600" b="1" kern="1200" dirty="0" smtClean="0">
                        <a:solidFill>
                          <a:schemeClr val="tx2">
                            <a:lumMod val="75000"/>
                          </a:schemeClr>
                        </a:solidFill>
                        <a:latin typeface="Calibri" pitchFamily="34" charset="0"/>
                        <a:ea typeface="+mn-ea"/>
                        <a:cs typeface="Calibri" pitchFamily="34" charset="0"/>
                      </a:endParaRPr>
                    </a:p>
                  </a:txBody>
                  <a:tcPr marL="91445" marR="91445">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marL="0" algn="ctr" defTabSz="914400" rtl="0" eaLnBrk="1" latinLnBrk="0" hangingPunct="1"/>
                      <a:r>
                        <a:rPr lang="en-US" altLang="zh-CN" sz="1600" b="1" kern="1200" dirty="0" smtClean="0">
                          <a:solidFill>
                            <a:srgbClr val="FF0000"/>
                          </a:solidFill>
                          <a:latin typeface="+mn-lt"/>
                          <a:ea typeface="+mn-ea"/>
                          <a:cs typeface="+mn-cs"/>
                        </a:rPr>
                        <a:t>100011</a:t>
                      </a:r>
                      <a:endParaRPr lang="zh-CN" altLang="en-US" sz="1600" b="1" kern="1200" dirty="0" smtClean="0">
                        <a:solidFill>
                          <a:srgbClr val="FF0000"/>
                        </a:solidFill>
                        <a:latin typeface="+mn-lt"/>
                        <a:ea typeface="+mn-ea"/>
                        <a:cs typeface="+mn-cs"/>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rs</a:t>
                      </a:r>
                      <a:endParaRPr lang="zh-CN" altLang="en-US" sz="1600" dirty="0">
                        <a:solidFill>
                          <a:schemeClr val="tx2">
                            <a:lumMod val="75000"/>
                          </a:schemeClr>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rt</a:t>
                      </a:r>
                      <a:endParaRPr lang="zh-CN" altLang="en-US" sz="1600" dirty="0">
                        <a:solidFill>
                          <a:schemeClr val="tx2">
                            <a:lumMod val="75000"/>
                          </a:schemeClr>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err="1" smtClean="0">
                          <a:solidFill>
                            <a:schemeClr val="tx2">
                              <a:lumMod val="75000"/>
                            </a:schemeClr>
                          </a:solidFill>
                          <a:latin typeface="Calibri" pitchFamily="34" charset="0"/>
                          <a:cs typeface="Calibri" pitchFamily="34" charset="0"/>
                        </a:rPr>
                        <a:t>imm</a:t>
                      </a:r>
                      <a:endParaRPr lang="zh-CN" altLang="en-US" sz="1600" b="1" dirty="0" smtClean="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r>
                        <a:rPr lang="zh-CN" altLang="en-US" sz="1600" b="1" dirty="0" smtClean="0">
                          <a:solidFill>
                            <a:srgbClr val="0000FF"/>
                          </a:solidFill>
                          <a:latin typeface="黑体" pitchFamily="49" charset="-122"/>
                          <a:ea typeface="黑体" pitchFamily="49" charset="-122"/>
                        </a:rPr>
                        <a:t>从存储器中读取数据</a:t>
                      </a:r>
                      <a:endParaRPr lang="zh-CN" altLang="en-US" sz="1600" b="1" dirty="0">
                        <a:solidFill>
                          <a:srgbClr val="0000FF"/>
                        </a:solidFill>
                        <a:latin typeface="黑体" pitchFamily="49" charset="-122"/>
                        <a:ea typeface="黑体" pitchFamily="49" charset="-122"/>
                      </a:endParaRPr>
                    </a:p>
                  </a:txBody>
                  <a:tcPr marL="91445" marR="91445">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r>
              <a:tr h="327694">
                <a:tc>
                  <a:txBody>
                    <a:bodyPr/>
                    <a:lstStyle/>
                    <a:p>
                      <a:pPr algn="ctr"/>
                      <a:r>
                        <a:rPr lang="en-US" altLang="zh-CN" sz="1600" b="1" dirty="0" err="1" smtClean="0">
                          <a:solidFill>
                            <a:schemeClr val="tx2">
                              <a:lumMod val="75000"/>
                            </a:schemeClr>
                          </a:solidFill>
                          <a:latin typeface="Calibri" pitchFamily="34" charset="0"/>
                          <a:cs typeface="Calibri" pitchFamily="34" charset="0"/>
                        </a:rPr>
                        <a:t>sw</a:t>
                      </a:r>
                      <a:endParaRPr lang="zh-CN" altLang="en-US" sz="1600" b="1" dirty="0">
                        <a:solidFill>
                          <a:schemeClr val="tx2">
                            <a:lumMod val="75000"/>
                          </a:schemeClr>
                        </a:solidFill>
                        <a:latin typeface="Calibri" pitchFamily="34" charset="0"/>
                        <a:cs typeface="Calibri" pitchFamily="34" charset="0"/>
                      </a:endParaRPr>
                    </a:p>
                  </a:txBody>
                  <a:tcPr marL="91445" marR="91445">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smtClean="0">
                          <a:solidFill>
                            <a:srgbClr val="FF0000"/>
                          </a:solidFill>
                        </a:rPr>
                        <a:t>101011</a:t>
                      </a:r>
                      <a:endParaRPr lang="zh-CN" altLang="en-US" sz="1600" dirty="0">
                        <a:solidFill>
                          <a:srgbClr val="FF0000"/>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rs</a:t>
                      </a:r>
                      <a:endParaRPr lang="zh-CN" altLang="en-US" sz="1600" u="sng" dirty="0">
                        <a:solidFill>
                          <a:schemeClr val="tx2">
                            <a:lumMod val="75000"/>
                          </a:schemeClr>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rt</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err="1" smtClean="0">
                          <a:solidFill>
                            <a:schemeClr val="tx2">
                              <a:lumMod val="75000"/>
                            </a:schemeClr>
                          </a:solidFill>
                          <a:latin typeface="Calibri" pitchFamily="34" charset="0"/>
                          <a:cs typeface="Calibri" pitchFamily="34" charset="0"/>
                        </a:rPr>
                        <a:t>imm</a:t>
                      </a:r>
                      <a:endParaRPr lang="zh-CN" altLang="en-US" sz="1600" b="1" dirty="0" smtClean="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r>
                        <a:rPr lang="zh-CN" altLang="en-US" sz="1600" b="1" dirty="0" smtClean="0">
                          <a:solidFill>
                            <a:srgbClr val="0000FF"/>
                          </a:solidFill>
                          <a:latin typeface="黑体" pitchFamily="49" charset="-122"/>
                          <a:ea typeface="黑体" pitchFamily="49" charset="-122"/>
                        </a:rPr>
                        <a:t>把数据保存到存储器</a:t>
                      </a:r>
                      <a:endParaRPr lang="zh-CN" altLang="en-US" sz="1600" b="1" dirty="0">
                        <a:solidFill>
                          <a:srgbClr val="0000FF"/>
                        </a:solidFill>
                        <a:latin typeface="黑体" pitchFamily="49" charset="-122"/>
                        <a:ea typeface="黑体" pitchFamily="49" charset="-122"/>
                      </a:endParaRPr>
                    </a:p>
                  </a:txBody>
                  <a:tcPr marL="91445" marR="91445">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r h="327694">
                <a:tc>
                  <a:txBody>
                    <a:bodyPr/>
                    <a:lstStyle/>
                    <a:p>
                      <a:pPr algn="ctr"/>
                      <a:r>
                        <a:rPr lang="en-US" altLang="zh-CN" sz="1600" b="1" dirty="0" err="1" smtClean="0">
                          <a:solidFill>
                            <a:schemeClr val="tx2">
                              <a:lumMod val="75000"/>
                            </a:schemeClr>
                          </a:solidFill>
                          <a:latin typeface="Calibri" pitchFamily="34" charset="0"/>
                          <a:cs typeface="Calibri" pitchFamily="34" charset="0"/>
                        </a:rPr>
                        <a:t>beq</a:t>
                      </a:r>
                      <a:endParaRPr lang="zh-CN" altLang="en-US" sz="1600" b="1" dirty="0">
                        <a:solidFill>
                          <a:schemeClr val="tx2">
                            <a:lumMod val="75000"/>
                          </a:schemeClr>
                        </a:solidFill>
                        <a:latin typeface="Calibri" pitchFamily="34" charset="0"/>
                        <a:cs typeface="Calibri" pitchFamily="34" charset="0"/>
                      </a:endParaRPr>
                    </a:p>
                  </a:txBody>
                  <a:tcPr marL="91445" marR="91445">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smtClean="0">
                          <a:solidFill>
                            <a:srgbClr val="FF0000"/>
                          </a:solidFill>
                        </a:rPr>
                        <a:t>000100</a:t>
                      </a:r>
                      <a:endParaRPr lang="zh-CN" altLang="en-US" sz="1600" dirty="0">
                        <a:solidFill>
                          <a:srgbClr val="FF0000"/>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rs</a:t>
                      </a:r>
                      <a:endParaRPr lang="zh-CN" altLang="en-US" sz="1600" u="sng" dirty="0">
                        <a:solidFill>
                          <a:schemeClr val="tx2">
                            <a:lumMod val="75000"/>
                          </a:schemeClr>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rt</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imm</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c>
                  <a:txBody>
                    <a:bodyPr/>
                    <a:lstStyle/>
                    <a:p>
                      <a:r>
                        <a:rPr lang="zh-CN" altLang="en-US" sz="1600" b="1" dirty="0" smtClean="0">
                          <a:solidFill>
                            <a:schemeClr val="tx2">
                              <a:lumMod val="75000"/>
                            </a:schemeClr>
                          </a:solidFill>
                          <a:latin typeface="黑体" pitchFamily="49" charset="-122"/>
                          <a:ea typeface="黑体" pitchFamily="49" charset="-122"/>
                        </a:rPr>
                        <a:t>寄存器相等则</a:t>
                      </a:r>
                      <a:r>
                        <a:rPr lang="zh-CN" altLang="en-US" sz="1600" b="1" dirty="0" smtClean="0">
                          <a:solidFill>
                            <a:srgbClr val="0000FF"/>
                          </a:solidFill>
                          <a:latin typeface="黑体" pitchFamily="49" charset="-122"/>
                          <a:ea typeface="黑体" pitchFamily="49" charset="-122"/>
                        </a:rPr>
                        <a:t>转移</a:t>
                      </a:r>
                      <a:endParaRPr lang="zh-CN" altLang="en-US" sz="1600" b="1" dirty="0">
                        <a:solidFill>
                          <a:srgbClr val="0000FF"/>
                        </a:solidFill>
                        <a:latin typeface="黑体" pitchFamily="49" charset="-122"/>
                        <a:ea typeface="黑体" pitchFamily="49" charset="-122"/>
                      </a:endParaRPr>
                    </a:p>
                  </a:txBody>
                  <a:tcPr marL="91445" marR="91445">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F1FFFF"/>
                    </a:solidFill>
                  </a:tcPr>
                </a:tc>
              </a:tr>
              <a:tr h="327694">
                <a:tc>
                  <a:txBody>
                    <a:bodyPr/>
                    <a:lstStyle/>
                    <a:p>
                      <a:pPr algn="ctr"/>
                      <a:r>
                        <a:rPr lang="en-US" altLang="zh-CN" sz="1600" b="1" dirty="0" err="1" smtClean="0">
                          <a:solidFill>
                            <a:schemeClr val="tx2">
                              <a:lumMod val="75000"/>
                            </a:schemeClr>
                          </a:solidFill>
                          <a:latin typeface="Calibri" pitchFamily="34" charset="0"/>
                          <a:cs typeface="Calibri" pitchFamily="34" charset="0"/>
                        </a:rPr>
                        <a:t>bne</a:t>
                      </a:r>
                      <a:endParaRPr lang="zh-CN" altLang="en-US" sz="1600" b="1" dirty="0">
                        <a:solidFill>
                          <a:schemeClr val="tx2">
                            <a:lumMod val="75000"/>
                          </a:schemeClr>
                        </a:solidFill>
                        <a:latin typeface="Calibri" pitchFamily="34" charset="0"/>
                        <a:cs typeface="Calibri" pitchFamily="34" charset="0"/>
                      </a:endParaRPr>
                    </a:p>
                  </a:txBody>
                  <a:tcPr marL="91445" marR="91445">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smtClean="0">
                          <a:solidFill>
                            <a:srgbClr val="FF0000"/>
                          </a:solidFill>
                        </a:rPr>
                        <a:t>000101</a:t>
                      </a:r>
                      <a:endParaRPr lang="zh-CN" altLang="en-US" sz="1600" dirty="0">
                        <a:solidFill>
                          <a:srgbClr val="FF0000"/>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rs</a:t>
                      </a:r>
                      <a:endParaRPr lang="zh-CN" altLang="en-US" sz="1600" u="sng" dirty="0">
                        <a:solidFill>
                          <a:schemeClr val="tx2">
                            <a:lumMod val="75000"/>
                          </a:schemeClr>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rt</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imm</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r>
                        <a:rPr lang="zh-CN" altLang="en-US" sz="1600" b="1" dirty="0" smtClean="0">
                          <a:solidFill>
                            <a:schemeClr val="tx2">
                              <a:lumMod val="75000"/>
                            </a:schemeClr>
                          </a:solidFill>
                          <a:latin typeface="黑体" pitchFamily="49" charset="-122"/>
                          <a:ea typeface="黑体" pitchFamily="49" charset="-122"/>
                        </a:rPr>
                        <a:t>寄存器不等则</a:t>
                      </a:r>
                      <a:r>
                        <a:rPr lang="zh-CN" altLang="en-US" sz="1600" b="1" dirty="0" smtClean="0">
                          <a:solidFill>
                            <a:srgbClr val="0000FF"/>
                          </a:solidFill>
                          <a:latin typeface="黑体" pitchFamily="49" charset="-122"/>
                          <a:ea typeface="黑体" pitchFamily="49" charset="-122"/>
                        </a:rPr>
                        <a:t>转移</a:t>
                      </a:r>
                      <a:endParaRPr lang="zh-CN" altLang="en-US" sz="1600" b="1" dirty="0">
                        <a:solidFill>
                          <a:srgbClr val="0000FF"/>
                        </a:solidFill>
                        <a:latin typeface="黑体" pitchFamily="49" charset="-122"/>
                        <a:ea typeface="黑体" pitchFamily="49" charset="-122"/>
                      </a:endParaRPr>
                    </a:p>
                  </a:txBody>
                  <a:tcPr marL="91445" marR="91445">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r h="3276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err="1" smtClean="0">
                          <a:solidFill>
                            <a:schemeClr val="tx2">
                              <a:lumMod val="75000"/>
                            </a:schemeClr>
                          </a:solidFill>
                          <a:latin typeface="Calibri" pitchFamily="34" charset="0"/>
                          <a:cs typeface="Calibri" pitchFamily="34" charset="0"/>
                        </a:rPr>
                        <a:t>lui</a:t>
                      </a:r>
                      <a:endParaRPr lang="zh-CN" altLang="en-US" sz="1600" b="1" dirty="0" smtClean="0">
                        <a:solidFill>
                          <a:schemeClr val="tx2">
                            <a:lumMod val="75000"/>
                          </a:schemeClr>
                        </a:solidFill>
                        <a:latin typeface="Calibri" pitchFamily="34" charset="0"/>
                        <a:cs typeface="Calibri" pitchFamily="34" charset="0"/>
                      </a:endParaRPr>
                    </a:p>
                  </a:txBody>
                  <a:tcPr marL="91445" marR="91445">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rgbClr val="FF0000"/>
                          </a:solidFill>
                        </a:rPr>
                        <a:t>001111</a:t>
                      </a:r>
                      <a:endParaRPr lang="zh-CN" altLang="en-US" sz="1600" dirty="0" smtClean="0">
                        <a:solidFill>
                          <a:srgbClr val="FF0000"/>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u="none" dirty="0" smtClean="0">
                          <a:solidFill>
                            <a:schemeClr val="tx2">
                              <a:lumMod val="75000"/>
                            </a:schemeClr>
                          </a:solidFill>
                          <a:effectLst/>
                          <a:latin typeface="Calibri" pitchFamily="34" charset="0"/>
                          <a:cs typeface="Calibri" pitchFamily="34" charset="0"/>
                        </a:rPr>
                        <a:t>00000</a:t>
                      </a:r>
                      <a:endParaRPr lang="zh-CN" altLang="en-US" sz="1600" b="1" u="none" dirty="0" smtClean="0">
                        <a:solidFill>
                          <a:schemeClr val="tx2">
                            <a:lumMod val="75000"/>
                          </a:schemeClr>
                        </a:solidFill>
                        <a:effectLst/>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err="1" smtClean="0">
                          <a:solidFill>
                            <a:schemeClr val="tx2">
                              <a:lumMod val="75000"/>
                            </a:schemeClr>
                          </a:solidFill>
                          <a:latin typeface="Calibri" pitchFamily="34" charset="0"/>
                          <a:cs typeface="Calibri" pitchFamily="34" charset="0"/>
                        </a:rPr>
                        <a:t>rt</a:t>
                      </a:r>
                      <a:endParaRPr lang="zh-CN" altLang="en-US" sz="1600" b="1" dirty="0" smtClean="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algn="ctr"/>
                      <a:r>
                        <a:rPr lang="en-US" altLang="zh-CN" sz="1600" b="1" dirty="0" err="1" smtClean="0">
                          <a:solidFill>
                            <a:schemeClr val="tx2">
                              <a:lumMod val="75000"/>
                            </a:schemeClr>
                          </a:solidFill>
                          <a:latin typeface="Calibri" pitchFamily="34" charset="0"/>
                          <a:cs typeface="Calibri" pitchFamily="34" charset="0"/>
                        </a:rPr>
                        <a:t>imm</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r>
                        <a:rPr lang="zh-CN" altLang="en-US" sz="1600" b="1" dirty="0" smtClean="0">
                          <a:solidFill>
                            <a:schemeClr val="tx2">
                              <a:lumMod val="75000"/>
                            </a:schemeClr>
                          </a:solidFill>
                          <a:latin typeface="黑体" pitchFamily="49" charset="-122"/>
                          <a:ea typeface="黑体" pitchFamily="49" charset="-122"/>
                        </a:rPr>
                        <a:t>设置寄存器的高</a:t>
                      </a:r>
                      <a:r>
                        <a:rPr lang="en-US" altLang="zh-CN" sz="1600" b="1" dirty="0" smtClean="0">
                          <a:solidFill>
                            <a:schemeClr val="tx2">
                              <a:lumMod val="75000"/>
                            </a:schemeClr>
                          </a:solidFill>
                          <a:latin typeface="黑体" pitchFamily="49" charset="-122"/>
                          <a:ea typeface="黑体" pitchFamily="49" charset="-122"/>
                        </a:rPr>
                        <a:t>16</a:t>
                      </a:r>
                      <a:r>
                        <a:rPr lang="zh-CN" altLang="en-US" sz="1600" b="1" dirty="0" smtClean="0">
                          <a:solidFill>
                            <a:schemeClr val="tx2">
                              <a:lumMod val="75000"/>
                            </a:schemeClr>
                          </a:solidFill>
                          <a:latin typeface="黑体" pitchFamily="49" charset="-122"/>
                          <a:ea typeface="黑体" pitchFamily="49" charset="-122"/>
                        </a:rPr>
                        <a:t>位 </a:t>
                      </a:r>
                      <a:endParaRPr lang="zh-CN" altLang="en-US" sz="1600" b="1" dirty="0">
                        <a:solidFill>
                          <a:schemeClr val="tx2">
                            <a:lumMod val="75000"/>
                          </a:schemeClr>
                        </a:solidFill>
                        <a:latin typeface="黑体" pitchFamily="49" charset="-122"/>
                        <a:ea typeface="黑体" pitchFamily="49" charset="-122"/>
                      </a:endParaRPr>
                    </a:p>
                  </a:txBody>
                  <a:tcPr marL="91445" marR="91445">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r>
            </a:tbl>
          </a:graphicData>
        </a:graphic>
      </p:graphicFrame>
      <p:sp>
        <p:nvSpPr>
          <p:cNvPr id="8" name="Rectangle 8"/>
          <p:cNvSpPr>
            <a:spLocks noChangeArrowheads="1"/>
          </p:cNvSpPr>
          <p:nvPr/>
        </p:nvSpPr>
        <p:spPr bwMode="auto">
          <a:xfrm>
            <a:off x="1053855" y="2096426"/>
            <a:ext cx="8090145" cy="41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0"/>
              </a:spcAft>
            </a:pPr>
            <a:r>
              <a:rPr lang="zh-CN" altLang="en-US" sz="2000" dirty="0" smtClean="0">
                <a:ea typeface="黑体" pitchFamily="2" charset="-122"/>
              </a:rPr>
              <a:t>例如（只列出</a:t>
            </a:r>
            <a:r>
              <a:rPr lang="en-US" altLang="zh-CN" sz="2000" dirty="0" smtClean="0">
                <a:ea typeface="黑体" pitchFamily="2" charset="-122"/>
              </a:rPr>
              <a:t>9</a:t>
            </a:r>
            <a:r>
              <a:rPr lang="zh-CN" altLang="en-US" sz="2000" dirty="0" smtClean="0">
                <a:ea typeface="黑体" pitchFamily="2" charset="-122"/>
              </a:rPr>
              <a:t>条）：</a:t>
            </a:r>
            <a:endParaRPr lang="en-US" altLang="zh-CN" sz="2000" dirty="0" smtClean="0">
              <a:ea typeface="黑体" pitchFamily="2" charset="-122"/>
            </a:endParaRPr>
          </a:p>
        </p:txBody>
      </p:sp>
      <p:sp>
        <p:nvSpPr>
          <p:cNvPr id="10" name="Rectangle 8"/>
          <p:cNvSpPr>
            <a:spLocks noChangeArrowheads="1"/>
          </p:cNvSpPr>
          <p:nvPr/>
        </p:nvSpPr>
        <p:spPr bwMode="auto">
          <a:xfrm>
            <a:off x="694062" y="565237"/>
            <a:ext cx="84499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en-US" altLang="zh-CN" dirty="0" smtClean="0">
                <a:latin typeface="黑体" pitchFamily="49" charset="-122"/>
                <a:ea typeface="黑体" pitchFamily="49" charset="-122"/>
              </a:rPr>
              <a:t>2</a:t>
            </a:r>
            <a:r>
              <a:rPr lang="zh-CN" altLang="en-US" dirty="0" smtClean="0">
                <a:latin typeface="黑体" pitchFamily="49" charset="-122"/>
                <a:ea typeface="黑体" pitchFamily="49" charset="-122"/>
              </a:rPr>
              <a:t>）</a:t>
            </a:r>
            <a:r>
              <a:rPr lang="en-US" altLang="zh-CN" dirty="0">
                <a:latin typeface="黑体" pitchFamily="49" charset="-122"/>
                <a:ea typeface="黑体" pitchFamily="49" charset="-122"/>
              </a:rPr>
              <a:t>I</a:t>
            </a:r>
            <a:r>
              <a:rPr lang="zh-CN" altLang="en-US" dirty="0">
                <a:latin typeface="黑体" pitchFamily="49" charset="-122"/>
                <a:ea typeface="黑体" pitchFamily="49" charset="-122"/>
              </a:rPr>
              <a:t>型指令</a:t>
            </a:r>
            <a:r>
              <a:rPr lang="en-US" altLang="zh-CN" dirty="0">
                <a:latin typeface="黑体" pitchFamily="49" charset="-122"/>
                <a:ea typeface="黑体" pitchFamily="49" charset="-122"/>
              </a:rPr>
              <a:t>(Immediate)</a:t>
            </a:r>
          </a:p>
        </p:txBody>
      </p:sp>
      <p:sp>
        <p:nvSpPr>
          <p:cNvPr id="2" name="矩形 1"/>
          <p:cNvSpPr/>
          <p:nvPr/>
        </p:nvSpPr>
        <p:spPr>
          <a:xfrm>
            <a:off x="1230923" y="6073895"/>
            <a:ext cx="7619999" cy="400110"/>
          </a:xfrm>
          <a:prstGeom prst="rect">
            <a:avLst/>
          </a:prstGeom>
        </p:spPr>
        <p:txBody>
          <a:bodyPr wrap="square">
            <a:spAutoFit/>
          </a:bodyPr>
          <a:lstStyle/>
          <a:p>
            <a:r>
              <a:rPr kumimoji="0" lang="zh-CN" altLang="en-US" sz="2000" dirty="0" smtClean="0">
                <a:solidFill>
                  <a:srgbClr val="FF0000"/>
                </a:solidFill>
                <a:latin typeface="黑体" pitchFamily="49" charset="-122"/>
                <a:ea typeface="黑体" pitchFamily="49" charset="-122"/>
              </a:rPr>
              <a:t>示例：</a:t>
            </a:r>
            <a:r>
              <a:rPr kumimoji="0" lang="en-US" altLang="zh-CN" sz="2000" dirty="0" err="1" smtClean="0">
                <a:solidFill>
                  <a:srgbClr val="002060"/>
                </a:solidFill>
                <a:latin typeface="Times New Roman" pitchFamily="18" charset="0"/>
                <a:ea typeface="黑体" pitchFamily="49" charset="-122"/>
                <a:cs typeface="Times New Roman" pitchFamily="18" charset="0"/>
              </a:rPr>
              <a:t>lw</a:t>
            </a:r>
            <a:r>
              <a:rPr kumimoji="0" lang="en-US" altLang="zh-CN" sz="2000" dirty="0" smtClean="0">
                <a:solidFill>
                  <a:srgbClr val="002060"/>
                </a:solidFill>
                <a:latin typeface="Times New Roman" pitchFamily="18" charset="0"/>
                <a:ea typeface="黑体" pitchFamily="49" charset="-122"/>
                <a:cs typeface="Times New Roman" pitchFamily="18" charset="0"/>
              </a:rPr>
              <a:t>  </a:t>
            </a:r>
            <a:r>
              <a:rPr kumimoji="0" lang="en-US" altLang="zh-CN" sz="2000" dirty="0" err="1">
                <a:solidFill>
                  <a:srgbClr val="002060"/>
                </a:solidFill>
                <a:latin typeface="Times New Roman" pitchFamily="18" charset="0"/>
                <a:ea typeface="黑体" pitchFamily="49" charset="-122"/>
                <a:cs typeface="Times New Roman" pitchFamily="18" charset="0"/>
              </a:rPr>
              <a:t>rt</a:t>
            </a:r>
            <a:r>
              <a:rPr kumimoji="0" lang="en-US" altLang="zh-CN" sz="2000" dirty="0">
                <a:solidFill>
                  <a:srgbClr val="002060"/>
                </a:solidFill>
                <a:latin typeface="Times New Roman" pitchFamily="18" charset="0"/>
                <a:ea typeface="黑体" pitchFamily="49" charset="-122"/>
                <a:cs typeface="Times New Roman" pitchFamily="18" charset="0"/>
              </a:rPr>
              <a:t>, </a:t>
            </a:r>
            <a:r>
              <a:rPr kumimoji="0" lang="en-US" altLang="zh-CN" sz="2000" dirty="0" err="1">
                <a:solidFill>
                  <a:srgbClr val="002060"/>
                </a:solidFill>
                <a:latin typeface="Times New Roman" pitchFamily="18" charset="0"/>
                <a:ea typeface="黑体" pitchFamily="49" charset="-122"/>
                <a:cs typeface="Times New Roman" pitchFamily="18" charset="0"/>
              </a:rPr>
              <a:t>imm</a:t>
            </a:r>
            <a:r>
              <a:rPr kumimoji="0" lang="en-US" altLang="zh-CN" sz="2000" dirty="0">
                <a:solidFill>
                  <a:srgbClr val="002060"/>
                </a:solidFill>
                <a:latin typeface="Times New Roman" pitchFamily="18" charset="0"/>
                <a:ea typeface="黑体" pitchFamily="49" charset="-122"/>
                <a:cs typeface="Times New Roman" pitchFamily="18" charset="0"/>
              </a:rPr>
              <a:t>(</a:t>
            </a:r>
            <a:r>
              <a:rPr kumimoji="0" lang="en-US" altLang="zh-CN" sz="2000" dirty="0" err="1">
                <a:solidFill>
                  <a:srgbClr val="002060"/>
                </a:solidFill>
                <a:latin typeface="Times New Roman" pitchFamily="18" charset="0"/>
                <a:ea typeface="黑体" pitchFamily="49" charset="-122"/>
                <a:cs typeface="Times New Roman" pitchFamily="18" charset="0"/>
              </a:rPr>
              <a:t>rs</a:t>
            </a:r>
            <a:r>
              <a:rPr kumimoji="0" lang="en-US" altLang="zh-CN" sz="2000" dirty="0">
                <a:solidFill>
                  <a:srgbClr val="002060"/>
                </a:solidFill>
                <a:latin typeface="Times New Roman" pitchFamily="18" charset="0"/>
                <a:ea typeface="黑体" pitchFamily="49" charset="-122"/>
                <a:cs typeface="Times New Roman" pitchFamily="18" charset="0"/>
              </a:rPr>
              <a:t>)   </a:t>
            </a:r>
            <a:r>
              <a:rPr kumimoji="0" lang="en-US" altLang="zh-CN" sz="2000" dirty="0" smtClean="0">
                <a:solidFill>
                  <a:srgbClr val="002060"/>
                </a:solidFill>
                <a:latin typeface="Times New Roman" pitchFamily="18" charset="0"/>
                <a:ea typeface="黑体" pitchFamily="49" charset="-122"/>
                <a:cs typeface="Times New Roman" pitchFamily="18" charset="0"/>
              </a:rPr>
              <a:t>    </a:t>
            </a:r>
            <a:r>
              <a:rPr kumimoji="0" lang="zh-CN" altLang="en-US" sz="2000" dirty="0" smtClean="0">
                <a:solidFill>
                  <a:srgbClr val="002060"/>
                </a:solidFill>
                <a:latin typeface="Times New Roman" pitchFamily="18" charset="0"/>
                <a:ea typeface="黑体" pitchFamily="49" charset="-122"/>
                <a:cs typeface="Times New Roman" pitchFamily="18" charset="0"/>
              </a:rPr>
              <a:t>功能：</a:t>
            </a:r>
            <a:r>
              <a:rPr kumimoji="0" lang="en-US" altLang="zh-CN" sz="2000" dirty="0" smtClean="0">
                <a:solidFill>
                  <a:srgbClr val="002060"/>
                </a:solidFill>
                <a:latin typeface="Times New Roman" pitchFamily="18" charset="0"/>
                <a:ea typeface="黑体" pitchFamily="49" charset="-122"/>
                <a:cs typeface="Times New Roman" pitchFamily="18" charset="0"/>
              </a:rPr>
              <a:t>$</a:t>
            </a:r>
            <a:r>
              <a:rPr kumimoji="0" lang="en-US" altLang="zh-CN" sz="2000" dirty="0" err="1">
                <a:solidFill>
                  <a:srgbClr val="002060"/>
                </a:solidFill>
                <a:latin typeface="Times New Roman" pitchFamily="18" charset="0"/>
                <a:ea typeface="黑体" pitchFamily="49" charset="-122"/>
                <a:cs typeface="Times New Roman" pitchFamily="18" charset="0"/>
              </a:rPr>
              <a:t>rt</a:t>
            </a:r>
            <a:r>
              <a:rPr kumimoji="0" lang="en-US" altLang="zh-CN" sz="2000" dirty="0">
                <a:solidFill>
                  <a:srgbClr val="002060"/>
                </a:solidFill>
                <a:latin typeface="Times New Roman" pitchFamily="18" charset="0"/>
                <a:ea typeface="黑体" pitchFamily="49" charset="-122"/>
                <a:cs typeface="Times New Roman" pitchFamily="18" charset="0"/>
              </a:rPr>
              <a:t> ← </a:t>
            </a:r>
            <a:r>
              <a:rPr kumimoji="0" lang="en-US" altLang="zh-CN" sz="2000" dirty="0" err="1">
                <a:solidFill>
                  <a:srgbClr val="002060"/>
                </a:solidFill>
                <a:latin typeface="Times New Roman" pitchFamily="18" charset="0"/>
                <a:ea typeface="黑体" pitchFamily="49" charset="-122"/>
                <a:cs typeface="Times New Roman" pitchFamily="18" charset="0"/>
              </a:rPr>
              <a:t>mem</a:t>
            </a:r>
            <a:r>
              <a:rPr kumimoji="0" lang="en-US" altLang="zh-CN" sz="2000" dirty="0">
                <a:solidFill>
                  <a:srgbClr val="002060"/>
                </a:solidFill>
                <a:latin typeface="Times New Roman" pitchFamily="18" charset="0"/>
                <a:ea typeface="黑体" pitchFamily="49" charset="-122"/>
                <a:cs typeface="Times New Roman" pitchFamily="18" charset="0"/>
              </a:rPr>
              <a:t>[$</a:t>
            </a:r>
            <a:r>
              <a:rPr kumimoji="0" lang="en-US" altLang="zh-CN" sz="2000" dirty="0" err="1">
                <a:solidFill>
                  <a:srgbClr val="002060"/>
                </a:solidFill>
                <a:latin typeface="Times New Roman" pitchFamily="18" charset="0"/>
                <a:ea typeface="黑体" pitchFamily="49" charset="-122"/>
                <a:cs typeface="Times New Roman" pitchFamily="18" charset="0"/>
              </a:rPr>
              <a:t>rs+E</a:t>
            </a:r>
            <a:r>
              <a:rPr kumimoji="0" lang="en-US" altLang="zh-CN" sz="2000" dirty="0">
                <a:solidFill>
                  <a:srgbClr val="002060"/>
                </a:solidFill>
                <a:latin typeface="Times New Roman" pitchFamily="18" charset="0"/>
                <a:ea typeface="黑体" pitchFamily="49" charset="-122"/>
                <a:cs typeface="Times New Roman" pitchFamily="18" charset="0"/>
              </a:rPr>
              <a:t>(</a:t>
            </a:r>
            <a:r>
              <a:rPr kumimoji="0" lang="en-US" altLang="zh-CN" sz="2000" dirty="0" err="1">
                <a:solidFill>
                  <a:srgbClr val="002060"/>
                </a:solidFill>
                <a:latin typeface="Times New Roman" pitchFamily="18" charset="0"/>
                <a:ea typeface="黑体" pitchFamily="49" charset="-122"/>
                <a:cs typeface="Times New Roman" pitchFamily="18" charset="0"/>
              </a:rPr>
              <a:t>imm</a:t>
            </a:r>
            <a:r>
              <a:rPr kumimoji="0" lang="en-US" altLang="zh-CN" sz="2000" dirty="0">
                <a:solidFill>
                  <a:srgbClr val="002060"/>
                </a:solidFill>
                <a:latin typeface="Times New Roman" pitchFamily="18" charset="0"/>
                <a:ea typeface="黑体" pitchFamily="49" charset="-122"/>
                <a:cs typeface="Times New Roman" pitchFamily="18" charset="0"/>
              </a:rPr>
              <a:t>)] </a:t>
            </a:r>
          </a:p>
        </p:txBody>
      </p:sp>
    </p:spTree>
    <p:extLst>
      <p:ext uri="{BB962C8B-B14F-4D97-AF65-F5344CB8AC3E}">
        <p14:creationId xmlns:p14="http://schemas.microsoft.com/office/powerpoint/2010/main" val="3062881083"/>
      </p:ext>
    </p:extLst>
  </p:cSld>
  <p:clrMapOvr>
    <a:masterClrMapping/>
  </p:clrMapOvr>
  <p:transition>
    <p:wipe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716096" y="565237"/>
            <a:ext cx="842790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en-US" altLang="zh-CN" dirty="0" smtClean="0">
                <a:latin typeface="黑体" pitchFamily="49" charset="-122"/>
                <a:ea typeface="黑体" pitchFamily="49" charset="-122"/>
              </a:rPr>
              <a:t>3</a:t>
            </a:r>
            <a:r>
              <a:rPr lang="zh-CN" altLang="en-US" dirty="0" smtClean="0">
                <a:latin typeface="黑体" pitchFamily="49" charset="-122"/>
                <a:ea typeface="黑体" pitchFamily="49" charset="-122"/>
              </a:rPr>
              <a:t>）</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型指令</a:t>
            </a:r>
            <a:r>
              <a:rPr lang="en-US" altLang="zh-CN" dirty="0">
                <a:latin typeface="黑体" pitchFamily="49" charset="-122"/>
                <a:ea typeface="黑体" pitchFamily="49" charset="-122"/>
              </a:rPr>
              <a:t>(Jump)</a:t>
            </a:r>
          </a:p>
        </p:txBody>
      </p:sp>
      <p:sp>
        <p:nvSpPr>
          <p:cNvPr id="13" name="Rectangle 8"/>
          <p:cNvSpPr>
            <a:spLocks noChangeArrowheads="1"/>
          </p:cNvSpPr>
          <p:nvPr/>
        </p:nvSpPr>
        <p:spPr bwMode="auto">
          <a:xfrm>
            <a:off x="917941" y="2269851"/>
            <a:ext cx="822606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0"/>
              </a:spcAft>
            </a:pPr>
            <a:r>
              <a:rPr lang="zh-CN" altLang="en-US" dirty="0">
                <a:ea typeface="黑体" pitchFamily="2" charset="-122"/>
              </a:rPr>
              <a:t>实现无条件转移。</a:t>
            </a:r>
            <a:endParaRPr lang="en-US" altLang="zh-CN" dirty="0" smtClean="0">
              <a:ea typeface="黑体" pitchFamily="2" charset="-122"/>
            </a:endParaRPr>
          </a:p>
          <a:p>
            <a:pPr>
              <a:lnSpc>
                <a:spcPct val="120000"/>
              </a:lnSpc>
              <a:spcAft>
                <a:spcPts val="0"/>
              </a:spcAft>
            </a:pPr>
            <a:r>
              <a:rPr lang="en-US" altLang="zh-CN" dirty="0" smtClean="0">
                <a:ea typeface="黑体" pitchFamily="2" charset="-122"/>
              </a:rPr>
              <a:t>  </a:t>
            </a:r>
            <a:r>
              <a:rPr lang="en-US" altLang="zh-CN" dirty="0" smtClean="0">
                <a:solidFill>
                  <a:srgbClr val="FF0000"/>
                </a:solidFill>
                <a:ea typeface="黑体" pitchFamily="2" charset="-122"/>
              </a:rPr>
              <a:t>OP</a:t>
            </a:r>
            <a:r>
              <a:rPr lang="zh-CN" altLang="en-US" dirty="0">
                <a:ea typeface="黑体" pitchFamily="2" charset="-122"/>
              </a:rPr>
              <a:t>：确定指令的功能；</a:t>
            </a:r>
          </a:p>
          <a:p>
            <a:pPr>
              <a:lnSpc>
                <a:spcPct val="120000"/>
              </a:lnSpc>
              <a:spcAft>
                <a:spcPts val="0"/>
              </a:spcAft>
            </a:pPr>
            <a:r>
              <a:rPr lang="en-US" altLang="zh-CN" dirty="0" smtClean="0">
                <a:ea typeface="黑体" pitchFamily="2" charset="-122"/>
              </a:rPr>
              <a:t>  address</a:t>
            </a:r>
            <a:r>
              <a:rPr lang="zh-CN" altLang="en-US" dirty="0">
                <a:ea typeface="黑体" pitchFamily="2" charset="-122"/>
              </a:rPr>
              <a:t>：转移目标地址的偏移量字段</a:t>
            </a:r>
            <a:r>
              <a:rPr lang="zh-CN" altLang="en-US" dirty="0" smtClean="0">
                <a:ea typeface="黑体" pitchFamily="2" charset="-122"/>
              </a:rPr>
              <a:t>。</a:t>
            </a:r>
            <a:endParaRPr lang="en-US" altLang="zh-CN" dirty="0" smtClean="0">
              <a:ea typeface="黑体" pitchFamily="2" charset="-122"/>
            </a:endParaRPr>
          </a:p>
        </p:txBody>
      </p:sp>
      <p:sp>
        <p:nvSpPr>
          <p:cNvPr id="7" name="Rectangle 13"/>
          <p:cNvSpPr>
            <a:spLocks noChangeArrowheads="1"/>
          </p:cNvSpPr>
          <p:nvPr/>
        </p:nvSpPr>
        <p:spPr bwMode="auto">
          <a:xfrm>
            <a:off x="1108075" y="1077322"/>
            <a:ext cx="70040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lnSpc>
                <a:spcPct val="90000"/>
              </a:lnSpc>
            </a:pPr>
            <a:endParaRPr lang="zh-CN" altLang="en-US" sz="300" dirty="0">
              <a:latin typeface="黑体" pitchFamily="2" charset="-122"/>
              <a:ea typeface="黑体" pitchFamily="2" charset="-122"/>
            </a:endParaRPr>
          </a:p>
          <a:p>
            <a:pPr algn="l"/>
            <a:r>
              <a:rPr lang="zh-CN" altLang="en-US" sz="1600" dirty="0">
                <a:latin typeface="黑体" pitchFamily="2" charset="-122"/>
                <a:ea typeface="黑体" pitchFamily="2" charset="-122"/>
              </a:rPr>
              <a:t>     </a:t>
            </a:r>
            <a:r>
              <a:rPr lang="en-US" altLang="zh-CN" sz="1600" dirty="0">
                <a:solidFill>
                  <a:srgbClr val="FF0000"/>
                </a:solidFill>
                <a:latin typeface="黑体" pitchFamily="2" charset="-122"/>
                <a:ea typeface="黑体" pitchFamily="2" charset="-122"/>
              </a:rPr>
              <a:t>31      26  25    </a:t>
            </a:r>
            <a:r>
              <a:rPr lang="en-US" altLang="zh-CN" sz="1600" dirty="0" smtClean="0">
                <a:solidFill>
                  <a:srgbClr val="FF0000"/>
                </a:solidFill>
                <a:latin typeface="黑体" pitchFamily="2" charset="-122"/>
                <a:ea typeface="黑体" pitchFamily="2" charset="-122"/>
              </a:rPr>
              <a:t>                                         0</a:t>
            </a:r>
            <a:endParaRPr lang="en-US" altLang="zh-CN" sz="1600" dirty="0">
              <a:latin typeface="黑体" pitchFamily="2" charset="-122"/>
              <a:ea typeface="黑体" pitchFamily="2" charset="-122"/>
            </a:endParaRPr>
          </a:p>
        </p:txBody>
      </p:sp>
      <p:sp>
        <p:nvSpPr>
          <p:cNvPr id="8" name="Text Box 157"/>
          <p:cNvSpPr txBox="1">
            <a:spLocks noChangeArrowheads="1"/>
          </p:cNvSpPr>
          <p:nvPr/>
        </p:nvSpPr>
        <p:spPr bwMode="auto">
          <a:xfrm>
            <a:off x="801504" y="1581200"/>
            <a:ext cx="65563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dirty="0" smtClean="0">
                <a:solidFill>
                  <a:srgbClr val="000099"/>
                </a:solidFill>
                <a:latin typeface="黑体" pitchFamily="2" charset="-122"/>
                <a:ea typeface="黑体" pitchFamily="2" charset="-122"/>
                <a:cs typeface="Times New Roman" pitchFamily="18" charset="0"/>
              </a:rPr>
              <a:t>J</a:t>
            </a:r>
            <a:r>
              <a:rPr lang="zh-CN" altLang="en-US" dirty="0" smtClean="0">
                <a:solidFill>
                  <a:srgbClr val="000099"/>
                </a:solidFill>
                <a:latin typeface="黑体" pitchFamily="2" charset="-122"/>
                <a:ea typeface="黑体" pitchFamily="2" charset="-122"/>
                <a:cs typeface="Times New Roman" pitchFamily="18" charset="0"/>
              </a:rPr>
              <a:t>型</a:t>
            </a:r>
            <a:endParaRPr lang="en-US" altLang="zh-CN" dirty="0">
              <a:solidFill>
                <a:srgbClr val="000099"/>
              </a:solidFill>
              <a:latin typeface="黑体" pitchFamily="2" charset="-122"/>
              <a:ea typeface="黑体" pitchFamily="2" charset="-122"/>
              <a:cs typeface="Times New Roman" pitchFamily="18" charset="0"/>
            </a:endParaRPr>
          </a:p>
        </p:txBody>
      </p:sp>
      <p:graphicFrame>
        <p:nvGraphicFramePr>
          <p:cNvPr id="10" name="Group 343"/>
          <p:cNvGraphicFramePr>
            <a:graphicFrameLocks noGrp="1"/>
          </p:cNvGraphicFramePr>
          <p:nvPr>
            <p:extLst>
              <p:ext uri="{D42A27DB-BD31-4B8C-83A1-F6EECF244321}">
                <p14:modId xmlns:p14="http://schemas.microsoft.com/office/powerpoint/2010/main" val="2900738446"/>
              </p:ext>
            </p:extLst>
          </p:nvPr>
        </p:nvGraphicFramePr>
        <p:xfrm>
          <a:off x="1649229" y="1533575"/>
          <a:ext cx="6326187" cy="365326"/>
        </p:xfrm>
        <a:graphic>
          <a:graphicData uri="http://schemas.openxmlformats.org/drawingml/2006/table">
            <a:tbl>
              <a:tblPr/>
              <a:tblGrid>
                <a:gridCol w="1173162"/>
                <a:gridCol w="5153025"/>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address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451656141"/>
              </p:ext>
            </p:extLst>
          </p:nvPr>
        </p:nvGraphicFramePr>
        <p:xfrm>
          <a:off x="917940" y="4249617"/>
          <a:ext cx="7780583" cy="1824111"/>
        </p:xfrm>
        <a:graphic>
          <a:graphicData uri="http://schemas.openxmlformats.org/drawingml/2006/table">
            <a:tbl>
              <a:tblPr firstRow="1" bandRow="1"/>
              <a:tblGrid>
                <a:gridCol w="875692"/>
                <a:gridCol w="1148861"/>
                <a:gridCol w="1430216"/>
                <a:gridCol w="4325814"/>
              </a:tblGrid>
              <a:tr h="422031">
                <a:tc>
                  <a:txBody>
                    <a:bodyPr/>
                    <a:lstStyle/>
                    <a:p>
                      <a:pPr algn="ctr">
                        <a:spcAft>
                          <a:spcPts val="0"/>
                        </a:spcAft>
                      </a:pPr>
                      <a:r>
                        <a:rPr lang="zh-CN" sz="1600" b="1" kern="1200" dirty="0">
                          <a:solidFill>
                            <a:srgbClr val="17375E"/>
                          </a:solidFill>
                          <a:effectLst/>
                          <a:latin typeface="Calibri"/>
                          <a:ea typeface="黑体"/>
                          <a:cs typeface="Arial"/>
                        </a:rPr>
                        <a:t>指令</a:t>
                      </a:r>
                    </a:p>
                  </a:txBody>
                  <a:tcPr marL="89371" marR="89371" marT="44686" marB="44686">
                    <a:lnL>
                      <a:noFill/>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tabLst>
                          <a:tab pos="1077913" algn="l"/>
                        </a:tabLst>
                      </a:pPr>
                      <a:r>
                        <a:rPr lang="en-US" sz="1600" b="1" kern="1200" dirty="0">
                          <a:solidFill>
                            <a:srgbClr val="FF0000"/>
                          </a:solidFill>
                          <a:effectLst/>
                          <a:latin typeface="Calibri"/>
                          <a:ea typeface="宋体"/>
                          <a:cs typeface="Calibri"/>
                        </a:rPr>
                        <a:t>[31:26]</a:t>
                      </a:r>
                      <a:endParaRPr lang="zh-CN" sz="1600" kern="100" dirty="0">
                        <a:solidFill>
                          <a:srgbClr val="FF0000"/>
                        </a:solidFill>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algn="ctr">
                        <a:spcAft>
                          <a:spcPts val="0"/>
                        </a:spcAft>
                      </a:pPr>
                      <a:r>
                        <a:rPr lang="en-US" sz="1600" b="1" kern="1200" dirty="0" smtClean="0">
                          <a:solidFill>
                            <a:srgbClr val="17375E"/>
                          </a:solidFill>
                          <a:effectLst/>
                          <a:latin typeface="Calibri"/>
                          <a:ea typeface="宋体"/>
                          <a:cs typeface="Calibri"/>
                        </a:rPr>
                        <a:t>[25:0]</a:t>
                      </a:r>
                      <a:endParaRPr lang="zh-CN" sz="16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c>
                  <a:txBody>
                    <a:bodyPr/>
                    <a:lstStyle/>
                    <a:p>
                      <a:pPr algn="l">
                        <a:spcAft>
                          <a:spcPts val="0"/>
                        </a:spcAft>
                      </a:pPr>
                      <a:r>
                        <a:rPr lang="zh-CN" sz="1600" b="1" kern="1200" dirty="0">
                          <a:solidFill>
                            <a:srgbClr val="17375E"/>
                          </a:solidFill>
                          <a:effectLst/>
                          <a:latin typeface="Calibri"/>
                          <a:ea typeface="黑体"/>
                          <a:cs typeface="Arial"/>
                        </a:rPr>
                        <a:t>指令功能</a:t>
                      </a:r>
                      <a:endParaRPr lang="zh-CN" sz="1600" kern="100" dirty="0">
                        <a:effectLst/>
                        <a:latin typeface="Calibri"/>
                        <a:ea typeface="宋体"/>
                        <a:cs typeface="Times New Roman"/>
                      </a:endParaRPr>
                    </a:p>
                  </a:txBody>
                  <a:tcPr marL="89371" marR="89371" marT="44686" marB="44686">
                    <a:lnL w="12700" cap="flat" cmpd="sng" algn="ctr">
                      <a:solidFill>
                        <a:srgbClr val="17365D"/>
                      </a:solidFill>
                      <a:prstDash val="solid"/>
                      <a:round/>
                      <a:headEnd type="none" w="med" len="med"/>
                      <a:tailEnd type="none" w="med" len="med"/>
                    </a:lnL>
                    <a:lnR>
                      <a:noFill/>
                    </a:lnR>
                    <a:lnT w="19050" cap="flat" cmpd="sng" algn="ctr">
                      <a:solidFill>
                        <a:srgbClr val="17365D"/>
                      </a:solidFill>
                      <a:prstDash val="solid"/>
                      <a:round/>
                      <a:headEnd type="none" w="med" len="med"/>
                      <a:tailEnd type="none" w="med" len="med"/>
                    </a:lnT>
                    <a:lnB w="19050" cap="flat" cmpd="sng" algn="ctr">
                      <a:solidFill>
                        <a:srgbClr val="17365D"/>
                      </a:solidFill>
                      <a:prstDash val="solid"/>
                      <a:round/>
                      <a:headEnd type="none" w="med" len="med"/>
                      <a:tailEnd type="none" w="med" len="med"/>
                    </a:lnB>
                    <a:solidFill>
                      <a:srgbClr val="F1FFFF"/>
                    </a:solidFill>
                  </a:tcPr>
                </a:tc>
              </a:tr>
              <a:tr h="327694">
                <a:tc>
                  <a:txBody>
                    <a:bodyPr/>
                    <a:lstStyle/>
                    <a:p>
                      <a:pPr algn="ctr"/>
                      <a:r>
                        <a:rPr lang="en-US" altLang="zh-CN" sz="1600" b="1" dirty="0" smtClean="0">
                          <a:solidFill>
                            <a:schemeClr val="tx2">
                              <a:lumMod val="75000"/>
                            </a:schemeClr>
                          </a:solidFill>
                          <a:latin typeface="Calibri" pitchFamily="34" charset="0"/>
                          <a:cs typeface="Calibri" pitchFamily="34" charset="0"/>
                        </a:rPr>
                        <a:t>j</a:t>
                      </a:r>
                      <a:endParaRPr lang="zh-CN" altLang="en-US" sz="1600" b="1" dirty="0">
                        <a:solidFill>
                          <a:schemeClr val="tx2">
                            <a:lumMod val="75000"/>
                          </a:schemeClr>
                        </a:solidFill>
                        <a:latin typeface="Calibri" pitchFamily="34" charset="0"/>
                        <a:cs typeface="Calibri" pitchFamily="34" charset="0"/>
                      </a:endParaRPr>
                    </a:p>
                  </a:txBody>
                  <a:tcPr marL="91445" marR="91445">
                    <a:lnL>
                      <a:noFill/>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noFill/>
                  </a:tcPr>
                </a:tc>
                <a:tc>
                  <a:txBody>
                    <a:bodyPr/>
                    <a:lstStyle/>
                    <a:p>
                      <a:pPr algn="ctr"/>
                      <a:r>
                        <a:rPr lang="en-US" altLang="zh-CN" sz="1600" b="1" dirty="0" smtClean="0">
                          <a:solidFill>
                            <a:srgbClr val="FF0000"/>
                          </a:solidFill>
                        </a:rPr>
                        <a:t>000010</a:t>
                      </a:r>
                      <a:endParaRPr lang="zh-CN" altLang="en-US" sz="1600" b="1" dirty="0">
                        <a:solidFill>
                          <a:srgbClr val="FF0000"/>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noFill/>
                  </a:tcPr>
                </a:tc>
                <a:tc>
                  <a:txBody>
                    <a:bodyPr/>
                    <a:lstStyle/>
                    <a:p>
                      <a:pPr algn="ctr"/>
                      <a:r>
                        <a:rPr lang="en-US" altLang="zh-CN" sz="1600" b="1" dirty="0" smtClean="0">
                          <a:solidFill>
                            <a:schemeClr val="tx2">
                              <a:lumMod val="75000"/>
                            </a:schemeClr>
                          </a:solidFill>
                          <a:latin typeface="Calibri" pitchFamily="34" charset="0"/>
                          <a:cs typeface="Calibri" pitchFamily="34" charset="0"/>
                        </a:rPr>
                        <a:t>address</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noFill/>
                  </a:tcPr>
                </a:tc>
                <a:tc>
                  <a:txBody>
                    <a:bodyPr/>
                    <a:lstStyle/>
                    <a:p>
                      <a:r>
                        <a:rPr lang="zh-CN" altLang="en-US" sz="1600" b="1" dirty="0" smtClean="0">
                          <a:solidFill>
                            <a:schemeClr val="tx2">
                              <a:lumMod val="75000"/>
                            </a:schemeClr>
                          </a:solidFill>
                          <a:latin typeface="黑体" pitchFamily="49" charset="-122"/>
                          <a:ea typeface="黑体" pitchFamily="49" charset="-122"/>
                        </a:rPr>
                        <a:t>无条件转移</a:t>
                      </a:r>
                      <a:endParaRPr lang="en-US" altLang="zh-CN" sz="1600" b="1" dirty="0" smtClean="0">
                        <a:solidFill>
                          <a:schemeClr val="tx2">
                            <a:lumMod val="75000"/>
                          </a:schemeClr>
                        </a:solidFill>
                        <a:latin typeface="黑体" pitchFamily="49" charset="-122"/>
                        <a:ea typeface="黑体" pitchFamily="49" charset="-122"/>
                      </a:endParaRPr>
                    </a:p>
                    <a:p>
                      <a:r>
                        <a:rPr lang="en-US" altLang="zh-CN" sz="1600" b="1" dirty="0" smtClean="0">
                          <a:solidFill>
                            <a:schemeClr val="tx2">
                              <a:lumMod val="75000"/>
                            </a:schemeClr>
                          </a:solidFill>
                          <a:latin typeface="黑体" pitchFamily="49" charset="-122"/>
                          <a:ea typeface="黑体" pitchFamily="49" charset="-122"/>
                        </a:rPr>
                        <a:t>  $PC← ($PC+4)H4 ∪ (address&lt;&lt;2) </a:t>
                      </a:r>
                      <a:endParaRPr lang="zh-CN" altLang="en-US" sz="1600" b="1" dirty="0">
                        <a:solidFill>
                          <a:schemeClr val="tx2">
                            <a:lumMod val="75000"/>
                          </a:schemeClr>
                        </a:solidFill>
                        <a:latin typeface="黑体" pitchFamily="49" charset="-122"/>
                        <a:ea typeface="黑体" pitchFamily="49" charset="-122"/>
                      </a:endParaRPr>
                    </a:p>
                  </a:txBody>
                  <a:tcPr marL="91445" marR="91445">
                    <a:lnL w="12700" cap="flat" cmpd="sng" algn="ctr">
                      <a:solidFill>
                        <a:srgbClr val="17365D"/>
                      </a:solidFill>
                      <a:prstDash val="solid"/>
                      <a:round/>
                      <a:headEnd type="none" w="med" len="med"/>
                      <a:tailEnd type="none" w="med" len="med"/>
                    </a:lnL>
                    <a:lnR>
                      <a:noFill/>
                    </a:lnR>
                    <a:lnT w="1905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noFill/>
                  </a:tcPr>
                </a:tc>
              </a:tr>
              <a:tr h="327694">
                <a:tc>
                  <a:txBody>
                    <a:bodyPr/>
                    <a:lstStyle/>
                    <a:p>
                      <a:pPr algn="ctr"/>
                      <a:r>
                        <a:rPr lang="en-US" altLang="zh-CN" sz="1600" b="1" dirty="0" err="1" smtClean="0">
                          <a:solidFill>
                            <a:schemeClr val="tx2">
                              <a:lumMod val="75000"/>
                            </a:schemeClr>
                          </a:solidFill>
                          <a:latin typeface="Calibri" pitchFamily="34" charset="0"/>
                          <a:cs typeface="Calibri" pitchFamily="34" charset="0"/>
                        </a:rPr>
                        <a:t>jal</a:t>
                      </a:r>
                      <a:endParaRPr lang="zh-CN" altLang="en-US" sz="1600" b="1" dirty="0">
                        <a:solidFill>
                          <a:schemeClr val="tx2">
                            <a:lumMod val="75000"/>
                          </a:schemeClr>
                        </a:solidFill>
                        <a:latin typeface="Calibri" pitchFamily="34" charset="0"/>
                        <a:cs typeface="Calibri" pitchFamily="34" charset="0"/>
                      </a:endParaRPr>
                    </a:p>
                  </a:txBody>
                  <a:tcPr marL="91445" marR="91445">
                    <a:lnL>
                      <a:noFill/>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smtClean="0">
                          <a:solidFill>
                            <a:srgbClr val="FF0000"/>
                          </a:solidFill>
                        </a:rPr>
                        <a:t>000011</a:t>
                      </a:r>
                      <a:endParaRPr lang="zh-CN" altLang="en-US" sz="1600" b="1" dirty="0">
                        <a:solidFill>
                          <a:srgbClr val="FF0000"/>
                        </a:solidFill>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ctr"/>
                      <a:r>
                        <a:rPr lang="en-US" altLang="zh-CN" sz="1600" b="1" dirty="0" smtClean="0">
                          <a:solidFill>
                            <a:schemeClr val="tx2">
                              <a:lumMod val="75000"/>
                            </a:schemeClr>
                          </a:solidFill>
                          <a:latin typeface="Calibri" pitchFamily="34" charset="0"/>
                          <a:cs typeface="Calibri" pitchFamily="34" charset="0"/>
                        </a:rPr>
                        <a:t>address</a:t>
                      </a:r>
                      <a:endParaRPr lang="zh-CN" altLang="en-US" sz="1600" b="1" dirty="0">
                        <a:solidFill>
                          <a:schemeClr val="tx2">
                            <a:lumMod val="75000"/>
                          </a:schemeClr>
                        </a:solidFill>
                        <a:latin typeface="Calibri" pitchFamily="34" charset="0"/>
                        <a:cs typeface="Calibri" pitchFamily="34" charset="0"/>
                      </a:endParaRPr>
                    </a:p>
                  </a:txBody>
                  <a:tcPr marL="91445" marR="91445">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r>
                        <a:rPr lang="zh-CN" altLang="en-US" sz="1600" b="1" dirty="0" smtClean="0">
                          <a:solidFill>
                            <a:schemeClr val="tx2">
                              <a:lumMod val="75000"/>
                            </a:schemeClr>
                          </a:solidFill>
                          <a:latin typeface="黑体" pitchFamily="49" charset="-122"/>
                          <a:ea typeface="黑体" pitchFamily="49" charset="-122"/>
                        </a:rPr>
                        <a:t>调用与联接</a:t>
                      </a:r>
                      <a:endParaRPr lang="en-US" altLang="zh-CN" sz="1600" b="1" dirty="0" smtClean="0">
                        <a:solidFill>
                          <a:schemeClr val="tx2">
                            <a:lumMod val="75000"/>
                          </a:schemeClr>
                        </a:solidFill>
                        <a:latin typeface="黑体" pitchFamily="49" charset="-122"/>
                        <a:ea typeface="黑体" pitchFamily="49" charset="-122"/>
                      </a:endParaRPr>
                    </a:p>
                    <a:p>
                      <a:r>
                        <a:rPr lang="en-US" altLang="zh-CN" sz="1600" b="1" dirty="0" smtClean="0">
                          <a:solidFill>
                            <a:schemeClr val="tx2">
                              <a:lumMod val="75000"/>
                            </a:schemeClr>
                          </a:solidFill>
                          <a:latin typeface="黑体" pitchFamily="49" charset="-122"/>
                          <a:ea typeface="黑体" pitchFamily="49" charset="-122"/>
                        </a:rPr>
                        <a:t>  $</a:t>
                      </a:r>
                      <a:r>
                        <a:rPr lang="en-US" altLang="zh-CN" sz="1600" b="1" dirty="0" err="1" smtClean="0">
                          <a:solidFill>
                            <a:schemeClr val="tx2">
                              <a:lumMod val="75000"/>
                            </a:schemeClr>
                          </a:solidFill>
                          <a:latin typeface="黑体" pitchFamily="49" charset="-122"/>
                          <a:ea typeface="黑体" pitchFamily="49" charset="-122"/>
                        </a:rPr>
                        <a:t>ra</a:t>
                      </a:r>
                      <a:r>
                        <a:rPr lang="en-US" altLang="zh-CN" sz="1600" b="1" dirty="0" smtClean="0">
                          <a:solidFill>
                            <a:schemeClr val="tx2">
                              <a:lumMod val="75000"/>
                            </a:schemeClr>
                          </a:solidFill>
                          <a:latin typeface="黑体" pitchFamily="49" charset="-122"/>
                          <a:ea typeface="黑体" pitchFamily="49" charset="-122"/>
                        </a:rPr>
                        <a:t>←$PC+4 </a:t>
                      </a:r>
                      <a:r>
                        <a:rPr lang="zh-CN" altLang="en-US" sz="1600" b="1" dirty="0" smtClean="0">
                          <a:solidFill>
                            <a:srgbClr val="FF0000"/>
                          </a:solidFill>
                          <a:latin typeface="黑体" pitchFamily="49" charset="-122"/>
                          <a:ea typeface="黑体" pitchFamily="49" charset="-122"/>
                        </a:rPr>
                        <a:t>（保存返回地址）</a:t>
                      </a:r>
                    </a:p>
                    <a:p>
                      <a:r>
                        <a:rPr lang="en-US" altLang="zh-CN" sz="1600" b="1" dirty="0" smtClean="0">
                          <a:solidFill>
                            <a:schemeClr val="tx2">
                              <a:lumMod val="75000"/>
                            </a:schemeClr>
                          </a:solidFill>
                          <a:latin typeface="黑体" pitchFamily="49" charset="-122"/>
                          <a:ea typeface="黑体" pitchFamily="49" charset="-122"/>
                        </a:rPr>
                        <a:t>  $PC ← ($PC+4)</a:t>
                      </a:r>
                      <a:r>
                        <a:rPr lang="en-US" altLang="zh-CN" sz="1100" b="1" dirty="0" smtClean="0">
                          <a:solidFill>
                            <a:schemeClr val="tx2">
                              <a:lumMod val="75000"/>
                            </a:schemeClr>
                          </a:solidFill>
                          <a:latin typeface="黑体" pitchFamily="49" charset="-122"/>
                          <a:ea typeface="黑体" pitchFamily="49" charset="-122"/>
                        </a:rPr>
                        <a:t>H4 </a:t>
                      </a:r>
                      <a:r>
                        <a:rPr lang="en-US" altLang="zh-CN" sz="1600" b="1" dirty="0" smtClean="0">
                          <a:solidFill>
                            <a:schemeClr val="tx2">
                              <a:lumMod val="75000"/>
                            </a:schemeClr>
                          </a:solidFill>
                          <a:latin typeface="黑体" pitchFamily="49" charset="-122"/>
                          <a:ea typeface="黑体" pitchFamily="49" charset="-122"/>
                        </a:rPr>
                        <a:t>∪ (address&lt;&lt;2) </a:t>
                      </a:r>
                      <a:endParaRPr lang="zh-CN" altLang="en-US" sz="1600" b="1" dirty="0">
                        <a:solidFill>
                          <a:schemeClr val="tx2">
                            <a:lumMod val="75000"/>
                          </a:schemeClr>
                        </a:solidFill>
                        <a:latin typeface="黑体" pitchFamily="49" charset="-122"/>
                        <a:ea typeface="黑体" pitchFamily="49" charset="-122"/>
                      </a:endParaRPr>
                    </a:p>
                  </a:txBody>
                  <a:tcPr marL="91445" marR="91445">
                    <a:lnL w="12700" cap="flat" cmpd="sng" algn="ctr">
                      <a:solidFill>
                        <a:srgbClr val="17365D"/>
                      </a:solidFill>
                      <a:prstDash val="solid"/>
                      <a:round/>
                      <a:headEnd type="none" w="med" len="med"/>
                      <a:tailEnd type="none" w="med" len="med"/>
                    </a:lnL>
                    <a:lnR>
                      <a:noFill/>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bl>
          </a:graphicData>
        </a:graphic>
      </p:graphicFrame>
      <p:sp>
        <p:nvSpPr>
          <p:cNvPr id="12" name="Rectangle 8"/>
          <p:cNvSpPr>
            <a:spLocks noChangeArrowheads="1"/>
          </p:cNvSpPr>
          <p:nvPr/>
        </p:nvSpPr>
        <p:spPr bwMode="auto">
          <a:xfrm>
            <a:off x="874773" y="3761103"/>
            <a:ext cx="80901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0"/>
              </a:spcAft>
            </a:pPr>
            <a:r>
              <a:rPr lang="zh-CN" altLang="en-US" sz="2000" dirty="0" smtClean="0">
                <a:ea typeface="黑体" pitchFamily="2" charset="-122"/>
              </a:rPr>
              <a:t>例如（列出</a:t>
            </a:r>
            <a:r>
              <a:rPr lang="en-US" altLang="zh-CN" sz="2000" dirty="0" smtClean="0">
                <a:ea typeface="黑体" pitchFamily="2" charset="-122"/>
              </a:rPr>
              <a:t>2</a:t>
            </a:r>
            <a:r>
              <a:rPr lang="zh-CN" altLang="en-US" sz="2000" dirty="0" smtClean="0">
                <a:ea typeface="黑体" pitchFamily="2" charset="-122"/>
              </a:rPr>
              <a:t>条）：</a:t>
            </a:r>
            <a:endParaRPr lang="en-US" altLang="zh-CN" sz="2000" dirty="0" smtClean="0">
              <a:ea typeface="黑体" pitchFamily="2" charset="-122"/>
            </a:endParaRPr>
          </a:p>
        </p:txBody>
      </p:sp>
    </p:spTree>
    <p:extLst>
      <p:ext uri="{BB962C8B-B14F-4D97-AF65-F5344CB8AC3E}">
        <p14:creationId xmlns:p14="http://schemas.microsoft.com/office/powerpoint/2010/main" val="4241959065"/>
      </p:ext>
    </p:extLst>
  </p:cSld>
  <p:clrMapOvr>
    <a:masterClrMapping/>
  </p:clrMapOvr>
  <p:transition>
    <p:wipe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04564" y="479303"/>
            <a:ext cx="863943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zh-CN" altLang="en-US" dirty="0" smtClean="0">
                <a:ea typeface="黑体" pitchFamily="2" charset="-122"/>
              </a:rPr>
              <a:t>（</a:t>
            </a:r>
            <a:r>
              <a:rPr lang="en-US" altLang="zh-CN" dirty="0" smtClean="0">
                <a:ea typeface="黑体" pitchFamily="2" charset="-122"/>
              </a:rPr>
              <a:t>2</a:t>
            </a:r>
            <a:r>
              <a:rPr lang="zh-CN" altLang="en-US" dirty="0">
                <a:ea typeface="黑体" pitchFamily="2" charset="-122"/>
              </a:rPr>
              <a:t>）提供的寄存器</a:t>
            </a:r>
            <a:endParaRPr lang="en-US" altLang="zh-CN" dirty="0">
              <a:ea typeface="黑体" pitchFamily="2" charset="-122"/>
            </a:endParaRPr>
          </a:p>
        </p:txBody>
      </p:sp>
      <p:graphicFrame>
        <p:nvGraphicFramePr>
          <p:cNvPr id="3" name="Group 80"/>
          <p:cNvGraphicFramePr>
            <a:graphicFrameLocks/>
          </p:cNvGraphicFramePr>
          <p:nvPr>
            <p:extLst>
              <p:ext uri="{D42A27DB-BD31-4B8C-83A1-F6EECF244321}">
                <p14:modId xmlns:p14="http://schemas.microsoft.com/office/powerpoint/2010/main" val="2318928832"/>
              </p:ext>
            </p:extLst>
          </p:nvPr>
        </p:nvGraphicFramePr>
        <p:xfrm>
          <a:off x="633502" y="1014834"/>
          <a:ext cx="8116766" cy="4982188"/>
        </p:xfrm>
        <a:graphic>
          <a:graphicData uri="http://schemas.openxmlformats.org/drawingml/2006/table">
            <a:tbl>
              <a:tblPr/>
              <a:tblGrid>
                <a:gridCol w="1261573"/>
                <a:gridCol w="1312696"/>
                <a:gridCol w="5542497"/>
              </a:tblGrid>
              <a:tr h="533817">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Tx/>
                        <a:buNone/>
                        <a:tabLst/>
                      </a:pPr>
                      <a:r>
                        <a:rPr kumimoji="1" lang="zh-CN" altLang="en-US" sz="2000" b="1" kern="1200" dirty="0" smtClean="0">
                          <a:solidFill>
                            <a:srgbClr val="000080"/>
                          </a:solidFill>
                          <a:latin typeface="黑体" pitchFamily="2" charset="-122"/>
                          <a:ea typeface="黑体" pitchFamily="2" charset="-122"/>
                          <a:cs typeface="+mn-cs"/>
                        </a:rPr>
                        <a:t>寄存器名 </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1FFFF"/>
                    </a:solid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Tx/>
                        <a:buNone/>
                        <a:tabLst/>
                      </a:pPr>
                      <a:r>
                        <a:rPr kumimoji="1" lang="zh-CN" altLang="en-US" sz="2000" b="1" kern="1200" dirty="0" smtClean="0">
                          <a:solidFill>
                            <a:srgbClr val="000080"/>
                          </a:solidFill>
                          <a:latin typeface="黑体" pitchFamily="2" charset="-122"/>
                          <a:ea typeface="黑体" pitchFamily="2" charset="-122"/>
                          <a:cs typeface="+mn-cs"/>
                        </a:rPr>
                        <a:t>地址编号</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1FFFF"/>
                    </a:solid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Pct val="80000"/>
                        <a:buFontTx/>
                        <a:buNone/>
                        <a:tabLst/>
                      </a:pPr>
                      <a:r>
                        <a:rPr kumimoji="1" lang="zh-CN" altLang="en-US" sz="2000" b="1" kern="1200" dirty="0" smtClean="0">
                          <a:solidFill>
                            <a:srgbClr val="000080"/>
                          </a:solidFill>
                          <a:latin typeface="黑体" pitchFamily="2" charset="-122"/>
                          <a:ea typeface="黑体" pitchFamily="2" charset="-122"/>
                          <a:cs typeface="+mn-cs"/>
                        </a:rPr>
                        <a:t>用途说明</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1FFFF"/>
                    </a:solidFill>
                  </a:tcPr>
                </a:tc>
              </a:tr>
              <a:tr h="365735">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dirty="0" smtClean="0">
                          <a:ln>
                            <a:noFill/>
                          </a:ln>
                          <a:solidFill>
                            <a:srgbClr val="000066"/>
                          </a:solidFill>
                          <a:effectLst/>
                          <a:latin typeface="Calibri" pitchFamily="34" charset="0"/>
                          <a:ea typeface="宋体" pitchFamily="2" charset="-122"/>
                        </a:rPr>
                        <a:t>$s0</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0</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保存固定的</a:t>
                      </a:r>
                      <a:r>
                        <a:rPr kumimoji="1" lang="zh-CN" altLang="en-US" sz="2000" b="1" i="0" u="none" strike="noStrike" cap="none" normalizeH="0" baseline="0" dirty="0" smtClean="0">
                          <a:ln>
                            <a:noFill/>
                          </a:ln>
                          <a:solidFill>
                            <a:srgbClr val="0000FF"/>
                          </a:solidFill>
                          <a:effectLst/>
                          <a:latin typeface="黑体" pitchFamily="2" charset="-122"/>
                          <a:ea typeface="黑体" pitchFamily="2" charset="-122"/>
                        </a:rPr>
                        <a:t>常数</a:t>
                      </a:r>
                      <a:r>
                        <a:rPr kumimoji="1" lang="en-US" altLang="zh-CN" sz="2000" b="1" i="0" u="none" strike="noStrike" cap="none" normalizeH="0" baseline="0" dirty="0" smtClean="0">
                          <a:ln>
                            <a:noFill/>
                          </a:ln>
                          <a:solidFill>
                            <a:srgbClr val="0000FF"/>
                          </a:solidFill>
                          <a:effectLst/>
                          <a:latin typeface="黑体" pitchFamily="2" charset="-122"/>
                          <a:ea typeface="黑体" pitchFamily="2" charset="-122"/>
                        </a:rPr>
                        <a:t>0</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735">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smtClean="0">
                          <a:ln>
                            <a:noFill/>
                          </a:ln>
                          <a:solidFill>
                            <a:srgbClr val="000066"/>
                          </a:solidFill>
                          <a:effectLst/>
                          <a:latin typeface="Calibri" pitchFamily="34" charset="0"/>
                          <a:ea typeface="宋体" pitchFamily="2" charset="-122"/>
                        </a:rPr>
                        <a:t>$at</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1</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汇编器专用</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735">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smtClean="0">
                          <a:ln>
                            <a:noFill/>
                          </a:ln>
                          <a:solidFill>
                            <a:srgbClr val="000066"/>
                          </a:solidFill>
                          <a:effectLst/>
                          <a:latin typeface="Calibri" pitchFamily="34" charset="0"/>
                          <a:ea typeface="宋体" pitchFamily="2" charset="-122"/>
                        </a:rPr>
                        <a:t>$v0</a:t>
                      </a:r>
                      <a:r>
                        <a:rPr kumimoji="0" lang="zh-CN" altLang="en-US" sz="2000" b="1" i="0" u="none" strike="noStrike" cap="none" normalizeH="0" baseline="0" smtClean="0">
                          <a:ln>
                            <a:noFill/>
                          </a:ln>
                          <a:solidFill>
                            <a:srgbClr val="000066"/>
                          </a:solidFill>
                          <a:effectLst/>
                          <a:latin typeface="Calibri" pitchFamily="34" charset="0"/>
                          <a:ea typeface="宋体" pitchFamily="2" charset="-122"/>
                        </a:rPr>
                        <a:t>～</a:t>
                      </a:r>
                      <a:r>
                        <a:rPr kumimoji="0" lang="en-US" altLang="zh-CN" sz="2000" b="1" i="0" u="none" strike="noStrike" cap="none" normalizeH="0" baseline="0" smtClean="0">
                          <a:ln>
                            <a:noFill/>
                          </a:ln>
                          <a:solidFill>
                            <a:srgbClr val="000066"/>
                          </a:solidFill>
                          <a:effectLst/>
                          <a:latin typeface="Calibri" pitchFamily="34" charset="0"/>
                          <a:ea typeface="宋体" pitchFamily="2" charset="-122"/>
                        </a:rPr>
                        <a:t>$v1</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2</a:t>
                      </a:r>
                      <a:r>
                        <a:rPr kumimoji="1" lang="zh-CN" altLang="en-US" sz="2000" b="1" i="0" u="none" strike="noStrike" cap="none" normalizeH="0" baseline="0" dirty="0" smtClean="0">
                          <a:ln>
                            <a:noFill/>
                          </a:ln>
                          <a:solidFill>
                            <a:srgbClr val="000066"/>
                          </a:solidFill>
                          <a:effectLst/>
                          <a:latin typeface="Times New Roman" pitchFamily="18" charset="0"/>
                          <a:ea typeface="宋体" pitchFamily="2" charset="-122"/>
                        </a:rPr>
                        <a:t>～</a:t>
                      </a: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3</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表达式计算或函数调用的返回结果</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25286">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smtClean="0">
                          <a:ln>
                            <a:noFill/>
                          </a:ln>
                          <a:solidFill>
                            <a:srgbClr val="000066"/>
                          </a:solidFill>
                          <a:effectLst/>
                          <a:latin typeface="Calibri" pitchFamily="34" charset="0"/>
                          <a:ea typeface="宋体" pitchFamily="2" charset="-122"/>
                        </a:rPr>
                        <a:t>$a0</a:t>
                      </a:r>
                      <a:r>
                        <a:rPr kumimoji="0" lang="zh-CN" altLang="en-US" sz="2000" b="1" i="0" u="none" strike="noStrike" cap="none" normalizeH="0" baseline="0" smtClean="0">
                          <a:ln>
                            <a:noFill/>
                          </a:ln>
                          <a:solidFill>
                            <a:srgbClr val="000066"/>
                          </a:solidFill>
                          <a:effectLst/>
                          <a:latin typeface="Calibri" pitchFamily="34" charset="0"/>
                          <a:ea typeface="宋体" pitchFamily="2" charset="-122"/>
                        </a:rPr>
                        <a:t>～</a:t>
                      </a:r>
                      <a:r>
                        <a:rPr kumimoji="0" lang="en-US" altLang="zh-CN" sz="2000" b="1" i="0" u="none" strike="noStrike" cap="none" normalizeH="0" baseline="0" smtClean="0">
                          <a:ln>
                            <a:noFill/>
                          </a:ln>
                          <a:solidFill>
                            <a:srgbClr val="000066"/>
                          </a:solidFill>
                          <a:effectLst/>
                          <a:latin typeface="Calibri" pitchFamily="34" charset="0"/>
                          <a:ea typeface="宋体" pitchFamily="2" charset="-122"/>
                        </a:rPr>
                        <a:t>$a3</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4</a:t>
                      </a:r>
                      <a:r>
                        <a:rPr kumimoji="1" lang="zh-CN" altLang="en-US" sz="2000" b="1" i="0" u="none" strike="noStrike" cap="none" normalizeH="0" baseline="0" dirty="0" smtClean="0">
                          <a:ln>
                            <a:noFill/>
                          </a:ln>
                          <a:solidFill>
                            <a:srgbClr val="000066"/>
                          </a:solidFill>
                          <a:effectLst/>
                          <a:latin typeface="Times New Roman" pitchFamily="18" charset="0"/>
                          <a:ea typeface="宋体" pitchFamily="2" charset="-122"/>
                        </a:rPr>
                        <a:t>～</a:t>
                      </a: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7</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函数</a:t>
                      </a:r>
                      <a:r>
                        <a:rPr kumimoji="1" lang="zh-CN" altLang="en-US" sz="2000" b="1" i="0" u="none" strike="noStrike" cap="none" normalizeH="0" baseline="0" dirty="0" smtClean="0">
                          <a:ln>
                            <a:noFill/>
                          </a:ln>
                          <a:solidFill>
                            <a:srgbClr val="0000FF"/>
                          </a:solidFill>
                          <a:effectLst/>
                          <a:latin typeface="黑体" pitchFamily="2" charset="-122"/>
                          <a:ea typeface="黑体" pitchFamily="2" charset="-122"/>
                        </a:rPr>
                        <a:t>调用参数</a:t>
                      </a:r>
                      <a:r>
                        <a:rPr kumimoji="1" lang="en-US" altLang="zh-CN" sz="2000" b="1" i="0" u="none" strike="noStrike" cap="none" normalizeH="0" baseline="0" dirty="0" smtClean="0">
                          <a:ln>
                            <a:noFill/>
                          </a:ln>
                          <a:solidFill>
                            <a:srgbClr val="0000FF"/>
                          </a:solidFill>
                          <a:effectLst/>
                          <a:latin typeface="黑体" pitchFamily="2" charset="-122"/>
                          <a:ea typeface="黑体" pitchFamily="2" charset="-122"/>
                        </a:rPr>
                        <a:t>1</a:t>
                      </a:r>
                      <a:r>
                        <a:rPr kumimoji="1" lang="zh-CN" altLang="en-US" sz="2000" b="1" i="0" u="none" strike="noStrike" cap="none" normalizeH="0" baseline="0" dirty="0" smtClean="0">
                          <a:ln>
                            <a:noFill/>
                          </a:ln>
                          <a:solidFill>
                            <a:srgbClr val="0000FF"/>
                          </a:solidFill>
                          <a:effectLst/>
                          <a:latin typeface="黑体" pitchFamily="2" charset="-122"/>
                          <a:ea typeface="黑体" pitchFamily="2" charset="-122"/>
                        </a:rPr>
                        <a:t>～</a:t>
                      </a:r>
                      <a:r>
                        <a:rPr kumimoji="1" lang="en-US" altLang="zh-CN" sz="2000" b="1" i="0" u="none" strike="noStrike" cap="none" normalizeH="0" baseline="0" dirty="0" smtClean="0">
                          <a:ln>
                            <a:noFill/>
                          </a:ln>
                          <a:solidFill>
                            <a:srgbClr val="0000FF"/>
                          </a:solidFill>
                          <a:effectLst/>
                          <a:latin typeface="黑体" pitchFamily="2" charset="-122"/>
                          <a:ea typeface="黑体" pitchFamily="2" charset="-122"/>
                        </a:rPr>
                        <a:t>3</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735">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smtClean="0">
                          <a:ln>
                            <a:noFill/>
                          </a:ln>
                          <a:solidFill>
                            <a:srgbClr val="000066"/>
                          </a:solidFill>
                          <a:effectLst/>
                          <a:latin typeface="Calibri" pitchFamily="34" charset="0"/>
                          <a:ea typeface="宋体" pitchFamily="2" charset="-122"/>
                        </a:rPr>
                        <a:t>$t0</a:t>
                      </a:r>
                      <a:r>
                        <a:rPr kumimoji="0" lang="zh-CN" altLang="en-US" sz="2000" b="1" i="0" u="none" strike="noStrike" cap="none" normalizeH="0" baseline="0" smtClean="0">
                          <a:ln>
                            <a:noFill/>
                          </a:ln>
                          <a:solidFill>
                            <a:srgbClr val="000066"/>
                          </a:solidFill>
                          <a:effectLst/>
                          <a:latin typeface="Calibri" pitchFamily="34" charset="0"/>
                          <a:ea typeface="宋体" pitchFamily="2" charset="-122"/>
                        </a:rPr>
                        <a:t>～</a:t>
                      </a:r>
                      <a:r>
                        <a:rPr kumimoji="0" lang="en-US" altLang="zh-CN" sz="2000" b="1" i="0" u="none" strike="noStrike" cap="none" normalizeH="0" baseline="0" smtClean="0">
                          <a:ln>
                            <a:noFill/>
                          </a:ln>
                          <a:solidFill>
                            <a:srgbClr val="000066"/>
                          </a:solidFill>
                          <a:effectLst/>
                          <a:latin typeface="Calibri" pitchFamily="34" charset="0"/>
                          <a:ea typeface="宋体" pitchFamily="2" charset="-122"/>
                        </a:rPr>
                        <a:t>$t7</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8</a:t>
                      </a:r>
                      <a:r>
                        <a:rPr kumimoji="1" lang="zh-CN" altLang="en-US" sz="2000" b="1" i="0" u="none" strike="noStrike" cap="none" normalizeH="0" baseline="0" dirty="0" smtClean="0">
                          <a:ln>
                            <a:noFill/>
                          </a:ln>
                          <a:solidFill>
                            <a:srgbClr val="000066"/>
                          </a:solidFill>
                          <a:effectLst/>
                          <a:latin typeface="Times New Roman" pitchFamily="18" charset="0"/>
                          <a:ea typeface="宋体" pitchFamily="2" charset="-122"/>
                        </a:rPr>
                        <a:t>～</a:t>
                      </a: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15</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临时变量，函数调用时不需要保存和恢复</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735">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smtClean="0">
                          <a:ln>
                            <a:noFill/>
                          </a:ln>
                          <a:solidFill>
                            <a:srgbClr val="000066"/>
                          </a:solidFill>
                          <a:effectLst/>
                          <a:latin typeface="Calibri" pitchFamily="34" charset="0"/>
                          <a:ea typeface="宋体" pitchFamily="2" charset="-122"/>
                        </a:rPr>
                        <a:t>$s0</a:t>
                      </a:r>
                      <a:r>
                        <a:rPr kumimoji="0" lang="zh-CN" altLang="en-US" sz="2000" b="1" i="0" u="none" strike="noStrike" cap="none" normalizeH="0" baseline="0" smtClean="0">
                          <a:ln>
                            <a:noFill/>
                          </a:ln>
                          <a:solidFill>
                            <a:srgbClr val="000066"/>
                          </a:solidFill>
                          <a:effectLst/>
                          <a:latin typeface="Calibri" pitchFamily="34" charset="0"/>
                          <a:ea typeface="宋体" pitchFamily="2" charset="-122"/>
                        </a:rPr>
                        <a:t>～</a:t>
                      </a:r>
                      <a:r>
                        <a:rPr kumimoji="0" lang="en-US" altLang="zh-CN" sz="2000" b="1" i="0" u="none" strike="noStrike" cap="none" normalizeH="0" baseline="0" smtClean="0">
                          <a:ln>
                            <a:noFill/>
                          </a:ln>
                          <a:solidFill>
                            <a:srgbClr val="000066"/>
                          </a:solidFill>
                          <a:effectLst/>
                          <a:latin typeface="Calibri" pitchFamily="34" charset="0"/>
                          <a:ea typeface="宋体" pitchFamily="2" charset="-122"/>
                        </a:rPr>
                        <a:t>$s7</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16</a:t>
                      </a:r>
                      <a:r>
                        <a:rPr kumimoji="1" lang="zh-CN" altLang="en-US" sz="2000" b="1" i="0" u="none" strike="noStrike" cap="none" normalizeH="0" baseline="0" dirty="0" smtClean="0">
                          <a:ln>
                            <a:noFill/>
                          </a:ln>
                          <a:solidFill>
                            <a:srgbClr val="000066"/>
                          </a:solidFill>
                          <a:effectLst/>
                          <a:latin typeface="Times New Roman" pitchFamily="18" charset="0"/>
                          <a:ea typeface="宋体" pitchFamily="2" charset="-122"/>
                        </a:rPr>
                        <a:t>～</a:t>
                      </a: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23</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函数调用时需要保存和恢复的寄存器变量</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735">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smtClean="0">
                          <a:ln>
                            <a:noFill/>
                          </a:ln>
                          <a:solidFill>
                            <a:srgbClr val="000066"/>
                          </a:solidFill>
                          <a:effectLst/>
                          <a:latin typeface="Calibri" pitchFamily="34" charset="0"/>
                          <a:ea typeface="宋体" pitchFamily="2" charset="-122"/>
                        </a:rPr>
                        <a:t>$t8</a:t>
                      </a:r>
                      <a:r>
                        <a:rPr kumimoji="0" lang="zh-CN" altLang="en-US" sz="2000" b="1" i="0" u="none" strike="noStrike" cap="none" normalizeH="0" baseline="0" smtClean="0">
                          <a:ln>
                            <a:noFill/>
                          </a:ln>
                          <a:solidFill>
                            <a:srgbClr val="000066"/>
                          </a:solidFill>
                          <a:effectLst/>
                          <a:latin typeface="Calibri" pitchFamily="34" charset="0"/>
                          <a:ea typeface="宋体" pitchFamily="2" charset="-122"/>
                        </a:rPr>
                        <a:t>～</a:t>
                      </a:r>
                      <a:r>
                        <a:rPr kumimoji="0" lang="en-US" altLang="zh-CN" sz="2000" b="1" i="0" u="none" strike="noStrike" cap="none" normalizeH="0" baseline="0" smtClean="0">
                          <a:ln>
                            <a:noFill/>
                          </a:ln>
                          <a:solidFill>
                            <a:srgbClr val="000066"/>
                          </a:solidFill>
                          <a:effectLst/>
                          <a:latin typeface="Calibri" pitchFamily="34" charset="0"/>
                          <a:ea typeface="宋体" pitchFamily="2" charset="-122"/>
                        </a:rPr>
                        <a:t>$t9</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24</a:t>
                      </a:r>
                      <a:r>
                        <a:rPr kumimoji="1" lang="zh-CN" altLang="en-US" sz="2000" b="1" i="0" u="none" strike="noStrike" cap="none" normalizeH="0" baseline="0" dirty="0" smtClean="0">
                          <a:ln>
                            <a:noFill/>
                          </a:ln>
                          <a:solidFill>
                            <a:srgbClr val="000066"/>
                          </a:solidFill>
                          <a:effectLst/>
                          <a:latin typeface="Times New Roman" pitchFamily="18" charset="0"/>
                          <a:ea typeface="宋体" pitchFamily="2" charset="-122"/>
                        </a:rPr>
                        <a:t>～</a:t>
                      </a: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25</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临时变量，函数调用时不需要保存和恢复</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735">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smtClean="0">
                          <a:ln>
                            <a:noFill/>
                          </a:ln>
                          <a:solidFill>
                            <a:srgbClr val="000066"/>
                          </a:solidFill>
                          <a:effectLst/>
                          <a:latin typeface="Calibri" pitchFamily="34" charset="0"/>
                          <a:ea typeface="宋体" pitchFamily="2" charset="-122"/>
                        </a:rPr>
                        <a:t>$k0</a:t>
                      </a:r>
                      <a:r>
                        <a:rPr kumimoji="0" lang="zh-CN" altLang="en-US" sz="2000" b="1" i="0" u="none" strike="noStrike" cap="none" normalizeH="0" baseline="0" smtClean="0">
                          <a:ln>
                            <a:noFill/>
                          </a:ln>
                          <a:solidFill>
                            <a:srgbClr val="000066"/>
                          </a:solidFill>
                          <a:effectLst/>
                          <a:latin typeface="Calibri" pitchFamily="34" charset="0"/>
                          <a:ea typeface="宋体" pitchFamily="2" charset="-122"/>
                        </a:rPr>
                        <a:t>～</a:t>
                      </a:r>
                      <a:r>
                        <a:rPr kumimoji="0" lang="en-US" altLang="zh-CN" sz="2000" b="1" i="0" u="none" strike="noStrike" cap="none" normalizeH="0" baseline="0" smtClean="0">
                          <a:ln>
                            <a:noFill/>
                          </a:ln>
                          <a:solidFill>
                            <a:srgbClr val="000066"/>
                          </a:solidFill>
                          <a:effectLst/>
                          <a:latin typeface="Calibri" pitchFamily="34" charset="0"/>
                          <a:ea typeface="宋体" pitchFamily="2" charset="-122"/>
                        </a:rPr>
                        <a:t>$k1</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26</a:t>
                      </a:r>
                      <a:r>
                        <a:rPr kumimoji="1" lang="zh-CN" altLang="en-US" sz="2000" b="1" i="0" u="none" strike="noStrike" cap="none" normalizeH="0" baseline="0" dirty="0" smtClean="0">
                          <a:ln>
                            <a:noFill/>
                          </a:ln>
                          <a:solidFill>
                            <a:srgbClr val="000066"/>
                          </a:solidFill>
                          <a:effectLst/>
                          <a:latin typeface="Times New Roman" pitchFamily="18" charset="0"/>
                          <a:ea typeface="宋体" pitchFamily="2" charset="-122"/>
                        </a:rPr>
                        <a:t>～</a:t>
                      </a: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27</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操作系统专用</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735">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smtClean="0">
                          <a:ln>
                            <a:noFill/>
                          </a:ln>
                          <a:solidFill>
                            <a:srgbClr val="000066"/>
                          </a:solidFill>
                          <a:effectLst/>
                          <a:latin typeface="Calibri" pitchFamily="34" charset="0"/>
                          <a:ea typeface="宋体" pitchFamily="2" charset="-122"/>
                        </a:rPr>
                        <a:t>$gp</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28</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全局指针变量</a:t>
                      </a:r>
                      <a:r>
                        <a:rPr kumimoji="1" lang="en-US" altLang="zh-CN" sz="2000" b="1" i="0" u="none" strike="noStrike" cap="none" normalizeH="0" baseline="0" dirty="0" smtClean="0">
                          <a:ln>
                            <a:noFill/>
                          </a:ln>
                          <a:solidFill>
                            <a:srgbClr val="0000FF"/>
                          </a:solidFill>
                          <a:effectLst/>
                          <a:latin typeface="黑体" pitchFamily="2" charset="-122"/>
                          <a:ea typeface="黑体" pitchFamily="2" charset="-122"/>
                        </a:rPr>
                        <a:t>(Global Pointer)</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735">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smtClean="0">
                          <a:ln>
                            <a:noFill/>
                          </a:ln>
                          <a:solidFill>
                            <a:srgbClr val="000066"/>
                          </a:solidFill>
                          <a:effectLst/>
                          <a:latin typeface="Calibri" pitchFamily="34" charset="0"/>
                          <a:ea typeface="宋体" pitchFamily="2" charset="-122"/>
                        </a:rPr>
                        <a:t>$sp</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29</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堆栈指针变量</a:t>
                      </a:r>
                      <a:r>
                        <a:rPr kumimoji="1" lang="en-US" altLang="zh-CN" sz="2000" b="1" i="0" u="none" strike="noStrike" cap="none" normalizeH="0" baseline="0" dirty="0" smtClean="0">
                          <a:ln>
                            <a:noFill/>
                          </a:ln>
                          <a:solidFill>
                            <a:srgbClr val="0000FF"/>
                          </a:solidFill>
                          <a:effectLst/>
                          <a:latin typeface="黑体" pitchFamily="2" charset="-122"/>
                          <a:ea typeface="黑体" pitchFamily="2" charset="-122"/>
                        </a:rPr>
                        <a:t>(Stack Pointer)</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735">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smtClean="0">
                          <a:ln>
                            <a:noFill/>
                          </a:ln>
                          <a:solidFill>
                            <a:srgbClr val="000066"/>
                          </a:solidFill>
                          <a:effectLst/>
                          <a:latin typeface="Calibri" pitchFamily="34" charset="0"/>
                          <a:ea typeface="宋体" pitchFamily="2" charset="-122"/>
                        </a:rPr>
                        <a:t>$fp</a:t>
                      </a: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30</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帧指针变量</a:t>
                      </a:r>
                      <a:r>
                        <a:rPr kumimoji="1" lang="en-US" altLang="zh-CN" sz="2000" b="1" i="0" u="none" strike="noStrike" cap="none" normalizeH="0" baseline="0" dirty="0" smtClean="0">
                          <a:ln>
                            <a:noFill/>
                          </a:ln>
                          <a:solidFill>
                            <a:srgbClr val="0000FF"/>
                          </a:solidFill>
                          <a:effectLst/>
                          <a:latin typeface="黑体" pitchFamily="2" charset="-122"/>
                          <a:ea typeface="黑体" pitchFamily="2" charset="-122"/>
                        </a:rPr>
                        <a:t>(Frame Pointer)</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735">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0" lang="en-US" altLang="zh-CN" sz="2000" b="1" i="0" u="none" strike="noStrike" cap="none" normalizeH="0" baseline="0" dirty="0" smtClean="0">
                          <a:ln>
                            <a:noFill/>
                          </a:ln>
                          <a:solidFill>
                            <a:srgbClr val="000066"/>
                          </a:solidFill>
                          <a:effectLst/>
                          <a:latin typeface="Calibri" pitchFamily="34" charset="0"/>
                          <a:ea typeface="宋体" pitchFamily="2" charset="-122"/>
                        </a:rPr>
                        <a:t>$</a:t>
                      </a:r>
                      <a:r>
                        <a:rPr kumimoji="0" lang="en-US" altLang="zh-CN" sz="2000" b="1" i="0" u="none" strike="noStrike" cap="none" normalizeH="0" baseline="0" dirty="0" err="1" smtClean="0">
                          <a:ln>
                            <a:noFill/>
                          </a:ln>
                          <a:solidFill>
                            <a:srgbClr val="000066"/>
                          </a:solidFill>
                          <a:effectLst/>
                          <a:latin typeface="Calibri" pitchFamily="34" charset="0"/>
                          <a:ea typeface="宋体" pitchFamily="2" charset="-122"/>
                        </a:rPr>
                        <a:t>ra</a:t>
                      </a:r>
                      <a:endParaRPr kumimoji="0" lang="en-US" altLang="zh-CN" sz="2000" b="1" i="0" u="none" strike="noStrike" cap="none" normalizeH="0" baseline="0" dirty="0" smtClean="0">
                        <a:ln>
                          <a:noFill/>
                        </a:ln>
                        <a:solidFill>
                          <a:srgbClr val="000066"/>
                        </a:solidFill>
                        <a:effectLst/>
                        <a:latin typeface="Calibri" pitchFamily="34" charset="0"/>
                        <a:ea typeface="宋体" pitchFamily="2" charset="-122"/>
                      </a:endParaRPr>
                    </a:p>
                  </a:txBody>
                  <a:tcPr marL="0" marR="0" marT="0" marB="0" anchor="ctr" horzOverflow="overflow">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20000"/>
                        </a:spcAft>
                        <a:buClr>
                          <a:schemeClr val="accent2"/>
                        </a:buClr>
                        <a:buSzPct val="80000"/>
                        <a:buFontTx/>
                        <a:buNone/>
                        <a:tabLst/>
                      </a:pPr>
                      <a:r>
                        <a:rPr kumimoji="1" lang="en-US" altLang="zh-CN" sz="2000" b="1" i="0" u="none" strike="noStrike" cap="none" normalizeH="0" baseline="0" dirty="0" smtClean="0">
                          <a:ln>
                            <a:noFill/>
                          </a:ln>
                          <a:solidFill>
                            <a:srgbClr val="000066"/>
                          </a:solidFill>
                          <a:effectLst/>
                          <a:latin typeface="Times New Roman" pitchFamily="18" charset="0"/>
                          <a:ea typeface="宋体" pitchFamily="2" charset="-122"/>
                        </a:rPr>
                        <a:t>31</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0" marR="0" lvl="0" indent="108000" algn="l" defTabSz="914400" rtl="0" eaLnBrk="1" fontAlgn="base" latinLnBrk="0" hangingPunct="1">
                        <a:lnSpc>
                          <a:spcPct val="100000"/>
                        </a:lnSpc>
                        <a:spcBef>
                          <a:spcPct val="20000"/>
                        </a:spcBef>
                        <a:spcAft>
                          <a:spcPct val="20000"/>
                        </a:spcAft>
                        <a:buClr>
                          <a:schemeClr val="accent2"/>
                        </a:buClr>
                        <a:buSzPct val="80000"/>
                        <a:buFontTx/>
                        <a:buNone/>
                        <a:tabLst/>
                      </a:pPr>
                      <a:r>
                        <a:rPr kumimoji="1" lang="zh-CN" altLang="en-US" sz="2000" b="1" i="0" u="none" strike="noStrike" cap="none" normalizeH="0" baseline="0" dirty="0" smtClean="0">
                          <a:ln>
                            <a:noFill/>
                          </a:ln>
                          <a:solidFill>
                            <a:srgbClr val="000066"/>
                          </a:solidFill>
                          <a:effectLst/>
                          <a:latin typeface="黑体" pitchFamily="2" charset="-122"/>
                          <a:ea typeface="黑体" pitchFamily="2" charset="-122"/>
                        </a:rPr>
                        <a:t>返回地址</a:t>
                      </a:r>
                      <a:r>
                        <a:rPr kumimoji="1" lang="en-US" altLang="zh-CN" sz="2000" b="1" i="0" u="none" strike="noStrike" cap="none" normalizeH="0" baseline="0" dirty="0" smtClean="0">
                          <a:ln>
                            <a:noFill/>
                          </a:ln>
                          <a:solidFill>
                            <a:srgbClr val="0000FF"/>
                          </a:solidFill>
                          <a:effectLst/>
                          <a:latin typeface="黑体" pitchFamily="2" charset="-122"/>
                          <a:ea typeface="黑体" pitchFamily="2" charset="-122"/>
                        </a:rPr>
                        <a:t>(Return Address)</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9903492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ChangeArrowheads="1"/>
          </p:cNvSpPr>
          <p:nvPr/>
        </p:nvSpPr>
        <p:spPr bwMode="auto">
          <a:xfrm>
            <a:off x="539750" y="585788"/>
            <a:ext cx="407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关于指令功能描述的说明：</a:t>
            </a:r>
          </a:p>
        </p:txBody>
      </p:sp>
      <p:sp>
        <p:nvSpPr>
          <p:cNvPr id="11267" name="Rectangle 24"/>
          <p:cNvSpPr>
            <a:spLocks noChangeArrowheads="1"/>
          </p:cNvSpPr>
          <p:nvPr/>
        </p:nvSpPr>
        <p:spPr bwMode="auto">
          <a:xfrm>
            <a:off x="811213" y="1152525"/>
            <a:ext cx="83327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spcBef>
                <a:spcPct val="20000"/>
              </a:spcBef>
              <a:buClr>
                <a:schemeClr val="bg1"/>
              </a:buClr>
              <a:buFont typeface="Wingdings" pitchFamily="2" charset="2"/>
              <a:buNone/>
            </a:pPr>
            <a:r>
              <a:rPr lang="zh-CN" altLang="en-US">
                <a:solidFill>
                  <a:schemeClr val="hlink"/>
                </a:solidFill>
                <a:latin typeface="黑体" pitchFamily="2" charset="-122"/>
                <a:ea typeface="黑体" pitchFamily="2" charset="-122"/>
              </a:rPr>
              <a:t>例如：</a:t>
            </a:r>
            <a:r>
              <a:rPr lang="en-US" altLang="zh-CN">
                <a:latin typeface="黑体" pitchFamily="2" charset="-122"/>
                <a:ea typeface="黑体" pitchFamily="2" charset="-122"/>
              </a:rPr>
              <a:t>ADD  A3,A1,A2	</a:t>
            </a:r>
            <a:r>
              <a:rPr lang="en-US" altLang="zh-CN">
                <a:solidFill>
                  <a:schemeClr val="hlink"/>
                </a:solidFill>
                <a:latin typeface="黑体" pitchFamily="2" charset="-122"/>
                <a:ea typeface="黑体" pitchFamily="2" charset="-122"/>
              </a:rPr>
              <a:t>; A3←(A1)+(A2)</a:t>
            </a:r>
          </a:p>
          <a:p>
            <a:pPr algn="l" eaLnBrk="1" hangingPunct="1">
              <a:lnSpc>
                <a:spcPct val="40000"/>
              </a:lnSpc>
              <a:spcBef>
                <a:spcPct val="20000"/>
              </a:spcBef>
              <a:buClr>
                <a:schemeClr val="bg1"/>
              </a:buClr>
              <a:buFont typeface="Wingdings" pitchFamily="2" charset="2"/>
              <a:buNone/>
            </a:pPr>
            <a:endParaRPr lang="zh-CN" altLang="en-US">
              <a:latin typeface="黑体" pitchFamily="2" charset="-122"/>
              <a:ea typeface="黑体" pitchFamily="2" charset="-122"/>
            </a:endParaRPr>
          </a:p>
        </p:txBody>
      </p:sp>
      <p:grpSp>
        <p:nvGrpSpPr>
          <p:cNvPr id="11268" name="Group 23"/>
          <p:cNvGrpSpPr>
            <a:grpSpLocks/>
          </p:cNvGrpSpPr>
          <p:nvPr/>
        </p:nvGrpSpPr>
        <p:grpSpPr bwMode="auto">
          <a:xfrm>
            <a:off x="1868488" y="2212975"/>
            <a:ext cx="3184525" cy="1833563"/>
            <a:chOff x="1177" y="1394"/>
            <a:chExt cx="2006" cy="1155"/>
          </a:xfrm>
        </p:grpSpPr>
        <p:sp>
          <p:nvSpPr>
            <p:cNvPr id="11277" name="Rectangle 22"/>
            <p:cNvSpPr>
              <a:spLocks noChangeArrowheads="1"/>
            </p:cNvSpPr>
            <p:nvPr/>
          </p:nvSpPr>
          <p:spPr bwMode="auto">
            <a:xfrm>
              <a:off x="1679" y="2381"/>
              <a:ext cx="1496" cy="155"/>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11279" name="Rectangle 9"/>
            <p:cNvSpPr>
              <a:spLocks noChangeArrowheads="1"/>
            </p:cNvSpPr>
            <p:nvPr/>
          </p:nvSpPr>
          <p:spPr bwMode="auto">
            <a:xfrm>
              <a:off x="1677" y="1394"/>
              <a:ext cx="1504" cy="291"/>
            </a:xfrm>
            <a:prstGeom prst="rect">
              <a:avLst/>
            </a:prstGeom>
            <a:solidFill>
              <a:srgbClr val="CC3300"/>
            </a:solidFill>
            <a:ln w="19050">
              <a:solidFill>
                <a:schemeClr val="tx1"/>
              </a:solidFill>
              <a:miter lim="800000"/>
              <a:headEnd/>
              <a:tailEnd/>
            </a:ln>
          </p:spPr>
          <p:txBody>
            <a:bodyPr anchor="ctr">
              <a:spAutoFit/>
            </a:bodyPr>
            <a:lstStyle/>
            <a:p>
              <a:endParaRPr lang="zh-CN" altLang="en-US">
                <a:latin typeface="黑体" pitchFamily="2" charset="-122"/>
                <a:ea typeface="黑体" pitchFamily="2" charset="-122"/>
              </a:endParaRPr>
            </a:p>
          </p:txBody>
        </p:sp>
        <p:sp>
          <p:nvSpPr>
            <p:cNvPr id="11280" name="Rectangle 10"/>
            <p:cNvSpPr>
              <a:spLocks noChangeArrowheads="1"/>
            </p:cNvSpPr>
            <p:nvPr/>
          </p:nvSpPr>
          <p:spPr bwMode="auto">
            <a:xfrm>
              <a:off x="1679" y="1711"/>
              <a:ext cx="1504" cy="291"/>
            </a:xfrm>
            <a:prstGeom prst="rect">
              <a:avLst/>
            </a:prstGeom>
            <a:solidFill>
              <a:srgbClr val="008000"/>
            </a:solidFill>
            <a:ln w="19050">
              <a:solidFill>
                <a:schemeClr val="tx1"/>
              </a:solidFill>
              <a:miter lim="800000"/>
              <a:headEnd/>
              <a:tailEnd/>
            </a:ln>
          </p:spPr>
          <p:txBody>
            <a:bodyPr anchor="ctr">
              <a:spAutoFit/>
            </a:bodyPr>
            <a:lstStyle/>
            <a:p>
              <a:endParaRPr lang="zh-CN" altLang="en-US">
                <a:latin typeface="黑体" pitchFamily="2" charset="-122"/>
                <a:ea typeface="黑体" pitchFamily="2" charset="-122"/>
              </a:endParaRPr>
            </a:p>
          </p:txBody>
        </p:sp>
        <p:sp>
          <p:nvSpPr>
            <p:cNvPr id="11281" name="Text Box 12"/>
            <p:cNvSpPr txBox="1">
              <a:spLocks noChangeArrowheads="1"/>
            </p:cNvSpPr>
            <p:nvPr/>
          </p:nvSpPr>
          <p:spPr bwMode="auto">
            <a:xfrm>
              <a:off x="1187" y="1430"/>
              <a:ext cx="3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A1</a:t>
              </a:r>
            </a:p>
          </p:txBody>
        </p:sp>
        <p:sp>
          <p:nvSpPr>
            <p:cNvPr id="11282" name="Text Box 13"/>
            <p:cNvSpPr txBox="1">
              <a:spLocks noChangeArrowheads="1"/>
            </p:cNvSpPr>
            <p:nvPr/>
          </p:nvSpPr>
          <p:spPr bwMode="auto">
            <a:xfrm>
              <a:off x="1177" y="1735"/>
              <a:ext cx="3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A2</a:t>
              </a:r>
            </a:p>
          </p:txBody>
        </p:sp>
        <p:sp>
          <p:nvSpPr>
            <p:cNvPr id="11283" name="Text Box 14"/>
            <p:cNvSpPr txBox="1">
              <a:spLocks noChangeArrowheads="1"/>
            </p:cNvSpPr>
            <p:nvPr/>
          </p:nvSpPr>
          <p:spPr bwMode="auto">
            <a:xfrm>
              <a:off x="1185" y="2340"/>
              <a:ext cx="3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A3</a:t>
              </a:r>
            </a:p>
          </p:txBody>
        </p:sp>
      </p:grpSp>
      <p:grpSp>
        <p:nvGrpSpPr>
          <p:cNvPr id="3" name="Group 21"/>
          <p:cNvGrpSpPr>
            <a:grpSpLocks/>
          </p:cNvGrpSpPr>
          <p:nvPr/>
        </p:nvGrpSpPr>
        <p:grpSpPr bwMode="auto">
          <a:xfrm>
            <a:off x="2663825" y="2444750"/>
            <a:ext cx="3235325" cy="1689100"/>
            <a:chOff x="1678" y="1540"/>
            <a:chExt cx="2038" cy="1064"/>
          </a:xfrm>
        </p:grpSpPr>
        <p:sp>
          <p:nvSpPr>
            <p:cNvPr id="11271" name="Rectangle 20"/>
            <p:cNvSpPr>
              <a:spLocks noChangeArrowheads="1"/>
            </p:cNvSpPr>
            <p:nvPr/>
          </p:nvSpPr>
          <p:spPr bwMode="auto">
            <a:xfrm>
              <a:off x="3610" y="1946"/>
              <a:ext cx="106" cy="232"/>
            </a:xfrm>
            <a:prstGeom prst="rect">
              <a:avLst/>
            </a:prstGeom>
            <a:solidFill>
              <a:srgbClr val="FFFF00"/>
            </a:solidFill>
            <a:ln w="28575" algn="ctr">
              <a:solidFill>
                <a:srgbClr val="000080"/>
              </a:solidFill>
              <a:miter lim="800000"/>
              <a:headEnd/>
              <a:tailEnd/>
            </a:ln>
          </p:spPr>
          <p:txBody>
            <a:bodyPr wrap="none" lIns="0" tIns="0" rIns="0" bIns="0" anchor="ctr"/>
            <a:lstStyle/>
            <a:p>
              <a:endParaRPr lang="zh-CN" altLang="en-US">
                <a:latin typeface="黑体" pitchFamily="2" charset="-122"/>
                <a:ea typeface="黑体" pitchFamily="2" charset="-122"/>
              </a:endParaRPr>
            </a:p>
          </p:txBody>
        </p:sp>
        <p:sp>
          <p:nvSpPr>
            <p:cNvPr id="11272" name="Rectangle 11"/>
            <p:cNvSpPr>
              <a:spLocks noChangeArrowheads="1"/>
            </p:cNvSpPr>
            <p:nvPr/>
          </p:nvSpPr>
          <p:spPr bwMode="auto">
            <a:xfrm>
              <a:off x="1678" y="2313"/>
              <a:ext cx="1504" cy="291"/>
            </a:xfrm>
            <a:prstGeom prst="rect">
              <a:avLst/>
            </a:prstGeom>
            <a:solidFill>
              <a:srgbClr val="FFFF66"/>
            </a:solidFill>
            <a:ln w="19050">
              <a:solidFill>
                <a:schemeClr val="tx1"/>
              </a:solidFill>
              <a:miter lim="800000"/>
              <a:headEnd/>
              <a:tailEnd/>
            </a:ln>
          </p:spPr>
          <p:txBody>
            <a:bodyPr anchor="ctr">
              <a:spAutoFit/>
            </a:bodyPr>
            <a:lstStyle/>
            <a:p>
              <a:endParaRPr lang="zh-CN" altLang="en-US">
                <a:latin typeface="黑体" pitchFamily="2" charset="-122"/>
                <a:ea typeface="黑体" pitchFamily="2" charset="-122"/>
              </a:endParaRPr>
            </a:p>
          </p:txBody>
        </p:sp>
        <p:sp>
          <p:nvSpPr>
            <p:cNvPr id="11273" name="Text Box 15"/>
            <p:cNvSpPr txBox="1">
              <a:spLocks noChangeArrowheads="1"/>
            </p:cNvSpPr>
            <p:nvPr/>
          </p:nvSpPr>
          <p:spPr bwMode="auto">
            <a:xfrm>
              <a:off x="3447" y="1754"/>
              <a:ext cx="25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fontAlgn="ctr">
                <a:lnSpc>
                  <a:spcPct val="90000"/>
                </a:lnSpc>
                <a:spcBef>
                  <a:spcPct val="50000"/>
                </a:spcBef>
              </a:pPr>
              <a:r>
                <a:rPr lang="en-US" altLang="zh-CN">
                  <a:latin typeface="黑体" pitchFamily="2" charset="-122"/>
                  <a:ea typeface="黑体" pitchFamily="2" charset="-122"/>
                </a:rPr>
                <a:t>+</a:t>
              </a:r>
            </a:p>
          </p:txBody>
        </p:sp>
        <p:sp>
          <p:nvSpPr>
            <p:cNvPr id="11274" name="Line 16"/>
            <p:cNvSpPr>
              <a:spLocks noChangeShapeType="1"/>
            </p:cNvSpPr>
            <p:nvPr/>
          </p:nvSpPr>
          <p:spPr bwMode="auto">
            <a:xfrm>
              <a:off x="3021" y="1856"/>
              <a:ext cx="508" cy="0"/>
            </a:xfrm>
            <a:prstGeom prst="line">
              <a:avLst/>
            </a:prstGeom>
            <a:noFill/>
            <a:ln w="28575">
              <a:solidFill>
                <a:srgbClr val="0066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5" name="Freeform 17"/>
            <p:cNvSpPr>
              <a:spLocks/>
            </p:cNvSpPr>
            <p:nvPr/>
          </p:nvSpPr>
          <p:spPr bwMode="auto">
            <a:xfrm>
              <a:off x="3033" y="1540"/>
              <a:ext cx="626" cy="291"/>
            </a:xfrm>
            <a:custGeom>
              <a:avLst/>
              <a:gdLst>
                <a:gd name="T0" fmla="*/ 0 w 620"/>
                <a:gd name="T1" fmla="*/ 0 h 192"/>
                <a:gd name="T2" fmla="*/ 723 w 620"/>
                <a:gd name="T3" fmla="*/ 0 h 192"/>
                <a:gd name="T4" fmla="*/ 723 w 620"/>
                <a:gd name="T5" fmla="*/ 2757 h 192"/>
                <a:gd name="T6" fmla="*/ 0 60000 65536"/>
                <a:gd name="T7" fmla="*/ 0 60000 65536"/>
                <a:gd name="T8" fmla="*/ 0 60000 65536"/>
                <a:gd name="T9" fmla="*/ 0 w 620"/>
                <a:gd name="T10" fmla="*/ 0 h 192"/>
                <a:gd name="T11" fmla="*/ 620 w 620"/>
                <a:gd name="T12" fmla="*/ 192 h 192"/>
              </a:gdLst>
              <a:ahLst/>
              <a:cxnLst>
                <a:cxn ang="T6">
                  <a:pos x="T0" y="T1"/>
                </a:cxn>
                <a:cxn ang="T7">
                  <a:pos x="T2" y="T3"/>
                </a:cxn>
                <a:cxn ang="T8">
                  <a:pos x="T4" y="T5"/>
                </a:cxn>
              </a:cxnLst>
              <a:rect l="T9" t="T10" r="T11" b="T12"/>
              <a:pathLst>
                <a:path w="620" h="192">
                  <a:moveTo>
                    <a:pt x="0" y="0"/>
                  </a:moveTo>
                  <a:lnTo>
                    <a:pt x="620" y="0"/>
                  </a:lnTo>
                  <a:lnTo>
                    <a:pt x="620" y="192"/>
                  </a:lnTo>
                </a:path>
              </a:pathLst>
            </a:custGeom>
            <a:noFill/>
            <a:ln w="28575" cap="flat" cmpd="sng">
              <a:solidFill>
                <a:srgbClr val="CC33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276" name="Freeform 18"/>
            <p:cNvSpPr>
              <a:spLocks/>
            </p:cNvSpPr>
            <p:nvPr/>
          </p:nvSpPr>
          <p:spPr bwMode="auto">
            <a:xfrm>
              <a:off x="3015" y="2085"/>
              <a:ext cx="650" cy="291"/>
            </a:xfrm>
            <a:custGeom>
              <a:avLst/>
              <a:gdLst>
                <a:gd name="T0" fmla="*/ 650 w 650"/>
                <a:gd name="T1" fmla="*/ 0 h 484"/>
                <a:gd name="T2" fmla="*/ 650 w 650"/>
                <a:gd name="T3" fmla="*/ 5 h 484"/>
                <a:gd name="T4" fmla="*/ 0 w 650"/>
                <a:gd name="T5" fmla="*/ 5 h 484"/>
                <a:gd name="T6" fmla="*/ 0 60000 65536"/>
                <a:gd name="T7" fmla="*/ 0 60000 65536"/>
                <a:gd name="T8" fmla="*/ 0 60000 65536"/>
                <a:gd name="T9" fmla="*/ 0 w 650"/>
                <a:gd name="T10" fmla="*/ 0 h 484"/>
                <a:gd name="T11" fmla="*/ 650 w 650"/>
                <a:gd name="T12" fmla="*/ 484 h 484"/>
              </a:gdLst>
              <a:ahLst/>
              <a:cxnLst>
                <a:cxn ang="T6">
                  <a:pos x="T0" y="T1"/>
                </a:cxn>
                <a:cxn ang="T7">
                  <a:pos x="T2" y="T3"/>
                </a:cxn>
                <a:cxn ang="T8">
                  <a:pos x="T4" y="T5"/>
                </a:cxn>
              </a:cxnLst>
              <a:rect l="T9" t="T10" r="T11" b="T12"/>
              <a:pathLst>
                <a:path w="650" h="484">
                  <a:moveTo>
                    <a:pt x="650" y="0"/>
                  </a:moveTo>
                  <a:lnTo>
                    <a:pt x="650" y="484"/>
                  </a:lnTo>
                  <a:lnTo>
                    <a:pt x="0" y="484"/>
                  </a:lnTo>
                </a:path>
              </a:pathLst>
            </a:custGeom>
            <a:noFill/>
            <a:ln w="28575" cap="flat" cmpd="sng">
              <a:solidFill>
                <a:srgbClr val="00008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11270" name="Rectangle 7"/>
          <p:cNvSpPr>
            <a:spLocks noChangeArrowheads="1"/>
          </p:cNvSpPr>
          <p:nvPr/>
        </p:nvSpPr>
        <p:spPr bwMode="auto">
          <a:xfrm>
            <a:off x="558800" y="4932363"/>
            <a:ext cx="85852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latin typeface="黑体" pitchFamily="2" charset="-122"/>
                <a:ea typeface="黑体" pitchFamily="2" charset="-122"/>
              </a:rPr>
              <a:t>该指令的功能：</a:t>
            </a:r>
            <a:r>
              <a:rPr lang="en-US" altLang="zh-CN">
                <a:latin typeface="黑体" pitchFamily="2" charset="-122"/>
                <a:ea typeface="黑体" pitchFamily="2" charset="-122"/>
              </a:rPr>
              <a:t>A1</a:t>
            </a:r>
            <a:r>
              <a:rPr lang="zh-CN" altLang="en-US">
                <a:latin typeface="黑体" pitchFamily="2" charset="-122"/>
                <a:ea typeface="黑体" pitchFamily="2" charset="-122"/>
              </a:rPr>
              <a:t>中的数据和</a:t>
            </a:r>
            <a:r>
              <a:rPr lang="en-US" altLang="zh-CN">
                <a:latin typeface="黑体" pitchFamily="2" charset="-122"/>
                <a:ea typeface="黑体" pitchFamily="2" charset="-122"/>
              </a:rPr>
              <a:t>A2</a:t>
            </a:r>
            <a:r>
              <a:rPr lang="zh-CN" altLang="en-US">
                <a:latin typeface="黑体" pitchFamily="2" charset="-122"/>
                <a:ea typeface="黑体" pitchFamily="2" charset="-122"/>
              </a:rPr>
              <a:t>中的数据进行“加”运算</a:t>
            </a:r>
            <a:r>
              <a:rPr lang="en-US" altLang="zh-CN">
                <a:latin typeface="黑体" pitchFamily="2" charset="-122"/>
                <a:ea typeface="黑体" pitchFamily="2" charset="-122"/>
              </a:rPr>
              <a:t>,</a:t>
            </a:r>
          </a:p>
          <a:p>
            <a:pPr algn="l" eaLnBrk="1" hangingPunct="1">
              <a:lnSpc>
                <a:spcPct val="120000"/>
              </a:lnSpc>
            </a:pPr>
            <a:r>
              <a:rPr lang="zh-CN" altLang="en-US">
                <a:latin typeface="黑体" pitchFamily="2" charset="-122"/>
                <a:ea typeface="黑体" pitchFamily="2" charset="-122"/>
              </a:rPr>
              <a:t>              结果存入到</a:t>
            </a:r>
            <a:r>
              <a:rPr lang="en-US" altLang="zh-CN">
                <a:latin typeface="黑体" pitchFamily="2" charset="-122"/>
                <a:ea typeface="黑体" pitchFamily="2" charset="-122"/>
              </a:rPr>
              <a:t>A3</a:t>
            </a:r>
            <a:r>
              <a:rPr lang="zh-CN" altLang="en-US">
                <a:latin typeface="黑体" pitchFamily="2" charset="-122"/>
                <a:ea typeface="黑体" pitchFamily="2" charset="-122"/>
              </a:rPr>
              <a:t>中。</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04564" y="480585"/>
            <a:ext cx="863943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zh-CN" altLang="en-US" dirty="0" smtClean="0">
                <a:ea typeface="黑体" pitchFamily="2" charset="-122"/>
              </a:rPr>
              <a:t>（</a:t>
            </a:r>
            <a:r>
              <a:rPr lang="en-US" altLang="zh-CN" dirty="0" smtClean="0">
                <a:ea typeface="黑体" pitchFamily="2" charset="-122"/>
              </a:rPr>
              <a:t>3</a:t>
            </a:r>
            <a:r>
              <a:rPr lang="zh-CN" altLang="en-US" dirty="0" smtClean="0">
                <a:ea typeface="黑体" pitchFamily="2" charset="-122"/>
              </a:rPr>
              <a:t>）寻址方式</a:t>
            </a:r>
            <a:endParaRPr lang="en-US" altLang="zh-CN" dirty="0">
              <a:ea typeface="黑体" pitchFamily="2" charset="-122"/>
            </a:endParaRPr>
          </a:p>
        </p:txBody>
      </p:sp>
      <p:sp>
        <p:nvSpPr>
          <p:cNvPr id="4" name="Rectangle 8"/>
          <p:cNvSpPr>
            <a:spLocks noChangeArrowheads="1"/>
          </p:cNvSpPr>
          <p:nvPr/>
        </p:nvSpPr>
        <p:spPr bwMode="auto">
          <a:xfrm>
            <a:off x="766013" y="1031040"/>
            <a:ext cx="7937311"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0"/>
              </a:spcAft>
            </a:pPr>
            <a:r>
              <a:rPr lang="en-US" altLang="zh-CN" dirty="0" smtClean="0">
                <a:ea typeface="黑体" pitchFamily="2" charset="-122"/>
              </a:rPr>
              <a:t>    MIPS32</a:t>
            </a:r>
            <a:r>
              <a:rPr lang="zh-CN" altLang="en-US" dirty="0" smtClean="0">
                <a:ea typeface="黑体" pitchFamily="2" charset="-122"/>
              </a:rPr>
              <a:t>指令集</a:t>
            </a:r>
            <a:r>
              <a:rPr lang="zh-CN" altLang="en-US" dirty="0">
                <a:ea typeface="黑体" pitchFamily="2" charset="-122"/>
              </a:rPr>
              <a:t>不单设寻址方式说明字段</a:t>
            </a:r>
            <a:r>
              <a:rPr lang="zh-CN" altLang="en-US" dirty="0" smtClean="0">
                <a:ea typeface="黑体" pitchFamily="2" charset="-122"/>
              </a:rPr>
              <a:t>，而是通过</a:t>
            </a:r>
            <a:r>
              <a:rPr lang="en-US" altLang="zh-CN" dirty="0">
                <a:ea typeface="黑体" pitchFamily="2" charset="-122"/>
              </a:rPr>
              <a:t>op</a:t>
            </a:r>
            <a:r>
              <a:rPr lang="zh-CN" altLang="en-US" dirty="0">
                <a:ea typeface="黑体" pitchFamily="2" charset="-122"/>
              </a:rPr>
              <a:t>字段和</a:t>
            </a:r>
            <a:r>
              <a:rPr lang="en-US" altLang="zh-CN" dirty="0" err="1">
                <a:ea typeface="黑体" pitchFamily="2" charset="-122"/>
              </a:rPr>
              <a:t>func</a:t>
            </a:r>
            <a:r>
              <a:rPr lang="zh-CN" altLang="en-US" dirty="0">
                <a:ea typeface="黑体" pitchFamily="2" charset="-122"/>
              </a:rPr>
              <a:t>字段</a:t>
            </a:r>
            <a:r>
              <a:rPr lang="en-US" altLang="zh-CN" dirty="0">
                <a:ea typeface="黑体" pitchFamily="2" charset="-122"/>
              </a:rPr>
              <a:t>(</a:t>
            </a:r>
            <a:r>
              <a:rPr lang="zh-CN" altLang="en-US" dirty="0">
                <a:ea typeface="黑体" pitchFamily="2" charset="-122"/>
              </a:rPr>
              <a:t>针对</a:t>
            </a:r>
            <a:r>
              <a:rPr lang="en-US" altLang="zh-CN" dirty="0">
                <a:ea typeface="黑体" pitchFamily="2" charset="-122"/>
              </a:rPr>
              <a:t>R</a:t>
            </a:r>
            <a:r>
              <a:rPr lang="zh-CN" altLang="en-US" dirty="0">
                <a:ea typeface="黑体" pitchFamily="2" charset="-122"/>
              </a:rPr>
              <a:t>型指令</a:t>
            </a:r>
            <a:r>
              <a:rPr lang="en-US" altLang="zh-CN" dirty="0">
                <a:ea typeface="黑体" pitchFamily="2" charset="-122"/>
              </a:rPr>
              <a:t>)</a:t>
            </a:r>
            <a:r>
              <a:rPr lang="zh-CN" altLang="en-US" dirty="0">
                <a:ea typeface="黑体" pitchFamily="2" charset="-122"/>
              </a:rPr>
              <a:t>隐含</a:t>
            </a:r>
            <a:r>
              <a:rPr lang="zh-CN" altLang="en-US" dirty="0" smtClean="0">
                <a:ea typeface="黑体" pitchFamily="2" charset="-122"/>
              </a:rPr>
              <a:t>说明寻址方式的。</a:t>
            </a:r>
            <a:endParaRPr lang="en-US" altLang="zh-CN" dirty="0" smtClean="0">
              <a:ea typeface="黑体" pitchFamily="2" charset="-122"/>
            </a:endParaRPr>
          </a:p>
        </p:txBody>
      </p:sp>
      <p:sp>
        <p:nvSpPr>
          <p:cNvPr id="5" name="Text Box 50"/>
          <p:cNvSpPr txBox="1">
            <a:spLocks noChangeArrowheads="1"/>
          </p:cNvSpPr>
          <p:nvPr/>
        </p:nvSpPr>
        <p:spPr bwMode="auto">
          <a:xfrm>
            <a:off x="766014" y="2371073"/>
            <a:ext cx="7937310" cy="978729"/>
          </a:xfrm>
          <a:prstGeom prst="rect">
            <a:avLst/>
          </a:prstGeom>
          <a:noFill/>
          <a:ln w="12700" cap="sq">
            <a:noFill/>
            <a:miter lim="800000"/>
            <a:headEnd type="none" w="sm" len="sm"/>
            <a:tailEnd type="none" w="sm" len="sm"/>
          </a:ln>
        </p:spPr>
        <p:txBody>
          <a:bodyPr wrap="square">
            <a:spAutoFit/>
          </a:bodyPr>
          <a:lstStyle/>
          <a:p>
            <a:pPr>
              <a:lnSpc>
                <a:spcPct val="120000"/>
              </a:lnSpc>
              <a:spcBef>
                <a:spcPts val="0"/>
              </a:spcBef>
              <a:defRPr/>
            </a:pPr>
            <a:r>
              <a:rPr lang="en-US" altLang="zh-CN" dirty="0">
                <a:solidFill>
                  <a:srgbClr val="FF0000"/>
                </a:solidFill>
                <a:ea typeface="黑体" pitchFamily="2" charset="-122"/>
              </a:rPr>
              <a:t>R</a:t>
            </a:r>
            <a:r>
              <a:rPr lang="zh-CN" altLang="en-US" dirty="0">
                <a:solidFill>
                  <a:srgbClr val="FF0000"/>
                </a:solidFill>
                <a:ea typeface="黑体" pitchFamily="2" charset="-122"/>
              </a:rPr>
              <a:t>型指令</a:t>
            </a:r>
            <a:r>
              <a:rPr lang="zh-CN" altLang="en-US" dirty="0" smtClean="0">
                <a:solidFill>
                  <a:srgbClr val="FF0000"/>
                </a:solidFill>
                <a:ea typeface="黑体" pitchFamily="2" charset="-122"/>
              </a:rPr>
              <a:t>：</a:t>
            </a:r>
            <a:endParaRPr lang="en-US" altLang="zh-CN" dirty="0" smtClean="0">
              <a:solidFill>
                <a:srgbClr val="FF0000"/>
              </a:solidFill>
              <a:ea typeface="黑体" pitchFamily="2" charset="-122"/>
            </a:endParaRPr>
          </a:p>
          <a:p>
            <a:pPr>
              <a:lnSpc>
                <a:spcPct val="120000"/>
              </a:lnSpc>
              <a:spcBef>
                <a:spcPts val="0"/>
              </a:spcBef>
              <a:defRPr/>
            </a:pPr>
            <a:r>
              <a:rPr lang="zh-CN" altLang="en-US" dirty="0" smtClean="0">
                <a:ea typeface="黑体" pitchFamily="2" charset="-122"/>
              </a:rPr>
              <a:t>    由</a:t>
            </a:r>
            <a:r>
              <a:rPr lang="en-US" altLang="zh-CN" dirty="0">
                <a:ea typeface="黑体" pitchFamily="2" charset="-122"/>
              </a:rPr>
              <a:t>op</a:t>
            </a:r>
            <a:r>
              <a:rPr lang="zh-CN" altLang="en-US" dirty="0">
                <a:ea typeface="黑体" pitchFamily="2" charset="-122"/>
              </a:rPr>
              <a:t>和</a:t>
            </a:r>
            <a:r>
              <a:rPr lang="en-US" altLang="zh-CN" dirty="0" err="1">
                <a:ea typeface="黑体" pitchFamily="2" charset="-122"/>
              </a:rPr>
              <a:t>func</a:t>
            </a:r>
            <a:r>
              <a:rPr lang="zh-CN" altLang="en-US" dirty="0">
                <a:ea typeface="黑体" pitchFamily="2" charset="-122"/>
              </a:rPr>
              <a:t>字段共同隐含说明当前的寻址方式</a:t>
            </a:r>
            <a:r>
              <a:rPr lang="zh-CN" altLang="en-US" dirty="0" smtClean="0">
                <a:ea typeface="黑体" pitchFamily="2" charset="-122"/>
              </a:rPr>
              <a:t>。</a:t>
            </a:r>
            <a:endParaRPr lang="zh-CN" altLang="en-US" dirty="0">
              <a:ea typeface="黑体" pitchFamily="2" charset="-122"/>
            </a:endParaRPr>
          </a:p>
        </p:txBody>
      </p:sp>
      <p:sp>
        <p:nvSpPr>
          <p:cNvPr id="9" name="Text Box 50"/>
          <p:cNvSpPr txBox="1">
            <a:spLocks noChangeArrowheads="1"/>
          </p:cNvSpPr>
          <p:nvPr/>
        </p:nvSpPr>
        <p:spPr bwMode="auto">
          <a:xfrm>
            <a:off x="766013" y="3525668"/>
            <a:ext cx="7937310" cy="978729"/>
          </a:xfrm>
          <a:prstGeom prst="rect">
            <a:avLst/>
          </a:prstGeom>
          <a:noFill/>
          <a:ln w="12700" cap="sq">
            <a:noFill/>
            <a:miter lim="800000"/>
            <a:headEnd type="none" w="sm" len="sm"/>
            <a:tailEnd type="none" w="sm" len="sm"/>
          </a:ln>
        </p:spPr>
        <p:txBody>
          <a:bodyPr wrap="square">
            <a:spAutoFit/>
          </a:bodyPr>
          <a:lstStyle/>
          <a:p>
            <a:pPr>
              <a:lnSpc>
                <a:spcPct val="120000"/>
              </a:lnSpc>
              <a:spcBef>
                <a:spcPts val="0"/>
              </a:spcBef>
              <a:defRPr/>
            </a:pPr>
            <a:r>
              <a:rPr lang="en-US" altLang="zh-CN" dirty="0">
                <a:solidFill>
                  <a:srgbClr val="FF0000"/>
                </a:solidFill>
                <a:ea typeface="黑体" pitchFamily="2" charset="-122"/>
              </a:rPr>
              <a:t>I</a:t>
            </a:r>
            <a:r>
              <a:rPr lang="zh-CN" altLang="en-US" dirty="0">
                <a:solidFill>
                  <a:srgbClr val="FF0000"/>
                </a:solidFill>
                <a:ea typeface="黑体" pitchFamily="2" charset="-122"/>
              </a:rPr>
              <a:t>型和</a:t>
            </a:r>
            <a:r>
              <a:rPr lang="en-US" altLang="zh-CN" dirty="0">
                <a:solidFill>
                  <a:srgbClr val="FF0000"/>
                </a:solidFill>
                <a:ea typeface="黑体" pitchFamily="2" charset="-122"/>
              </a:rPr>
              <a:t>J</a:t>
            </a:r>
            <a:r>
              <a:rPr lang="zh-CN" altLang="en-US" dirty="0">
                <a:solidFill>
                  <a:srgbClr val="FF0000"/>
                </a:solidFill>
                <a:ea typeface="黑体" pitchFamily="2" charset="-122"/>
              </a:rPr>
              <a:t>型指令：</a:t>
            </a:r>
          </a:p>
          <a:p>
            <a:pPr>
              <a:lnSpc>
                <a:spcPct val="120000"/>
              </a:lnSpc>
              <a:spcBef>
                <a:spcPts val="0"/>
              </a:spcBef>
              <a:defRPr/>
            </a:pPr>
            <a:r>
              <a:rPr lang="zh-CN" altLang="en-US" dirty="0" smtClean="0">
                <a:ea typeface="黑体" pitchFamily="2" charset="-122"/>
              </a:rPr>
              <a:t>    由</a:t>
            </a:r>
            <a:r>
              <a:rPr lang="en-US" altLang="zh-CN" dirty="0" smtClean="0">
                <a:ea typeface="黑体" pitchFamily="2" charset="-122"/>
              </a:rPr>
              <a:t>op</a:t>
            </a:r>
            <a:r>
              <a:rPr lang="zh-CN" altLang="en-US" dirty="0" smtClean="0">
                <a:ea typeface="黑体" pitchFamily="2" charset="-122"/>
              </a:rPr>
              <a:t>字段隐含</a:t>
            </a:r>
            <a:r>
              <a:rPr lang="zh-CN" altLang="en-US" dirty="0">
                <a:ea typeface="黑体" pitchFamily="2" charset="-122"/>
              </a:rPr>
              <a:t>说明</a:t>
            </a:r>
            <a:r>
              <a:rPr lang="zh-CN" altLang="en-US" dirty="0" smtClean="0">
                <a:ea typeface="黑体" pitchFamily="2" charset="-122"/>
              </a:rPr>
              <a:t>当前</a:t>
            </a:r>
            <a:r>
              <a:rPr lang="zh-CN" altLang="en-US" dirty="0">
                <a:ea typeface="黑体" pitchFamily="2" charset="-122"/>
              </a:rPr>
              <a:t>指令使用的寻址方式</a:t>
            </a:r>
            <a:r>
              <a:rPr lang="zh-CN" altLang="en-US" dirty="0" smtClean="0">
                <a:ea typeface="黑体" pitchFamily="2" charset="-122"/>
              </a:rPr>
              <a:t>。</a:t>
            </a:r>
            <a:endParaRPr lang="zh-CN" altLang="en-US" dirty="0">
              <a:ea typeface="黑体" pitchFamily="2" charset="-122"/>
            </a:endParaRPr>
          </a:p>
        </p:txBody>
      </p:sp>
    </p:spTree>
    <p:extLst>
      <p:ext uri="{BB962C8B-B14F-4D97-AF65-F5344CB8AC3E}">
        <p14:creationId xmlns:p14="http://schemas.microsoft.com/office/powerpoint/2010/main" val="296338854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ppt_w/2"/>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9"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716096" y="565237"/>
            <a:ext cx="842790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en-US" altLang="zh-CN" dirty="0" smtClean="0">
                <a:ea typeface="黑体" pitchFamily="2" charset="-122"/>
              </a:rPr>
              <a:t>1</a:t>
            </a:r>
            <a:r>
              <a:rPr lang="zh-CN" altLang="en-US" dirty="0" smtClean="0">
                <a:ea typeface="黑体" pitchFamily="2" charset="-122"/>
              </a:rPr>
              <a:t>）立即</a:t>
            </a:r>
            <a:r>
              <a:rPr lang="zh-CN" altLang="en-US" dirty="0">
                <a:ea typeface="黑体" pitchFamily="2" charset="-122"/>
              </a:rPr>
              <a:t>数寻址</a:t>
            </a:r>
            <a:r>
              <a:rPr lang="en-US" altLang="zh-CN" dirty="0">
                <a:latin typeface="黑体" pitchFamily="49" charset="-122"/>
                <a:ea typeface="黑体" pitchFamily="49" charset="-122"/>
              </a:rPr>
              <a:t>(Immediate addressing)</a:t>
            </a:r>
          </a:p>
        </p:txBody>
      </p:sp>
      <p:grpSp>
        <p:nvGrpSpPr>
          <p:cNvPr id="3" name="组合 11"/>
          <p:cNvGrpSpPr>
            <a:grpSpLocks/>
          </p:cNvGrpSpPr>
          <p:nvPr/>
        </p:nvGrpSpPr>
        <p:grpSpPr bwMode="auto">
          <a:xfrm>
            <a:off x="1178720" y="2131603"/>
            <a:ext cx="4318698" cy="400110"/>
            <a:chOff x="539552" y="379450"/>
            <a:chExt cx="4536504" cy="399769"/>
          </a:xfrm>
        </p:grpSpPr>
        <p:sp>
          <p:nvSpPr>
            <p:cNvPr id="4" name="Text Box 5"/>
            <p:cNvSpPr txBox="1">
              <a:spLocks noChangeArrowheads="1"/>
            </p:cNvSpPr>
            <p:nvPr/>
          </p:nvSpPr>
          <p:spPr bwMode="auto">
            <a:xfrm>
              <a:off x="539552" y="379450"/>
              <a:ext cx="863491" cy="399769"/>
            </a:xfrm>
            <a:prstGeom prst="rect">
              <a:avLst/>
            </a:prstGeom>
            <a:solidFill>
              <a:schemeClr val="bg1"/>
            </a:solidFill>
            <a:ln w="38100">
              <a:solidFill>
                <a:schemeClr val="tx1"/>
              </a:solidFill>
              <a:miter lim="800000"/>
              <a:headEnd type="none" w="sm" len="sm"/>
              <a:tailEnd type="none" w="sm" len="sm"/>
            </a:ln>
          </p:spPr>
          <p:txBody>
            <a:bodyPr>
              <a:spAutoFit/>
            </a:bodyPr>
            <a:lstStyle/>
            <a:p>
              <a:pPr algn="ctr">
                <a:spcBef>
                  <a:spcPct val="50000"/>
                </a:spcBef>
                <a:defRPr/>
              </a:pPr>
              <a:r>
                <a:rPr lang="en-US" altLang="zh-CN" sz="2000" b="1" dirty="0">
                  <a:solidFill>
                    <a:srgbClr val="002060"/>
                  </a:solidFill>
                  <a:latin typeface="+mn-lt"/>
                  <a:ea typeface="黑体" pitchFamily="2" charset="-122"/>
                </a:rPr>
                <a:t>op</a:t>
              </a:r>
            </a:p>
          </p:txBody>
        </p:sp>
        <p:sp>
          <p:nvSpPr>
            <p:cNvPr id="5" name="Text Box 5"/>
            <p:cNvSpPr txBox="1">
              <a:spLocks noChangeArrowheads="1"/>
            </p:cNvSpPr>
            <p:nvPr/>
          </p:nvSpPr>
          <p:spPr bwMode="auto">
            <a:xfrm>
              <a:off x="1403043" y="379450"/>
              <a:ext cx="865078" cy="399769"/>
            </a:xfrm>
            <a:prstGeom prst="rect">
              <a:avLst/>
            </a:prstGeom>
            <a:solidFill>
              <a:schemeClr val="bg1"/>
            </a:solidFill>
            <a:ln w="38100">
              <a:solidFill>
                <a:schemeClr val="tx1"/>
              </a:solidFill>
              <a:miter lim="800000"/>
              <a:headEnd type="none" w="sm" len="sm"/>
              <a:tailEnd type="none" w="sm" len="sm"/>
            </a:ln>
          </p:spPr>
          <p:txBody>
            <a:bodyPr>
              <a:spAutoFit/>
            </a:bodyPr>
            <a:lstStyle/>
            <a:p>
              <a:pPr algn="ctr">
                <a:spcBef>
                  <a:spcPct val="50000"/>
                </a:spcBef>
                <a:defRPr/>
              </a:pPr>
              <a:r>
                <a:rPr lang="en-US" altLang="zh-CN" sz="2000" b="1" dirty="0" err="1">
                  <a:solidFill>
                    <a:srgbClr val="002060"/>
                  </a:solidFill>
                  <a:latin typeface="+mn-lt"/>
                  <a:ea typeface="黑体" pitchFamily="2" charset="-122"/>
                </a:rPr>
                <a:t>rs</a:t>
              </a:r>
              <a:endParaRPr lang="en-US" altLang="zh-CN" sz="2000" b="1" dirty="0">
                <a:solidFill>
                  <a:srgbClr val="002060"/>
                </a:solidFill>
                <a:latin typeface="+mn-lt"/>
                <a:ea typeface="黑体" pitchFamily="2" charset="-122"/>
              </a:endParaRPr>
            </a:p>
          </p:txBody>
        </p:sp>
        <p:sp>
          <p:nvSpPr>
            <p:cNvPr id="6" name="Text Box 5"/>
            <p:cNvSpPr txBox="1">
              <a:spLocks noChangeArrowheads="1"/>
            </p:cNvSpPr>
            <p:nvPr/>
          </p:nvSpPr>
          <p:spPr bwMode="auto">
            <a:xfrm>
              <a:off x="2268121" y="379450"/>
              <a:ext cx="863491" cy="399769"/>
            </a:xfrm>
            <a:prstGeom prst="rect">
              <a:avLst/>
            </a:prstGeom>
            <a:solidFill>
              <a:schemeClr val="bg1"/>
            </a:solidFill>
            <a:ln w="38100">
              <a:solidFill>
                <a:schemeClr val="tx1"/>
              </a:solidFill>
              <a:miter lim="800000"/>
              <a:headEnd type="none" w="sm" len="sm"/>
              <a:tailEnd type="none" w="sm" len="sm"/>
            </a:ln>
          </p:spPr>
          <p:txBody>
            <a:bodyPr>
              <a:spAutoFit/>
            </a:bodyPr>
            <a:lstStyle/>
            <a:p>
              <a:pPr algn="ctr">
                <a:spcBef>
                  <a:spcPct val="50000"/>
                </a:spcBef>
                <a:defRPr/>
              </a:pPr>
              <a:r>
                <a:rPr lang="en-US" altLang="zh-CN" sz="2000" b="1" dirty="0" err="1">
                  <a:solidFill>
                    <a:srgbClr val="002060"/>
                  </a:solidFill>
                  <a:latin typeface="+mn-lt"/>
                  <a:ea typeface="黑体" pitchFamily="2" charset="-122"/>
                </a:rPr>
                <a:t>rt</a:t>
              </a:r>
              <a:endParaRPr lang="en-US" altLang="zh-CN" sz="2000" b="1" dirty="0">
                <a:solidFill>
                  <a:srgbClr val="002060"/>
                </a:solidFill>
                <a:latin typeface="+mn-lt"/>
                <a:ea typeface="黑体" pitchFamily="2" charset="-122"/>
              </a:endParaRPr>
            </a:p>
          </p:txBody>
        </p:sp>
        <p:sp>
          <p:nvSpPr>
            <p:cNvPr id="7" name="Text Box 5"/>
            <p:cNvSpPr txBox="1">
              <a:spLocks noChangeArrowheads="1"/>
            </p:cNvSpPr>
            <p:nvPr/>
          </p:nvSpPr>
          <p:spPr bwMode="auto">
            <a:xfrm>
              <a:off x="3131613" y="379450"/>
              <a:ext cx="1944443" cy="399769"/>
            </a:xfrm>
            <a:prstGeom prst="rect">
              <a:avLst/>
            </a:prstGeom>
            <a:solidFill>
              <a:schemeClr val="bg1"/>
            </a:solidFill>
            <a:ln w="38100">
              <a:solidFill>
                <a:schemeClr val="tx1"/>
              </a:solidFill>
              <a:miter lim="800000"/>
              <a:headEnd type="none" w="sm" len="sm"/>
              <a:tailEnd type="none" w="sm" len="sm"/>
            </a:ln>
          </p:spPr>
          <p:txBody>
            <a:bodyPr>
              <a:spAutoFit/>
            </a:bodyPr>
            <a:lstStyle/>
            <a:p>
              <a:pPr algn="ctr">
                <a:spcBef>
                  <a:spcPct val="50000"/>
                </a:spcBef>
                <a:defRPr/>
              </a:pPr>
              <a:r>
                <a:rPr lang="zh-CN" altLang="en-US" sz="2000" b="1" dirty="0">
                  <a:solidFill>
                    <a:srgbClr val="FF0000"/>
                  </a:solidFill>
                  <a:latin typeface="+mj-lt"/>
                  <a:ea typeface="黑体" pitchFamily="2" charset="-122"/>
                </a:rPr>
                <a:t>立即</a:t>
              </a:r>
              <a:r>
                <a:rPr lang="zh-CN" altLang="en-US" sz="2000" b="1" dirty="0" smtClean="0">
                  <a:solidFill>
                    <a:srgbClr val="FF0000"/>
                  </a:solidFill>
                  <a:latin typeface="+mj-lt"/>
                  <a:ea typeface="黑体" pitchFamily="2" charset="-122"/>
                </a:rPr>
                <a:t>数</a:t>
              </a:r>
              <a:r>
                <a:rPr lang="en-US" altLang="zh-CN" sz="2000" b="1" dirty="0" err="1" smtClean="0">
                  <a:solidFill>
                    <a:srgbClr val="FF0000"/>
                  </a:solidFill>
                  <a:latin typeface="+mn-lt"/>
                  <a:ea typeface="黑体" pitchFamily="2" charset="-122"/>
                </a:rPr>
                <a:t>imm</a:t>
              </a:r>
              <a:endParaRPr lang="en-US" altLang="zh-CN" sz="2000" b="1" dirty="0">
                <a:solidFill>
                  <a:srgbClr val="FF0000"/>
                </a:solidFill>
                <a:latin typeface="+mn-lt"/>
                <a:ea typeface="黑体" pitchFamily="2" charset="-122"/>
              </a:endParaRPr>
            </a:p>
          </p:txBody>
        </p:sp>
      </p:grpSp>
      <p:sp>
        <p:nvSpPr>
          <p:cNvPr id="8" name="TextBox 7"/>
          <p:cNvSpPr txBox="1">
            <a:spLocks noChangeArrowheads="1"/>
          </p:cNvSpPr>
          <p:nvPr/>
        </p:nvSpPr>
        <p:spPr bwMode="auto">
          <a:xfrm>
            <a:off x="1720139" y="3168276"/>
            <a:ext cx="4319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en-US" altLang="zh-CN" sz="2400" b="1" dirty="0" err="1">
                <a:solidFill>
                  <a:srgbClr val="002060"/>
                </a:solidFill>
                <a:latin typeface="Calibri" pitchFamily="34" charset="0"/>
              </a:rPr>
              <a:t>addi</a:t>
            </a:r>
            <a:r>
              <a:rPr lang="en-US" altLang="zh-CN" sz="2400" b="1" dirty="0">
                <a:solidFill>
                  <a:srgbClr val="002060"/>
                </a:solidFill>
                <a:latin typeface="Calibri" pitchFamily="34" charset="0"/>
              </a:rPr>
              <a:t>  s1, </a:t>
            </a:r>
            <a:r>
              <a:rPr lang="zh-CN" altLang="en-US" sz="2400" b="1" dirty="0">
                <a:solidFill>
                  <a:srgbClr val="002060"/>
                </a:solidFill>
                <a:latin typeface="Calibri" pitchFamily="34" charset="0"/>
              </a:rPr>
              <a:t> </a:t>
            </a:r>
            <a:r>
              <a:rPr lang="en-US" altLang="zh-CN" sz="2400" b="1" dirty="0">
                <a:solidFill>
                  <a:srgbClr val="002060"/>
                </a:solidFill>
                <a:latin typeface="Calibri" pitchFamily="34" charset="0"/>
              </a:rPr>
              <a:t>s2, </a:t>
            </a:r>
            <a:r>
              <a:rPr lang="zh-CN" altLang="en-US" sz="2400" b="1" dirty="0">
                <a:solidFill>
                  <a:srgbClr val="002060"/>
                </a:solidFill>
                <a:latin typeface="Calibri" pitchFamily="34" charset="0"/>
              </a:rPr>
              <a:t>    </a:t>
            </a:r>
            <a:r>
              <a:rPr lang="en-US" altLang="zh-CN" sz="2400" b="1" dirty="0">
                <a:solidFill>
                  <a:srgbClr val="FF0000"/>
                </a:solidFill>
                <a:latin typeface="Calibri" pitchFamily="34" charset="0"/>
              </a:rPr>
              <a:t>10</a:t>
            </a:r>
          </a:p>
        </p:txBody>
      </p:sp>
      <p:sp>
        <p:nvSpPr>
          <p:cNvPr id="9" name="TextBox 8"/>
          <p:cNvSpPr txBox="1">
            <a:spLocks noChangeArrowheads="1"/>
          </p:cNvSpPr>
          <p:nvPr/>
        </p:nvSpPr>
        <p:spPr bwMode="auto">
          <a:xfrm>
            <a:off x="1178719" y="4074703"/>
            <a:ext cx="3744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r>
              <a:rPr lang="zh-CN" altLang="en-US" sz="2400" b="1" dirty="0" smtClean="0">
                <a:solidFill>
                  <a:srgbClr val="002060"/>
                </a:solidFill>
                <a:latin typeface="黑体" pitchFamily="49" charset="-122"/>
                <a:ea typeface="黑体" pitchFamily="49" charset="-122"/>
                <a:cs typeface="Calibri" pitchFamily="34" charset="0"/>
              </a:rPr>
              <a:t>功能：</a:t>
            </a:r>
            <a:r>
              <a:rPr lang="en-US" altLang="zh-CN" sz="2400" b="1" dirty="0" smtClean="0">
                <a:solidFill>
                  <a:srgbClr val="002060"/>
                </a:solidFill>
                <a:latin typeface="黑体" pitchFamily="49" charset="-122"/>
                <a:ea typeface="黑体" pitchFamily="49" charset="-122"/>
                <a:cs typeface="Calibri" pitchFamily="34" charset="0"/>
              </a:rPr>
              <a:t> </a:t>
            </a:r>
            <a:r>
              <a:rPr lang="en-US" altLang="zh-CN" sz="2400" b="1" dirty="0">
                <a:solidFill>
                  <a:srgbClr val="002060"/>
                </a:solidFill>
                <a:latin typeface="Calibri" pitchFamily="34" charset="0"/>
                <a:ea typeface="Adobe Myungjo Std M" pitchFamily="18" charset="-128"/>
                <a:cs typeface="Calibri" pitchFamily="34" charset="0"/>
              </a:rPr>
              <a:t>$s2+10</a:t>
            </a:r>
            <a:r>
              <a:rPr lang="zh-CN" altLang="en-US" sz="2400" b="1" dirty="0">
                <a:solidFill>
                  <a:srgbClr val="002060"/>
                </a:solidFill>
                <a:latin typeface="Calibri" pitchFamily="34" charset="0"/>
                <a:ea typeface="Adobe Myungjo Std M" pitchFamily="18" charset="-128"/>
                <a:cs typeface="Calibri" pitchFamily="34" charset="0"/>
              </a:rPr>
              <a:t>→</a:t>
            </a:r>
            <a:r>
              <a:rPr lang="en-US" altLang="zh-CN" sz="2400" b="1" dirty="0">
                <a:solidFill>
                  <a:srgbClr val="002060"/>
                </a:solidFill>
                <a:latin typeface="Calibri" pitchFamily="34" charset="0"/>
                <a:ea typeface="Adobe Myungjo Std M" pitchFamily="18" charset="-128"/>
                <a:cs typeface="Calibri" pitchFamily="34" charset="0"/>
              </a:rPr>
              <a:t>$s1</a:t>
            </a:r>
          </a:p>
        </p:txBody>
      </p:sp>
      <p:cxnSp>
        <p:nvCxnSpPr>
          <p:cNvPr id="10" name="直接箭头连接符 9"/>
          <p:cNvCxnSpPr>
            <a:cxnSpLocks noChangeShapeType="1"/>
          </p:cNvCxnSpPr>
          <p:nvPr/>
        </p:nvCxnSpPr>
        <p:spPr bwMode="auto">
          <a:xfrm flipV="1">
            <a:off x="3879933" y="2663451"/>
            <a:ext cx="0" cy="504825"/>
          </a:xfrm>
          <a:prstGeom prst="straightConnector1">
            <a:avLst/>
          </a:prstGeom>
          <a:noFill/>
          <a:ln w="38100" algn="ctr">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12" name="直接箭头连接符 15"/>
          <p:cNvCxnSpPr>
            <a:cxnSpLocks noChangeShapeType="1"/>
          </p:cNvCxnSpPr>
          <p:nvPr/>
        </p:nvCxnSpPr>
        <p:spPr bwMode="auto">
          <a:xfrm flipV="1">
            <a:off x="2691606" y="2736476"/>
            <a:ext cx="536336" cy="503239"/>
          </a:xfrm>
          <a:prstGeom prst="straightConnector1">
            <a:avLst/>
          </a:prstGeom>
          <a:noFill/>
          <a:ln w="38100" algn="ctr">
            <a:solidFill>
              <a:srgbClr val="0000FF"/>
            </a:solidFill>
            <a:round/>
            <a:headEnd/>
            <a:tailEnd type="arrow" w="med" len="med"/>
          </a:ln>
          <a:extLst>
            <a:ext uri="{909E8E84-426E-40DD-AFC4-6F175D3DCCD1}">
              <a14:hiddenFill xmlns:a14="http://schemas.microsoft.com/office/drawing/2010/main">
                <a:noFill/>
              </a14:hiddenFill>
            </a:ext>
          </a:extLst>
        </p:spPr>
      </p:cxnSp>
      <p:sp>
        <p:nvSpPr>
          <p:cNvPr id="14" name="Text Box 3"/>
          <p:cNvSpPr txBox="1">
            <a:spLocks noChangeArrowheads="1"/>
          </p:cNvSpPr>
          <p:nvPr/>
        </p:nvSpPr>
        <p:spPr bwMode="auto">
          <a:xfrm>
            <a:off x="980281" y="1287208"/>
            <a:ext cx="6751638" cy="46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92" tIns="49545" rIns="99092" bIns="49545">
            <a:spAutoFit/>
          </a:bodyPr>
          <a:lstStyle>
            <a:lvl1pPr marL="457200" indent="-457200">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latinLnBrk="1"/>
            <a:r>
              <a:rPr lang="zh-CN" altLang="en-US" sz="2400" b="1">
                <a:solidFill>
                  <a:srgbClr val="002060"/>
                </a:solidFill>
                <a:latin typeface="黑体" pitchFamily="2" charset="-122"/>
                <a:ea typeface="黑体" pitchFamily="2" charset="-122"/>
              </a:rPr>
              <a:t>操作数在指令中的立即数字段。</a:t>
            </a:r>
          </a:p>
        </p:txBody>
      </p:sp>
      <p:cxnSp>
        <p:nvCxnSpPr>
          <p:cNvPr id="19" name="直接箭头连接符 15"/>
          <p:cNvCxnSpPr>
            <a:cxnSpLocks noChangeShapeType="1"/>
          </p:cNvCxnSpPr>
          <p:nvPr/>
        </p:nvCxnSpPr>
        <p:spPr bwMode="auto">
          <a:xfrm flipH="1" flipV="1">
            <a:off x="2650355" y="2736476"/>
            <a:ext cx="536336" cy="503239"/>
          </a:xfrm>
          <a:prstGeom prst="straightConnector1">
            <a:avLst/>
          </a:prstGeom>
          <a:noFill/>
          <a:ln w="38100" algn="ctr">
            <a:solidFill>
              <a:srgbClr val="0000FF"/>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9247630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716096" y="565237"/>
            <a:ext cx="842790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en-US" altLang="zh-CN" dirty="0" smtClean="0">
                <a:ea typeface="黑体" pitchFamily="2" charset="-122"/>
              </a:rPr>
              <a:t>2</a:t>
            </a:r>
            <a:r>
              <a:rPr lang="zh-CN" altLang="en-US" dirty="0" smtClean="0">
                <a:ea typeface="黑体" pitchFamily="2" charset="-122"/>
              </a:rPr>
              <a:t>）</a:t>
            </a:r>
            <a:r>
              <a:rPr lang="zh-CN" altLang="en-US" dirty="0" smtClean="0">
                <a:latin typeface="黑体" pitchFamily="49" charset="-122"/>
                <a:ea typeface="黑体" pitchFamily="49" charset="-122"/>
              </a:rPr>
              <a:t>寄存器寻址</a:t>
            </a:r>
            <a:r>
              <a:rPr lang="en-US" altLang="zh-CN" dirty="0">
                <a:latin typeface="黑体" pitchFamily="49" charset="-122"/>
                <a:ea typeface="黑体" pitchFamily="49" charset="-122"/>
              </a:rPr>
              <a:t>(Register Addressing)</a:t>
            </a:r>
          </a:p>
        </p:txBody>
      </p:sp>
      <p:grpSp>
        <p:nvGrpSpPr>
          <p:cNvPr id="3" name="组合 29"/>
          <p:cNvGrpSpPr>
            <a:grpSpLocks/>
          </p:cNvGrpSpPr>
          <p:nvPr/>
        </p:nvGrpSpPr>
        <p:grpSpPr bwMode="auto">
          <a:xfrm>
            <a:off x="1120774" y="1406525"/>
            <a:ext cx="6759575" cy="576262"/>
            <a:chOff x="495331" y="2116839"/>
            <a:chExt cx="6760004" cy="576064"/>
          </a:xfrm>
        </p:grpSpPr>
        <p:sp>
          <p:nvSpPr>
            <p:cNvPr id="4" name="矩形 3"/>
            <p:cNvSpPr/>
            <p:nvPr/>
          </p:nvSpPr>
          <p:spPr>
            <a:xfrm>
              <a:off x="495331" y="2116839"/>
              <a:ext cx="1395502"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op</a:t>
              </a:r>
            </a:p>
          </p:txBody>
        </p:sp>
        <p:sp>
          <p:nvSpPr>
            <p:cNvPr id="5" name="矩形 4"/>
            <p:cNvSpPr/>
            <p:nvPr/>
          </p:nvSpPr>
          <p:spPr>
            <a:xfrm>
              <a:off x="1890833" y="2116839"/>
              <a:ext cx="1044641"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err="1">
                  <a:solidFill>
                    <a:srgbClr val="FF0000"/>
                  </a:solidFill>
                </a:rPr>
                <a:t>rs</a:t>
              </a:r>
              <a:endParaRPr lang="en-US" altLang="zh-CN" sz="2000" b="1" dirty="0">
                <a:solidFill>
                  <a:srgbClr val="FF0000"/>
                </a:solidFill>
              </a:endParaRPr>
            </a:p>
          </p:txBody>
        </p:sp>
        <p:sp>
          <p:nvSpPr>
            <p:cNvPr id="6" name="矩形 5"/>
            <p:cNvSpPr/>
            <p:nvPr/>
          </p:nvSpPr>
          <p:spPr>
            <a:xfrm>
              <a:off x="2935474" y="2116839"/>
              <a:ext cx="1043053"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rt</a:t>
              </a:r>
            </a:p>
          </p:txBody>
        </p:sp>
        <p:sp>
          <p:nvSpPr>
            <p:cNvPr id="7" name="矩形 6"/>
            <p:cNvSpPr/>
            <p:nvPr/>
          </p:nvSpPr>
          <p:spPr>
            <a:xfrm>
              <a:off x="3978527" y="2116839"/>
              <a:ext cx="1044641"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rd</a:t>
              </a:r>
            </a:p>
          </p:txBody>
        </p:sp>
        <p:sp>
          <p:nvSpPr>
            <p:cNvPr id="8" name="矩形 7"/>
            <p:cNvSpPr/>
            <p:nvPr/>
          </p:nvSpPr>
          <p:spPr>
            <a:xfrm>
              <a:off x="5023168" y="2116839"/>
              <a:ext cx="1044641"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dirty="0">
                <a:solidFill>
                  <a:srgbClr val="002060"/>
                </a:solidFill>
              </a:endParaRPr>
            </a:p>
          </p:txBody>
        </p:sp>
        <p:sp>
          <p:nvSpPr>
            <p:cNvPr id="9" name="矩形 8"/>
            <p:cNvSpPr/>
            <p:nvPr/>
          </p:nvSpPr>
          <p:spPr>
            <a:xfrm>
              <a:off x="6067810" y="2116839"/>
              <a:ext cx="1187525"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func</a:t>
              </a:r>
            </a:p>
          </p:txBody>
        </p:sp>
      </p:grpSp>
      <p:sp>
        <p:nvSpPr>
          <p:cNvPr id="10" name="椭圆 9"/>
          <p:cNvSpPr/>
          <p:nvPr/>
        </p:nvSpPr>
        <p:spPr>
          <a:xfrm>
            <a:off x="2371724" y="1143000"/>
            <a:ext cx="1333500" cy="1104900"/>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a:solidFill>
                <a:srgbClr val="002060"/>
              </a:solidFill>
            </a:endParaRPr>
          </a:p>
        </p:txBody>
      </p:sp>
      <p:grpSp>
        <p:nvGrpSpPr>
          <p:cNvPr id="11" name="组合 36"/>
          <p:cNvGrpSpPr>
            <a:grpSpLocks/>
          </p:cNvGrpSpPr>
          <p:nvPr/>
        </p:nvGrpSpPr>
        <p:grpSpPr bwMode="auto">
          <a:xfrm>
            <a:off x="3038473" y="3091732"/>
            <a:ext cx="3952875" cy="780179"/>
            <a:chOff x="2412728" y="3801135"/>
            <a:chExt cx="3952748" cy="780226"/>
          </a:xfrm>
        </p:grpSpPr>
        <p:sp>
          <p:nvSpPr>
            <p:cNvPr id="13" name="Text Box 3"/>
            <p:cNvSpPr txBox="1">
              <a:spLocks noChangeArrowheads="1"/>
            </p:cNvSpPr>
            <p:nvPr/>
          </p:nvSpPr>
          <p:spPr bwMode="auto">
            <a:xfrm>
              <a:off x="2412728" y="3801135"/>
              <a:ext cx="1581099" cy="407858"/>
            </a:xfrm>
            <a:prstGeom prst="rect">
              <a:avLst/>
            </a:prstGeom>
            <a:solidFill>
              <a:srgbClr val="FFFFFF"/>
            </a:solidFill>
            <a:ln w="9525">
              <a:noFill/>
              <a:miter lim="800000"/>
              <a:headEnd/>
              <a:tailEnd/>
            </a:ln>
            <a:effectLst/>
          </p:spPr>
          <p:txBody>
            <a:bodyPr wrap="none"/>
            <a:lstStyle>
              <a:defPPr>
                <a:defRPr lang="en-US"/>
              </a:defPPr>
              <a:lvl1pPr algn="ctr">
                <a:defRPr sz="2000">
                  <a:solidFill>
                    <a:srgbClr val="002060"/>
                  </a:solidFill>
                  <a:latin typeface="黑体" pitchFamily="2" charset="-122"/>
                  <a:ea typeface="黑体" pitchFamily="2" charset="-122"/>
                </a:defRPr>
              </a:lvl1pPr>
            </a:lstStyle>
            <a:p>
              <a:r>
                <a:rPr lang="zh-CN" altLang="en-US" dirty="0">
                  <a:solidFill>
                    <a:srgbClr val="FF0000"/>
                  </a:solidFill>
                </a:rPr>
                <a:t>寄存器</a:t>
              </a:r>
              <a:r>
                <a:rPr lang="en-US" altLang="zh-CN" dirty="0" err="1">
                  <a:solidFill>
                    <a:srgbClr val="FF0000"/>
                  </a:solidFill>
                </a:rPr>
                <a:t>rs</a:t>
              </a:r>
              <a:endParaRPr lang="zh-CN" altLang="en-US" dirty="0">
                <a:solidFill>
                  <a:srgbClr val="FF0000"/>
                </a:solidFill>
              </a:endParaRPr>
            </a:p>
          </p:txBody>
        </p:sp>
        <p:sp>
          <p:nvSpPr>
            <p:cNvPr id="12" name="矩形 11"/>
            <p:cNvSpPr/>
            <p:nvPr/>
          </p:nvSpPr>
          <p:spPr>
            <a:xfrm>
              <a:off x="3917630" y="4005064"/>
              <a:ext cx="2447846" cy="576297"/>
            </a:xfrm>
            <a:prstGeom prst="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wrap="none"/>
            <a:lstStyle/>
            <a:p>
              <a:pPr algn="ctr"/>
              <a:r>
                <a:rPr lang="zh-CN" altLang="en-US" sz="2000" dirty="0">
                  <a:solidFill>
                    <a:srgbClr val="002060"/>
                  </a:solidFill>
                  <a:latin typeface="黑体" pitchFamily="2" charset="-122"/>
                  <a:ea typeface="黑体" pitchFamily="2" charset="-122"/>
                </a:rPr>
                <a:t>数据字</a:t>
              </a:r>
            </a:p>
          </p:txBody>
        </p:sp>
      </p:grpSp>
      <p:cxnSp>
        <p:nvCxnSpPr>
          <p:cNvPr id="14" name="直接连接符 13"/>
          <p:cNvCxnSpPr>
            <a:cxnSpLocks noChangeShapeType="1"/>
          </p:cNvCxnSpPr>
          <p:nvPr/>
        </p:nvCxnSpPr>
        <p:spPr bwMode="auto">
          <a:xfrm>
            <a:off x="3036887" y="2112962"/>
            <a:ext cx="0" cy="14700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5" name="直接连接符 14"/>
          <p:cNvCxnSpPr>
            <a:cxnSpLocks noChangeShapeType="1"/>
          </p:cNvCxnSpPr>
          <p:nvPr/>
        </p:nvCxnSpPr>
        <p:spPr bwMode="auto">
          <a:xfrm>
            <a:off x="3022599" y="3582987"/>
            <a:ext cx="1454150" cy="0"/>
          </a:xfrm>
          <a:prstGeom prst="line">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1090713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716096" y="565237"/>
            <a:ext cx="842790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en-US" altLang="zh-CN" dirty="0" smtClean="0">
                <a:latin typeface="黑体" pitchFamily="49" charset="-122"/>
                <a:ea typeface="黑体" pitchFamily="49" charset="-122"/>
              </a:rPr>
              <a:t>3</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基址寻址</a:t>
            </a:r>
            <a:r>
              <a:rPr lang="en-US" altLang="zh-CN" dirty="0">
                <a:latin typeface="黑体" pitchFamily="49" charset="-122"/>
                <a:ea typeface="黑体" pitchFamily="49" charset="-122"/>
              </a:rPr>
              <a:t>(Basic Addressing)</a:t>
            </a:r>
          </a:p>
        </p:txBody>
      </p:sp>
      <p:grpSp>
        <p:nvGrpSpPr>
          <p:cNvPr id="3" name="组合 18"/>
          <p:cNvGrpSpPr>
            <a:grpSpLocks/>
          </p:cNvGrpSpPr>
          <p:nvPr/>
        </p:nvGrpSpPr>
        <p:grpSpPr bwMode="auto">
          <a:xfrm>
            <a:off x="933450" y="1671343"/>
            <a:ext cx="6761163" cy="576262"/>
            <a:chOff x="429002" y="503430"/>
            <a:chExt cx="6760004" cy="576064"/>
          </a:xfrm>
          <a:noFill/>
        </p:grpSpPr>
        <p:sp>
          <p:nvSpPr>
            <p:cNvPr id="4" name="矩形 3"/>
            <p:cNvSpPr/>
            <p:nvPr/>
          </p:nvSpPr>
          <p:spPr>
            <a:xfrm>
              <a:off x="429002" y="503430"/>
              <a:ext cx="1395174"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op</a:t>
              </a:r>
            </a:p>
          </p:txBody>
        </p:sp>
        <p:sp>
          <p:nvSpPr>
            <p:cNvPr id="5" name="矩形 4"/>
            <p:cNvSpPr/>
            <p:nvPr/>
          </p:nvSpPr>
          <p:spPr>
            <a:xfrm>
              <a:off x="1824176" y="503430"/>
              <a:ext cx="104439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rs</a:t>
              </a:r>
            </a:p>
          </p:txBody>
        </p:sp>
        <p:sp>
          <p:nvSpPr>
            <p:cNvPr id="6" name="矩形 5"/>
            <p:cNvSpPr/>
            <p:nvPr/>
          </p:nvSpPr>
          <p:spPr>
            <a:xfrm>
              <a:off x="2868572" y="503430"/>
              <a:ext cx="1044396"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rt</a:t>
              </a:r>
            </a:p>
          </p:txBody>
        </p:sp>
        <p:sp>
          <p:nvSpPr>
            <p:cNvPr id="7" name="矩形 6"/>
            <p:cNvSpPr/>
            <p:nvPr/>
          </p:nvSpPr>
          <p:spPr>
            <a:xfrm>
              <a:off x="3912968" y="503430"/>
              <a:ext cx="3276038" cy="576064"/>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err="1">
                  <a:solidFill>
                    <a:srgbClr val="002060"/>
                  </a:solidFill>
                </a:rPr>
                <a:t>imm</a:t>
              </a:r>
              <a:endParaRPr lang="en-US" altLang="zh-CN" sz="2000" b="1" dirty="0">
                <a:solidFill>
                  <a:srgbClr val="002060"/>
                </a:solidFill>
              </a:endParaRPr>
            </a:p>
          </p:txBody>
        </p:sp>
      </p:grpSp>
      <p:sp>
        <p:nvSpPr>
          <p:cNvPr id="8" name="椭圆 7"/>
          <p:cNvSpPr/>
          <p:nvPr/>
        </p:nvSpPr>
        <p:spPr>
          <a:xfrm>
            <a:off x="2184400" y="1406230"/>
            <a:ext cx="1333500" cy="1104900"/>
          </a:xfrm>
          <a:prstGeom prst="ellipse">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002060"/>
              </a:solidFill>
            </a:endParaRPr>
          </a:p>
        </p:txBody>
      </p:sp>
      <p:sp>
        <p:nvSpPr>
          <p:cNvPr id="9" name="矩形 8"/>
          <p:cNvSpPr/>
          <p:nvPr/>
        </p:nvSpPr>
        <p:spPr>
          <a:xfrm>
            <a:off x="900113" y="3422355"/>
            <a:ext cx="2447925" cy="5746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002060"/>
                </a:solidFill>
                <a:latin typeface="黑体" pitchFamily="49" charset="-122"/>
                <a:ea typeface="黑体" pitchFamily="49" charset="-122"/>
              </a:rPr>
              <a:t>基准地址码</a:t>
            </a:r>
            <a:endParaRPr lang="en-US" altLang="zh-CN" sz="2000" b="1" dirty="0">
              <a:solidFill>
                <a:srgbClr val="002060"/>
              </a:solidFill>
              <a:latin typeface="黑体" pitchFamily="49" charset="-122"/>
              <a:ea typeface="黑体" pitchFamily="49" charset="-122"/>
            </a:endParaRPr>
          </a:p>
        </p:txBody>
      </p:sp>
      <p:cxnSp>
        <p:nvCxnSpPr>
          <p:cNvPr id="10" name="肘形连接符 9"/>
          <p:cNvCxnSpPr>
            <a:cxnSpLocks noChangeShapeType="1"/>
            <a:stCxn id="5" idx="2"/>
            <a:endCxn id="9" idx="0"/>
          </p:cNvCxnSpPr>
          <p:nvPr/>
        </p:nvCxnSpPr>
        <p:spPr bwMode="auto">
          <a:xfrm rot="5400000">
            <a:off x="1900239" y="2471443"/>
            <a:ext cx="1174750" cy="727075"/>
          </a:xfrm>
          <a:prstGeom prst="bentConnector3">
            <a:avLst>
              <a:gd name="adj1" fmla="val 50000"/>
            </a:avLst>
          </a:prstGeom>
          <a:noFill/>
          <a:ln w="38100" algn="ctr">
            <a:solidFill>
              <a:schemeClr val="tx2"/>
            </a:solidFill>
            <a:miter lim="800000"/>
            <a:headEnd/>
            <a:tailEnd type="arrow" w="med" len="med"/>
          </a:ln>
          <a:extLst>
            <a:ext uri="{909E8E84-426E-40DD-AFC4-6F175D3DCCD1}">
              <a14:hiddenFill xmlns:a14="http://schemas.microsoft.com/office/drawing/2010/main">
                <a:noFill/>
              </a14:hiddenFill>
            </a:ext>
          </a:extLst>
        </p:spPr>
      </p:cxnSp>
      <p:sp>
        <p:nvSpPr>
          <p:cNvPr id="11" name="椭圆 10"/>
          <p:cNvSpPr/>
          <p:nvPr/>
        </p:nvSpPr>
        <p:spPr>
          <a:xfrm>
            <a:off x="3821113" y="2917530"/>
            <a:ext cx="503237" cy="504825"/>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dirty="0">
                <a:solidFill>
                  <a:srgbClr val="002060"/>
                </a:solidFill>
              </a:rPr>
              <a:t>+</a:t>
            </a:r>
            <a:endParaRPr lang="zh-CN" altLang="en-US" sz="2000" b="1" dirty="0">
              <a:solidFill>
                <a:srgbClr val="002060"/>
              </a:solidFill>
            </a:endParaRPr>
          </a:p>
        </p:txBody>
      </p:sp>
      <p:cxnSp>
        <p:nvCxnSpPr>
          <p:cNvPr id="12" name="肘形连接符 18"/>
          <p:cNvCxnSpPr>
            <a:cxnSpLocks noChangeShapeType="1"/>
            <a:stCxn id="7" idx="2"/>
            <a:endCxn id="11" idx="0"/>
          </p:cNvCxnSpPr>
          <p:nvPr/>
        </p:nvCxnSpPr>
        <p:spPr bwMode="auto">
          <a:xfrm rot="5400000">
            <a:off x="4729561" y="1590777"/>
            <a:ext cx="669925" cy="1983581"/>
          </a:xfrm>
          <a:prstGeom prst="bentConnector3">
            <a:avLst>
              <a:gd name="adj1" fmla="val 50000"/>
            </a:avLst>
          </a:prstGeom>
          <a:noFill/>
          <a:ln w="38100" algn="ctr">
            <a:solidFill>
              <a:schemeClr val="tx2"/>
            </a:solidFill>
            <a:miter lim="800000"/>
            <a:headEnd/>
            <a:tailEnd type="arrow" w="med" len="med"/>
          </a:ln>
          <a:extLst>
            <a:ext uri="{909E8E84-426E-40DD-AFC4-6F175D3DCCD1}">
              <a14:hiddenFill xmlns:a14="http://schemas.microsoft.com/office/drawing/2010/main">
                <a:noFill/>
              </a14:hiddenFill>
            </a:ext>
          </a:extLst>
        </p:spPr>
      </p:cxnSp>
      <p:cxnSp>
        <p:nvCxnSpPr>
          <p:cNvPr id="13" name="肘形连接符 18"/>
          <p:cNvCxnSpPr>
            <a:stCxn id="9" idx="3"/>
            <a:endCxn id="11" idx="4"/>
          </p:cNvCxnSpPr>
          <p:nvPr/>
        </p:nvCxnSpPr>
        <p:spPr>
          <a:xfrm flipV="1">
            <a:off x="3348038" y="3422355"/>
            <a:ext cx="725487" cy="287338"/>
          </a:xfrm>
          <a:prstGeom prst="bentConnector2">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14" name="组合 19"/>
          <p:cNvGrpSpPr>
            <a:grpSpLocks/>
          </p:cNvGrpSpPr>
          <p:nvPr/>
        </p:nvGrpSpPr>
        <p:grpSpPr bwMode="auto">
          <a:xfrm>
            <a:off x="5064125" y="2992297"/>
            <a:ext cx="2447925" cy="1990572"/>
            <a:chOff x="4559429" y="1846825"/>
            <a:chExt cx="2447898" cy="1991543"/>
          </a:xfrm>
        </p:grpSpPr>
        <p:sp>
          <p:nvSpPr>
            <p:cNvPr id="15" name="矩形 14"/>
            <p:cNvSpPr/>
            <p:nvPr/>
          </p:nvSpPr>
          <p:spPr>
            <a:xfrm>
              <a:off x="4559429" y="2254858"/>
              <a:ext cx="2447898" cy="158351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rgbClr val="002060"/>
                </a:solidFill>
              </a:endParaRPr>
            </a:p>
          </p:txBody>
        </p:sp>
        <p:sp>
          <p:nvSpPr>
            <p:cNvPr id="16" name="Text Box 3"/>
            <p:cNvSpPr txBox="1">
              <a:spLocks noChangeArrowheads="1"/>
            </p:cNvSpPr>
            <p:nvPr/>
          </p:nvSpPr>
          <p:spPr bwMode="auto">
            <a:xfrm>
              <a:off x="4991224" y="1846825"/>
              <a:ext cx="1584308" cy="408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92" tIns="49545" rIns="99092" bIns="49545">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algn="ctr" latinLnBrk="1"/>
              <a:r>
                <a:rPr lang="zh-CN" altLang="en-US" sz="2000" b="1" dirty="0" smtClean="0">
                  <a:solidFill>
                    <a:srgbClr val="002060"/>
                  </a:solidFill>
                  <a:latin typeface="黑体" pitchFamily="49" charset="-122"/>
                  <a:ea typeface="黑体" pitchFamily="49" charset="-122"/>
                </a:rPr>
                <a:t>内存</a:t>
              </a:r>
              <a:endParaRPr lang="en-US" altLang="zh-CN" sz="2000" b="1" dirty="0">
                <a:solidFill>
                  <a:srgbClr val="002060"/>
                </a:solidFill>
                <a:latin typeface="黑体" pitchFamily="49" charset="-122"/>
                <a:ea typeface="黑体" pitchFamily="49" charset="-122"/>
              </a:endParaRPr>
            </a:p>
          </p:txBody>
        </p:sp>
        <p:sp>
          <p:nvSpPr>
            <p:cNvPr id="17" name="矩形 16"/>
            <p:cNvSpPr/>
            <p:nvPr/>
          </p:nvSpPr>
          <p:spPr>
            <a:xfrm>
              <a:off x="4559429" y="2829813"/>
              <a:ext cx="2447898" cy="576544"/>
            </a:xfrm>
            <a:prstGeom prst="rect">
              <a:avLst/>
            </a:prstGeom>
            <a:solidFill>
              <a:schemeClr val="accent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rgbClr val="002060"/>
                </a:solidFill>
              </a:endParaRPr>
            </a:p>
          </p:txBody>
        </p:sp>
      </p:grpSp>
      <p:cxnSp>
        <p:nvCxnSpPr>
          <p:cNvPr id="18" name="肘形连接符 18"/>
          <p:cNvCxnSpPr>
            <a:cxnSpLocks noChangeShapeType="1"/>
            <a:stCxn id="11" idx="6"/>
            <a:endCxn id="17" idx="1"/>
          </p:cNvCxnSpPr>
          <p:nvPr/>
        </p:nvCxnSpPr>
        <p:spPr bwMode="auto">
          <a:xfrm>
            <a:off x="4324350" y="3169943"/>
            <a:ext cx="739775" cy="1092200"/>
          </a:xfrm>
          <a:prstGeom prst="bentConnector3">
            <a:avLst>
              <a:gd name="adj1" fmla="val 50000"/>
            </a:avLst>
          </a:prstGeom>
          <a:noFill/>
          <a:ln w="38100" algn="ctr">
            <a:solidFill>
              <a:schemeClr val="tx2"/>
            </a:solidFill>
            <a:miter lim="800000"/>
            <a:headEnd/>
            <a:tailEnd type="arrow" w="med" len="med"/>
          </a:ln>
          <a:extLst>
            <a:ext uri="{909E8E84-426E-40DD-AFC4-6F175D3DCCD1}">
              <a14:hiddenFill xmlns:a14="http://schemas.microsoft.com/office/drawing/2010/main">
                <a:noFill/>
              </a14:hiddenFill>
            </a:ext>
          </a:extLst>
        </p:spPr>
      </p:cxnSp>
      <p:sp>
        <p:nvSpPr>
          <p:cNvPr id="19" name="矩形 18"/>
          <p:cNvSpPr/>
          <p:nvPr/>
        </p:nvSpPr>
        <p:spPr>
          <a:xfrm>
            <a:off x="4716463" y="1226843"/>
            <a:ext cx="2879725" cy="387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002060"/>
                </a:solidFill>
                <a:latin typeface="黑体" pitchFamily="2" charset="-122"/>
                <a:ea typeface="黑体" pitchFamily="2" charset="-122"/>
              </a:rPr>
              <a:t>16</a:t>
            </a:r>
            <a:r>
              <a:rPr lang="zh-CN" altLang="en-US" sz="2000" b="1" dirty="0">
                <a:solidFill>
                  <a:srgbClr val="002060"/>
                </a:solidFill>
                <a:latin typeface="黑体" pitchFamily="2" charset="-122"/>
                <a:ea typeface="黑体" pitchFamily="2" charset="-122"/>
              </a:rPr>
              <a:t>位的带符号常数</a:t>
            </a:r>
          </a:p>
        </p:txBody>
      </p:sp>
      <p:sp>
        <p:nvSpPr>
          <p:cNvPr id="20" name="矩形 19"/>
          <p:cNvSpPr/>
          <p:nvPr/>
        </p:nvSpPr>
        <p:spPr>
          <a:xfrm>
            <a:off x="6084888" y="2363493"/>
            <a:ext cx="2808287" cy="388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a:solidFill>
                  <a:srgbClr val="FF0000"/>
                </a:solidFill>
                <a:latin typeface="黑体" pitchFamily="49" charset="-122"/>
                <a:ea typeface="黑体" pitchFamily="49" charset="-122"/>
              </a:rPr>
              <a:t>带符号扩展成</a:t>
            </a:r>
            <a:r>
              <a:rPr lang="en-US" altLang="zh-CN" sz="2000" b="1" dirty="0">
                <a:solidFill>
                  <a:srgbClr val="FF0000"/>
                </a:solidFill>
                <a:latin typeface="黑体" pitchFamily="49" charset="-122"/>
                <a:ea typeface="黑体" pitchFamily="49" charset="-122"/>
              </a:rPr>
              <a:t>32</a:t>
            </a:r>
            <a:r>
              <a:rPr lang="zh-CN" altLang="en-US" sz="2000" b="1" dirty="0">
                <a:solidFill>
                  <a:srgbClr val="FF0000"/>
                </a:solidFill>
                <a:latin typeface="黑体" pitchFamily="49" charset="-122"/>
                <a:ea typeface="黑体" pitchFamily="49" charset="-122"/>
              </a:rPr>
              <a:t>位</a:t>
            </a:r>
          </a:p>
        </p:txBody>
      </p:sp>
      <p:sp>
        <p:nvSpPr>
          <p:cNvPr id="21" name="矩形 20"/>
          <p:cNvSpPr/>
          <p:nvPr/>
        </p:nvSpPr>
        <p:spPr bwMode="auto">
          <a:xfrm>
            <a:off x="5076825" y="3998618"/>
            <a:ext cx="2411413" cy="528637"/>
          </a:xfrm>
          <a:prstGeom prst="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wrap="none"/>
          <a:lstStyle/>
          <a:p>
            <a:pPr algn="ctr">
              <a:defRPr/>
            </a:pPr>
            <a:r>
              <a:rPr lang="zh-CN" altLang="en-US" sz="2000" b="1" dirty="0">
                <a:solidFill>
                  <a:srgbClr val="002060"/>
                </a:solidFill>
                <a:latin typeface="黑体" pitchFamily="2" charset="-122"/>
                <a:ea typeface="黑体" pitchFamily="2" charset="-122"/>
              </a:rPr>
              <a:t>数据字</a:t>
            </a:r>
          </a:p>
        </p:txBody>
      </p:sp>
    </p:spTree>
    <p:extLst>
      <p:ext uri="{BB962C8B-B14F-4D97-AF65-F5344CB8AC3E}">
        <p14:creationId xmlns:p14="http://schemas.microsoft.com/office/powerpoint/2010/main" val="111824474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ssolv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par>
                          <p:cTn id="58" fill="hold">
                            <p:stCondLst>
                              <p:cond delay="500"/>
                            </p:stCondLst>
                            <p:childTnLst>
                              <p:par>
                                <p:cTn id="59" presetID="22" presetClass="entr" presetSubtype="8" fill="hold" grpId="0" nodeType="afterEffect">
                                  <p:stCondLst>
                                    <p:cond delay="0"/>
                                  </p:stCondLst>
                                  <p:iterate type="lt">
                                    <p:tmPct val="0"/>
                                  </p:iterate>
                                  <p:childTnLst>
                                    <p:set>
                                      <p:cBhvr>
                                        <p:cTn id="60" dur="1" fill="hold">
                                          <p:stCondLst>
                                            <p:cond delay="0"/>
                                          </p:stCondLst>
                                        </p:cTn>
                                        <p:tgtEl>
                                          <p:spTgt spid="21"/>
                                        </p:tgtEl>
                                        <p:attrNameLst>
                                          <p:attrName>style.visibility</p:attrName>
                                        </p:attrNameLst>
                                      </p:cBhvr>
                                      <p:to>
                                        <p:strVal val="visible"/>
                                      </p:to>
                                    </p:set>
                                    <p:animEffect transition="in" filter="wipe(left)">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9" grpId="0"/>
      <p:bldP spid="20" grpId="0"/>
      <p:bldP spid="21"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716096" y="565237"/>
            <a:ext cx="842790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en-US" altLang="zh-CN" dirty="0">
                <a:latin typeface="黑体" pitchFamily="49" charset="-122"/>
                <a:ea typeface="黑体" pitchFamily="49" charset="-122"/>
              </a:rPr>
              <a:t>PC</a:t>
            </a:r>
            <a:r>
              <a:rPr lang="zh-CN" altLang="en-US" dirty="0">
                <a:latin typeface="黑体" pitchFamily="49" charset="-122"/>
                <a:ea typeface="黑体" pitchFamily="49" charset="-122"/>
              </a:rPr>
              <a:t>相对寻址</a:t>
            </a:r>
            <a:r>
              <a:rPr lang="en-US" altLang="zh-CN" dirty="0">
                <a:latin typeface="黑体" pitchFamily="49" charset="-122"/>
                <a:ea typeface="黑体" pitchFamily="49" charset="-122"/>
              </a:rPr>
              <a:t>(PC-relative Addressing)</a:t>
            </a:r>
          </a:p>
        </p:txBody>
      </p:sp>
      <p:grpSp>
        <p:nvGrpSpPr>
          <p:cNvPr id="3" name="组合 18"/>
          <p:cNvGrpSpPr>
            <a:grpSpLocks/>
          </p:cNvGrpSpPr>
          <p:nvPr/>
        </p:nvGrpSpPr>
        <p:grpSpPr bwMode="auto">
          <a:xfrm>
            <a:off x="1270794" y="1582737"/>
            <a:ext cx="6759575" cy="576263"/>
            <a:chOff x="356994" y="791462"/>
            <a:chExt cx="6760004" cy="576064"/>
          </a:xfrm>
        </p:grpSpPr>
        <p:sp>
          <p:nvSpPr>
            <p:cNvPr id="4" name="矩形 3"/>
            <p:cNvSpPr/>
            <p:nvPr/>
          </p:nvSpPr>
          <p:spPr>
            <a:xfrm>
              <a:off x="356994" y="791462"/>
              <a:ext cx="1395501"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op</a:t>
              </a:r>
            </a:p>
          </p:txBody>
        </p:sp>
        <p:sp>
          <p:nvSpPr>
            <p:cNvPr id="5" name="矩形 4"/>
            <p:cNvSpPr/>
            <p:nvPr/>
          </p:nvSpPr>
          <p:spPr>
            <a:xfrm>
              <a:off x="1752495" y="791462"/>
              <a:ext cx="1044641"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rs</a:t>
              </a:r>
            </a:p>
          </p:txBody>
        </p:sp>
        <p:sp>
          <p:nvSpPr>
            <p:cNvPr id="6" name="矩形 5"/>
            <p:cNvSpPr/>
            <p:nvPr/>
          </p:nvSpPr>
          <p:spPr>
            <a:xfrm>
              <a:off x="2797136" y="791462"/>
              <a:ext cx="1043054"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rt</a:t>
              </a:r>
            </a:p>
          </p:txBody>
        </p:sp>
        <p:sp>
          <p:nvSpPr>
            <p:cNvPr id="7" name="矩形 6"/>
            <p:cNvSpPr/>
            <p:nvPr/>
          </p:nvSpPr>
          <p:spPr>
            <a:xfrm>
              <a:off x="3840190" y="791462"/>
              <a:ext cx="3276808" cy="5760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err="1">
                  <a:solidFill>
                    <a:srgbClr val="002060"/>
                  </a:solidFill>
                </a:rPr>
                <a:t>imm</a:t>
              </a:r>
              <a:endParaRPr lang="en-US" altLang="zh-CN" sz="2000" b="1" dirty="0">
                <a:solidFill>
                  <a:srgbClr val="002060"/>
                </a:solidFill>
              </a:endParaRPr>
            </a:p>
          </p:txBody>
        </p:sp>
      </p:grpSp>
      <p:sp>
        <p:nvSpPr>
          <p:cNvPr id="8" name="矩形 7"/>
          <p:cNvSpPr/>
          <p:nvPr/>
        </p:nvSpPr>
        <p:spPr>
          <a:xfrm>
            <a:off x="1237456" y="3571875"/>
            <a:ext cx="2447925" cy="57626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002060"/>
                </a:solidFill>
                <a:latin typeface="黑体" pitchFamily="49" charset="-122"/>
                <a:ea typeface="黑体" pitchFamily="49" charset="-122"/>
              </a:rPr>
              <a:t>当前地址码</a:t>
            </a:r>
            <a:endParaRPr lang="en-US" altLang="zh-CN" sz="2000" b="1" dirty="0">
              <a:solidFill>
                <a:srgbClr val="002060"/>
              </a:solidFill>
              <a:latin typeface="黑体" pitchFamily="49" charset="-122"/>
              <a:ea typeface="黑体" pitchFamily="49" charset="-122"/>
            </a:endParaRPr>
          </a:p>
        </p:txBody>
      </p:sp>
      <p:cxnSp>
        <p:nvCxnSpPr>
          <p:cNvPr id="10" name="肘形连接符 18"/>
          <p:cNvCxnSpPr>
            <a:stCxn id="8" idx="3"/>
            <a:endCxn id="23" idx="4"/>
          </p:cNvCxnSpPr>
          <p:nvPr/>
        </p:nvCxnSpPr>
        <p:spPr>
          <a:xfrm flipV="1">
            <a:off x="3685381" y="3486054"/>
            <a:ext cx="723899" cy="373952"/>
          </a:xfrm>
          <a:prstGeom prst="bentConnector2">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11" name="组合 19"/>
          <p:cNvGrpSpPr>
            <a:grpSpLocks/>
          </p:cNvGrpSpPr>
          <p:nvPr/>
        </p:nvGrpSpPr>
        <p:grpSpPr bwMode="auto">
          <a:xfrm>
            <a:off x="5401469" y="3496076"/>
            <a:ext cx="2447925" cy="2020486"/>
            <a:chOff x="4487421" y="2106415"/>
            <a:chExt cx="2447898" cy="2019985"/>
          </a:xfrm>
        </p:grpSpPr>
        <p:sp>
          <p:nvSpPr>
            <p:cNvPr id="12" name="矩形 11"/>
            <p:cNvSpPr/>
            <p:nvPr/>
          </p:nvSpPr>
          <p:spPr>
            <a:xfrm>
              <a:off x="4487421" y="2542468"/>
              <a:ext cx="2447898" cy="15839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rgbClr val="002060"/>
                </a:solidFill>
              </a:endParaRPr>
            </a:p>
          </p:txBody>
        </p:sp>
        <p:sp>
          <p:nvSpPr>
            <p:cNvPr id="13" name="Text Box 3"/>
            <p:cNvSpPr txBox="1">
              <a:spLocks noChangeArrowheads="1"/>
            </p:cNvSpPr>
            <p:nvPr/>
          </p:nvSpPr>
          <p:spPr bwMode="auto">
            <a:xfrm>
              <a:off x="4919216" y="2106415"/>
              <a:ext cx="1584308" cy="4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92" tIns="49545" rIns="99092" bIns="49545">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algn="ctr" latinLnBrk="1"/>
              <a:r>
                <a:rPr lang="zh-CN" altLang="en-US" sz="2000" b="1" dirty="0" smtClean="0">
                  <a:solidFill>
                    <a:srgbClr val="002060"/>
                  </a:solidFill>
                  <a:latin typeface="黑体" pitchFamily="49" charset="-122"/>
                  <a:ea typeface="黑体" pitchFamily="49" charset="-122"/>
                </a:rPr>
                <a:t>内存</a:t>
              </a:r>
              <a:endParaRPr lang="en-US" altLang="zh-CN" sz="2000" b="1" dirty="0">
                <a:solidFill>
                  <a:srgbClr val="002060"/>
                </a:solidFill>
                <a:latin typeface="黑体" pitchFamily="49" charset="-122"/>
                <a:ea typeface="黑体" pitchFamily="49" charset="-122"/>
              </a:endParaRPr>
            </a:p>
          </p:txBody>
        </p:sp>
        <p:sp>
          <p:nvSpPr>
            <p:cNvPr id="14" name="矩形 13"/>
            <p:cNvSpPr/>
            <p:nvPr/>
          </p:nvSpPr>
          <p:spPr>
            <a:xfrm>
              <a:off x="4487421" y="3118588"/>
              <a:ext cx="2447898" cy="57611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dirty="0">
                <a:solidFill>
                  <a:srgbClr val="002060"/>
                </a:solidFill>
              </a:endParaRPr>
            </a:p>
          </p:txBody>
        </p:sp>
      </p:grpSp>
      <p:cxnSp>
        <p:nvCxnSpPr>
          <p:cNvPr id="15" name="肘形连接符 18"/>
          <p:cNvCxnSpPr>
            <a:cxnSpLocks noChangeShapeType="1"/>
            <a:endCxn id="14" idx="1"/>
          </p:cNvCxnSpPr>
          <p:nvPr/>
        </p:nvCxnSpPr>
        <p:spPr bwMode="auto">
          <a:xfrm>
            <a:off x="4661694" y="3233642"/>
            <a:ext cx="739775" cy="1562989"/>
          </a:xfrm>
          <a:prstGeom prst="bentConnector3">
            <a:avLst>
              <a:gd name="adj1" fmla="val 50000"/>
            </a:avLst>
          </a:prstGeom>
          <a:noFill/>
          <a:ln w="38100" algn="ctr">
            <a:solidFill>
              <a:schemeClr val="tx2"/>
            </a:solidFill>
            <a:miter lim="800000"/>
            <a:headEnd/>
            <a:tailEnd type="arrow" w="med" len="med"/>
          </a:ln>
          <a:extLst>
            <a:ext uri="{909E8E84-426E-40DD-AFC4-6F175D3DCCD1}">
              <a14:hiddenFill xmlns:a14="http://schemas.microsoft.com/office/drawing/2010/main">
                <a:noFill/>
              </a14:hiddenFill>
            </a:ext>
          </a:extLst>
        </p:spPr>
      </p:cxnSp>
      <p:grpSp>
        <p:nvGrpSpPr>
          <p:cNvPr id="16" name="组合 24"/>
          <p:cNvGrpSpPr>
            <a:grpSpLocks/>
          </p:cNvGrpSpPr>
          <p:nvPr/>
        </p:nvGrpSpPr>
        <p:grpSpPr bwMode="auto">
          <a:xfrm>
            <a:off x="4409281" y="2159000"/>
            <a:ext cx="1982788" cy="838200"/>
            <a:chOff x="3711575" y="2781300"/>
            <a:chExt cx="1982788" cy="669925"/>
          </a:xfrm>
        </p:grpSpPr>
        <p:cxnSp>
          <p:nvCxnSpPr>
            <p:cNvPr id="17" name="肘形连接符 18"/>
            <p:cNvCxnSpPr/>
            <p:nvPr/>
          </p:nvCxnSpPr>
          <p:spPr>
            <a:xfrm rot="5400000">
              <a:off x="4368006" y="2124869"/>
              <a:ext cx="669925" cy="1982788"/>
            </a:xfrm>
            <a:prstGeom prst="bentConnector3">
              <a:avLst>
                <a:gd name="adj1" fmla="val 48106"/>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341813" y="2897188"/>
              <a:ext cx="1093787" cy="387350"/>
            </a:xfrm>
            <a:prstGeom prst="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002060"/>
                  </a:solidFill>
                </a:rPr>
                <a:t>&lt;&lt; 2</a:t>
              </a:r>
            </a:p>
          </p:txBody>
        </p:sp>
      </p:grpSp>
      <p:sp>
        <p:nvSpPr>
          <p:cNvPr id="19" name="矩形 18"/>
          <p:cNvSpPr>
            <a:spLocks noChangeArrowheads="1"/>
          </p:cNvSpPr>
          <p:nvPr/>
        </p:nvSpPr>
        <p:spPr bwMode="auto">
          <a:xfrm>
            <a:off x="5053806" y="1123950"/>
            <a:ext cx="28797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r>
              <a:rPr lang="en-US" altLang="zh-CN" sz="2000" b="1">
                <a:solidFill>
                  <a:srgbClr val="002060"/>
                </a:solidFill>
                <a:latin typeface="黑体" pitchFamily="2" charset="-122"/>
                <a:ea typeface="黑体" pitchFamily="2" charset="-122"/>
              </a:rPr>
              <a:t>16</a:t>
            </a:r>
            <a:r>
              <a:rPr lang="zh-CN" altLang="en-US" sz="2000" b="1">
                <a:solidFill>
                  <a:srgbClr val="002060"/>
                </a:solidFill>
                <a:latin typeface="黑体" pitchFamily="2" charset="-122"/>
                <a:ea typeface="黑体" pitchFamily="2" charset="-122"/>
              </a:rPr>
              <a:t>位的带符号常数</a:t>
            </a:r>
          </a:p>
        </p:txBody>
      </p:sp>
      <p:sp>
        <p:nvSpPr>
          <p:cNvPr id="20" name="矩形 19"/>
          <p:cNvSpPr/>
          <p:nvPr/>
        </p:nvSpPr>
        <p:spPr>
          <a:xfrm>
            <a:off x="6422231" y="2276475"/>
            <a:ext cx="2951163"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a:solidFill>
                  <a:srgbClr val="FF0000"/>
                </a:solidFill>
                <a:latin typeface="黑体" pitchFamily="49" charset="-122"/>
                <a:ea typeface="黑体" pitchFamily="49" charset="-122"/>
              </a:rPr>
              <a:t>带符号扩展成</a:t>
            </a:r>
            <a:r>
              <a:rPr lang="en-US" altLang="zh-CN" sz="2000" b="1" dirty="0">
                <a:solidFill>
                  <a:srgbClr val="FF0000"/>
                </a:solidFill>
                <a:latin typeface="黑体" pitchFamily="49" charset="-122"/>
                <a:ea typeface="黑体" pitchFamily="49" charset="-122"/>
              </a:rPr>
              <a:t>32</a:t>
            </a:r>
            <a:r>
              <a:rPr lang="zh-CN" altLang="en-US" sz="2000" b="1" dirty="0">
                <a:solidFill>
                  <a:srgbClr val="FF0000"/>
                </a:solidFill>
                <a:latin typeface="黑体" pitchFamily="49" charset="-122"/>
                <a:ea typeface="黑体" pitchFamily="49" charset="-122"/>
              </a:rPr>
              <a:t>位</a:t>
            </a:r>
            <a:endParaRPr lang="en-US" altLang="zh-CN" sz="2000" b="1" dirty="0">
              <a:solidFill>
                <a:srgbClr val="FF0000"/>
              </a:solidFill>
              <a:latin typeface="黑体" pitchFamily="49" charset="-122"/>
              <a:ea typeface="黑体" pitchFamily="49" charset="-122"/>
            </a:endParaRPr>
          </a:p>
          <a:p>
            <a:pPr>
              <a:defRPr/>
            </a:pPr>
            <a:r>
              <a:rPr lang="zh-CN" altLang="en-US" sz="2000" b="1" dirty="0">
                <a:solidFill>
                  <a:srgbClr val="FF0000"/>
                </a:solidFill>
                <a:latin typeface="黑体" pitchFamily="49" charset="-122"/>
                <a:ea typeface="黑体" pitchFamily="49" charset="-122"/>
              </a:rPr>
              <a:t>并左移</a:t>
            </a:r>
            <a:r>
              <a:rPr lang="en-US" altLang="zh-CN" sz="2000" b="1" dirty="0">
                <a:solidFill>
                  <a:srgbClr val="FF0000"/>
                </a:solidFill>
                <a:latin typeface="黑体" pitchFamily="49" charset="-122"/>
                <a:ea typeface="黑体" pitchFamily="49" charset="-122"/>
              </a:rPr>
              <a:t>2</a:t>
            </a:r>
            <a:r>
              <a:rPr lang="zh-CN" altLang="en-US" sz="2000" b="1" dirty="0">
                <a:solidFill>
                  <a:srgbClr val="FF0000"/>
                </a:solidFill>
                <a:latin typeface="黑体" pitchFamily="49" charset="-122"/>
                <a:ea typeface="黑体" pitchFamily="49" charset="-122"/>
              </a:rPr>
              <a:t>位</a:t>
            </a:r>
          </a:p>
        </p:txBody>
      </p:sp>
      <p:sp>
        <p:nvSpPr>
          <p:cNvPr id="21" name="矩形 20"/>
          <p:cNvSpPr/>
          <p:nvPr/>
        </p:nvSpPr>
        <p:spPr bwMode="auto">
          <a:xfrm>
            <a:off x="5414169" y="4533900"/>
            <a:ext cx="2411412" cy="530225"/>
          </a:xfrm>
          <a:prstGeom prst="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wrap="none"/>
          <a:lstStyle/>
          <a:p>
            <a:pPr algn="ctr">
              <a:defRPr/>
            </a:pPr>
            <a:r>
              <a:rPr lang="zh-CN" altLang="en-US" sz="2000" b="1" dirty="0">
                <a:solidFill>
                  <a:srgbClr val="002060"/>
                </a:solidFill>
                <a:latin typeface="黑体" pitchFamily="49" charset="-122"/>
                <a:ea typeface="黑体" pitchFamily="49" charset="-122"/>
              </a:rPr>
              <a:t>数据字</a:t>
            </a:r>
          </a:p>
        </p:txBody>
      </p:sp>
      <p:sp>
        <p:nvSpPr>
          <p:cNvPr id="22" name="Text Box 3"/>
          <p:cNvSpPr txBox="1">
            <a:spLocks noChangeArrowheads="1"/>
          </p:cNvSpPr>
          <p:nvPr/>
        </p:nvSpPr>
        <p:spPr bwMode="auto">
          <a:xfrm>
            <a:off x="1154991" y="3101459"/>
            <a:ext cx="2016125" cy="407834"/>
          </a:xfrm>
          <a:prstGeom prst="rect">
            <a:avLst/>
          </a:prstGeom>
          <a:noFill/>
          <a:ln w="9525">
            <a:noFill/>
            <a:miter lim="800000"/>
            <a:headEnd/>
            <a:tailEnd/>
          </a:ln>
        </p:spPr>
        <p:txBody>
          <a:bodyPr lIns="99092" tIns="49545" rIns="99092" bIns="49545">
            <a:spAutoFit/>
          </a:bodyPr>
          <a:lstStyle/>
          <a:p>
            <a:pPr algn="l" latinLnBrk="1">
              <a:defRPr/>
            </a:pPr>
            <a:r>
              <a:rPr lang="en-US" altLang="zh-CN" sz="2000" b="1" dirty="0">
                <a:solidFill>
                  <a:srgbClr val="002060"/>
                </a:solidFill>
                <a:latin typeface="+mn-lt"/>
                <a:ea typeface="黑体" pitchFamily="49" charset="-122"/>
              </a:rPr>
              <a:t>PC</a:t>
            </a:r>
            <a:r>
              <a:rPr lang="zh-CN" altLang="en-US" sz="2000" b="1" dirty="0">
                <a:solidFill>
                  <a:srgbClr val="002060"/>
                </a:solidFill>
                <a:latin typeface="+mn-lt"/>
                <a:ea typeface="黑体" pitchFamily="49" charset="-122"/>
              </a:rPr>
              <a:t>寄存器</a:t>
            </a:r>
            <a:endParaRPr lang="en-US" altLang="zh-CN" sz="2000" b="1" dirty="0">
              <a:solidFill>
                <a:srgbClr val="002060"/>
              </a:solidFill>
              <a:latin typeface="+mn-lt"/>
              <a:ea typeface="黑体" pitchFamily="49" charset="-122"/>
            </a:endParaRPr>
          </a:p>
        </p:txBody>
      </p:sp>
      <p:sp>
        <p:nvSpPr>
          <p:cNvPr id="23" name="椭圆 22"/>
          <p:cNvSpPr/>
          <p:nvPr/>
        </p:nvSpPr>
        <p:spPr>
          <a:xfrm>
            <a:off x="4157661" y="2981229"/>
            <a:ext cx="503237" cy="504825"/>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dirty="0">
                <a:solidFill>
                  <a:srgbClr val="002060"/>
                </a:solidFill>
              </a:rPr>
              <a:t>+</a:t>
            </a:r>
            <a:endParaRPr lang="zh-CN" altLang="en-US" sz="2000" b="1" dirty="0">
              <a:solidFill>
                <a:srgbClr val="002060"/>
              </a:solidFill>
            </a:endParaRPr>
          </a:p>
        </p:txBody>
      </p:sp>
    </p:spTree>
    <p:extLst>
      <p:ext uri="{BB962C8B-B14F-4D97-AF65-F5344CB8AC3E}">
        <p14:creationId xmlns:p14="http://schemas.microsoft.com/office/powerpoint/2010/main" val="393649262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par>
                          <p:cTn id="48" fill="hold">
                            <p:stCondLst>
                              <p:cond delay="500"/>
                            </p:stCondLst>
                            <p:childTnLst>
                              <p:par>
                                <p:cTn id="49" presetID="22" presetClass="entr" presetSubtype="8" fill="hold" grpId="0" nodeType="afterEffect">
                                  <p:stCondLst>
                                    <p:cond delay="0"/>
                                  </p:stCondLst>
                                  <p:iterate type="lt">
                                    <p:tmPct val="0"/>
                                  </p:iterate>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dissolv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0" grpId="0"/>
      <p:bldP spid="21" grpId="0" animBg="1"/>
      <p:bldP spid="22" grpId="0"/>
      <p:bldP spid="2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716096" y="565237"/>
            <a:ext cx="8427904"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600"/>
              </a:spcAft>
            </a:pPr>
            <a:r>
              <a:rPr lang="en-US" altLang="zh-CN" dirty="0" smtClean="0">
                <a:latin typeface="黑体" pitchFamily="49" charset="-122"/>
                <a:ea typeface="黑体" pitchFamily="49" charset="-122"/>
              </a:rPr>
              <a:t>5</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伪直接寻址（</a:t>
            </a:r>
            <a:r>
              <a:rPr lang="en-US" altLang="zh-CN" dirty="0">
                <a:latin typeface="黑体" pitchFamily="49" charset="-122"/>
                <a:ea typeface="黑体" pitchFamily="49" charset="-122"/>
              </a:rPr>
              <a:t>Pseudo-direct Addressing</a:t>
            </a:r>
            <a:r>
              <a:rPr lang="zh-CN" altLang="en-US" dirty="0">
                <a:latin typeface="黑体" pitchFamily="49" charset="-122"/>
                <a:ea typeface="黑体" pitchFamily="49" charset="-122"/>
              </a:rPr>
              <a:t>）</a:t>
            </a:r>
          </a:p>
        </p:txBody>
      </p:sp>
      <p:sp>
        <p:nvSpPr>
          <p:cNvPr id="3" name="矩形 2"/>
          <p:cNvSpPr/>
          <p:nvPr/>
        </p:nvSpPr>
        <p:spPr>
          <a:xfrm>
            <a:off x="1295400" y="2203373"/>
            <a:ext cx="1395413" cy="48426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op</a:t>
            </a:r>
          </a:p>
        </p:txBody>
      </p:sp>
      <p:sp>
        <p:nvSpPr>
          <p:cNvPr id="4" name="矩形 3"/>
          <p:cNvSpPr/>
          <p:nvPr/>
        </p:nvSpPr>
        <p:spPr>
          <a:xfrm>
            <a:off x="2690813" y="2203373"/>
            <a:ext cx="3465512" cy="48426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002060"/>
                </a:solidFill>
              </a:rPr>
              <a:t>address</a:t>
            </a:r>
          </a:p>
        </p:txBody>
      </p:sp>
      <p:cxnSp>
        <p:nvCxnSpPr>
          <p:cNvPr id="5" name="肘形连接符 18"/>
          <p:cNvCxnSpPr>
            <a:stCxn id="17" idx="0"/>
            <a:endCxn id="7" idx="2"/>
          </p:cNvCxnSpPr>
          <p:nvPr/>
        </p:nvCxnSpPr>
        <p:spPr>
          <a:xfrm flipV="1">
            <a:off x="1395824" y="4613498"/>
            <a:ext cx="0" cy="588742"/>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a:spLocks noChangeArrowheads="1"/>
          </p:cNvSpPr>
          <p:nvPr/>
        </p:nvSpPr>
        <p:spPr bwMode="auto">
          <a:xfrm>
            <a:off x="5497417" y="2884870"/>
            <a:ext cx="2209896" cy="58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l"/>
            <a:r>
              <a:rPr lang="en-US" altLang="zh-CN" sz="2000" b="1" dirty="0" smtClean="0">
                <a:solidFill>
                  <a:srgbClr val="FF0000"/>
                </a:solidFill>
                <a:latin typeface="黑体" pitchFamily="2" charset="-122"/>
                <a:ea typeface="黑体" pitchFamily="2" charset="-122"/>
              </a:rPr>
              <a:t>26</a:t>
            </a:r>
            <a:r>
              <a:rPr lang="zh-CN" altLang="en-US" sz="2000" b="1" dirty="0">
                <a:solidFill>
                  <a:srgbClr val="FF0000"/>
                </a:solidFill>
                <a:latin typeface="黑体" pitchFamily="2" charset="-122"/>
                <a:ea typeface="黑体" pitchFamily="2" charset="-122"/>
              </a:rPr>
              <a:t>位的</a:t>
            </a:r>
            <a:r>
              <a:rPr lang="zh-CN" altLang="en-US" sz="2000" b="1" dirty="0" smtClean="0">
                <a:solidFill>
                  <a:srgbClr val="FF0000"/>
                </a:solidFill>
                <a:latin typeface="黑体" pitchFamily="2" charset="-122"/>
                <a:ea typeface="黑体" pitchFamily="2" charset="-122"/>
              </a:rPr>
              <a:t>地址码</a:t>
            </a:r>
            <a:endParaRPr lang="en-US" altLang="zh-CN" sz="2000" b="1" dirty="0" smtClean="0">
              <a:solidFill>
                <a:srgbClr val="FF0000"/>
              </a:solidFill>
              <a:latin typeface="黑体" pitchFamily="2" charset="-122"/>
              <a:ea typeface="黑体" pitchFamily="2" charset="-122"/>
            </a:endParaRPr>
          </a:p>
          <a:p>
            <a:pPr algn="l"/>
            <a:r>
              <a:rPr lang="zh-CN" altLang="en-US" sz="2000" dirty="0">
                <a:solidFill>
                  <a:srgbClr val="FF0000"/>
                </a:solidFill>
                <a:latin typeface="黑体" pitchFamily="49" charset="-122"/>
                <a:ea typeface="黑体" pitchFamily="49" charset="-122"/>
              </a:rPr>
              <a:t>左移</a:t>
            </a:r>
            <a:r>
              <a:rPr lang="en-US" altLang="zh-CN" sz="2000" dirty="0">
                <a:solidFill>
                  <a:srgbClr val="FF0000"/>
                </a:solidFill>
                <a:latin typeface="黑体" pitchFamily="49" charset="-122"/>
                <a:ea typeface="黑体" pitchFamily="49" charset="-122"/>
              </a:rPr>
              <a:t>2</a:t>
            </a:r>
            <a:r>
              <a:rPr lang="zh-CN" altLang="en-US" sz="2000" dirty="0" smtClean="0">
                <a:solidFill>
                  <a:srgbClr val="FF0000"/>
                </a:solidFill>
                <a:latin typeface="黑体" pitchFamily="49" charset="-122"/>
                <a:ea typeface="黑体" pitchFamily="49" charset="-122"/>
              </a:rPr>
              <a:t>位</a:t>
            </a:r>
            <a:endParaRPr lang="zh-CN" altLang="en-US" sz="2000" b="1" dirty="0">
              <a:solidFill>
                <a:srgbClr val="FF0000"/>
              </a:solidFill>
              <a:latin typeface="黑体" pitchFamily="2" charset="-122"/>
              <a:ea typeface="黑体" pitchFamily="2" charset="-122"/>
            </a:endParaRPr>
          </a:p>
        </p:txBody>
      </p:sp>
      <p:sp>
        <p:nvSpPr>
          <p:cNvPr id="8" name="矩形 7"/>
          <p:cNvSpPr/>
          <p:nvPr/>
        </p:nvSpPr>
        <p:spPr>
          <a:xfrm>
            <a:off x="2660650" y="3095625"/>
            <a:ext cx="1119188" cy="261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002060"/>
                </a:solidFill>
                <a:latin typeface="黑体" pitchFamily="49" charset="-122"/>
                <a:ea typeface="黑体" pitchFamily="49" charset="-122"/>
              </a:rPr>
              <a:t>28</a:t>
            </a:r>
            <a:r>
              <a:rPr lang="zh-CN" altLang="en-US" sz="2000" b="1" dirty="0">
                <a:solidFill>
                  <a:srgbClr val="002060"/>
                </a:solidFill>
                <a:latin typeface="黑体" pitchFamily="49" charset="-122"/>
                <a:ea typeface="黑体" pitchFamily="49" charset="-122"/>
              </a:rPr>
              <a:t>位</a:t>
            </a:r>
          </a:p>
        </p:txBody>
      </p:sp>
      <p:sp>
        <p:nvSpPr>
          <p:cNvPr id="9" name="矩形 8"/>
          <p:cNvSpPr/>
          <p:nvPr/>
        </p:nvSpPr>
        <p:spPr>
          <a:xfrm>
            <a:off x="971550" y="3813175"/>
            <a:ext cx="819150" cy="263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002060"/>
                </a:solidFill>
              </a:rPr>
              <a:t>4</a:t>
            </a:r>
            <a:r>
              <a:rPr lang="zh-CN" altLang="en-US" sz="2000" b="1" dirty="0">
                <a:solidFill>
                  <a:srgbClr val="002060"/>
                </a:solidFill>
              </a:rPr>
              <a:t>位</a:t>
            </a:r>
          </a:p>
        </p:txBody>
      </p:sp>
      <p:grpSp>
        <p:nvGrpSpPr>
          <p:cNvPr id="10" name="组合 43"/>
          <p:cNvGrpSpPr>
            <a:grpSpLocks/>
          </p:cNvGrpSpPr>
          <p:nvPr/>
        </p:nvGrpSpPr>
        <p:grpSpPr bwMode="auto">
          <a:xfrm>
            <a:off x="5343525" y="3813329"/>
            <a:ext cx="2447925" cy="1992159"/>
            <a:chOff x="4623569" y="2949504"/>
            <a:chExt cx="2447898" cy="1991664"/>
          </a:xfrm>
        </p:grpSpPr>
        <p:sp>
          <p:nvSpPr>
            <p:cNvPr id="11" name="矩形 10"/>
            <p:cNvSpPr/>
            <p:nvPr/>
          </p:nvSpPr>
          <p:spPr>
            <a:xfrm>
              <a:off x="4623569" y="3357237"/>
              <a:ext cx="2447898" cy="1583931"/>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rgbClr val="002060"/>
                </a:solidFill>
              </a:endParaRPr>
            </a:p>
          </p:txBody>
        </p:sp>
        <p:sp>
          <p:nvSpPr>
            <p:cNvPr id="12" name="Text Box 3"/>
            <p:cNvSpPr txBox="1">
              <a:spLocks noChangeArrowheads="1"/>
            </p:cNvSpPr>
            <p:nvPr/>
          </p:nvSpPr>
          <p:spPr bwMode="auto">
            <a:xfrm>
              <a:off x="5055364" y="2949504"/>
              <a:ext cx="1584308" cy="4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92" tIns="49545" rIns="99092" bIns="49545">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algn="ctr" latinLnBrk="1"/>
              <a:r>
                <a:rPr lang="zh-CN" altLang="en-US" sz="2000" b="1" dirty="0" smtClean="0">
                  <a:solidFill>
                    <a:srgbClr val="002060"/>
                  </a:solidFill>
                  <a:latin typeface="黑体" pitchFamily="49" charset="-122"/>
                  <a:ea typeface="黑体" pitchFamily="49" charset="-122"/>
                </a:rPr>
                <a:t>内存</a:t>
              </a:r>
              <a:endParaRPr lang="en-US" altLang="zh-CN" sz="2000" b="1" dirty="0">
                <a:solidFill>
                  <a:srgbClr val="002060"/>
                </a:solidFill>
                <a:latin typeface="黑体" pitchFamily="49" charset="-122"/>
                <a:ea typeface="黑体" pitchFamily="49" charset="-122"/>
              </a:endParaRPr>
            </a:p>
          </p:txBody>
        </p:sp>
        <p:sp>
          <p:nvSpPr>
            <p:cNvPr id="13" name="矩形 12"/>
            <p:cNvSpPr/>
            <p:nvPr/>
          </p:nvSpPr>
          <p:spPr>
            <a:xfrm>
              <a:off x="4623569" y="3933355"/>
              <a:ext cx="2447898" cy="57612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dirty="0">
                <a:solidFill>
                  <a:srgbClr val="002060"/>
                </a:solidFill>
                <a:latin typeface="黑体" pitchFamily="49" charset="-122"/>
                <a:ea typeface="黑体" pitchFamily="49" charset="-122"/>
              </a:endParaRPr>
            </a:p>
          </p:txBody>
        </p:sp>
      </p:grpSp>
      <p:cxnSp>
        <p:nvCxnSpPr>
          <p:cNvPr id="14" name="肘形连接符 13"/>
          <p:cNvCxnSpPr>
            <a:cxnSpLocks noChangeShapeType="1"/>
            <a:stCxn id="25" idx="3"/>
            <a:endCxn id="13" idx="1"/>
          </p:cNvCxnSpPr>
          <p:nvPr/>
        </p:nvCxnSpPr>
        <p:spPr bwMode="auto">
          <a:xfrm>
            <a:off x="3779838" y="4382897"/>
            <a:ext cx="1563687" cy="702660"/>
          </a:xfrm>
          <a:prstGeom prst="bentConnector3">
            <a:avLst>
              <a:gd name="adj1" fmla="val 50000"/>
            </a:avLst>
          </a:prstGeom>
          <a:noFill/>
          <a:ln w="38100" algn="ctr">
            <a:solidFill>
              <a:schemeClr val="tx2"/>
            </a:solidFill>
            <a:miter lim="800000"/>
            <a:headEnd/>
            <a:tailEnd type="arrow" w="med" len="med"/>
          </a:ln>
          <a:extLst>
            <a:ext uri="{909E8E84-426E-40DD-AFC4-6F175D3DCCD1}">
              <a14:hiddenFill xmlns:a14="http://schemas.microsoft.com/office/drawing/2010/main">
                <a:noFill/>
              </a14:hiddenFill>
            </a:ext>
          </a:extLst>
        </p:spPr>
      </p:cxnSp>
      <p:grpSp>
        <p:nvGrpSpPr>
          <p:cNvPr id="37" name="组合 36"/>
          <p:cNvGrpSpPr/>
          <p:nvPr/>
        </p:nvGrpSpPr>
        <p:grpSpPr>
          <a:xfrm>
            <a:off x="1021585" y="5202240"/>
            <a:ext cx="2744788" cy="460430"/>
            <a:chOff x="1021585" y="5202240"/>
            <a:chExt cx="2744788" cy="576262"/>
          </a:xfrm>
        </p:grpSpPr>
        <p:sp>
          <p:nvSpPr>
            <p:cNvPr id="16" name="矩形 15"/>
            <p:cNvSpPr/>
            <p:nvPr/>
          </p:nvSpPr>
          <p:spPr bwMode="auto">
            <a:xfrm>
              <a:off x="1770063" y="5202240"/>
              <a:ext cx="1996310" cy="576262"/>
            </a:xfrm>
            <a:prstGeom prst="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rgbClr val="002060"/>
                </a:solidFill>
              </a:endParaRPr>
            </a:p>
          </p:txBody>
        </p:sp>
        <p:sp>
          <p:nvSpPr>
            <p:cNvPr id="17" name="矩形 16"/>
            <p:cNvSpPr/>
            <p:nvPr/>
          </p:nvSpPr>
          <p:spPr bwMode="auto">
            <a:xfrm>
              <a:off x="1021585" y="5202240"/>
              <a:ext cx="748478" cy="576262"/>
            </a:xfrm>
            <a:prstGeom prst="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002060"/>
                  </a:solidFill>
                </a:rPr>
                <a:t>4</a:t>
              </a:r>
              <a:r>
                <a:rPr lang="zh-CN" altLang="en-US" sz="2000" b="1" dirty="0">
                  <a:solidFill>
                    <a:srgbClr val="002060"/>
                  </a:solidFill>
                </a:rPr>
                <a:t>位</a:t>
              </a:r>
            </a:p>
          </p:txBody>
        </p:sp>
      </p:grpSp>
      <p:sp>
        <p:nvSpPr>
          <p:cNvPr id="18" name="Text Box 3"/>
          <p:cNvSpPr txBox="1">
            <a:spLocks noChangeArrowheads="1"/>
          </p:cNvSpPr>
          <p:nvPr/>
        </p:nvSpPr>
        <p:spPr bwMode="auto">
          <a:xfrm>
            <a:off x="1295400" y="5662670"/>
            <a:ext cx="2003883" cy="407834"/>
          </a:xfrm>
          <a:prstGeom prst="rect">
            <a:avLst/>
          </a:prstGeom>
          <a:noFill/>
          <a:ln w="9525">
            <a:noFill/>
            <a:miter lim="800000"/>
            <a:headEnd/>
            <a:tailEnd/>
          </a:ln>
        </p:spPr>
        <p:txBody>
          <a:bodyPr lIns="99092" tIns="49545" rIns="99092" bIns="49545">
            <a:spAutoFit/>
          </a:bodyPr>
          <a:lstStyle/>
          <a:p>
            <a:pPr algn="ctr" latinLnBrk="1">
              <a:defRPr/>
            </a:pPr>
            <a:r>
              <a:rPr lang="en-US" altLang="zh-CN" sz="2000" b="1" dirty="0">
                <a:solidFill>
                  <a:srgbClr val="002060"/>
                </a:solidFill>
                <a:latin typeface="+mn-lt"/>
                <a:ea typeface="黑体" pitchFamily="49" charset="-122"/>
              </a:rPr>
              <a:t>PC</a:t>
            </a:r>
            <a:r>
              <a:rPr lang="zh-CN" altLang="en-US" sz="2000" b="1" dirty="0">
                <a:solidFill>
                  <a:srgbClr val="002060"/>
                </a:solidFill>
                <a:latin typeface="+mn-lt"/>
                <a:ea typeface="黑体" pitchFamily="49" charset="-122"/>
              </a:rPr>
              <a:t>当前值</a:t>
            </a:r>
          </a:p>
        </p:txBody>
      </p:sp>
      <p:grpSp>
        <p:nvGrpSpPr>
          <p:cNvPr id="19" name="组合 29"/>
          <p:cNvGrpSpPr>
            <a:grpSpLocks/>
          </p:cNvGrpSpPr>
          <p:nvPr/>
        </p:nvGrpSpPr>
        <p:grpSpPr bwMode="auto">
          <a:xfrm>
            <a:off x="2624138" y="2684463"/>
            <a:ext cx="2740025" cy="1465262"/>
            <a:chOff x="2624138" y="2684463"/>
            <a:chExt cx="2740025" cy="1465262"/>
          </a:xfrm>
        </p:grpSpPr>
        <p:cxnSp>
          <p:nvCxnSpPr>
            <p:cNvPr id="20" name="肘形连接符 18"/>
            <p:cNvCxnSpPr/>
            <p:nvPr/>
          </p:nvCxnSpPr>
          <p:spPr>
            <a:xfrm rot="10800000" flipV="1">
              <a:off x="2624138" y="3454400"/>
              <a:ext cx="2740025" cy="695325"/>
            </a:xfrm>
            <a:prstGeom prst="bentConnector2">
              <a:avLst/>
            </a:prstGeom>
            <a:ln w="38100">
              <a:solidFill>
                <a:srgbClr val="000066"/>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42"/>
            <p:cNvGrpSpPr>
              <a:grpSpLocks/>
            </p:cNvGrpSpPr>
            <p:nvPr/>
          </p:nvGrpSpPr>
          <p:grpSpPr bwMode="auto">
            <a:xfrm>
              <a:off x="3779838" y="2684463"/>
              <a:ext cx="1439862" cy="942975"/>
              <a:chOff x="3059832" y="1289968"/>
              <a:chExt cx="1440160" cy="942704"/>
            </a:xfrm>
          </p:grpSpPr>
          <p:sp>
            <p:nvSpPr>
              <p:cNvPr id="22" name="矩形 21"/>
              <p:cNvSpPr/>
              <p:nvPr/>
            </p:nvSpPr>
            <p:spPr>
              <a:xfrm>
                <a:off x="3059832" y="1845433"/>
                <a:ext cx="1335363" cy="387239"/>
              </a:xfrm>
              <a:prstGeom prst="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&lt;&lt; 2</a:t>
                </a:r>
              </a:p>
            </p:txBody>
          </p:sp>
          <p:sp>
            <p:nvSpPr>
              <p:cNvPr id="23" name="矩形 22"/>
              <p:cNvSpPr/>
              <p:nvPr/>
            </p:nvSpPr>
            <p:spPr>
              <a:xfrm>
                <a:off x="3131284" y="1289968"/>
                <a:ext cx="1368708" cy="576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a:solidFill>
                      <a:srgbClr val="002060"/>
                    </a:solidFill>
                    <a:latin typeface="黑体" pitchFamily="49" charset="-122"/>
                    <a:ea typeface="黑体" pitchFamily="49" charset="-122"/>
                  </a:rPr>
                  <a:t>左移</a:t>
                </a:r>
                <a:r>
                  <a:rPr lang="en-US" altLang="zh-CN" sz="2000" b="1" dirty="0">
                    <a:solidFill>
                      <a:srgbClr val="002060"/>
                    </a:solidFill>
                    <a:latin typeface="黑体" pitchFamily="49" charset="-122"/>
                    <a:ea typeface="黑体" pitchFamily="49" charset="-122"/>
                  </a:rPr>
                  <a:t>2</a:t>
                </a:r>
                <a:r>
                  <a:rPr lang="zh-CN" altLang="en-US" sz="2000" b="1" dirty="0">
                    <a:solidFill>
                      <a:srgbClr val="002060"/>
                    </a:solidFill>
                    <a:latin typeface="黑体" pitchFamily="49" charset="-122"/>
                    <a:ea typeface="黑体" pitchFamily="49" charset="-122"/>
                  </a:rPr>
                  <a:t>位</a:t>
                </a:r>
              </a:p>
            </p:txBody>
          </p:sp>
        </p:grpSp>
      </p:grpSp>
      <p:cxnSp>
        <p:nvCxnSpPr>
          <p:cNvPr id="24" name="直接连接符 23"/>
          <p:cNvCxnSpPr>
            <a:cxnSpLocks noChangeShapeType="1"/>
          </p:cNvCxnSpPr>
          <p:nvPr/>
        </p:nvCxnSpPr>
        <p:spPr bwMode="auto">
          <a:xfrm>
            <a:off x="5364163" y="2674938"/>
            <a:ext cx="0" cy="792162"/>
          </a:xfrm>
          <a:prstGeom prst="line">
            <a:avLst/>
          </a:prstGeom>
          <a:noFill/>
          <a:ln w="38100" algn="ctr">
            <a:solidFill>
              <a:srgbClr val="000066"/>
            </a:solidFill>
            <a:round/>
            <a:headEnd/>
            <a:tailEnd/>
          </a:ln>
          <a:extLst>
            <a:ext uri="{909E8E84-426E-40DD-AFC4-6F175D3DCCD1}">
              <a14:hiddenFill xmlns:a14="http://schemas.microsoft.com/office/drawing/2010/main">
                <a:noFill/>
              </a14:hiddenFill>
            </a:ext>
          </a:extLst>
        </p:spPr>
      </p:cxnSp>
      <p:grpSp>
        <p:nvGrpSpPr>
          <p:cNvPr id="36" name="组合 35"/>
          <p:cNvGrpSpPr/>
          <p:nvPr/>
        </p:nvGrpSpPr>
        <p:grpSpPr>
          <a:xfrm>
            <a:off x="1021585" y="4149726"/>
            <a:ext cx="2758253" cy="466341"/>
            <a:chOff x="1021585" y="4149725"/>
            <a:chExt cx="2758253" cy="576263"/>
          </a:xfrm>
        </p:grpSpPr>
        <p:sp>
          <p:nvSpPr>
            <p:cNvPr id="7" name="矩形 6"/>
            <p:cNvSpPr/>
            <p:nvPr/>
          </p:nvSpPr>
          <p:spPr>
            <a:xfrm>
              <a:off x="1021585" y="4149725"/>
              <a:ext cx="748478" cy="573088"/>
            </a:xfrm>
            <a:prstGeom prst="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002060"/>
                  </a:solidFill>
                </a:rPr>
                <a:t>4</a:t>
              </a:r>
              <a:r>
                <a:rPr lang="zh-CN" altLang="en-US" sz="2000" b="1" dirty="0">
                  <a:solidFill>
                    <a:srgbClr val="002060"/>
                  </a:solidFill>
                </a:rPr>
                <a:t>位</a:t>
              </a:r>
            </a:p>
          </p:txBody>
        </p:sp>
        <p:sp>
          <p:nvSpPr>
            <p:cNvPr id="25" name="矩形 24"/>
            <p:cNvSpPr/>
            <p:nvPr/>
          </p:nvSpPr>
          <p:spPr>
            <a:xfrm>
              <a:off x="3059113" y="4149725"/>
              <a:ext cx="720725" cy="576263"/>
            </a:xfrm>
            <a:prstGeom prst="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a:solidFill>
                    <a:srgbClr val="002060"/>
                  </a:solidFill>
                </a:rPr>
                <a:t>00</a:t>
              </a:r>
            </a:p>
          </p:txBody>
        </p:sp>
        <p:sp>
          <p:nvSpPr>
            <p:cNvPr id="26" name="矩形 25"/>
            <p:cNvSpPr/>
            <p:nvPr/>
          </p:nvSpPr>
          <p:spPr>
            <a:xfrm>
              <a:off x="1771650" y="4149725"/>
              <a:ext cx="1287463" cy="576263"/>
            </a:xfrm>
            <a:prstGeom prst="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rgbClr val="002060"/>
                  </a:solidFill>
                </a:rPr>
                <a:t>address</a:t>
              </a:r>
            </a:p>
          </p:txBody>
        </p:sp>
      </p:grpSp>
      <p:sp>
        <p:nvSpPr>
          <p:cNvPr id="27" name="矩形 26"/>
          <p:cNvSpPr/>
          <p:nvPr/>
        </p:nvSpPr>
        <p:spPr bwMode="auto">
          <a:xfrm>
            <a:off x="5341938" y="4819650"/>
            <a:ext cx="2447925" cy="530225"/>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wrap="none"/>
          <a:lstStyle/>
          <a:p>
            <a:pPr algn="ctr">
              <a:defRPr/>
            </a:pPr>
            <a:r>
              <a:rPr lang="zh-CN" altLang="en-US" sz="2000" b="1" dirty="0">
                <a:solidFill>
                  <a:srgbClr val="002060"/>
                </a:solidFill>
                <a:latin typeface="黑体" pitchFamily="2" charset="-122"/>
                <a:ea typeface="黑体" pitchFamily="2" charset="-122"/>
              </a:rPr>
              <a:t>指令字</a:t>
            </a:r>
          </a:p>
        </p:txBody>
      </p:sp>
      <p:sp>
        <p:nvSpPr>
          <p:cNvPr id="28" name="Text Box 3"/>
          <p:cNvSpPr txBox="1">
            <a:spLocks noChangeArrowheads="1"/>
          </p:cNvSpPr>
          <p:nvPr/>
        </p:nvSpPr>
        <p:spPr bwMode="auto">
          <a:xfrm>
            <a:off x="760546" y="1041906"/>
            <a:ext cx="7744476" cy="83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92" tIns="49545" rIns="99092" bIns="49545">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latinLnBrk="1"/>
            <a:r>
              <a:rPr lang="zh-CN" altLang="en-US" sz="2400" b="1" dirty="0" smtClean="0">
                <a:solidFill>
                  <a:srgbClr val="002060"/>
                </a:solidFill>
                <a:latin typeface="黑体" pitchFamily="2" charset="-122"/>
                <a:ea typeface="黑体" pitchFamily="2" charset="-122"/>
              </a:rPr>
              <a:t>    </a:t>
            </a:r>
            <a:r>
              <a:rPr lang="zh-CN" altLang="en-US" sz="2400" dirty="0">
                <a:solidFill>
                  <a:srgbClr val="000080"/>
                </a:solidFill>
                <a:latin typeface="楷体_GB2312" pitchFamily="49" charset="-122"/>
                <a:ea typeface="黑体" pitchFamily="2" charset="-122"/>
              </a:rPr>
              <a:t>也叫页面寻址，由</a:t>
            </a:r>
            <a:r>
              <a:rPr lang="en-US" altLang="zh-CN" sz="2400" dirty="0">
                <a:solidFill>
                  <a:srgbClr val="000080"/>
                </a:solidFill>
                <a:latin typeface="楷体_GB2312" pitchFamily="49" charset="-122"/>
                <a:ea typeface="黑体" pitchFamily="2" charset="-122"/>
              </a:rPr>
              <a:t>PC</a:t>
            </a:r>
            <a:r>
              <a:rPr lang="zh-CN" altLang="en-US" sz="2400" dirty="0">
                <a:solidFill>
                  <a:srgbClr val="000080"/>
                </a:solidFill>
                <a:latin typeface="楷体_GB2312" pitchFamily="49" charset="-122"/>
                <a:ea typeface="黑体" pitchFamily="2" charset="-122"/>
              </a:rPr>
              <a:t>高</a:t>
            </a:r>
            <a:r>
              <a:rPr lang="en-US" altLang="zh-CN" sz="2400" dirty="0">
                <a:solidFill>
                  <a:srgbClr val="000080"/>
                </a:solidFill>
                <a:latin typeface="楷体_GB2312" pitchFamily="49" charset="-122"/>
                <a:ea typeface="黑体" pitchFamily="2" charset="-122"/>
              </a:rPr>
              <a:t>4</a:t>
            </a:r>
            <a:r>
              <a:rPr lang="zh-CN" altLang="en-US" sz="2400" dirty="0">
                <a:solidFill>
                  <a:srgbClr val="000080"/>
                </a:solidFill>
                <a:latin typeface="楷体_GB2312" pitchFamily="49" charset="-122"/>
                <a:ea typeface="黑体" pitchFamily="2" charset="-122"/>
              </a:rPr>
              <a:t>位与指令中的地址段组合产生有效地址。</a:t>
            </a:r>
          </a:p>
        </p:txBody>
      </p:sp>
    </p:spTree>
    <p:extLst>
      <p:ext uri="{BB962C8B-B14F-4D97-AF65-F5344CB8AC3E}">
        <p14:creationId xmlns:p14="http://schemas.microsoft.com/office/powerpoint/2010/main" val="51872298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up)">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right)">
                                      <p:cBhvr>
                                        <p:cTn id="46" dur="500"/>
                                        <p:tgtEl>
                                          <p:spTgt spid="19"/>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p:stCondLst>
                              <p:cond delay="500"/>
                            </p:stCondLst>
                            <p:childTnLst>
                              <p:par>
                                <p:cTn id="57" presetID="22" presetClass="entr" presetSubtype="8" fill="hold" grpId="0" nodeType="afterEffect">
                                  <p:stCondLst>
                                    <p:cond delay="0"/>
                                  </p:stCondLst>
                                  <p:iterate type="lt">
                                    <p:tmPct val="0"/>
                                  </p:iterate>
                                  <p:childTnLst>
                                    <p:set>
                                      <p:cBhvr>
                                        <p:cTn id="58" dur="1" fill="hold">
                                          <p:stCondLst>
                                            <p:cond delay="0"/>
                                          </p:stCondLst>
                                        </p:cTn>
                                        <p:tgtEl>
                                          <p:spTgt spid="27"/>
                                        </p:tgtEl>
                                        <p:attrNameLst>
                                          <p:attrName>style.visibility</p:attrName>
                                        </p:attrNameLst>
                                      </p:cBhvr>
                                      <p:to>
                                        <p:strVal val="visible"/>
                                      </p:to>
                                    </p:set>
                                    <p:animEffect transition="in" filter="wipe(left)">
                                      <p:cBhvr>
                                        <p:cTn id="5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8" grpId="0"/>
      <p:bldP spid="9" grpId="0"/>
      <p:bldP spid="27" grpId="0" animBg="1"/>
      <p:bldP spid="2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60546" y="690990"/>
            <a:ext cx="7744476" cy="112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92" tIns="49545" rIns="99092" bIns="49545">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latinLnBrk="1">
              <a:lnSpc>
                <a:spcPct val="150000"/>
              </a:lnSpc>
            </a:pPr>
            <a:r>
              <a:rPr lang="zh-CN" altLang="en-US" sz="2400" b="1" dirty="0" smtClean="0">
                <a:solidFill>
                  <a:srgbClr val="FF0000"/>
                </a:solidFill>
                <a:latin typeface="黑体" pitchFamily="2" charset="-122"/>
                <a:ea typeface="黑体" pitchFamily="2" charset="-122"/>
              </a:rPr>
              <a:t>进一步阅读：</a:t>
            </a:r>
            <a:endParaRPr lang="en-US" altLang="zh-CN" sz="2400" b="1" dirty="0" smtClean="0">
              <a:solidFill>
                <a:srgbClr val="FF0000"/>
              </a:solidFill>
              <a:latin typeface="黑体" pitchFamily="2" charset="-122"/>
              <a:ea typeface="黑体" pitchFamily="2" charset="-122"/>
            </a:endParaRPr>
          </a:p>
          <a:p>
            <a:pPr latinLnBrk="1">
              <a:lnSpc>
                <a:spcPct val="150000"/>
              </a:lnSpc>
            </a:pPr>
            <a:r>
              <a:rPr lang="en-US" altLang="zh-CN" sz="2400" dirty="0">
                <a:solidFill>
                  <a:srgbClr val="002060"/>
                </a:solidFill>
                <a:latin typeface="黑体" pitchFamily="2" charset="-122"/>
                <a:ea typeface="黑体" pitchFamily="2" charset="-122"/>
              </a:rPr>
              <a:t> </a:t>
            </a:r>
            <a:r>
              <a:rPr lang="en-US" altLang="zh-CN" sz="2400" dirty="0" smtClean="0">
                <a:solidFill>
                  <a:srgbClr val="002060"/>
                </a:solidFill>
                <a:latin typeface="黑体" pitchFamily="2" charset="-122"/>
                <a:ea typeface="黑体" pitchFamily="2" charset="-122"/>
              </a:rPr>
              <a:t>   </a:t>
            </a:r>
            <a:r>
              <a:rPr lang="en-US" altLang="zh-CN" sz="2400" b="1" dirty="0" smtClean="0">
                <a:solidFill>
                  <a:srgbClr val="002060"/>
                </a:solidFill>
                <a:latin typeface="黑体" pitchFamily="2" charset="-122"/>
                <a:ea typeface="黑体" pitchFamily="2" charset="-122"/>
              </a:rPr>
              <a:t>MIPS32</a:t>
            </a:r>
            <a:r>
              <a:rPr lang="zh-CN" altLang="en-US" sz="2400" b="1" dirty="0" smtClean="0">
                <a:solidFill>
                  <a:srgbClr val="002060"/>
                </a:solidFill>
                <a:latin typeface="黑体" pitchFamily="2" charset="-122"/>
                <a:ea typeface="黑体" pitchFamily="2" charset="-122"/>
              </a:rPr>
              <a:t>指令集更详细的资料，可自行在网上查阅</a:t>
            </a:r>
            <a:r>
              <a:rPr lang="zh-CN" altLang="en-US" sz="2400" dirty="0" smtClean="0">
                <a:solidFill>
                  <a:srgbClr val="000080"/>
                </a:solidFill>
                <a:latin typeface="楷体_GB2312" pitchFamily="49" charset="-122"/>
                <a:ea typeface="黑体" pitchFamily="2" charset="-122"/>
              </a:rPr>
              <a:t>。</a:t>
            </a:r>
            <a:endParaRPr lang="zh-CN" altLang="en-US" sz="2400" dirty="0">
              <a:solidFill>
                <a:srgbClr val="000080"/>
              </a:solidFill>
              <a:latin typeface="楷体_GB2312" pitchFamily="49" charset="-122"/>
              <a:ea typeface="黑体" pitchFamily="2" charset="-122"/>
            </a:endParaRPr>
          </a:p>
        </p:txBody>
      </p:sp>
    </p:spTree>
    <p:extLst>
      <p:ext uri="{BB962C8B-B14F-4D97-AF65-F5344CB8AC3E}">
        <p14:creationId xmlns:p14="http://schemas.microsoft.com/office/powerpoint/2010/main" val="421510337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ChangeArrowheads="1"/>
          </p:cNvSpPr>
          <p:nvPr/>
        </p:nvSpPr>
        <p:spPr bwMode="auto">
          <a:xfrm>
            <a:off x="0" y="460375"/>
            <a:ext cx="9144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dirty="0">
                <a:solidFill>
                  <a:srgbClr val="800000"/>
                </a:solidFill>
                <a:latin typeface="黑体" pitchFamily="2" charset="-122"/>
                <a:ea typeface="黑体" pitchFamily="2" charset="-122"/>
              </a:rPr>
              <a:t>§</a:t>
            </a:r>
            <a:r>
              <a:rPr kumimoji="0" lang="zh-CN" altLang="en-US" sz="2600" dirty="0">
                <a:solidFill>
                  <a:srgbClr val="800000"/>
                </a:solidFill>
                <a:latin typeface="黑体" pitchFamily="2" charset="-122"/>
                <a:ea typeface="黑体" pitchFamily="2" charset="-122"/>
              </a:rPr>
              <a:t>3.</a:t>
            </a:r>
            <a:r>
              <a:rPr kumimoji="0" lang="en-US" altLang="zh-CN" sz="2600" dirty="0">
                <a:solidFill>
                  <a:srgbClr val="800000"/>
                </a:solidFill>
                <a:latin typeface="黑体" pitchFamily="2" charset="-122"/>
                <a:ea typeface="黑体" pitchFamily="2" charset="-122"/>
              </a:rPr>
              <a:t>6 </a:t>
            </a:r>
            <a:r>
              <a:rPr kumimoji="0" lang="zh-CN" altLang="en-US" sz="2600" dirty="0" smtClean="0">
                <a:solidFill>
                  <a:srgbClr val="800000"/>
                </a:solidFill>
                <a:latin typeface="黑体" pitchFamily="2" charset="-122"/>
                <a:ea typeface="黑体" pitchFamily="2" charset="-122"/>
              </a:rPr>
              <a:t>计算机硬件对函数</a:t>
            </a:r>
            <a:r>
              <a:rPr kumimoji="0" lang="en-US" altLang="zh-CN" sz="2600" dirty="0" smtClean="0">
                <a:solidFill>
                  <a:srgbClr val="800000"/>
                </a:solidFill>
                <a:latin typeface="黑体" pitchFamily="2" charset="-122"/>
                <a:ea typeface="黑体" pitchFamily="2" charset="-122"/>
              </a:rPr>
              <a:t>(</a:t>
            </a:r>
            <a:r>
              <a:rPr kumimoji="0" lang="zh-CN" altLang="en-US" sz="2600" dirty="0" smtClean="0">
                <a:solidFill>
                  <a:srgbClr val="800000"/>
                </a:solidFill>
                <a:latin typeface="黑体" pitchFamily="2" charset="-122"/>
                <a:ea typeface="黑体" pitchFamily="2" charset="-122"/>
              </a:rPr>
              <a:t>过程</a:t>
            </a:r>
            <a:r>
              <a:rPr kumimoji="0" lang="en-US" altLang="zh-CN" sz="2600" dirty="0" smtClean="0">
                <a:solidFill>
                  <a:srgbClr val="800000"/>
                </a:solidFill>
                <a:latin typeface="黑体" pitchFamily="2" charset="-122"/>
                <a:ea typeface="黑体" pitchFamily="2" charset="-122"/>
              </a:rPr>
              <a:t>)</a:t>
            </a:r>
            <a:r>
              <a:rPr kumimoji="0" lang="zh-CN" altLang="en-US" sz="2600" dirty="0" smtClean="0">
                <a:solidFill>
                  <a:srgbClr val="800000"/>
                </a:solidFill>
                <a:latin typeface="黑体" pitchFamily="2" charset="-122"/>
                <a:ea typeface="黑体" pitchFamily="2" charset="-122"/>
              </a:rPr>
              <a:t>调用的支持</a:t>
            </a:r>
            <a:endParaRPr kumimoji="0" lang="zh-CN" altLang="en-US" sz="2600" dirty="0">
              <a:solidFill>
                <a:srgbClr val="800000"/>
              </a:solidFill>
              <a:latin typeface="黑体" pitchFamily="2" charset="-122"/>
              <a:ea typeface="黑体" pitchFamily="2" charset="-122"/>
            </a:endParaRPr>
          </a:p>
        </p:txBody>
      </p:sp>
      <p:sp>
        <p:nvSpPr>
          <p:cNvPr id="8" name="Rectangle 3"/>
          <p:cNvSpPr>
            <a:spLocks noChangeArrowheads="1"/>
          </p:cNvSpPr>
          <p:nvPr/>
        </p:nvSpPr>
        <p:spPr bwMode="auto">
          <a:xfrm>
            <a:off x="402717" y="1296064"/>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dirty="0">
                <a:solidFill>
                  <a:srgbClr val="990000"/>
                </a:solidFill>
                <a:latin typeface="黑体" pitchFamily="2" charset="-122"/>
                <a:ea typeface="黑体" pitchFamily="2" charset="-122"/>
              </a:rPr>
              <a:t>3.6.1 </a:t>
            </a:r>
            <a:r>
              <a:rPr kumimoji="0" lang="zh-CN" altLang="en-US" dirty="0" smtClean="0">
                <a:solidFill>
                  <a:srgbClr val="990000"/>
                </a:solidFill>
                <a:latin typeface="黑体" pitchFamily="2" charset="-122"/>
                <a:ea typeface="黑体" pitchFamily="2" charset="-122"/>
              </a:rPr>
              <a:t>栈帧</a:t>
            </a:r>
            <a:endParaRPr kumimoji="0" lang="en-US" altLang="zh-CN" dirty="0">
              <a:solidFill>
                <a:srgbClr val="990000"/>
              </a:solidFill>
              <a:latin typeface="黑体" pitchFamily="2" charset="-122"/>
              <a:ea typeface="黑体" pitchFamily="2" charset="-122"/>
            </a:endParaRPr>
          </a:p>
        </p:txBody>
      </p:sp>
      <p:sp>
        <p:nvSpPr>
          <p:cNvPr id="9" name="Rectangle 8"/>
          <p:cNvSpPr>
            <a:spLocks noChangeArrowheads="1"/>
          </p:cNvSpPr>
          <p:nvPr/>
        </p:nvSpPr>
        <p:spPr bwMode="auto">
          <a:xfrm>
            <a:off x="713570" y="1797949"/>
            <a:ext cx="7951894" cy="334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1200"/>
              </a:spcAft>
            </a:pPr>
            <a:r>
              <a:rPr lang="en-US" altLang="zh-CN" dirty="0" smtClean="0">
                <a:ea typeface="黑体" pitchFamily="2" charset="-122"/>
              </a:rPr>
              <a:t>    </a:t>
            </a:r>
            <a:r>
              <a:rPr lang="zh-CN" altLang="en-US" dirty="0" smtClean="0">
                <a:ea typeface="黑体" pitchFamily="2" charset="-122"/>
              </a:rPr>
              <a:t>现代计算机在高级语言程序调用函数时用栈帧结构。</a:t>
            </a:r>
            <a:endParaRPr lang="en-US" altLang="zh-CN" dirty="0" smtClean="0">
              <a:ea typeface="黑体" pitchFamily="2" charset="-122"/>
            </a:endParaRPr>
          </a:p>
          <a:p>
            <a:pPr>
              <a:lnSpc>
                <a:spcPct val="120000"/>
              </a:lnSpc>
            </a:pPr>
            <a:r>
              <a:rPr lang="zh-CN" altLang="en-US" dirty="0" smtClean="0">
                <a:ea typeface="黑体" pitchFamily="2" charset="-122"/>
              </a:rPr>
              <a:t>    不同硬件和编译器可能采用不同的函数调用框架和栈帧结构，但都必须做到：</a:t>
            </a:r>
            <a:endParaRPr lang="en-US" altLang="zh-CN" dirty="0" smtClean="0">
              <a:ea typeface="黑体" pitchFamily="2" charset="-122"/>
            </a:endParaRPr>
          </a:p>
          <a:p>
            <a:pPr>
              <a:lnSpc>
                <a:spcPct val="120000"/>
              </a:lnSpc>
            </a:pPr>
            <a:r>
              <a:rPr lang="en-US" altLang="zh-CN" dirty="0" smtClean="0">
                <a:ea typeface="黑体" pitchFamily="2" charset="-122"/>
              </a:rPr>
              <a:t>    1</a:t>
            </a:r>
            <a:r>
              <a:rPr lang="zh-CN" altLang="en-US" dirty="0" smtClean="0">
                <a:ea typeface="黑体" pitchFamily="2" charset="-122"/>
              </a:rPr>
              <a:t>）将参数放在函数可以访问的位置；</a:t>
            </a:r>
            <a:endParaRPr lang="en-US" altLang="zh-CN" dirty="0" smtClean="0">
              <a:ea typeface="黑体" pitchFamily="2" charset="-122"/>
            </a:endParaRPr>
          </a:p>
          <a:p>
            <a:pPr>
              <a:lnSpc>
                <a:spcPct val="120000"/>
              </a:lnSpc>
            </a:pPr>
            <a:r>
              <a:rPr lang="en-US" altLang="zh-CN" dirty="0">
                <a:ea typeface="黑体" pitchFamily="2" charset="-122"/>
              </a:rPr>
              <a:t>  </a:t>
            </a:r>
            <a:r>
              <a:rPr lang="en-US" altLang="zh-CN" dirty="0" smtClean="0">
                <a:ea typeface="黑体" pitchFamily="2" charset="-122"/>
              </a:rPr>
              <a:t>  2</a:t>
            </a:r>
            <a:r>
              <a:rPr lang="zh-CN" altLang="en-US" dirty="0">
                <a:ea typeface="黑体" pitchFamily="2" charset="-122"/>
              </a:rPr>
              <a:t>）将结果的值放在调用程序可以访问的位置；</a:t>
            </a:r>
            <a:endParaRPr lang="en-US" altLang="zh-CN" dirty="0">
              <a:ea typeface="黑体" pitchFamily="2" charset="-122"/>
            </a:endParaRPr>
          </a:p>
          <a:p>
            <a:pPr>
              <a:lnSpc>
                <a:spcPct val="120000"/>
              </a:lnSpc>
            </a:pPr>
            <a:r>
              <a:rPr lang="en-US" altLang="zh-CN" dirty="0">
                <a:ea typeface="黑体" pitchFamily="2" charset="-122"/>
              </a:rPr>
              <a:t>    3</a:t>
            </a:r>
            <a:r>
              <a:rPr lang="zh-CN" altLang="en-US" dirty="0">
                <a:ea typeface="黑体" pitchFamily="2" charset="-122"/>
              </a:rPr>
              <a:t>）</a:t>
            </a:r>
            <a:r>
              <a:rPr lang="zh-CN" altLang="en-US" dirty="0" smtClean="0">
                <a:ea typeface="黑体" pitchFamily="2" charset="-122"/>
              </a:rPr>
              <a:t>能够保存返回地址；</a:t>
            </a:r>
            <a:endParaRPr lang="en-US" altLang="zh-CN" dirty="0" smtClean="0">
              <a:ea typeface="黑体" pitchFamily="2" charset="-122"/>
            </a:endParaRPr>
          </a:p>
          <a:p>
            <a:pPr>
              <a:lnSpc>
                <a:spcPct val="120000"/>
              </a:lnSpc>
            </a:pPr>
            <a:r>
              <a:rPr lang="en-US" altLang="zh-CN" dirty="0">
                <a:ea typeface="黑体" pitchFamily="2" charset="-122"/>
              </a:rPr>
              <a:t> </a:t>
            </a:r>
            <a:r>
              <a:rPr lang="en-US" altLang="zh-CN" dirty="0" smtClean="0">
                <a:ea typeface="黑体" pitchFamily="2" charset="-122"/>
              </a:rPr>
              <a:t>   4</a:t>
            </a:r>
            <a:r>
              <a:rPr lang="zh-CN" altLang="en-US" dirty="0" smtClean="0">
                <a:ea typeface="黑体" pitchFamily="2" charset="-122"/>
              </a:rPr>
              <a:t>）提供局部变量空间。</a:t>
            </a:r>
            <a:endParaRPr lang="en-US" altLang="zh-CN" dirty="0">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ChangeArrowheads="1"/>
          </p:cNvSpPr>
          <p:nvPr/>
        </p:nvSpPr>
        <p:spPr bwMode="auto">
          <a:xfrm>
            <a:off x="0" y="460375"/>
            <a:ext cx="9144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dirty="0">
                <a:solidFill>
                  <a:srgbClr val="800000"/>
                </a:solidFill>
                <a:latin typeface="黑体" pitchFamily="2" charset="-122"/>
                <a:ea typeface="黑体" pitchFamily="2" charset="-122"/>
              </a:rPr>
              <a:t>§</a:t>
            </a:r>
            <a:r>
              <a:rPr kumimoji="0" lang="zh-CN" altLang="en-US" sz="2600" dirty="0">
                <a:solidFill>
                  <a:srgbClr val="800000"/>
                </a:solidFill>
                <a:latin typeface="黑体" pitchFamily="2" charset="-122"/>
                <a:ea typeface="黑体" pitchFamily="2" charset="-122"/>
              </a:rPr>
              <a:t>3.</a:t>
            </a:r>
            <a:r>
              <a:rPr kumimoji="0" lang="en-US" altLang="zh-CN" sz="2600" dirty="0">
                <a:solidFill>
                  <a:srgbClr val="800000"/>
                </a:solidFill>
                <a:latin typeface="黑体" pitchFamily="2" charset="-122"/>
                <a:ea typeface="黑体" pitchFamily="2" charset="-122"/>
              </a:rPr>
              <a:t>6 </a:t>
            </a:r>
            <a:r>
              <a:rPr kumimoji="0" lang="zh-CN" altLang="en-US" sz="2600" dirty="0" smtClean="0">
                <a:solidFill>
                  <a:srgbClr val="800000"/>
                </a:solidFill>
                <a:latin typeface="黑体" pitchFamily="2" charset="-122"/>
                <a:ea typeface="黑体" pitchFamily="2" charset="-122"/>
              </a:rPr>
              <a:t>计算机硬件对函数</a:t>
            </a:r>
            <a:r>
              <a:rPr kumimoji="0" lang="en-US" altLang="zh-CN" sz="2600" dirty="0" smtClean="0">
                <a:solidFill>
                  <a:srgbClr val="800000"/>
                </a:solidFill>
                <a:latin typeface="黑体" pitchFamily="2" charset="-122"/>
                <a:ea typeface="黑体" pitchFamily="2" charset="-122"/>
              </a:rPr>
              <a:t>(</a:t>
            </a:r>
            <a:r>
              <a:rPr kumimoji="0" lang="zh-CN" altLang="en-US" sz="2600" dirty="0" smtClean="0">
                <a:solidFill>
                  <a:srgbClr val="800000"/>
                </a:solidFill>
                <a:latin typeface="黑体" pitchFamily="2" charset="-122"/>
                <a:ea typeface="黑体" pitchFamily="2" charset="-122"/>
              </a:rPr>
              <a:t>过程</a:t>
            </a:r>
            <a:r>
              <a:rPr kumimoji="0" lang="en-US" altLang="zh-CN" sz="2600" dirty="0" smtClean="0">
                <a:solidFill>
                  <a:srgbClr val="800000"/>
                </a:solidFill>
                <a:latin typeface="黑体" pitchFamily="2" charset="-122"/>
                <a:ea typeface="黑体" pitchFamily="2" charset="-122"/>
              </a:rPr>
              <a:t>)</a:t>
            </a:r>
            <a:r>
              <a:rPr kumimoji="0" lang="zh-CN" altLang="en-US" sz="2600" dirty="0" smtClean="0">
                <a:solidFill>
                  <a:srgbClr val="800000"/>
                </a:solidFill>
                <a:latin typeface="黑体" pitchFamily="2" charset="-122"/>
                <a:ea typeface="黑体" pitchFamily="2" charset="-122"/>
              </a:rPr>
              <a:t>调用的支持</a:t>
            </a:r>
            <a:endParaRPr kumimoji="0" lang="zh-CN" altLang="en-US" sz="2600" dirty="0">
              <a:solidFill>
                <a:srgbClr val="800000"/>
              </a:solidFill>
              <a:latin typeface="黑体" pitchFamily="2" charset="-122"/>
              <a:ea typeface="黑体" pitchFamily="2" charset="-122"/>
            </a:endParaRPr>
          </a:p>
        </p:txBody>
      </p:sp>
      <p:sp>
        <p:nvSpPr>
          <p:cNvPr id="8" name="Rectangle 3"/>
          <p:cNvSpPr>
            <a:spLocks noChangeArrowheads="1"/>
          </p:cNvSpPr>
          <p:nvPr/>
        </p:nvSpPr>
        <p:spPr bwMode="auto">
          <a:xfrm>
            <a:off x="402717" y="1296064"/>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dirty="0">
                <a:solidFill>
                  <a:srgbClr val="990000"/>
                </a:solidFill>
                <a:latin typeface="黑体" pitchFamily="2" charset="-122"/>
                <a:ea typeface="黑体" pitchFamily="2" charset="-122"/>
              </a:rPr>
              <a:t>3.6.1 </a:t>
            </a:r>
            <a:r>
              <a:rPr kumimoji="0" lang="zh-CN" altLang="en-US" dirty="0" smtClean="0">
                <a:solidFill>
                  <a:srgbClr val="990000"/>
                </a:solidFill>
                <a:latin typeface="黑体" pitchFamily="2" charset="-122"/>
                <a:ea typeface="黑体" pitchFamily="2" charset="-122"/>
              </a:rPr>
              <a:t>栈帧</a:t>
            </a:r>
            <a:endParaRPr kumimoji="0" lang="en-US" altLang="zh-CN" dirty="0">
              <a:solidFill>
                <a:srgbClr val="990000"/>
              </a:solidFill>
              <a:latin typeface="黑体" pitchFamily="2" charset="-122"/>
              <a:ea typeface="黑体" pitchFamily="2" charset="-122"/>
            </a:endParaRPr>
          </a:p>
        </p:txBody>
      </p:sp>
      <p:sp>
        <p:nvSpPr>
          <p:cNvPr id="9" name="Rectangle 8"/>
          <p:cNvSpPr>
            <a:spLocks noChangeArrowheads="1"/>
          </p:cNvSpPr>
          <p:nvPr/>
        </p:nvSpPr>
        <p:spPr bwMode="auto">
          <a:xfrm>
            <a:off x="713570" y="1797949"/>
            <a:ext cx="7951894" cy="334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Aft>
                <a:spcPts val="1200"/>
              </a:spcAft>
            </a:pPr>
            <a:r>
              <a:rPr lang="en-US" altLang="zh-CN" dirty="0" smtClean="0">
                <a:ea typeface="黑体" pitchFamily="2" charset="-122"/>
              </a:rPr>
              <a:t>    </a:t>
            </a:r>
            <a:r>
              <a:rPr lang="zh-CN" altLang="en-US" dirty="0" smtClean="0">
                <a:ea typeface="黑体" pitchFamily="2" charset="-122"/>
              </a:rPr>
              <a:t>现代计算机在高级语言程序调用函数时用栈帧结构。</a:t>
            </a:r>
            <a:endParaRPr lang="en-US" altLang="zh-CN" dirty="0" smtClean="0">
              <a:ea typeface="黑体" pitchFamily="2" charset="-122"/>
            </a:endParaRPr>
          </a:p>
          <a:p>
            <a:pPr>
              <a:lnSpc>
                <a:spcPct val="120000"/>
              </a:lnSpc>
            </a:pPr>
            <a:r>
              <a:rPr lang="zh-CN" altLang="en-US" dirty="0" smtClean="0">
                <a:ea typeface="黑体" pitchFamily="2" charset="-122"/>
              </a:rPr>
              <a:t>    不同硬件和编译器可能采用不同的函数调用框架和栈帧结构，但都必须做到：</a:t>
            </a:r>
            <a:endParaRPr lang="en-US" altLang="zh-CN" dirty="0" smtClean="0">
              <a:ea typeface="黑体" pitchFamily="2" charset="-122"/>
            </a:endParaRPr>
          </a:p>
          <a:p>
            <a:pPr>
              <a:lnSpc>
                <a:spcPct val="120000"/>
              </a:lnSpc>
            </a:pPr>
            <a:r>
              <a:rPr lang="en-US" altLang="zh-CN" dirty="0" smtClean="0">
                <a:ea typeface="黑体" pitchFamily="2" charset="-122"/>
              </a:rPr>
              <a:t>    1</a:t>
            </a:r>
            <a:r>
              <a:rPr lang="zh-CN" altLang="en-US" dirty="0" smtClean="0">
                <a:ea typeface="黑体" pitchFamily="2" charset="-122"/>
              </a:rPr>
              <a:t>）将参数放在函数可以访问的位置；</a:t>
            </a:r>
            <a:endParaRPr lang="en-US" altLang="zh-CN" dirty="0" smtClean="0">
              <a:ea typeface="黑体" pitchFamily="2" charset="-122"/>
            </a:endParaRPr>
          </a:p>
          <a:p>
            <a:pPr>
              <a:lnSpc>
                <a:spcPct val="120000"/>
              </a:lnSpc>
            </a:pPr>
            <a:r>
              <a:rPr lang="en-US" altLang="zh-CN" dirty="0">
                <a:ea typeface="黑体" pitchFamily="2" charset="-122"/>
              </a:rPr>
              <a:t>  </a:t>
            </a:r>
            <a:r>
              <a:rPr lang="en-US" altLang="zh-CN" dirty="0" smtClean="0">
                <a:ea typeface="黑体" pitchFamily="2" charset="-122"/>
              </a:rPr>
              <a:t>  2</a:t>
            </a:r>
            <a:r>
              <a:rPr lang="zh-CN" altLang="en-US" dirty="0">
                <a:ea typeface="黑体" pitchFamily="2" charset="-122"/>
              </a:rPr>
              <a:t>）将结果的值放在调用程序可以访问的位置；</a:t>
            </a:r>
            <a:endParaRPr lang="en-US" altLang="zh-CN" dirty="0">
              <a:ea typeface="黑体" pitchFamily="2" charset="-122"/>
            </a:endParaRPr>
          </a:p>
          <a:p>
            <a:pPr>
              <a:lnSpc>
                <a:spcPct val="120000"/>
              </a:lnSpc>
            </a:pPr>
            <a:r>
              <a:rPr lang="en-US" altLang="zh-CN" dirty="0">
                <a:ea typeface="黑体" pitchFamily="2" charset="-122"/>
              </a:rPr>
              <a:t>    3</a:t>
            </a:r>
            <a:r>
              <a:rPr lang="zh-CN" altLang="en-US" dirty="0">
                <a:ea typeface="黑体" pitchFamily="2" charset="-122"/>
              </a:rPr>
              <a:t>）</a:t>
            </a:r>
            <a:r>
              <a:rPr lang="zh-CN" altLang="en-US" dirty="0" smtClean="0">
                <a:ea typeface="黑体" pitchFamily="2" charset="-122"/>
              </a:rPr>
              <a:t>能够保存返回地址；</a:t>
            </a:r>
            <a:endParaRPr lang="en-US" altLang="zh-CN" dirty="0" smtClean="0">
              <a:ea typeface="黑体" pitchFamily="2" charset="-122"/>
            </a:endParaRPr>
          </a:p>
          <a:p>
            <a:pPr>
              <a:lnSpc>
                <a:spcPct val="120000"/>
              </a:lnSpc>
            </a:pPr>
            <a:r>
              <a:rPr lang="en-US" altLang="zh-CN" dirty="0">
                <a:ea typeface="黑体" pitchFamily="2" charset="-122"/>
              </a:rPr>
              <a:t> </a:t>
            </a:r>
            <a:r>
              <a:rPr lang="en-US" altLang="zh-CN" dirty="0" smtClean="0">
                <a:ea typeface="黑体" pitchFamily="2" charset="-122"/>
              </a:rPr>
              <a:t>   4</a:t>
            </a:r>
            <a:r>
              <a:rPr lang="zh-CN" altLang="en-US" dirty="0" smtClean="0">
                <a:ea typeface="黑体" pitchFamily="2" charset="-122"/>
              </a:rPr>
              <a:t>）提供局部变量空间。</a:t>
            </a:r>
            <a:endParaRPr lang="en-US" altLang="zh-CN" dirty="0">
              <a:ea typeface="黑体" pitchFamily="2" charset="-122"/>
            </a:endParaRPr>
          </a:p>
        </p:txBody>
      </p:sp>
      <p:sp>
        <p:nvSpPr>
          <p:cNvPr id="5" name="Rectangle 8"/>
          <p:cNvSpPr>
            <a:spLocks noChangeArrowheads="1"/>
          </p:cNvSpPr>
          <p:nvPr/>
        </p:nvSpPr>
        <p:spPr bwMode="auto">
          <a:xfrm>
            <a:off x="697516" y="1295028"/>
            <a:ext cx="7951894" cy="5410712"/>
          </a:xfrm>
          <a:prstGeom prst="rect">
            <a:avLst/>
          </a:prstGeom>
          <a:solidFill>
            <a:schemeClr val="bg1"/>
          </a:solidFill>
          <a:ln>
            <a:noFill/>
          </a:ln>
          <a:extLst/>
        </p:spPr>
        <p:txBody>
          <a:bodyPr wrap="square">
            <a:spAutoFit/>
          </a:bodyPr>
          <a:lstStyle/>
          <a:p>
            <a:pPr>
              <a:lnSpc>
                <a:spcPct val="120000"/>
              </a:lnSpc>
            </a:pPr>
            <a:r>
              <a:rPr lang="zh-CN" altLang="en-US" dirty="0" smtClean="0">
                <a:latin typeface="黑体" pitchFamily="2" charset="-122"/>
                <a:ea typeface="黑体" pitchFamily="2" charset="-122"/>
              </a:rPr>
              <a:t>例：</a:t>
            </a:r>
            <a:endParaRPr lang="en-US" altLang="zh-CN" dirty="0" smtClean="0">
              <a:latin typeface="黑体" pitchFamily="2" charset="-122"/>
              <a:ea typeface="黑体" pitchFamily="2" charset="-122"/>
            </a:endParaRPr>
          </a:p>
          <a:p>
            <a:r>
              <a:rPr lang="zh-CN" altLang="en-US" dirty="0" smtClean="0">
                <a:solidFill>
                  <a:srgbClr val="0000FF"/>
                </a:solidFill>
                <a:latin typeface="+mn-lt"/>
                <a:ea typeface="黑体" pitchFamily="2" charset="-122"/>
              </a:rPr>
              <a:t>  </a:t>
            </a:r>
            <a:r>
              <a:rPr lang="en-US" altLang="zh-CN" b="0" dirty="0" err="1" smtClean="0">
                <a:solidFill>
                  <a:srgbClr val="0000FF"/>
                </a:solidFill>
                <a:latin typeface="+mn-lt"/>
              </a:rPr>
              <a:t>int</a:t>
            </a:r>
            <a:r>
              <a:rPr lang="en-US" altLang="zh-CN" b="0" dirty="0" smtClean="0">
                <a:solidFill>
                  <a:srgbClr val="0000FF"/>
                </a:solidFill>
                <a:latin typeface="+mn-lt"/>
              </a:rPr>
              <a:t> </a:t>
            </a:r>
            <a:r>
              <a:rPr lang="en-US" altLang="zh-CN" dirty="0">
                <a:solidFill>
                  <a:srgbClr val="FF0000"/>
                </a:solidFill>
                <a:latin typeface="+mn-lt"/>
              </a:rPr>
              <a:t>Add(</a:t>
            </a:r>
            <a:r>
              <a:rPr lang="en-US" altLang="zh-CN" dirty="0" err="1">
                <a:solidFill>
                  <a:srgbClr val="FF0000"/>
                </a:solidFill>
                <a:latin typeface="+mn-lt"/>
              </a:rPr>
              <a:t>int</a:t>
            </a:r>
            <a:r>
              <a:rPr lang="en-US" altLang="zh-CN" dirty="0">
                <a:solidFill>
                  <a:srgbClr val="FF0000"/>
                </a:solidFill>
                <a:latin typeface="+mn-lt"/>
              </a:rPr>
              <a:t> </a:t>
            </a:r>
            <a:r>
              <a:rPr lang="en-US" altLang="zh-CN" dirty="0" smtClean="0">
                <a:solidFill>
                  <a:srgbClr val="FF0000"/>
                </a:solidFill>
                <a:latin typeface="+mn-lt"/>
              </a:rPr>
              <a:t>a1, </a:t>
            </a:r>
            <a:r>
              <a:rPr lang="en-US" altLang="zh-CN" dirty="0" err="1">
                <a:solidFill>
                  <a:srgbClr val="FF0000"/>
                </a:solidFill>
                <a:latin typeface="+mn-lt"/>
              </a:rPr>
              <a:t>int</a:t>
            </a:r>
            <a:r>
              <a:rPr lang="en-US" altLang="zh-CN" dirty="0">
                <a:solidFill>
                  <a:srgbClr val="FF0000"/>
                </a:solidFill>
                <a:latin typeface="+mn-lt"/>
              </a:rPr>
              <a:t> </a:t>
            </a:r>
            <a:r>
              <a:rPr lang="en-US" altLang="zh-CN" dirty="0" smtClean="0">
                <a:solidFill>
                  <a:srgbClr val="FF0000"/>
                </a:solidFill>
                <a:latin typeface="+mn-lt"/>
              </a:rPr>
              <a:t>b1)</a:t>
            </a:r>
          </a:p>
          <a:p>
            <a:r>
              <a:rPr lang="en-US" altLang="zh-CN" b="0" dirty="0">
                <a:solidFill>
                  <a:srgbClr val="0000FF"/>
                </a:solidFill>
                <a:latin typeface="+mn-lt"/>
              </a:rPr>
              <a:t> </a:t>
            </a:r>
            <a:r>
              <a:rPr lang="en-US" altLang="zh-CN" b="0" dirty="0" smtClean="0">
                <a:solidFill>
                  <a:srgbClr val="0000FF"/>
                </a:solidFill>
                <a:latin typeface="+mn-lt"/>
              </a:rPr>
              <a:t>     { </a:t>
            </a:r>
            <a:r>
              <a:rPr lang="en-US" altLang="zh-CN" b="0" dirty="0" err="1" smtClean="0">
                <a:solidFill>
                  <a:srgbClr val="0000FF"/>
                </a:solidFill>
                <a:latin typeface="+mn-lt"/>
              </a:rPr>
              <a:t>int</a:t>
            </a:r>
            <a:r>
              <a:rPr lang="en-US" altLang="zh-CN" b="0" dirty="0" smtClean="0">
                <a:solidFill>
                  <a:srgbClr val="0000FF"/>
                </a:solidFill>
                <a:latin typeface="+mn-lt"/>
              </a:rPr>
              <a:t> </a:t>
            </a:r>
            <a:r>
              <a:rPr lang="en-US" altLang="zh-CN" b="0" dirty="0">
                <a:solidFill>
                  <a:srgbClr val="0000FF"/>
                </a:solidFill>
                <a:latin typeface="+mn-lt"/>
              </a:rPr>
              <a:t>z = 0</a:t>
            </a:r>
            <a:r>
              <a:rPr lang="en-US" altLang="zh-CN" b="0" dirty="0" smtClean="0">
                <a:solidFill>
                  <a:srgbClr val="0000FF"/>
                </a:solidFill>
                <a:latin typeface="+mn-lt"/>
              </a:rPr>
              <a:t>;        </a:t>
            </a:r>
            <a:r>
              <a:rPr lang="en-US" altLang="zh-CN" b="0" dirty="0" smtClean="0">
                <a:solidFill>
                  <a:srgbClr val="0000FF"/>
                </a:solidFill>
                <a:latin typeface="黑体" pitchFamily="2" charset="-122"/>
                <a:ea typeface="黑体" pitchFamily="2" charset="-122"/>
              </a:rPr>
              <a:t>//</a:t>
            </a:r>
            <a:r>
              <a:rPr lang="zh-CN" altLang="en-US" b="0" dirty="0" smtClean="0">
                <a:solidFill>
                  <a:srgbClr val="0000FF"/>
                </a:solidFill>
                <a:latin typeface="黑体" pitchFamily="2" charset="-122"/>
                <a:ea typeface="黑体" pitchFamily="2" charset="-122"/>
              </a:rPr>
              <a:t>局部变量</a:t>
            </a:r>
            <a:endParaRPr lang="zh-CN" altLang="zh-CN" b="0" dirty="0">
              <a:solidFill>
                <a:srgbClr val="0000FF"/>
              </a:solidFill>
              <a:latin typeface="黑体" pitchFamily="2" charset="-122"/>
              <a:ea typeface="黑体" pitchFamily="2" charset="-122"/>
            </a:endParaRPr>
          </a:p>
          <a:p>
            <a:r>
              <a:rPr lang="en-US" altLang="zh-CN" b="0" dirty="0" smtClean="0">
                <a:solidFill>
                  <a:srgbClr val="0000FF"/>
                </a:solidFill>
                <a:latin typeface="+mn-lt"/>
              </a:rPr>
              <a:t>         z </a:t>
            </a:r>
            <a:r>
              <a:rPr lang="en-US" altLang="zh-CN" b="0" dirty="0">
                <a:solidFill>
                  <a:srgbClr val="0000FF"/>
                </a:solidFill>
                <a:latin typeface="+mn-lt"/>
              </a:rPr>
              <a:t>= </a:t>
            </a:r>
            <a:r>
              <a:rPr lang="en-US" altLang="zh-CN" b="0" dirty="0" smtClean="0">
                <a:solidFill>
                  <a:srgbClr val="0000FF"/>
                </a:solidFill>
                <a:latin typeface="+mn-lt"/>
              </a:rPr>
              <a:t>a1 </a:t>
            </a:r>
            <a:r>
              <a:rPr lang="en-US" altLang="zh-CN" b="0" dirty="0">
                <a:solidFill>
                  <a:srgbClr val="0000FF"/>
                </a:solidFill>
                <a:latin typeface="+mn-lt"/>
              </a:rPr>
              <a:t>+ </a:t>
            </a:r>
            <a:r>
              <a:rPr lang="en-US" altLang="zh-CN" b="0" dirty="0" smtClean="0">
                <a:solidFill>
                  <a:srgbClr val="0000FF"/>
                </a:solidFill>
                <a:latin typeface="+mn-lt"/>
              </a:rPr>
              <a:t>b1;</a:t>
            </a:r>
            <a:endParaRPr lang="zh-CN" altLang="zh-CN" b="0" dirty="0">
              <a:solidFill>
                <a:srgbClr val="0000FF"/>
              </a:solidFill>
              <a:latin typeface="+mn-lt"/>
            </a:endParaRPr>
          </a:p>
          <a:p>
            <a:r>
              <a:rPr lang="en-US" altLang="zh-CN" b="0" dirty="0" smtClean="0">
                <a:solidFill>
                  <a:srgbClr val="0000FF"/>
                </a:solidFill>
                <a:latin typeface="+mn-lt"/>
              </a:rPr>
              <a:t>         return </a:t>
            </a:r>
            <a:r>
              <a:rPr lang="en-US" altLang="zh-CN" b="0" dirty="0">
                <a:solidFill>
                  <a:srgbClr val="0000FF"/>
                </a:solidFill>
                <a:latin typeface="+mn-lt"/>
              </a:rPr>
              <a:t>z;</a:t>
            </a:r>
            <a:endParaRPr lang="zh-CN" altLang="zh-CN" b="0" dirty="0">
              <a:solidFill>
                <a:srgbClr val="0000FF"/>
              </a:solidFill>
              <a:latin typeface="+mn-lt"/>
            </a:endParaRPr>
          </a:p>
          <a:p>
            <a:r>
              <a:rPr lang="en-US" altLang="zh-CN" b="0" dirty="0" smtClean="0">
                <a:solidFill>
                  <a:srgbClr val="0000FF"/>
                </a:solidFill>
                <a:latin typeface="+mn-lt"/>
              </a:rPr>
              <a:t>      }</a:t>
            </a:r>
            <a:endParaRPr lang="zh-CN" altLang="zh-CN" b="0" dirty="0">
              <a:solidFill>
                <a:srgbClr val="0000FF"/>
              </a:solidFill>
              <a:latin typeface="+mn-lt"/>
            </a:endParaRPr>
          </a:p>
          <a:p>
            <a:r>
              <a:rPr lang="en-US" altLang="zh-CN" b="0" dirty="0" smtClean="0">
                <a:latin typeface="+mn-lt"/>
              </a:rPr>
              <a:t>  </a:t>
            </a:r>
            <a:r>
              <a:rPr lang="en-US" altLang="zh-CN" b="0" dirty="0" err="1" smtClean="0">
                <a:latin typeface="+mn-lt"/>
              </a:rPr>
              <a:t>int</a:t>
            </a:r>
            <a:r>
              <a:rPr lang="en-US" altLang="zh-CN" b="0" dirty="0" smtClean="0">
                <a:latin typeface="+mn-lt"/>
              </a:rPr>
              <a:t> </a:t>
            </a:r>
            <a:r>
              <a:rPr lang="en-US" altLang="zh-CN" b="0" dirty="0">
                <a:latin typeface="+mn-lt"/>
              </a:rPr>
              <a:t>_</a:t>
            </a:r>
            <a:r>
              <a:rPr lang="en-US" altLang="zh-CN" b="0" dirty="0" err="1">
                <a:latin typeface="+mn-lt"/>
              </a:rPr>
              <a:t>tmain</a:t>
            </a:r>
            <a:r>
              <a:rPr lang="en-US" altLang="zh-CN" b="0" dirty="0">
                <a:latin typeface="+mn-lt"/>
              </a:rPr>
              <a:t>(</a:t>
            </a:r>
            <a:r>
              <a:rPr lang="en-US" altLang="zh-CN" b="0" dirty="0" err="1">
                <a:latin typeface="+mn-lt"/>
              </a:rPr>
              <a:t>int</a:t>
            </a:r>
            <a:r>
              <a:rPr lang="en-US" altLang="zh-CN" b="0" dirty="0">
                <a:latin typeface="+mn-lt"/>
              </a:rPr>
              <a:t> </a:t>
            </a:r>
            <a:r>
              <a:rPr lang="en-US" altLang="zh-CN" b="0" dirty="0" err="1">
                <a:latin typeface="+mn-lt"/>
              </a:rPr>
              <a:t>argc</a:t>
            </a:r>
            <a:r>
              <a:rPr lang="en-US" altLang="zh-CN" b="0" dirty="0">
                <a:latin typeface="+mn-lt"/>
              </a:rPr>
              <a:t>, _TCHAR* </a:t>
            </a:r>
            <a:r>
              <a:rPr lang="en-US" altLang="zh-CN" b="0" dirty="0" err="1">
                <a:latin typeface="+mn-lt"/>
              </a:rPr>
              <a:t>argv</a:t>
            </a:r>
            <a:r>
              <a:rPr lang="en-US" altLang="zh-CN" b="0" dirty="0">
                <a:latin typeface="+mn-lt"/>
              </a:rPr>
              <a:t>[])</a:t>
            </a:r>
          </a:p>
          <a:p>
            <a:r>
              <a:rPr lang="en-US" altLang="zh-CN" b="0" dirty="0" smtClean="0">
                <a:latin typeface="+mn-lt"/>
              </a:rPr>
              <a:t>     { </a:t>
            </a:r>
            <a:r>
              <a:rPr lang="en-US" altLang="zh-CN" b="0" dirty="0" err="1" smtClean="0">
                <a:latin typeface="+mn-lt"/>
              </a:rPr>
              <a:t>int</a:t>
            </a:r>
            <a:r>
              <a:rPr lang="en-US" altLang="zh-CN" b="0" dirty="0" smtClean="0">
                <a:latin typeface="+mn-lt"/>
              </a:rPr>
              <a:t> </a:t>
            </a:r>
            <a:r>
              <a:rPr lang="en-US" altLang="zh-CN" b="0" dirty="0">
                <a:latin typeface="+mn-lt"/>
              </a:rPr>
              <a:t>a = 10;</a:t>
            </a:r>
            <a:endParaRPr lang="zh-CN" altLang="zh-CN" b="0" dirty="0">
              <a:latin typeface="+mn-lt"/>
            </a:endParaRPr>
          </a:p>
          <a:p>
            <a:r>
              <a:rPr lang="en-US" altLang="zh-CN" b="0" dirty="0" smtClean="0">
                <a:latin typeface="+mn-lt"/>
              </a:rPr>
              <a:t>        </a:t>
            </a:r>
            <a:r>
              <a:rPr lang="en-US" altLang="zh-CN" b="0" dirty="0" err="1" smtClean="0">
                <a:latin typeface="+mn-lt"/>
              </a:rPr>
              <a:t>int</a:t>
            </a:r>
            <a:r>
              <a:rPr lang="en-US" altLang="zh-CN" b="0" dirty="0" smtClean="0">
                <a:latin typeface="+mn-lt"/>
              </a:rPr>
              <a:t> </a:t>
            </a:r>
            <a:r>
              <a:rPr lang="en-US" altLang="zh-CN" b="0" dirty="0">
                <a:latin typeface="+mn-lt"/>
              </a:rPr>
              <a:t>b = 20;</a:t>
            </a:r>
            <a:endParaRPr lang="zh-CN" altLang="zh-CN" b="0" dirty="0">
              <a:latin typeface="+mn-lt"/>
            </a:endParaRPr>
          </a:p>
          <a:p>
            <a:r>
              <a:rPr lang="en-US" altLang="zh-CN" b="0" dirty="0" smtClean="0">
                <a:latin typeface="+mn-lt"/>
              </a:rPr>
              <a:t>        </a:t>
            </a:r>
            <a:r>
              <a:rPr lang="en-US" altLang="zh-CN" b="0" dirty="0" err="1" smtClean="0">
                <a:latin typeface="+mn-lt"/>
              </a:rPr>
              <a:t>int</a:t>
            </a:r>
            <a:r>
              <a:rPr lang="en-US" altLang="zh-CN" b="0" dirty="0" smtClean="0">
                <a:latin typeface="+mn-lt"/>
              </a:rPr>
              <a:t> </a:t>
            </a:r>
            <a:r>
              <a:rPr lang="en-US" altLang="zh-CN" b="0" dirty="0">
                <a:latin typeface="+mn-lt"/>
              </a:rPr>
              <a:t>ret;</a:t>
            </a:r>
            <a:endParaRPr lang="zh-CN" altLang="zh-CN" b="0" dirty="0">
              <a:latin typeface="+mn-lt"/>
            </a:endParaRPr>
          </a:p>
          <a:p>
            <a:r>
              <a:rPr lang="en-US" altLang="zh-CN" b="0" dirty="0" smtClean="0">
                <a:latin typeface="+mn-lt"/>
              </a:rPr>
              <a:t>       ret = </a:t>
            </a:r>
            <a:r>
              <a:rPr lang="en-US" altLang="zh-CN" dirty="0" smtClean="0">
                <a:solidFill>
                  <a:srgbClr val="FF0000"/>
                </a:solidFill>
                <a:latin typeface="+mn-lt"/>
              </a:rPr>
              <a:t>Add(a, b</a:t>
            </a:r>
            <a:r>
              <a:rPr lang="en-US" altLang="zh-CN" b="0" dirty="0">
                <a:latin typeface="+mn-lt"/>
              </a:rPr>
              <a:t>);</a:t>
            </a:r>
            <a:endParaRPr lang="zh-CN" altLang="zh-CN" b="0" dirty="0">
              <a:latin typeface="+mn-lt"/>
            </a:endParaRPr>
          </a:p>
          <a:p>
            <a:r>
              <a:rPr lang="en-US" altLang="zh-CN" dirty="0" smtClean="0">
                <a:solidFill>
                  <a:srgbClr val="FF0000"/>
                </a:solidFill>
                <a:latin typeface="+mn-lt"/>
              </a:rPr>
              <a:t> </a:t>
            </a:r>
            <a:r>
              <a:rPr lang="en-US" altLang="zh-CN" b="0" dirty="0" smtClean="0">
                <a:latin typeface="+mn-lt"/>
              </a:rPr>
              <a:t>      return </a:t>
            </a:r>
            <a:r>
              <a:rPr lang="en-US" altLang="zh-CN" b="0" dirty="0">
                <a:latin typeface="+mn-lt"/>
              </a:rPr>
              <a:t>0;</a:t>
            </a:r>
            <a:endParaRPr lang="zh-CN" altLang="zh-CN" b="0" dirty="0">
              <a:latin typeface="+mn-lt"/>
            </a:endParaRPr>
          </a:p>
          <a:p>
            <a:r>
              <a:rPr lang="en-US" altLang="zh-CN" b="0" dirty="0" smtClean="0">
                <a:latin typeface="+mn-lt"/>
              </a:rPr>
              <a:t>    }</a:t>
            </a:r>
            <a:endParaRPr lang="zh-CN" altLang="zh-CN" b="0" dirty="0">
              <a:latin typeface="+mn-lt"/>
            </a:endParaRPr>
          </a:p>
          <a:p>
            <a:pPr>
              <a:lnSpc>
                <a:spcPct val="120000"/>
              </a:lnSpc>
            </a:pPr>
            <a:endParaRPr lang="zh-CN" altLang="zh-CN" dirty="0">
              <a:solidFill>
                <a:srgbClr val="00B0F0"/>
              </a:solidFill>
              <a:latin typeface="黑体" pitchFamily="2" charset="-122"/>
              <a:ea typeface="黑体" pitchFamily="2" charset="-122"/>
            </a:endParaRPr>
          </a:p>
        </p:txBody>
      </p:sp>
    </p:spTree>
    <p:extLst>
      <p:ext uri="{BB962C8B-B14F-4D97-AF65-F5344CB8AC3E}">
        <p14:creationId xmlns:p14="http://schemas.microsoft.com/office/powerpoint/2010/main" val="1149487567"/>
      </p:ext>
    </p:extLst>
  </p:cSld>
  <p:clrMapOvr>
    <a:masterClrMapping/>
  </p:clrMapOvr>
  <p:transition>
    <p:wipe di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713570" y="1094960"/>
            <a:ext cx="7951894" cy="379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a:ea typeface="黑体" pitchFamily="2" charset="-122"/>
              </a:rPr>
              <a:t>1. </a:t>
            </a:r>
            <a:r>
              <a:rPr lang="zh-CN" altLang="en-US" dirty="0">
                <a:ea typeface="黑体" pitchFamily="2" charset="-122"/>
              </a:rPr>
              <a:t>寄存器</a:t>
            </a:r>
            <a:endParaRPr lang="en-US" altLang="zh-CN" dirty="0">
              <a:ea typeface="黑体" pitchFamily="2" charset="-122"/>
            </a:endParaRPr>
          </a:p>
          <a:p>
            <a:pPr>
              <a:lnSpc>
                <a:spcPct val="120000"/>
              </a:lnSpc>
            </a:pPr>
            <a:r>
              <a:rPr lang="zh-CN" altLang="en-US" dirty="0" smtClean="0">
                <a:latin typeface="黑体" pitchFamily="2" charset="-122"/>
                <a:ea typeface="黑体" pitchFamily="2" charset="-122"/>
              </a:rPr>
              <a:t>    </a:t>
            </a:r>
            <a:r>
              <a:rPr lang="en-US" altLang="zh-CN" dirty="0" smtClean="0">
                <a:latin typeface="黑体" pitchFamily="2" charset="-122"/>
                <a:ea typeface="黑体" pitchFamily="2" charset="-122"/>
              </a:rPr>
              <a:t>EBP — </a:t>
            </a:r>
            <a:r>
              <a:rPr lang="zh-CN" altLang="zh-CN" dirty="0" smtClean="0">
                <a:latin typeface="黑体" pitchFamily="2" charset="-122"/>
                <a:ea typeface="黑体" pitchFamily="2" charset="-122"/>
              </a:rPr>
              <a:t>基址寄存器，</a:t>
            </a:r>
            <a:r>
              <a:rPr lang="zh-CN" altLang="en-US" dirty="0" smtClean="0">
                <a:latin typeface="黑体" pitchFamily="2" charset="-122"/>
                <a:ea typeface="黑体" pitchFamily="2" charset="-122"/>
              </a:rPr>
              <a:t>指向栈帧底部</a:t>
            </a:r>
            <a:r>
              <a:rPr lang="zh-CN" altLang="zh-CN"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lnSpc>
                <a:spcPct val="120000"/>
              </a:lnSpc>
            </a:pPr>
            <a:r>
              <a:rPr lang="en-US" altLang="zh-CN" dirty="0" smtClean="0">
                <a:latin typeface="黑体" pitchFamily="2" charset="-122"/>
                <a:ea typeface="黑体" pitchFamily="2" charset="-122"/>
              </a:rPr>
              <a:t>    ESP — </a:t>
            </a:r>
            <a:r>
              <a:rPr lang="zh-CN" altLang="zh-CN" dirty="0" smtClean="0">
                <a:latin typeface="黑体" pitchFamily="2" charset="-122"/>
                <a:ea typeface="黑体" pitchFamily="2" charset="-122"/>
              </a:rPr>
              <a:t>栈</a:t>
            </a:r>
            <a:r>
              <a:rPr lang="zh-CN" altLang="zh-CN" dirty="0">
                <a:latin typeface="黑体" pitchFamily="2" charset="-122"/>
                <a:ea typeface="黑体" pitchFamily="2" charset="-122"/>
              </a:rPr>
              <a:t>顶</a:t>
            </a:r>
            <a:r>
              <a:rPr lang="zh-CN" altLang="zh-CN" dirty="0" smtClean="0">
                <a:latin typeface="黑体" pitchFamily="2" charset="-122"/>
                <a:ea typeface="黑体" pitchFamily="2" charset="-122"/>
              </a:rPr>
              <a:t>寄存器</a:t>
            </a:r>
            <a:r>
              <a:rPr lang="zh-CN" altLang="en-US" dirty="0" smtClean="0">
                <a:latin typeface="黑体" pitchFamily="2" charset="-122"/>
                <a:ea typeface="黑体" pitchFamily="2" charset="-122"/>
              </a:rPr>
              <a:t>，指向栈帧顶部。</a:t>
            </a:r>
            <a:endParaRPr lang="en-US" altLang="zh-CN" dirty="0" smtClean="0">
              <a:latin typeface="黑体" pitchFamily="2" charset="-122"/>
              <a:ea typeface="黑体" pitchFamily="2" charset="-122"/>
            </a:endParaRPr>
          </a:p>
          <a:p>
            <a:pPr>
              <a:lnSpc>
                <a:spcPct val="120000"/>
              </a:lnSpc>
            </a:pPr>
            <a:r>
              <a:rPr lang="en-US" altLang="zh-CN" dirty="0" smtClean="0">
                <a:latin typeface="黑体" pitchFamily="2" charset="-122"/>
                <a:ea typeface="黑体" pitchFamily="2" charset="-122"/>
              </a:rPr>
              <a:t>    IP  — </a:t>
            </a:r>
            <a:r>
              <a:rPr lang="zh-CN" altLang="en-US" dirty="0" smtClean="0">
                <a:latin typeface="黑体" pitchFamily="2" charset="-122"/>
                <a:ea typeface="黑体" pitchFamily="2" charset="-122"/>
              </a:rPr>
              <a:t>指令指针（程序计数器）。</a:t>
            </a:r>
            <a:endParaRPr lang="en-US" altLang="zh-CN" dirty="0" smtClean="0">
              <a:latin typeface="黑体" pitchFamily="2" charset="-122"/>
              <a:ea typeface="黑体" pitchFamily="2" charset="-122"/>
            </a:endParaRPr>
          </a:p>
          <a:p>
            <a:pPr>
              <a:lnSpc>
                <a:spcPct val="120000"/>
              </a:lnSpc>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EAX — </a:t>
            </a:r>
            <a:r>
              <a:rPr lang="zh-CN" altLang="en-US" dirty="0" smtClean="0">
                <a:latin typeface="黑体" pitchFamily="2" charset="-122"/>
                <a:ea typeface="黑体" pitchFamily="2" charset="-122"/>
              </a:rPr>
              <a:t>函数只有单个结果数据时存放返回值。</a:t>
            </a:r>
            <a:endParaRPr lang="en-US" altLang="zh-CN" dirty="0" smtClean="0">
              <a:latin typeface="黑体" pitchFamily="2" charset="-122"/>
              <a:ea typeface="黑体" pitchFamily="2" charset="-122"/>
            </a:endParaRPr>
          </a:p>
          <a:p>
            <a:pPr>
              <a:lnSpc>
                <a:spcPct val="120000"/>
              </a:lnSpc>
            </a:pPr>
            <a:r>
              <a:rPr lang="en-US" altLang="zh-CN" dirty="0">
                <a:latin typeface="黑体" pitchFamily="2" charset="-122"/>
                <a:ea typeface="黑体" pitchFamily="2" charset="-122"/>
              </a:rPr>
              <a:t> </a:t>
            </a:r>
            <a:r>
              <a:rPr lang="en-US" altLang="zh-CN" dirty="0" smtClean="0">
                <a:latin typeface="黑体" pitchFamily="2" charset="-122"/>
                <a:ea typeface="黑体" pitchFamily="2" charset="-122"/>
              </a:rPr>
              <a:t>   </a:t>
            </a:r>
          </a:p>
          <a:p>
            <a:pPr>
              <a:lnSpc>
                <a:spcPct val="120000"/>
              </a:lnSpc>
            </a:pPr>
            <a:r>
              <a:rPr lang="en-US" altLang="zh-CN" dirty="0">
                <a:solidFill>
                  <a:srgbClr val="FF0000"/>
                </a:solidFill>
                <a:latin typeface="黑体" pitchFamily="2" charset="-122"/>
                <a:ea typeface="黑体" pitchFamily="2" charset="-122"/>
              </a:rPr>
              <a:t> </a:t>
            </a:r>
            <a:r>
              <a:rPr lang="en-US" altLang="zh-CN" dirty="0" smtClean="0">
                <a:solidFill>
                  <a:srgbClr val="FF0000"/>
                </a:solidFill>
                <a:latin typeface="黑体" pitchFamily="2" charset="-122"/>
                <a:ea typeface="黑体" pitchFamily="2" charset="-122"/>
              </a:rPr>
              <a:t>   </a:t>
            </a:r>
            <a:r>
              <a:rPr lang="zh-CN" altLang="en-US" dirty="0" smtClean="0">
                <a:solidFill>
                  <a:srgbClr val="FF0000"/>
                </a:solidFill>
                <a:latin typeface="黑体" pitchFamily="2" charset="-122"/>
                <a:ea typeface="黑体" pitchFamily="2" charset="-122"/>
              </a:rPr>
              <a:t>形参的值通过堆栈传递。</a:t>
            </a:r>
            <a:endParaRPr lang="en-US" altLang="zh-CN" dirty="0" smtClean="0">
              <a:solidFill>
                <a:srgbClr val="FF0000"/>
              </a:solidFill>
              <a:latin typeface="黑体" pitchFamily="2" charset="-122"/>
              <a:ea typeface="黑体" pitchFamily="2" charset="-122"/>
            </a:endParaRPr>
          </a:p>
          <a:p>
            <a:pPr>
              <a:lnSpc>
                <a:spcPct val="120000"/>
              </a:lnSpc>
              <a:spcBef>
                <a:spcPts val="1200"/>
              </a:spcBef>
            </a:pPr>
            <a:r>
              <a:rPr lang="en-US" altLang="zh-CN" dirty="0" smtClean="0">
                <a:solidFill>
                  <a:srgbClr val="FF0000"/>
                </a:solidFill>
                <a:latin typeface="黑体" pitchFamily="2" charset="-122"/>
                <a:ea typeface="黑体" pitchFamily="2" charset="-122"/>
              </a:rPr>
              <a:t>  </a:t>
            </a:r>
            <a:endParaRPr lang="en-US" altLang="zh-CN" dirty="0">
              <a:latin typeface="黑体" pitchFamily="2" charset="-122"/>
              <a:ea typeface="黑体" pitchFamily="2" charset="-122"/>
            </a:endParaRPr>
          </a:p>
        </p:txBody>
      </p:sp>
      <p:sp>
        <p:nvSpPr>
          <p:cNvPr id="5" name="Rectangle 3"/>
          <p:cNvSpPr>
            <a:spLocks noChangeArrowheads="1"/>
          </p:cNvSpPr>
          <p:nvPr/>
        </p:nvSpPr>
        <p:spPr bwMode="auto">
          <a:xfrm>
            <a:off x="100965" y="491392"/>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dirty="0" smtClean="0">
                <a:solidFill>
                  <a:srgbClr val="990000"/>
                </a:solidFill>
                <a:latin typeface="黑体" pitchFamily="2" charset="-122"/>
                <a:ea typeface="黑体" pitchFamily="2" charset="-122"/>
              </a:rPr>
              <a:t>3.6.2 x86(32</a:t>
            </a:r>
            <a:r>
              <a:rPr kumimoji="0" lang="zh-CN" altLang="en-US" dirty="0" smtClean="0">
                <a:solidFill>
                  <a:srgbClr val="990000"/>
                </a:solidFill>
                <a:latin typeface="黑体" pitchFamily="2" charset="-122"/>
                <a:ea typeface="黑体" pitchFamily="2" charset="-122"/>
              </a:rPr>
              <a:t>位</a:t>
            </a:r>
            <a:r>
              <a:rPr kumimoji="0" lang="zh-CN" altLang="en-US" dirty="0">
                <a:solidFill>
                  <a:srgbClr val="990000"/>
                </a:solidFill>
                <a:latin typeface="黑体" pitchFamily="2" charset="-122"/>
                <a:ea typeface="黑体" pitchFamily="2" charset="-122"/>
              </a:rPr>
              <a:t>机</a:t>
            </a:r>
            <a:r>
              <a:rPr kumimoji="0" lang="en-US" altLang="zh-CN" dirty="0" smtClean="0">
                <a:solidFill>
                  <a:srgbClr val="990000"/>
                </a:solidFill>
                <a:latin typeface="黑体" pitchFamily="2" charset="-122"/>
                <a:ea typeface="黑体" pitchFamily="2" charset="-122"/>
              </a:rPr>
              <a:t>)</a:t>
            </a:r>
            <a:r>
              <a:rPr kumimoji="0" lang="zh-CN" altLang="en-US" dirty="0" smtClean="0">
                <a:solidFill>
                  <a:srgbClr val="990000"/>
                </a:solidFill>
                <a:latin typeface="黑体" pitchFamily="2" charset="-122"/>
                <a:ea typeface="黑体" pitchFamily="2" charset="-122"/>
              </a:rPr>
              <a:t>硬件对</a:t>
            </a:r>
            <a:r>
              <a:rPr kumimoji="0" lang="en-US" altLang="zh-CN" dirty="0" smtClean="0">
                <a:solidFill>
                  <a:srgbClr val="990000"/>
                </a:solidFill>
                <a:latin typeface="黑体" pitchFamily="2" charset="-122"/>
                <a:ea typeface="黑体" pitchFamily="2" charset="-122"/>
              </a:rPr>
              <a:t>C</a:t>
            </a:r>
            <a:r>
              <a:rPr kumimoji="0" lang="zh-CN" altLang="en-US" dirty="0" smtClean="0">
                <a:solidFill>
                  <a:srgbClr val="990000"/>
                </a:solidFill>
                <a:latin typeface="黑体" pitchFamily="2" charset="-122"/>
                <a:ea typeface="黑体" pitchFamily="2" charset="-122"/>
              </a:rPr>
              <a:t>语言函数调用的支持</a:t>
            </a:r>
            <a:endParaRPr kumimoji="0" lang="en-US" altLang="zh-CN" dirty="0">
              <a:solidFill>
                <a:srgbClr val="990000"/>
              </a:solidFill>
              <a:latin typeface="黑体" pitchFamily="2" charset="-122"/>
              <a:ea typeface="黑体" pitchFamily="2" charset="-122"/>
            </a:endParaRPr>
          </a:p>
        </p:txBody>
      </p:sp>
    </p:spTree>
    <p:extLst>
      <p:ext uri="{BB962C8B-B14F-4D97-AF65-F5344CB8AC3E}">
        <p14:creationId xmlns:p14="http://schemas.microsoft.com/office/powerpoint/2010/main" val="3776110312"/>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9383</TotalTime>
  <Words>8143</Words>
  <Application>Microsoft Office PowerPoint</Application>
  <PresentationFormat>全屏显示(4:3)</PresentationFormat>
  <Paragraphs>1657</Paragraphs>
  <Slides>118</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118</vt:i4>
      </vt:variant>
    </vt:vector>
  </HeadingPairs>
  <TitlesOfParts>
    <vt:vector size="122" baseType="lpstr">
      <vt:lpstr>1_Blends</vt:lpstr>
      <vt:lpstr>BMP 图象</vt:lpstr>
      <vt:lpstr>Document</vt:lpstr>
      <vt:lpstr>Unknown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SWJTU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数据的机器层次表示</dc:title>
  <dc:creator>Y.Q.Ma</dc:creator>
  <cp:lastModifiedBy>Y.Q.Ma</cp:lastModifiedBy>
  <cp:revision>1341</cp:revision>
  <cp:lastPrinted>1601-01-01T00:00:00Z</cp:lastPrinted>
  <dcterms:created xsi:type="dcterms:W3CDTF">2000-10-10T05:39:14Z</dcterms:created>
  <dcterms:modified xsi:type="dcterms:W3CDTF">2023-02-03T02:02:39Z</dcterms:modified>
</cp:coreProperties>
</file>