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48" r:id="rId1"/>
  </p:sldMasterIdLst>
  <p:notesMasterIdLst>
    <p:notesMasterId r:id="rId126"/>
  </p:notesMasterIdLst>
  <p:handoutMasterIdLst>
    <p:handoutMasterId r:id="rId127"/>
  </p:handoutMasterIdLst>
  <p:sldIdLst>
    <p:sldId id="465" r:id="rId2"/>
    <p:sldId id="464" r:id="rId3"/>
    <p:sldId id="483" r:id="rId4"/>
    <p:sldId id="258" r:id="rId5"/>
    <p:sldId id="484" r:id="rId6"/>
    <p:sldId id="355" r:id="rId7"/>
    <p:sldId id="356" r:id="rId8"/>
    <p:sldId id="357" r:id="rId9"/>
    <p:sldId id="358" r:id="rId10"/>
    <p:sldId id="359" r:id="rId11"/>
    <p:sldId id="306" r:id="rId12"/>
    <p:sldId id="360" r:id="rId13"/>
    <p:sldId id="307" r:id="rId14"/>
    <p:sldId id="363" r:id="rId15"/>
    <p:sldId id="481" r:id="rId16"/>
    <p:sldId id="310" r:id="rId17"/>
    <p:sldId id="362" r:id="rId18"/>
    <p:sldId id="311" r:id="rId19"/>
    <p:sldId id="466" r:id="rId20"/>
    <p:sldId id="313" r:id="rId21"/>
    <p:sldId id="314" r:id="rId22"/>
    <p:sldId id="315" r:id="rId23"/>
    <p:sldId id="316" r:id="rId24"/>
    <p:sldId id="317" r:id="rId25"/>
    <p:sldId id="364" r:id="rId26"/>
    <p:sldId id="318" r:id="rId27"/>
    <p:sldId id="319" r:id="rId28"/>
    <p:sldId id="320" r:id="rId29"/>
    <p:sldId id="321" r:id="rId30"/>
    <p:sldId id="494" r:id="rId31"/>
    <p:sldId id="366" r:id="rId32"/>
    <p:sldId id="367" r:id="rId33"/>
    <p:sldId id="365" r:id="rId34"/>
    <p:sldId id="322" r:id="rId35"/>
    <p:sldId id="323" r:id="rId36"/>
    <p:sldId id="497" r:id="rId37"/>
    <p:sldId id="498" r:id="rId38"/>
    <p:sldId id="499" r:id="rId39"/>
    <p:sldId id="500" r:id="rId40"/>
    <p:sldId id="501" r:id="rId41"/>
    <p:sldId id="502" r:id="rId42"/>
    <p:sldId id="503" r:id="rId43"/>
    <p:sldId id="504" r:id="rId44"/>
    <p:sldId id="505" r:id="rId45"/>
    <p:sldId id="332" r:id="rId46"/>
    <p:sldId id="333" r:id="rId47"/>
    <p:sldId id="334" r:id="rId48"/>
    <p:sldId id="335" r:id="rId49"/>
    <p:sldId id="336" r:id="rId50"/>
    <p:sldId id="368" r:id="rId51"/>
    <p:sldId id="337" r:id="rId52"/>
    <p:sldId id="338" r:id="rId53"/>
    <p:sldId id="369" r:id="rId54"/>
    <p:sldId id="378" r:id="rId55"/>
    <p:sldId id="379" r:id="rId56"/>
    <p:sldId id="380" r:id="rId57"/>
    <p:sldId id="381" r:id="rId58"/>
    <p:sldId id="345" r:id="rId59"/>
    <p:sldId id="348" r:id="rId60"/>
    <p:sldId id="485" r:id="rId61"/>
    <p:sldId id="468" r:id="rId62"/>
    <p:sldId id="477" r:id="rId63"/>
    <p:sldId id="349" r:id="rId64"/>
    <p:sldId id="350" r:id="rId65"/>
    <p:sldId id="463" r:id="rId66"/>
    <p:sldId id="454" r:id="rId67"/>
    <p:sldId id="479" r:id="rId68"/>
    <p:sldId id="467" r:id="rId69"/>
    <p:sldId id="352" r:id="rId70"/>
    <p:sldId id="353" r:id="rId71"/>
    <p:sldId id="354" r:id="rId72"/>
    <p:sldId id="469" r:id="rId73"/>
    <p:sldId id="471" r:id="rId74"/>
    <p:sldId id="472" r:id="rId75"/>
    <p:sldId id="384" r:id="rId76"/>
    <p:sldId id="455" r:id="rId77"/>
    <p:sldId id="456" r:id="rId78"/>
    <p:sldId id="385" r:id="rId79"/>
    <p:sldId id="480" r:id="rId80"/>
    <p:sldId id="457" r:id="rId81"/>
    <p:sldId id="495" r:id="rId82"/>
    <p:sldId id="387" r:id="rId83"/>
    <p:sldId id="388" r:id="rId84"/>
    <p:sldId id="458" r:id="rId85"/>
    <p:sldId id="482" r:id="rId86"/>
    <p:sldId id="389" r:id="rId87"/>
    <p:sldId id="460" r:id="rId88"/>
    <p:sldId id="390" r:id="rId89"/>
    <p:sldId id="473" r:id="rId90"/>
    <p:sldId id="474" r:id="rId91"/>
    <p:sldId id="391" r:id="rId92"/>
    <p:sldId id="392" r:id="rId93"/>
    <p:sldId id="393" r:id="rId94"/>
    <p:sldId id="394" r:id="rId95"/>
    <p:sldId id="461" r:id="rId96"/>
    <p:sldId id="395" r:id="rId97"/>
    <p:sldId id="396" r:id="rId98"/>
    <p:sldId id="397" r:id="rId99"/>
    <p:sldId id="398" r:id="rId100"/>
    <p:sldId id="399" r:id="rId101"/>
    <p:sldId id="400" r:id="rId102"/>
    <p:sldId id="496" r:id="rId103"/>
    <p:sldId id="401" r:id="rId104"/>
    <p:sldId id="409" r:id="rId105"/>
    <p:sldId id="410" r:id="rId106"/>
    <p:sldId id="411" r:id="rId107"/>
    <p:sldId id="412" r:id="rId108"/>
    <p:sldId id="413" r:id="rId109"/>
    <p:sldId id="493" r:id="rId110"/>
    <p:sldId id="414" r:id="rId111"/>
    <p:sldId id="478" r:id="rId112"/>
    <p:sldId id="416" r:id="rId113"/>
    <p:sldId id="417" r:id="rId114"/>
    <p:sldId id="418" r:id="rId115"/>
    <p:sldId id="419" r:id="rId116"/>
    <p:sldId id="462" r:id="rId117"/>
    <p:sldId id="420" r:id="rId118"/>
    <p:sldId id="421" r:id="rId119"/>
    <p:sldId id="475" r:id="rId120"/>
    <p:sldId id="486" r:id="rId121"/>
    <p:sldId id="487" r:id="rId122"/>
    <p:sldId id="489" r:id="rId123"/>
    <p:sldId id="490" r:id="rId124"/>
    <p:sldId id="422" r:id="rId125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lnSpc>
        <a:spcPct val="120000"/>
      </a:lnSpc>
      <a:spcBef>
        <a:spcPct val="0"/>
      </a:spcBef>
      <a:spcAft>
        <a:spcPct val="0"/>
      </a:spcAft>
      <a:defRPr kumimoji="1" sz="2400" b="1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lnSpc>
        <a:spcPct val="120000"/>
      </a:lnSpc>
      <a:spcBef>
        <a:spcPct val="0"/>
      </a:spcBef>
      <a:spcAft>
        <a:spcPct val="0"/>
      </a:spcAft>
      <a:defRPr kumimoji="1" sz="2400" b="1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lnSpc>
        <a:spcPct val="120000"/>
      </a:lnSpc>
      <a:spcBef>
        <a:spcPct val="0"/>
      </a:spcBef>
      <a:spcAft>
        <a:spcPct val="0"/>
      </a:spcAft>
      <a:defRPr kumimoji="1" sz="2400" b="1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lnSpc>
        <a:spcPct val="120000"/>
      </a:lnSpc>
      <a:spcBef>
        <a:spcPct val="0"/>
      </a:spcBef>
      <a:spcAft>
        <a:spcPct val="0"/>
      </a:spcAft>
      <a:defRPr kumimoji="1" sz="2400" b="1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lnSpc>
        <a:spcPct val="120000"/>
      </a:lnSpc>
      <a:spcBef>
        <a:spcPct val="0"/>
      </a:spcBef>
      <a:spcAft>
        <a:spcPct val="0"/>
      </a:spcAft>
      <a:defRPr kumimoji="1" sz="2400" b="1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hlink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CC3300"/>
    <a:srgbClr val="CCECFF"/>
    <a:srgbClr val="808000"/>
    <a:srgbClr val="00FFFF"/>
    <a:srgbClr val="FFFF00"/>
    <a:srgbClr val="FF99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0" autoAdjust="0"/>
    <p:restoredTop sz="94617" autoAdjust="0"/>
  </p:normalViewPr>
  <p:slideViewPr>
    <p:cSldViewPr snapToGrid="0">
      <p:cViewPr varScale="1">
        <p:scale>
          <a:sx n="60" d="100"/>
          <a:sy n="60" d="100"/>
        </p:scale>
        <p:origin x="-28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848"/>
    </p:cViewPr>
  </p:sorterViewPr>
  <p:notesViewPr>
    <p:cSldViewPr snapToGrid="0">
      <p:cViewPr varScale="1">
        <p:scale>
          <a:sx n="54" d="100"/>
          <a:sy n="54" d="100"/>
        </p:scale>
        <p:origin x="-1818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60" tIns="48230" rIns="96460" bIns="48230" numCol="1" anchor="t" anchorCtr="0" compatLnSpc="1"/>
          <a:lstStyle>
            <a:lvl1pPr eaLnBrk="1" hangingPunct="1">
              <a:lnSpc>
                <a:spcPct val="100000"/>
              </a:lnSpc>
              <a:defRPr sz="13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60" tIns="48230" rIns="96460" bIns="48230" numCol="1" anchor="t" anchorCtr="0" compatLnSpc="1"/>
          <a:lstStyle>
            <a:lvl1pPr algn="r" eaLnBrk="1" hangingPunct="1">
              <a:lnSpc>
                <a:spcPct val="100000"/>
              </a:lnSpc>
              <a:defRPr sz="13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60" tIns="48230" rIns="96460" bIns="48230" numCol="1" anchor="b" anchorCtr="0" compatLnSpc="1"/>
          <a:lstStyle>
            <a:lvl1pPr eaLnBrk="1" hangingPunct="1">
              <a:lnSpc>
                <a:spcPct val="100000"/>
              </a:lnSpc>
              <a:defRPr sz="13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60" tIns="48230" rIns="96460" bIns="48230" numCol="1" anchor="b" anchorCtr="0" compatLnSpc="1"/>
          <a:lstStyle>
            <a:lvl1pPr algn="r" eaLnBrk="1" hangingPunct="1">
              <a:lnSpc>
                <a:spcPct val="100000"/>
              </a:lnSpc>
              <a:defRPr sz="13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091043E-9B97-4D32-B7A2-F29964FC6DDB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5171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60" tIns="48230" rIns="96460" bIns="48230" numCol="1" anchor="t" anchorCtr="0" compatLnSpc="1"/>
          <a:lstStyle>
            <a:lvl1pPr eaLnBrk="1" hangingPunct="1">
              <a:lnSpc>
                <a:spcPct val="100000"/>
              </a:lnSpc>
              <a:defRPr sz="13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60" tIns="48230" rIns="96460" bIns="48230" numCol="1" anchor="t" anchorCtr="0" compatLnSpc="1"/>
          <a:lstStyle>
            <a:lvl1pPr algn="r" eaLnBrk="1" hangingPunct="1">
              <a:lnSpc>
                <a:spcPct val="100000"/>
              </a:lnSpc>
              <a:defRPr sz="13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80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9688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6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60" tIns="48230" rIns="96460" bIns="4823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60" tIns="48230" rIns="96460" bIns="48230" numCol="1" anchor="b" anchorCtr="0" compatLnSpc="1"/>
          <a:lstStyle>
            <a:lvl1pPr eaLnBrk="1" hangingPunct="1">
              <a:lnSpc>
                <a:spcPct val="100000"/>
              </a:lnSpc>
              <a:defRPr sz="13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60" tIns="48230" rIns="96460" bIns="48230" numCol="1" anchor="b" anchorCtr="0" compatLnSpc="1"/>
          <a:lstStyle>
            <a:lvl1pPr algn="r" eaLnBrk="1" hangingPunct="1">
              <a:lnSpc>
                <a:spcPct val="100000"/>
              </a:lnSpc>
              <a:defRPr sz="13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53EA3B2-DD51-4397-ACB6-CC5985B559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4273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幻灯片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幻灯片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ChangeArrowheads="1"/>
          </p:cNvSpPr>
          <p:nvPr userDrawn="1"/>
        </p:nvSpPr>
        <p:spPr bwMode="auto">
          <a:xfrm flipH="1">
            <a:off x="0" y="6513513"/>
            <a:ext cx="9144000" cy="344487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rgbClr val="EED0E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600" i="1" dirty="0" smtClean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       </a:t>
            </a:r>
            <a:r>
              <a:rPr kumimoji="0" lang="zh-CN" altLang="en-US" sz="1600" b="0" i="1" dirty="0" smtClean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西南</a:t>
            </a:r>
            <a:r>
              <a:rPr kumimoji="0" lang="zh-CN" altLang="en-US" sz="1600" b="0" i="1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交通</a:t>
            </a:r>
            <a:r>
              <a:rPr kumimoji="0" lang="zh-CN" altLang="en-US" sz="1600" b="0" i="1" dirty="0" smtClean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大学计算机与人工智能学院</a:t>
            </a:r>
            <a:r>
              <a:rPr kumimoji="0" lang="zh-CN" altLang="en-US" sz="1800" b="0" i="1" dirty="0" smtClean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“</a:t>
            </a:r>
            <a:r>
              <a:rPr kumimoji="0" lang="zh-CN" altLang="en-US" sz="1600" i="1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计算机组成原理</a:t>
            </a:r>
            <a:r>
              <a:rPr kumimoji="0" lang="en-US" altLang="zh-CN" sz="1800" b="0" i="1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”</a:t>
            </a:r>
            <a:r>
              <a:rPr kumimoji="0" lang="zh-CN" altLang="en-US" sz="1600" b="0" i="1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教案</a:t>
            </a: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7977808" y="6502400"/>
            <a:ext cx="9906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anchor="b"/>
          <a:lstStyle>
            <a:lvl1pPr>
              <a:defRPr/>
            </a:lvl1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6E18FAC9-112F-4F97-BD56-9ADF18D9DD67}" type="slidenum">
              <a:rPr kumimoji="0" lang="zh-CN" altLang="en-US" sz="16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‹#›</a:t>
            </a:fld>
            <a:endParaRPr kumimoji="0" lang="en-US" altLang="zh-CN" sz="1800" dirty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íṥļíḋè"/>
          <p:cNvSpPr>
            <a:spLocks noChangeAspect="1"/>
          </p:cNvSpPr>
          <p:nvPr userDrawn="1"/>
        </p:nvSpPr>
        <p:spPr bwMode="auto">
          <a:xfrm>
            <a:off x="426945" y="6553269"/>
            <a:ext cx="284027" cy="324000"/>
          </a:xfrm>
          <a:custGeom>
            <a:avLst/>
            <a:gdLst>
              <a:gd name="T0" fmla="*/ 72 w 151"/>
              <a:gd name="T1" fmla="*/ 92 h 171"/>
              <a:gd name="T2" fmla="*/ 83 w 151"/>
              <a:gd name="T3" fmla="*/ 96 h 171"/>
              <a:gd name="T4" fmla="*/ 77 w 151"/>
              <a:gd name="T5" fmla="*/ 92 h 171"/>
              <a:gd name="T6" fmla="*/ 80 w 151"/>
              <a:gd name="T7" fmla="*/ 115 h 171"/>
              <a:gd name="T8" fmla="*/ 72 w 151"/>
              <a:gd name="T9" fmla="*/ 115 h 171"/>
              <a:gd name="T10" fmla="*/ 74 w 151"/>
              <a:gd name="T11" fmla="*/ 97 h 171"/>
              <a:gd name="T12" fmla="*/ 69 w 151"/>
              <a:gd name="T13" fmla="*/ 137 h 171"/>
              <a:gd name="T14" fmla="*/ 77 w 151"/>
              <a:gd name="T15" fmla="*/ 121 h 171"/>
              <a:gd name="T16" fmla="*/ 77 w 151"/>
              <a:gd name="T17" fmla="*/ 127 h 171"/>
              <a:gd name="T18" fmla="*/ 80 w 151"/>
              <a:gd name="T19" fmla="*/ 145 h 171"/>
              <a:gd name="T20" fmla="*/ 71 w 151"/>
              <a:gd name="T21" fmla="*/ 144 h 171"/>
              <a:gd name="T22" fmla="*/ 107 w 151"/>
              <a:gd name="T23" fmla="*/ 13 h 171"/>
              <a:gd name="T24" fmla="*/ 106 w 151"/>
              <a:gd name="T25" fmla="*/ 11 h 171"/>
              <a:gd name="T26" fmla="*/ 113 w 151"/>
              <a:gd name="T27" fmla="*/ 10 h 171"/>
              <a:gd name="T28" fmla="*/ 111 w 151"/>
              <a:gd name="T29" fmla="*/ 15 h 171"/>
              <a:gd name="T30" fmla="*/ 115 w 151"/>
              <a:gd name="T31" fmla="*/ 26 h 171"/>
              <a:gd name="T32" fmla="*/ 114 w 151"/>
              <a:gd name="T33" fmla="*/ 30 h 171"/>
              <a:gd name="T34" fmla="*/ 112 w 151"/>
              <a:gd name="T35" fmla="*/ 22 h 171"/>
              <a:gd name="T36" fmla="*/ 108 w 151"/>
              <a:gd name="T37" fmla="*/ 27 h 171"/>
              <a:gd name="T38" fmla="*/ 107 w 151"/>
              <a:gd name="T39" fmla="*/ 27 h 171"/>
              <a:gd name="T40" fmla="*/ 108 w 151"/>
              <a:gd name="T41" fmla="*/ 22 h 171"/>
              <a:gd name="T42" fmla="*/ 106 w 151"/>
              <a:gd name="T43" fmla="*/ 28 h 171"/>
              <a:gd name="T44" fmla="*/ 105 w 151"/>
              <a:gd name="T45" fmla="*/ 30 h 171"/>
              <a:gd name="T46" fmla="*/ 107 w 151"/>
              <a:gd name="T47" fmla="*/ 16 h 171"/>
              <a:gd name="T48" fmla="*/ 107 w 151"/>
              <a:gd name="T49" fmla="*/ 18 h 171"/>
              <a:gd name="T50" fmla="*/ 108 w 151"/>
              <a:gd name="T51" fmla="*/ 25 h 171"/>
              <a:gd name="T52" fmla="*/ 36 w 151"/>
              <a:gd name="T53" fmla="*/ 65 h 171"/>
              <a:gd name="T54" fmla="*/ 28 w 151"/>
              <a:gd name="T55" fmla="*/ 69 h 171"/>
              <a:gd name="T56" fmla="*/ 30 w 151"/>
              <a:gd name="T57" fmla="*/ 63 h 171"/>
              <a:gd name="T58" fmla="*/ 39 w 151"/>
              <a:gd name="T59" fmla="*/ 65 h 171"/>
              <a:gd name="T60" fmla="*/ 47 w 151"/>
              <a:gd name="T61" fmla="*/ 69 h 171"/>
              <a:gd name="T62" fmla="*/ 49 w 151"/>
              <a:gd name="T63" fmla="*/ 65 h 171"/>
              <a:gd name="T64" fmla="*/ 57 w 151"/>
              <a:gd name="T65" fmla="*/ 66 h 171"/>
              <a:gd name="T66" fmla="*/ 87 w 151"/>
              <a:gd name="T67" fmla="*/ 71 h 171"/>
              <a:gd name="T68" fmla="*/ 91 w 151"/>
              <a:gd name="T69" fmla="*/ 72 h 171"/>
              <a:gd name="T70" fmla="*/ 90 w 151"/>
              <a:gd name="T71" fmla="*/ 57 h 171"/>
              <a:gd name="T72" fmla="*/ 69 w 151"/>
              <a:gd name="T73" fmla="*/ 67 h 171"/>
              <a:gd name="T74" fmla="*/ 104 w 151"/>
              <a:gd name="T75" fmla="*/ 59 h 171"/>
              <a:gd name="T76" fmla="*/ 102 w 151"/>
              <a:gd name="T77" fmla="*/ 94 h 171"/>
              <a:gd name="T78" fmla="*/ 112 w 151"/>
              <a:gd name="T79" fmla="*/ 20 h 171"/>
              <a:gd name="T80" fmla="*/ 113 w 151"/>
              <a:gd name="T81" fmla="*/ 18 h 171"/>
              <a:gd name="T82" fmla="*/ 113 w 151"/>
              <a:gd name="T83" fmla="*/ 18 h 171"/>
              <a:gd name="T84" fmla="*/ 88 w 151"/>
              <a:gd name="T85" fmla="*/ 29 h 171"/>
              <a:gd name="T86" fmla="*/ 88 w 151"/>
              <a:gd name="T87" fmla="*/ 29 h 171"/>
              <a:gd name="T88" fmla="*/ 86 w 151"/>
              <a:gd name="T89" fmla="*/ 17 h 171"/>
              <a:gd name="T90" fmla="*/ 91 w 151"/>
              <a:gd name="T91" fmla="*/ 25 h 171"/>
              <a:gd name="T92" fmla="*/ 93 w 151"/>
              <a:gd name="T93" fmla="*/ 22 h 171"/>
              <a:gd name="T94" fmla="*/ 97 w 151"/>
              <a:gd name="T95" fmla="*/ 14 h 171"/>
              <a:gd name="T96" fmla="*/ 92 w 151"/>
              <a:gd name="T97" fmla="*/ 25 h 171"/>
              <a:gd name="T98" fmla="*/ 20 w 151"/>
              <a:gd name="T99" fmla="*/ 110 h 171"/>
              <a:gd name="T100" fmla="*/ 54 w 151"/>
              <a:gd name="T101" fmla="*/ 88 h 171"/>
              <a:gd name="T102" fmla="*/ 58 w 151"/>
              <a:gd name="T103" fmla="*/ 120 h 171"/>
              <a:gd name="T104" fmla="*/ 125 w 151"/>
              <a:gd name="T105" fmla="*/ 4 h 171"/>
              <a:gd name="T106" fmla="*/ 20 w 151"/>
              <a:gd name="T107" fmla="*/ 119 h 171"/>
              <a:gd name="T108" fmla="*/ 43 w 151"/>
              <a:gd name="T109" fmla="*/ 129 h 171"/>
              <a:gd name="T110" fmla="*/ 125 w 151"/>
              <a:gd name="T111" fmla="*/ 134 h 171"/>
              <a:gd name="T112" fmla="*/ 119 w 151"/>
              <a:gd name="T113" fmla="*/ 67 h 171"/>
              <a:gd name="T114" fmla="*/ 121 w 151"/>
              <a:gd name="T115" fmla="*/ 68 h 171"/>
              <a:gd name="T116" fmla="*/ 116 w 151"/>
              <a:gd name="T117" fmla="*/ 66 h 171"/>
              <a:gd name="T118" fmla="*/ 122 w 151"/>
              <a:gd name="T119" fmla="*/ 62 h 171"/>
              <a:gd name="T120" fmla="*/ 106 w 151"/>
              <a:gd name="T121" fmla="*/ 39 h 171"/>
              <a:gd name="T122" fmla="*/ 119 w 151"/>
              <a:gd name="T123" fmla="*/ 46 h 171"/>
              <a:gd name="T124" fmla="*/ 126 w 151"/>
              <a:gd name="T125" fmla="*/ 4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1" h="171">
                <a:moveTo>
                  <a:pt x="151" y="92"/>
                </a:moveTo>
                <a:cubicBezTo>
                  <a:pt x="151" y="22"/>
                  <a:pt x="151" y="22"/>
                  <a:pt x="151" y="22"/>
                </a:cubicBezTo>
                <a:cubicBezTo>
                  <a:pt x="144" y="19"/>
                  <a:pt x="130" y="8"/>
                  <a:pt x="129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1" y="8"/>
                  <a:pt x="6" y="19"/>
                  <a:pt x="0" y="22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96"/>
                  <a:pt x="0" y="100"/>
                  <a:pt x="1" y="105"/>
                </a:cubicBezTo>
                <a:cubicBezTo>
                  <a:pt x="9" y="137"/>
                  <a:pt x="39" y="165"/>
                  <a:pt x="76" y="171"/>
                </a:cubicBezTo>
                <a:cubicBezTo>
                  <a:pt x="76" y="171"/>
                  <a:pt x="76" y="171"/>
                  <a:pt x="76" y="171"/>
                </a:cubicBezTo>
                <a:cubicBezTo>
                  <a:pt x="114" y="164"/>
                  <a:pt x="142" y="139"/>
                  <a:pt x="150" y="109"/>
                </a:cubicBezTo>
                <a:cubicBezTo>
                  <a:pt x="151" y="103"/>
                  <a:pt x="151" y="98"/>
                  <a:pt x="151" y="92"/>
                </a:cubicBezTo>
                <a:close/>
                <a:moveTo>
                  <a:pt x="75" y="94"/>
                </a:moveTo>
                <a:cubicBezTo>
                  <a:pt x="75" y="92"/>
                  <a:pt x="75" y="92"/>
                  <a:pt x="75" y="92"/>
                </a:cubicBezTo>
                <a:cubicBezTo>
                  <a:pt x="75" y="92"/>
                  <a:pt x="74" y="92"/>
                  <a:pt x="74" y="92"/>
                </a:cubicBezTo>
                <a:cubicBezTo>
                  <a:pt x="73" y="93"/>
                  <a:pt x="73" y="93"/>
                  <a:pt x="73" y="93"/>
                </a:cubicBezTo>
                <a:cubicBezTo>
                  <a:pt x="73" y="93"/>
                  <a:pt x="72" y="94"/>
                  <a:pt x="72" y="94"/>
                </a:cubicBezTo>
                <a:cubicBezTo>
                  <a:pt x="72" y="94"/>
                  <a:pt x="72" y="95"/>
                  <a:pt x="71" y="95"/>
                </a:cubicBezTo>
                <a:cubicBezTo>
                  <a:pt x="71" y="95"/>
                  <a:pt x="71" y="95"/>
                  <a:pt x="71" y="95"/>
                </a:cubicBezTo>
                <a:cubicBezTo>
                  <a:pt x="71" y="95"/>
                  <a:pt x="71" y="96"/>
                  <a:pt x="71" y="96"/>
                </a:cubicBezTo>
                <a:cubicBezTo>
                  <a:pt x="70" y="96"/>
                  <a:pt x="70" y="96"/>
                  <a:pt x="70" y="97"/>
                </a:cubicBezTo>
                <a:cubicBezTo>
                  <a:pt x="70" y="97"/>
                  <a:pt x="70" y="97"/>
                  <a:pt x="70" y="97"/>
                </a:cubicBezTo>
                <a:cubicBezTo>
                  <a:pt x="70" y="98"/>
                  <a:pt x="70" y="98"/>
                  <a:pt x="70" y="98"/>
                </a:cubicBezTo>
                <a:cubicBezTo>
                  <a:pt x="70" y="98"/>
                  <a:pt x="70" y="98"/>
                  <a:pt x="70" y="98"/>
                </a:cubicBezTo>
                <a:cubicBezTo>
                  <a:pt x="70" y="98"/>
                  <a:pt x="69" y="98"/>
                  <a:pt x="69" y="98"/>
                </a:cubicBezTo>
                <a:cubicBezTo>
                  <a:pt x="69" y="98"/>
                  <a:pt x="69" y="98"/>
                  <a:pt x="69" y="98"/>
                </a:cubicBezTo>
                <a:cubicBezTo>
                  <a:pt x="69" y="98"/>
                  <a:pt x="69" y="98"/>
                  <a:pt x="69" y="98"/>
                </a:cubicBezTo>
                <a:cubicBezTo>
                  <a:pt x="69" y="98"/>
                  <a:pt x="69" y="98"/>
                  <a:pt x="69" y="98"/>
                </a:cubicBezTo>
                <a:cubicBezTo>
                  <a:pt x="69" y="98"/>
                  <a:pt x="69" y="98"/>
                  <a:pt x="68" y="97"/>
                </a:cubicBezTo>
                <a:cubicBezTo>
                  <a:pt x="68" y="97"/>
                  <a:pt x="68" y="97"/>
                  <a:pt x="68" y="97"/>
                </a:cubicBezTo>
                <a:cubicBezTo>
                  <a:pt x="68" y="97"/>
                  <a:pt x="68" y="97"/>
                  <a:pt x="69" y="97"/>
                </a:cubicBezTo>
                <a:cubicBezTo>
                  <a:pt x="69" y="96"/>
                  <a:pt x="69" y="96"/>
                  <a:pt x="69" y="96"/>
                </a:cubicBezTo>
                <a:cubicBezTo>
                  <a:pt x="69" y="96"/>
                  <a:pt x="69" y="96"/>
                  <a:pt x="69" y="96"/>
                </a:cubicBezTo>
                <a:cubicBezTo>
                  <a:pt x="70" y="94"/>
                  <a:pt x="70" y="94"/>
                  <a:pt x="70" y="94"/>
                </a:cubicBezTo>
                <a:cubicBezTo>
                  <a:pt x="70" y="94"/>
                  <a:pt x="70" y="94"/>
                  <a:pt x="70" y="94"/>
                </a:cubicBezTo>
                <a:cubicBezTo>
                  <a:pt x="70" y="94"/>
                  <a:pt x="70" y="93"/>
                  <a:pt x="71" y="93"/>
                </a:cubicBezTo>
                <a:cubicBezTo>
                  <a:pt x="71" y="93"/>
                  <a:pt x="71" y="93"/>
                  <a:pt x="72" y="92"/>
                </a:cubicBezTo>
                <a:cubicBezTo>
                  <a:pt x="72" y="92"/>
                  <a:pt x="72" y="92"/>
                  <a:pt x="72" y="92"/>
                </a:cubicBezTo>
                <a:cubicBezTo>
                  <a:pt x="72" y="92"/>
                  <a:pt x="72" y="92"/>
                  <a:pt x="73" y="91"/>
                </a:cubicBezTo>
                <a:cubicBezTo>
                  <a:pt x="73" y="91"/>
                  <a:pt x="73" y="91"/>
                  <a:pt x="74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5" y="90"/>
                  <a:pt x="75" y="90"/>
                  <a:pt x="75" y="90"/>
                </a:cubicBezTo>
                <a:cubicBezTo>
                  <a:pt x="75" y="90"/>
                  <a:pt x="75" y="90"/>
                  <a:pt x="75" y="90"/>
                </a:cubicBezTo>
                <a:cubicBezTo>
                  <a:pt x="75" y="90"/>
                  <a:pt x="75" y="90"/>
                  <a:pt x="75" y="89"/>
                </a:cubicBezTo>
                <a:cubicBezTo>
                  <a:pt x="75" y="89"/>
                  <a:pt x="75" y="89"/>
                  <a:pt x="75" y="89"/>
                </a:cubicBezTo>
                <a:cubicBezTo>
                  <a:pt x="75" y="89"/>
                  <a:pt x="75" y="89"/>
                  <a:pt x="75" y="89"/>
                </a:cubicBezTo>
                <a:cubicBezTo>
                  <a:pt x="75" y="88"/>
                  <a:pt x="75" y="88"/>
                  <a:pt x="75" y="88"/>
                </a:cubicBezTo>
                <a:cubicBezTo>
                  <a:pt x="75" y="88"/>
                  <a:pt x="75" y="88"/>
                  <a:pt x="75" y="88"/>
                </a:cubicBezTo>
                <a:cubicBezTo>
                  <a:pt x="75" y="88"/>
                  <a:pt x="75" y="88"/>
                  <a:pt x="75" y="88"/>
                </a:cubicBezTo>
                <a:cubicBezTo>
                  <a:pt x="75" y="88"/>
                  <a:pt x="75" y="88"/>
                  <a:pt x="75" y="87"/>
                </a:cubicBezTo>
                <a:cubicBezTo>
                  <a:pt x="75" y="87"/>
                  <a:pt x="75" y="87"/>
                  <a:pt x="75" y="87"/>
                </a:cubicBezTo>
                <a:cubicBezTo>
                  <a:pt x="75" y="87"/>
                  <a:pt x="76" y="87"/>
                  <a:pt x="76" y="87"/>
                </a:cubicBezTo>
                <a:cubicBezTo>
                  <a:pt x="76" y="87"/>
                  <a:pt x="76" y="87"/>
                  <a:pt x="76" y="87"/>
                </a:cubicBezTo>
                <a:cubicBezTo>
                  <a:pt x="76" y="87"/>
                  <a:pt x="76" y="87"/>
                  <a:pt x="76" y="87"/>
                </a:cubicBezTo>
                <a:cubicBezTo>
                  <a:pt x="76" y="87"/>
                  <a:pt x="76" y="87"/>
                  <a:pt x="76" y="87"/>
                </a:cubicBezTo>
                <a:cubicBezTo>
                  <a:pt x="76" y="87"/>
                  <a:pt x="76" y="87"/>
                  <a:pt x="76" y="87"/>
                </a:cubicBezTo>
                <a:cubicBezTo>
                  <a:pt x="76" y="87"/>
                  <a:pt x="76" y="87"/>
                  <a:pt x="76" y="87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7"/>
                  <a:pt x="77" y="87"/>
                  <a:pt x="77" y="88"/>
                </a:cubicBezTo>
                <a:cubicBezTo>
                  <a:pt x="77" y="89"/>
                  <a:pt x="77" y="89"/>
                  <a:pt x="77" y="89"/>
                </a:cubicBezTo>
                <a:cubicBezTo>
                  <a:pt x="77" y="89"/>
                  <a:pt x="77" y="89"/>
                  <a:pt x="77" y="89"/>
                </a:cubicBezTo>
                <a:cubicBezTo>
                  <a:pt x="77" y="90"/>
                  <a:pt x="77" y="90"/>
                  <a:pt x="77" y="90"/>
                </a:cubicBezTo>
                <a:cubicBezTo>
                  <a:pt x="77" y="90"/>
                  <a:pt x="77" y="90"/>
                  <a:pt x="77" y="91"/>
                </a:cubicBezTo>
                <a:cubicBezTo>
                  <a:pt x="77" y="91"/>
                  <a:pt x="77" y="91"/>
                  <a:pt x="77" y="91"/>
                </a:cubicBezTo>
                <a:cubicBezTo>
                  <a:pt x="78" y="91"/>
                  <a:pt x="78" y="91"/>
                  <a:pt x="78" y="91"/>
                </a:cubicBezTo>
                <a:cubicBezTo>
                  <a:pt x="78" y="91"/>
                  <a:pt x="78" y="91"/>
                  <a:pt x="78" y="91"/>
                </a:cubicBezTo>
                <a:cubicBezTo>
                  <a:pt x="78" y="91"/>
                  <a:pt x="79" y="91"/>
                  <a:pt x="79" y="91"/>
                </a:cubicBezTo>
                <a:cubicBezTo>
                  <a:pt x="79" y="91"/>
                  <a:pt x="80" y="91"/>
                  <a:pt x="80" y="92"/>
                </a:cubicBezTo>
                <a:cubicBezTo>
                  <a:pt x="80" y="92"/>
                  <a:pt x="81" y="92"/>
                  <a:pt x="81" y="92"/>
                </a:cubicBezTo>
                <a:cubicBezTo>
                  <a:pt x="81" y="92"/>
                  <a:pt x="81" y="93"/>
                  <a:pt x="81" y="93"/>
                </a:cubicBezTo>
                <a:cubicBezTo>
                  <a:pt x="82" y="93"/>
                  <a:pt x="82" y="93"/>
                  <a:pt x="82" y="93"/>
                </a:cubicBezTo>
                <a:cubicBezTo>
                  <a:pt x="82" y="94"/>
                  <a:pt x="82" y="94"/>
                  <a:pt x="82" y="94"/>
                </a:cubicBezTo>
                <a:cubicBezTo>
                  <a:pt x="82" y="94"/>
                  <a:pt x="82" y="94"/>
                  <a:pt x="82" y="94"/>
                </a:cubicBezTo>
                <a:cubicBezTo>
                  <a:pt x="83" y="95"/>
                  <a:pt x="83" y="95"/>
                  <a:pt x="83" y="95"/>
                </a:cubicBezTo>
                <a:cubicBezTo>
                  <a:pt x="83" y="95"/>
                  <a:pt x="83" y="95"/>
                  <a:pt x="83" y="96"/>
                </a:cubicBezTo>
                <a:cubicBezTo>
                  <a:pt x="83" y="96"/>
                  <a:pt x="83" y="96"/>
                  <a:pt x="83" y="96"/>
                </a:cubicBezTo>
                <a:cubicBezTo>
                  <a:pt x="83" y="96"/>
                  <a:pt x="83" y="96"/>
                  <a:pt x="83" y="96"/>
                </a:cubicBezTo>
                <a:cubicBezTo>
                  <a:pt x="83" y="96"/>
                  <a:pt x="83" y="96"/>
                  <a:pt x="83" y="96"/>
                </a:cubicBezTo>
                <a:cubicBezTo>
                  <a:pt x="84" y="96"/>
                  <a:pt x="84" y="96"/>
                  <a:pt x="84" y="97"/>
                </a:cubicBezTo>
                <a:cubicBezTo>
                  <a:pt x="84" y="97"/>
                  <a:pt x="84" y="97"/>
                  <a:pt x="84" y="97"/>
                </a:cubicBezTo>
                <a:cubicBezTo>
                  <a:pt x="84" y="97"/>
                  <a:pt x="84" y="97"/>
                  <a:pt x="84" y="97"/>
                </a:cubicBezTo>
                <a:cubicBezTo>
                  <a:pt x="84" y="97"/>
                  <a:pt x="84" y="97"/>
                  <a:pt x="84" y="97"/>
                </a:cubicBezTo>
                <a:cubicBezTo>
                  <a:pt x="84" y="97"/>
                  <a:pt x="84" y="97"/>
                  <a:pt x="84" y="97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2" y="96"/>
                  <a:pt x="82" y="96"/>
                  <a:pt x="82" y="96"/>
                </a:cubicBezTo>
                <a:cubicBezTo>
                  <a:pt x="82" y="96"/>
                  <a:pt x="82" y="96"/>
                  <a:pt x="81" y="96"/>
                </a:cubicBezTo>
                <a:cubicBezTo>
                  <a:pt x="81" y="95"/>
                  <a:pt x="81" y="95"/>
                  <a:pt x="81" y="95"/>
                </a:cubicBezTo>
                <a:cubicBezTo>
                  <a:pt x="81" y="95"/>
                  <a:pt x="81" y="95"/>
                  <a:pt x="81" y="95"/>
                </a:cubicBezTo>
                <a:cubicBezTo>
                  <a:pt x="81" y="95"/>
                  <a:pt x="81" y="94"/>
                  <a:pt x="81" y="94"/>
                </a:cubicBezTo>
                <a:cubicBezTo>
                  <a:pt x="80" y="94"/>
                  <a:pt x="80" y="94"/>
                  <a:pt x="80" y="94"/>
                </a:cubicBezTo>
                <a:cubicBezTo>
                  <a:pt x="80" y="94"/>
                  <a:pt x="80" y="93"/>
                  <a:pt x="79" y="93"/>
                </a:cubicBezTo>
                <a:cubicBezTo>
                  <a:pt x="79" y="93"/>
                  <a:pt x="79" y="93"/>
                  <a:pt x="79" y="93"/>
                </a:cubicBezTo>
                <a:cubicBezTo>
                  <a:pt x="79" y="93"/>
                  <a:pt x="79" y="93"/>
                  <a:pt x="79" y="93"/>
                </a:cubicBezTo>
                <a:cubicBezTo>
                  <a:pt x="79" y="92"/>
                  <a:pt x="78" y="92"/>
                  <a:pt x="78" y="92"/>
                </a:cubicBezTo>
                <a:cubicBezTo>
                  <a:pt x="78" y="92"/>
                  <a:pt x="78" y="92"/>
                  <a:pt x="78" y="92"/>
                </a:cubicBezTo>
                <a:cubicBezTo>
                  <a:pt x="78" y="92"/>
                  <a:pt x="77" y="92"/>
                  <a:pt x="77" y="92"/>
                </a:cubicBezTo>
                <a:cubicBezTo>
                  <a:pt x="77" y="94"/>
                  <a:pt x="77" y="94"/>
                  <a:pt x="77" y="94"/>
                </a:cubicBezTo>
                <a:cubicBezTo>
                  <a:pt x="77" y="94"/>
                  <a:pt x="77" y="94"/>
                  <a:pt x="77" y="94"/>
                </a:cubicBezTo>
                <a:cubicBezTo>
                  <a:pt x="78" y="94"/>
                  <a:pt x="78" y="94"/>
                  <a:pt x="78" y="95"/>
                </a:cubicBezTo>
                <a:cubicBezTo>
                  <a:pt x="78" y="95"/>
                  <a:pt x="78" y="95"/>
                  <a:pt x="78" y="95"/>
                </a:cubicBezTo>
                <a:cubicBezTo>
                  <a:pt x="79" y="95"/>
                  <a:pt x="79" y="95"/>
                  <a:pt x="79" y="96"/>
                </a:cubicBezTo>
                <a:cubicBezTo>
                  <a:pt x="79" y="96"/>
                  <a:pt x="79" y="96"/>
                  <a:pt x="79" y="97"/>
                </a:cubicBezTo>
                <a:cubicBezTo>
                  <a:pt x="80" y="97"/>
                  <a:pt x="80" y="97"/>
                  <a:pt x="80" y="98"/>
                </a:cubicBezTo>
                <a:cubicBezTo>
                  <a:pt x="80" y="98"/>
                  <a:pt x="80" y="99"/>
                  <a:pt x="80" y="99"/>
                </a:cubicBezTo>
                <a:cubicBezTo>
                  <a:pt x="79" y="99"/>
                  <a:pt x="79" y="100"/>
                  <a:pt x="79" y="100"/>
                </a:cubicBezTo>
                <a:cubicBezTo>
                  <a:pt x="79" y="100"/>
                  <a:pt x="79" y="101"/>
                  <a:pt x="79" y="101"/>
                </a:cubicBezTo>
                <a:cubicBezTo>
                  <a:pt x="78" y="101"/>
                  <a:pt x="78" y="101"/>
                  <a:pt x="78" y="102"/>
                </a:cubicBezTo>
                <a:cubicBezTo>
                  <a:pt x="78" y="102"/>
                  <a:pt x="78" y="103"/>
                  <a:pt x="78" y="103"/>
                </a:cubicBezTo>
                <a:cubicBezTo>
                  <a:pt x="79" y="103"/>
                  <a:pt x="79" y="104"/>
                  <a:pt x="79" y="104"/>
                </a:cubicBezTo>
                <a:cubicBezTo>
                  <a:pt x="79" y="104"/>
                  <a:pt x="79" y="104"/>
                  <a:pt x="79" y="104"/>
                </a:cubicBezTo>
                <a:cubicBezTo>
                  <a:pt x="79" y="104"/>
                  <a:pt x="79" y="104"/>
                  <a:pt x="79" y="105"/>
                </a:cubicBezTo>
                <a:cubicBezTo>
                  <a:pt x="79" y="105"/>
                  <a:pt x="80" y="106"/>
                  <a:pt x="80" y="106"/>
                </a:cubicBezTo>
                <a:cubicBezTo>
                  <a:pt x="80" y="106"/>
                  <a:pt x="80" y="106"/>
                  <a:pt x="80" y="106"/>
                </a:cubicBezTo>
                <a:cubicBezTo>
                  <a:pt x="80" y="106"/>
                  <a:pt x="80" y="107"/>
                  <a:pt x="80" y="107"/>
                </a:cubicBezTo>
                <a:cubicBezTo>
                  <a:pt x="80" y="108"/>
                  <a:pt x="80" y="108"/>
                  <a:pt x="80" y="109"/>
                </a:cubicBezTo>
                <a:cubicBezTo>
                  <a:pt x="80" y="109"/>
                  <a:pt x="80" y="109"/>
                  <a:pt x="80" y="109"/>
                </a:cubicBezTo>
                <a:cubicBezTo>
                  <a:pt x="81" y="109"/>
                  <a:pt x="81" y="110"/>
                  <a:pt x="81" y="110"/>
                </a:cubicBezTo>
                <a:cubicBezTo>
                  <a:pt x="81" y="111"/>
                  <a:pt x="81" y="111"/>
                  <a:pt x="81" y="112"/>
                </a:cubicBezTo>
                <a:cubicBezTo>
                  <a:pt x="81" y="112"/>
                  <a:pt x="81" y="112"/>
                  <a:pt x="81" y="112"/>
                </a:cubicBezTo>
                <a:cubicBezTo>
                  <a:pt x="81" y="112"/>
                  <a:pt x="81" y="113"/>
                  <a:pt x="81" y="113"/>
                </a:cubicBezTo>
                <a:cubicBezTo>
                  <a:pt x="81" y="113"/>
                  <a:pt x="81" y="113"/>
                  <a:pt x="81" y="113"/>
                </a:cubicBezTo>
                <a:cubicBezTo>
                  <a:pt x="81" y="113"/>
                  <a:pt x="81" y="114"/>
                  <a:pt x="81" y="114"/>
                </a:cubicBezTo>
                <a:cubicBezTo>
                  <a:pt x="81" y="114"/>
                  <a:pt x="81" y="114"/>
                  <a:pt x="81" y="115"/>
                </a:cubicBezTo>
                <a:cubicBezTo>
                  <a:pt x="81" y="115"/>
                  <a:pt x="81" y="115"/>
                  <a:pt x="81" y="115"/>
                </a:cubicBezTo>
                <a:cubicBezTo>
                  <a:pt x="81" y="115"/>
                  <a:pt x="81" y="115"/>
                  <a:pt x="81" y="115"/>
                </a:cubicBezTo>
                <a:cubicBezTo>
                  <a:pt x="81" y="115"/>
                  <a:pt x="81" y="115"/>
                  <a:pt x="81" y="115"/>
                </a:cubicBezTo>
                <a:cubicBezTo>
                  <a:pt x="81" y="115"/>
                  <a:pt x="81" y="115"/>
                  <a:pt x="81" y="115"/>
                </a:cubicBezTo>
                <a:cubicBezTo>
                  <a:pt x="81" y="115"/>
                  <a:pt x="81" y="115"/>
                  <a:pt x="80" y="115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0" y="114"/>
                  <a:pt x="80" y="114"/>
                  <a:pt x="79" y="114"/>
                </a:cubicBezTo>
                <a:cubicBezTo>
                  <a:pt x="79" y="114"/>
                  <a:pt x="79" y="114"/>
                  <a:pt x="79" y="113"/>
                </a:cubicBezTo>
                <a:cubicBezTo>
                  <a:pt x="79" y="113"/>
                  <a:pt x="79" y="113"/>
                  <a:pt x="79" y="113"/>
                </a:cubicBezTo>
                <a:cubicBezTo>
                  <a:pt x="79" y="113"/>
                  <a:pt x="79" y="113"/>
                  <a:pt x="79" y="112"/>
                </a:cubicBezTo>
                <a:cubicBezTo>
                  <a:pt x="79" y="112"/>
                  <a:pt x="79" y="112"/>
                  <a:pt x="79" y="112"/>
                </a:cubicBezTo>
                <a:cubicBezTo>
                  <a:pt x="79" y="112"/>
                  <a:pt x="79" y="111"/>
                  <a:pt x="79" y="110"/>
                </a:cubicBezTo>
                <a:cubicBezTo>
                  <a:pt x="79" y="110"/>
                  <a:pt x="79" y="109"/>
                  <a:pt x="79" y="109"/>
                </a:cubicBezTo>
                <a:cubicBezTo>
                  <a:pt x="79" y="108"/>
                  <a:pt x="79" y="108"/>
                  <a:pt x="79" y="108"/>
                </a:cubicBezTo>
                <a:cubicBezTo>
                  <a:pt x="78" y="107"/>
                  <a:pt x="78" y="107"/>
                  <a:pt x="78" y="107"/>
                </a:cubicBezTo>
                <a:cubicBezTo>
                  <a:pt x="78" y="107"/>
                  <a:pt x="78" y="106"/>
                  <a:pt x="78" y="106"/>
                </a:cubicBezTo>
                <a:cubicBezTo>
                  <a:pt x="78" y="106"/>
                  <a:pt x="78" y="106"/>
                  <a:pt x="78" y="106"/>
                </a:cubicBezTo>
                <a:cubicBezTo>
                  <a:pt x="78" y="106"/>
                  <a:pt x="78" y="105"/>
                  <a:pt x="78" y="105"/>
                </a:cubicBezTo>
                <a:cubicBezTo>
                  <a:pt x="78" y="105"/>
                  <a:pt x="78" y="105"/>
                  <a:pt x="77" y="104"/>
                </a:cubicBezTo>
                <a:cubicBezTo>
                  <a:pt x="77" y="104"/>
                  <a:pt x="77" y="104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6" y="102"/>
                  <a:pt x="76" y="102"/>
                  <a:pt x="76" y="102"/>
                </a:cubicBezTo>
                <a:cubicBezTo>
                  <a:pt x="76" y="103"/>
                  <a:pt x="75" y="103"/>
                  <a:pt x="75" y="103"/>
                </a:cubicBezTo>
                <a:cubicBezTo>
                  <a:pt x="75" y="104"/>
                  <a:pt x="75" y="104"/>
                  <a:pt x="75" y="104"/>
                </a:cubicBezTo>
                <a:cubicBezTo>
                  <a:pt x="74" y="104"/>
                  <a:pt x="74" y="104"/>
                  <a:pt x="74" y="105"/>
                </a:cubicBezTo>
                <a:cubicBezTo>
                  <a:pt x="74" y="105"/>
                  <a:pt x="74" y="105"/>
                  <a:pt x="74" y="106"/>
                </a:cubicBezTo>
                <a:cubicBezTo>
                  <a:pt x="74" y="106"/>
                  <a:pt x="74" y="106"/>
                  <a:pt x="73" y="107"/>
                </a:cubicBezTo>
                <a:cubicBezTo>
                  <a:pt x="73" y="107"/>
                  <a:pt x="73" y="107"/>
                  <a:pt x="73" y="108"/>
                </a:cubicBezTo>
                <a:cubicBezTo>
                  <a:pt x="73" y="108"/>
                  <a:pt x="73" y="108"/>
                  <a:pt x="73" y="108"/>
                </a:cubicBezTo>
                <a:cubicBezTo>
                  <a:pt x="73" y="108"/>
                  <a:pt x="73" y="108"/>
                  <a:pt x="73" y="109"/>
                </a:cubicBezTo>
                <a:cubicBezTo>
                  <a:pt x="73" y="109"/>
                  <a:pt x="73" y="110"/>
                  <a:pt x="73" y="110"/>
                </a:cubicBezTo>
                <a:cubicBezTo>
                  <a:pt x="73" y="110"/>
                  <a:pt x="73" y="110"/>
                  <a:pt x="73" y="110"/>
                </a:cubicBezTo>
                <a:cubicBezTo>
                  <a:pt x="73" y="111"/>
                  <a:pt x="73" y="111"/>
                  <a:pt x="73" y="111"/>
                </a:cubicBezTo>
                <a:cubicBezTo>
                  <a:pt x="73" y="111"/>
                  <a:pt x="73" y="111"/>
                  <a:pt x="73" y="111"/>
                </a:cubicBezTo>
                <a:cubicBezTo>
                  <a:pt x="73" y="112"/>
                  <a:pt x="73" y="112"/>
                  <a:pt x="73" y="112"/>
                </a:cubicBezTo>
                <a:cubicBezTo>
                  <a:pt x="73" y="112"/>
                  <a:pt x="73" y="112"/>
                  <a:pt x="73" y="112"/>
                </a:cubicBezTo>
                <a:cubicBezTo>
                  <a:pt x="73" y="113"/>
                  <a:pt x="73" y="113"/>
                  <a:pt x="73" y="113"/>
                </a:cubicBezTo>
                <a:cubicBezTo>
                  <a:pt x="73" y="113"/>
                  <a:pt x="73" y="113"/>
                  <a:pt x="73" y="113"/>
                </a:cubicBezTo>
                <a:cubicBezTo>
                  <a:pt x="73" y="114"/>
                  <a:pt x="73" y="114"/>
                  <a:pt x="73" y="114"/>
                </a:cubicBezTo>
                <a:cubicBezTo>
                  <a:pt x="73" y="114"/>
                  <a:pt x="73" y="114"/>
                  <a:pt x="73" y="114"/>
                </a:cubicBezTo>
                <a:cubicBezTo>
                  <a:pt x="73" y="114"/>
                  <a:pt x="73" y="115"/>
                  <a:pt x="73" y="115"/>
                </a:cubicBezTo>
                <a:cubicBezTo>
                  <a:pt x="73" y="115"/>
                  <a:pt x="73" y="115"/>
                  <a:pt x="73" y="115"/>
                </a:cubicBezTo>
                <a:cubicBezTo>
                  <a:pt x="72" y="115"/>
                  <a:pt x="72" y="115"/>
                  <a:pt x="72" y="115"/>
                </a:cubicBezTo>
                <a:cubicBezTo>
                  <a:pt x="72" y="115"/>
                  <a:pt x="72" y="115"/>
                  <a:pt x="72" y="115"/>
                </a:cubicBezTo>
                <a:cubicBezTo>
                  <a:pt x="72" y="115"/>
                  <a:pt x="72" y="115"/>
                  <a:pt x="72" y="115"/>
                </a:cubicBezTo>
                <a:cubicBezTo>
                  <a:pt x="71" y="115"/>
                  <a:pt x="71" y="115"/>
                  <a:pt x="71" y="115"/>
                </a:cubicBezTo>
                <a:cubicBezTo>
                  <a:pt x="71" y="115"/>
                  <a:pt x="71" y="115"/>
                  <a:pt x="71" y="115"/>
                </a:cubicBezTo>
                <a:cubicBezTo>
                  <a:pt x="71" y="115"/>
                  <a:pt x="71" y="115"/>
                  <a:pt x="71" y="114"/>
                </a:cubicBezTo>
                <a:cubicBezTo>
                  <a:pt x="71" y="114"/>
                  <a:pt x="71" y="114"/>
                  <a:pt x="71" y="114"/>
                </a:cubicBezTo>
                <a:cubicBezTo>
                  <a:pt x="71" y="114"/>
                  <a:pt x="71" y="113"/>
                  <a:pt x="71" y="113"/>
                </a:cubicBezTo>
                <a:cubicBezTo>
                  <a:pt x="71" y="112"/>
                  <a:pt x="71" y="111"/>
                  <a:pt x="71" y="110"/>
                </a:cubicBezTo>
                <a:cubicBezTo>
                  <a:pt x="71" y="110"/>
                  <a:pt x="71" y="109"/>
                  <a:pt x="71" y="109"/>
                </a:cubicBezTo>
                <a:cubicBezTo>
                  <a:pt x="71" y="108"/>
                  <a:pt x="72" y="107"/>
                  <a:pt x="72" y="107"/>
                </a:cubicBezTo>
                <a:cubicBezTo>
                  <a:pt x="72" y="106"/>
                  <a:pt x="72" y="106"/>
                  <a:pt x="72" y="105"/>
                </a:cubicBezTo>
                <a:cubicBezTo>
                  <a:pt x="72" y="105"/>
                  <a:pt x="73" y="104"/>
                  <a:pt x="73" y="104"/>
                </a:cubicBezTo>
                <a:cubicBezTo>
                  <a:pt x="73" y="104"/>
                  <a:pt x="73" y="104"/>
                  <a:pt x="73" y="104"/>
                </a:cubicBezTo>
                <a:cubicBezTo>
                  <a:pt x="73" y="104"/>
                  <a:pt x="73" y="103"/>
                  <a:pt x="73" y="103"/>
                </a:cubicBezTo>
                <a:cubicBezTo>
                  <a:pt x="74" y="102"/>
                  <a:pt x="74" y="102"/>
                  <a:pt x="74" y="102"/>
                </a:cubicBezTo>
                <a:cubicBezTo>
                  <a:pt x="74" y="102"/>
                  <a:pt x="74" y="102"/>
                  <a:pt x="74" y="101"/>
                </a:cubicBezTo>
                <a:cubicBezTo>
                  <a:pt x="74" y="101"/>
                  <a:pt x="74" y="101"/>
                  <a:pt x="73" y="101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73" y="101"/>
                  <a:pt x="73" y="100"/>
                  <a:pt x="73" y="100"/>
                </a:cubicBezTo>
                <a:cubicBezTo>
                  <a:pt x="72" y="100"/>
                  <a:pt x="72" y="100"/>
                  <a:pt x="72" y="99"/>
                </a:cubicBezTo>
                <a:cubicBezTo>
                  <a:pt x="72" y="99"/>
                  <a:pt x="72" y="99"/>
                  <a:pt x="72" y="98"/>
                </a:cubicBezTo>
                <a:cubicBezTo>
                  <a:pt x="72" y="98"/>
                  <a:pt x="72" y="98"/>
                  <a:pt x="72" y="98"/>
                </a:cubicBezTo>
                <a:cubicBezTo>
                  <a:pt x="72" y="98"/>
                  <a:pt x="72" y="97"/>
                  <a:pt x="72" y="97"/>
                </a:cubicBezTo>
                <a:cubicBezTo>
                  <a:pt x="72" y="97"/>
                  <a:pt x="73" y="96"/>
                  <a:pt x="73" y="96"/>
                </a:cubicBezTo>
                <a:cubicBezTo>
                  <a:pt x="73" y="96"/>
                  <a:pt x="73" y="95"/>
                  <a:pt x="74" y="95"/>
                </a:cubicBezTo>
                <a:cubicBezTo>
                  <a:pt x="74" y="95"/>
                  <a:pt x="75" y="94"/>
                  <a:pt x="75" y="94"/>
                </a:cubicBezTo>
                <a:close/>
                <a:moveTo>
                  <a:pt x="76" y="101"/>
                </a:moveTo>
                <a:cubicBezTo>
                  <a:pt x="75" y="100"/>
                  <a:pt x="75" y="100"/>
                  <a:pt x="75" y="100"/>
                </a:cubicBezTo>
                <a:cubicBezTo>
                  <a:pt x="75" y="100"/>
                  <a:pt x="75" y="100"/>
                  <a:pt x="75" y="100"/>
                </a:cubicBezTo>
                <a:cubicBezTo>
                  <a:pt x="75" y="100"/>
                  <a:pt x="75" y="100"/>
                  <a:pt x="74" y="100"/>
                </a:cubicBezTo>
                <a:cubicBezTo>
                  <a:pt x="74" y="100"/>
                  <a:pt x="74" y="100"/>
                  <a:pt x="74" y="100"/>
                </a:cubicBezTo>
                <a:cubicBezTo>
                  <a:pt x="74" y="100"/>
                  <a:pt x="74" y="100"/>
                  <a:pt x="74" y="99"/>
                </a:cubicBezTo>
                <a:cubicBezTo>
                  <a:pt x="74" y="99"/>
                  <a:pt x="74" y="99"/>
                  <a:pt x="74" y="99"/>
                </a:cubicBezTo>
                <a:cubicBezTo>
                  <a:pt x="74" y="99"/>
                  <a:pt x="74" y="99"/>
                  <a:pt x="74" y="99"/>
                </a:cubicBezTo>
                <a:cubicBezTo>
                  <a:pt x="74" y="98"/>
                  <a:pt x="74" y="98"/>
                  <a:pt x="74" y="98"/>
                </a:cubicBezTo>
                <a:cubicBezTo>
                  <a:pt x="74" y="98"/>
                  <a:pt x="74" y="98"/>
                  <a:pt x="74" y="97"/>
                </a:cubicBezTo>
                <a:cubicBezTo>
                  <a:pt x="74" y="97"/>
                  <a:pt x="74" y="97"/>
                  <a:pt x="74" y="97"/>
                </a:cubicBezTo>
                <a:cubicBezTo>
                  <a:pt x="74" y="97"/>
                  <a:pt x="74" y="97"/>
                  <a:pt x="74" y="97"/>
                </a:cubicBezTo>
                <a:cubicBezTo>
                  <a:pt x="74" y="97"/>
                  <a:pt x="74" y="97"/>
                  <a:pt x="74" y="96"/>
                </a:cubicBezTo>
                <a:cubicBezTo>
                  <a:pt x="75" y="96"/>
                  <a:pt x="75" y="96"/>
                  <a:pt x="75" y="96"/>
                </a:cubicBezTo>
                <a:cubicBezTo>
                  <a:pt x="75" y="96"/>
                  <a:pt x="75" y="96"/>
                  <a:pt x="75" y="96"/>
                </a:cubicBezTo>
                <a:cubicBezTo>
                  <a:pt x="75" y="96"/>
                  <a:pt x="75" y="96"/>
                  <a:pt x="76" y="96"/>
                </a:cubicBezTo>
                <a:cubicBezTo>
                  <a:pt x="76" y="95"/>
                  <a:pt x="76" y="95"/>
                  <a:pt x="76" y="95"/>
                </a:cubicBezTo>
                <a:cubicBezTo>
                  <a:pt x="76" y="95"/>
                  <a:pt x="76" y="95"/>
                  <a:pt x="76" y="95"/>
                </a:cubicBezTo>
                <a:cubicBezTo>
                  <a:pt x="76" y="95"/>
                  <a:pt x="76" y="95"/>
                  <a:pt x="76" y="96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6"/>
                  <a:pt x="77" y="96"/>
                  <a:pt x="77" y="96"/>
                </a:cubicBezTo>
                <a:cubicBezTo>
                  <a:pt x="78" y="96"/>
                  <a:pt x="78" y="97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78" y="97"/>
                  <a:pt x="78" y="98"/>
                  <a:pt x="78" y="98"/>
                </a:cubicBezTo>
                <a:cubicBezTo>
                  <a:pt x="78" y="98"/>
                  <a:pt x="78" y="98"/>
                  <a:pt x="78" y="98"/>
                </a:cubicBezTo>
                <a:cubicBezTo>
                  <a:pt x="78" y="98"/>
                  <a:pt x="78" y="99"/>
                  <a:pt x="78" y="99"/>
                </a:cubicBezTo>
                <a:cubicBezTo>
                  <a:pt x="78" y="99"/>
                  <a:pt x="78" y="99"/>
                  <a:pt x="78" y="99"/>
                </a:cubicBezTo>
                <a:cubicBezTo>
                  <a:pt x="78" y="100"/>
                  <a:pt x="77" y="100"/>
                  <a:pt x="77" y="100"/>
                </a:cubicBezTo>
                <a:cubicBezTo>
                  <a:pt x="77" y="100"/>
                  <a:pt x="77" y="100"/>
                  <a:pt x="77" y="100"/>
                </a:cubicBezTo>
                <a:cubicBezTo>
                  <a:pt x="77" y="100"/>
                  <a:pt x="77" y="100"/>
                  <a:pt x="77" y="101"/>
                </a:cubicBezTo>
                <a:cubicBezTo>
                  <a:pt x="77" y="101"/>
                  <a:pt x="77" y="101"/>
                  <a:pt x="77" y="101"/>
                </a:cubicBezTo>
                <a:cubicBezTo>
                  <a:pt x="76" y="101"/>
                  <a:pt x="76" y="101"/>
                  <a:pt x="76" y="101"/>
                </a:cubicBezTo>
                <a:close/>
                <a:moveTo>
                  <a:pt x="75" y="127"/>
                </a:moveTo>
                <a:cubicBezTo>
                  <a:pt x="75" y="127"/>
                  <a:pt x="74" y="128"/>
                  <a:pt x="74" y="128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74" y="128"/>
                  <a:pt x="73" y="128"/>
                  <a:pt x="73" y="128"/>
                </a:cubicBezTo>
                <a:cubicBezTo>
                  <a:pt x="73" y="129"/>
                  <a:pt x="72" y="129"/>
                  <a:pt x="72" y="129"/>
                </a:cubicBezTo>
                <a:cubicBezTo>
                  <a:pt x="72" y="130"/>
                  <a:pt x="72" y="130"/>
                  <a:pt x="71" y="130"/>
                </a:cubicBezTo>
                <a:cubicBezTo>
                  <a:pt x="71" y="131"/>
                  <a:pt x="71" y="131"/>
                  <a:pt x="71" y="132"/>
                </a:cubicBezTo>
                <a:cubicBezTo>
                  <a:pt x="71" y="132"/>
                  <a:pt x="71" y="132"/>
                  <a:pt x="71" y="132"/>
                </a:cubicBezTo>
                <a:cubicBezTo>
                  <a:pt x="71" y="132"/>
                  <a:pt x="71" y="132"/>
                  <a:pt x="71" y="132"/>
                </a:cubicBezTo>
                <a:cubicBezTo>
                  <a:pt x="71" y="133"/>
                  <a:pt x="71" y="133"/>
                  <a:pt x="70" y="133"/>
                </a:cubicBezTo>
                <a:cubicBezTo>
                  <a:pt x="70" y="134"/>
                  <a:pt x="70" y="134"/>
                  <a:pt x="70" y="135"/>
                </a:cubicBezTo>
                <a:cubicBezTo>
                  <a:pt x="70" y="135"/>
                  <a:pt x="70" y="135"/>
                  <a:pt x="70" y="135"/>
                </a:cubicBezTo>
                <a:cubicBezTo>
                  <a:pt x="70" y="135"/>
                  <a:pt x="70" y="135"/>
                  <a:pt x="70" y="136"/>
                </a:cubicBezTo>
                <a:cubicBezTo>
                  <a:pt x="70" y="136"/>
                  <a:pt x="70" y="136"/>
                  <a:pt x="70" y="136"/>
                </a:cubicBezTo>
                <a:cubicBezTo>
                  <a:pt x="70" y="136"/>
                  <a:pt x="70" y="136"/>
                  <a:pt x="70" y="136"/>
                </a:cubicBezTo>
                <a:cubicBezTo>
                  <a:pt x="70" y="137"/>
                  <a:pt x="70" y="137"/>
                  <a:pt x="70" y="137"/>
                </a:cubicBezTo>
                <a:cubicBezTo>
                  <a:pt x="70" y="137"/>
                  <a:pt x="70" y="137"/>
                  <a:pt x="69" y="137"/>
                </a:cubicBezTo>
                <a:cubicBezTo>
                  <a:pt x="69" y="137"/>
                  <a:pt x="69" y="137"/>
                  <a:pt x="69" y="137"/>
                </a:cubicBezTo>
                <a:cubicBezTo>
                  <a:pt x="69" y="137"/>
                  <a:pt x="69" y="137"/>
                  <a:pt x="69" y="137"/>
                </a:cubicBezTo>
                <a:cubicBezTo>
                  <a:pt x="69" y="137"/>
                  <a:pt x="69" y="137"/>
                  <a:pt x="69" y="137"/>
                </a:cubicBezTo>
                <a:cubicBezTo>
                  <a:pt x="69" y="137"/>
                  <a:pt x="69" y="136"/>
                  <a:pt x="69" y="136"/>
                </a:cubicBezTo>
                <a:cubicBezTo>
                  <a:pt x="69" y="136"/>
                  <a:pt x="69" y="136"/>
                  <a:pt x="69" y="136"/>
                </a:cubicBezTo>
                <a:cubicBezTo>
                  <a:pt x="69" y="136"/>
                  <a:pt x="69" y="136"/>
                  <a:pt x="69" y="135"/>
                </a:cubicBezTo>
                <a:cubicBezTo>
                  <a:pt x="69" y="135"/>
                  <a:pt x="69" y="135"/>
                  <a:pt x="69" y="135"/>
                </a:cubicBezTo>
                <a:cubicBezTo>
                  <a:pt x="69" y="135"/>
                  <a:pt x="69" y="135"/>
                  <a:pt x="69" y="135"/>
                </a:cubicBezTo>
                <a:cubicBezTo>
                  <a:pt x="69" y="135"/>
                  <a:pt x="69" y="135"/>
                  <a:pt x="69" y="135"/>
                </a:cubicBezTo>
                <a:cubicBezTo>
                  <a:pt x="69" y="134"/>
                  <a:pt x="69" y="134"/>
                  <a:pt x="69" y="134"/>
                </a:cubicBezTo>
                <a:cubicBezTo>
                  <a:pt x="69" y="134"/>
                  <a:pt x="69" y="134"/>
                  <a:pt x="69" y="134"/>
                </a:cubicBezTo>
                <a:cubicBezTo>
                  <a:pt x="69" y="134"/>
                  <a:pt x="69" y="133"/>
                  <a:pt x="69" y="133"/>
                </a:cubicBezTo>
                <a:cubicBezTo>
                  <a:pt x="69" y="132"/>
                  <a:pt x="69" y="132"/>
                  <a:pt x="69" y="131"/>
                </a:cubicBezTo>
                <a:cubicBezTo>
                  <a:pt x="70" y="131"/>
                  <a:pt x="70" y="130"/>
                  <a:pt x="70" y="130"/>
                </a:cubicBezTo>
                <a:cubicBezTo>
                  <a:pt x="70" y="129"/>
                  <a:pt x="70" y="129"/>
                  <a:pt x="71" y="128"/>
                </a:cubicBezTo>
                <a:cubicBezTo>
                  <a:pt x="71" y="128"/>
                  <a:pt x="71" y="128"/>
                  <a:pt x="72" y="127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72" y="127"/>
                  <a:pt x="72" y="127"/>
                  <a:pt x="73" y="127"/>
                </a:cubicBezTo>
                <a:cubicBezTo>
                  <a:pt x="73" y="127"/>
                  <a:pt x="73" y="127"/>
                  <a:pt x="73" y="127"/>
                </a:cubicBezTo>
                <a:cubicBezTo>
                  <a:pt x="73" y="126"/>
                  <a:pt x="73" y="126"/>
                  <a:pt x="74" y="126"/>
                </a:cubicBezTo>
                <a:cubicBezTo>
                  <a:pt x="74" y="126"/>
                  <a:pt x="75" y="126"/>
                  <a:pt x="75" y="126"/>
                </a:cubicBezTo>
                <a:cubicBezTo>
                  <a:pt x="75" y="125"/>
                  <a:pt x="75" y="125"/>
                  <a:pt x="75" y="125"/>
                </a:cubicBezTo>
                <a:cubicBezTo>
                  <a:pt x="75" y="125"/>
                  <a:pt x="75" y="125"/>
                  <a:pt x="75" y="125"/>
                </a:cubicBezTo>
                <a:cubicBezTo>
                  <a:pt x="75" y="124"/>
                  <a:pt x="75" y="124"/>
                  <a:pt x="75" y="124"/>
                </a:cubicBezTo>
                <a:cubicBezTo>
                  <a:pt x="75" y="123"/>
                  <a:pt x="75" y="123"/>
                  <a:pt x="75" y="123"/>
                </a:cubicBezTo>
                <a:cubicBezTo>
                  <a:pt x="75" y="123"/>
                  <a:pt x="75" y="123"/>
                  <a:pt x="75" y="123"/>
                </a:cubicBezTo>
                <a:cubicBezTo>
                  <a:pt x="75" y="122"/>
                  <a:pt x="75" y="122"/>
                  <a:pt x="75" y="121"/>
                </a:cubicBezTo>
                <a:cubicBezTo>
                  <a:pt x="75" y="121"/>
                  <a:pt x="75" y="121"/>
                  <a:pt x="75" y="120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76" y="120"/>
                  <a:pt x="76" y="120"/>
                  <a:pt x="76" y="120"/>
                </a:cubicBezTo>
                <a:cubicBezTo>
                  <a:pt x="76" y="120"/>
                  <a:pt x="76" y="120"/>
                  <a:pt x="76" y="120"/>
                </a:cubicBezTo>
                <a:cubicBezTo>
                  <a:pt x="76" y="120"/>
                  <a:pt x="76" y="120"/>
                  <a:pt x="76" y="120"/>
                </a:cubicBezTo>
                <a:cubicBezTo>
                  <a:pt x="76" y="120"/>
                  <a:pt x="76" y="120"/>
                  <a:pt x="76" y="120"/>
                </a:cubicBezTo>
                <a:cubicBezTo>
                  <a:pt x="76" y="120"/>
                  <a:pt x="76" y="120"/>
                  <a:pt x="76" y="120"/>
                </a:cubicBezTo>
                <a:cubicBezTo>
                  <a:pt x="76" y="120"/>
                  <a:pt x="77" y="120"/>
                  <a:pt x="77" y="120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7" y="120"/>
                  <a:pt x="77" y="120"/>
                  <a:pt x="77" y="121"/>
                </a:cubicBezTo>
                <a:cubicBezTo>
                  <a:pt x="77" y="121"/>
                  <a:pt x="77" y="121"/>
                  <a:pt x="77" y="121"/>
                </a:cubicBezTo>
                <a:cubicBezTo>
                  <a:pt x="77" y="121"/>
                  <a:pt x="77" y="121"/>
                  <a:pt x="77" y="121"/>
                </a:cubicBezTo>
                <a:cubicBezTo>
                  <a:pt x="77" y="125"/>
                  <a:pt x="77" y="125"/>
                  <a:pt x="77" y="125"/>
                </a:cubicBezTo>
                <a:cubicBezTo>
                  <a:pt x="77" y="125"/>
                  <a:pt x="77" y="125"/>
                  <a:pt x="77" y="125"/>
                </a:cubicBezTo>
                <a:cubicBezTo>
                  <a:pt x="77" y="126"/>
                  <a:pt x="77" y="126"/>
                  <a:pt x="77" y="126"/>
                </a:cubicBezTo>
                <a:cubicBezTo>
                  <a:pt x="78" y="126"/>
                  <a:pt x="78" y="126"/>
                  <a:pt x="79" y="126"/>
                </a:cubicBezTo>
                <a:cubicBezTo>
                  <a:pt x="80" y="127"/>
                  <a:pt x="80" y="127"/>
                  <a:pt x="81" y="127"/>
                </a:cubicBezTo>
                <a:cubicBezTo>
                  <a:pt x="81" y="127"/>
                  <a:pt x="81" y="127"/>
                  <a:pt x="81" y="127"/>
                </a:cubicBezTo>
                <a:cubicBezTo>
                  <a:pt x="81" y="128"/>
                  <a:pt x="82" y="128"/>
                  <a:pt x="82" y="129"/>
                </a:cubicBezTo>
                <a:cubicBezTo>
                  <a:pt x="82" y="130"/>
                  <a:pt x="83" y="130"/>
                  <a:pt x="83" y="131"/>
                </a:cubicBezTo>
                <a:cubicBezTo>
                  <a:pt x="83" y="132"/>
                  <a:pt x="83" y="133"/>
                  <a:pt x="83" y="133"/>
                </a:cubicBezTo>
                <a:cubicBezTo>
                  <a:pt x="84" y="134"/>
                  <a:pt x="84" y="134"/>
                  <a:pt x="84" y="135"/>
                </a:cubicBezTo>
                <a:cubicBezTo>
                  <a:pt x="84" y="135"/>
                  <a:pt x="84" y="135"/>
                  <a:pt x="84" y="135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36"/>
                  <a:pt x="84" y="136"/>
                  <a:pt x="84" y="137"/>
                </a:cubicBezTo>
                <a:cubicBezTo>
                  <a:pt x="84" y="137"/>
                  <a:pt x="84" y="137"/>
                  <a:pt x="84" y="137"/>
                </a:cubicBezTo>
                <a:cubicBezTo>
                  <a:pt x="84" y="137"/>
                  <a:pt x="84" y="137"/>
                  <a:pt x="84" y="137"/>
                </a:cubicBezTo>
                <a:cubicBezTo>
                  <a:pt x="83" y="137"/>
                  <a:pt x="83" y="137"/>
                  <a:pt x="83" y="137"/>
                </a:cubicBezTo>
                <a:cubicBezTo>
                  <a:pt x="83" y="137"/>
                  <a:pt x="83" y="137"/>
                  <a:pt x="83" y="137"/>
                </a:cubicBezTo>
                <a:cubicBezTo>
                  <a:pt x="83" y="137"/>
                  <a:pt x="83" y="138"/>
                  <a:pt x="83" y="138"/>
                </a:cubicBezTo>
                <a:cubicBezTo>
                  <a:pt x="83" y="138"/>
                  <a:pt x="83" y="138"/>
                  <a:pt x="83" y="138"/>
                </a:cubicBezTo>
                <a:cubicBezTo>
                  <a:pt x="83" y="138"/>
                  <a:pt x="83" y="137"/>
                  <a:pt x="83" y="137"/>
                </a:cubicBezTo>
                <a:cubicBezTo>
                  <a:pt x="83" y="137"/>
                  <a:pt x="83" y="137"/>
                  <a:pt x="83" y="137"/>
                </a:cubicBezTo>
                <a:cubicBezTo>
                  <a:pt x="82" y="137"/>
                  <a:pt x="82" y="137"/>
                  <a:pt x="82" y="137"/>
                </a:cubicBezTo>
                <a:cubicBezTo>
                  <a:pt x="82" y="137"/>
                  <a:pt x="82" y="136"/>
                  <a:pt x="82" y="136"/>
                </a:cubicBezTo>
                <a:cubicBezTo>
                  <a:pt x="82" y="136"/>
                  <a:pt x="82" y="136"/>
                  <a:pt x="82" y="136"/>
                </a:cubicBezTo>
                <a:cubicBezTo>
                  <a:pt x="82" y="135"/>
                  <a:pt x="82" y="135"/>
                  <a:pt x="82" y="135"/>
                </a:cubicBezTo>
                <a:cubicBezTo>
                  <a:pt x="82" y="134"/>
                  <a:pt x="82" y="134"/>
                  <a:pt x="82" y="133"/>
                </a:cubicBezTo>
                <a:cubicBezTo>
                  <a:pt x="82" y="133"/>
                  <a:pt x="82" y="133"/>
                  <a:pt x="82" y="133"/>
                </a:cubicBezTo>
                <a:cubicBezTo>
                  <a:pt x="82" y="132"/>
                  <a:pt x="82" y="132"/>
                  <a:pt x="81" y="131"/>
                </a:cubicBezTo>
                <a:cubicBezTo>
                  <a:pt x="81" y="131"/>
                  <a:pt x="81" y="130"/>
                  <a:pt x="81" y="130"/>
                </a:cubicBezTo>
                <a:cubicBezTo>
                  <a:pt x="81" y="129"/>
                  <a:pt x="80" y="129"/>
                  <a:pt x="80" y="129"/>
                </a:cubicBezTo>
                <a:cubicBezTo>
                  <a:pt x="80" y="128"/>
                  <a:pt x="80" y="128"/>
                  <a:pt x="79" y="128"/>
                </a:cubicBezTo>
                <a:cubicBezTo>
                  <a:pt x="79" y="128"/>
                  <a:pt x="79" y="128"/>
                  <a:pt x="79" y="128"/>
                </a:cubicBezTo>
                <a:cubicBezTo>
                  <a:pt x="79" y="128"/>
                  <a:pt x="79" y="128"/>
                  <a:pt x="78" y="128"/>
                </a:cubicBezTo>
                <a:cubicBezTo>
                  <a:pt x="78" y="127"/>
                  <a:pt x="78" y="127"/>
                  <a:pt x="78" y="127"/>
                </a:cubicBezTo>
                <a:cubicBezTo>
                  <a:pt x="78" y="127"/>
                  <a:pt x="78" y="127"/>
                  <a:pt x="78" y="127"/>
                </a:cubicBezTo>
                <a:cubicBezTo>
                  <a:pt x="77" y="127"/>
                  <a:pt x="77" y="127"/>
                  <a:pt x="77" y="127"/>
                </a:cubicBezTo>
                <a:cubicBezTo>
                  <a:pt x="77" y="127"/>
                  <a:pt x="77" y="128"/>
                  <a:pt x="77" y="128"/>
                </a:cubicBezTo>
                <a:cubicBezTo>
                  <a:pt x="77" y="129"/>
                  <a:pt x="77" y="129"/>
                  <a:pt x="77" y="129"/>
                </a:cubicBezTo>
                <a:cubicBezTo>
                  <a:pt x="77" y="130"/>
                  <a:pt x="77" y="130"/>
                  <a:pt x="77" y="131"/>
                </a:cubicBezTo>
                <a:cubicBezTo>
                  <a:pt x="77" y="131"/>
                  <a:pt x="77" y="131"/>
                  <a:pt x="77" y="131"/>
                </a:cubicBezTo>
                <a:cubicBezTo>
                  <a:pt x="77" y="132"/>
                  <a:pt x="77" y="132"/>
                  <a:pt x="77" y="133"/>
                </a:cubicBezTo>
                <a:cubicBezTo>
                  <a:pt x="77" y="133"/>
                  <a:pt x="77" y="133"/>
                  <a:pt x="77" y="134"/>
                </a:cubicBezTo>
                <a:cubicBezTo>
                  <a:pt x="77" y="134"/>
                  <a:pt x="77" y="134"/>
                  <a:pt x="77" y="134"/>
                </a:cubicBezTo>
                <a:cubicBezTo>
                  <a:pt x="77" y="134"/>
                  <a:pt x="77" y="134"/>
                  <a:pt x="77" y="135"/>
                </a:cubicBezTo>
                <a:cubicBezTo>
                  <a:pt x="77" y="135"/>
                  <a:pt x="78" y="136"/>
                  <a:pt x="78" y="136"/>
                </a:cubicBezTo>
                <a:cubicBezTo>
                  <a:pt x="78" y="136"/>
                  <a:pt x="78" y="136"/>
                  <a:pt x="78" y="136"/>
                </a:cubicBezTo>
                <a:cubicBezTo>
                  <a:pt x="78" y="137"/>
                  <a:pt x="78" y="137"/>
                  <a:pt x="78" y="138"/>
                </a:cubicBezTo>
                <a:cubicBezTo>
                  <a:pt x="78" y="138"/>
                  <a:pt x="79" y="139"/>
                  <a:pt x="79" y="139"/>
                </a:cubicBezTo>
                <a:cubicBezTo>
                  <a:pt x="79" y="140"/>
                  <a:pt x="79" y="140"/>
                  <a:pt x="79" y="141"/>
                </a:cubicBezTo>
                <a:cubicBezTo>
                  <a:pt x="80" y="141"/>
                  <a:pt x="80" y="142"/>
                  <a:pt x="80" y="142"/>
                </a:cubicBezTo>
                <a:cubicBezTo>
                  <a:pt x="80" y="142"/>
                  <a:pt x="80" y="142"/>
                  <a:pt x="80" y="142"/>
                </a:cubicBezTo>
                <a:cubicBezTo>
                  <a:pt x="80" y="142"/>
                  <a:pt x="80" y="143"/>
                  <a:pt x="81" y="143"/>
                </a:cubicBezTo>
                <a:cubicBezTo>
                  <a:pt x="81" y="143"/>
                  <a:pt x="81" y="143"/>
                  <a:pt x="81" y="143"/>
                </a:cubicBezTo>
                <a:cubicBezTo>
                  <a:pt x="81" y="143"/>
                  <a:pt x="81" y="143"/>
                  <a:pt x="81" y="143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1" y="144"/>
                  <a:pt x="82" y="144"/>
                  <a:pt x="82" y="145"/>
                </a:cubicBezTo>
                <a:cubicBezTo>
                  <a:pt x="82" y="145"/>
                  <a:pt x="82" y="145"/>
                  <a:pt x="82" y="145"/>
                </a:cubicBezTo>
                <a:cubicBezTo>
                  <a:pt x="82" y="146"/>
                  <a:pt x="82" y="146"/>
                  <a:pt x="83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6"/>
                  <a:pt x="83" y="146"/>
                  <a:pt x="83" y="147"/>
                </a:cubicBezTo>
                <a:cubicBezTo>
                  <a:pt x="83" y="147"/>
                  <a:pt x="83" y="147"/>
                  <a:pt x="83" y="147"/>
                </a:cubicBezTo>
                <a:cubicBezTo>
                  <a:pt x="83" y="147"/>
                  <a:pt x="83" y="147"/>
                  <a:pt x="83" y="147"/>
                </a:cubicBezTo>
                <a:cubicBezTo>
                  <a:pt x="83" y="147"/>
                  <a:pt x="83" y="147"/>
                  <a:pt x="83" y="147"/>
                </a:cubicBezTo>
                <a:cubicBezTo>
                  <a:pt x="83" y="147"/>
                  <a:pt x="82" y="147"/>
                  <a:pt x="82" y="147"/>
                </a:cubicBezTo>
                <a:cubicBezTo>
                  <a:pt x="82" y="147"/>
                  <a:pt x="82" y="147"/>
                  <a:pt x="82" y="147"/>
                </a:cubicBezTo>
                <a:cubicBezTo>
                  <a:pt x="82" y="147"/>
                  <a:pt x="82" y="147"/>
                  <a:pt x="82" y="147"/>
                </a:cubicBezTo>
                <a:cubicBezTo>
                  <a:pt x="82" y="147"/>
                  <a:pt x="82" y="147"/>
                  <a:pt x="82" y="147"/>
                </a:cubicBezTo>
                <a:cubicBezTo>
                  <a:pt x="82" y="147"/>
                  <a:pt x="82" y="147"/>
                  <a:pt x="82" y="147"/>
                </a:cubicBezTo>
                <a:cubicBezTo>
                  <a:pt x="82" y="147"/>
                  <a:pt x="81" y="147"/>
                  <a:pt x="81" y="146"/>
                </a:cubicBezTo>
                <a:cubicBezTo>
                  <a:pt x="81" y="146"/>
                  <a:pt x="81" y="146"/>
                  <a:pt x="81" y="146"/>
                </a:cubicBezTo>
                <a:cubicBezTo>
                  <a:pt x="81" y="146"/>
                  <a:pt x="80" y="145"/>
                  <a:pt x="80" y="145"/>
                </a:cubicBezTo>
                <a:cubicBezTo>
                  <a:pt x="80" y="145"/>
                  <a:pt x="80" y="145"/>
                  <a:pt x="80" y="145"/>
                </a:cubicBezTo>
                <a:cubicBezTo>
                  <a:pt x="79" y="144"/>
                  <a:pt x="79" y="143"/>
                  <a:pt x="79" y="143"/>
                </a:cubicBezTo>
                <a:cubicBezTo>
                  <a:pt x="78" y="142"/>
                  <a:pt x="78" y="141"/>
                  <a:pt x="78" y="140"/>
                </a:cubicBezTo>
                <a:cubicBezTo>
                  <a:pt x="77" y="140"/>
                  <a:pt x="77" y="139"/>
                  <a:pt x="77" y="139"/>
                </a:cubicBezTo>
                <a:cubicBezTo>
                  <a:pt x="77" y="138"/>
                  <a:pt x="76" y="138"/>
                  <a:pt x="76" y="137"/>
                </a:cubicBezTo>
                <a:cubicBezTo>
                  <a:pt x="76" y="136"/>
                  <a:pt x="76" y="136"/>
                  <a:pt x="76" y="136"/>
                </a:cubicBezTo>
                <a:cubicBezTo>
                  <a:pt x="76" y="137"/>
                  <a:pt x="76" y="137"/>
                  <a:pt x="76" y="138"/>
                </a:cubicBezTo>
                <a:cubicBezTo>
                  <a:pt x="76" y="138"/>
                  <a:pt x="75" y="139"/>
                  <a:pt x="75" y="139"/>
                </a:cubicBezTo>
                <a:cubicBezTo>
                  <a:pt x="75" y="139"/>
                  <a:pt x="75" y="139"/>
                  <a:pt x="75" y="139"/>
                </a:cubicBezTo>
                <a:cubicBezTo>
                  <a:pt x="75" y="139"/>
                  <a:pt x="75" y="139"/>
                  <a:pt x="75" y="140"/>
                </a:cubicBezTo>
                <a:cubicBezTo>
                  <a:pt x="75" y="140"/>
                  <a:pt x="75" y="141"/>
                  <a:pt x="74" y="141"/>
                </a:cubicBezTo>
                <a:cubicBezTo>
                  <a:pt x="74" y="141"/>
                  <a:pt x="74" y="142"/>
                  <a:pt x="74" y="142"/>
                </a:cubicBezTo>
                <a:cubicBezTo>
                  <a:pt x="74" y="142"/>
                  <a:pt x="73" y="143"/>
                  <a:pt x="73" y="143"/>
                </a:cubicBezTo>
                <a:cubicBezTo>
                  <a:pt x="73" y="143"/>
                  <a:pt x="73" y="143"/>
                  <a:pt x="73" y="143"/>
                </a:cubicBezTo>
                <a:cubicBezTo>
                  <a:pt x="73" y="143"/>
                  <a:pt x="73" y="144"/>
                  <a:pt x="73" y="144"/>
                </a:cubicBezTo>
                <a:cubicBezTo>
                  <a:pt x="73" y="144"/>
                  <a:pt x="72" y="144"/>
                  <a:pt x="72" y="145"/>
                </a:cubicBezTo>
                <a:cubicBezTo>
                  <a:pt x="72" y="145"/>
                  <a:pt x="72" y="145"/>
                  <a:pt x="72" y="145"/>
                </a:cubicBezTo>
                <a:cubicBezTo>
                  <a:pt x="72" y="145"/>
                  <a:pt x="72" y="145"/>
                  <a:pt x="72" y="145"/>
                </a:cubicBezTo>
                <a:cubicBezTo>
                  <a:pt x="71" y="146"/>
                  <a:pt x="71" y="146"/>
                  <a:pt x="71" y="146"/>
                </a:cubicBezTo>
                <a:cubicBezTo>
                  <a:pt x="71" y="146"/>
                  <a:pt x="71" y="146"/>
                  <a:pt x="71" y="147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7"/>
                  <a:pt x="69" y="147"/>
                </a:cubicBezTo>
                <a:cubicBezTo>
                  <a:pt x="69" y="147"/>
                  <a:pt x="69" y="147"/>
                  <a:pt x="69" y="147"/>
                </a:cubicBezTo>
                <a:cubicBezTo>
                  <a:pt x="69" y="147"/>
                  <a:pt x="69" y="147"/>
                  <a:pt x="69" y="147"/>
                </a:cubicBezTo>
                <a:cubicBezTo>
                  <a:pt x="69" y="147"/>
                  <a:pt x="69" y="147"/>
                  <a:pt x="69" y="147"/>
                </a:cubicBezTo>
                <a:cubicBezTo>
                  <a:pt x="69" y="147"/>
                  <a:pt x="69" y="147"/>
                  <a:pt x="69" y="146"/>
                </a:cubicBezTo>
                <a:cubicBezTo>
                  <a:pt x="69" y="146"/>
                  <a:pt x="69" y="146"/>
                  <a:pt x="69" y="146"/>
                </a:cubicBezTo>
                <a:cubicBezTo>
                  <a:pt x="69" y="146"/>
                  <a:pt x="69" y="146"/>
                  <a:pt x="69" y="146"/>
                </a:cubicBezTo>
                <a:cubicBezTo>
                  <a:pt x="69" y="146"/>
                  <a:pt x="69" y="146"/>
                  <a:pt x="69" y="146"/>
                </a:cubicBezTo>
                <a:cubicBezTo>
                  <a:pt x="69" y="146"/>
                  <a:pt x="69" y="146"/>
                  <a:pt x="69" y="146"/>
                </a:cubicBezTo>
                <a:cubicBezTo>
                  <a:pt x="69" y="146"/>
                  <a:pt x="69" y="146"/>
                  <a:pt x="69" y="146"/>
                </a:cubicBezTo>
                <a:cubicBezTo>
                  <a:pt x="69" y="146"/>
                  <a:pt x="69" y="146"/>
                  <a:pt x="70" y="145"/>
                </a:cubicBezTo>
                <a:cubicBezTo>
                  <a:pt x="70" y="145"/>
                  <a:pt x="70" y="145"/>
                  <a:pt x="70" y="145"/>
                </a:cubicBezTo>
                <a:cubicBezTo>
                  <a:pt x="70" y="145"/>
                  <a:pt x="70" y="145"/>
                  <a:pt x="70" y="145"/>
                </a:cubicBezTo>
                <a:cubicBezTo>
                  <a:pt x="70" y="145"/>
                  <a:pt x="70" y="144"/>
                  <a:pt x="71" y="144"/>
                </a:cubicBezTo>
                <a:cubicBezTo>
                  <a:pt x="71" y="144"/>
                  <a:pt x="71" y="144"/>
                  <a:pt x="71" y="143"/>
                </a:cubicBezTo>
                <a:cubicBezTo>
                  <a:pt x="71" y="143"/>
                  <a:pt x="71" y="143"/>
                  <a:pt x="71" y="143"/>
                </a:cubicBezTo>
                <a:cubicBezTo>
                  <a:pt x="72" y="143"/>
                  <a:pt x="72" y="142"/>
                  <a:pt x="72" y="142"/>
                </a:cubicBezTo>
                <a:cubicBezTo>
                  <a:pt x="72" y="142"/>
                  <a:pt x="72" y="141"/>
                  <a:pt x="73" y="141"/>
                </a:cubicBezTo>
                <a:cubicBezTo>
                  <a:pt x="73" y="141"/>
                  <a:pt x="73" y="140"/>
                  <a:pt x="73" y="140"/>
                </a:cubicBezTo>
                <a:cubicBezTo>
                  <a:pt x="73" y="140"/>
                  <a:pt x="73" y="140"/>
                  <a:pt x="73" y="140"/>
                </a:cubicBezTo>
                <a:cubicBezTo>
                  <a:pt x="73" y="139"/>
                  <a:pt x="74" y="139"/>
                  <a:pt x="74" y="139"/>
                </a:cubicBezTo>
                <a:cubicBezTo>
                  <a:pt x="74" y="139"/>
                  <a:pt x="74" y="139"/>
                  <a:pt x="74" y="139"/>
                </a:cubicBezTo>
                <a:cubicBezTo>
                  <a:pt x="74" y="138"/>
                  <a:pt x="74" y="138"/>
                  <a:pt x="74" y="137"/>
                </a:cubicBezTo>
                <a:cubicBezTo>
                  <a:pt x="74" y="137"/>
                  <a:pt x="75" y="137"/>
                  <a:pt x="75" y="136"/>
                </a:cubicBezTo>
                <a:cubicBezTo>
                  <a:pt x="75" y="136"/>
                  <a:pt x="75" y="135"/>
                  <a:pt x="75" y="135"/>
                </a:cubicBezTo>
                <a:cubicBezTo>
                  <a:pt x="75" y="135"/>
                  <a:pt x="75" y="134"/>
                  <a:pt x="75" y="134"/>
                </a:cubicBezTo>
                <a:cubicBezTo>
                  <a:pt x="75" y="134"/>
                  <a:pt x="75" y="134"/>
                  <a:pt x="75" y="134"/>
                </a:cubicBezTo>
                <a:cubicBezTo>
                  <a:pt x="75" y="133"/>
                  <a:pt x="75" y="133"/>
                  <a:pt x="75" y="132"/>
                </a:cubicBezTo>
                <a:cubicBezTo>
                  <a:pt x="75" y="132"/>
                  <a:pt x="75" y="131"/>
                  <a:pt x="75" y="131"/>
                </a:cubicBezTo>
                <a:cubicBezTo>
                  <a:pt x="75" y="131"/>
                  <a:pt x="75" y="131"/>
                  <a:pt x="75" y="131"/>
                </a:cubicBezTo>
                <a:cubicBezTo>
                  <a:pt x="75" y="130"/>
                  <a:pt x="75" y="130"/>
                  <a:pt x="75" y="129"/>
                </a:cubicBezTo>
                <a:cubicBezTo>
                  <a:pt x="75" y="129"/>
                  <a:pt x="75" y="128"/>
                  <a:pt x="75" y="128"/>
                </a:cubicBezTo>
                <a:cubicBezTo>
                  <a:pt x="75" y="127"/>
                  <a:pt x="75" y="127"/>
                  <a:pt x="75" y="127"/>
                </a:cubicBezTo>
                <a:close/>
                <a:moveTo>
                  <a:pt x="107" y="13"/>
                </a:move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6" y="12"/>
                  <a:pt x="106" y="12"/>
                </a:cubicBezTo>
                <a:cubicBezTo>
                  <a:pt x="106" y="12"/>
                  <a:pt x="106" y="12"/>
                  <a:pt x="106" y="12"/>
                </a:cubicBezTo>
                <a:cubicBezTo>
                  <a:pt x="106" y="12"/>
                  <a:pt x="106" y="12"/>
                  <a:pt x="106" y="11"/>
                </a:cubicBezTo>
                <a:cubicBezTo>
                  <a:pt x="106" y="11"/>
                  <a:pt x="106" y="11"/>
                  <a:pt x="106" y="11"/>
                </a:cubicBezTo>
                <a:cubicBezTo>
                  <a:pt x="106" y="11"/>
                  <a:pt x="106" y="11"/>
                  <a:pt x="106" y="11"/>
                </a:cubicBezTo>
                <a:cubicBezTo>
                  <a:pt x="106" y="11"/>
                  <a:pt x="106" y="11"/>
                  <a:pt x="106" y="11"/>
                </a:cubicBezTo>
                <a:cubicBezTo>
                  <a:pt x="106" y="11"/>
                  <a:pt x="106" y="11"/>
                  <a:pt x="106" y="11"/>
                </a:cubicBezTo>
                <a:cubicBezTo>
                  <a:pt x="106" y="11"/>
                  <a:pt x="106" y="11"/>
                  <a:pt x="106" y="11"/>
                </a:cubicBezTo>
                <a:cubicBezTo>
                  <a:pt x="106" y="11"/>
                  <a:pt x="106" y="11"/>
                  <a:pt x="106" y="11"/>
                </a:cubicBezTo>
                <a:cubicBezTo>
                  <a:pt x="106" y="11"/>
                  <a:pt x="106" y="10"/>
                  <a:pt x="107" y="10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07" y="11"/>
                  <a:pt x="107" y="11"/>
                  <a:pt x="107" y="11"/>
                </a:cubicBezTo>
                <a:cubicBezTo>
                  <a:pt x="107" y="11"/>
                  <a:pt x="107" y="11"/>
                  <a:pt x="107" y="11"/>
                </a:cubicBezTo>
                <a:cubicBezTo>
                  <a:pt x="107" y="11"/>
                  <a:pt x="107" y="11"/>
                  <a:pt x="107" y="11"/>
                </a:cubicBezTo>
                <a:cubicBezTo>
                  <a:pt x="107" y="11"/>
                  <a:pt x="107" y="11"/>
                  <a:pt x="107" y="11"/>
                </a:cubicBezTo>
                <a:cubicBezTo>
                  <a:pt x="108" y="11"/>
                  <a:pt x="108" y="11"/>
                  <a:pt x="108" y="11"/>
                </a:cubicBezTo>
                <a:cubicBezTo>
                  <a:pt x="108" y="11"/>
                  <a:pt x="108" y="12"/>
                  <a:pt x="108" y="12"/>
                </a:cubicBezTo>
                <a:cubicBezTo>
                  <a:pt x="108" y="12"/>
                  <a:pt x="108" y="12"/>
                  <a:pt x="108" y="12"/>
                </a:cubicBezTo>
                <a:cubicBezTo>
                  <a:pt x="108" y="12"/>
                  <a:pt x="108" y="12"/>
                  <a:pt x="108" y="12"/>
                </a:cubicBezTo>
                <a:cubicBezTo>
                  <a:pt x="108" y="12"/>
                  <a:pt x="109" y="12"/>
                  <a:pt x="109" y="12"/>
                </a:cubicBezTo>
                <a:cubicBezTo>
                  <a:pt x="109" y="12"/>
                  <a:pt x="109" y="12"/>
                  <a:pt x="109" y="12"/>
                </a:cubicBezTo>
                <a:cubicBezTo>
                  <a:pt x="110" y="12"/>
                  <a:pt x="110" y="12"/>
                  <a:pt x="110" y="12"/>
                </a:cubicBezTo>
                <a:cubicBezTo>
                  <a:pt x="110" y="12"/>
                  <a:pt x="110" y="12"/>
                  <a:pt x="110" y="12"/>
                </a:cubicBezTo>
                <a:cubicBezTo>
                  <a:pt x="110" y="12"/>
                  <a:pt x="111" y="12"/>
                  <a:pt x="111" y="12"/>
                </a:cubicBezTo>
                <a:cubicBezTo>
                  <a:pt x="111" y="12"/>
                  <a:pt x="112" y="12"/>
                  <a:pt x="112" y="12"/>
                </a:cubicBezTo>
                <a:cubicBezTo>
                  <a:pt x="112" y="12"/>
                  <a:pt x="112" y="12"/>
                  <a:pt x="112" y="12"/>
                </a:cubicBezTo>
                <a:cubicBezTo>
                  <a:pt x="112" y="12"/>
                  <a:pt x="112" y="12"/>
                  <a:pt x="112" y="12"/>
                </a:cubicBezTo>
                <a:cubicBezTo>
                  <a:pt x="112" y="12"/>
                  <a:pt x="112" y="11"/>
                  <a:pt x="112" y="11"/>
                </a:cubicBezTo>
                <a:cubicBezTo>
                  <a:pt x="112" y="11"/>
                  <a:pt x="112" y="11"/>
                  <a:pt x="112" y="11"/>
                </a:cubicBezTo>
                <a:cubicBezTo>
                  <a:pt x="112" y="11"/>
                  <a:pt x="112" y="11"/>
                  <a:pt x="112" y="11"/>
                </a:cubicBezTo>
                <a:cubicBezTo>
                  <a:pt x="113" y="11"/>
                  <a:pt x="113" y="11"/>
                  <a:pt x="113" y="11"/>
                </a:cubicBezTo>
                <a:cubicBezTo>
                  <a:pt x="113" y="11"/>
                  <a:pt x="113" y="10"/>
                  <a:pt x="113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10"/>
                  <a:pt x="113" y="10"/>
                  <a:pt x="114" y="10"/>
                </a:cubicBezTo>
                <a:cubicBezTo>
                  <a:pt x="114" y="10"/>
                  <a:pt x="114" y="10"/>
                  <a:pt x="114" y="11"/>
                </a:cubicBezTo>
                <a:cubicBezTo>
                  <a:pt x="114" y="11"/>
                  <a:pt x="114" y="11"/>
                  <a:pt x="114" y="11"/>
                </a:cubicBezTo>
                <a:cubicBezTo>
                  <a:pt x="114" y="11"/>
                  <a:pt x="114" y="11"/>
                  <a:pt x="114" y="12"/>
                </a:cubicBezTo>
                <a:cubicBezTo>
                  <a:pt x="114" y="12"/>
                  <a:pt x="113" y="12"/>
                  <a:pt x="113" y="12"/>
                </a:cubicBezTo>
                <a:cubicBezTo>
                  <a:pt x="113" y="12"/>
                  <a:pt x="113" y="12"/>
                  <a:pt x="113" y="13"/>
                </a:cubicBezTo>
                <a:cubicBezTo>
                  <a:pt x="113" y="13"/>
                  <a:pt x="113" y="13"/>
                  <a:pt x="113" y="13"/>
                </a:cubicBezTo>
                <a:cubicBezTo>
                  <a:pt x="113" y="13"/>
                  <a:pt x="113" y="13"/>
                  <a:pt x="112" y="13"/>
                </a:cubicBezTo>
                <a:cubicBezTo>
                  <a:pt x="112" y="13"/>
                  <a:pt x="112" y="13"/>
                  <a:pt x="112" y="13"/>
                </a:cubicBezTo>
                <a:cubicBezTo>
                  <a:pt x="112" y="13"/>
                  <a:pt x="112" y="13"/>
                  <a:pt x="112" y="13"/>
                </a:cubicBezTo>
                <a:cubicBezTo>
                  <a:pt x="111" y="13"/>
                  <a:pt x="111" y="13"/>
                  <a:pt x="111" y="13"/>
                </a:cubicBezTo>
                <a:cubicBezTo>
                  <a:pt x="111" y="14"/>
                  <a:pt x="111" y="14"/>
                  <a:pt x="111" y="14"/>
                </a:cubicBezTo>
                <a:cubicBezTo>
                  <a:pt x="111" y="14"/>
                  <a:pt x="111" y="14"/>
                  <a:pt x="111" y="14"/>
                </a:cubicBezTo>
                <a:cubicBezTo>
                  <a:pt x="111" y="14"/>
                  <a:pt x="112" y="14"/>
                  <a:pt x="112" y="14"/>
                </a:cubicBezTo>
                <a:cubicBezTo>
                  <a:pt x="113" y="14"/>
                  <a:pt x="114" y="14"/>
                  <a:pt x="114" y="14"/>
                </a:cubicBezTo>
                <a:cubicBezTo>
                  <a:pt x="114" y="14"/>
                  <a:pt x="114" y="14"/>
                  <a:pt x="114" y="14"/>
                </a:cubicBezTo>
                <a:cubicBezTo>
                  <a:pt x="115" y="14"/>
                  <a:pt x="115" y="14"/>
                  <a:pt x="116" y="14"/>
                </a:cubicBezTo>
                <a:cubicBezTo>
                  <a:pt x="116" y="14"/>
                  <a:pt x="116" y="14"/>
                  <a:pt x="116" y="14"/>
                </a:cubicBezTo>
                <a:cubicBezTo>
                  <a:pt x="116" y="14"/>
                  <a:pt x="116" y="14"/>
                  <a:pt x="116" y="14"/>
                </a:cubicBezTo>
                <a:cubicBezTo>
                  <a:pt x="116" y="14"/>
                  <a:pt x="116" y="15"/>
                  <a:pt x="116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117" y="15"/>
                  <a:pt x="117" y="15"/>
                  <a:pt x="116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6" y="15"/>
                  <a:pt x="115" y="15"/>
                  <a:pt x="115" y="15"/>
                </a:cubicBezTo>
                <a:cubicBezTo>
                  <a:pt x="115" y="15"/>
                  <a:pt x="115" y="15"/>
                  <a:pt x="115" y="15"/>
                </a:cubicBezTo>
                <a:cubicBezTo>
                  <a:pt x="115" y="15"/>
                  <a:pt x="114" y="15"/>
                  <a:pt x="113" y="15"/>
                </a:cubicBezTo>
                <a:cubicBezTo>
                  <a:pt x="113" y="15"/>
                  <a:pt x="112" y="15"/>
                  <a:pt x="112" y="15"/>
                </a:cubicBezTo>
                <a:cubicBezTo>
                  <a:pt x="111" y="15"/>
                  <a:pt x="111" y="15"/>
                  <a:pt x="111" y="15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07" y="13"/>
                  <a:pt x="107" y="13"/>
                  <a:pt x="107" y="13"/>
                </a:cubicBezTo>
                <a:close/>
                <a:moveTo>
                  <a:pt x="111" y="16"/>
                </a:moveTo>
                <a:cubicBezTo>
                  <a:pt x="111" y="16"/>
                  <a:pt x="111" y="16"/>
                  <a:pt x="111" y="16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2" y="16"/>
                  <a:pt x="112" y="16"/>
                  <a:pt x="112" y="16"/>
                </a:cubicBezTo>
                <a:cubicBezTo>
                  <a:pt x="113" y="16"/>
                  <a:pt x="113" y="16"/>
                  <a:pt x="113" y="17"/>
                </a:cubicBezTo>
                <a:cubicBezTo>
                  <a:pt x="113" y="17"/>
                  <a:pt x="114" y="17"/>
                  <a:pt x="114" y="17"/>
                </a:cubicBezTo>
                <a:cubicBezTo>
                  <a:pt x="114" y="17"/>
                  <a:pt x="114" y="17"/>
                  <a:pt x="114" y="17"/>
                </a:cubicBezTo>
                <a:cubicBezTo>
                  <a:pt x="114" y="17"/>
                  <a:pt x="114" y="17"/>
                  <a:pt x="114" y="17"/>
                </a:cubicBezTo>
                <a:cubicBezTo>
                  <a:pt x="114" y="17"/>
                  <a:pt x="114" y="17"/>
                  <a:pt x="114" y="17"/>
                </a:cubicBezTo>
                <a:cubicBezTo>
                  <a:pt x="114" y="17"/>
                  <a:pt x="114" y="17"/>
                  <a:pt x="114" y="17"/>
                </a:cubicBezTo>
                <a:cubicBezTo>
                  <a:pt x="114" y="18"/>
                  <a:pt x="115" y="18"/>
                  <a:pt x="115" y="18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5" y="18"/>
                  <a:pt x="115" y="19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115" y="19"/>
                  <a:pt x="115" y="20"/>
                  <a:pt x="114" y="20"/>
                </a:cubicBezTo>
                <a:cubicBezTo>
                  <a:pt x="114" y="20"/>
                  <a:pt x="114" y="20"/>
                  <a:pt x="114" y="20"/>
                </a:cubicBezTo>
                <a:cubicBezTo>
                  <a:pt x="114" y="20"/>
                  <a:pt x="114" y="20"/>
                  <a:pt x="114" y="20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21"/>
                  <a:pt x="114" y="21"/>
                  <a:pt x="115" y="22"/>
                </a:cubicBezTo>
                <a:cubicBezTo>
                  <a:pt x="115" y="22"/>
                  <a:pt x="115" y="22"/>
                  <a:pt x="115" y="22"/>
                </a:cubicBezTo>
                <a:cubicBezTo>
                  <a:pt x="115" y="22"/>
                  <a:pt x="115" y="22"/>
                  <a:pt x="115" y="22"/>
                </a:cubicBezTo>
                <a:cubicBezTo>
                  <a:pt x="115" y="23"/>
                  <a:pt x="115" y="23"/>
                  <a:pt x="115" y="23"/>
                </a:cubicBezTo>
                <a:cubicBezTo>
                  <a:pt x="115" y="23"/>
                  <a:pt x="115" y="24"/>
                  <a:pt x="115" y="24"/>
                </a:cubicBezTo>
                <a:cubicBezTo>
                  <a:pt x="115" y="24"/>
                  <a:pt x="115" y="24"/>
                  <a:pt x="115" y="25"/>
                </a:cubicBezTo>
                <a:cubicBezTo>
                  <a:pt x="115" y="25"/>
                  <a:pt x="115" y="25"/>
                  <a:pt x="115" y="25"/>
                </a:cubicBezTo>
                <a:cubicBezTo>
                  <a:pt x="115" y="25"/>
                  <a:pt x="115" y="25"/>
                  <a:pt x="115" y="26"/>
                </a:cubicBezTo>
                <a:cubicBezTo>
                  <a:pt x="115" y="26"/>
                  <a:pt x="115" y="26"/>
                  <a:pt x="115" y="26"/>
                </a:cubicBezTo>
                <a:cubicBezTo>
                  <a:pt x="115" y="28"/>
                  <a:pt x="115" y="28"/>
                  <a:pt x="115" y="28"/>
                </a:cubicBezTo>
                <a:cubicBezTo>
                  <a:pt x="115" y="28"/>
                  <a:pt x="115" y="28"/>
                  <a:pt x="115" y="28"/>
                </a:cubicBezTo>
                <a:cubicBezTo>
                  <a:pt x="115" y="28"/>
                  <a:pt x="115" y="29"/>
                  <a:pt x="115" y="29"/>
                </a:cubicBezTo>
                <a:cubicBezTo>
                  <a:pt x="115" y="29"/>
                  <a:pt x="115" y="29"/>
                  <a:pt x="115" y="29"/>
                </a:cubicBezTo>
                <a:cubicBezTo>
                  <a:pt x="115" y="30"/>
                  <a:pt x="115" y="30"/>
                  <a:pt x="115" y="30"/>
                </a:cubicBezTo>
                <a:cubicBezTo>
                  <a:pt x="115" y="30"/>
                  <a:pt x="115" y="30"/>
                  <a:pt x="115" y="30"/>
                </a:cubicBezTo>
                <a:cubicBezTo>
                  <a:pt x="115" y="30"/>
                  <a:pt x="115" y="30"/>
                  <a:pt x="115" y="30"/>
                </a:cubicBezTo>
                <a:cubicBezTo>
                  <a:pt x="115" y="30"/>
                  <a:pt x="115" y="30"/>
                  <a:pt x="115" y="31"/>
                </a:cubicBezTo>
                <a:cubicBezTo>
                  <a:pt x="115" y="31"/>
                  <a:pt x="115" y="31"/>
                  <a:pt x="115" y="31"/>
                </a:cubicBezTo>
                <a:cubicBezTo>
                  <a:pt x="115" y="31"/>
                  <a:pt x="115" y="31"/>
                  <a:pt x="115" y="31"/>
                </a:cubicBezTo>
                <a:cubicBezTo>
                  <a:pt x="115" y="31"/>
                  <a:pt x="115" y="31"/>
                  <a:pt x="114" y="31"/>
                </a:cubicBezTo>
                <a:cubicBezTo>
                  <a:pt x="114" y="31"/>
                  <a:pt x="114" y="31"/>
                  <a:pt x="114" y="31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29"/>
                  <a:pt x="114" y="29"/>
                  <a:pt x="114" y="29"/>
                </a:cubicBezTo>
                <a:cubicBezTo>
                  <a:pt x="114" y="29"/>
                  <a:pt x="114" y="29"/>
                  <a:pt x="114" y="29"/>
                </a:cubicBezTo>
                <a:cubicBezTo>
                  <a:pt x="114" y="29"/>
                  <a:pt x="114" y="28"/>
                  <a:pt x="114" y="28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4" y="26"/>
                  <a:pt x="114" y="25"/>
                  <a:pt x="114" y="25"/>
                </a:cubicBezTo>
                <a:cubicBezTo>
                  <a:pt x="114" y="24"/>
                  <a:pt x="114" y="24"/>
                  <a:pt x="114" y="24"/>
                </a:cubicBezTo>
                <a:cubicBezTo>
                  <a:pt x="114" y="23"/>
                  <a:pt x="114" y="23"/>
                  <a:pt x="114" y="23"/>
                </a:cubicBezTo>
                <a:cubicBezTo>
                  <a:pt x="114" y="23"/>
                  <a:pt x="114" y="23"/>
                  <a:pt x="114" y="23"/>
                </a:cubicBezTo>
                <a:cubicBezTo>
                  <a:pt x="114" y="23"/>
                  <a:pt x="113" y="22"/>
                  <a:pt x="113" y="22"/>
                </a:cubicBezTo>
                <a:cubicBezTo>
                  <a:pt x="113" y="22"/>
                  <a:pt x="113" y="22"/>
                  <a:pt x="113" y="22"/>
                </a:cubicBezTo>
                <a:cubicBezTo>
                  <a:pt x="113" y="22"/>
                  <a:pt x="113" y="22"/>
                  <a:pt x="113" y="21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13" y="22"/>
                  <a:pt x="113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1" y="22"/>
                  <a:pt x="111" y="22"/>
                  <a:pt x="111" y="22"/>
                </a:cubicBezTo>
                <a:cubicBezTo>
                  <a:pt x="111" y="22"/>
                  <a:pt x="111" y="22"/>
                  <a:pt x="111" y="22"/>
                </a:cubicBezTo>
                <a:cubicBezTo>
                  <a:pt x="111" y="22"/>
                  <a:pt x="111" y="22"/>
                  <a:pt x="111" y="22"/>
                </a:cubicBezTo>
                <a:cubicBezTo>
                  <a:pt x="111" y="22"/>
                  <a:pt x="111" y="23"/>
                  <a:pt x="111" y="23"/>
                </a:cubicBezTo>
                <a:cubicBezTo>
                  <a:pt x="111" y="23"/>
                  <a:pt x="111" y="23"/>
                  <a:pt x="111" y="23"/>
                </a:cubicBezTo>
                <a:cubicBezTo>
                  <a:pt x="111" y="23"/>
                  <a:pt x="111" y="23"/>
                  <a:pt x="111" y="23"/>
                </a:cubicBezTo>
                <a:cubicBezTo>
                  <a:pt x="111" y="23"/>
                  <a:pt x="111" y="23"/>
                  <a:pt x="111" y="23"/>
                </a:cubicBezTo>
                <a:cubicBezTo>
                  <a:pt x="111" y="23"/>
                  <a:pt x="111" y="23"/>
                  <a:pt x="111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3" y="22"/>
                  <a:pt x="113" y="22"/>
                  <a:pt x="113" y="22"/>
                </a:cubicBezTo>
                <a:cubicBezTo>
                  <a:pt x="113" y="22"/>
                  <a:pt x="113" y="22"/>
                  <a:pt x="113" y="22"/>
                </a:cubicBezTo>
                <a:cubicBezTo>
                  <a:pt x="113" y="22"/>
                  <a:pt x="113" y="23"/>
                  <a:pt x="113" y="23"/>
                </a:cubicBezTo>
                <a:cubicBezTo>
                  <a:pt x="113" y="23"/>
                  <a:pt x="113" y="23"/>
                  <a:pt x="113" y="23"/>
                </a:cubicBezTo>
                <a:cubicBezTo>
                  <a:pt x="113" y="24"/>
                  <a:pt x="113" y="24"/>
                  <a:pt x="113" y="24"/>
                </a:cubicBezTo>
                <a:cubicBezTo>
                  <a:pt x="113" y="24"/>
                  <a:pt x="113" y="24"/>
                  <a:pt x="113" y="24"/>
                </a:cubicBezTo>
                <a:cubicBezTo>
                  <a:pt x="113" y="24"/>
                  <a:pt x="113" y="24"/>
                  <a:pt x="113" y="24"/>
                </a:cubicBezTo>
                <a:cubicBezTo>
                  <a:pt x="113" y="24"/>
                  <a:pt x="113" y="24"/>
                  <a:pt x="113" y="24"/>
                </a:cubicBezTo>
                <a:cubicBezTo>
                  <a:pt x="113" y="24"/>
                  <a:pt x="113" y="24"/>
                  <a:pt x="113" y="24"/>
                </a:cubicBezTo>
                <a:cubicBezTo>
                  <a:pt x="113" y="25"/>
                  <a:pt x="113" y="25"/>
                  <a:pt x="113" y="25"/>
                </a:cubicBezTo>
                <a:cubicBezTo>
                  <a:pt x="113" y="26"/>
                  <a:pt x="113" y="26"/>
                  <a:pt x="113" y="26"/>
                </a:cubicBezTo>
                <a:cubicBezTo>
                  <a:pt x="113" y="26"/>
                  <a:pt x="113" y="26"/>
                  <a:pt x="113" y="26"/>
                </a:cubicBezTo>
                <a:cubicBezTo>
                  <a:pt x="113" y="27"/>
                  <a:pt x="113" y="27"/>
                  <a:pt x="112" y="27"/>
                </a:cubicBezTo>
                <a:cubicBezTo>
                  <a:pt x="112" y="27"/>
                  <a:pt x="112" y="27"/>
                  <a:pt x="112" y="27"/>
                </a:cubicBezTo>
                <a:cubicBezTo>
                  <a:pt x="112" y="27"/>
                  <a:pt x="112" y="27"/>
                  <a:pt x="112" y="27"/>
                </a:cubicBezTo>
                <a:cubicBezTo>
                  <a:pt x="111" y="28"/>
                  <a:pt x="111" y="28"/>
                  <a:pt x="111" y="28"/>
                </a:cubicBezTo>
                <a:cubicBezTo>
                  <a:pt x="110" y="28"/>
                  <a:pt x="110" y="28"/>
                  <a:pt x="110" y="28"/>
                </a:cubicBezTo>
                <a:cubicBezTo>
                  <a:pt x="109" y="28"/>
                  <a:pt x="109" y="28"/>
                  <a:pt x="109" y="28"/>
                </a:cubicBezTo>
                <a:cubicBezTo>
                  <a:pt x="108" y="28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6"/>
                </a:cubicBezTo>
                <a:cubicBezTo>
                  <a:pt x="107" y="26"/>
                  <a:pt x="107" y="26"/>
                  <a:pt x="107" y="26"/>
                </a:cubicBezTo>
                <a:cubicBezTo>
                  <a:pt x="107" y="26"/>
                  <a:pt x="107" y="26"/>
                  <a:pt x="107" y="25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7" y="25"/>
                  <a:pt x="107" y="25"/>
                  <a:pt x="107" y="24"/>
                </a:cubicBezTo>
                <a:cubicBezTo>
                  <a:pt x="107" y="24"/>
                  <a:pt x="107" y="24"/>
                  <a:pt x="107" y="24"/>
                </a:cubicBezTo>
                <a:cubicBezTo>
                  <a:pt x="107" y="24"/>
                  <a:pt x="107" y="24"/>
                  <a:pt x="107" y="24"/>
                </a:cubicBezTo>
                <a:cubicBezTo>
                  <a:pt x="107" y="24"/>
                  <a:pt x="107" y="23"/>
                  <a:pt x="107" y="23"/>
                </a:cubicBezTo>
                <a:cubicBezTo>
                  <a:pt x="107" y="23"/>
                  <a:pt x="107" y="23"/>
                  <a:pt x="107" y="23"/>
                </a:cubicBezTo>
                <a:cubicBezTo>
                  <a:pt x="107" y="23"/>
                  <a:pt x="107" y="23"/>
                  <a:pt x="107" y="23"/>
                </a:cubicBezTo>
                <a:cubicBezTo>
                  <a:pt x="107" y="23"/>
                  <a:pt x="107" y="23"/>
                  <a:pt x="107" y="22"/>
                </a:cubicBezTo>
                <a:cubicBezTo>
                  <a:pt x="107" y="22"/>
                  <a:pt x="107" y="22"/>
                  <a:pt x="107" y="22"/>
                </a:cubicBezTo>
                <a:cubicBezTo>
                  <a:pt x="107" y="22"/>
                  <a:pt x="107" y="22"/>
                  <a:pt x="107" y="22"/>
                </a:cubicBezTo>
                <a:cubicBezTo>
                  <a:pt x="107" y="22"/>
                  <a:pt x="108" y="22"/>
                  <a:pt x="108" y="22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8" y="22"/>
                  <a:pt x="108" y="22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4"/>
                  <a:pt x="108" y="24"/>
                  <a:pt x="108" y="24"/>
                </a:cubicBezTo>
                <a:cubicBezTo>
                  <a:pt x="108" y="24"/>
                  <a:pt x="109" y="23"/>
                  <a:pt x="109" y="23"/>
                </a:cubicBezTo>
                <a:cubicBezTo>
                  <a:pt x="109" y="23"/>
                  <a:pt x="109" y="23"/>
                  <a:pt x="109" y="23"/>
                </a:cubicBezTo>
                <a:cubicBezTo>
                  <a:pt x="109" y="22"/>
                  <a:pt x="109" y="22"/>
                  <a:pt x="109" y="22"/>
                </a:cubicBezTo>
                <a:cubicBezTo>
                  <a:pt x="109" y="22"/>
                  <a:pt x="108" y="22"/>
                  <a:pt x="108" y="22"/>
                </a:cubicBezTo>
                <a:cubicBezTo>
                  <a:pt x="108" y="22"/>
                  <a:pt x="107" y="22"/>
                  <a:pt x="107" y="22"/>
                </a:cubicBezTo>
                <a:cubicBezTo>
                  <a:pt x="107" y="21"/>
                  <a:pt x="107" y="21"/>
                  <a:pt x="107" y="21"/>
                </a:cubicBezTo>
                <a:cubicBezTo>
                  <a:pt x="107" y="21"/>
                  <a:pt x="107" y="22"/>
                  <a:pt x="107" y="22"/>
                </a:cubicBezTo>
                <a:cubicBezTo>
                  <a:pt x="107" y="22"/>
                  <a:pt x="107" y="22"/>
                  <a:pt x="107" y="22"/>
                </a:cubicBezTo>
                <a:cubicBezTo>
                  <a:pt x="106" y="22"/>
                  <a:pt x="106" y="22"/>
                  <a:pt x="106" y="22"/>
                </a:cubicBezTo>
                <a:cubicBezTo>
                  <a:pt x="106" y="22"/>
                  <a:pt x="106" y="22"/>
                  <a:pt x="106" y="22"/>
                </a:cubicBezTo>
                <a:cubicBezTo>
                  <a:pt x="106" y="22"/>
                  <a:pt x="106" y="22"/>
                  <a:pt x="106" y="23"/>
                </a:cubicBezTo>
                <a:cubicBezTo>
                  <a:pt x="106" y="23"/>
                  <a:pt x="106" y="23"/>
                  <a:pt x="106" y="23"/>
                </a:cubicBezTo>
                <a:cubicBezTo>
                  <a:pt x="106" y="23"/>
                  <a:pt x="106" y="23"/>
                  <a:pt x="106" y="23"/>
                </a:cubicBezTo>
                <a:cubicBezTo>
                  <a:pt x="106" y="23"/>
                  <a:pt x="106" y="23"/>
                  <a:pt x="106" y="24"/>
                </a:cubicBezTo>
                <a:cubicBezTo>
                  <a:pt x="106" y="24"/>
                  <a:pt x="106" y="24"/>
                  <a:pt x="106" y="25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6" y="26"/>
                  <a:pt x="106" y="26"/>
                  <a:pt x="106" y="26"/>
                </a:cubicBezTo>
                <a:cubicBezTo>
                  <a:pt x="106" y="26"/>
                  <a:pt x="106" y="26"/>
                  <a:pt x="106" y="26"/>
                </a:cubicBezTo>
                <a:cubicBezTo>
                  <a:pt x="106" y="26"/>
                  <a:pt x="106" y="26"/>
                  <a:pt x="106" y="26"/>
                </a:cubicBezTo>
                <a:cubicBezTo>
                  <a:pt x="106" y="27"/>
                  <a:pt x="106" y="27"/>
                  <a:pt x="106" y="28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06" y="30"/>
                  <a:pt x="106" y="30"/>
                  <a:pt x="105" y="30"/>
                </a:cubicBezTo>
                <a:cubicBezTo>
                  <a:pt x="105" y="30"/>
                  <a:pt x="105" y="31"/>
                  <a:pt x="105" y="31"/>
                </a:cubicBezTo>
                <a:cubicBezTo>
                  <a:pt x="105" y="31"/>
                  <a:pt x="105" y="31"/>
                  <a:pt x="105" y="31"/>
                </a:cubicBezTo>
                <a:cubicBezTo>
                  <a:pt x="105" y="31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29"/>
                  <a:pt x="105" y="29"/>
                </a:cubicBezTo>
                <a:cubicBezTo>
                  <a:pt x="105" y="29"/>
                  <a:pt x="105" y="29"/>
                  <a:pt x="105" y="29"/>
                </a:cubicBezTo>
                <a:cubicBezTo>
                  <a:pt x="105" y="29"/>
                  <a:pt x="105" y="29"/>
                  <a:pt x="105" y="29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5" y="27"/>
                  <a:pt x="105" y="27"/>
                  <a:pt x="105" y="27"/>
                </a:cubicBezTo>
                <a:cubicBezTo>
                  <a:pt x="105" y="27"/>
                  <a:pt x="105" y="26"/>
                  <a:pt x="105" y="26"/>
                </a:cubicBezTo>
                <a:cubicBezTo>
                  <a:pt x="105" y="26"/>
                  <a:pt x="105" y="25"/>
                  <a:pt x="105" y="25"/>
                </a:cubicBezTo>
                <a:cubicBezTo>
                  <a:pt x="105" y="25"/>
                  <a:pt x="105" y="25"/>
                  <a:pt x="105" y="25"/>
                </a:cubicBezTo>
                <a:cubicBezTo>
                  <a:pt x="105" y="25"/>
                  <a:pt x="105" y="25"/>
                  <a:pt x="105" y="24"/>
                </a:cubicBezTo>
                <a:cubicBezTo>
                  <a:pt x="105" y="24"/>
                  <a:pt x="105" y="24"/>
                  <a:pt x="105" y="23"/>
                </a:cubicBezTo>
                <a:cubicBezTo>
                  <a:pt x="105" y="23"/>
                  <a:pt x="105" y="23"/>
                  <a:pt x="105" y="23"/>
                </a:cubicBezTo>
                <a:cubicBezTo>
                  <a:pt x="105" y="23"/>
                  <a:pt x="105" y="23"/>
                  <a:pt x="105" y="22"/>
                </a:cubicBezTo>
                <a:cubicBezTo>
                  <a:pt x="105" y="22"/>
                  <a:pt x="105" y="22"/>
                  <a:pt x="105" y="22"/>
                </a:cubicBezTo>
                <a:cubicBezTo>
                  <a:pt x="105" y="22"/>
                  <a:pt x="105" y="22"/>
                  <a:pt x="105" y="22"/>
                </a:cubicBezTo>
                <a:cubicBezTo>
                  <a:pt x="105" y="22"/>
                  <a:pt x="105" y="21"/>
                  <a:pt x="105" y="21"/>
                </a:cubicBezTo>
                <a:cubicBezTo>
                  <a:pt x="105" y="21"/>
                  <a:pt x="106" y="21"/>
                  <a:pt x="106" y="20"/>
                </a:cubicBezTo>
                <a:cubicBezTo>
                  <a:pt x="106" y="20"/>
                  <a:pt x="106" y="20"/>
                  <a:pt x="106" y="20"/>
                </a:cubicBezTo>
                <a:cubicBezTo>
                  <a:pt x="106" y="20"/>
                  <a:pt x="106" y="20"/>
                  <a:pt x="106" y="20"/>
                </a:cubicBezTo>
                <a:cubicBezTo>
                  <a:pt x="106" y="20"/>
                  <a:pt x="106" y="20"/>
                  <a:pt x="106" y="19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6" y="18"/>
                  <a:pt x="106" y="18"/>
                  <a:pt x="106" y="18"/>
                </a:cubicBezTo>
                <a:cubicBezTo>
                  <a:pt x="106" y="18"/>
                  <a:pt x="106" y="18"/>
                  <a:pt x="106" y="18"/>
                </a:cubicBezTo>
                <a:cubicBezTo>
                  <a:pt x="106" y="18"/>
                  <a:pt x="106" y="18"/>
                  <a:pt x="106" y="17"/>
                </a:cubicBezTo>
                <a:cubicBezTo>
                  <a:pt x="106" y="17"/>
                  <a:pt x="106" y="17"/>
                  <a:pt x="106" y="17"/>
                </a:cubicBezTo>
                <a:cubicBezTo>
                  <a:pt x="106" y="17"/>
                  <a:pt x="106" y="17"/>
                  <a:pt x="107" y="17"/>
                </a:cubicBezTo>
                <a:cubicBezTo>
                  <a:pt x="107" y="17"/>
                  <a:pt x="107" y="17"/>
                  <a:pt x="107" y="17"/>
                </a:cubicBezTo>
                <a:cubicBezTo>
                  <a:pt x="107" y="17"/>
                  <a:pt x="107" y="17"/>
                  <a:pt x="107" y="17"/>
                </a:cubicBezTo>
                <a:cubicBezTo>
                  <a:pt x="108" y="17"/>
                  <a:pt x="108" y="16"/>
                  <a:pt x="108" y="16"/>
                </a:cubicBezTo>
                <a:cubicBezTo>
                  <a:pt x="109" y="16"/>
                  <a:pt x="109" y="16"/>
                  <a:pt x="109" y="16"/>
                </a:cubicBezTo>
                <a:cubicBezTo>
                  <a:pt x="110" y="15"/>
                  <a:pt x="110" y="15"/>
                  <a:pt x="110" y="15"/>
                </a:cubicBezTo>
                <a:cubicBezTo>
                  <a:pt x="108" y="15"/>
                  <a:pt x="108" y="16"/>
                  <a:pt x="107" y="16"/>
                </a:cubicBezTo>
                <a:cubicBezTo>
                  <a:pt x="106" y="16"/>
                  <a:pt x="106" y="16"/>
                  <a:pt x="106" y="16"/>
                </a:cubicBezTo>
                <a:cubicBezTo>
                  <a:pt x="105" y="16"/>
                  <a:pt x="105" y="16"/>
                  <a:pt x="105" y="16"/>
                </a:cubicBezTo>
                <a:cubicBezTo>
                  <a:pt x="105" y="16"/>
                  <a:pt x="105" y="16"/>
                  <a:pt x="105" y="16"/>
                </a:cubicBezTo>
                <a:cubicBezTo>
                  <a:pt x="105" y="16"/>
                  <a:pt x="105" y="16"/>
                  <a:pt x="105" y="16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15"/>
                  <a:pt x="104" y="15"/>
                  <a:pt x="104" y="15"/>
                </a:cubicBezTo>
                <a:cubicBezTo>
                  <a:pt x="104" y="15"/>
                  <a:pt x="104" y="15"/>
                  <a:pt x="104" y="15"/>
                </a:cubicBezTo>
                <a:cubicBezTo>
                  <a:pt x="104" y="15"/>
                  <a:pt x="104" y="15"/>
                  <a:pt x="104" y="15"/>
                </a:cubicBezTo>
                <a:cubicBezTo>
                  <a:pt x="104" y="15"/>
                  <a:pt x="104" y="15"/>
                  <a:pt x="104" y="15"/>
                </a:cubicBezTo>
                <a:cubicBezTo>
                  <a:pt x="104" y="15"/>
                  <a:pt x="104" y="15"/>
                  <a:pt x="104" y="14"/>
                </a:cubicBezTo>
                <a:cubicBezTo>
                  <a:pt x="104" y="14"/>
                  <a:pt x="104" y="14"/>
                  <a:pt x="104" y="14"/>
                </a:cubicBezTo>
                <a:cubicBezTo>
                  <a:pt x="104" y="14"/>
                  <a:pt x="104" y="14"/>
                  <a:pt x="104" y="14"/>
                </a:cubicBezTo>
                <a:cubicBezTo>
                  <a:pt x="104" y="14"/>
                  <a:pt x="105" y="14"/>
                  <a:pt x="105" y="14"/>
                </a:cubicBezTo>
                <a:cubicBezTo>
                  <a:pt x="105" y="14"/>
                  <a:pt x="105" y="14"/>
                  <a:pt x="105" y="14"/>
                </a:cubicBezTo>
                <a:cubicBezTo>
                  <a:pt x="107" y="14"/>
                  <a:pt x="107" y="14"/>
                  <a:pt x="107" y="14"/>
                </a:cubicBezTo>
                <a:cubicBezTo>
                  <a:pt x="107" y="14"/>
                  <a:pt x="107" y="14"/>
                  <a:pt x="107" y="14"/>
                </a:cubicBezTo>
                <a:cubicBezTo>
                  <a:pt x="108" y="14"/>
                  <a:pt x="108" y="14"/>
                  <a:pt x="108" y="14"/>
                </a:cubicBezTo>
                <a:cubicBezTo>
                  <a:pt x="110" y="14"/>
                  <a:pt x="110" y="14"/>
                  <a:pt x="110" y="14"/>
                </a:cubicBezTo>
                <a:cubicBezTo>
                  <a:pt x="110" y="14"/>
                  <a:pt x="110" y="14"/>
                  <a:pt x="110" y="14"/>
                </a:cubicBezTo>
                <a:cubicBezTo>
                  <a:pt x="110" y="14"/>
                  <a:pt x="110" y="14"/>
                  <a:pt x="110" y="14"/>
                </a:cubicBezTo>
                <a:cubicBezTo>
                  <a:pt x="110" y="14"/>
                  <a:pt x="110" y="14"/>
                  <a:pt x="110" y="14"/>
                </a:cubicBezTo>
                <a:cubicBezTo>
                  <a:pt x="110" y="13"/>
                  <a:pt x="110" y="13"/>
                  <a:pt x="110" y="13"/>
                </a:cubicBezTo>
                <a:cubicBezTo>
                  <a:pt x="109" y="13"/>
                  <a:pt x="108" y="13"/>
                  <a:pt x="108" y="13"/>
                </a:cubicBezTo>
                <a:cubicBezTo>
                  <a:pt x="108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11" y="16"/>
                  <a:pt x="111" y="16"/>
                  <a:pt x="111" y="16"/>
                </a:cubicBezTo>
                <a:close/>
                <a:moveTo>
                  <a:pt x="107" y="19"/>
                </a:moveTo>
                <a:cubicBezTo>
                  <a:pt x="107" y="19"/>
                  <a:pt x="107" y="19"/>
                  <a:pt x="107" y="19"/>
                </a:cubicBezTo>
                <a:cubicBezTo>
                  <a:pt x="107" y="19"/>
                  <a:pt x="107" y="19"/>
                  <a:pt x="107" y="19"/>
                </a:cubicBezTo>
                <a:cubicBezTo>
                  <a:pt x="107" y="19"/>
                  <a:pt x="107" y="19"/>
                  <a:pt x="107" y="19"/>
                </a:cubicBezTo>
                <a:cubicBezTo>
                  <a:pt x="107" y="19"/>
                  <a:pt x="107" y="19"/>
                  <a:pt x="107" y="19"/>
                </a:cubicBezTo>
                <a:cubicBezTo>
                  <a:pt x="107" y="19"/>
                  <a:pt x="107" y="19"/>
                  <a:pt x="107" y="19"/>
                </a:cubicBezTo>
                <a:cubicBezTo>
                  <a:pt x="107" y="19"/>
                  <a:pt x="107" y="19"/>
                  <a:pt x="107" y="19"/>
                </a:cubicBezTo>
                <a:cubicBezTo>
                  <a:pt x="107" y="19"/>
                  <a:pt x="107" y="19"/>
                  <a:pt x="107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7" y="18"/>
                  <a:pt x="107" y="18"/>
                  <a:pt x="108" y="18"/>
                </a:cubicBezTo>
                <a:cubicBezTo>
                  <a:pt x="108" y="18"/>
                  <a:pt x="109" y="17"/>
                  <a:pt x="109" y="17"/>
                </a:cubicBezTo>
                <a:cubicBezTo>
                  <a:pt x="109" y="18"/>
                  <a:pt x="109" y="18"/>
                  <a:pt x="109" y="18"/>
                </a:cubicBezTo>
                <a:cubicBezTo>
                  <a:pt x="109" y="18"/>
                  <a:pt x="109" y="18"/>
                  <a:pt x="109" y="18"/>
                </a:cubicBezTo>
                <a:cubicBezTo>
                  <a:pt x="109" y="18"/>
                  <a:pt x="109" y="18"/>
                  <a:pt x="109" y="18"/>
                </a:cubicBezTo>
                <a:cubicBezTo>
                  <a:pt x="108" y="18"/>
                  <a:pt x="108" y="18"/>
                  <a:pt x="108" y="19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19"/>
                  <a:pt x="108" y="19"/>
                  <a:pt x="107" y="19"/>
                </a:cubicBezTo>
                <a:cubicBezTo>
                  <a:pt x="107" y="19"/>
                  <a:pt x="107" y="19"/>
                  <a:pt x="107" y="19"/>
                </a:cubicBezTo>
                <a:cubicBezTo>
                  <a:pt x="107" y="19"/>
                  <a:pt x="107" y="19"/>
                  <a:pt x="107" y="19"/>
                </a:cubicBezTo>
                <a:close/>
                <a:moveTo>
                  <a:pt x="109" y="19"/>
                </a:moveTo>
                <a:cubicBezTo>
                  <a:pt x="109" y="21"/>
                  <a:pt x="109" y="21"/>
                  <a:pt x="109" y="21"/>
                </a:cubicBezTo>
                <a:cubicBezTo>
                  <a:pt x="109" y="21"/>
                  <a:pt x="109" y="21"/>
                  <a:pt x="109" y="21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108" y="20"/>
                  <a:pt x="108" y="20"/>
                  <a:pt x="108" y="20"/>
                </a:cubicBezTo>
                <a:cubicBezTo>
                  <a:pt x="108" y="20"/>
                  <a:pt x="107" y="20"/>
                  <a:pt x="107" y="20"/>
                </a:cubicBezTo>
                <a:cubicBezTo>
                  <a:pt x="107" y="20"/>
                  <a:pt x="107" y="20"/>
                  <a:pt x="107" y="20"/>
                </a:cubicBezTo>
                <a:cubicBezTo>
                  <a:pt x="107" y="20"/>
                  <a:pt x="107" y="20"/>
                  <a:pt x="107" y="20"/>
                </a:cubicBezTo>
                <a:cubicBezTo>
                  <a:pt x="108" y="20"/>
                  <a:pt x="108" y="20"/>
                  <a:pt x="108" y="20"/>
                </a:cubicBezTo>
                <a:cubicBezTo>
                  <a:pt x="108" y="20"/>
                  <a:pt x="108" y="20"/>
                  <a:pt x="108" y="20"/>
                </a:cubicBezTo>
                <a:cubicBezTo>
                  <a:pt x="108" y="20"/>
                  <a:pt x="108" y="20"/>
                  <a:pt x="108" y="20"/>
                </a:cubicBezTo>
                <a:cubicBezTo>
                  <a:pt x="109" y="19"/>
                  <a:pt x="109" y="19"/>
                  <a:pt x="109" y="19"/>
                </a:cubicBezTo>
                <a:close/>
                <a:moveTo>
                  <a:pt x="112" y="25"/>
                </a:moveTo>
                <a:cubicBezTo>
                  <a:pt x="112" y="25"/>
                  <a:pt x="112" y="25"/>
                  <a:pt x="112" y="25"/>
                </a:cubicBezTo>
                <a:cubicBezTo>
                  <a:pt x="112" y="25"/>
                  <a:pt x="112" y="25"/>
                  <a:pt x="112" y="25"/>
                </a:cubicBezTo>
                <a:cubicBezTo>
                  <a:pt x="112" y="25"/>
                  <a:pt x="112" y="26"/>
                  <a:pt x="112" y="26"/>
                </a:cubicBezTo>
                <a:cubicBezTo>
                  <a:pt x="112" y="26"/>
                  <a:pt x="112" y="26"/>
                  <a:pt x="111" y="26"/>
                </a:cubicBezTo>
                <a:cubicBezTo>
                  <a:pt x="111" y="26"/>
                  <a:pt x="111" y="26"/>
                  <a:pt x="111" y="26"/>
                </a:cubicBezTo>
                <a:cubicBezTo>
                  <a:pt x="111" y="26"/>
                  <a:pt x="111" y="26"/>
                  <a:pt x="111" y="26"/>
                </a:cubicBezTo>
                <a:cubicBezTo>
                  <a:pt x="111" y="27"/>
                  <a:pt x="110" y="27"/>
                  <a:pt x="110" y="27"/>
                </a:cubicBezTo>
                <a:cubicBezTo>
                  <a:pt x="109" y="27"/>
                  <a:pt x="109" y="27"/>
                  <a:pt x="109" y="26"/>
                </a:cubicBezTo>
                <a:cubicBezTo>
                  <a:pt x="109" y="26"/>
                  <a:pt x="109" y="26"/>
                  <a:pt x="108" y="26"/>
                </a:cubicBezTo>
                <a:cubicBezTo>
                  <a:pt x="108" y="26"/>
                  <a:pt x="108" y="26"/>
                  <a:pt x="108" y="26"/>
                </a:cubicBezTo>
                <a:cubicBezTo>
                  <a:pt x="108" y="26"/>
                  <a:pt x="108" y="26"/>
                  <a:pt x="108" y="26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9" y="25"/>
                  <a:pt x="109" y="25"/>
                  <a:pt x="110" y="25"/>
                </a:cubicBezTo>
                <a:cubicBezTo>
                  <a:pt x="110" y="25"/>
                  <a:pt x="110" y="24"/>
                  <a:pt x="111" y="24"/>
                </a:cubicBezTo>
                <a:cubicBezTo>
                  <a:pt x="111" y="24"/>
                  <a:pt x="111" y="24"/>
                  <a:pt x="111" y="24"/>
                </a:cubicBezTo>
                <a:cubicBezTo>
                  <a:pt x="111" y="24"/>
                  <a:pt x="111" y="24"/>
                  <a:pt x="111" y="25"/>
                </a:cubicBezTo>
                <a:cubicBezTo>
                  <a:pt x="111" y="25"/>
                  <a:pt x="112" y="25"/>
                  <a:pt x="112" y="25"/>
                </a:cubicBezTo>
                <a:close/>
                <a:moveTo>
                  <a:pt x="32" y="72"/>
                </a:moveTo>
                <a:cubicBezTo>
                  <a:pt x="31" y="73"/>
                  <a:pt x="31" y="73"/>
                  <a:pt x="31" y="73"/>
                </a:cubicBezTo>
                <a:cubicBezTo>
                  <a:pt x="31" y="73"/>
                  <a:pt x="30" y="73"/>
                  <a:pt x="30" y="73"/>
                </a:cubicBezTo>
                <a:cubicBezTo>
                  <a:pt x="30" y="73"/>
                  <a:pt x="29" y="73"/>
                  <a:pt x="29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72"/>
                  <a:pt x="29" y="72"/>
                  <a:pt x="29" y="72"/>
                </a:cubicBezTo>
                <a:cubicBezTo>
                  <a:pt x="29" y="72"/>
                  <a:pt x="29" y="72"/>
                  <a:pt x="29" y="72"/>
                </a:cubicBezTo>
                <a:cubicBezTo>
                  <a:pt x="29" y="72"/>
                  <a:pt x="29" y="72"/>
                  <a:pt x="29" y="72"/>
                </a:cubicBezTo>
                <a:cubicBezTo>
                  <a:pt x="29" y="72"/>
                  <a:pt x="29" y="72"/>
                  <a:pt x="29" y="72"/>
                </a:cubicBezTo>
                <a:cubicBezTo>
                  <a:pt x="30" y="71"/>
                  <a:pt x="31" y="71"/>
                  <a:pt x="31" y="71"/>
                </a:cubicBezTo>
                <a:cubicBezTo>
                  <a:pt x="31" y="71"/>
                  <a:pt x="31" y="71"/>
                  <a:pt x="31" y="71"/>
                </a:cubicBezTo>
                <a:cubicBezTo>
                  <a:pt x="31" y="71"/>
                  <a:pt x="32" y="71"/>
                  <a:pt x="32" y="71"/>
                </a:cubicBezTo>
                <a:cubicBezTo>
                  <a:pt x="32" y="71"/>
                  <a:pt x="32" y="71"/>
                  <a:pt x="32" y="71"/>
                </a:cubicBezTo>
                <a:cubicBezTo>
                  <a:pt x="32" y="71"/>
                  <a:pt x="32" y="71"/>
                  <a:pt x="32" y="71"/>
                </a:cubicBezTo>
                <a:cubicBezTo>
                  <a:pt x="32" y="71"/>
                  <a:pt x="32" y="71"/>
                  <a:pt x="32" y="71"/>
                </a:cubicBezTo>
                <a:cubicBezTo>
                  <a:pt x="32" y="71"/>
                  <a:pt x="33" y="71"/>
                  <a:pt x="33" y="71"/>
                </a:cubicBezTo>
                <a:cubicBezTo>
                  <a:pt x="33" y="71"/>
                  <a:pt x="33" y="71"/>
                  <a:pt x="33" y="71"/>
                </a:cubicBezTo>
                <a:cubicBezTo>
                  <a:pt x="33" y="71"/>
                  <a:pt x="33" y="71"/>
                  <a:pt x="33" y="71"/>
                </a:cubicBezTo>
                <a:cubicBezTo>
                  <a:pt x="33" y="71"/>
                  <a:pt x="34" y="71"/>
                  <a:pt x="34" y="71"/>
                </a:cubicBezTo>
                <a:cubicBezTo>
                  <a:pt x="34" y="70"/>
                  <a:pt x="34" y="70"/>
                  <a:pt x="34" y="70"/>
                </a:cubicBezTo>
                <a:cubicBezTo>
                  <a:pt x="34" y="70"/>
                  <a:pt x="34" y="69"/>
                  <a:pt x="34" y="69"/>
                </a:cubicBezTo>
                <a:cubicBezTo>
                  <a:pt x="34" y="69"/>
                  <a:pt x="34" y="68"/>
                  <a:pt x="35" y="68"/>
                </a:cubicBezTo>
                <a:cubicBezTo>
                  <a:pt x="35" y="68"/>
                  <a:pt x="35" y="68"/>
                  <a:pt x="35" y="67"/>
                </a:cubicBezTo>
                <a:cubicBezTo>
                  <a:pt x="35" y="67"/>
                  <a:pt x="35" y="67"/>
                  <a:pt x="35" y="66"/>
                </a:cubicBezTo>
                <a:cubicBezTo>
                  <a:pt x="35" y="66"/>
                  <a:pt x="36" y="66"/>
                  <a:pt x="36" y="66"/>
                </a:cubicBezTo>
                <a:cubicBezTo>
                  <a:pt x="36" y="66"/>
                  <a:pt x="36" y="65"/>
                  <a:pt x="36" y="65"/>
                </a:cubicBezTo>
                <a:cubicBezTo>
                  <a:pt x="36" y="65"/>
                  <a:pt x="36" y="65"/>
                  <a:pt x="36" y="65"/>
                </a:cubicBezTo>
                <a:cubicBezTo>
                  <a:pt x="36" y="65"/>
                  <a:pt x="36" y="65"/>
                  <a:pt x="36" y="65"/>
                </a:cubicBezTo>
                <a:cubicBezTo>
                  <a:pt x="36" y="65"/>
                  <a:pt x="36" y="65"/>
                  <a:pt x="36" y="64"/>
                </a:cubicBezTo>
                <a:cubicBezTo>
                  <a:pt x="36" y="64"/>
                  <a:pt x="36" y="65"/>
                  <a:pt x="36" y="65"/>
                </a:cubicBezTo>
                <a:cubicBezTo>
                  <a:pt x="35" y="65"/>
                  <a:pt x="35" y="65"/>
                  <a:pt x="35" y="65"/>
                </a:cubicBezTo>
                <a:cubicBezTo>
                  <a:pt x="35" y="65"/>
                  <a:pt x="35" y="65"/>
                  <a:pt x="35" y="65"/>
                </a:cubicBezTo>
                <a:cubicBezTo>
                  <a:pt x="36" y="65"/>
                  <a:pt x="35" y="65"/>
                  <a:pt x="35" y="65"/>
                </a:cubicBezTo>
                <a:cubicBezTo>
                  <a:pt x="35" y="65"/>
                  <a:pt x="35" y="65"/>
                  <a:pt x="35" y="65"/>
                </a:cubicBezTo>
                <a:cubicBezTo>
                  <a:pt x="34" y="65"/>
                  <a:pt x="34" y="66"/>
                  <a:pt x="34" y="66"/>
                </a:cubicBezTo>
                <a:cubicBezTo>
                  <a:pt x="34" y="66"/>
                  <a:pt x="33" y="66"/>
                  <a:pt x="33" y="66"/>
                </a:cubicBezTo>
                <a:cubicBezTo>
                  <a:pt x="33" y="66"/>
                  <a:pt x="33" y="67"/>
                  <a:pt x="33" y="67"/>
                </a:cubicBezTo>
                <a:cubicBezTo>
                  <a:pt x="33" y="67"/>
                  <a:pt x="33" y="67"/>
                  <a:pt x="33" y="67"/>
                </a:cubicBezTo>
                <a:cubicBezTo>
                  <a:pt x="33" y="67"/>
                  <a:pt x="33" y="67"/>
                  <a:pt x="33" y="67"/>
                </a:cubicBezTo>
                <a:cubicBezTo>
                  <a:pt x="33" y="67"/>
                  <a:pt x="33" y="67"/>
                  <a:pt x="33" y="67"/>
                </a:cubicBezTo>
                <a:cubicBezTo>
                  <a:pt x="33" y="68"/>
                  <a:pt x="33" y="68"/>
                  <a:pt x="33" y="68"/>
                </a:cubicBezTo>
                <a:cubicBezTo>
                  <a:pt x="33" y="68"/>
                  <a:pt x="32" y="68"/>
                  <a:pt x="32" y="68"/>
                </a:cubicBezTo>
                <a:cubicBezTo>
                  <a:pt x="32" y="68"/>
                  <a:pt x="32" y="68"/>
                  <a:pt x="32" y="68"/>
                </a:cubicBezTo>
                <a:cubicBezTo>
                  <a:pt x="32" y="68"/>
                  <a:pt x="32" y="68"/>
                  <a:pt x="32" y="67"/>
                </a:cubicBezTo>
                <a:cubicBezTo>
                  <a:pt x="32" y="67"/>
                  <a:pt x="32" y="67"/>
                  <a:pt x="32" y="67"/>
                </a:cubicBezTo>
                <a:cubicBezTo>
                  <a:pt x="32" y="67"/>
                  <a:pt x="32" y="67"/>
                  <a:pt x="32" y="67"/>
                </a:cubicBezTo>
                <a:cubicBezTo>
                  <a:pt x="31" y="67"/>
                  <a:pt x="31" y="67"/>
                  <a:pt x="31" y="67"/>
                </a:cubicBezTo>
                <a:cubicBezTo>
                  <a:pt x="31" y="67"/>
                  <a:pt x="31" y="67"/>
                  <a:pt x="31" y="67"/>
                </a:cubicBezTo>
                <a:cubicBezTo>
                  <a:pt x="31" y="67"/>
                  <a:pt x="31" y="67"/>
                  <a:pt x="31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68"/>
                  <a:pt x="30" y="69"/>
                  <a:pt x="30" y="69"/>
                </a:cubicBezTo>
                <a:cubicBezTo>
                  <a:pt x="30" y="69"/>
                  <a:pt x="30" y="69"/>
                  <a:pt x="30" y="69"/>
                </a:cubicBezTo>
                <a:cubicBezTo>
                  <a:pt x="29" y="69"/>
                  <a:pt x="29" y="69"/>
                  <a:pt x="29" y="69"/>
                </a:cubicBezTo>
                <a:cubicBezTo>
                  <a:pt x="29" y="69"/>
                  <a:pt x="29" y="70"/>
                  <a:pt x="29" y="70"/>
                </a:cubicBezTo>
                <a:cubicBezTo>
                  <a:pt x="29" y="70"/>
                  <a:pt x="29" y="70"/>
                  <a:pt x="29" y="70"/>
                </a:cubicBezTo>
                <a:cubicBezTo>
                  <a:pt x="29" y="70"/>
                  <a:pt x="29" y="70"/>
                  <a:pt x="29" y="70"/>
                </a:cubicBezTo>
                <a:cubicBezTo>
                  <a:pt x="29" y="70"/>
                  <a:pt x="29" y="70"/>
                  <a:pt x="29" y="71"/>
                </a:cubicBezTo>
                <a:cubicBezTo>
                  <a:pt x="28" y="71"/>
                  <a:pt x="28" y="70"/>
                  <a:pt x="28" y="70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70"/>
                  <a:pt x="28" y="70"/>
                  <a:pt x="28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7" y="69"/>
                  <a:pt x="27" y="70"/>
                  <a:pt x="27" y="70"/>
                </a:cubicBezTo>
                <a:cubicBezTo>
                  <a:pt x="27" y="70"/>
                  <a:pt x="26" y="71"/>
                  <a:pt x="26" y="71"/>
                </a:cubicBezTo>
                <a:cubicBezTo>
                  <a:pt x="26" y="72"/>
                  <a:pt x="26" y="72"/>
                  <a:pt x="26" y="72"/>
                </a:cubicBezTo>
                <a:cubicBezTo>
                  <a:pt x="26" y="72"/>
                  <a:pt x="25" y="73"/>
                  <a:pt x="25" y="73"/>
                </a:cubicBezTo>
                <a:cubicBezTo>
                  <a:pt x="25" y="73"/>
                  <a:pt x="25" y="73"/>
                  <a:pt x="25" y="73"/>
                </a:cubicBezTo>
                <a:cubicBezTo>
                  <a:pt x="25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2"/>
                  <a:pt x="24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72"/>
                  <a:pt x="23" y="72"/>
                  <a:pt x="23" y="72"/>
                </a:cubicBezTo>
                <a:cubicBezTo>
                  <a:pt x="23" y="72"/>
                  <a:pt x="23" y="72"/>
                  <a:pt x="23" y="71"/>
                </a:cubicBezTo>
                <a:cubicBezTo>
                  <a:pt x="23" y="72"/>
                  <a:pt x="24" y="71"/>
                  <a:pt x="24" y="71"/>
                </a:cubicBezTo>
                <a:cubicBezTo>
                  <a:pt x="24" y="70"/>
                  <a:pt x="24" y="70"/>
                  <a:pt x="24" y="70"/>
                </a:cubicBezTo>
                <a:cubicBezTo>
                  <a:pt x="24" y="70"/>
                  <a:pt x="24" y="70"/>
                  <a:pt x="24" y="70"/>
                </a:cubicBezTo>
                <a:cubicBezTo>
                  <a:pt x="24" y="70"/>
                  <a:pt x="24" y="70"/>
                  <a:pt x="24" y="70"/>
                </a:cubicBezTo>
                <a:cubicBezTo>
                  <a:pt x="24" y="70"/>
                  <a:pt x="25" y="70"/>
                  <a:pt x="25" y="70"/>
                </a:cubicBezTo>
                <a:cubicBezTo>
                  <a:pt x="25" y="70"/>
                  <a:pt x="25" y="70"/>
                  <a:pt x="25" y="70"/>
                </a:cubicBezTo>
                <a:cubicBezTo>
                  <a:pt x="25" y="70"/>
                  <a:pt x="25" y="70"/>
                  <a:pt x="25" y="70"/>
                </a:cubicBezTo>
                <a:cubicBezTo>
                  <a:pt x="25" y="70"/>
                  <a:pt x="26" y="70"/>
                  <a:pt x="26" y="70"/>
                </a:cubicBezTo>
                <a:cubicBezTo>
                  <a:pt x="26" y="70"/>
                  <a:pt x="26" y="69"/>
                  <a:pt x="26" y="69"/>
                </a:cubicBezTo>
                <a:cubicBezTo>
                  <a:pt x="27" y="69"/>
                  <a:pt x="27" y="68"/>
                  <a:pt x="27" y="68"/>
                </a:cubicBezTo>
                <a:cubicBezTo>
                  <a:pt x="27" y="68"/>
                  <a:pt x="27" y="68"/>
                  <a:pt x="28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8" y="68"/>
                  <a:pt x="28" y="67"/>
                  <a:pt x="29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66"/>
                  <a:pt x="29" y="66"/>
                  <a:pt x="29" y="66"/>
                </a:cubicBezTo>
                <a:cubicBezTo>
                  <a:pt x="29" y="66"/>
                  <a:pt x="29" y="66"/>
                  <a:pt x="29" y="66"/>
                </a:cubicBezTo>
                <a:cubicBezTo>
                  <a:pt x="29" y="65"/>
                  <a:pt x="29" y="65"/>
                  <a:pt x="29" y="65"/>
                </a:cubicBezTo>
                <a:cubicBezTo>
                  <a:pt x="29" y="65"/>
                  <a:pt x="29" y="65"/>
                  <a:pt x="29" y="64"/>
                </a:cubicBezTo>
                <a:cubicBezTo>
                  <a:pt x="29" y="64"/>
                  <a:pt x="29" y="64"/>
                  <a:pt x="29" y="64"/>
                </a:cubicBezTo>
                <a:cubicBezTo>
                  <a:pt x="29" y="64"/>
                  <a:pt x="29" y="64"/>
                  <a:pt x="29" y="64"/>
                </a:cubicBezTo>
                <a:cubicBezTo>
                  <a:pt x="29" y="64"/>
                  <a:pt x="29" y="64"/>
                  <a:pt x="29" y="64"/>
                </a:cubicBezTo>
                <a:cubicBezTo>
                  <a:pt x="29" y="64"/>
                  <a:pt x="29" y="64"/>
                  <a:pt x="29" y="64"/>
                </a:cubicBezTo>
                <a:cubicBezTo>
                  <a:pt x="29" y="64"/>
                  <a:pt x="29" y="64"/>
                  <a:pt x="30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62"/>
                  <a:pt x="29" y="62"/>
                  <a:pt x="29" y="61"/>
                </a:cubicBezTo>
                <a:cubicBezTo>
                  <a:pt x="29" y="61"/>
                  <a:pt x="29" y="61"/>
                  <a:pt x="29" y="61"/>
                </a:cubicBezTo>
                <a:cubicBezTo>
                  <a:pt x="29" y="61"/>
                  <a:pt x="30" y="61"/>
                  <a:pt x="30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31" y="61"/>
                  <a:pt x="32" y="61"/>
                  <a:pt x="32" y="61"/>
                </a:cubicBezTo>
                <a:cubicBezTo>
                  <a:pt x="32" y="61"/>
                  <a:pt x="33" y="60"/>
                  <a:pt x="33" y="60"/>
                </a:cubicBezTo>
                <a:cubicBezTo>
                  <a:pt x="33" y="60"/>
                  <a:pt x="34" y="60"/>
                  <a:pt x="34" y="60"/>
                </a:cubicBezTo>
                <a:cubicBezTo>
                  <a:pt x="34" y="60"/>
                  <a:pt x="34" y="60"/>
                  <a:pt x="34" y="60"/>
                </a:cubicBezTo>
                <a:cubicBezTo>
                  <a:pt x="34" y="60"/>
                  <a:pt x="34" y="59"/>
                  <a:pt x="35" y="59"/>
                </a:cubicBezTo>
                <a:cubicBezTo>
                  <a:pt x="35" y="59"/>
                  <a:pt x="35" y="59"/>
                  <a:pt x="36" y="59"/>
                </a:cubicBezTo>
                <a:cubicBezTo>
                  <a:pt x="36" y="59"/>
                  <a:pt x="36" y="59"/>
                  <a:pt x="36" y="59"/>
                </a:cubicBezTo>
                <a:cubicBezTo>
                  <a:pt x="36" y="58"/>
                  <a:pt x="36" y="58"/>
                  <a:pt x="36" y="58"/>
                </a:cubicBezTo>
                <a:cubicBezTo>
                  <a:pt x="37" y="58"/>
                  <a:pt x="37" y="58"/>
                  <a:pt x="37" y="58"/>
                </a:cubicBezTo>
                <a:cubicBezTo>
                  <a:pt x="37" y="58"/>
                  <a:pt x="37" y="58"/>
                  <a:pt x="37" y="58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8" y="59"/>
                  <a:pt x="37" y="60"/>
                  <a:pt x="37" y="60"/>
                </a:cubicBezTo>
                <a:cubicBezTo>
                  <a:pt x="37" y="60"/>
                  <a:pt x="37" y="60"/>
                  <a:pt x="36" y="60"/>
                </a:cubicBezTo>
                <a:cubicBezTo>
                  <a:pt x="36" y="60"/>
                  <a:pt x="36" y="60"/>
                  <a:pt x="36" y="61"/>
                </a:cubicBezTo>
                <a:cubicBezTo>
                  <a:pt x="35" y="61"/>
                  <a:pt x="34" y="61"/>
                  <a:pt x="34" y="62"/>
                </a:cubicBezTo>
                <a:cubicBezTo>
                  <a:pt x="34" y="62"/>
                  <a:pt x="34" y="62"/>
                  <a:pt x="34" y="62"/>
                </a:cubicBezTo>
                <a:cubicBezTo>
                  <a:pt x="34" y="62"/>
                  <a:pt x="34" y="62"/>
                  <a:pt x="34" y="62"/>
                </a:cubicBezTo>
                <a:cubicBezTo>
                  <a:pt x="34" y="62"/>
                  <a:pt x="34" y="62"/>
                  <a:pt x="34" y="63"/>
                </a:cubicBezTo>
                <a:cubicBezTo>
                  <a:pt x="34" y="63"/>
                  <a:pt x="34" y="63"/>
                  <a:pt x="34" y="64"/>
                </a:cubicBezTo>
                <a:cubicBezTo>
                  <a:pt x="34" y="64"/>
                  <a:pt x="34" y="64"/>
                  <a:pt x="34" y="64"/>
                </a:cubicBezTo>
                <a:cubicBezTo>
                  <a:pt x="35" y="64"/>
                  <a:pt x="35" y="64"/>
                  <a:pt x="35" y="64"/>
                </a:cubicBezTo>
                <a:cubicBezTo>
                  <a:pt x="35" y="64"/>
                  <a:pt x="36" y="64"/>
                  <a:pt x="36" y="63"/>
                </a:cubicBezTo>
                <a:cubicBezTo>
                  <a:pt x="36" y="63"/>
                  <a:pt x="37" y="63"/>
                  <a:pt x="37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8" y="63"/>
                  <a:pt x="38" y="63"/>
                  <a:pt x="38" y="63"/>
                </a:cubicBezTo>
                <a:cubicBezTo>
                  <a:pt x="38" y="63"/>
                  <a:pt x="38" y="63"/>
                  <a:pt x="38" y="63"/>
                </a:cubicBezTo>
                <a:cubicBezTo>
                  <a:pt x="38" y="63"/>
                  <a:pt x="39" y="63"/>
                  <a:pt x="39" y="63"/>
                </a:cubicBezTo>
                <a:cubicBezTo>
                  <a:pt x="39" y="63"/>
                  <a:pt x="39" y="63"/>
                  <a:pt x="39" y="63"/>
                </a:cubicBezTo>
                <a:cubicBezTo>
                  <a:pt x="39" y="64"/>
                  <a:pt x="39" y="64"/>
                  <a:pt x="39" y="64"/>
                </a:cubicBezTo>
                <a:cubicBezTo>
                  <a:pt x="39" y="64"/>
                  <a:pt x="39" y="64"/>
                  <a:pt x="39" y="65"/>
                </a:cubicBezTo>
                <a:cubicBezTo>
                  <a:pt x="38" y="65"/>
                  <a:pt x="38" y="65"/>
                  <a:pt x="38" y="65"/>
                </a:cubicBezTo>
                <a:cubicBezTo>
                  <a:pt x="38" y="65"/>
                  <a:pt x="38" y="66"/>
                  <a:pt x="38" y="66"/>
                </a:cubicBezTo>
                <a:cubicBezTo>
                  <a:pt x="38" y="66"/>
                  <a:pt x="38" y="66"/>
                  <a:pt x="38" y="66"/>
                </a:cubicBezTo>
                <a:cubicBezTo>
                  <a:pt x="37" y="67"/>
                  <a:pt x="37" y="67"/>
                  <a:pt x="37" y="67"/>
                </a:cubicBezTo>
                <a:cubicBezTo>
                  <a:pt x="37" y="67"/>
                  <a:pt x="37" y="68"/>
                  <a:pt x="37" y="68"/>
                </a:cubicBezTo>
                <a:cubicBezTo>
                  <a:pt x="37" y="68"/>
                  <a:pt x="36" y="69"/>
                  <a:pt x="36" y="69"/>
                </a:cubicBezTo>
                <a:cubicBezTo>
                  <a:pt x="36" y="70"/>
                  <a:pt x="36" y="70"/>
                  <a:pt x="36" y="70"/>
                </a:cubicBezTo>
                <a:cubicBezTo>
                  <a:pt x="36" y="70"/>
                  <a:pt x="36" y="71"/>
                  <a:pt x="36" y="71"/>
                </a:cubicBezTo>
                <a:cubicBezTo>
                  <a:pt x="35" y="71"/>
                  <a:pt x="35" y="72"/>
                  <a:pt x="35" y="72"/>
                </a:cubicBezTo>
                <a:cubicBezTo>
                  <a:pt x="35" y="72"/>
                  <a:pt x="35" y="72"/>
                  <a:pt x="35" y="72"/>
                </a:cubicBezTo>
                <a:cubicBezTo>
                  <a:pt x="35" y="73"/>
                  <a:pt x="35" y="73"/>
                  <a:pt x="35" y="73"/>
                </a:cubicBezTo>
                <a:cubicBezTo>
                  <a:pt x="35" y="73"/>
                  <a:pt x="34" y="73"/>
                  <a:pt x="34" y="73"/>
                </a:cubicBezTo>
                <a:cubicBezTo>
                  <a:pt x="34" y="73"/>
                  <a:pt x="34" y="73"/>
                  <a:pt x="34" y="73"/>
                </a:cubicBezTo>
                <a:cubicBezTo>
                  <a:pt x="33" y="73"/>
                  <a:pt x="33" y="73"/>
                  <a:pt x="33" y="73"/>
                </a:cubicBezTo>
                <a:cubicBezTo>
                  <a:pt x="33" y="72"/>
                  <a:pt x="33" y="72"/>
                  <a:pt x="33" y="72"/>
                </a:cubicBezTo>
                <a:cubicBezTo>
                  <a:pt x="33" y="72"/>
                  <a:pt x="33" y="72"/>
                  <a:pt x="33" y="72"/>
                </a:cubicBezTo>
                <a:cubicBezTo>
                  <a:pt x="33" y="71"/>
                  <a:pt x="32" y="71"/>
                  <a:pt x="32" y="71"/>
                </a:cubicBezTo>
                <a:cubicBezTo>
                  <a:pt x="32" y="71"/>
                  <a:pt x="32" y="72"/>
                  <a:pt x="32" y="72"/>
                </a:cubicBezTo>
                <a:cubicBezTo>
                  <a:pt x="32" y="72"/>
                  <a:pt x="32" y="72"/>
                  <a:pt x="32" y="72"/>
                </a:cubicBezTo>
                <a:close/>
                <a:moveTo>
                  <a:pt x="30" y="64"/>
                </a:moveTo>
                <a:cubicBezTo>
                  <a:pt x="30" y="64"/>
                  <a:pt x="30" y="64"/>
                  <a:pt x="30" y="63"/>
                </a:cubicBezTo>
                <a:cubicBezTo>
                  <a:pt x="31" y="63"/>
                  <a:pt x="31" y="63"/>
                  <a:pt x="31" y="63"/>
                </a:cubicBezTo>
                <a:cubicBezTo>
                  <a:pt x="32" y="63"/>
                  <a:pt x="32" y="63"/>
                  <a:pt x="32" y="63"/>
                </a:cubicBezTo>
                <a:cubicBezTo>
                  <a:pt x="32" y="63"/>
                  <a:pt x="32" y="63"/>
                  <a:pt x="33" y="63"/>
                </a:cubicBezTo>
                <a:cubicBezTo>
                  <a:pt x="33" y="63"/>
                  <a:pt x="33" y="63"/>
                  <a:pt x="33" y="63"/>
                </a:cubicBezTo>
                <a:cubicBezTo>
                  <a:pt x="33" y="63"/>
                  <a:pt x="33" y="63"/>
                  <a:pt x="33" y="64"/>
                </a:cubicBezTo>
                <a:cubicBezTo>
                  <a:pt x="33" y="64"/>
                  <a:pt x="33" y="65"/>
                  <a:pt x="33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33" y="65"/>
                  <a:pt x="32" y="65"/>
                  <a:pt x="32" y="65"/>
                </a:cubicBezTo>
                <a:cubicBezTo>
                  <a:pt x="31" y="65"/>
                  <a:pt x="31" y="66"/>
                  <a:pt x="31" y="66"/>
                </a:cubicBezTo>
                <a:cubicBezTo>
                  <a:pt x="31" y="66"/>
                  <a:pt x="31" y="66"/>
                  <a:pt x="31" y="66"/>
                </a:cubicBezTo>
                <a:cubicBezTo>
                  <a:pt x="31" y="66"/>
                  <a:pt x="30" y="65"/>
                  <a:pt x="30" y="65"/>
                </a:cubicBezTo>
                <a:cubicBezTo>
                  <a:pt x="30" y="65"/>
                  <a:pt x="30" y="64"/>
                  <a:pt x="30" y="64"/>
                </a:cubicBezTo>
                <a:cubicBezTo>
                  <a:pt x="30" y="64"/>
                  <a:pt x="30" y="64"/>
                  <a:pt x="30" y="64"/>
                </a:cubicBezTo>
                <a:cubicBezTo>
                  <a:pt x="30" y="64"/>
                  <a:pt x="30" y="64"/>
                  <a:pt x="30" y="64"/>
                </a:cubicBezTo>
                <a:close/>
                <a:moveTo>
                  <a:pt x="47" y="72"/>
                </a:moveTo>
                <a:cubicBezTo>
                  <a:pt x="47" y="72"/>
                  <a:pt x="47" y="71"/>
                  <a:pt x="47" y="70"/>
                </a:cubicBezTo>
                <a:cubicBezTo>
                  <a:pt x="47" y="70"/>
                  <a:pt x="47" y="69"/>
                  <a:pt x="47" y="69"/>
                </a:cubicBezTo>
                <a:cubicBezTo>
                  <a:pt x="47" y="69"/>
                  <a:pt x="47" y="69"/>
                  <a:pt x="47" y="69"/>
                </a:cubicBezTo>
                <a:cubicBezTo>
                  <a:pt x="47" y="69"/>
                  <a:pt x="47" y="69"/>
                  <a:pt x="48" y="69"/>
                </a:cubicBezTo>
                <a:cubicBezTo>
                  <a:pt x="48" y="69"/>
                  <a:pt x="48" y="69"/>
                  <a:pt x="48" y="69"/>
                </a:cubicBezTo>
                <a:cubicBezTo>
                  <a:pt x="48" y="69"/>
                  <a:pt x="48" y="69"/>
                  <a:pt x="48" y="70"/>
                </a:cubicBezTo>
                <a:cubicBezTo>
                  <a:pt x="49" y="70"/>
                  <a:pt x="49" y="70"/>
                  <a:pt x="49" y="70"/>
                </a:cubicBezTo>
                <a:cubicBezTo>
                  <a:pt x="49" y="70"/>
                  <a:pt x="49" y="71"/>
                  <a:pt x="49" y="71"/>
                </a:cubicBezTo>
                <a:cubicBezTo>
                  <a:pt x="49" y="72"/>
                  <a:pt x="49" y="72"/>
                  <a:pt x="49" y="72"/>
                </a:cubicBezTo>
                <a:cubicBezTo>
                  <a:pt x="49" y="73"/>
                  <a:pt x="49" y="73"/>
                  <a:pt x="49" y="73"/>
                </a:cubicBezTo>
                <a:cubicBezTo>
                  <a:pt x="49" y="73"/>
                  <a:pt x="48" y="73"/>
                  <a:pt x="48" y="73"/>
                </a:cubicBezTo>
                <a:cubicBezTo>
                  <a:pt x="48" y="73"/>
                  <a:pt x="48" y="73"/>
                  <a:pt x="48" y="73"/>
                </a:cubicBezTo>
                <a:cubicBezTo>
                  <a:pt x="48" y="73"/>
                  <a:pt x="47" y="72"/>
                  <a:pt x="47" y="72"/>
                </a:cubicBezTo>
                <a:close/>
                <a:moveTo>
                  <a:pt x="55" y="69"/>
                </a:moveTo>
                <a:cubicBezTo>
                  <a:pt x="55" y="69"/>
                  <a:pt x="55" y="69"/>
                  <a:pt x="55" y="68"/>
                </a:cubicBezTo>
                <a:cubicBezTo>
                  <a:pt x="55" y="68"/>
                  <a:pt x="55" y="67"/>
                  <a:pt x="55" y="67"/>
                </a:cubicBezTo>
                <a:cubicBezTo>
                  <a:pt x="55" y="67"/>
                  <a:pt x="55" y="66"/>
                  <a:pt x="55" y="66"/>
                </a:cubicBezTo>
                <a:cubicBezTo>
                  <a:pt x="55" y="66"/>
                  <a:pt x="56" y="65"/>
                  <a:pt x="56" y="65"/>
                </a:cubicBezTo>
                <a:cubicBezTo>
                  <a:pt x="55" y="65"/>
                  <a:pt x="55" y="65"/>
                  <a:pt x="55" y="65"/>
                </a:cubicBezTo>
                <a:cubicBezTo>
                  <a:pt x="55" y="65"/>
                  <a:pt x="55" y="65"/>
                  <a:pt x="55" y="65"/>
                </a:cubicBezTo>
                <a:cubicBezTo>
                  <a:pt x="55" y="65"/>
                  <a:pt x="55" y="65"/>
                  <a:pt x="55" y="65"/>
                </a:cubicBezTo>
                <a:cubicBezTo>
                  <a:pt x="54" y="65"/>
                  <a:pt x="54" y="65"/>
                  <a:pt x="54" y="65"/>
                </a:cubicBezTo>
                <a:cubicBezTo>
                  <a:pt x="54" y="65"/>
                  <a:pt x="54" y="66"/>
                  <a:pt x="53" y="66"/>
                </a:cubicBezTo>
                <a:cubicBezTo>
                  <a:pt x="53" y="66"/>
                  <a:pt x="53" y="67"/>
                  <a:pt x="53" y="67"/>
                </a:cubicBezTo>
                <a:cubicBezTo>
                  <a:pt x="53" y="67"/>
                  <a:pt x="53" y="67"/>
                  <a:pt x="53" y="67"/>
                </a:cubicBezTo>
                <a:cubicBezTo>
                  <a:pt x="53" y="67"/>
                  <a:pt x="52" y="67"/>
                  <a:pt x="52" y="68"/>
                </a:cubicBezTo>
                <a:cubicBezTo>
                  <a:pt x="51" y="68"/>
                  <a:pt x="51" y="68"/>
                  <a:pt x="51" y="69"/>
                </a:cubicBezTo>
                <a:cubicBezTo>
                  <a:pt x="50" y="69"/>
                  <a:pt x="49" y="69"/>
                  <a:pt x="49" y="69"/>
                </a:cubicBezTo>
                <a:cubicBezTo>
                  <a:pt x="49" y="69"/>
                  <a:pt x="49" y="68"/>
                  <a:pt x="48" y="68"/>
                </a:cubicBezTo>
                <a:cubicBezTo>
                  <a:pt x="48" y="68"/>
                  <a:pt x="48" y="68"/>
                  <a:pt x="48" y="68"/>
                </a:cubicBezTo>
                <a:cubicBezTo>
                  <a:pt x="48" y="68"/>
                  <a:pt x="48" y="67"/>
                  <a:pt x="48" y="67"/>
                </a:cubicBezTo>
                <a:cubicBezTo>
                  <a:pt x="49" y="67"/>
                  <a:pt x="49" y="67"/>
                  <a:pt x="49" y="67"/>
                </a:cubicBezTo>
                <a:cubicBezTo>
                  <a:pt x="49" y="67"/>
                  <a:pt x="49" y="67"/>
                  <a:pt x="50" y="67"/>
                </a:cubicBezTo>
                <a:cubicBezTo>
                  <a:pt x="50" y="67"/>
                  <a:pt x="50" y="67"/>
                  <a:pt x="51" y="67"/>
                </a:cubicBezTo>
                <a:cubicBezTo>
                  <a:pt x="51" y="67"/>
                  <a:pt x="51" y="66"/>
                  <a:pt x="51" y="66"/>
                </a:cubicBezTo>
                <a:cubicBezTo>
                  <a:pt x="51" y="66"/>
                  <a:pt x="51" y="66"/>
                  <a:pt x="51" y="66"/>
                </a:cubicBezTo>
                <a:cubicBezTo>
                  <a:pt x="51" y="66"/>
                  <a:pt x="51" y="66"/>
                  <a:pt x="51" y="65"/>
                </a:cubicBezTo>
                <a:cubicBezTo>
                  <a:pt x="50" y="65"/>
                  <a:pt x="50" y="66"/>
                  <a:pt x="50" y="66"/>
                </a:cubicBezTo>
                <a:cubicBezTo>
                  <a:pt x="50" y="66"/>
                  <a:pt x="50" y="66"/>
                  <a:pt x="50" y="66"/>
                </a:cubicBezTo>
                <a:cubicBezTo>
                  <a:pt x="49" y="66"/>
                  <a:pt x="49" y="66"/>
                  <a:pt x="49" y="65"/>
                </a:cubicBezTo>
                <a:cubicBezTo>
                  <a:pt x="49" y="65"/>
                  <a:pt x="48" y="65"/>
                  <a:pt x="48" y="65"/>
                </a:cubicBezTo>
                <a:cubicBezTo>
                  <a:pt x="48" y="65"/>
                  <a:pt x="48" y="65"/>
                  <a:pt x="48" y="65"/>
                </a:cubicBezTo>
                <a:cubicBezTo>
                  <a:pt x="48" y="65"/>
                  <a:pt x="48" y="65"/>
                  <a:pt x="48" y="65"/>
                </a:cubicBezTo>
                <a:cubicBezTo>
                  <a:pt x="48" y="65"/>
                  <a:pt x="48" y="65"/>
                  <a:pt x="48" y="64"/>
                </a:cubicBezTo>
                <a:cubicBezTo>
                  <a:pt x="49" y="64"/>
                  <a:pt x="48" y="64"/>
                  <a:pt x="49" y="64"/>
                </a:cubicBezTo>
                <a:cubicBezTo>
                  <a:pt x="49" y="64"/>
                  <a:pt x="50" y="64"/>
                  <a:pt x="50" y="6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64"/>
                  <a:pt x="50" y="64"/>
                  <a:pt x="51" y="64"/>
                </a:cubicBezTo>
                <a:cubicBezTo>
                  <a:pt x="51" y="64"/>
                  <a:pt x="52" y="64"/>
                  <a:pt x="52" y="63"/>
                </a:cubicBezTo>
                <a:cubicBezTo>
                  <a:pt x="52" y="63"/>
                  <a:pt x="52" y="63"/>
                  <a:pt x="52" y="62"/>
                </a:cubicBezTo>
                <a:cubicBezTo>
                  <a:pt x="53" y="62"/>
                  <a:pt x="53" y="62"/>
                  <a:pt x="53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53" y="61"/>
                  <a:pt x="53" y="60"/>
                  <a:pt x="53" y="60"/>
                </a:cubicBezTo>
                <a:cubicBezTo>
                  <a:pt x="53" y="60"/>
                  <a:pt x="53" y="60"/>
                  <a:pt x="53" y="60"/>
                </a:cubicBezTo>
                <a:cubicBezTo>
                  <a:pt x="53" y="59"/>
                  <a:pt x="53" y="59"/>
                  <a:pt x="54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5" y="60"/>
                  <a:pt x="55" y="60"/>
                  <a:pt x="55" y="60"/>
                </a:cubicBezTo>
                <a:cubicBezTo>
                  <a:pt x="55" y="60"/>
                  <a:pt x="55" y="61"/>
                  <a:pt x="55" y="62"/>
                </a:cubicBezTo>
                <a:cubicBezTo>
                  <a:pt x="54" y="62"/>
                  <a:pt x="55" y="62"/>
                  <a:pt x="55" y="62"/>
                </a:cubicBezTo>
                <a:cubicBezTo>
                  <a:pt x="55" y="61"/>
                  <a:pt x="55" y="61"/>
                  <a:pt x="55" y="61"/>
                </a:cubicBezTo>
                <a:cubicBezTo>
                  <a:pt x="55" y="62"/>
                  <a:pt x="56" y="61"/>
                  <a:pt x="56" y="61"/>
                </a:cubicBezTo>
                <a:cubicBezTo>
                  <a:pt x="56" y="61"/>
                  <a:pt x="56" y="61"/>
                  <a:pt x="56" y="61"/>
                </a:cubicBezTo>
                <a:cubicBezTo>
                  <a:pt x="56" y="61"/>
                  <a:pt x="57" y="60"/>
                  <a:pt x="57" y="61"/>
                </a:cubicBezTo>
                <a:cubicBezTo>
                  <a:pt x="57" y="61"/>
                  <a:pt x="57" y="61"/>
                  <a:pt x="57" y="61"/>
                </a:cubicBezTo>
                <a:cubicBezTo>
                  <a:pt x="57" y="62"/>
                  <a:pt x="57" y="62"/>
                  <a:pt x="56" y="62"/>
                </a:cubicBezTo>
                <a:cubicBezTo>
                  <a:pt x="55" y="63"/>
                  <a:pt x="54" y="63"/>
                  <a:pt x="54" y="63"/>
                </a:cubicBezTo>
                <a:cubicBezTo>
                  <a:pt x="53" y="63"/>
                  <a:pt x="53" y="64"/>
                  <a:pt x="53" y="64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6"/>
                  <a:pt x="52" y="66"/>
                </a:cubicBezTo>
                <a:cubicBezTo>
                  <a:pt x="53" y="66"/>
                  <a:pt x="53" y="65"/>
                  <a:pt x="54" y="65"/>
                </a:cubicBezTo>
                <a:cubicBezTo>
                  <a:pt x="54" y="65"/>
                  <a:pt x="54" y="64"/>
                  <a:pt x="55" y="64"/>
                </a:cubicBezTo>
                <a:cubicBezTo>
                  <a:pt x="55" y="64"/>
                  <a:pt x="55" y="64"/>
                  <a:pt x="55" y="64"/>
                </a:cubicBezTo>
                <a:cubicBezTo>
                  <a:pt x="56" y="64"/>
                  <a:pt x="56" y="64"/>
                  <a:pt x="56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6" y="63"/>
                  <a:pt x="57" y="63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5"/>
                  <a:pt x="57" y="65"/>
                  <a:pt x="57" y="66"/>
                </a:cubicBezTo>
                <a:cubicBezTo>
                  <a:pt x="57" y="66"/>
                  <a:pt x="57" y="67"/>
                  <a:pt x="56" y="67"/>
                </a:cubicBezTo>
                <a:cubicBezTo>
                  <a:pt x="56" y="69"/>
                  <a:pt x="56" y="71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5" y="72"/>
                  <a:pt x="54" y="72"/>
                  <a:pt x="54" y="72"/>
                </a:cubicBezTo>
                <a:cubicBezTo>
                  <a:pt x="54" y="72"/>
                  <a:pt x="54" y="71"/>
                  <a:pt x="54" y="71"/>
                </a:cubicBezTo>
                <a:cubicBezTo>
                  <a:pt x="53" y="71"/>
                  <a:pt x="53" y="71"/>
                  <a:pt x="53" y="71"/>
                </a:cubicBezTo>
                <a:cubicBezTo>
                  <a:pt x="53" y="71"/>
                  <a:pt x="53" y="71"/>
                  <a:pt x="53" y="71"/>
                </a:cubicBezTo>
                <a:cubicBezTo>
                  <a:pt x="53" y="71"/>
                  <a:pt x="53" y="71"/>
                  <a:pt x="52" y="71"/>
                </a:cubicBezTo>
                <a:cubicBezTo>
                  <a:pt x="52" y="71"/>
                  <a:pt x="52" y="71"/>
                  <a:pt x="52" y="72"/>
                </a:cubicBezTo>
                <a:cubicBezTo>
                  <a:pt x="52" y="72"/>
                  <a:pt x="52" y="72"/>
                  <a:pt x="52" y="72"/>
                </a:cubicBezTo>
                <a:cubicBezTo>
                  <a:pt x="52" y="73"/>
                  <a:pt x="52" y="73"/>
                  <a:pt x="52" y="73"/>
                </a:cubicBezTo>
                <a:cubicBezTo>
                  <a:pt x="51" y="73"/>
                  <a:pt x="51" y="73"/>
                  <a:pt x="51" y="73"/>
                </a:cubicBezTo>
                <a:cubicBezTo>
                  <a:pt x="51" y="73"/>
                  <a:pt x="51" y="73"/>
                  <a:pt x="51" y="73"/>
                </a:cubicBezTo>
                <a:cubicBezTo>
                  <a:pt x="51" y="72"/>
                  <a:pt x="51" y="72"/>
                  <a:pt x="51" y="71"/>
                </a:cubicBezTo>
                <a:cubicBezTo>
                  <a:pt x="51" y="71"/>
                  <a:pt x="50" y="71"/>
                  <a:pt x="50" y="71"/>
                </a:cubicBezTo>
                <a:cubicBezTo>
                  <a:pt x="50" y="71"/>
                  <a:pt x="50" y="71"/>
                  <a:pt x="50" y="71"/>
                </a:cubicBezTo>
                <a:cubicBezTo>
                  <a:pt x="50" y="70"/>
                  <a:pt x="50" y="71"/>
                  <a:pt x="51" y="71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0"/>
                  <a:pt x="51" y="70"/>
                  <a:pt x="50" y="70"/>
                </a:cubicBezTo>
                <a:cubicBezTo>
                  <a:pt x="50" y="70"/>
                  <a:pt x="50" y="69"/>
                  <a:pt x="50" y="69"/>
                </a:cubicBezTo>
                <a:cubicBezTo>
                  <a:pt x="51" y="69"/>
                  <a:pt x="51" y="69"/>
                  <a:pt x="51" y="69"/>
                </a:cubicBezTo>
                <a:cubicBezTo>
                  <a:pt x="52" y="69"/>
                  <a:pt x="53" y="69"/>
                  <a:pt x="53" y="69"/>
                </a:cubicBezTo>
                <a:cubicBezTo>
                  <a:pt x="53" y="69"/>
                  <a:pt x="53" y="69"/>
                  <a:pt x="53" y="69"/>
                </a:cubicBezTo>
                <a:cubicBezTo>
                  <a:pt x="53" y="69"/>
                  <a:pt x="53" y="69"/>
                  <a:pt x="53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54" y="71"/>
                  <a:pt x="54" y="70"/>
                  <a:pt x="55" y="70"/>
                </a:cubicBezTo>
                <a:cubicBezTo>
                  <a:pt x="55" y="70"/>
                  <a:pt x="55" y="70"/>
                  <a:pt x="55" y="69"/>
                </a:cubicBezTo>
                <a:close/>
                <a:moveTo>
                  <a:pt x="84" y="65"/>
                </a:moveTo>
                <a:cubicBezTo>
                  <a:pt x="84" y="65"/>
                  <a:pt x="84" y="66"/>
                  <a:pt x="84" y="66"/>
                </a:cubicBezTo>
                <a:cubicBezTo>
                  <a:pt x="84" y="66"/>
                  <a:pt x="84" y="66"/>
                  <a:pt x="84" y="66"/>
                </a:cubicBezTo>
                <a:cubicBezTo>
                  <a:pt x="85" y="66"/>
                  <a:pt x="85" y="65"/>
                  <a:pt x="85" y="65"/>
                </a:cubicBezTo>
                <a:cubicBezTo>
                  <a:pt x="86" y="64"/>
                  <a:pt x="87" y="63"/>
                  <a:pt x="87" y="63"/>
                </a:cubicBezTo>
                <a:cubicBezTo>
                  <a:pt x="88" y="63"/>
                  <a:pt x="89" y="62"/>
                  <a:pt x="89" y="63"/>
                </a:cubicBezTo>
                <a:cubicBezTo>
                  <a:pt x="90" y="63"/>
                  <a:pt x="89" y="64"/>
                  <a:pt x="88" y="66"/>
                </a:cubicBezTo>
                <a:cubicBezTo>
                  <a:pt x="88" y="66"/>
                  <a:pt x="88" y="67"/>
                  <a:pt x="88" y="67"/>
                </a:cubicBezTo>
                <a:cubicBezTo>
                  <a:pt x="88" y="68"/>
                  <a:pt x="88" y="68"/>
                  <a:pt x="88" y="69"/>
                </a:cubicBezTo>
                <a:cubicBezTo>
                  <a:pt x="88" y="70"/>
                  <a:pt x="88" y="71"/>
                  <a:pt x="87" y="71"/>
                </a:cubicBezTo>
                <a:cubicBezTo>
                  <a:pt x="87" y="71"/>
                  <a:pt x="87" y="71"/>
                  <a:pt x="87" y="71"/>
                </a:cubicBezTo>
                <a:cubicBezTo>
                  <a:pt x="87" y="70"/>
                  <a:pt x="87" y="70"/>
                  <a:pt x="86" y="70"/>
                </a:cubicBezTo>
                <a:cubicBezTo>
                  <a:pt x="86" y="70"/>
                  <a:pt x="86" y="70"/>
                  <a:pt x="85" y="70"/>
                </a:cubicBezTo>
                <a:cubicBezTo>
                  <a:pt x="85" y="70"/>
                  <a:pt x="85" y="70"/>
                  <a:pt x="85" y="70"/>
                </a:cubicBezTo>
                <a:cubicBezTo>
                  <a:pt x="86" y="70"/>
                  <a:pt x="86" y="69"/>
                  <a:pt x="86" y="68"/>
                </a:cubicBezTo>
                <a:cubicBezTo>
                  <a:pt x="86" y="68"/>
                  <a:pt x="85" y="68"/>
                  <a:pt x="85" y="68"/>
                </a:cubicBezTo>
                <a:cubicBezTo>
                  <a:pt x="85" y="68"/>
                  <a:pt x="85" y="68"/>
                  <a:pt x="85" y="68"/>
                </a:cubicBezTo>
                <a:cubicBezTo>
                  <a:pt x="85" y="68"/>
                  <a:pt x="85" y="68"/>
                  <a:pt x="85" y="68"/>
                </a:cubicBezTo>
                <a:cubicBezTo>
                  <a:pt x="85" y="68"/>
                  <a:pt x="86" y="66"/>
                  <a:pt x="86" y="66"/>
                </a:cubicBezTo>
                <a:cubicBezTo>
                  <a:pt x="85" y="66"/>
                  <a:pt x="85" y="66"/>
                  <a:pt x="86" y="66"/>
                </a:cubicBezTo>
                <a:cubicBezTo>
                  <a:pt x="86" y="66"/>
                  <a:pt x="86" y="65"/>
                  <a:pt x="86" y="65"/>
                </a:cubicBezTo>
                <a:cubicBezTo>
                  <a:pt x="86" y="65"/>
                  <a:pt x="86" y="65"/>
                  <a:pt x="86" y="65"/>
                </a:cubicBezTo>
                <a:cubicBezTo>
                  <a:pt x="85" y="66"/>
                  <a:pt x="85" y="67"/>
                  <a:pt x="84" y="68"/>
                </a:cubicBezTo>
                <a:cubicBezTo>
                  <a:pt x="84" y="68"/>
                  <a:pt x="85" y="69"/>
                  <a:pt x="84" y="69"/>
                </a:cubicBezTo>
                <a:cubicBezTo>
                  <a:pt x="84" y="70"/>
                  <a:pt x="84" y="70"/>
                  <a:pt x="84" y="70"/>
                </a:cubicBezTo>
                <a:cubicBezTo>
                  <a:pt x="84" y="69"/>
                  <a:pt x="83" y="69"/>
                  <a:pt x="83" y="69"/>
                </a:cubicBezTo>
                <a:cubicBezTo>
                  <a:pt x="83" y="68"/>
                  <a:pt x="83" y="67"/>
                  <a:pt x="84" y="66"/>
                </a:cubicBezTo>
                <a:cubicBezTo>
                  <a:pt x="84" y="66"/>
                  <a:pt x="84" y="65"/>
                  <a:pt x="84" y="65"/>
                </a:cubicBezTo>
                <a:close/>
                <a:moveTo>
                  <a:pt x="88" y="63"/>
                </a:moveTo>
                <a:cubicBezTo>
                  <a:pt x="88" y="63"/>
                  <a:pt x="88" y="63"/>
                  <a:pt x="88" y="63"/>
                </a:cubicBezTo>
                <a:cubicBezTo>
                  <a:pt x="88" y="63"/>
                  <a:pt x="88" y="64"/>
                  <a:pt x="88" y="64"/>
                </a:cubicBezTo>
                <a:cubicBezTo>
                  <a:pt x="88" y="65"/>
                  <a:pt x="88" y="66"/>
                  <a:pt x="87" y="67"/>
                </a:cubicBezTo>
                <a:cubicBezTo>
                  <a:pt x="87" y="66"/>
                  <a:pt x="87" y="66"/>
                  <a:pt x="87" y="66"/>
                </a:cubicBezTo>
                <a:cubicBezTo>
                  <a:pt x="87" y="66"/>
                  <a:pt x="87" y="65"/>
                  <a:pt x="86" y="65"/>
                </a:cubicBezTo>
                <a:cubicBezTo>
                  <a:pt x="86" y="64"/>
                  <a:pt x="86" y="64"/>
                  <a:pt x="86" y="64"/>
                </a:cubicBezTo>
                <a:cubicBezTo>
                  <a:pt x="87" y="64"/>
                  <a:pt x="87" y="64"/>
                  <a:pt x="87" y="63"/>
                </a:cubicBezTo>
                <a:cubicBezTo>
                  <a:pt x="88" y="63"/>
                  <a:pt x="88" y="63"/>
                  <a:pt x="88" y="63"/>
                </a:cubicBezTo>
                <a:close/>
                <a:moveTo>
                  <a:pt x="87" y="67"/>
                </a:moveTo>
                <a:cubicBezTo>
                  <a:pt x="87" y="67"/>
                  <a:pt x="87" y="69"/>
                  <a:pt x="87" y="69"/>
                </a:cubicBezTo>
                <a:cubicBezTo>
                  <a:pt x="87" y="69"/>
                  <a:pt x="87" y="70"/>
                  <a:pt x="87" y="70"/>
                </a:cubicBezTo>
                <a:cubicBezTo>
                  <a:pt x="87" y="70"/>
                  <a:pt x="87" y="70"/>
                  <a:pt x="86" y="70"/>
                </a:cubicBezTo>
                <a:cubicBezTo>
                  <a:pt x="86" y="69"/>
                  <a:pt x="87" y="68"/>
                  <a:pt x="87" y="68"/>
                </a:cubicBezTo>
                <a:cubicBezTo>
                  <a:pt x="87" y="68"/>
                  <a:pt x="87" y="67"/>
                  <a:pt x="87" y="67"/>
                </a:cubicBezTo>
                <a:close/>
                <a:moveTo>
                  <a:pt x="80" y="70"/>
                </a:moveTo>
                <a:cubicBezTo>
                  <a:pt x="80" y="70"/>
                  <a:pt x="81" y="70"/>
                  <a:pt x="82" y="71"/>
                </a:cubicBezTo>
                <a:cubicBezTo>
                  <a:pt x="82" y="71"/>
                  <a:pt x="83" y="71"/>
                  <a:pt x="83" y="71"/>
                </a:cubicBezTo>
                <a:cubicBezTo>
                  <a:pt x="85" y="72"/>
                  <a:pt x="86" y="72"/>
                  <a:pt x="88" y="72"/>
                </a:cubicBezTo>
                <a:cubicBezTo>
                  <a:pt x="88" y="73"/>
                  <a:pt x="90" y="72"/>
                  <a:pt x="91" y="72"/>
                </a:cubicBezTo>
                <a:cubicBezTo>
                  <a:pt x="91" y="72"/>
                  <a:pt x="91" y="72"/>
                  <a:pt x="91" y="72"/>
                </a:cubicBezTo>
                <a:cubicBezTo>
                  <a:pt x="91" y="72"/>
                  <a:pt x="91" y="72"/>
                  <a:pt x="91" y="73"/>
                </a:cubicBezTo>
                <a:cubicBezTo>
                  <a:pt x="90" y="73"/>
                  <a:pt x="90" y="73"/>
                  <a:pt x="90" y="73"/>
                </a:cubicBezTo>
                <a:cubicBezTo>
                  <a:pt x="89" y="73"/>
                  <a:pt x="89" y="73"/>
                  <a:pt x="89" y="73"/>
                </a:cubicBezTo>
                <a:cubicBezTo>
                  <a:pt x="89" y="73"/>
                  <a:pt x="88" y="74"/>
                  <a:pt x="88" y="74"/>
                </a:cubicBezTo>
                <a:cubicBezTo>
                  <a:pt x="86" y="74"/>
                  <a:pt x="86" y="74"/>
                  <a:pt x="85" y="73"/>
                </a:cubicBezTo>
                <a:cubicBezTo>
                  <a:pt x="84" y="72"/>
                  <a:pt x="83" y="72"/>
                  <a:pt x="82" y="71"/>
                </a:cubicBezTo>
                <a:cubicBezTo>
                  <a:pt x="81" y="71"/>
                  <a:pt x="80" y="71"/>
                  <a:pt x="80" y="70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82" y="69"/>
                  <a:pt x="83" y="70"/>
                  <a:pt x="83" y="70"/>
                </a:cubicBezTo>
                <a:cubicBezTo>
                  <a:pt x="83" y="70"/>
                  <a:pt x="83" y="70"/>
                  <a:pt x="83" y="71"/>
                </a:cubicBezTo>
                <a:cubicBezTo>
                  <a:pt x="82" y="71"/>
                  <a:pt x="82" y="71"/>
                  <a:pt x="82" y="71"/>
                </a:cubicBezTo>
                <a:cubicBezTo>
                  <a:pt x="82" y="70"/>
                  <a:pt x="82" y="70"/>
                  <a:pt x="82" y="70"/>
                </a:cubicBezTo>
                <a:cubicBezTo>
                  <a:pt x="82" y="70"/>
                  <a:pt x="82" y="69"/>
                  <a:pt x="82" y="69"/>
                </a:cubicBezTo>
                <a:close/>
                <a:moveTo>
                  <a:pt x="81" y="66"/>
                </a:moveTo>
                <a:cubicBezTo>
                  <a:pt x="82" y="66"/>
                  <a:pt x="83" y="67"/>
                  <a:pt x="83" y="68"/>
                </a:cubicBezTo>
                <a:cubicBezTo>
                  <a:pt x="82" y="68"/>
                  <a:pt x="82" y="68"/>
                  <a:pt x="82" y="68"/>
                </a:cubicBezTo>
                <a:cubicBezTo>
                  <a:pt x="82" y="68"/>
                  <a:pt x="82" y="68"/>
                  <a:pt x="81" y="68"/>
                </a:cubicBezTo>
                <a:cubicBezTo>
                  <a:pt x="81" y="68"/>
                  <a:pt x="81" y="67"/>
                  <a:pt x="81" y="67"/>
                </a:cubicBezTo>
                <a:cubicBezTo>
                  <a:pt x="81" y="67"/>
                  <a:pt x="81" y="66"/>
                  <a:pt x="81" y="66"/>
                </a:cubicBezTo>
                <a:close/>
                <a:moveTo>
                  <a:pt x="86" y="63"/>
                </a:moveTo>
                <a:cubicBezTo>
                  <a:pt x="86" y="63"/>
                  <a:pt x="86" y="63"/>
                  <a:pt x="86" y="63"/>
                </a:cubicBezTo>
                <a:cubicBezTo>
                  <a:pt x="87" y="62"/>
                  <a:pt x="87" y="62"/>
                  <a:pt x="87" y="61"/>
                </a:cubicBezTo>
                <a:cubicBezTo>
                  <a:pt x="87" y="61"/>
                  <a:pt x="87" y="61"/>
                  <a:pt x="87" y="61"/>
                </a:cubicBezTo>
                <a:cubicBezTo>
                  <a:pt x="87" y="61"/>
                  <a:pt x="87" y="61"/>
                  <a:pt x="87" y="60"/>
                </a:cubicBezTo>
                <a:cubicBezTo>
                  <a:pt x="88" y="60"/>
                  <a:pt x="88" y="60"/>
                  <a:pt x="88" y="59"/>
                </a:cubicBezTo>
                <a:cubicBezTo>
                  <a:pt x="88" y="59"/>
                  <a:pt x="88" y="59"/>
                  <a:pt x="88" y="59"/>
                </a:cubicBezTo>
                <a:cubicBezTo>
                  <a:pt x="88" y="59"/>
                  <a:pt x="88" y="59"/>
                  <a:pt x="87" y="60"/>
                </a:cubicBezTo>
                <a:cubicBezTo>
                  <a:pt x="87" y="60"/>
                  <a:pt x="86" y="61"/>
                  <a:pt x="86" y="61"/>
                </a:cubicBezTo>
                <a:cubicBezTo>
                  <a:pt x="85" y="61"/>
                  <a:pt x="85" y="62"/>
                  <a:pt x="85" y="62"/>
                </a:cubicBezTo>
                <a:cubicBezTo>
                  <a:pt x="84" y="62"/>
                  <a:pt x="82" y="62"/>
                  <a:pt x="82" y="62"/>
                </a:cubicBezTo>
                <a:cubicBezTo>
                  <a:pt x="83" y="62"/>
                  <a:pt x="84" y="61"/>
                  <a:pt x="85" y="60"/>
                </a:cubicBezTo>
                <a:cubicBezTo>
                  <a:pt x="85" y="60"/>
                  <a:pt x="86" y="59"/>
                  <a:pt x="87" y="58"/>
                </a:cubicBezTo>
                <a:cubicBezTo>
                  <a:pt x="87" y="58"/>
                  <a:pt x="88" y="58"/>
                  <a:pt x="88" y="58"/>
                </a:cubicBezTo>
                <a:cubicBezTo>
                  <a:pt x="88" y="58"/>
                  <a:pt x="88" y="58"/>
                  <a:pt x="89" y="58"/>
                </a:cubicBezTo>
                <a:cubicBezTo>
                  <a:pt x="89" y="58"/>
                  <a:pt x="89" y="57"/>
                  <a:pt x="89" y="57"/>
                </a:cubicBezTo>
                <a:cubicBezTo>
                  <a:pt x="89" y="57"/>
                  <a:pt x="89" y="57"/>
                  <a:pt x="90" y="57"/>
                </a:cubicBezTo>
                <a:cubicBezTo>
                  <a:pt x="90" y="57"/>
                  <a:pt x="90" y="57"/>
                  <a:pt x="90" y="57"/>
                </a:cubicBezTo>
                <a:cubicBezTo>
                  <a:pt x="90" y="58"/>
                  <a:pt x="90" y="58"/>
                  <a:pt x="90" y="58"/>
                </a:cubicBezTo>
                <a:cubicBezTo>
                  <a:pt x="90" y="58"/>
                  <a:pt x="90" y="59"/>
                  <a:pt x="90" y="59"/>
                </a:cubicBezTo>
                <a:cubicBezTo>
                  <a:pt x="89" y="59"/>
                  <a:pt x="89" y="59"/>
                  <a:pt x="89" y="59"/>
                </a:cubicBezTo>
                <a:cubicBezTo>
                  <a:pt x="89" y="60"/>
                  <a:pt x="89" y="60"/>
                  <a:pt x="88" y="61"/>
                </a:cubicBezTo>
                <a:cubicBezTo>
                  <a:pt x="88" y="61"/>
                  <a:pt x="88" y="61"/>
                  <a:pt x="88" y="61"/>
                </a:cubicBezTo>
                <a:cubicBezTo>
                  <a:pt x="88" y="61"/>
                  <a:pt x="89" y="61"/>
                  <a:pt x="89" y="61"/>
                </a:cubicBezTo>
                <a:cubicBezTo>
                  <a:pt x="89" y="61"/>
                  <a:pt x="89" y="61"/>
                  <a:pt x="89" y="62"/>
                </a:cubicBezTo>
                <a:cubicBezTo>
                  <a:pt x="88" y="62"/>
                  <a:pt x="87" y="63"/>
                  <a:pt x="86" y="63"/>
                </a:cubicBezTo>
                <a:close/>
                <a:moveTo>
                  <a:pt x="70" y="65"/>
                </a:moveTo>
                <a:cubicBezTo>
                  <a:pt x="70" y="65"/>
                  <a:pt x="70" y="65"/>
                  <a:pt x="70" y="65"/>
                </a:cubicBezTo>
                <a:cubicBezTo>
                  <a:pt x="70" y="66"/>
                  <a:pt x="70" y="66"/>
                  <a:pt x="71" y="66"/>
                </a:cubicBezTo>
                <a:cubicBezTo>
                  <a:pt x="71" y="66"/>
                  <a:pt x="71" y="66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71" y="68"/>
                  <a:pt x="70" y="68"/>
                  <a:pt x="70" y="68"/>
                </a:cubicBezTo>
                <a:cubicBezTo>
                  <a:pt x="71" y="69"/>
                  <a:pt x="71" y="69"/>
                  <a:pt x="71" y="69"/>
                </a:cubicBezTo>
                <a:cubicBezTo>
                  <a:pt x="71" y="70"/>
                  <a:pt x="72" y="71"/>
                  <a:pt x="73" y="71"/>
                </a:cubicBezTo>
                <a:cubicBezTo>
                  <a:pt x="73" y="71"/>
                  <a:pt x="73" y="72"/>
                  <a:pt x="73" y="72"/>
                </a:cubicBezTo>
                <a:cubicBezTo>
                  <a:pt x="74" y="72"/>
                  <a:pt x="75" y="72"/>
                  <a:pt x="75" y="73"/>
                </a:cubicBezTo>
                <a:cubicBezTo>
                  <a:pt x="75" y="73"/>
                  <a:pt x="75" y="73"/>
                  <a:pt x="75" y="73"/>
                </a:cubicBezTo>
                <a:cubicBezTo>
                  <a:pt x="75" y="73"/>
                  <a:pt x="74" y="73"/>
                  <a:pt x="74" y="73"/>
                </a:cubicBezTo>
                <a:cubicBezTo>
                  <a:pt x="74" y="73"/>
                  <a:pt x="73" y="73"/>
                  <a:pt x="73" y="73"/>
                </a:cubicBezTo>
                <a:cubicBezTo>
                  <a:pt x="73" y="74"/>
                  <a:pt x="72" y="73"/>
                  <a:pt x="72" y="73"/>
                </a:cubicBezTo>
                <a:cubicBezTo>
                  <a:pt x="71" y="72"/>
                  <a:pt x="71" y="72"/>
                  <a:pt x="70" y="71"/>
                </a:cubicBezTo>
                <a:cubicBezTo>
                  <a:pt x="70" y="71"/>
                  <a:pt x="70" y="70"/>
                  <a:pt x="6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8" y="71"/>
                  <a:pt x="67" y="71"/>
                  <a:pt x="66" y="72"/>
                </a:cubicBezTo>
                <a:cubicBezTo>
                  <a:pt x="65" y="73"/>
                  <a:pt x="64" y="73"/>
                  <a:pt x="63" y="73"/>
                </a:cubicBezTo>
                <a:cubicBezTo>
                  <a:pt x="63" y="73"/>
                  <a:pt x="63" y="73"/>
                  <a:pt x="63" y="73"/>
                </a:cubicBezTo>
                <a:cubicBezTo>
                  <a:pt x="63" y="73"/>
                  <a:pt x="63" y="73"/>
                  <a:pt x="63" y="73"/>
                </a:cubicBezTo>
                <a:cubicBezTo>
                  <a:pt x="63" y="73"/>
                  <a:pt x="64" y="73"/>
                  <a:pt x="64" y="73"/>
                </a:cubicBezTo>
                <a:cubicBezTo>
                  <a:pt x="64" y="73"/>
                  <a:pt x="65" y="72"/>
                  <a:pt x="65" y="72"/>
                </a:cubicBezTo>
                <a:cubicBezTo>
                  <a:pt x="66" y="72"/>
                  <a:pt x="66" y="71"/>
                  <a:pt x="66" y="71"/>
                </a:cubicBezTo>
                <a:cubicBezTo>
                  <a:pt x="67" y="70"/>
                  <a:pt x="67" y="70"/>
                  <a:pt x="67" y="70"/>
                </a:cubicBezTo>
                <a:cubicBezTo>
                  <a:pt x="68" y="69"/>
                  <a:pt x="68" y="68"/>
                  <a:pt x="68" y="68"/>
                </a:cubicBezTo>
                <a:cubicBezTo>
                  <a:pt x="68" y="67"/>
                  <a:pt x="67" y="66"/>
                  <a:pt x="67" y="66"/>
                </a:cubicBezTo>
                <a:cubicBezTo>
                  <a:pt x="68" y="66"/>
                  <a:pt x="69" y="67"/>
                  <a:pt x="69" y="67"/>
                </a:cubicBezTo>
                <a:cubicBezTo>
                  <a:pt x="69" y="67"/>
                  <a:pt x="69" y="67"/>
                  <a:pt x="69" y="67"/>
                </a:cubicBezTo>
                <a:cubicBezTo>
                  <a:pt x="69" y="67"/>
                  <a:pt x="69" y="67"/>
                  <a:pt x="69" y="67"/>
                </a:cubicBezTo>
                <a:cubicBezTo>
                  <a:pt x="69" y="67"/>
                  <a:pt x="70" y="66"/>
                  <a:pt x="70" y="65"/>
                </a:cubicBezTo>
                <a:close/>
                <a:moveTo>
                  <a:pt x="71" y="64"/>
                </a:moveTo>
                <a:cubicBezTo>
                  <a:pt x="71" y="64"/>
                  <a:pt x="71" y="63"/>
                  <a:pt x="71" y="63"/>
                </a:cubicBezTo>
                <a:cubicBezTo>
                  <a:pt x="71" y="63"/>
                  <a:pt x="71" y="63"/>
                  <a:pt x="71" y="63"/>
                </a:cubicBezTo>
                <a:cubicBezTo>
                  <a:pt x="71" y="63"/>
                  <a:pt x="71" y="63"/>
                  <a:pt x="71" y="63"/>
                </a:cubicBezTo>
                <a:cubicBezTo>
                  <a:pt x="70" y="63"/>
                  <a:pt x="70" y="64"/>
                  <a:pt x="69" y="64"/>
                </a:cubicBezTo>
                <a:cubicBezTo>
                  <a:pt x="69" y="65"/>
                  <a:pt x="68" y="65"/>
                  <a:pt x="67" y="65"/>
                </a:cubicBezTo>
                <a:cubicBezTo>
                  <a:pt x="67" y="65"/>
                  <a:pt x="66" y="66"/>
                  <a:pt x="66" y="65"/>
                </a:cubicBezTo>
                <a:cubicBezTo>
                  <a:pt x="66" y="65"/>
                  <a:pt x="66" y="65"/>
                  <a:pt x="66" y="65"/>
                </a:cubicBezTo>
                <a:cubicBezTo>
                  <a:pt x="66" y="64"/>
                  <a:pt x="67" y="64"/>
                  <a:pt x="67" y="64"/>
                </a:cubicBezTo>
                <a:cubicBezTo>
                  <a:pt x="67" y="64"/>
                  <a:pt x="68" y="63"/>
                  <a:pt x="68" y="63"/>
                </a:cubicBezTo>
                <a:cubicBezTo>
                  <a:pt x="68" y="63"/>
                  <a:pt x="68" y="63"/>
                  <a:pt x="68" y="63"/>
                </a:cubicBezTo>
                <a:cubicBezTo>
                  <a:pt x="68" y="63"/>
                  <a:pt x="68" y="63"/>
                  <a:pt x="68" y="63"/>
                </a:cubicBezTo>
                <a:cubicBezTo>
                  <a:pt x="69" y="63"/>
                  <a:pt x="69" y="63"/>
                  <a:pt x="69" y="63"/>
                </a:cubicBezTo>
                <a:cubicBezTo>
                  <a:pt x="70" y="63"/>
                  <a:pt x="71" y="62"/>
                  <a:pt x="72" y="62"/>
                </a:cubicBezTo>
                <a:cubicBezTo>
                  <a:pt x="72" y="62"/>
                  <a:pt x="72" y="63"/>
                  <a:pt x="72" y="63"/>
                </a:cubicBezTo>
                <a:cubicBezTo>
                  <a:pt x="72" y="63"/>
                  <a:pt x="72" y="63"/>
                  <a:pt x="73" y="63"/>
                </a:cubicBezTo>
                <a:cubicBezTo>
                  <a:pt x="73" y="63"/>
                  <a:pt x="72" y="64"/>
                  <a:pt x="72" y="64"/>
                </a:cubicBezTo>
                <a:cubicBezTo>
                  <a:pt x="72" y="64"/>
                  <a:pt x="71" y="64"/>
                  <a:pt x="71" y="64"/>
                </a:cubicBezTo>
                <a:close/>
                <a:moveTo>
                  <a:pt x="69" y="58"/>
                </a:moveTo>
                <a:cubicBezTo>
                  <a:pt x="69" y="58"/>
                  <a:pt x="71" y="58"/>
                  <a:pt x="71" y="59"/>
                </a:cubicBezTo>
                <a:cubicBezTo>
                  <a:pt x="71" y="59"/>
                  <a:pt x="71" y="59"/>
                  <a:pt x="71" y="60"/>
                </a:cubicBezTo>
                <a:cubicBezTo>
                  <a:pt x="71" y="60"/>
                  <a:pt x="72" y="60"/>
                  <a:pt x="73" y="59"/>
                </a:cubicBezTo>
                <a:cubicBezTo>
                  <a:pt x="73" y="59"/>
                  <a:pt x="73" y="59"/>
                  <a:pt x="73" y="59"/>
                </a:cubicBezTo>
                <a:cubicBezTo>
                  <a:pt x="73" y="59"/>
                  <a:pt x="74" y="59"/>
                  <a:pt x="74" y="59"/>
                </a:cubicBezTo>
                <a:cubicBezTo>
                  <a:pt x="74" y="59"/>
                  <a:pt x="74" y="59"/>
                  <a:pt x="74" y="60"/>
                </a:cubicBezTo>
                <a:cubicBezTo>
                  <a:pt x="74" y="60"/>
                  <a:pt x="74" y="60"/>
                  <a:pt x="74" y="60"/>
                </a:cubicBezTo>
                <a:cubicBezTo>
                  <a:pt x="73" y="60"/>
                  <a:pt x="72" y="61"/>
                  <a:pt x="70" y="61"/>
                </a:cubicBezTo>
                <a:cubicBezTo>
                  <a:pt x="70" y="61"/>
                  <a:pt x="70" y="61"/>
                  <a:pt x="70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71" y="61"/>
                  <a:pt x="70" y="61"/>
                  <a:pt x="70" y="61"/>
                </a:cubicBezTo>
                <a:cubicBezTo>
                  <a:pt x="69" y="61"/>
                  <a:pt x="68" y="62"/>
                  <a:pt x="67" y="62"/>
                </a:cubicBezTo>
                <a:cubicBezTo>
                  <a:pt x="67" y="61"/>
                  <a:pt x="67" y="61"/>
                  <a:pt x="67" y="61"/>
                </a:cubicBezTo>
                <a:cubicBezTo>
                  <a:pt x="68" y="61"/>
                  <a:pt x="69" y="60"/>
                  <a:pt x="69" y="59"/>
                </a:cubicBezTo>
                <a:cubicBezTo>
                  <a:pt x="69" y="59"/>
                  <a:pt x="69" y="58"/>
                  <a:pt x="69" y="58"/>
                </a:cubicBezTo>
                <a:close/>
                <a:moveTo>
                  <a:pt x="104" y="59"/>
                </a:moveTo>
                <a:cubicBezTo>
                  <a:pt x="105" y="59"/>
                  <a:pt x="105" y="59"/>
                  <a:pt x="105" y="60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5" y="61"/>
                  <a:pt x="105" y="61"/>
                  <a:pt x="105" y="61"/>
                </a:cubicBezTo>
                <a:cubicBezTo>
                  <a:pt x="105" y="61"/>
                  <a:pt x="104" y="62"/>
                  <a:pt x="104" y="62"/>
                </a:cubicBezTo>
                <a:cubicBezTo>
                  <a:pt x="104" y="63"/>
                  <a:pt x="104" y="63"/>
                  <a:pt x="104" y="63"/>
                </a:cubicBezTo>
                <a:cubicBezTo>
                  <a:pt x="104" y="63"/>
                  <a:pt x="104" y="63"/>
                  <a:pt x="105" y="63"/>
                </a:cubicBezTo>
                <a:cubicBezTo>
                  <a:pt x="105" y="63"/>
                  <a:pt x="105" y="63"/>
                  <a:pt x="105" y="63"/>
                </a:cubicBezTo>
                <a:cubicBezTo>
                  <a:pt x="105" y="63"/>
                  <a:pt x="106" y="63"/>
                  <a:pt x="106" y="63"/>
                </a:cubicBezTo>
                <a:cubicBezTo>
                  <a:pt x="106" y="63"/>
                  <a:pt x="106" y="63"/>
                  <a:pt x="106" y="63"/>
                </a:cubicBezTo>
                <a:cubicBezTo>
                  <a:pt x="106" y="64"/>
                  <a:pt x="106" y="64"/>
                  <a:pt x="106" y="64"/>
                </a:cubicBezTo>
                <a:cubicBezTo>
                  <a:pt x="106" y="64"/>
                  <a:pt x="105" y="64"/>
                  <a:pt x="105" y="65"/>
                </a:cubicBezTo>
                <a:cubicBezTo>
                  <a:pt x="104" y="65"/>
                  <a:pt x="104" y="65"/>
                  <a:pt x="103" y="65"/>
                </a:cubicBezTo>
                <a:cubicBezTo>
                  <a:pt x="103" y="65"/>
                  <a:pt x="102" y="67"/>
                  <a:pt x="102" y="68"/>
                </a:cubicBezTo>
                <a:cubicBezTo>
                  <a:pt x="103" y="68"/>
                  <a:pt x="103" y="69"/>
                  <a:pt x="105" y="70"/>
                </a:cubicBezTo>
                <a:cubicBezTo>
                  <a:pt x="105" y="70"/>
                  <a:pt x="106" y="70"/>
                  <a:pt x="107" y="70"/>
                </a:cubicBezTo>
                <a:cubicBezTo>
                  <a:pt x="107" y="70"/>
                  <a:pt x="107" y="70"/>
                  <a:pt x="107" y="70"/>
                </a:cubicBezTo>
                <a:cubicBezTo>
                  <a:pt x="107" y="70"/>
                  <a:pt x="107" y="70"/>
                  <a:pt x="107" y="70"/>
                </a:cubicBezTo>
                <a:cubicBezTo>
                  <a:pt x="107" y="71"/>
                  <a:pt x="106" y="71"/>
                  <a:pt x="106" y="71"/>
                </a:cubicBezTo>
                <a:cubicBezTo>
                  <a:pt x="106" y="71"/>
                  <a:pt x="106" y="71"/>
                  <a:pt x="106" y="72"/>
                </a:cubicBezTo>
                <a:cubicBezTo>
                  <a:pt x="105" y="72"/>
                  <a:pt x="105" y="72"/>
                  <a:pt x="104" y="72"/>
                </a:cubicBezTo>
                <a:cubicBezTo>
                  <a:pt x="104" y="71"/>
                  <a:pt x="103" y="71"/>
                  <a:pt x="103" y="71"/>
                </a:cubicBezTo>
                <a:cubicBezTo>
                  <a:pt x="103" y="71"/>
                  <a:pt x="103" y="70"/>
                  <a:pt x="102" y="69"/>
                </a:cubicBezTo>
                <a:cubicBezTo>
                  <a:pt x="102" y="69"/>
                  <a:pt x="102" y="69"/>
                  <a:pt x="102" y="69"/>
                </a:cubicBezTo>
                <a:cubicBezTo>
                  <a:pt x="102" y="68"/>
                  <a:pt x="101" y="68"/>
                  <a:pt x="101" y="68"/>
                </a:cubicBezTo>
                <a:cubicBezTo>
                  <a:pt x="101" y="69"/>
                  <a:pt x="100" y="69"/>
                  <a:pt x="100" y="70"/>
                </a:cubicBezTo>
                <a:cubicBezTo>
                  <a:pt x="99" y="71"/>
                  <a:pt x="98" y="71"/>
                  <a:pt x="96" y="72"/>
                </a:cubicBezTo>
                <a:cubicBezTo>
                  <a:pt x="96" y="73"/>
                  <a:pt x="95" y="73"/>
                  <a:pt x="93" y="73"/>
                </a:cubicBezTo>
                <a:cubicBezTo>
                  <a:pt x="93" y="73"/>
                  <a:pt x="93" y="73"/>
                  <a:pt x="93" y="73"/>
                </a:cubicBezTo>
                <a:cubicBezTo>
                  <a:pt x="94" y="73"/>
                  <a:pt x="95" y="72"/>
                  <a:pt x="95" y="72"/>
                </a:cubicBezTo>
                <a:cubicBezTo>
                  <a:pt x="97" y="71"/>
                  <a:pt x="98" y="69"/>
                  <a:pt x="99" y="68"/>
                </a:cubicBezTo>
                <a:cubicBezTo>
                  <a:pt x="100" y="67"/>
                  <a:pt x="100" y="66"/>
                  <a:pt x="100" y="65"/>
                </a:cubicBezTo>
                <a:cubicBezTo>
                  <a:pt x="100" y="65"/>
                  <a:pt x="99" y="64"/>
                  <a:pt x="99" y="64"/>
                </a:cubicBezTo>
                <a:cubicBezTo>
                  <a:pt x="99" y="64"/>
                  <a:pt x="99" y="64"/>
                  <a:pt x="99" y="64"/>
                </a:cubicBezTo>
                <a:cubicBezTo>
                  <a:pt x="100" y="64"/>
                  <a:pt x="101" y="64"/>
                  <a:pt x="102" y="64"/>
                </a:cubicBezTo>
                <a:cubicBezTo>
                  <a:pt x="102" y="63"/>
                  <a:pt x="102" y="63"/>
                  <a:pt x="103" y="62"/>
                </a:cubicBezTo>
                <a:cubicBezTo>
                  <a:pt x="103" y="62"/>
                  <a:pt x="103" y="61"/>
                  <a:pt x="103" y="61"/>
                </a:cubicBezTo>
                <a:cubicBezTo>
                  <a:pt x="103" y="60"/>
                  <a:pt x="104" y="60"/>
                  <a:pt x="104" y="59"/>
                </a:cubicBezTo>
                <a:close/>
                <a:moveTo>
                  <a:pt x="102" y="94"/>
                </a:moveTo>
                <a:cubicBezTo>
                  <a:pt x="102" y="89"/>
                  <a:pt x="102" y="89"/>
                  <a:pt x="102" y="89"/>
                </a:cubicBezTo>
                <a:cubicBezTo>
                  <a:pt x="127" y="89"/>
                  <a:pt x="127" y="89"/>
                  <a:pt x="127" y="89"/>
                </a:cubicBezTo>
                <a:cubicBezTo>
                  <a:pt x="127" y="94"/>
                  <a:pt x="127" y="94"/>
                  <a:pt x="127" y="94"/>
                </a:cubicBezTo>
                <a:cubicBezTo>
                  <a:pt x="102" y="94"/>
                  <a:pt x="102" y="94"/>
                  <a:pt x="102" y="94"/>
                </a:cubicBezTo>
                <a:close/>
                <a:moveTo>
                  <a:pt x="112" y="102"/>
                </a:moveTo>
                <a:cubicBezTo>
                  <a:pt x="112" y="98"/>
                  <a:pt x="112" y="98"/>
                  <a:pt x="112" y="98"/>
                </a:cubicBezTo>
                <a:cubicBezTo>
                  <a:pt x="118" y="98"/>
                  <a:pt x="118" y="98"/>
                  <a:pt x="118" y="98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2" y="102"/>
                  <a:pt x="112" y="102"/>
                  <a:pt x="112" y="102"/>
                </a:cubicBezTo>
                <a:close/>
                <a:moveTo>
                  <a:pt x="113" y="20"/>
                </a:moveTo>
                <a:cubicBezTo>
                  <a:pt x="113" y="20"/>
                  <a:pt x="113" y="20"/>
                  <a:pt x="113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1"/>
                </a:cubicBezTo>
                <a:cubicBezTo>
                  <a:pt x="112" y="21"/>
                  <a:pt x="112" y="21"/>
                  <a:pt x="112" y="21"/>
                </a:cubicBezTo>
                <a:cubicBezTo>
                  <a:pt x="112" y="21"/>
                  <a:pt x="111" y="21"/>
                  <a:pt x="111" y="21"/>
                </a:cubicBezTo>
                <a:cubicBezTo>
                  <a:pt x="111" y="21"/>
                  <a:pt x="111" y="21"/>
                  <a:pt x="111" y="21"/>
                </a:cubicBezTo>
                <a:cubicBezTo>
                  <a:pt x="111" y="21"/>
                  <a:pt x="111" y="21"/>
                  <a:pt x="111" y="21"/>
                </a:cubicBezTo>
                <a:cubicBezTo>
                  <a:pt x="111" y="19"/>
                  <a:pt x="111" y="19"/>
                  <a:pt x="111" y="19"/>
                </a:cubicBezTo>
                <a:cubicBezTo>
                  <a:pt x="111" y="19"/>
                  <a:pt x="111" y="19"/>
                  <a:pt x="111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lose/>
                <a:moveTo>
                  <a:pt x="113" y="18"/>
                </a:move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2" y="19"/>
                  <a:pt x="112" y="19"/>
                </a:cubicBezTo>
                <a:cubicBezTo>
                  <a:pt x="112" y="18"/>
                  <a:pt x="112" y="18"/>
                  <a:pt x="111" y="18"/>
                </a:cubicBezTo>
                <a:cubicBezTo>
                  <a:pt x="111" y="18"/>
                  <a:pt x="111" y="18"/>
                  <a:pt x="111" y="18"/>
                </a:cubicBezTo>
                <a:cubicBezTo>
                  <a:pt x="111" y="18"/>
                  <a:pt x="111" y="18"/>
                  <a:pt x="111" y="18"/>
                </a:cubicBezTo>
                <a:cubicBezTo>
                  <a:pt x="111" y="18"/>
                  <a:pt x="111" y="18"/>
                  <a:pt x="111" y="18"/>
                </a:cubicBezTo>
                <a:cubicBezTo>
                  <a:pt x="111" y="18"/>
                  <a:pt x="111" y="18"/>
                  <a:pt x="111" y="18"/>
                </a:cubicBezTo>
                <a:cubicBezTo>
                  <a:pt x="111" y="17"/>
                  <a:pt x="111" y="17"/>
                  <a:pt x="111" y="17"/>
                </a:cubicBezTo>
                <a:cubicBezTo>
                  <a:pt x="111" y="17"/>
                  <a:pt x="112" y="17"/>
                  <a:pt x="112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lose/>
                <a:moveTo>
                  <a:pt x="92" y="11"/>
                </a:move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2" y="11"/>
                  <a:pt x="92" y="11"/>
                </a:cubicBezTo>
                <a:close/>
                <a:moveTo>
                  <a:pt x="88" y="29"/>
                </a:move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7" y="29"/>
                  <a:pt x="87" y="29"/>
                  <a:pt x="87" y="29"/>
                </a:cubicBezTo>
                <a:cubicBezTo>
                  <a:pt x="87" y="28"/>
                  <a:pt x="87" y="28"/>
                  <a:pt x="87" y="28"/>
                </a:cubicBezTo>
                <a:cubicBezTo>
                  <a:pt x="87" y="28"/>
                  <a:pt x="87" y="28"/>
                  <a:pt x="87" y="28"/>
                </a:cubicBezTo>
                <a:cubicBezTo>
                  <a:pt x="87" y="28"/>
                  <a:pt x="87" y="27"/>
                  <a:pt x="87" y="27"/>
                </a:cubicBezTo>
                <a:cubicBezTo>
                  <a:pt x="87" y="27"/>
                  <a:pt x="87" y="26"/>
                  <a:pt x="87" y="26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26"/>
                  <a:pt x="87" y="25"/>
                  <a:pt x="86" y="25"/>
                </a:cubicBezTo>
                <a:cubicBezTo>
                  <a:pt x="86" y="25"/>
                  <a:pt x="86" y="24"/>
                  <a:pt x="86" y="24"/>
                </a:cubicBezTo>
                <a:cubicBezTo>
                  <a:pt x="86" y="23"/>
                  <a:pt x="86" y="23"/>
                  <a:pt x="86" y="22"/>
                </a:cubicBezTo>
                <a:cubicBezTo>
                  <a:pt x="86" y="22"/>
                  <a:pt x="86" y="21"/>
                  <a:pt x="86" y="21"/>
                </a:cubicBezTo>
                <a:cubicBezTo>
                  <a:pt x="86" y="18"/>
                  <a:pt x="86" y="18"/>
                  <a:pt x="86" y="18"/>
                </a:cubicBezTo>
                <a:cubicBezTo>
                  <a:pt x="86" y="17"/>
                  <a:pt x="86" y="17"/>
                  <a:pt x="86" y="17"/>
                </a:cubicBezTo>
                <a:cubicBezTo>
                  <a:pt x="86" y="16"/>
                  <a:pt x="86" y="16"/>
                  <a:pt x="86" y="16"/>
                </a:cubicBezTo>
                <a:cubicBezTo>
                  <a:pt x="86" y="16"/>
                  <a:pt x="86" y="16"/>
                  <a:pt x="86" y="16"/>
                </a:cubicBezTo>
                <a:cubicBezTo>
                  <a:pt x="86" y="15"/>
                  <a:pt x="86" y="15"/>
                  <a:pt x="86" y="15"/>
                </a:cubicBezTo>
                <a:cubicBezTo>
                  <a:pt x="86" y="14"/>
                  <a:pt x="86" y="14"/>
                  <a:pt x="86" y="14"/>
                </a:cubicBezTo>
                <a:cubicBezTo>
                  <a:pt x="86" y="14"/>
                  <a:pt x="86" y="14"/>
                  <a:pt x="86" y="14"/>
                </a:cubicBezTo>
                <a:cubicBezTo>
                  <a:pt x="86" y="14"/>
                  <a:pt x="86" y="14"/>
                  <a:pt x="86" y="14"/>
                </a:cubicBezTo>
                <a:cubicBezTo>
                  <a:pt x="86" y="14"/>
                  <a:pt x="86" y="14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13"/>
                  <a:pt x="87" y="13"/>
                  <a:pt x="88" y="13"/>
                </a:cubicBezTo>
                <a:cubicBezTo>
                  <a:pt x="88" y="13"/>
                  <a:pt x="88" y="13"/>
                  <a:pt x="88" y="13"/>
                </a:cubicBezTo>
                <a:cubicBezTo>
                  <a:pt x="88" y="13"/>
                  <a:pt x="88" y="13"/>
                  <a:pt x="88" y="13"/>
                </a:cubicBezTo>
                <a:cubicBezTo>
                  <a:pt x="88" y="13"/>
                  <a:pt x="88" y="13"/>
                  <a:pt x="88" y="13"/>
                </a:cubicBezTo>
                <a:cubicBezTo>
                  <a:pt x="88" y="13"/>
                  <a:pt x="88" y="13"/>
                  <a:pt x="88" y="13"/>
                </a:cubicBezTo>
                <a:cubicBezTo>
                  <a:pt x="88" y="13"/>
                  <a:pt x="88" y="14"/>
                  <a:pt x="88" y="14"/>
                </a:cubicBezTo>
                <a:cubicBezTo>
                  <a:pt x="88" y="14"/>
                  <a:pt x="88" y="14"/>
                  <a:pt x="88" y="14"/>
                </a:cubicBezTo>
                <a:cubicBezTo>
                  <a:pt x="88" y="14"/>
                  <a:pt x="88" y="14"/>
                  <a:pt x="88" y="14"/>
                </a:cubicBezTo>
                <a:cubicBezTo>
                  <a:pt x="88" y="14"/>
                  <a:pt x="88" y="14"/>
                  <a:pt x="88" y="14"/>
                </a:cubicBezTo>
                <a:cubicBezTo>
                  <a:pt x="88" y="14"/>
                  <a:pt x="88" y="15"/>
                  <a:pt x="88" y="16"/>
                </a:cubicBezTo>
                <a:cubicBezTo>
                  <a:pt x="88" y="16"/>
                  <a:pt x="88" y="17"/>
                  <a:pt x="88" y="18"/>
                </a:cubicBezTo>
                <a:cubicBezTo>
                  <a:pt x="88" y="18"/>
                  <a:pt x="88" y="18"/>
                  <a:pt x="88" y="18"/>
                </a:cubicBezTo>
                <a:cubicBezTo>
                  <a:pt x="88" y="20"/>
                  <a:pt x="88" y="20"/>
                  <a:pt x="88" y="20"/>
                </a:cubicBezTo>
                <a:cubicBezTo>
                  <a:pt x="88" y="21"/>
                  <a:pt x="88" y="21"/>
                  <a:pt x="88" y="22"/>
                </a:cubicBezTo>
                <a:cubicBezTo>
                  <a:pt x="88" y="23"/>
                  <a:pt x="88" y="23"/>
                  <a:pt x="88" y="24"/>
                </a:cubicBezTo>
                <a:cubicBezTo>
                  <a:pt x="88" y="24"/>
                  <a:pt x="88" y="24"/>
                  <a:pt x="88" y="25"/>
                </a:cubicBezTo>
                <a:cubicBezTo>
                  <a:pt x="88" y="25"/>
                  <a:pt x="88" y="26"/>
                  <a:pt x="88" y="26"/>
                </a:cubicBezTo>
                <a:cubicBezTo>
                  <a:pt x="88" y="26"/>
                  <a:pt x="88" y="26"/>
                  <a:pt x="88" y="26"/>
                </a:cubicBezTo>
                <a:cubicBezTo>
                  <a:pt x="88" y="26"/>
                  <a:pt x="88" y="27"/>
                  <a:pt x="88" y="27"/>
                </a:cubicBezTo>
                <a:cubicBezTo>
                  <a:pt x="88" y="27"/>
                  <a:pt x="88" y="27"/>
                  <a:pt x="88" y="27"/>
                </a:cubicBezTo>
                <a:cubicBezTo>
                  <a:pt x="88" y="27"/>
                  <a:pt x="88" y="27"/>
                  <a:pt x="88" y="27"/>
                </a:cubicBezTo>
                <a:cubicBezTo>
                  <a:pt x="89" y="28"/>
                  <a:pt x="89" y="28"/>
                  <a:pt x="89" y="28"/>
                </a:cubicBezTo>
                <a:cubicBezTo>
                  <a:pt x="89" y="27"/>
                  <a:pt x="90" y="27"/>
                  <a:pt x="90" y="26"/>
                </a:cubicBezTo>
                <a:cubicBezTo>
                  <a:pt x="90" y="26"/>
                  <a:pt x="90" y="25"/>
                  <a:pt x="91" y="25"/>
                </a:cubicBezTo>
                <a:cubicBezTo>
                  <a:pt x="91" y="25"/>
                  <a:pt x="91" y="25"/>
                  <a:pt x="91" y="25"/>
                </a:cubicBezTo>
                <a:cubicBezTo>
                  <a:pt x="91" y="25"/>
                  <a:pt x="91" y="25"/>
                  <a:pt x="91" y="25"/>
                </a:cubicBezTo>
                <a:cubicBezTo>
                  <a:pt x="91" y="25"/>
                  <a:pt x="91" y="25"/>
                  <a:pt x="91" y="25"/>
                </a:cubicBezTo>
                <a:cubicBezTo>
                  <a:pt x="91" y="24"/>
                  <a:pt x="91" y="24"/>
                  <a:pt x="91" y="24"/>
                </a:cubicBezTo>
                <a:cubicBezTo>
                  <a:pt x="91" y="24"/>
                  <a:pt x="91" y="24"/>
                  <a:pt x="91" y="24"/>
                </a:cubicBezTo>
                <a:cubicBezTo>
                  <a:pt x="91" y="24"/>
                  <a:pt x="91" y="24"/>
                  <a:pt x="91" y="24"/>
                </a:cubicBezTo>
                <a:cubicBezTo>
                  <a:pt x="91" y="23"/>
                  <a:pt x="91" y="23"/>
                  <a:pt x="91" y="23"/>
                </a:cubicBezTo>
                <a:cubicBezTo>
                  <a:pt x="91" y="23"/>
                  <a:pt x="91" y="23"/>
                  <a:pt x="91" y="23"/>
                </a:cubicBezTo>
                <a:cubicBezTo>
                  <a:pt x="91" y="23"/>
                  <a:pt x="91" y="23"/>
                  <a:pt x="91" y="23"/>
                </a:cubicBezTo>
                <a:cubicBezTo>
                  <a:pt x="91" y="22"/>
                  <a:pt x="91" y="22"/>
                  <a:pt x="91" y="22"/>
                </a:cubicBezTo>
                <a:cubicBezTo>
                  <a:pt x="91" y="19"/>
                  <a:pt x="91" y="19"/>
                  <a:pt x="91" y="19"/>
                </a:cubicBezTo>
                <a:cubicBezTo>
                  <a:pt x="91" y="19"/>
                  <a:pt x="91" y="19"/>
                  <a:pt x="91" y="19"/>
                </a:cubicBezTo>
                <a:cubicBezTo>
                  <a:pt x="91" y="15"/>
                  <a:pt x="91" y="15"/>
                  <a:pt x="91" y="15"/>
                </a:cubicBezTo>
                <a:cubicBezTo>
                  <a:pt x="91" y="14"/>
                  <a:pt x="91" y="14"/>
                  <a:pt x="91" y="13"/>
                </a:cubicBezTo>
                <a:cubicBezTo>
                  <a:pt x="91" y="13"/>
                  <a:pt x="91" y="13"/>
                  <a:pt x="91" y="12"/>
                </a:cubicBezTo>
                <a:cubicBezTo>
                  <a:pt x="91" y="12"/>
                  <a:pt x="91" y="12"/>
                  <a:pt x="91" y="12"/>
                </a:cubicBezTo>
                <a:cubicBezTo>
                  <a:pt x="91" y="12"/>
                  <a:pt x="91" y="12"/>
                  <a:pt x="91" y="12"/>
                </a:cubicBezTo>
                <a:cubicBezTo>
                  <a:pt x="91" y="12"/>
                  <a:pt x="91" y="12"/>
                  <a:pt x="91" y="12"/>
                </a:cubicBezTo>
                <a:cubicBezTo>
                  <a:pt x="91" y="12"/>
                  <a:pt x="91" y="12"/>
                  <a:pt x="91" y="12"/>
                </a:cubicBezTo>
                <a:cubicBezTo>
                  <a:pt x="91" y="12"/>
                  <a:pt x="91" y="11"/>
                  <a:pt x="91" y="11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3" y="11"/>
                  <a:pt x="93" y="11"/>
                </a:cubicBezTo>
                <a:cubicBezTo>
                  <a:pt x="93" y="11"/>
                  <a:pt x="93" y="11"/>
                  <a:pt x="93" y="11"/>
                </a:cubicBezTo>
                <a:cubicBezTo>
                  <a:pt x="93" y="11"/>
                  <a:pt x="93" y="12"/>
                  <a:pt x="93" y="12"/>
                </a:cubicBezTo>
                <a:cubicBezTo>
                  <a:pt x="93" y="12"/>
                  <a:pt x="93" y="12"/>
                  <a:pt x="93" y="12"/>
                </a:cubicBezTo>
                <a:cubicBezTo>
                  <a:pt x="93" y="12"/>
                  <a:pt x="93" y="13"/>
                  <a:pt x="93" y="13"/>
                </a:cubicBezTo>
                <a:cubicBezTo>
                  <a:pt x="93" y="13"/>
                  <a:pt x="93" y="13"/>
                  <a:pt x="93" y="14"/>
                </a:cubicBezTo>
                <a:cubicBezTo>
                  <a:pt x="93" y="14"/>
                  <a:pt x="93" y="14"/>
                  <a:pt x="93" y="14"/>
                </a:cubicBezTo>
                <a:cubicBezTo>
                  <a:pt x="93" y="18"/>
                  <a:pt x="93" y="18"/>
                  <a:pt x="93" y="18"/>
                </a:cubicBezTo>
                <a:cubicBezTo>
                  <a:pt x="93" y="20"/>
                  <a:pt x="93" y="20"/>
                  <a:pt x="93" y="20"/>
                </a:cubicBezTo>
                <a:cubicBezTo>
                  <a:pt x="93" y="20"/>
                  <a:pt x="93" y="20"/>
                  <a:pt x="93" y="20"/>
                </a:cubicBezTo>
                <a:cubicBezTo>
                  <a:pt x="93" y="21"/>
                  <a:pt x="93" y="21"/>
                  <a:pt x="93" y="21"/>
                </a:cubicBezTo>
                <a:cubicBezTo>
                  <a:pt x="93" y="22"/>
                  <a:pt x="93" y="22"/>
                  <a:pt x="93" y="22"/>
                </a:cubicBezTo>
                <a:cubicBezTo>
                  <a:pt x="93" y="23"/>
                  <a:pt x="93" y="23"/>
                  <a:pt x="93" y="23"/>
                </a:cubicBezTo>
                <a:cubicBezTo>
                  <a:pt x="93" y="23"/>
                  <a:pt x="93" y="23"/>
                  <a:pt x="93" y="23"/>
                </a:cubicBezTo>
                <a:cubicBezTo>
                  <a:pt x="93" y="23"/>
                  <a:pt x="93" y="23"/>
                  <a:pt x="93" y="23"/>
                </a:cubicBezTo>
                <a:cubicBezTo>
                  <a:pt x="93" y="23"/>
                  <a:pt x="93" y="24"/>
                  <a:pt x="93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93" y="25"/>
                  <a:pt x="94" y="25"/>
                  <a:pt x="94" y="25"/>
                </a:cubicBezTo>
                <a:cubicBezTo>
                  <a:pt x="94" y="25"/>
                  <a:pt x="94" y="26"/>
                  <a:pt x="94" y="26"/>
                </a:cubicBezTo>
                <a:cubicBezTo>
                  <a:pt x="94" y="26"/>
                  <a:pt x="94" y="26"/>
                  <a:pt x="95" y="27"/>
                </a:cubicBezTo>
                <a:cubicBezTo>
                  <a:pt x="95" y="27"/>
                  <a:pt x="95" y="27"/>
                  <a:pt x="95" y="28"/>
                </a:cubicBezTo>
                <a:cubicBezTo>
                  <a:pt x="96" y="28"/>
                  <a:pt x="96" y="28"/>
                  <a:pt x="96" y="28"/>
                </a:cubicBezTo>
                <a:cubicBezTo>
                  <a:pt x="96" y="28"/>
                  <a:pt x="96" y="28"/>
                  <a:pt x="96" y="28"/>
                </a:cubicBezTo>
                <a:cubicBezTo>
                  <a:pt x="96" y="28"/>
                  <a:pt x="96" y="28"/>
                  <a:pt x="96" y="27"/>
                </a:cubicBezTo>
                <a:cubicBezTo>
                  <a:pt x="96" y="27"/>
                  <a:pt x="96" y="27"/>
                  <a:pt x="96" y="27"/>
                </a:cubicBezTo>
                <a:cubicBezTo>
                  <a:pt x="96" y="27"/>
                  <a:pt x="96" y="27"/>
                  <a:pt x="96" y="26"/>
                </a:cubicBezTo>
                <a:cubicBezTo>
                  <a:pt x="96" y="26"/>
                  <a:pt x="96" y="26"/>
                  <a:pt x="96" y="26"/>
                </a:cubicBezTo>
                <a:cubicBezTo>
                  <a:pt x="96" y="26"/>
                  <a:pt x="96" y="26"/>
                  <a:pt x="96" y="25"/>
                </a:cubicBezTo>
                <a:cubicBezTo>
                  <a:pt x="96" y="25"/>
                  <a:pt x="96" y="24"/>
                  <a:pt x="96" y="24"/>
                </a:cubicBezTo>
                <a:cubicBezTo>
                  <a:pt x="96" y="24"/>
                  <a:pt x="96" y="24"/>
                  <a:pt x="96" y="24"/>
                </a:cubicBezTo>
                <a:cubicBezTo>
                  <a:pt x="96" y="18"/>
                  <a:pt x="96" y="18"/>
                  <a:pt x="96" y="18"/>
                </a:cubicBezTo>
                <a:cubicBezTo>
                  <a:pt x="96" y="17"/>
                  <a:pt x="96" y="17"/>
                  <a:pt x="96" y="17"/>
                </a:cubicBezTo>
                <a:cubicBezTo>
                  <a:pt x="96" y="17"/>
                  <a:pt x="96" y="16"/>
                  <a:pt x="96" y="16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14"/>
                  <a:pt x="96" y="13"/>
                  <a:pt x="96" y="13"/>
                </a:cubicBezTo>
                <a:cubicBezTo>
                  <a:pt x="96" y="13"/>
                  <a:pt x="96" y="13"/>
                  <a:pt x="96" y="13"/>
                </a:cubicBezTo>
                <a:cubicBezTo>
                  <a:pt x="96" y="13"/>
                  <a:pt x="96" y="13"/>
                  <a:pt x="96" y="12"/>
                </a:cubicBezTo>
                <a:cubicBezTo>
                  <a:pt x="96" y="12"/>
                  <a:pt x="96" y="12"/>
                  <a:pt x="96" y="12"/>
                </a:cubicBezTo>
                <a:cubicBezTo>
                  <a:pt x="96" y="12"/>
                  <a:pt x="97" y="12"/>
                  <a:pt x="97" y="12"/>
                </a:cubicBezTo>
                <a:cubicBezTo>
                  <a:pt x="97" y="12"/>
                  <a:pt x="97" y="12"/>
                  <a:pt x="97" y="12"/>
                </a:cubicBezTo>
                <a:cubicBezTo>
                  <a:pt x="97" y="12"/>
                  <a:pt x="97" y="12"/>
                  <a:pt x="97" y="12"/>
                </a:cubicBezTo>
                <a:cubicBezTo>
                  <a:pt x="97" y="12"/>
                  <a:pt x="97" y="12"/>
                  <a:pt x="97" y="12"/>
                </a:cubicBezTo>
                <a:cubicBezTo>
                  <a:pt x="97" y="12"/>
                  <a:pt x="97" y="12"/>
                  <a:pt x="97" y="12"/>
                </a:cubicBezTo>
                <a:cubicBezTo>
                  <a:pt x="97" y="12"/>
                  <a:pt x="97" y="12"/>
                  <a:pt x="97" y="12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4"/>
                  <a:pt x="97" y="14"/>
                  <a:pt x="97" y="14"/>
                </a:cubicBezTo>
                <a:cubicBezTo>
                  <a:pt x="97" y="14"/>
                  <a:pt x="97" y="14"/>
                  <a:pt x="97" y="14"/>
                </a:cubicBezTo>
                <a:cubicBezTo>
                  <a:pt x="97" y="15"/>
                  <a:pt x="97" y="15"/>
                  <a:pt x="97" y="15"/>
                </a:cubicBezTo>
                <a:cubicBezTo>
                  <a:pt x="97" y="17"/>
                  <a:pt x="97" y="17"/>
                  <a:pt x="97" y="17"/>
                </a:cubicBezTo>
                <a:cubicBezTo>
                  <a:pt x="97" y="17"/>
                  <a:pt x="97" y="17"/>
                  <a:pt x="97" y="17"/>
                </a:cubicBezTo>
                <a:cubicBezTo>
                  <a:pt x="97" y="17"/>
                  <a:pt x="97" y="17"/>
                  <a:pt x="97" y="18"/>
                </a:cubicBezTo>
                <a:cubicBezTo>
                  <a:pt x="97" y="19"/>
                  <a:pt x="97" y="19"/>
                  <a:pt x="97" y="20"/>
                </a:cubicBezTo>
                <a:cubicBezTo>
                  <a:pt x="97" y="20"/>
                  <a:pt x="97" y="20"/>
                  <a:pt x="97" y="20"/>
                </a:cubicBezTo>
                <a:cubicBezTo>
                  <a:pt x="97" y="20"/>
                  <a:pt x="97" y="20"/>
                  <a:pt x="97" y="20"/>
                </a:cubicBezTo>
                <a:cubicBezTo>
                  <a:pt x="97" y="20"/>
                  <a:pt x="97" y="20"/>
                  <a:pt x="97" y="20"/>
                </a:cubicBezTo>
                <a:cubicBezTo>
                  <a:pt x="97" y="22"/>
                  <a:pt x="97" y="23"/>
                  <a:pt x="97" y="24"/>
                </a:cubicBezTo>
                <a:cubicBezTo>
                  <a:pt x="97" y="24"/>
                  <a:pt x="97" y="24"/>
                  <a:pt x="97" y="24"/>
                </a:cubicBezTo>
                <a:cubicBezTo>
                  <a:pt x="97" y="24"/>
                  <a:pt x="97" y="24"/>
                  <a:pt x="97" y="25"/>
                </a:cubicBezTo>
                <a:cubicBezTo>
                  <a:pt x="97" y="25"/>
                  <a:pt x="97" y="26"/>
                  <a:pt x="97" y="26"/>
                </a:cubicBezTo>
                <a:cubicBezTo>
                  <a:pt x="97" y="27"/>
                  <a:pt x="97" y="27"/>
                  <a:pt x="97" y="28"/>
                </a:cubicBezTo>
                <a:cubicBezTo>
                  <a:pt x="97" y="28"/>
                  <a:pt x="96" y="29"/>
                  <a:pt x="96" y="29"/>
                </a:cubicBezTo>
                <a:cubicBezTo>
                  <a:pt x="96" y="29"/>
                  <a:pt x="95" y="30"/>
                  <a:pt x="94" y="30"/>
                </a:cubicBezTo>
                <a:cubicBezTo>
                  <a:pt x="94" y="30"/>
                  <a:pt x="93" y="30"/>
                  <a:pt x="92" y="30"/>
                </a:cubicBezTo>
                <a:cubicBezTo>
                  <a:pt x="91" y="30"/>
                  <a:pt x="91" y="30"/>
                  <a:pt x="90" y="30"/>
                </a:cubicBezTo>
                <a:cubicBezTo>
                  <a:pt x="90" y="30"/>
                  <a:pt x="90" y="30"/>
                  <a:pt x="90" y="30"/>
                </a:cubicBezTo>
                <a:cubicBezTo>
                  <a:pt x="90" y="30"/>
                  <a:pt x="89" y="30"/>
                  <a:pt x="89" y="30"/>
                </a:cubicBezTo>
                <a:cubicBezTo>
                  <a:pt x="89" y="30"/>
                  <a:pt x="89" y="30"/>
                  <a:pt x="89" y="30"/>
                </a:cubicBezTo>
                <a:cubicBezTo>
                  <a:pt x="89" y="30"/>
                  <a:pt x="89" y="30"/>
                  <a:pt x="88" y="30"/>
                </a:cubicBezTo>
                <a:cubicBezTo>
                  <a:pt x="88" y="30"/>
                  <a:pt x="88" y="30"/>
                  <a:pt x="88" y="30"/>
                </a:cubicBezTo>
                <a:cubicBezTo>
                  <a:pt x="88" y="29"/>
                  <a:pt x="88" y="29"/>
                  <a:pt x="88" y="29"/>
                </a:cubicBezTo>
                <a:close/>
                <a:moveTo>
                  <a:pt x="94" y="28"/>
                </a:moveTo>
                <a:cubicBezTo>
                  <a:pt x="94" y="29"/>
                  <a:pt x="94" y="29"/>
                  <a:pt x="93" y="29"/>
                </a:cubicBezTo>
                <a:cubicBezTo>
                  <a:pt x="93" y="29"/>
                  <a:pt x="92" y="29"/>
                  <a:pt x="92" y="29"/>
                </a:cubicBezTo>
                <a:cubicBezTo>
                  <a:pt x="91" y="29"/>
                  <a:pt x="91" y="29"/>
                  <a:pt x="91" y="29"/>
                </a:cubicBezTo>
                <a:cubicBezTo>
                  <a:pt x="90" y="29"/>
                  <a:pt x="90" y="29"/>
                  <a:pt x="90" y="29"/>
                </a:cubicBezTo>
                <a:cubicBezTo>
                  <a:pt x="90" y="29"/>
                  <a:pt x="90" y="29"/>
                  <a:pt x="90" y="29"/>
                </a:cubicBezTo>
                <a:cubicBezTo>
                  <a:pt x="90" y="29"/>
                  <a:pt x="90" y="29"/>
                  <a:pt x="90" y="29"/>
                </a:cubicBezTo>
                <a:cubicBezTo>
                  <a:pt x="90" y="29"/>
                  <a:pt x="90" y="29"/>
                  <a:pt x="90" y="29"/>
                </a:cubicBezTo>
                <a:cubicBezTo>
                  <a:pt x="90" y="28"/>
                  <a:pt x="90" y="27"/>
                  <a:pt x="91" y="27"/>
                </a:cubicBezTo>
                <a:cubicBezTo>
                  <a:pt x="91" y="27"/>
                  <a:pt x="91" y="26"/>
                  <a:pt x="91" y="26"/>
                </a:cubicBezTo>
                <a:cubicBezTo>
                  <a:pt x="92" y="26"/>
                  <a:pt x="92" y="26"/>
                  <a:pt x="92" y="25"/>
                </a:cubicBezTo>
                <a:cubicBezTo>
                  <a:pt x="92" y="25"/>
                  <a:pt x="92" y="25"/>
                  <a:pt x="92" y="25"/>
                </a:cubicBezTo>
                <a:cubicBezTo>
                  <a:pt x="92" y="25"/>
                  <a:pt x="92" y="25"/>
                  <a:pt x="92" y="25"/>
                </a:cubicBezTo>
                <a:cubicBezTo>
                  <a:pt x="92" y="25"/>
                  <a:pt x="92" y="25"/>
                  <a:pt x="92" y="25"/>
                </a:cubicBezTo>
                <a:cubicBezTo>
                  <a:pt x="92" y="25"/>
                  <a:pt x="92" y="25"/>
                  <a:pt x="92" y="25"/>
                </a:cubicBezTo>
                <a:cubicBezTo>
                  <a:pt x="93" y="26"/>
                  <a:pt x="93" y="26"/>
                  <a:pt x="93" y="26"/>
                </a:cubicBezTo>
                <a:cubicBezTo>
                  <a:pt x="93" y="27"/>
                  <a:pt x="93" y="27"/>
                  <a:pt x="94" y="27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lose/>
                <a:moveTo>
                  <a:pt x="17" y="113"/>
                </a:moveTo>
                <a:cubicBezTo>
                  <a:pt x="15" y="112"/>
                  <a:pt x="17" y="108"/>
                  <a:pt x="20" y="108"/>
                </a:cubicBezTo>
                <a:cubicBezTo>
                  <a:pt x="21" y="108"/>
                  <a:pt x="21" y="108"/>
                  <a:pt x="22" y="108"/>
                </a:cubicBezTo>
                <a:cubicBezTo>
                  <a:pt x="22" y="107"/>
                  <a:pt x="22" y="106"/>
                  <a:pt x="21" y="106"/>
                </a:cubicBezTo>
                <a:cubicBezTo>
                  <a:pt x="15" y="105"/>
                  <a:pt x="16" y="90"/>
                  <a:pt x="23" y="89"/>
                </a:cubicBezTo>
                <a:cubicBezTo>
                  <a:pt x="25" y="89"/>
                  <a:pt x="26" y="89"/>
                  <a:pt x="27" y="90"/>
                </a:cubicBezTo>
                <a:cubicBezTo>
                  <a:pt x="28" y="91"/>
                  <a:pt x="27" y="92"/>
                  <a:pt x="26" y="91"/>
                </a:cubicBezTo>
                <a:cubicBezTo>
                  <a:pt x="25" y="90"/>
                  <a:pt x="25" y="90"/>
                  <a:pt x="24" y="90"/>
                </a:cubicBezTo>
                <a:cubicBezTo>
                  <a:pt x="23" y="91"/>
                  <a:pt x="22" y="91"/>
                  <a:pt x="21" y="92"/>
                </a:cubicBezTo>
                <a:cubicBezTo>
                  <a:pt x="21" y="92"/>
                  <a:pt x="20" y="94"/>
                  <a:pt x="20" y="94"/>
                </a:cubicBezTo>
                <a:cubicBezTo>
                  <a:pt x="20" y="95"/>
                  <a:pt x="20" y="95"/>
                  <a:pt x="21" y="96"/>
                </a:cubicBezTo>
                <a:cubicBezTo>
                  <a:pt x="23" y="97"/>
                  <a:pt x="27" y="96"/>
                  <a:pt x="26" y="98"/>
                </a:cubicBezTo>
                <a:cubicBezTo>
                  <a:pt x="26" y="99"/>
                  <a:pt x="24" y="99"/>
                  <a:pt x="23" y="98"/>
                </a:cubicBezTo>
                <a:cubicBezTo>
                  <a:pt x="21" y="97"/>
                  <a:pt x="20" y="98"/>
                  <a:pt x="19" y="100"/>
                </a:cubicBezTo>
                <a:cubicBezTo>
                  <a:pt x="19" y="102"/>
                  <a:pt x="20" y="102"/>
                  <a:pt x="20" y="102"/>
                </a:cubicBezTo>
                <a:cubicBezTo>
                  <a:pt x="21" y="102"/>
                  <a:pt x="21" y="102"/>
                  <a:pt x="22" y="102"/>
                </a:cubicBezTo>
                <a:cubicBezTo>
                  <a:pt x="22" y="101"/>
                  <a:pt x="23" y="101"/>
                  <a:pt x="24" y="101"/>
                </a:cubicBezTo>
                <a:cubicBezTo>
                  <a:pt x="24" y="101"/>
                  <a:pt x="25" y="101"/>
                  <a:pt x="24" y="102"/>
                </a:cubicBezTo>
                <a:cubicBezTo>
                  <a:pt x="24" y="103"/>
                  <a:pt x="24" y="104"/>
                  <a:pt x="27" y="105"/>
                </a:cubicBezTo>
                <a:cubicBezTo>
                  <a:pt x="27" y="105"/>
                  <a:pt x="27" y="105"/>
                  <a:pt x="27" y="106"/>
                </a:cubicBezTo>
                <a:cubicBezTo>
                  <a:pt x="27" y="107"/>
                  <a:pt x="26" y="107"/>
                  <a:pt x="25" y="107"/>
                </a:cubicBezTo>
                <a:cubicBezTo>
                  <a:pt x="26" y="110"/>
                  <a:pt x="22" y="111"/>
                  <a:pt x="20" y="110"/>
                </a:cubicBezTo>
                <a:cubicBezTo>
                  <a:pt x="18" y="110"/>
                  <a:pt x="18" y="112"/>
                  <a:pt x="17" y="113"/>
                </a:cubicBezTo>
                <a:close/>
                <a:moveTo>
                  <a:pt x="45" y="108"/>
                </a:moveTo>
                <a:cubicBezTo>
                  <a:pt x="46" y="107"/>
                  <a:pt x="50" y="109"/>
                  <a:pt x="51" y="110"/>
                </a:cubicBezTo>
                <a:cubicBezTo>
                  <a:pt x="51" y="110"/>
                  <a:pt x="51" y="110"/>
                  <a:pt x="51" y="110"/>
                </a:cubicBezTo>
                <a:cubicBezTo>
                  <a:pt x="50" y="112"/>
                  <a:pt x="47" y="109"/>
                  <a:pt x="46" y="109"/>
                </a:cubicBezTo>
                <a:cubicBezTo>
                  <a:pt x="45" y="110"/>
                  <a:pt x="44" y="109"/>
                  <a:pt x="45" y="108"/>
                </a:cubicBezTo>
                <a:close/>
                <a:moveTo>
                  <a:pt x="25" y="127"/>
                </a:moveTo>
                <a:cubicBezTo>
                  <a:pt x="24" y="128"/>
                  <a:pt x="24" y="128"/>
                  <a:pt x="24" y="128"/>
                </a:cubicBezTo>
                <a:cubicBezTo>
                  <a:pt x="20" y="129"/>
                  <a:pt x="18" y="126"/>
                  <a:pt x="17" y="125"/>
                </a:cubicBezTo>
                <a:cubicBezTo>
                  <a:pt x="16" y="123"/>
                  <a:pt x="18" y="123"/>
                  <a:pt x="17" y="122"/>
                </a:cubicBezTo>
                <a:cubicBezTo>
                  <a:pt x="15" y="120"/>
                  <a:pt x="12" y="116"/>
                  <a:pt x="16" y="114"/>
                </a:cubicBezTo>
                <a:cubicBezTo>
                  <a:pt x="16" y="114"/>
                  <a:pt x="17" y="115"/>
                  <a:pt x="17" y="116"/>
                </a:cubicBezTo>
                <a:cubicBezTo>
                  <a:pt x="17" y="116"/>
                  <a:pt x="16" y="118"/>
                  <a:pt x="17" y="119"/>
                </a:cubicBezTo>
                <a:cubicBezTo>
                  <a:pt x="18" y="119"/>
                  <a:pt x="19" y="120"/>
                  <a:pt x="20" y="121"/>
                </a:cubicBezTo>
                <a:cubicBezTo>
                  <a:pt x="22" y="122"/>
                  <a:pt x="21" y="123"/>
                  <a:pt x="21" y="124"/>
                </a:cubicBezTo>
                <a:cubicBezTo>
                  <a:pt x="22" y="126"/>
                  <a:pt x="23" y="126"/>
                  <a:pt x="25" y="126"/>
                </a:cubicBezTo>
                <a:cubicBezTo>
                  <a:pt x="26" y="126"/>
                  <a:pt x="26" y="127"/>
                  <a:pt x="25" y="127"/>
                </a:cubicBezTo>
                <a:close/>
                <a:moveTo>
                  <a:pt x="41" y="96"/>
                </a:moveTo>
                <a:cubicBezTo>
                  <a:pt x="41" y="95"/>
                  <a:pt x="42" y="95"/>
                  <a:pt x="41" y="94"/>
                </a:cubicBezTo>
                <a:cubicBezTo>
                  <a:pt x="38" y="88"/>
                  <a:pt x="42" y="89"/>
                  <a:pt x="42" y="86"/>
                </a:cubicBezTo>
                <a:cubicBezTo>
                  <a:pt x="42" y="85"/>
                  <a:pt x="42" y="85"/>
                  <a:pt x="41" y="85"/>
                </a:cubicBezTo>
                <a:cubicBezTo>
                  <a:pt x="40" y="84"/>
                  <a:pt x="39" y="85"/>
                  <a:pt x="38" y="85"/>
                </a:cubicBezTo>
                <a:cubicBezTo>
                  <a:pt x="37" y="85"/>
                  <a:pt x="37" y="83"/>
                  <a:pt x="36" y="83"/>
                </a:cubicBezTo>
                <a:cubicBezTo>
                  <a:pt x="35" y="83"/>
                  <a:pt x="34" y="84"/>
                  <a:pt x="33" y="83"/>
                </a:cubicBezTo>
                <a:cubicBezTo>
                  <a:pt x="31" y="82"/>
                  <a:pt x="32" y="83"/>
                  <a:pt x="29" y="83"/>
                </a:cubicBezTo>
                <a:cubicBezTo>
                  <a:pt x="27" y="83"/>
                  <a:pt x="26" y="84"/>
                  <a:pt x="25" y="87"/>
                </a:cubicBezTo>
                <a:cubicBezTo>
                  <a:pt x="25" y="88"/>
                  <a:pt x="24" y="88"/>
                  <a:pt x="24" y="88"/>
                </a:cubicBezTo>
                <a:cubicBezTo>
                  <a:pt x="24" y="87"/>
                  <a:pt x="23" y="85"/>
                  <a:pt x="25" y="83"/>
                </a:cubicBezTo>
                <a:cubicBezTo>
                  <a:pt x="26" y="82"/>
                  <a:pt x="28" y="82"/>
                  <a:pt x="29" y="81"/>
                </a:cubicBezTo>
                <a:cubicBezTo>
                  <a:pt x="31" y="80"/>
                  <a:pt x="33" y="80"/>
                  <a:pt x="35" y="81"/>
                </a:cubicBezTo>
                <a:cubicBezTo>
                  <a:pt x="37" y="81"/>
                  <a:pt x="38" y="82"/>
                  <a:pt x="39" y="84"/>
                </a:cubicBezTo>
                <a:cubicBezTo>
                  <a:pt x="39" y="85"/>
                  <a:pt x="41" y="83"/>
                  <a:pt x="42" y="84"/>
                </a:cubicBezTo>
                <a:cubicBezTo>
                  <a:pt x="43" y="84"/>
                  <a:pt x="44" y="84"/>
                  <a:pt x="44" y="86"/>
                </a:cubicBezTo>
                <a:cubicBezTo>
                  <a:pt x="45" y="87"/>
                  <a:pt x="44" y="89"/>
                  <a:pt x="43" y="90"/>
                </a:cubicBezTo>
                <a:cubicBezTo>
                  <a:pt x="43" y="91"/>
                  <a:pt x="43" y="91"/>
                  <a:pt x="43" y="91"/>
                </a:cubicBezTo>
                <a:cubicBezTo>
                  <a:pt x="44" y="93"/>
                  <a:pt x="46" y="90"/>
                  <a:pt x="48" y="88"/>
                </a:cubicBezTo>
                <a:cubicBezTo>
                  <a:pt x="49" y="86"/>
                  <a:pt x="50" y="86"/>
                  <a:pt x="51" y="86"/>
                </a:cubicBezTo>
                <a:cubicBezTo>
                  <a:pt x="52" y="86"/>
                  <a:pt x="53" y="87"/>
                  <a:pt x="54" y="88"/>
                </a:cubicBezTo>
                <a:cubicBezTo>
                  <a:pt x="55" y="89"/>
                  <a:pt x="55" y="90"/>
                  <a:pt x="54" y="90"/>
                </a:cubicBezTo>
                <a:cubicBezTo>
                  <a:pt x="52" y="90"/>
                  <a:pt x="51" y="90"/>
                  <a:pt x="49" y="88"/>
                </a:cubicBezTo>
                <a:cubicBezTo>
                  <a:pt x="48" y="88"/>
                  <a:pt x="48" y="90"/>
                  <a:pt x="47" y="91"/>
                </a:cubicBezTo>
                <a:cubicBezTo>
                  <a:pt x="47" y="94"/>
                  <a:pt x="43" y="94"/>
                  <a:pt x="42" y="98"/>
                </a:cubicBezTo>
                <a:cubicBezTo>
                  <a:pt x="42" y="98"/>
                  <a:pt x="42" y="98"/>
                  <a:pt x="41" y="99"/>
                </a:cubicBezTo>
                <a:cubicBezTo>
                  <a:pt x="41" y="100"/>
                  <a:pt x="40" y="100"/>
                  <a:pt x="41" y="99"/>
                </a:cubicBezTo>
                <a:cubicBezTo>
                  <a:pt x="41" y="97"/>
                  <a:pt x="41" y="98"/>
                  <a:pt x="41" y="97"/>
                </a:cubicBezTo>
                <a:cubicBezTo>
                  <a:pt x="41" y="97"/>
                  <a:pt x="41" y="96"/>
                  <a:pt x="41" y="96"/>
                </a:cubicBezTo>
                <a:close/>
                <a:moveTo>
                  <a:pt x="39" y="111"/>
                </a:moveTo>
                <a:cubicBezTo>
                  <a:pt x="38" y="111"/>
                  <a:pt x="36" y="110"/>
                  <a:pt x="35" y="109"/>
                </a:cubicBezTo>
                <a:cubicBezTo>
                  <a:pt x="35" y="108"/>
                  <a:pt x="34" y="107"/>
                  <a:pt x="34" y="106"/>
                </a:cubicBezTo>
                <a:cubicBezTo>
                  <a:pt x="29" y="105"/>
                  <a:pt x="27" y="102"/>
                  <a:pt x="27" y="101"/>
                </a:cubicBezTo>
                <a:cubicBezTo>
                  <a:pt x="27" y="101"/>
                  <a:pt x="28" y="101"/>
                  <a:pt x="29" y="102"/>
                </a:cubicBezTo>
                <a:cubicBezTo>
                  <a:pt x="30" y="104"/>
                  <a:pt x="34" y="104"/>
                  <a:pt x="34" y="104"/>
                </a:cubicBezTo>
                <a:cubicBezTo>
                  <a:pt x="33" y="103"/>
                  <a:pt x="33" y="101"/>
                  <a:pt x="34" y="100"/>
                </a:cubicBezTo>
                <a:cubicBezTo>
                  <a:pt x="34" y="99"/>
                  <a:pt x="34" y="99"/>
                  <a:pt x="33" y="99"/>
                </a:cubicBezTo>
                <a:cubicBezTo>
                  <a:pt x="31" y="97"/>
                  <a:pt x="29" y="98"/>
                  <a:pt x="28" y="97"/>
                </a:cubicBezTo>
                <a:cubicBezTo>
                  <a:pt x="27" y="96"/>
                  <a:pt x="28" y="94"/>
                  <a:pt x="30" y="95"/>
                </a:cubicBezTo>
                <a:cubicBezTo>
                  <a:pt x="30" y="95"/>
                  <a:pt x="31" y="96"/>
                  <a:pt x="32" y="96"/>
                </a:cubicBezTo>
                <a:cubicBezTo>
                  <a:pt x="33" y="97"/>
                  <a:pt x="33" y="96"/>
                  <a:pt x="33" y="95"/>
                </a:cubicBezTo>
                <a:cubicBezTo>
                  <a:pt x="33" y="93"/>
                  <a:pt x="34" y="89"/>
                  <a:pt x="34" y="88"/>
                </a:cubicBezTo>
                <a:cubicBezTo>
                  <a:pt x="34" y="87"/>
                  <a:pt x="34" y="87"/>
                  <a:pt x="35" y="87"/>
                </a:cubicBezTo>
                <a:cubicBezTo>
                  <a:pt x="36" y="87"/>
                  <a:pt x="37" y="88"/>
                  <a:pt x="38" y="89"/>
                </a:cubicBezTo>
                <a:cubicBezTo>
                  <a:pt x="38" y="89"/>
                  <a:pt x="38" y="90"/>
                  <a:pt x="38" y="90"/>
                </a:cubicBezTo>
                <a:cubicBezTo>
                  <a:pt x="36" y="93"/>
                  <a:pt x="35" y="94"/>
                  <a:pt x="36" y="96"/>
                </a:cubicBezTo>
                <a:cubicBezTo>
                  <a:pt x="36" y="96"/>
                  <a:pt x="36" y="98"/>
                  <a:pt x="36" y="99"/>
                </a:cubicBezTo>
                <a:cubicBezTo>
                  <a:pt x="37" y="99"/>
                  <a:pt x="38" y="99"/>
                  <a:pt x="39" y="98"/>
                </a:cubicBezTo>
                <a:cubicBezTo>
                  <a:pt x="39" y="97"/>
                  <a:pt x="40" y="98"/>
                  <a:pt x="39" y="99"/>
                </a:cubicBezTo>
                <a:cubicBezTo>
                  <a:pt x="39" y="100"/>
                  <a:pt x="37" y="101"/>
                  <a:pt x="37" y="101"/>
                </a:cubicBezTo>
                <a:cubicBezTo>
                  <a:pt x="36" y="103"/>
                  <a:pt x="37" y="109"/>
                  <a:pt x="38" y="107"/>
                </a:cubicBezTo>
                <a:cubicBezTo>
                  <a:pt x="40" y="105"/>
                  <a:pt x="41" y="103"/>
                  <a:pt x="45" y="104"/>
                </a:cubicBezTo>
                <a:cubicBezTo>
                  <a:pt x="45" y="104"/>
                  <a:pt x="45" y="104"/>
                  <a:pt x="45" y="104"/>
                </a:cubicBezTo>
                <a:cubicBezTo>
                  <a:pt x="43" y="104"/>
                  <a:pt x="39" y="106"/>
                  <a:pt x="40" y="108"/>
                </a:cubicBezTo>
                <a:cubicBezTo>
                  <a:pt x="40" y="109"/>
                  <a:pt x="41" y="109"/>
                  <a:pt x="41" y="110"/>
                </a:cubicBezTo>
                <a:cubicBezTo>
                  <a:pt x="40" y="111"/>
                  <a:pt x="40" y="112"/>
                  <a:pt x="39" y="111"/>
                </a:cubicBezTo>
                <a:close/>
                <a:moveTo>
                  <a:pt x="55" y="122"/>
                </a:moveTo>
                <a:cubicBezTo>
                  <a:pt x="54" y="121"/>
                  <a:pt x="54" y="121"/>
                  <a:pt x="55" y="120"/>
                </a:cubicBezTo>
                <a:cubicBezTo>
                  <a:pt x="55" y="119"/>
                  <a:pt x="57" y="120"/>
                  <a:pt x="58" y="120"/>
                </a:cubicBezTo>
                <a:cubicBezTo>
                  <a:pt x="61" y="120"/>
                  <a:pt x="60" y="117"/>
                  <a:pt x="61" y="117"/>
                </a:cubicBezTo>
                <a:cubicBezTo>
                  <a:pt x="63" y="114"/>
                  <a:pt x="61" y="125"/>
                  <a:pt x="55" y="122"/>
                </a:cubicBezTo>
                <a:close/>
                <a:moveTo>
                  <a:pt x="58" y="115"/>
                </a:moveTo>
                <a:cubicBezTo>
                  <a:pt x="59" y="113"/>
                  <a:pt x="61" y="110"/>
                  <a:pt x="59" y="108"/>
                </a:cubicBezTo>
                <a:cubicBezTo>
                  <a:pt x="58" y="108"/>
                  <a:pt x="58" y="106"/>
                  <a:pt x="59" y="106"/>
                </a:cubicBezTo>
                <a:cubicBezTo>
                  <a:pt x="61" y="106"/>
                  <a:pt x="64" y="107"/>
                  <a:pt x="64" y="109"/>
                </a:cubicBezTo>
                <a:cubicBezTo>
                  <a:pt x="64" y="113"/>
                  <a:pt x="60" y="114"/>
                  <a:pt x="60" y="115"/>
                </a:cubicBezTo>
                <a:cubicBezTo>
                  <a:pt x="60" y="116"/>
                  <a:pt x="59" y="116"/>
                  <a:pt x="58" y="116"/>
                </a:cubicBezTo>
                <a:cubicBezTo>
                  <a:pt x="57" y="115"/>
                  <a:pt x="57" y="115"/>
                  <a:pt x="58" y="115"/>
                </a:cubicBezTo>
                <a:close/>
                <a:moveTo>
                  <a:pt x="52" y="111"/>
                </a:moveTo>
                <a:cubicBezTo>
                  <a:pt x="54" y="106"/>
                  <a:pt x="48" y="101"/>
                  <a:pt x="47" y="101"/>
                </a:cubicBezTo>
                <a:cubicBezTo>
                  <a:pt x="46" y="101"/>
                  <a:pt x="47" y="100"/>
                  <a:pt x="47" y="100"/>
                </a:cubicBezTo>
                <a:cubicBezTo>
                  <a:pt x="53" y="103"/>
                  <a:pt x="51" y="101"/>
                  <a:pt x="51" y="97"/>
                </a:cubicBezTo>
                <a:cubicBezTo>
                  <a:pt x="51" y="95"/>
                  <a:pt x="51" y="92"/>
                  <a:pt x="52" y="92"/>
                </a:cubicBezTo>
                <a:cubicBezTo>
                  <a:pt x="52" y="92"/>
                  <a:pt x="51" y="97"/>
                  <a:pt x="53" y="98"/>
                </a:cubicBezTo>
                <a:cubicBezTo>
                  <a:pt x="53" y="99"/>
                  <a:pt x="54" y="96"/>
                  <a:pt x="54" y="96"/>
                </a:cubicBezTo>
                <a:cubicBezTo>
                  <a:pt x="55" y="95"/>
                  <a:pt x="55" y="96"/>
                  <a:pt x="55" y="97"/>
                </a:cubicBezTo>
                <a:cubicBezTo>
                  <a:pt x="54" y="101"/>
                  <a:pt x="56" y="109"/>
                  <a:pt x="54" y="113"/>
                </a:cubicBezTo>
                <a:cubicBezTo>
                  <a:pt x="53" y="114"/>
                  <a:pt x="51" y="114"/>
                  <a:pt x="52" y="111"/>
                </a:cubicBezTo>
                <a:close/>
                <a:moveTo>
                  <a:pt x="56" y="107"/>
                </a:moveTo>
                <a:cubicBezTo>
                  <a:pt x="55" y="107"/>
                  <a:pt x="55" y="106"/>
                  <a:pt x="55" y="106"/>
                </a:cubicBezTo>
                <a:cubicBezTo>
                  <a:pt x="56" y="105"/>
                  <a:pt x="58" y="104"/>
                  <a:pt x="58" y="104"/>
                </a:cubicBezTo>
                <a:cubicBezTo>
                  <a:pt x="59" y="103"/>
                  <a:pt x="58" y="103"/>
                  <a:pt x="58" y="102"/>
                </a:cubicBezTo>
                <a:cubicBezTo>
                  <a:pt x="58" y="102"/>
                  <a:pt x="57" y="102"/>
                  <a:pt x="57" y="101"/>
                </a:cubicBezTo>
                <a:cubicBezTo>
                  <a:pt x="57" y="100"/>
                  <a:pt x="59" y="100"/>
                  <a:pt x="59" y="99"/>
                </a:cubicBezTo>
                <a:cubicBezTo>
                  <a:pt x="59" y="96"/>
                  <a:pt x="58" y="97"/>
                  <a:pt x="58" y="95"/>
                </a:cubicBezTo>
                <a:cubicBezTo>
                  <a:pt x="58" y="93"/>
                  <a:pt x="56" y="92"/>
                  <a:pt x="56" y="92"/>
                </a:cubicBezTo>
                <a:cubicBezTo>
                  <a:pt x="55" y="91"/>
                  <a:pt x="56" y="90"/>
                  <a:pt x="57" y="91"/>
                </a:cubicBezTo>
                <a:cubicBezTo>
                  <a:pt x="62" y="92"/>
                  <a:pt x="63" y="96"/>
                  <a:pt x="60" y="99"/>
                </a:cubicBezTo>
                <a:cubicBezTo>
                  <a:pt x="62" y="102"/>
                  <a:pt x="59" y="106"/>
                  <a:pt x="56" y="107"/>
                </a:cubicBezTo>
                <a:close/>
                <a:moveTo>
                  <a:pt x="76" y="8"/>
                </a:moveTo>
                <a:cubicBezTo>
                  <a:pt x="76" y="54"/>
                  <a:pt x="76" y="54"/>
                  <a:pt x="76" y="54"/>
                </a:cubicBezTo>
                <a:cubicBezTo>
                  <a:pt x="76" y="54"/>
                  <a:pt x="76" y="54"/>
                  <a:pt x="76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24"/>
                  <a:pt x="4" y="24"/>
                  <a:pt x="4" y="24"/>
                </a:cubicBezTo>
                <a:cubicBezTo>
                  <a:pt x="11" y="20"/>
                  <a:pt x="22" y="12"/>
                  <a:pt x="26" y="4"/>
                </a:cubicBezTo>
                <a:cubicBezTo>
                  <a:pt x="76" y="4"/>
                  <a:pt x="76" y="4"/>
                  <a:pt x="76" y="4"/>
                </a:cubicBezTo>
                <a:cubicBezTo>
                  <a:pt x="125" y="4"/>
                  <a:pt x="125" y="4"/>
                  <a:pt x="125" y="4"/>
                </a:cubicBezTo>
                <a:cubicBezTo>
                  <a:pt x="130" y="12"/>
                  <a:pt x="140" y="21"/>
                  <a:pt x="147" y="24"/>
                </a:cubicBezTo>
                <a:cubicBezTo>
                  <a:pt x="147" y="39"/>
                  <a:pt x="147" y="39"/>
                  <a:pt x="147" y="39"/>
                </a:cubicBezTo>
                <a:cubicBezTo>
                  <a:pt x="131" y="39"/>
                  <a:pt x="131" y="39"/>
                  <a:pt x="131" y="39"/>
                </a:cubicBezTo>
                <a:cubicBezTo>
                  <a:pt x="131" y="46"/>
                  <a:pt x="131" y="46"/>
                  <a:pt x="131" y="46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7" y="54"/>
                  <a:pt x="147" y="54"/>
                  <a:pt x="147" y="54"/>
                </a:cubicBezTo>
                <a:cubicBezTo>
                  <a:pt x="86" y="54"/>
                  <a:pt x="86" y="54"/>
                  <a:pt x="86" y="54"/>
                </a:cubicBezTo>
                <a:cubicBezTo>
                  <a:pt x="86" y="46"/>
                  <a:pt x="86" y="46"/>
                  <a:pt x="86" y="46"/>
                </a:cubicBezTo>
                <a:cubicBezTo>
                  <a:pt x="102" y="46"/>
                  <a:pt x="102" y="46"/>
                  <a:pt x="102" y="46"/>
                </a:cubicBezTo>
                <a:cubicBezTo>
                  <a:pt x="102" y="39"/>
                  <a:pt x="102" y="39"/>
                  <a:pt x="102" y="39"/>
                </a:cubicBezTo>
                <a:cubicBezTo>
                  <a:pt x="86" y="39"/>
                  <a:pt x="86" y="39"/>
                  <a:pt x="86" y="39"/>
                </a:cubicBezTo>
                <a:cubicBezTo>
                  <a:pt x="86" y="33"/>
                  <a:pt x="86" y="33"/>
                  <a:pt x="86" y="33"/>
                </a:cubicBezTo>
                <a:cubicBezTo>
                  <a:pt x="143" y="33"/>
                  <a:pt x="143" y="33"/>
                  <a:pt x="143" y="33"/>
                </a:cubicBezTo>
                <a:cubicBezTo>
                  <a:pt x="136" y="30"/>
                  <a:pt x="122" y="20"/>
                  <a:pt x="118" y="8"/>
                </a:cubicBezTo>
                <a:cubicBezTo>
                  <a:pt x="76" y="8"/>
                  <a:pt x="76" y="8"/>
                  <a:pt x="76" y="8"/>
                </a:cubicBezTo>
                <a:close/>
                <a:moveTo>
                  <a:pt x="49" y="141"/>
                </a:moveTo>
                <a:cubicBezTo>
                  <a:pt x="48" y="142"/>
                  <a:pt x="50" y="143"/>
                  <a:pt x="51" y="143"/>
                </a:cubicBezTo>
                <a:cubicBezTo>
                  <a:pt x="54" y="142"/>
                  <a:pt x="60" y="144"/>
                  <a:pt x="59" y="142"/>
                </a:cubicBezTo>
                <a:cubicBezTo>
                  <a:pt x="54" y="141"/>
                  <a:pt x="52" y="133"/>
                  <a:pt x="54" y="130"/>
                </a:cubicBezTo>
                <a:cubicBezTo>
                  <a:pt x="55" y="127"/>
                  <a:pt x="61" y="127"/>
                  <a:pt x="62" y="123"/>
                </a:cubicBezTo>
                <a:cubicBezTo>
                  <a:pt x="62" y="123"/>
                  <a:pt x="62" y="122"/>
                  <a:pt x="61" y="123"/>
                </a:cubicBezTo>
                <a:cubicBezTo>
                  <a:pt x="59" y="123"/>
                  <a:pt x="57" y="125"/>
                  <a:pt x="56" y="125"/>
                </a:cubicBezTo>
                <a:cubicBezTo>
                  <a:pt x="53" y="125"/>
                  <a:pt x="54" y="122"/>
                  <a:pt x="55" y="118"/>
                </a:cubicBezTo>
                <a:cubicBezTo>
                  <a:pt x="55" y="117"/>
                  <a:pt x="56" y="114"/>
                  <a:pt x="56" y="114"/>
                </a:cubicBezTo>
                <a:cubicBezTo>
                  <a:pt x="55" y="112"/>
                  <a:pt x="54" y="112"/>
                  <a:pt x="54" y="114"/>
                </a:cubicBezTo>
                <a:cubicBezTo>
                  <a:pt x="54" y="115"/>
                  <a:pt x="52" y="120"/>
                  <a:pt x="50" y="119"/>
                </a:cubicBezTo>
                <a:cubicBezTo>
                  <a:pt x="47" y="118"/>
                  <a:pt x="47" y="118"/>
                  <a:pt x="47" y="117"/>
                </a:cubicBezTo>
                <a:cubicBezTo>
                  <a:pt x="45" y="114"/>
                  <a:pt x="44" y="114"/>
                  <a:pt x="44" y="114"/>
                </a:cubicBezTo>
                <a:cubicBezTo>
                  <a:pt x="42" y="114"/>
                  <a:pt x="44" y="116"/>
                  <a:pt x="44" y="117"/>
                </a:cubicBezTo>
                <a:cubicBezTo>
                  <a:pt x="44" y="118"/>
                  <a:pt x="42" y="119"/>
                  <a:pt x="41" y="118"/>
                </a:cubicBezTo>
                <a:cubicBezTo>
                  <a:pt x="40" y="117"/>
                  <a:pt x="39" y="116"/>
                  <a:pt x="39" y="113"/>
                </a:cubicBezTo>
                <a:cubicBezTo>
                  <a:pt x="37" y="111"/>
                  <a:pt x="37" y="111"/>
                  <a:pt x="35" y="112"/>
                </a:cubicBezTo>
                <a:cubicBezTo>
                  <a:pt x="33" y="109"/>
                  <a:pt x="29" y="114"/>
                  <a:pt x="30" y="114"/>
                </a:cubicBezTo>
                <a:cubicBezTo>
                  <a:pt x="29" y="114"/>
                  <a:pt x="27" y="112"/>
                  <a:pt x="27" y="113"/>
                </a:cubicBezTo>
                <a:cubicBezTo>
                  <a:pt x="26" y="113"/>
                  <a:pt x="25" y="113"/>
                  <a:pt x="24" y="111"/>
                </a:cubicBezTo>
                <a:cubicBezTo>
                  <a:pt x="24" y="111"/>
                  <a:pt x="24" y="111"/>
                  <a:pt x="24" y="111"/>
                </a:cubicBezTo>
                <a:cubicBezTo>
                  <a:pt x="23" y="112"/>
                  <a:pt x="24" y="113"/>
                  <a:pt x="24" y="113"/>
                </a:cubicBezTo>
                <a:cubicBezTo>
                  <a:pt x="21" y="114"/>
                  <a:pt x="18" y="115"/>
                  <a:pt x="20" y="119"/>
                </a:cubicBezTo>
                <a:cubicBezTo>
                  <a:pt x="24" y="121"/>
                  <a:pt x="24" y="117"/>
                  <a:pt x="24" y="116"/>
                </a:cubicBezTo>
                <a:cubicBezTo>
                  <a:pt x="27" y="111"/>
                  <a:pt x="28" y="118"/>
                  <a:pt x="31" y="116"/>
                </a:cubicBezTo>
                <a:cubicBezTo>
                  <a:pt x="31" y="116"/>
                  <a:pt x="31" y="116"/>
                  <a:pt x="31" y="115"/>
                </a:cubicBezTo>
                <a:cubicBezTo>
                  <a:pt x="30" y="114"/>
                  <a:pt x="33" y="112"/>
                  <a:pt x="34" y="113"/>
                </a:cubicBezTo>
                <a:cubicBezTo>
                  <a:pt x="36" y="114"/>
                  <a:pt x="36" y="118"/>
                  <a:pt x="36" y="120"/>
                </a:cubicBezTo>
                <a:cubicBezTo>
                  <a:pt x="36" y="121"/>
                  <a:pt x="32" y="120"/>
                  <a:pt x="31" y="118"/>
                </a:cubicBezTo>
                <a:cubicBezTo>
                  <a:pt x="30" y="117"/>
                  <a:pt x="31" y="118"/>
                  <a:pt x="31" y="120"/>
                </a:cubicBezTo>
                <a:cubicBezTo>
                  <a:pt x="32" y="120"/>
                  <a:pt x="31" y="120"/>
                  <a:pt x="27" y="119"/>
                </a:cubicBezTo>
                <a:cubicBezTo>
                  <a:pt x="26" y="119"/>
                  <a:pt x="26" y="120"/>
                  <a:pt x="26" y="120"/>
                </a:cubicBezTo>
                <a:cubicBezTo>
                  <a:pt x="28" y="122"/>
                  <a:pt x="33" y="121"/>
                  <a:pt x="33" y="121"/>
                </a:cubicBezTo>
                <a:cubicBezTo>
                  <a:pt x="34" y="121"/>
                  <a:pt x="34" y="122"/>
                  <a:pt x="36" y="123"/>
                </a:cubicBezTo>
                <a:cubicBezTo>
                  <a:pt x="36" y="124"/>
                  <a:pt x="36" y="124"/>
                  <a:pt x="36" y="125"/>
                </a:cubicBezTo>
                <a:cubicBezTo>
                  <a:pt x="35" y="126"/>
                  <a:pt x="34" y="126"/>
                  <a:pt x="34" y="125"/>
                </a:cubicBezTo>
                <a:cubicBezTo>
                  <a:pt x="33" y="124"/>
                  <a:pt x="33" y="124"/>
                  <a:pt x="31" y="124"/>
                </a:cubicBezTo>
                <a:cubicBezTo>
                  <a:pt x="30" y="124"/>
                  <a:pt x="28" y="124"/>
                  <a:pt x="27" y="125"/>
                </a:cubicBezTo>
                <a:cubicBezTo>
                  <a:pt x="25" y="126"/>
                  <a:pt x="26" y="129"/>
                  <a:pt x="27" y="128"/>
                </a:cubicBezTo>
                <a:cubicBezTo>
                  <a:pt x="29" y="126"/>
                  <a:pt x="30" y="128"/>
                  <a:pt x="34" y="128"/>
                </a:cubicBezTo>
                <a:cubicBezTo>
                  <a:pt x="35" y="128"/>
                  <a:pt x="36" y="132"/>
                  <a:pt x="35" y="137"/>
                </a:cubicBezTo>
                <a:cubicBezTo>
                  <a:pt x="35" y="138"/>
                  <a:pt x="35" y="138"/>
                  <a:pt x="35" y="138"/>
                </a:cubicBezTo>
                <a:cubicBezTo>
                  <a:pt x="34" y="138"/>
                  <a:pt x="33" y="139"/>
                  <a:pt x="32" y="139"/>
                </a:cubicBezTo>
                <a:cubicBezTo>
                  <a:pt x="30" y="140"/>
                  <a:pt x="29" y="142"/>
                  <a:pt x="27" y="141"/>
                </a:cubicBezTo>
                <a:cubicBezTo>
                  <a:pt x="17" y="131"/>
                  <a:pt x="8" y="117"/>
                  <a:pt x="5" y="103"/>
                </a:cubicBezTo>
                <a:cubicBezTo>
                  <a:pt x="4" y="100"/>
                  <a:pt x="4" y="97"/>
                  <a:pt x="4" y="93"/>
                </a:cubicBezTo>
                <a:cubicBezTo>
                  <a:pt x="4" y="76"/>
                  <a:pt x="4" y="76"/>
                  <a:pt x="4" y="76"/>
                </a:cubicBezTo>
                <a:cubicBezTo>
                  <a:pt x="66" y="76"/>
                  <a:pt x="66" y="76"/>
                  <a:pt x="66" y="76"/>
                </a:cubicBezTo>
                <a:cubicBezTo>
                  <a:pt x="66" y="164"/>
                  <a:pt x="66" y="164"/>
                  <a:pt x="66" y="164"/>
                </a:cubicBezTo>
                <a:cubicBezTo>
                  <a:pt x="55" y="162"/>
                  <a:pt x="42" y="155"/>
                  <a:pt x="31" y="144"/>
                </a:cubicBezTo>
                <a:cubicBezTo>
                  <a:pt x="30" y="144"/>
                  <a:pt x="29" y="143"/>
                  <a:pt x="29" y="143"/>
                </a:cubicBezTo>
                <a:cubicBezTo>
                  <a:pt x="32" y="140"/>
                  <a:pt x="31" y="143"/>
                  <a:pt x="34" y="142"/>
                </a:cubicBezTo>
                <a:cubicBezTo>
                  <a:pt x="35" y="142"/>
                  <a:pt x="35" y="142"/>
                  <a:pt x="36" y="143"/>
                </a:cubicBezTo>
                <a:cubicBezTo>
                  <a:pt x="36" y="143"/>
                  <a:pt x="38" y="144"/>
                  <a:pt x="38" y="143"/>
                </a:cubicBezTo>
                <a:cubicBezTo>
                  <a:pt x="38" y="142"/>
                  <a:pt x="39" y="142"/>
                  <a:pt x="39" y="142"/>
                </a:cubicBezTo>
                <a:cubicBezTo>
                  <a:pt x="43" y="144"/>
                  <a:pt x="43" y="140"/>
                  <a:pt x="46" y="141"/>
                </a:cubicBezTo>
                <a:cubicBezTo>
                  <a:pt x="48" y="141"/>
                  <a:pt x="50" y="141"/>
                  <a:pt x="48" y="140"/>
                </a:cubicBezTo>
                <a:cubicBezTo>
                  <a:pt x="46" y="139"/>
                  <a:pt x="45" y="138"/>
                  <a:pt x="44" y="138"/>
                </a:cubicBezTo>
                <a:cubicBezTo>
                  <a:pt x="42" y="138"/>
                  <a:pt x="41" y="139"/>
                  <a:pt x="40" y="136"/>
                </a:cubicBezTo>
                <a:cubicBezTo>
                  <a:pt x="40" y="135"/>
                  <a:pt x="40" y="132"/>
                  <a:pt x="40" y="131"/>
                </a:cubicBezTo>
                <a:cubicBezTo>
                  <a:pt x="40" y="128"/>
                  <a:pt x="41" y="129"/>
                  <a:pt x="43" y="129"/>
                </a:cubicBezTo>
                <a:cubicBezTo>
                  <a:pt x="46" y="129"/>
                  <a:pt x="46" y="129"/>
                  <a:pt x="49" y="128"/>
                </a:cubicBezTo>
                <a:cubicBezTo>
                  <a:pt x="49" y="128"/>
                  <a:pt x="49" y="128"/>
                  <a:pt x="50" y="128"/>
                </a:cubicBezTo>
                <a:cubicBezTo>
                  <a:pt x="50" y="130"/>
                  <a:pt x="50" y="139"/>
                  <a:pt x="49" y="141"/>
                </a:cubicBezTo>
                <a:close/>
                <a:moveTo>
                  <a:pt x="46" y="127"/>
                </a:moveTo>
                <a:cubicBezTo>
                  <a:pt x="43" y="127"/>
                  <a:pt x="44" y="124"/>
                  <a:pt x="44" y="124"/>
                </a:cubicBezTo>
                <a:cubicBezTo>
                  <a:pt x="43" y="123"/>
                  <a:pt x="42" y="125"/>
                  <a:pt x="41" y="124"/>
                </a:cubicBezTo>
                <a:cubicBezTo>
                  <a:pt x="39" y="124"/>
                  <a:pt x="40" y="123"/>
                  <a:pt x="40" y="122"/>
                </a:cubicBezTo>
                <a:cubicBezTo>
                  <a:pt x="39" y="120"/>
                  <a:pt x="39" y="120"/>
                  <a:pt x="41" y="121"/>
                </a:cubicBezTo>
                <a:cubicBezTo>
                  <a:pt x="42" y="121"/>
                  <a:pt x="43" y="120"/>
                  <a:pt x="44" y="119"/>
                </a:cubicBezTo>
                <a:cubicBezTo>
                  <a:pt x="45" y="118"/>
                  <a:pt x="47" y="119"/>
                  <a:pt x="48" y="121"/>
                </a:cubicBezTo>
                <a:cubicBezTo>
                  <a:pt x="49" y="123"/>
                  <a:pt x="48" y="123"/>
                  <a:pt x="47" y="123"/>
                </a:cubicBezTo>
                <a:cubicBezTo>
                  <a:pt x="47" y="123"/>
                  <a:pt x="47" y="124"/>
                  <a:pt x="48" y="124"/>
                </a:cubicBezTo>
                <a:cubicBezTo>
                  <a:pt x="48" y="124"/>
                  <a:pt x="49" y="124"/>
                  <a:pt x="50" y="125"/>
                </a:cubicBezTo>
                <a:cubicBezTo>
                  <a:pt x="50" y="126"/>
                  <a:pt x="49" y="126"/>
                  <a:pt x="49" y="126"/>
                </a:cubicBezTo>
                <a:cubicBezTo>
                  <a:pt x="48" y="127"/>
                  <a:pt x="47" y="127"/>
                  <a:pt x="46" y="127"/>
                </a:cubicBezTo>
                <a:close/>
                <a:moveTo>
                  <a:pt x="118" y="143"/>
                </a:moveTo>
                <a:cubicBezTo>
                  <a:pt x="117" y="143"/>
                  <a:pt x="117" y="143"/>
                  <a:pt x="117" y="143"/>
                </a:cubicBezTo>
                <a:cubicBezTo>
                  <a:pt x="113" y="109"/>
                  <a:pt x="113" y="109"/>
                  <a:pt x="113" y="109"/>
                </a:cubicBezTo>
                <a:cubicBezTo>
                  <a:pt x="101" y="138"/>
                  <a:pt x="101" y="138"/>
                  <a:pt x="101" y="138"/>
                </a:cubicBezTo>
                <a:cubicBezTo>
                  <a:pt x="100" y="138"/>
                  <a:pt x="100" y="138"/>
                  <a:pt x="100" y="138"/>
                </a:cubicBezTo>
                <a:cubicBezTo>
                  <a:pt x="111" y="105"/>
                  <a:pt x="111" y="105"/>
                  <a:pt x="111" y="105"/>
                </a:cubicBezTo>
                <a:cubicBezTo>
                  <a:pt x="108" y="105"/>
                  <a:pt x="108" y="105"/>
                  <a:pt x="108" y="105"/>
                </a:cubicBezTo>
                <a:cubicBezTo>
                  <a:pt x="108" y="98"/>
                  <a:pt x="108" y="98"/>
                  <a:pt x="108" y="98"/>
                </a:cubicBezTo>
                <a:cubicBezTo>
                  <a:pt x="100" y="98"/>
                  <a:pt x="100" y="98"/>
                  <a:pt x="100" y="98"/>
                </a:cubicBezTo>
                <a:cubicBezTo>
                  <a:pt x="98" y="96"/>
                  <a:pt x="98" y="96"/>
                  <a:pt x="98" y="96"/>
                </a:cubicBezTo>
                <a:cubicBezTo>
                  <a:pt x="98" y="89"/>
                  <a:pt x="98" y="89"/>
                  <a:pt x="98" y="89"/>
                </a:cubicBezTo>
                <a:cubicBezTo>
                  <a:pt x="92" y="89"/>
                  <a:pt x="92" y="89"/>
                  <a:pt x="92" y="89"/>
                </a:cubicBezTo>
                <a:cubicBezTo>
                  <a:pt x="92" y="85"/>
                  <a:pt x="92" y="85"/>
                  <a:pt x="92" y="85"/>
                </a:cubicBezTo>
                <a:cubicBezTo>
                  <a:pt x="138" y="85"/>
                  <a:pt x="138" y="85"/>
                  <a:pt x="138" y="85"/>
                </a:cubicBezTo>
                <a:cubicBezTo>
                  <a:pt x="138" y="89"/>
                  <a:pt x="138" y="89"/>
                  <a:pt x="138" y="89"/>
                </a:cubicBezTo>
                <a:cubicBezTo>
                  <a:pt x="132" y="89"/>
                  <a:pt x="132" y="89"/>
                  <a:pt x="132" y="89"/>
                </a:cubicBezTo>
                <a:cubicBezTo>
                  <a:pt x="132" y="96"/>
                  <a:pt x="132" y="96"/>
                  <a:pt x="132" y="96"/>
                </a:cubicBezTo>
                <a:cubicBezTo>
                  <a:pt x="130" y="98"/>
                  <a:pt x="130" y="98"/>
                  <a:pt x="130" y="98"/>
                </a:cubicBezTo>
                <a:cubicBezTo>
                  <a:pt x="122" y="98"/>
                  <a:pt x="122" y="98"/>
                  <a:pt x="122" y="98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19" y="105"/>
                  <a:pt x="119" y="105"/>
                  <a:pt x="119" y="10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25" y="134"/>
                  <a:pt x="125" y="134"/>
                  <a:pt x="125" y="134"/>
                </a:cubicBezTo>
                <a:cubicBezTo>
                  <a:pt x="117" y="109"/>
                  <a:pt x="117" y="109"/>
                  <a:pt x="117" y="109"/>
                </a:cubicBezTo>
                <a:cubicBezTo>
                  <a:pt x="118" y="143"/>
                  <a:pt x="118" y="143"/>
                  <a:pt x="118" y="143"/>
                </a:cubicBezTo>
                <a:close/>
                <a:moveTo>
                  <a:pt x="86" y="164"/>
                </a:moveTo>
                <a:cubicBezTo>
                  <a:pt x="86" y="76"/>
                  <a:pt x="86" y="76"/>
                  <a:pt x="86" y="76"/>
                </a:cubicBezTo>
                <a:cubicBezTo>
                  <a:pt x="147" y="76"/>
                  <a:pt x="147" y="76"/>
                  <a:pt x="147" y="76"/>
                </a:cubicBezTo>
                <a:cubicBezTo>
                  <a:pt x="147" y="97"/>
                  <a:pt x="147" y="97"/>
                  <a:pt x="147" y="97"/>
                </a:cubicBezTo>
                <a:cubicBezTo>
                  <a:pt x="147" y="102"/>
                  <a:pt x="147" y="104"/>
                  <a:pt x="146" y="109"/>
                </a:cubicBezTo>
                <a:cubicBezTo>
                  <a:pt x="139" y="135"/>
                  <a:pt x="112" y="158"/>
                  <a:pt x="86" y="164"/>
                </a:cubicBezTo>
                <a:close/>
                <a:moveTo>
                  <a:pt x="11" y="53"/>
                </a:moveTo>
                <a:cubicBezTo>
                  <a:pt x="10" y="52"/>
                  <a:pt x="9" y="50"/>
                  <a:pt x="9" y="49"/>
                </a:cubicBezTo>
                <a:cubicBezTo>
                  <a:pt x="9" y="48"/>
                  <a:pt x="9" y="47"/>
                  <a:pt x="9" y="47"/>
                </a:cubicBezTo>
                <a:cubicBezTo>
                  <a:pt x="17" y="43"/>
                  <a:pt x="31" y="34"/>
                  <a:pt x="39" y="30"/>
                </a:cubicBezTo>
                <a:cubicBezTo>
                  <a:pt x="39" y="30"/>
                  <a:pt x="40" y="29"/>
                  <a:pt x="40" y="28"/>
                </a:cubicBezTo>
                <a:cubicBezTo>
                  <a:pt x="42" y="27"/>
                  <a:pt x="52" y="21"/>
                  <a:pt x="52" y="20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0"/>
                  <a:pt x="46" y="10"/>
                  <a:pt x="46" y="10"/>
                </a:cubicBezTo>
                <a:cubicBezTo>
                  <a:pt x="52" y="7"/>
                  <a:pt x="52" y="7"/>
                  <a:pt x="52" y="7"/>
                </a:cubicBezTo>
                <a:cubicBezTo>
                  <a:pt x="53" y="7"/>
                  <a:pt x="53" y="7"/>
                  <a:pt x="53" y="7"/>
                </a:cubicBezTo>
                <a:cubicBezTo>
                  <a:pt x="58" y="15"/>
                  <a:pt x="58" y="15"/>
                  <a:pt x="58" y="15"/>
                </a:cubicBezTo>
                <a:cubicBezTo>
                  <a:pt x="62" y="15"/>
                  <a:pt x="62" y="15"/>
                  <a:pt x="62" y="15"/>
                </a:cubicBezTo>
                <a:cubicBezTo>
                  <a:pt x="66" y="21"/>
                  <a:pt x="66" y="21"/>
                  <a:pt x="66" y="21"/>
                </a:cubicBezTo>
                <a:cubicBezTo>
                  <a:pt x="65" y="21"/>
                  <a:pt x="64" y="22"/>
                  <a:pt x="64" y="23"/>
                </a:cubicBezTo>
                <a:cubicBezTo>
                  <a:pt x="66" y="27"/>
                  <a:pt x="69" y="33"/>
                  <a:pt x="70" y="38"/>
                </a:cubicBezTo>
                <a:cubicBezTo>
                  <a:pt x="70" y="40"/>
                  <a:pt x="69" y="48"/>
                  <a:pt x="66" y="50"/>
                </a:cubicBezTo>
                <a:cubicBezTo>
                  <a:pt x="66" y="50"/>
                  <a:pt x="65" y="50"/>
                  <a:pt x="65" y="49"/>
                </a:cubicBezTo>
                <a:cubicBezTo>
                  <a:pt x="65" y="42"/>
                  <a:pt x="63" y="35"/>
                  <a:pt x="57" y="27"/>
                </a:cubicBezTo>
                <a:cubicBezTo>
                  <a:pt x="56" y="27"/>
                  <a:pt x="35" y="39"/>
                  <a:pt x="34" y="40"/>
                </a:cubicBezTo>
                <a:cubicBezTo>
                  <a:pt x="27" y="44"/>
                  <a:pt x="20" y="47"/>
                  <a:pt x="15" y="51"/>
                </a:cubicBezTo>
                <a:cubicBezTo>
                  <a:pt x="13" y="52"/>
                  <a:pt x="12" y="52"/>
                  <a:pt x="11" y="53"/>
                </a:cubicBezTo>
                <a:close/>
                <a:moveTo>
                  <a:pt x="114" y="61"/>
                </a:moveTo>
                <a:cubicBezTo>
                  <a:pt x="114" y="61"/>
                  <a:pt x="115" y="61"/>
                  <a:pt x="115" y="61"/>
                </a:cubicBezTo>
                <a:cubicBezTo>
                  <a:pt x="115" y="62"/>
                  <a:pt x="116" y="62"/>
                  <a:pt x="116" y="62"/>
                </a:cubicBezTo>
                <a:cubicBezTo>
                  <a:pt x="116" y="63"/>
                  <a:pt x="116" y="63"/>
                  <a:pt x="116" y="63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3"/>
                  <a:pt x="114" y="62"/>
                  <a:pt x="114" y="61"/>
                </a:cubicBezTo>
                <a:close/>
                <a:moveTo>
                  <a:pt x="117" y="67"/>
                </a:moveTo>
                <a:cubicBezTo>
                  <a:pt x="118" y="67"/>
                  <a:pt x="118" y="67"/>
                  <a:pt x="119" y="67"/>
                </a:cubicBezTo>
                <a:cubicBezTo>
                  <a:pt x="119" y="67"/>
                  <a:pt x="119" y="67"/>
                  <a:pt x="120" y="66"/>
                </a:cubicBezTo>
                <a:cubicBezTo>
                  <a:pt x="120" y="66"/>
                  <a:pt x="120" y="67"/>
                  <a:pt x="120" y="67"/>
                </a:cubicBezTo>
                <a:cubicBezTo>
                  <a:pt x="120" y="67"/>
                  <a:pt x="121" y="67"/>
                  <a:pt x="120" y="67"/>
                </a:cubicBezTo>
                <a:cubicBezTo>
                  <a:pt x="120" y="67"/>
                  <a:pt x="120" y="67"/>
                  <a:pt x="120" y="67"/>
                </a:cubicBezTo>
                <a:cubicBezTo>
                  <a:pt x="120" y="68"/>
                  <a:pt x="120" y="68"/>
                  <a:pt x="119" y="6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18" y="68"/>
                  <a:pt x="117" y="68"/>
                  <a:pt x="117" y="67"/>
                </a:cubicBezTo>
                <a:close/>
                <a:moveTo>
                  <a:pt x="120" y="69"/>
                </a:moveTo>
                <a:cubicBezTo>
                  <a:pt x="120" y="69"/>
                  <a:pt x="120" y="69"/>
                  <a:pt x="120" y="69"/>
                </a:cubicBezTo>
                <a:cubicBezTo>
                  <a:pt x="120" y="69"/>
                  <a:pt x="120" y="69"/>
                  <a:pt x="121" y="69"/>
                </a:cubicBezTo>
                <a:cubicBezTo>
                  <a:pt x="121" y="69"/>
                  <a:pt x="121" y="69"/>
                  <a:pt x="121" y="69"/>
                </a:cubicBezTo>
                <a:cubicBezTo>
                  <a:pt x="120" y="69"/>
                  <a:pt x="120" y="69"/>
                  <a:pt x="120" y="69"/>
                </a:cubicBezTo>
                <a:cubicBezTo>
                  <a:pt x="120" y="69"/>
                  <a:pt x="120" y="69"/>
                  <a:pt x="120" y="69"/>
                </a:cubicBezTo>
                <a:cubicBezTo>
                  <a:pt x="120" y="69"/>
                  <a:pt x="120" y="70"/>
                  <a:pt x="120" y="70"/>
                </a:cubicBezTo>
                <a:cubicBezTo>
                  <a:pt x="120" y="71"/>
                  <a:pt x="120" y="72"/>
                  <a:pt x="120" y="73"/>
                </a:cubicBezTo>
                <a:cubicBezTo>
                  <a:pt x="120" y="73"/>
                  <a:pt x="120" y="74"/>
                  <a:pt x="120" y="75"/>
                </a:cubicBezTo>
                <a:cubicBezTo>
                  <a:pt x="120" y="75"/>
                  <a:pt x="120" y="75"/>
                  <a:pt x="120" y="75"/>
                </a:cubicBezTo>
                <a:cubicBezTo>
                  <a:pt x="120" y="75"/>
                  <a:pt x="119" y="75"/>
                  <a:pt x="119" y="75"/>
                </a:cubicBezTo>
                <a:cubicBezTo>
                  <a:pt x="119" y="75"/>
                  <a:pt x="119" y="75"/>
                  <a:pt x="118" y="74"/>
                </a:cubicBezTo>
                <a:cubicBezTo>
                  <a:pt x="117" y="74"/>
                  <a:pt x="116" y="73"/>
                  <a:pt x="116" y="73"/>
                </a:cubicBezTo>
                <a:cubicBezTo>
                  <a:pt x="115" y="73"/>
                  <a:pt x="115" y="73"/>
                  <a:pt x="115" y="72"/>
                </a:cubicBezTo>
                <a:cubicBezTo>
                  <a:pt x="115" y="72"/>
                  <a:pt x="116" y="73"/>
                  <a:pt x="116" y="73"/>
                </a:cubicBezTo>
                <a:cubicBezTo>
                  <a:pt x="117" y="73"/>
                  <a:pt x="117" y="73"/>
                  <a:pt x="118" y="73"/>
                </a:cubicBezTo>
                <a:cubicBezTo>
                  <a:pt x="118" y="73"/>
                  <a:pt x="119" y="73"/>
                  <a:pt x="119" y="73"/>
                </a:cubicBezTo>
                <a:cubicBezTo>
                  <a:pt x="119" y="73"/>
                  <a:pt x="119" y="72"/>
                  <a:pt x="119" y="72"/>
                </a:cubicBezTo>
                <a:cubicBezTo>
                  <a:pt x="119" y="71"/>
                  <a:pt x="119" y="70"/>
                  <a:pt x="119" y="69"/>
                </a:cubicBezTo>
                <a:cubicBezTo>
                  <a:pt x="119" y="69"/>
                  <a:pt x="119" y="69"/>
                  <a:pt x="119" y="69"/>
                </a:cubicBezTo>
                <a:cubicBezTo>
                  <a:pt x="119" y="69"/>
                  <a:pt x="119" y="70"/>
                  <a:pt x="118" y="70"/>
                </a:cubicBezTo>
                <a:cubicBezTo>
                  <a:pt x="118" y="70"/>
                  <a:pt x="117" y="71"/>
                  <a:pt x="116" y="71"/>
                </a:cubicBezTo>
                <a:cubicBezTo>
                  <a:pt x="115" y="70"/>
                  <a:pt x="115" y="70"/>
                  <a:pt x="115" y="70"/>
                </a:cubicBezTo>
                <a:cubicBezTo>
                  <a:pt x="116" y="70"/>
                  <a:pt x="116" y="70"/>
                  <a:pt x="116" y="70"/>
                </a:cubicBezTo>
                <a:cubicBezTo>
                  <a:pt x="116" y="70"/>
                  <a:pt x="117" y="69"/>
                  <a:pt x="117" y="69"/>
                </a:cubicBezTo>
                <a:cubicBezTo>
                  <a:pt x="118" y="69"/>
                  <a:pt x="118" y="69"/>
                  <a:pt x="119" y="69"/>
                </a:cubicBezTo>
                <a:cubicBezTo>
                  <a:pt x="119" y="68"/>
                  <a:pt x="120" y="68"/>
                  <a:pt x="121" y="68"/>
                </a:cubicBezTo>
                <a:cubicBezTo>
                  <a:pt x="121" y="68"/>
                  <a:pt x="121" y="68"/>
                  <a:pt x="122" y="68"/>
                </a:cubicBezTo>
                <a:cubicBezTo>
                  <a:pt x="122" y="68"/>
                  <a:pt x="122" y="68"/>
                  <a:pt x="123" y="68"/>
                </a:cubicBezTo>
                <a:cubicBezTo>
                  <a:pt x="123" y="68"/>
                  <a:pt x="123" y="68"/>
                  <a:pt x="123" y="68"/>
                </a:cubicBezTo>
                <a:cubicBezTo>
                  <a:pt x="123" y="68"/>
                  <a:pt x="123" y="69"/>
                  <a:pt x="123" y="69"/>
                </a:cubicBezTo>
                <a:cubicBezTo>
                  <a:pt x="122" y="69"/>
                  <a:pt x="121" y="69"/>
                  <a:pt x="120" y="69"/>
                </a:cubicBezTo>
                <a:close/>
                <a:moveTo>
                  <a:pt x="120" y="56"/>
                </a:moveTo>
                <a:cubicBezTo>
                  <a:pt x="121" y="56"/>
                  <a:pt x="122" y="56"/>
                  <a:pt x="122" y="57"/>
                </a:cubicBezTo>
                <a:cubicBezTo>
                  <a:pt x="122" y="57"/>
                  <a:pt x="122" y="58"/>
                  <a:pt x="121" y="58"/>
                </a:cubicBezTo>
                <a:cubicBezTo>
                  <a:pt x="121" y="58"/>
                  <a:pt x="120" y="58"/>
                  <a:pt x="120" y="59"/>
                </a:cubicBezTo>
                <a:cubicBezTo>
                  <a:pt x="120" y="59"/>
                  <a:pt x="119" y="59"/>
                  <a:pt x="119" y="59"/>
                </a:cubicBezTo>
                <a:cubicBezTo>
                  <a:pt x="119" y="59"/>
                  <a:pt x="119" y="59"/>
                  <a:pt x="119" y="59"/>
                </a:cubicBezTo>
                <a:cubicBezTo>
                  <a:pt x="120" y="59"/>
                  <a:pt x="120" y="59"/>
                  <a:pt x="120" y="59"/>
                </a:cubicBezTo>
                <a:cubicBezTo>
                  <a:pt x="122" y="58"/>
                  <a:pt x="122" y="58"/>
                  <a:pt x="124" y="58"/>
                </a:cubicBezTo>
                <a:cubicBezTo>
                  <a:pt x="124" y="58"/>
                  <a:pt x="125" y="57"/>
                  <a:pt x="125" y="58"/>
                </a:cubicBezTo>
                <a:cubicBezTo>
                  <a:pt x="126" y="58"/>
                  <a:pt x="126" y="58"/>
                  <a:pt x="126" y="58"/>
                </a:cubicBezTo>
                <a:cubicBezTo>
                  <a:pt x="126" y="59"/>
                  <a:pt x="125" y="59"/>
                  <a:pt x="124" y="60"/>
                </a:cubicBezTo>
                <a:cubicBezTo>
                  <a:pt x="124" y="60"/>
                  <a:pt x="123" y="61"/>
                  <a:pt x="122" y="62"/>
                </a:cubicBezTo>
                <a:cubicBezTo>
                  <a:pt x="122" y="62"/>
                  <a:pt x="122" y="62"/>
                  <a:pt x="122" y="63"/>
                </a:cubicBezTo>
                <a:cubicBezTo>
                  <a:pt x="122" y="63"/>
                  <a:pt x="122" y="63"/>
                  <a:pt x="122" y="64"/>
                </a:cubicBezTo>
                <a:cubicBezTo>
                  <a:pt x="122" y="64"/>
                  <a:pt x="122" y="64"/>
                  <a:pt x="122" y="64"/>
                </a:cubicBezTo>
                <a:cubicBezTo>
                  <a:pt x="122" y="63"/>
                  <a:pt x="124" y="63"/>
                  <a:pt x="124" y="63"/>
                </a:cubicBezTo>
                <a:cubicBezTo>
                  <a:pt x="125" y="63"/>
                  <a:pt x="125" y="63"/>
                  <a:pt x="125" y="63"/>
                </a:cubicBezTo>
                <a:cubicBezTo>
                  <a:pt x="126" y="64"/>
                  <a:pt x="125" y="64"/>
                  <a:pt x="124" y="65"/>
                </a:cubicBezTo>
                <a:cubicBezTo>
                  <a:pt x="124" y="65"/>
                  <a:pt x="123" y="65"/>
                  <a:pt x="122" y="65"/>
                </a:cubicBezTo>
                <a:cubicBezTo>
                  <a:pt x="122" y="65"/>
                  <a:pt x="122" y="66"/>
                  <a:pt x="121" y="66"/>
                </a:cubicBezTo>
                <a:cubicBezTo>
                  <a:pt x="120" y="66"/>
                  <a:pt x="120" y="66"/>
                  <a:pt x="119" y="66"/>
                </a:cubicBezTo>
                <a:cubicBezTo>
                  <a:pt x="119" y="66"/>
                  <a:pt x="119" y="66"/>
                  <a:pt x="119" y="66"/>
                </a:cubicBezTo>
                <a:cubicBezTo>
                  <a:pt x="119" y="66"/>
                  <a:pt x="119" y="66"/>
                  <a:pt x="120" y="66"/>
                </a:cubicBezTo>
                <a:cubicBezTo>
                  <a:pt x="121" y="65"/>
                  <a:pt x="122" y="65"/>
                  <a:pt x="123" y="64"/>
                </a:cubicBezTo>
                <a:cubicBezTo>
                  <a:pt x="123" y="64"/>
                  <a:pt x="124" y="64"/>
                  <a:pt x="124" y="64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24" y="64"/>
                  <a:pt x="124" y="64"/>
                  <a:pt x="123" y="64"/>
                </a:cubicBezTo>
                <a:cubicBezTo>
                  <a:pt x="123" y="64"/>
                  <a:pt x="122" y="64"/>
                  <a:pt x="122" y="64"/>
                </a:cubicBezTo>
                <a:cubicBezTo>
                  <a:pt x="121" y="64"/>
                  <a:pt x="121" y="64"/>
                  <a:pt x="121" y="64"/>
                </a:cubicBezTo>
                <a:cubicBezTo>
                  <a:pt x="121" y="65"/>
                  <a:pt x="121" y="65"/>
                  <a:pt x="120" y="65"/>
                </a:cubicBezTo>
                <a:cubicBezTo>
                  <a:pt x="120" y="65"/>
                  <a:pt x="120" y="65"/>
                  <a:pt x="119" y="65"/>
                </a:cubicBezTo>
                <a:cubicBezTo>
                  <a:pt x="119" y="65"/>
                  <a:pt x="119" y="65"/>
                  <a:pt x="119" y="65"/>
                </a:cubicBezTo>
                <a:cubicBezTo>
                  <a:pt x="118" y="65"/>
                  <a:pt x="117" y="66"/>
                  <a:pt x="116" y="66"/>
                </a:cubicBezTo>
                <a:cubicBezTo>
                  <a:pt x="115" y="67"/>
                  <a:pt x="115" y="69"/>
                  <a:pt x="113" y="69"/>
                </a:cubicBezTo>
                <a:cubicBezTo>
                  <a:pt x="113" y="69"/>
                  <a:pt x="113" y="69"/>
                  <a:pt x="113" y="69"/>
                </a:cubicBezTo>
                <a:cubicBezTo>
                  <a:pt x="113" y="69"/>
                  <a:pt x="113" y="68"/>
                  <a:pt x="113" y="68"/>
                </a:cubicBezTo>
                <a:cubicBezTo>
                  <a:pt x="114" y="67"/>
                  <a:pt x="114" y="67"/>
                  <a:pt x="115" y="66"/>
                </a:cubicBezTo>
                <a:cubicBezTo>
                  <a:pt x="115" y="66"/>
                  <a:pt x="115" y="65"/>
                  <a:pt x="115" y="65"/>
                </a:cubicBezTo>
                <a:cubicBezTo>
                  <a:pt x="115" y="66"/>
                  <a:pt x="115" y="66"/>
                  <a:pt x="115" y="66"/>
                </a:cubicBezTo>
                <a:cubicBezTo>
                  <a:pt x="114" y="67"/>
                  <a:pt x="114" y="67"/>
                  <a:pt x="114" y="68"/>
                </a:cubicBezTo>
                <a:cubicBezTo>
                  <a:pt x="114" y="68"/>
                  <a:pt x="114" y="68"/>
                  <a:pt x="114" y="68"/>
                </a:cubicBezTo>
                <a:cubicBezTo>
                  <a:pt x="114" y="68"/>
                  <a:pt x="114" y="68"/>
                  <a:pt x="115" y="67"/>
                </a:cubicBezTo>
                <a:cubicBezTo>
                  <a:pt x="115" y="67"/>
                  <a:pt x="115" y="67"/>
                  <a:pt x="116" y="66"/>
                </a:cubicBezTo>
                <a:cubicBezTo>
                  <a:pt x="116" y="66"/>
                  <a:pt x="117" y="65"/>
                  <a:pt x="117" y="65"/>
                </a:cubicBezTo>
                <a:cubicBezTo>
                  <a:pt x="118" y="65"/>
                  <a:pt x="118" y="65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8" y="63"/>
                  <a:pt x="118" y="63"/>
                </a:cubicBezTo>
                <a:cubicBezTo>
                  <a:pt x="118" y="63"/>
                  <a:pt x="118" y="63"/>
                  <a:pt x="118" y="63"/>
                </a:cubicBezTo>
                <a:cubicBezTo>
                  <a:pt x="118" y="63"/>
                  <a:pt x="117" y="64"/>
                  <a:pt x="116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7" y="64"/>
                  <a:pt x="117" y="63"/>
                  <a:pt x="117" y="62"/>
                </a:cubicBezTo>
                <a:cubicBezTo>
                  <a:pt x="117" y="62"/>
                  <a:pt x="117" y="62"/>
                  <a:pt x="117" y="62"/>
                </a:cubicBezTo>
                <a:cubicBezTo>
                  <a:pt x="117" y="62"/>
                  <a:pt x="116" y="63"/>
                  <a:pt x="116" y="62"/>
                </a:cubicBezTo>
                <a:cubicBezTo>
                  <a:pt x="117" y="62"/>
                  <a:pt x="116" y="61"/>
                  <a:pt x="116" y="61"/>
                </a:cubicBezTo>
                <a:cubicBezTo>
                  <a:pt x="116" y="61"/>
                  <a:pt x="116" y="60"/>
                  <a:pt x="116" y="60"/>
                </a:cubicBezTo>
                <a:cubicBezTo>
                  <a:pt x="116" y="59"/>
                  <a:pt x="116" y="59"/>
                  <a:pt x="116" y="59"/>
                </a:cubicBezTo>
                <a:cubicBezTo>
                  <a:pt x="116" y="59"/>
                  <a:pt x="116" y="59"/>
                  <a:pt x="116" y="59"/>
                </a:cubicBezTo>
                <a:cubicBezTo>
                  <a:pt x="116" y="59"/>
                  <a:pt x="116" y="59"/>
                  <a:pt x="116" y="59"/>
                </a:cubicBezTo>
                <a:cubicBezTo>
                  <a:pt x="116" y="59"/>
                  <a:pt x="117" y="60"/>
                  <a:pt x="117" y="60"/>
                </a:cubicBezTo>
                <a:cubicBezTo>
                  <a:pt x="117" y="61"/>
                  <a:pt x="117" y="61"/>
                  <a:pt x="118" y="62"/>
                </a:cubicBezTo>
                <a:cubicBezTo>
                  <a:pt x="118" y="62"/>
                  <a:pt x="118" y="62"/>
                  <a:pt x="118" y="62"/>
                </a:cubicBezTo>
                <a:cubicBezTo>
                  <a:pt x="118" y="61"/>
                  <a:pt x="118" y="61"/>
                  <a:pt x="119" y="60"/>
                </a:cubicBezTo>
                <a:cubicBezTo>
                  <a:pt x="118" y="60"/>
                  <a:pt x="118" y="60"/>
                  <a:pt x="118" y="59"/>
                </a:cubicBezTo>
                <a:cubicBezTo>
                  <a:pt x="118" y="59"/>
                  <a:pt x="118" y="59"/>
                  <a:pt x="119" y="59"/>
                </a:cubicBezTo>
                <a:cubicBezTo>
                  <a:pt x="119" y="58"/>
                  <a:pt x="120" y="57"/>
                  <a:pt x="121" y="56"/>
                </a:cubicBezTo>
                <a:cubicBezTo>
                  <a:pt x="120" y="56"/>
                  <a:pt x="120" y="56"/>
                  <a:pt x="120" y="56"/>
                </a:cubicBezTo>
                <a:close/>
                <a:moveTo>
                  <a:pt x="124" y="58"/>
                </a:moveTo>
                <a:cubicBezTo>
                  <a:pt x="124" y="59"/>
                  <a:pt x="124" y="59"/>
                  <a:pt x="124" y="59"/>
                </a:cubicBezTo>
                <a:cubicBezTo>
                  <a:pt x="123" y="60"/>
                  <a:pt x="123" y="60"/>
                  <a:pt x="122" y="61"/>
                </a:cubicBezTo>
                <a:cubicBezTo>
                  <a:pt x="122" y="61"/>
                  <a:pt x="122" y="61"/>
                  <a:pt x="122" y="62"/>
                </a:cubicBezTo>
                <a:cubicBezTo>
                  <a:pt x="122" y="62"/>
                  <a:pt x="122" y="62"/>
                  <a:pt x="122" y="62"/>
                </a:cubicBezTo>
                <a:cubicBezTo>
                  <a:pt x="122" y="62"/>
                  <a:pt x="122" y="62"/>
                  <a:pt x="122" y="62"/>
                </a:cubicBezTo>
                <a:cubicBezTo>
                  <a:pt x="122" y="60"/>
                  <a:pt x="121" y="60"/>
                  <a:pt x="121" y="59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59"/>
                  <a:pt x="122" y="59"/>
                  <a:pt x="122" y="59"/>
                </a:cubicBezTo>
                <a:cubicBezTo>
                  <a:pt x="123" y="59"/>
                  <a:pt x="123" y="58"/>
                  <a:pt x="124" y="58"/>
                </a:cubicBezTo>
                <a:close/>
                <a:moveTo>
                  <a:pt x="122" y="62"/>
                </a:moveTo>
                <a:cubicBezTo>
                  <a:pt x="122" y="62"/>
                  <a:pt x="122" y="62"/>
                  <a:pt x="122" y="62"/>
                </a:cubicBezTo>
                <a:cubicBezTo>
                  <a:pt x="121" y="63"/>
                  <a:pt x="120" y="63"/>
                  <a:pt x="120" y="64"/>
                </a:cubicBezTo>
                <a:cubicBezTo>
                  <a:pt x="120" y="64"/>
                  <a:pt x="120" y="63"/>
                  <a:pt x="120" y="63"/>
                </a:cubicBezTo>
                <a:cubicBezTo>
                  <a:pt x="120" y="63"/>
                  <a:pt x="120" y="63"/>
                  <a:pt x="120" y="63"/>
                </a:cubicBezTo>
                <a:cubicBezTo>
                  <a:pt x="120" y="63"/>
                  <a:pt x="120" y="63"/>
                  <a:pt x="120" y="63"/>
                </a:cubicBezTo>
                <a:cubicBezTo>
                  <a:pt x="120" y="62"/>
                  <a:pt x="122" y="62"/>
                  <a:pt x="122" y="62"/>
                </a:cubicBezTo>
                <a:close/>
                <a:moveTo>
                  <a:pt x="119" y="62"/>
                </a:moveTo>
                <a:cubicBezTo>
                  <a:pt x="119" y="62"/>
                  <a:pt x="119" y="62"/>
                  <a:pt x="119" y="62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19" y="62"/>
                  <a:pt x="120" y="61"/>
                  <a:pt x="120" y="61"/>
                </a:cubicBezTo>
                <a:cubicBezTo>
                  <a:pt x="120" y="61"/>
                  <a:pt x="120" y="61"/>
                  <a:pt x="120" y="61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20" y="60"/>
                  <a:pt x="121" y="60"/>
                  <a:pt x="121" y="60"/>
                </a:cubicBezTo>
                <a:cubicBezTo>
                  <a:pt x="121" y="60"/>
                  <a:pt x="121" y="61"/>
                  <a:pt x="121" y="61"/>
                </a:cubicBezTo>
                <a:cubicBezTo>
                  <a:pt x="121" y="62"/>
                  <a:pt x="120" y="62"/>
                  <a:pt x="120" y="62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19" y="62"/>
                  <a:pt x="119" y="62"/>
                  <a:pt x="119" y="62"/>
                </a:cubicBezTo>
                <a:close/>
                <a:moveTo>
                  <a:pt x="108" y="46"/>
                </a:moveTo>
                <a:cubicBezTo>
                  <a:pt x="105" y="46"/>
                  <a:pt x="105" y="46"/>
                  <a:pt x="105" y="46"/>
                </a:cubicBezTo>
                <a:cubicBezTo>
                  <a:pt x="105" y="46"/>
                  <a:pt x="105" y="46"/>
                  <a:pt x="105" y="46"/>
                </a:cubicBezTo>
                <a:cubicBezTo>
                  <a:pt x="105" y="46"/>
                  <a:pt x="105" y="46"/>
                  <a:pt x="105" y="45"/>
                </a:cubicBezTo>
                <a:cubicBezTo>
                  <a:pt x="105" y="41"/>
                  <a:pt x="105" y="41"/>
                  <a:pt x="105" y="41"/>
                </a:cubicBezTo>
                <a:cubicBezTo>
                  <a:pt x="105" y="40"/>
                  <a:pt x="105" y="40"/>
                  <a:pt x="105" y="40"/>
                </a:cubicBezTo>
                <a:cubicBezTo>
                  <a:pt x="105" y="40"/>
                  <a:pt x="105" y="40"/>
                  <a:pt x="105" y="40"/>
                </a:cubicBezTo>
                <a:cubicBezTo>
                  <a:pt x="104" y="40"/>
                  <a:pt x="104" y="40"/>
                  <a:pt x="104" y="40"/>
                </a:cubicBezTo>
                <a:cubicBezTo>
                  <a:pt x="104" y="39"/>
                  <a:pt x="104" y="39"/>
                  <a:pt x="104" y="39"/>
                </a:cubicBezTo>
                <a:cubicBezTo>
                  <a:pt x="105" y="39"/>
                  <a:pt x="105" y="39"/>
                  <a:pt x="106" y="39"/>
                </a:cubicBezTo>
                <a:cubicBezTo>
                  <a:pt x="106" y="39"/>
                  <a:pt x="106" y="39"/>
                  <a:pt x="106" y="39"/>
                </a:cubicBezTo>
                <a:cubicBezTo>
                  <a:pt x="107" y="39"/>
                  <a:pt x="107" y="39"/>
                  <a:pt x="107" y="39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7" y="45"/>
                  <a:pt x="107" y="46"/>
                  <a:pt x="108" y="46"/>
                </a:cubicBezTo>
                <a:cubicBezTo>
                  <a:pt x="108" y="46"/>
                  <a:pt x="108" y="46"/>
                  <a:pt x="108" y="46"/>
                </a:cubicBezTo>
                <a:cubicBezTo>
                  <a:pt x="108" y="46"/>
                  <a:pt x="108" y="46"/>
                  <a:pt x="108" y="46"/>
                </a:cubicBezTo>
                <a:close/>
                <a:moveTo>
                  <a:pt x="115" y="44"/>
                </a:moveTo>
                <a:cubicBezTo>
                  <a:pt x="115" y="45"/>
                  <a:pt x="115" y="45"/>
                  <a:pt x="114" y="46"/>
                </a:cubicBezTo>
                <a:cubicBezTo>
                  <a:pt x="114" y="46"/>
                  <a:pt x="113" y="46"/>
                  <a:pt x="112" y="46"/>
                </a:cubicBezTo>
                <a:cubicBezTo>
                  <a:pt x="112" y="46"/>
                  <a:pt x="111" y="46"/>
                  <a:pt x="111" y="46"/>
                </a:cubicBezTo>
                <a:cubicBezTo>
                  <a:pt x="110" y="46"/>
                  <a:pt x="110" y="45"/>
                  <a:pt x="110" y="45"/>
                </a:cubicBezTo>
                <a:cubicBezTo>
                  <a:pt x="110" y="44"/>
                  <a:pt x="110" y="43"/>
                  <a:pt x="111" y="43"/>
                </a:cubicBezTo>
                <a:cubicBezTo>
                  <a:pt x="110" y="42"/>
                  <a:pt x="110" y="41"/>
                  <a:pt x="110" y="41"/>
                </a:cubicBezTo>
                <a:cubicBezTo>
                  <a:pt x="110" y="40"/>
                  <a:pt x="110" y="40"/>
                  <a:pt x="111" y="39"/>
                </a:cubicBezTo>
                <a:cubicBezTo>
                  <a:pt x="111" y="39"/>
                  <a:pt x="112" y="39"/>
                  <a:pt x="112" y="39"/>
                </a:cubicBezTo>
                <a:cubicBezTo>
                  <a:pt x="113" y="39"/>
                  <a:pt x="114" y="39"/>
                  <a:pt x="114" y="39"/>
                </a:cubicBezTo>
                <a:cubicBezTo>
                  <a:pt x="115" y="39"/>
                  <a:pt x="115" y="40"/>
                  <a:pt x="115" y="40"/>
                </a:cubicBezTo>
                <a:cubicBezTo>
                  <a:pt x="115" y="41"/>
                  <a:pt x="114" y="42"/>
                  <a:pt x="114" y="42"/>
                </a:cubicBezTo>
                <a:cubicBezTo>
                  <a:pt x="115" y="43"/>
                  <a:pt x="115" y="44"/>
                  <a:pt x="115" y="44"/>
                </a:cubicBezTo>
                <a:close/>
                <a:moveTo>
                  <a:pt x="113" y="40"/>
                </a:moveTo>
                <a:cubicBezTo>
                  <a:pt x="113" y="41"/>
                  <a:pt x="113" y="41"/>
                  <a:pt x="113" y="42"/>
                </a:cubicBezTo>
                <a:cubicBezTo>
                  <a:pt x="113" y="41"/>
                  <a:pt x="112" y="41"/>
                  <a:pt x="112" y="41"/>
                </a:cubicBezTo>
                <a:cubicBezTo>
                  <a:pt x="112" y="40"/>
                  <a:pt x="112" y="40"/>
                  <a:pt x="112" y="40"/>
                </a:cubicBezTo>
                <a:cubicBezTo>
                  <a:pt x="112" y="40"/>
                  <a:pt x="112" y="39"/>
                  <a:pt x="112" y="39"/>
                </a:cubicBezTo>
                <a:cubicBezTo>
                  <a:pt x="112" y="39"/>
                  <a:pt x="112" y="39"/>
                  <a:pt x="112" y="39"/>
                </a:cubicBezTo>
                <a:cubicBezTo>
                  <a:pt x="113" y="39"/>
                  <a:pt x="113" y="39"/>
                  <a:pt x="113" y="40"/>
                </a:cubicBezTo>
                <a:close/>
                <a:moveTo>
                  <a:pt x="113" y="45"/>
                </a:moveTo>
                <a:cubicBezTo>
                  <a:pt x="113" y="45"/>
                  <a:pt x="113" y="46"/>
                  <a:pt x="113" y="46"/>
                </a:cubicBezTo>
                <a:cubicBezTo>
                  <a:pt x="113" y="46"/>
                  <a:pt x="113" y="46"/>
                  <a:pt x="112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1" y="44"/>
                  <a:pt x="112" y="43"/>
                  <a:pt x="112" y="43"/>
                </a:cubicBezTo>
                <a:cubicBezTo>
                  <a:pt x="112" y="43"/>
                  <a:pt x="113" y="44"/>
                  <a:pt x="113" y="44"/>
                </a:cubicBezTo>
                <a:cubicBezTo>
                  <a:pt x="113" y="44"/>
                  <a:pt x="113" y="44"/>
                  <a:pt x="113" y="44"/>
                </a:cubicBezTo>
                <a:cubicBezTo>
                  <a:pt x="113" y="45"/>
                  <a:pt x="113" y="45"/>
                  <a:pt x="113" y="45"/>
                </a:cubicBezTo>
                <a:close/>
                <a:moveTo>
                  <a:pt x="122" y="42"/>
                </a:moveTo>
                <a:cubicBezTo>
                  <a:pt x="122" y="44"/>
                  <a:pt x="122" y="45"/>
                  <a:pt x="121" y="45"/>
                </a:cubicBezTo>
                <a:cubicBezTo>
                  <a:pt x="121" y="46"/>
                  <a:pt x="120" y="46"/>
                  <a:pt x="119" y="46"/>
                </a:cubicBezTo>
                <a:cubicBezTo>
                  <a:pt x="118" y="46"/>
                  <a:pt x="118" y="46"/>
                  <a:pt x="117" y="46"/>
                </a:cubicBezTo>
                <a:cubicBezTo>
                  <a:pt x="117" y="46"/>
                  <a:pt x="117" y="45"/>
                  <a:pt x="117" y="45"/>
                </a:cubicBezTo>
                <a:cubicBezTo>
                  <a:pt x="117" y="45"/>
                  <a:pt x="117" y="44"/>
                  <a:pt x="117" y="44"/>
                </a:cubicBezTo>
                <a:cubicBezTo>
                  <a:pt x="117" y="44"/>
                  <a:pt x="118" y="44"/>
                  <a:pt x="118" y="44"/>
                </a:cubicBezTo>
                <a:cubicBezTo>
                  <a:pt x="118" y="44"/>
                  <a:pt x="118" y="44"/>
                  <a:pt x="119" y="44"/>
                </a:cubicBezTo>
                <a:cubicBezTo>
                  <a:pt x="119" y="44"/>
                  <a:pt x="119" y="45"/>
                  <a:pt x="119" y="45"/>
                </a:cubicBezTo>
                <a:cubicBezTo>
                  <a:pt x="119" y="45"/>
                  <a:pt x="119" y="45"/>
                  <a:pt x="119" y="45"/>
                </a:cubicBezTo>
                <a:cubicBezTo>
                  <a:pt x="119" y="46"/>
                  <a:pt x="118" y="46"/>
                  <a:pt x="118" y="46"/>
                </a:cubicBezTo>
                <a:cubicBezTo>
                  <a:pt x="118" y="46"/>
                  <a:pt x="118" y="46"/>
                  <a:pt x="119" y="46"/>
                </a:cubicBezTo>
                <a:cubicBezTo>
                  <a:pt x="119" y="46"/>
                  <a:pt x="119" y="46"/>
                  <a:pt x="119" y="46"/>
                </a:cubicBezTo>
                <a:cubicBezTo>
                  <a:pt x="120" y="46"/>
                  <a:pt x="120" y="44"/>
                  <a:pt x="120" y="43"/>
                </a:cubicBezTo>
                <a:cubicBezTo>
                  <a:pt x="120" y="43"/>
                  <a:pt x="119" y="43"/>
                  <a:pt x="119" y="43"/>
                </a:cubicBezTo>
                <a:cubicBezTo>
                  <a:pt x="118" y="43"/>
                  <a:pt x="118" y="43"/>
                  <a:pt x="117" y="43"/>
                </a:cubicBezTo>
                <a:cubicBezTo>
                  <a:pt x="117" y="42"/>
                  <a:pt x="117" y="42"/>
                  <a:pt x="117" y="41"/>
                </a:cubicBezTo>
                <a:cubicBezTo>
                  <a:pt x="117" y="40"/>
                  <a:pt x="117" y="40"/>
                  <a:pt x="117" y="39"/>
                </a:cubicBezTo>
                <a:cubicBezTo>
                  <a:pt x="118" y="39"/>
                  <a:pt x="119" y="39"/>
                  <a:pt x="119" y="39"/>
                </a:cubicBezTo>
                <a:cubicBezTo>
                  <a:pt x="120" y="39"/>
                  <a:pt x="121" y="39"/>
                  <a:pt x="121" y="40"/>
                </a:cubicBezTo>
                <a:cubicBezTo>
                  <a:pt x="122" y="40"/>
                  <a:pt x="122" y="41"/>
                  <a:pt x="122" y="42"/>
                </a:cubicBezTo>
                <a:close/>
                <a:moveTo>
                  <a:pt x="120" y="43"/>
                </a:moveTo>
                <a:cubicBezTo>
                  <a:pt x="120" y="43"/>
                  <a:pt x="120" y="43"/>
                  <a:pt x="119" y="43"/>
                </a:cubicBezTo>
                <a:cubicBezTo>
                  <a:pt x="119" y="43"/>
                  <a:pt x="119" y="43"/>
                  <a:pt x="119" y="41"/>
                </a:cubicBezTo>
                <a:cubicBezTo>
                  <a:pt x="119" y="41"/>
                  <a:pt x="119" y="40"/>
                  <a:pt x="119" y="40"/>
                </a:cubicBezTo>
                <a:cubicBezTo>
                  <a:pt x="119" y="39"/>
                  <a:pt x="119" y="39"/>
                  <a:pt x="119" y="39"/>
                </a:cubicBezTo>
                <a:cubicBezTo>
                  <a:pt x="120" y="39"/>
                  <a:pt x="120" y="40"/>
                  <a:pt x="120" y="41"/>
                </a:cubicBezTo>
                <a:cubicBezTo>
                  <a:pt x="120" y="42"/>
                  <a:pt x="120" y="42"/>
                  <a:pt x="120" y="43"/>
                </a:cubicBezTo>
                <a:close/>
                <a:moveTo>
                  <a:pt x="129" y="44"/>
                </a:moveTo>
                <a:cubicBezTo>
                  <a:pt x="129" y="45"/>
                  <a:pt x="128" y="45"/>
                  <a:pt x="128" y="46"/>
                </a:cubicBezTo>
                <a:cubicBezTo>
                  <a:pt x="128" y="46"/>
                  <a:pt x="127" y="46"/>
                  <a:pt x="126" y="46"/>
                </a:cubicBezTo>
                <a:cubicBezTo>
                  <a:pt x="125" y="46"/>
                  <a:pt x="125" y="46"/>
                  <a:pt x="124" y="45"/>
                </a:cubicBezTo>
                <a:cubicBezTo>
                  <a:pt x="124" y="45"/>
                  <a:pt x="124" y="44"/>
                  <a:pt x="124" y="43"/>
                </a:cubicBezTo>
                <a:cubicBezTo>
                  <a:pt x="124" y="41"/>
                  <a:pt x="124" y="41"/>
                  <a:pt x="124" y="40"/>
                </a:cubicBezTo>
                <a:cubicBezTo>
                  <a:pt x="125" y="39"/>
                  <a:pt x="126" y="39"/>
                  <a:pt x="127" y="39"/>
                </a:cubicBezTo>
                <a:cubicBezTo>
                  <a:pt x="127" y="39"/>
                  <a:pt x="128" y="39"/>
                  <a:pt x="128" y="39"/>
                </a:cubicBezTo>
                <a:cubicBezTo>
                  <a:pt x="128" y="39"/>
                  <a:pt x="129" y="40"/>
                  <a:pt x="129" y="40"/>
                </a:cubicBezTo>
                <a:cubicBezTo>
                  <a:pt x="129" y="40"/>
                  <a:pt x="128" y="41"/>
                  <a:pt x="128" y="41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7" y="41"/>
                  <a:pt x="127" y="41"/>
                  <a:pt x="127" y="41"/>
                </a:cubicBezTo>
                <a:cubicBezTo>
                  <a:pt x="127" y="41"/>
                  <a:pt x="126" y="40"/>
                  <a:pt x="126" y="40"/>
                </a:cubicBezTo>
                <a:cubicBezTo>
                  <a:pt x="126" y="40"/>
                  <a:pt x="127" y="40"/>
                  <a:pt x="127" y="40"/>
                </a:cubicBezTo>
                <a:cubicBezTo>
                  <a:pt x="127" y="39"/>
                  <a:pt x="127" y="39"/>
                  <a:pt x="127" y="39"/>
                </a:cubicBezTo>
                <a:cubicBezTo>
                  <a:pt x="127" y="39"/>
                  <a:pt x="127" y="39"/>
                  <a:pt x="127" y="39"/>
                </a:cubicBezTo>
                <a:cubicBezTo>
                  <a:pt x="126" y="39"/>
                  <a:pt x="125" y="40"/>
                  <a:pt x="125" y="42"/>
                </a:cubicBezTo>
                <a:cubicBezTo>
                  <a:pt x="126" y="42"/>
                  <a:pt x="126" y="42"/>
                  <a:pt x="127" y="42"/>
                </a:cubicBezTo>
                <a:cubicBezTo>
                  <a:pt x="127" y="42"/>
                  <a:pt x="128" y="42"/>
                  <a:pt x="128" y="42"/>
                </a:cubicBezTo>
                <a:cubicBezTo>
                  <a:pt x="128" y="43"/>
                  <a:pt x="129" y="43"/>
                  <a:pt x="129" y="44"/>
                </a:cubicBezTo>
                <a:close/>
                <a:moveTo>
                  <a:pt x="127" y="44"/>
                </a:moveTo>
                <a:cubicBezTo>
                  <a:pt x="127" y="44"/>
                  <a:pt x="127" y="45"/>
                  <a:pt x="127" y="45"/>
                </a:cubicBezTo>
                <a:cubicBezTo>
                  <a:pt x="127" y="46"/>
                  <a:pt x="127" y="46"/>
                  <a:pt x="126" y="46"/>
                </a:cubicBezTo>
                <a:cubicBezTo>
                  <a:pt x="126" y="46"/>
                  <a:pt x="125" y="45"/>
                  <a:pt x="125" y="44"/>
                </a:cubicBezTo>
                <a:cubicBezTo>
                  <a:pt x="125" y="44"/>
                  <a:pt x="125" y="43"/>
                  <a:pt x="125" y="43"/>
                </a:cubicBezTo>
                <a:cubicBezTo>
                  <a:pt x="125" y="43"/>
                  <a:pt x="125" y="42"/>
                  <a:pt x="125" y="42"/>
                </a:cubicBezTo>
                <a:cubicBezTo>
                  <a:pt x="126" y="42"/>
                  <a:pt x="126" y="42"/>
                  <a:pt x="126" y="42"/>
                </a:cubicBezTo>
                <a:cubicBezTo>
                  <a:pt x="127" y="42"/>
                  <a:pt x="127" y="43"/>
                  <a:pt x="127" y="44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幻灯片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gradFill rotWithShape="0">
            <a:gsLst>
              <a:gs pos="0">
                <a:srgbClr val="F8F0F7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zh-CN" altLang="en-US" sz="1800" i="1" dirty="0" smtClean="0">
                <a:solidFill>
                  <a:srgbClr val="99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                                            第</a:t>
            </a:r>
            <a:r>
              <a:rPr kumimoji="0" lang="en-US" altLang="zh-CN" sz="1800" i="1" dirty="0" smtClean="0">
                <a:solidFill>
                  <a:srgbClr val="99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</a:t>
            </a:r>
            <a:r>
              <a:rPr kumimoji="0" lang="zh-CN" altLang="en-US" sz="1800" i="1" dirty="0" smtClean="0">
                <a:solidFill>
                  <a:srgbClr val="99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章  数值的机器运算</a:t>
            </a:r>
          </a:p>
        </p:txBody>
      </p:sp>
      <p:sp>
        <p:nvSpPr>
          <p:cNvPr id="7" name="Rectangle 33"/>
          <p:cNvSpPr>
            <a:spLocks noChangeArrowheads="1"/>
          </p:cNvSpPr>
          <p:nvPr userDrawn="1"/>
        </p:nvSpPr>
        <p:spPr bwMode="auto">
          <a:xfrm flipH="1">
            <a:off x="0" y="6513513"/>
            <a:ext cx="9144000" cy="344487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rgbClr val="EED0E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600" i="1" dirty="0" smtClean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       </a:t>
            </a:r>
            <a:r>
              <a:rPr kumimoji="0" lang="zh-CN" altLang="en-US" sz="1600" b="0" i="1" dirty="0" smtClean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西南</a:t>
            </a:r>
            <a:r>
              <a:rPr kumimoji="0" lang="zh-CN" altLang="en-US" sz="1600" b="0" i="1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交通</a:t>
            </a:r>
            <a:r>
              <a:rPr kumimoji="0" lang="zh-CN" altLang="en-US" sz="1600" b="0" i="1" dirty="0" smtClean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大学计算机与人工智能学院</a:t>
            </a:r>
            <a:r>
              <a:rPr kumimoji="0" lang="zh-CN" altLang="en-US" sz="1800" b="0" i="1" dirty="0" smtClean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“</a:t>
            </a:r>
            <a:r>
              <a:rPr kumimoji="0" lang="zh-CN" altLang="en-US" sz="1600" i="1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计算机组成原理</a:t>
            </a:r>
            <a:r>
              <a:rPr kumimoji="0" lang="en-US" altLang="zh-CN" sz="1800" b="0" i="1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”</a:t>
            </a:r>
            <a:r>
              <a:rPr kumimoji="0" lang="zh-CN" altLang="en-US" sz="1600" b="0" i="1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教案</a:t>
            </a:r>
          </a:p>
        </p:txBody>
      </p:sp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7977808" y="6502400"/>
            <a:ext cx="9906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anchor="b"/>
          <a:lstStyle>
            <a:lvl1pPr>
              <a:defRPr/>
            </a:lvl1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6E18FAC9-112F-4F97-BD56-9ADF18D9DD67}" type="slidenum">
              <a:rPr kumimoji="0" lang="zh-CN" altLang="en-US" sz="16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‹#›</a:t>
            </a:fld>
            <a:endParaRPr kumimoji="0" lang="en-US" altLang="zh-CN" sz="1800" dirty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íṥļíḋè"/>
          <p:cNvSpPr>
            <a:spLocks noChangeAspect="1"/>
          </p:cNvSpPr>
          <p:nvPr userDrawn="1"/>
        </p:nvSpPr>
        <p:spPr bwMode="auto">
          <a:xfrm>
            <a:off x="426945" y="6553269"/>
            <a:ext cx="284027" cy="324000"/>
          </a:xfrm>
          <a:custGeom>
            <a:avLst/>
            <a:gdLst>
              <a:gd name="T0" fmla="*/ 72 w 151"/>
              <a:gd name="T1" fmla="*/ 92 h 171"/>
              <a:gd name="T2" fmla="*/ 83 w 151"/>
              <a:gd name="T3" fmla="*/ 96 h 171"/>
              <a:gd name="T4" fmla="*/ 77 w 151"/>
              <a:gd name="T5" fmla="*/ 92 h 171"/>
              <a:gd name="T6" fmla="*/ 80 w 151"/>
              <a:gd name="T7" fmla="*/ 115 h 171"/>
              <a:gd name="T8" fmla="*/ 72 w 151"/>
              <a:gd name="T9" fmla="*/ 115 h 171"/>
              <a:gd name="T10" fmla="*/ 74 w 151"/>
              <a:gd name="T11" fmla="*/ 97 h 171"/>
              <a:gd name="T12" fmla="*/ 69 w 151"/>
              <a:gd name="T13" fmla="*/ 137 h 171"/>
              <a:gd name="T14" fmla="*/ 77 w 151"/>
              <a:gd name="T15" fmla="*/ 121 h 171"/>
              <a:gd name="T16" fmla="*/ 77 w 151"/>
              <a:gd name="T17" fmla="*/ 127 h 171"/>
              <a:gd name="T18" fmla="*/ 80 w 151"/>
              <a:gd name="T19" fmla="*/ 145 h 171"/>
              <a:gd name="T20" fmla="*/ 71 w 151"/>
              <a:gd name="T21" fmla="*/ 144 h 171"/>
              <a:gd name="T22" fmla="*/ 107 w 151"/>
              <a:gd name="T23" fmla="*/ 13 h 171"/>
              <a:gd name="T24" fmla="*/ 106 w 151"/>
              <a:gd name="T25" fmla="*/ 11 h 171"/>
              <a:gd name="T26" fmla="*/ 113 w 151"/>
              <a:gd name="T27" fmla="*/ 10 h 171"/>
              <a:gd name="T28" fmla="*/ 111 w 151"/>
              <a:gd name="T29" fmla="*/ 15 h 171"/>
              <a:gd name="T30" fmla="*/ 115 w 151"/>
              <a:gd name="T31" fmla="*/ 26 h 171"/>
              <a:gd name="T32" fmla="*/ 114 w 151"/>
              <a:gd name="T33" fmla="*/ 30 h 171"/>
              <a:gd name="T34" fmla="*/ 112 w 151"/>
              <a:gd name="T35" fmla="*/ 22 h 171"/>
              <a:gd name="T36" fmla="*/ 108 w 151"/>
              <a:gd name="T37" fmla="*/ 27 h 171"/>
              <a:gd name="T38" fmla="*/ 107 w 151"/>
              <a:gd name="T39" fmla="*/ 27 h 171"/>
              <a:gd name="T40" fmla="*/ 108 w 151"/>
              <a:gd name="T41" fmla="*/ 22 h 171"/>
              <a:gd name="T42" fmla="*/ 106 w 151"/>
              <a:gd name="T43" fmla="*/ 28 h 171"/>
              <a:gd name="T44" fmla="*/ 105 w 151"/>
              <a:gd name="T45" fmla="*/ 30 h 171"/>
              <a:gd name="T46" fmla="*/ 107 w 151"/>
              <a:gd name="T47" fmla="*/ 16 h 171"/>
              <a:gd name="T48" fmla="*/ 107 w 151"/>
              <a:gd name="T49" fmla="*/ 18 h 171"/>
              <a:gd name="T50" fmla="*/ 108 w 151"/>
              <a:gd name="T51" fmla="*/ 25 h 171"/>
              <a:gd name="T52" fmla="*/ 36 w 151"/>
              <a:gd name="T53" fmla="*/ 65 h 171"/>
              <a:gd name="T54" fmla="*/ 28 w 151"/>
              <a:gd name="T55" fmla="*/ 69 h 171"/>
              <a:gd name="T56" fmla="*/ 30 w 151"/>
              <a:gd name="T57" fmla="*/ 63 h 171"/>
              <a:gd name="T58" fmla="*/ 39 w 151"/>
              <a:gd name="T59" fmla="*/ 65 h 171"/>
              <a:gd name="T60" fmla="*/ 47 w 151"/>
              <a:gd name="T61" fmla="*/ 69 h 171"/>
              <a:gd name="T62" fmla="*/ 49 w 151"/>
              <a:gd name="T63" fmla="*/ 65 h 171"/>
              <a:gd name="T64" fmla="*/ 57 w 151"/>
              <a:gd name="T65" fmla="*/ 66 h 171"/>
              <a:gd name="T66" fmla="*/ 87 w 151"/>
              <a:gd name="T67" fmla="*/ 71 h 171"/>
              <a:gd name="T68" fmla="*/ 91 w 151"/>
              <a:gd name="T69" fmla="*/ 72 h 171"/>
              <a:gd name="T70" fmla="*/ 90 w 151"/>
              <a:gd name="T71" fmla="*/ 57 h 171"/>
              <a:gd name="T72" fmla="*/ 69 w 151"/>
              <a:gd name="T73" fmla="*/ 67 h 171"/>
              <a:gd name="T74" fmla="*/ 104 w 151"/>
              <a:gd name="T75" fmla="*/ 59 h 171"/>
              <a:gd name="T76" fmla="*/ 102 w 151"/>
              <a:gd name="T77" fmla="*/ 94 h 171"/>
              <a:gd name="T78" fmla="*/ 112 w 151"/>
              <a:gd name="T79" fmla="*/ 20 h 171"/>
              <a:gd name="T80" fmla="*/ 113 w 151"/>
              <a:gd name="T81" fmla="*/ 18 h 171"/>
              <a:gd name="T82" fmla="*/ 113 w 151"/>
              <a:gd name="T83" fmla="*/ 18 h 171"/>
              <a:gd name="T84" fmla="*/ 88 w 151"/>
              <a:gd name="T85" fmla="*/ 29 h 171"/>
              <a:gd name="T86" fmla="*/ 88 w 151"/>
              <a:gd name="T87" fmla="*/ 29 h 171"/>
              <a:gd name="T88" fmla="*/ 86 w 151"/>
              <a:gd name="T89" fmla="*/ 17 h 171"/>
              <a:gd name="T90" fmla="*/ 91 w 151"/>
              <a:gd name="T91" fmla="*/ 25 h 171"/>
              <a:gd name="T92" fmla="*/ 93 w 151"/>
              <a:gd name="T93" fmla="*/ 22 h 171"/>
              <a:gd name="T94" fmla="*/ 97 w 151"/>
              <a:gd name="T95" fmla="*/ 14 h 171"/>
              <a:gd name="T96" fmla="*/ 92 w 151"/>
              <a:gd name="T97" fmla="*/ 25 h 171"/>
              <a:gd name="T98" fmla="*/ 20 w 151"/>
              <a:gd name="T99" fmla="*/ 110 h 171"/>
              <a:gd name="T100" fmla="*/ 54 w 151"/>
              <a:gd name="T101" fmla="*/ 88 h 171"/>
              <a:gd name="T102" fmla="*/ 58 w 151"/>
              <a:gd name="T103" fmla="*/ 120 h 171"/>
              <a:gd name="T104" fmla="*/ 125 w 151"/>
              <a:gd name="T105" fmla="*/ 4 h 171"/>
              <a:gd name="T106" fmla="*/ 20 w 151"/>
              <a:gd name="T107" fmla="*/ 119 h 171"/>
              <a:gd name="T108" fmla="*/ 43 w 151"/>
              <a:gd name="T109" fmla="*/ 129 h 171"/>
              <a:gd name="T110" fmla="*/ 125 w 151"/>
              <a:gd name="T111" fmla="*/ 134 h 171"/>
              <a:gd name="T112" fmla="*/ 119 w 151"/>
              <a:gd name="T113" fmla="*/ 67 h 171"/>
              <a:gd name="T114" fmla="*/ 121 w 151"/>
              <a:gd name="T115" fmla="*/ 68 h 171"/>
              <a:gd name="T116" fmla="*/ 116 w 151"/>
              <a:gd name="T117" fmla="*/ 66 h 171"/>
              <a:gd name="T118" fmla="*/ 122 w 151"/>
              <a:gd name="T119" fmla="*/ 62 h 171"/>
              <a:gd name="T120" fmla="*/ 106 w 151"/>
              <a:gd name="T121" fmla="*/ 39 h 171"/>
              <a:gd name="T122" fmla="*/ 119 w 151"/>
              <a:gd name="T123" fmla="*/ 46 h 171"/>
              <a:gd name="T124" fmla="*/ 126 w 151"/>
              <a:gd name="T125" fmla="*/ 4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1" h="171">
                <a:moveTo>
                  <a:pt x="151" y="92"/>
                </a:moveTo>
                <a:cubicBezTo>
                  <a:pt x="151" y="22"/>
                  <a:pt x="151" y="22"/>
                  <a:pt x="151" y="22"/>
                </a:cubicBezTo>
                <a:cubicBezTo>
                  <a:pt x="144" y="19"/>
                  <a:pt x="130" y="8"/>
                  <a:pt x="129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1" y="8"/>
                  <a:pt x="6" y="19"/>
                  <a:pt x="0" y="22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96"/>
                  <a:pt x="0" y="100"/>
                  <a:pt x="1" y="105"/>
                </a:cubicBezTo>
                <a:cubicBezTo>
                  <a:pt x="9" y="137"/>
                  <a:pt x="39" y="165"/>
                  <a:pt x="76" y="171"/>
                </a:cubicBezTo>
                <a:cubicBezTo>
                  <a:pt x="76" y="171"/>
                  <a:pt x="76" y="171"/>
                  <a:pt x="76" y="171"/>
                </a:cubicBezTo>
                <a:cubicBezTo>
                  <a:pt x="114" y="164"/>
                  <a:pt x="142" y="139"/>
                  <a:pt x="150" y="109"/>
                </a:cubicBezTo>
                <a:cubicBezTo>
                  <a:pt x="151" y="103"/>
                  <a:pt x="151" y="98"/>
                  <a:pt x="151" y="92"/>
                </a:cubicBezTo>
                <a:close/>
                <a:moveTo>
                  <a:pt x="75" y="94"/>
                </a:moveTo>
                <a:cubicBezTo>
                  <a:pt x="75" y="92"/>
                  <a:pt x="75" y="92"/>
                  <a:pt x="75" y="92"/>
                </a:cubicBezTo>
                <a:cubicBezTo>
                  <a:pt x="75" y="92"/>
                  <a:pt x="74" y="92"/>
                  <a:pt x="74" y="92"/>
                </a:cubicBezTo>
                <a:cubicBezTo>
                  <a:pt x="73" y="93"/>
                  <a:pt x="73" y="93"/>
                  <a:pt x="73" y="93"/>
                </a:cubicBezTo>
                <a:cubicBezTo>
                  <a:pt x="73" y="93"/>
                  <a:pt x="72" y="94"/>
                  <a:pt x="72" y="94"/>
                </a:cubicBezTo>
                <a:cubicBezTo>
                  <a:pt x="72" y="94"/>
                  <a:pt x="72" y="95"/>
                  <a:pt x="71" y="95"/>
                </a:cubicBezTo>
                <a:cubicBezTo>
                  <a:pt x="71" y="95"/>
                  <a:pt x="71" y="95"/>
                  <a:pt x="71" y="95"/>
                </a:cubicBezTo>
                <a:cubicBezTo>
                  <a:pt x="71" y="95"/>
                  <a:pt x="71" y="96"/>
                  <a:pt x="71" y="96"/>
                </a:cubicBezTo>
                <a:cubicBezTo>
                  <a:pt x="70" y="96"/>
                  <a:pt x="70" y="96"/>
                  <a:pt x="70" y="97"/>
                </a:cubicBezTo>
                <a:cubicBezTo>
                  <a:pt x="70" y="97"/>
                  <a:pt x="70" y="97"/>
                  <a:pt x="70" y="97"/>
                </a:cubicBezTo>
                <a:cubicBezTo>
                  <a:pt x="70" y="98"/>
                  <a:pt x="70" y="98"/>
                  <a:pt x="70" y="98"/>
                </a:cubicBezTo>
                <a:cubicBezTo>
                  <a:pt x="70" y="98"/>
                  <a:pt x="70" y="98"/>
                  <a:pt x="70" y="98"/>
                </a:cubicBezTo>
                <a:cubicBezTo>
                  <a:pt x="70" y="98"/>
                  <a:pt x="69" y="98"/>
                  <a:pt x="69" y="98"/>
                </a:cubicBezTo>
                <a:cubicBezTo>
                  <a:pt x="69" y="98"/>
                  <a:pt x="69" y="98"/>
                  <a:pt x="69" y="98"/>
                </a:cubicBezTo>
                <a:cubicBezTo>
                  <a:pt x="69" y="98"/>
                  <a:pt x="69" y="98"/>
                  <a:pt x="69" y="98"/>
                </a:cubicBezTo>
                <a:cubicBezTo>
                  <a:pt x="69" y="98"/>
                  <a:pt x="69" y="98"/>
                  <a:pt x="69" y="98"/>
                </a:cubicBezTo>
                <a:cubicBezTo>
                  <a:pt x="69" y="98"/>
                  <a:pt x="69" y="98"/>
                  <a:pt x="68" y="97"/>
                </a:cubicBezTo>
                <a:cubicBezTo>
                  <a:pt x="68" y="97"/>
                  <a:pt x="68" y="97"/>
                  <a:pt x="68" y="97"/>
                </a:cubicBezTo>
                <a:cubicBezTo>
                  <a:pt x="68" y="97"/>
                  <a:pt x="68" y="97"/>
                  <a:pt x="69" y="97"/>
                </a:cubicBezTo>
                <a:cubicBezTo>
                  <a:pt x="69" y="96"/>
                  <a:pt x="69" y="96"/>
                  <a:pt x="69" y="96"/>
                </a:cubicBezTo>
                <a:cubicBezTo>
                  <a:pt x="69" y="96"/>
                  <a:pt x="69" y="96"/>
                  <a:pt x="69" y="96"/>
                </a:cubicBezTo>
                <a:cubicBezTo>
                  <a:pt x="70" y="94"/>
                  <a:pt x="70" y="94"/>
                  <a:pt x="70" y="94"/>
                </a:cubicBezTo>
                <a:cubicBezTo>
                  <a:pt x="70" y="94"/>
                  <a:pt x="70" y="94"/>
                  <a:pt x="70" y="94"/>
                </a:cubicBezTo>
                <a:cubicBezTo>
                  <a:pt x="70" y="94"/>
                  <a:pt x="70" y="93"/>
                  <a:pt x="71" y="93"/>
                </a:cubicBezTo>
                <a:cubicBezTo>
                  <a:pt x="71" y="93"/>
                  <a:pt x="71" y="93"/>
                  <a:pt x="72" y="92"/>
                </a:cubicBezTo>
                <a:cubicBezTo>
                  <a:pt x="72" y="92"/>
                  <a:pt x="72" y="92"/>
                  <a:pt x="72" y="92"/>
                </a:cubicBezTo>
                <a:cubicBezTo>
                  <a:pt x="72" y="92"/>
                  <a:pt x="72" y="92"/>
                  <a:pt x="73" y="91"/>
                </a:cubicBezTo>
                <a:cubicBezTo>
                  <a:pt x="73" y="91"/>
                  <a:pt x="73" y="91"/>
                  <a:pt x="74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5" y="90"/>
                  <a:pt x="75" y="90"/>
                  <a:pt x="75" y="90"/>
                </a:cubicBezTo>
                <a:cubicBezTo>
                  <a:pt x="75" y="90"/>
                  <a:pt x="75" y="90"/>
                  <a:pt x="75" y="90"/>
                </a:cubicBezTo>
                <a:cubicBezTo>
                  <a:pt x="75" y="90"/>
                  <a:pt x="75" y="90"/>
                  <a:pt x="75" y="89"/>
                </a:cubicBezTo>
                <a:cubicBezTo>
                  <a:pt x="75" y="89"/>
                  <a:pt x="75" y="89"/>
                  <a:pt x="75" y="89"/>
                </a:cubicBezTo>
                <a:cubicBezTo>
                  <a:pt x="75" y="89"/>
                  <a:pt x="75" y="89"/>
                  <a:pt x="75" y="89"/>
                </a:cubicBezTo>
                <a:cubicBezTo>
                  <a:pt x="75" y="88"/>
                  <a:pt x="75" y="88"/>
                  <a:pt x="75" y="88"/>
                </a:cubicBezTo>
                <a:cubicBezTo>
                  <a:pt x="75" y="88"/>
                  <a:pt x="75" y="88"/>
                  <a:pt x="75" y="88"/>
                </a:cubicBezTo>
                <a:cubicBezTo>
                  <a:pt x="75" y="88"/>
                  <a:pt x="75" y="88"/>
                  <a:pt x="75" y="88"/>
                </a:cubicBezTo>
                <a:cubicBezTo>
                  <a:pt x="75" y="88"/>
                  <a:pt x="75" y="88"/>
                  <a:pt x="75" y="87"/>
                </a:cubicBezTo>
                <a:cubicBezTo>
                  <a:pt x="75" y="87"/>
                  <a:pt x="75" y="87"/>
                  <a:pt x="75" y="87"/>
                </a:cubicBezTo>
                <a:cubicBezTo>
                  <a:pt x="75" y="87"/>
                  <a:pt x="76" y="87"/>
                  <a:pt x="76" y="87"/>
                </a:cubicBezTo>
                <a:cubicBezTo>
                  <a:pt x="76" y="87"/>
                  <a:pt x="76" y="87"/>
                  <a:pt x="76" y="87"/>
                </a:cubicBezTo>
                <a:cubicBezTo>
                  <a:pt x="76" y="87"/>
                  <a:pt x="76" y="87"/>
                  <a:pt x="76" y="87"/>
                </a:cubicBezTo>
                <a:cubicBezTo>
                  <a:pt x="76" y="87"/>
                  <a:pt x="76" y="87"/>
                  <a:pt x="76" y="87"/>
                </a:cubicBezTo>
                <a:cubicBezTo>
                  <a:pt x="76" y="87"/>
                  <a:pt x="76" y="87"/>
                  <a:pt x="76" y="87"/>
                </a:cubicBezTo>
                <a:cubicBezTo>
                  <a:pt x="76" y="87"/>
                  <a:pt x="76" y="87"/>
                  <a:pt x="76" y="87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7"/>
                  <a:pt x="77" y="87"/>
                  <a:pt x="77" y="88"/>
                </a:cubicBezTo>
                <a:cubicBezTo>
                  <a:pt x="77" y="89"/>
                  <a:pt x="77" y="89"/>
                  <a:pt x="77" y="89"/>
                </a:cubicBezTo>
                <a:cubicBezTo>
                  <a:pt x="77" y="89"/>
                  <a:pt x="77" y="89"/>
                  <a:pt x="77" y="89"/>
                </a:cubicBezTo>
                <a:cubicBezTo>
                  <a:pt x="77" y="90"/>
                  <a:pt x="77" y="90"/>
                  <a:pt x="77" y="90"/>
                </a:cubicBezTo>
                <a:cubicBezTo>
                  <a:pt x="77" y="90"/>
                  <a:pt x="77" y="90"/>
                  <a:pt x="77" y="91"/>
                </a:cubicBezTo>
                <a:cubicBezTo>
                  <a:pt x="77" y="91"/>
                  <a:pt x="77" y="91"/>
                  <a:pt x="77" y="91"/>
                </a:cubicBezTo>
                <a:cubicBezTo>
                  <a:pt x="78" y="91"/>
                  <a:pt x="78" y="91"/>
                  <a:pt x="78" y="91"/>
                </a:cubicBezTo>
                <a:cubicBezTo>
                  <a:pt x="78" y="91"/>
                  <a:pt x="78" y="91"/>
                  <a:pt x="78" y="91"/>
                </a:cubicBezTo>
                <a:cubicBezTo>
                  <a:pt x="78" y="91"/>
                  <a:pt x="79" y="91"/>
                  <a:pt x="79" y="91"/>
                </a:cubicBezTo>
                <a:cubicBezTo>
                  <a:pt x="79" y="91"/>
                  <a:pt x="80" y="91"/>
                  <a:pt x="80" y="92"/>
                </a:cubicBezTo>
                <a:cubicBezTo>
                  <a:pt x="80" y="92"/>
                  <a:pt x="81" y="92"/>
                  <a:pt x="81" y="92"/>
                </a:cubicBezTo>
                <a:cubicBezTo>
                  <a:pt x="81" y="92"/>
                  <a:pt x="81" y="93"/>
                  <a:pt x="81" y="93"/>
                </a:cubicBezTo>
                <a:cubicBezTo>
                  <a:pt x="82" y="93"/>
                  <a:pt x="82" y="93"/>
                  <a:pt x="82" y="93"/>
                </a:cubicBezTo>
                <a:cubicBezTo>
                  <a:pt x="82" y="94"/>
                  <a:pt x="82" y="94"/>
                  <a:pt x="82" y="94"/>
                </a:cubicBezTo>
                <a:cubicBezTo>
                  <a:pt x="82" y="94"/>
                  <a:pt x="82" y="94"/>
                  <a:pt x="82" y="94"/>
                </a:cubicBezTo>
                <a:cubicBezTo>
                  <a:pt x="83" y="95"/>
                  <a:pt x="83" y="95"/>
                  <a:pt x="83" y="95"/>
                </a:cubicBezTo>
                <a:cubicBezTo>
                  <a:pt x="83" y="95"/>
                  <a:pt x="83" y="95"/>
                  <a:pt x="83" y="96"/>
                </a:cubicBezTo>
                <a:cubicBezTo>
                  <a:pt x="83" y="96"/>
                  <a:pt x="83" y="96"/>
                  <a:pt x="83" y="96"/>
                </a:cubicBezTo>
                <a:cubicBezTo>
                  <a:pt x="83" y="96"/>
                  <a:pt x="83" y="96"/>
                  <a:pt x="83" y="96"/>
                </a:cubicBezTo>
                <a:cubicBezTo>
                  <a:pt x="83" y="96"/>
                  <a:pt x="83" y="96"/>
                  <a:pt x="83" y="96"/>
                </a:cubicBezTo>
                <a:cubicBezTo>
                  <a:pt x="84" y="96"/>
                  <a:pt x="84" y="96"/>
                  <a:pt x="84" y="97"/>
                </a:cubicBezTo>
                <a:cubicBezTo>
                  <a:pt x="84" y="97"/>
                  <a:pt x="84" y="97"/>
                  <a:pt x="84" y="97"/>
                </a:cubicBezTo>
                <a:cubicBezTo>
                  <a:pt x="84" y="97"/>
                  <a:pt x="84" y="97"/>
                  <a:pt x="84" y="97"/>
                </a:cubicBezTo>
                <a:cubicBezTo>
                  <a:pt x="84" y="97"/>
                  <a:pt x="84" y="97"/>
                  <a:pt x="84" y="97"/>
                </a:cubicBezTo>
                <a:cubicBezTo>
                  <a:pt x="84" y="97"/>
                  <a:pt x="84" y="97"/>
                  <a:pt x="84" y="97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2" y="96"/>
                  <a:pt x="82" y="96"/>
                  <a:pt x="82" y="96"/>
                </a:cubicBezTo>
                <a:cubicBezTo>
                  <a:pt x="82" y="96"/>
                  <a:pt x="82" y="96"/>
                  <a:pt x="81" y="96"/>
                </a:cubicBezTo>
                <a:cubicBezTo>
                  <a:pt x="81" y="95"/>
                  <a:pt x="81" y="95"/>
                  <a:pt x="81" y="95"/>
                </a:cubicBezTo>
                <a:cubicBezTo>
                  <a:pt x="81" y="95"/>
                  <a:pt x="81" y="95"/>
                  <a:pt x="81" y="95"/>
                </a:cubicBezTo>
                <a:cubicBezTo>
                  <a:pt x="81" y="95"/>
                  <a:pt x="81" y="94"/>
                  <a:pt x="81" y="94"/>
                </a:cubicBezTo>
                <a:cubicBezTo>
                  <a:pt x="80" y="94"/>
                  <a:pt x="80" y="94"/>
                  <a:pt x="80" y="94"/>
                </a:cubicBezTo>
                <a:cubicBezTo>
                  <a:pt x="80" y="94"/>
                  <a:pt x="80" y="93"/>
                  <a:pt x="79" y="93"/>
                </a:cubicBezTo>
                <a:cubicBezTo>
                  <a:pt x="79" y="93"/>
                  <a:pt x="79" y="93"/>
                  <a:pt x="79" y="93"/>
                </a:cubicBezTo>
                <a:cubicBezTo>
                  <a:pt x="79" y="93"/>
                  <a:pt x="79" y="93"/>
                  <a:pt x="79" y="93"/>
                </a:cubicBezTo>
                <a:cubicBezTo>
                  <a:pt x="79" y="92"/>
                  <a:pt x="78" y="92"/>
                  <a:pt x="78" y="92"/>
                </a:cubicBezTo>
                <a:cubicBezTo>
                  <a:pt x="78" y="92"/>
                  <a:pt x="78" y="92"/>
                  <a:pt x="78" y="92"/>
                </a:cubicBezTo>
                <a:cubicBezTo>
                  <a:pt x="78" y="92"/>
                  <a:pt x="77" y="92"/>
                  <a:pt x="77" y="92"/>
                </a:cubicBezTo>
                <a:cubicBezTo>
                  <a:pt x="77" y="94"/>
                  <a:pt x="77" y="94"/>
                  <a:pt x="77" y="94"/>
                </a:cubicBezTo>
                <a:cubicBezTo>
                  <a:pt x="77" y="94"/>
                  <a:pt x="77" y="94"/>
                  <a:pt x="77" y="94"/>
                </a:cubicBezTo>
                <a:cubicBezTo>
                  <a:pt x="78" y="94"/>
                  <a:pt x="78" y="94"/>
                  <a:pt x="78" y="95"/>
                </a:cubicBezTo>
                <a:cubicBezTo>
                  <a:pt x="78" y="95"/>
                  <a:pt x="78" y="95"/>
                  <a:pt x="78" y="95"/>
                </a:cubicBezTo>
                <a:cubicBezTo>
                  <a:pt x="79" y="95"/>
                  <a:pt x="79" y="95"/>
                  <a:pt x="79" y="96"/>
                </a:cubicBezTo>
                <a:cubicBezTo>
                  <a:pt x="79" y="96"/>
                  <a:pt x="79" y="96"/>
                  <a:pt x="79" y="97"/>
                </a:cubicBezTo>
                <a:cubicBezTo>
                  <a:pt x="80" y="97"/>
                  <a:pt x="80" y="97"/>
                  <a:pt x="80" y="98"/>
                </a:cubicBezTo>
                <a:cubicBezTo>
                  <a:pt x="80" y="98"/>
                  <a:pt x="80" y="99"/>
                  <a:pt x="80" y="99"/>
                </a:cubicBezTo>
                <a:cubicBezTo>
                  <a:pt x="79" y="99"/>
                  <a:pt x="79" y="100"/>
                  <a:pt x="79" y="100"/>
                </a:cubicBezTo>
                <a:cubicBezTo>
                  <a:pt x="79" y="100"/>
                  <a:pt x="79" y="101"/>
                  <a:pt x="79" y="101"/>
                </a:cubicBezTo>
                <a:cubicBezTo>
                  <a:pt x="78" y="101"/>
                  <a:pt x="78" y="101"/>
                  <a:pt x="78" y="102"/>
                </a:cubicBezTo>
                <a:cubicBezTo>
                  <a:pt x="78" y="102"/>
                  <a:pt x="78" y="103"/>
                  <a:pt x="78" y="103"/>
                </a:cubicBezTo>
                <a:cubicBezTo>
                  <a:pt x="79" y="103"/>
                  <a:pt x="79" y="104"/>
                  <a:pt x="79" y="104"/>
                </a:cubicBezTo>
                <a:cubicBezTo>
                  <a:pt x="79" y="104"/>
                  <a:pt x="79" y="104"/>
                  <a:pt x="79" y="104"/>
                </a:cubicBezTo>
                <a:cubicBezTo>
                  <a:pt x="79" y="104"/>
                  <a:pt x="79" y="104"/>
                  <a:pt x="79" y="105"/>
                </a:cubicBezTo>
                <a:cubicBezTo>
                  <a:pt x="79" y="105"/>
                  <a:pt x="80" y="106"/>
                  <a:pt x="80" y="106"/>
                </a:cubicBezTo>
                <a:cubicBezTo>
                  <a:pt x="80" y="106"/>
                  <a:pt x="80" y="106"/>
                  <a:pt x="80" y="106"/>
                </a:cubicBezTo>
                <a:cubicBezTo>
                  <a:pt x="80" y="106"/>
                  <a:pt x="80" y="107"/>
                  <a:pt x="80" y="107"/>
                </a:cubicBezTo>
                <a:cubicBezTo>
                  <a:pt x="80" y="108"/>
                  <a:pt x="80" y="108"/>
                  <a:pt x="80" y="109"/>
                </a:cubicBezTo>
                <a:cubicBezTo>
                  <a:pt x="80" y="109"/>
                  <a:pt x="80" y="109"/>
                  <a:pt x="80" y="109"/>
                </a:cubicBezTo>
                <a:cubicBezTo>
                  <a:pt x="81" y="109"/>
                  <a:pt x="81" y="110"/>
                  <a:pt x="81" y="110"/>
                </a:cubicBezTo>
                <a:cubicBezTo>
                  <a:pt x="81" y="111"/>
                  <a:pt x="81" y="111"/>
                  <a:pt x="81" y="112"/>
                </a:cubicBezTo>
                <a:cubicBezTo>
                  <a:pt x="81" y="112"/>
                  <a:pt x="81" y="112"/>
                  <a:pt x="81" y="112"/>
                </a:cubicBezTo>
                <a:cubicBezTo>
                  <a:pt x="81" y="112"/>
                  <a:pt x="81" y="113"/>
                  <a:pt x="81" y="113"/>
                </a:cubicBezTo>
                <a:cubicBezTo>
                  <a:pt x="81" y="113"/>
                  <a:pt x="81" y="113"/>
                  <a:pt x="81" y="113"/>
                </a:cubicBezTo>
                <a:cubicBezTo>
                  <a:pt x="81" y="113"/>
                  <a:pt x="81" y="114"/>
                  <a:pt x="81" y="114"/>
                </a:cubicBezTo>
                <a:cubicBezTo>
                  <a:pt x="81" y="114"/>
                  <a:pt x="81" y="114"/>
                  <a:pt x="81" y="115"/>
                </a:cubicBezTo>
                <a:cubicBezTo>
                  <a:pt x="81" y="115"/>
                  <a:pt x="81" y="115"/>
                  <a:pt x="81" y="115"/>
                </a:cubicBezTo>
                <a:cubicBezTo>
                  <a:pt x="81" y="115"/>
                  <a:pt x="81" y="115"/>
                  <a:pt x="81" y="115"/>
                </a:cubicBezTo>
                <a:cubicBezTo>
                  <a:pt x="81" y="115"/>
                  <a:pt x="81" y="115"/>
                  <a:pt x="81" y="115"/>
                </a:cubicBezTo>
                <a:cubicBezTo>
                  <a:pt x="81" y="115"/>
                  <a:pt x="81" y="115"/>
                  <a:pt x="81" y="115"/>
                </a:cubicBezTo>
                <a:cubicBezTo>
                  <a:pt x="81" y="115"/>
                  <a:pt x="81" y="115"/>
                  <a:pt x="80" y="115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0" y="114"/>
                  <a:pt x="80" y="114"/>
                  <a:pt x="79" y="114"/>
                </a:cubicBezTo>
                <a:cubicBezTo>
                  <a:pt x="79" y="114"/>
                  <a:pt x="79" y="114"/>
                  <a:pt x="79" y="113"/>
                </a:cubicBezTo>
                <a:cubicBezTo>
                  <a:pt x="79" y="113"/>
                  <a:pt x="79" y="113"/>
                  <a:pt x="79" y="113"/>
                </a:cubicBezTo>
                <a:cubicBezTo>
                  <a:pt x="79" y="113"/>
                  <a:pt x="79" y="113"/>
                  <a:pt x="79" y="112"/>
                </a:cubicBezTo>
                <a:cubicBezTo>
                  <a:pt x="79" y="112"/>
                  <a:pt x="79" y="112"/>
                  <a:pt x="79" y="112"/>
                </a:cubicBezTo>
                <a:cubicBezTo>
                  <a:pt x="79" y="112"/>
                  <a:pt x="79" y="111"/>
                  <a:pt x="79" y="110"/>
                </a:cubicBezTo>
                <a:cubicBezTo>
                  <a:pt x="79" y="110"/>
                  <a:pt x="79" y="109"/>
                  <a:pt x="79" y="109"/>
                </a:cubicBezTo>
                <a:cubicBezTo>
                  <a:pt x="79" y="108"/>
                  <a:pt x="79" y="108"/>
                  <a:pt x="79" y="108"/>
                </a:cubicBezTo>
                <a:cubicBezTo>
                  <a:pt x="78" y="107"/>
                  <a:pt x="78" y="107"/>
                  <a:pt x="78" y="107"/>
                </a:cubicBezTo>
                <a:cubicBezTo>
                  <a:pt x="78" y="107"/>
                  <a:pt x="78" y="106"/>
                  <a:pt x="78" y="106"/>
                </a:cubicBezTo>
                <a:cubicBezTo>
                  <a:pt x="78" y="106"/>
                  <a:pt x="78" y="106"/>
                  <a:pt x="78" y="106"/>
                </a:cubicBezTo>
                <a:cubicBezTo>
                  <a:pt x="78" y="106"/>
                  <a:pt x="78" y="105"/>
                  <a:pt x="78" y="105"/>
                </a:cubicBezTo>
                <a:cubicBezTo>
                  <a:pt x="78" y="105"/>
                  <a:pt x="78" y="105"/>
                  <a:pt x="77" y="104"/>
                </a:cubicBezTo>
                <a:cubicBezTo>
                  <a:pt x="77" y="104"/>
                  <a:pt x="77" y="104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6" y="102"/>
                  <a:pt x="76" y="102"/>
                  <a:pt x="76" y="102"/>
                </a:cubicBezTo>
                <a:cubicBezTo>
                  <a:pt x="76" y="103"/>
                  <a:pt x="75" y="103"/>
                  <a:pt x="75" y="103"/>
                </a:cubicBezTo>
                <a:cubicBezTo>
                  <a:pt x="75" y="104"/>
                  <a:pt x="75" y="104"/>
                  <a:pt x="75" y="104"/>
                </a:cubicBezTo>
                <a:cubicBezTo>
                  <a:pt x="74" y="104"/>
                  <a:pt x="74" y="104"/>
                  <a:pt x="74" y="105"/>
                </a:cubicBezTo>
                <a:cubicBezTo>
                  <a:pt x="74" y="105"/>
                  <a:pt x="74" y="105"/>
                  <a:pt x="74" y="106"/>
                </a:cubicBezTo>
                <a:cubicBezTo>
                  <a:pt x="74" y="106"/>
                  <a:pt x="74" y="106"/>
                  <a:pt x="73" y="107"/>
                </a:cubicBezTo>
                <a:cubicBezTo>
                  <a:pt x="73" y="107"/>
                  <a:pt x="73" y="107"/>
                  <a:pt x="73" y="108"/>
                </a:cubicBezTo>
                <a:cubicBezTo>
                  <a:pt x="73" y="108"/>
                  <a:pt x="73" y="108"/>
                  <a:pt x="73" y="108"/>
                </a:cubicBezTo>
                <a:cubicBezTo>
                  <a:pt x="73" y="108"/>
                  <a:pt x="73" y="108"/>
                  <a:pt x="73" y="109"/>
                </a:cubicBezTo>
                <a:cubicBezTo>
                  <a:pt x="73" y="109"/>
                  <a:pt x="73" y="110"/>
                  <a:pt x="73" y="110"/>
                </a:cubicBezTo>
                <a:cubicBezTo>
                  <a:pt x="73" y="110"/>
                  <a:pt x="73" y="110"/>
                  <a:pt x="73" y="110"/>
                </a:cubicBezTo>
                <a:cubicBezTo>
                  <a:pt x="73" y="111"/>
                  <a:pt x="73" y="111"/>
                  <a:pt x="73" y="111"/>
                </a:cubicBezTo>
                <a:cubicBezTo>
                  <a:pt x="73" y="111"/>
                  <a:pt x="73" y="111"/>
                  <a:pt x="73" y="111"/>
                </a:cubicBezTo>
                <a:cubicBezTo>
                  <a:pt x="73" y="112"/>
                  <a:pt x="73" y="112"/>
                  <a:pt x="73" y="112"/>
                </a:cubicBezTo>
                <a:cubicBezTo>
                  <a:pt x="73" y="112"/>
                  <a:pt x="73" y="112"/>
                  <a:pt x="73" y="112"/>
                </a:cubicBezTo>
                <a:cubicBezTo>
                  <a:pt x="73" y="113"/>
                  <a:pt x="73" y="113"/>
                  <a:pt x="73" y="113"/>
                </a:cubicBezTo>
                <a:cubicBezTo>
                  <a:pt x="73" y="113"/>
                  <a:pt x="73" y="113"/>
                  <a:pt x="73" y="113"/>
                </a:cubicBezTo>
                <a:cubicBezTo>
                  <a:pt x="73" y="114"/>
                  <a:pt x="73" y="114"/>
                  <a:pt x="73" y="114"/>
                </a:cubicBezTo>
                <a:cubicBezTo>
                  <a:pt x="73" y="114"/>
                  <a:pt x="73" y="114"/>
                  <a:pt x="73" y="114"/>
                </a:cubicBezTo>
                <a:cubicBezTo>
                  <a:pt x="73" y="114"/>
                  <a:pt x="73" y="115"/>
                  <a:pt x="73" y="115"/>
                </a:cubicBezTo>
                <a:cubicBezTo>
                  <a:pt x="73" y="115"/>
                  <a:pt x="73" y="115"/>
                  <a:pt x="73" y="115"/>
                </a:cubicBezTo>
                <a:cubicBezTo>
                  <a:pt x="72" y="115"/>
                  <a:pt x="72" y="115"/>
                  <a:pt x="72" y="115"/>
                </a:cubicBezTo>
                <a:cubicBezTo>
                  <a:pt x="72" y="115"/>
                  <a:pt x="72" y="115"/>
                  <a:pt x="72" y="115"/>
                </a:cubicBezTo>
                <a:cubicBezTo>
                  <a:pt x="72" y="115"/>
                  <a:pt x="72" y="115"/>
                  <a:pt x="72" y="115"/>
                </a:cubicBezTo>
                <a:cubicBezTo>
                  <a:pt x="71" y="115"/>
                  <a:pt x="71" y="115"/>
                  <a:pt x="71" y="115"/>
                </a:cubicBezTo>
                <a:cubicBezTo>
                  <a:pt x="71" y="115"/>
                  <a:pt x="71" y="115"/>
                  <a:pt x="71" y="115"/>
                </a:cubicBezTo>
                <a:cubicBezTo>
                  <a:pt x="71" y="115"/>
                  <a:pt x="71" y="115"/>
                  <a:pt x="71" y="114"/>
                </a:cubicBezTo>
                <a:cubicBezTo>
                  <a:pt x="71" y="114"/>
                  <a:pt x="71" y="114"/>
                  <a:pt x="71" y="114"/>
                </a:cubicBezTo>
                <a:cubicBezTo>
                  <a:pt x="71" y="114"/>
                  <a:pt x="71" y="113"/>
                  <a:pt x="71" y="113"/>
                </a:cubicBezTo>
                <a:cubicBezTo>
                  <a:pt x="71" y="112"/>
                  <a:pt x="71" y="111"/>
                  <a:pt x="71" y="110"/>
                </a:cubicBezTo>
                <a:cubicBezTo>
                  <a:pt x="71" y="110"/>
                  <a:pt x="71" y="109"/>
                  <a:pt x="71" y="109"/>
                </a:cubicBezTo>
                <a:cubicBezTo>
                  <a:pt x="71" y="108"/>
                  <a:pt x="72" y="107"/>
                  <a:pt x="72" y="107"/>
                </a:cubicBezTo>
                <a:cubicBezTo>
                  <a:pt x="72" y="106"/>
                  <a:pt x="72" y="106"/>
                  <a:pt x="72" y="105"/>
                </a:cubicBezTo>
                <a:cubicBezTo>
                  <a:pt x="72" y="105"/>
                  <a:pt x="73" y="104"/>
                  <a:pt x="73" y="104"/>
                </a:cubicBezTo>
                <a:cubicBezTo>
                  <a:pt x="73" y="104"/>
                  <a:pt x="73" y="104"/>
                  <a:pt x="73" y="104"/>
                </a:cubicBezTo>
                <a:cubicBezTo>
                  <a:pt x="73" y="104"/>
                  <a:pt x="73" y="103"/>
                  <a:pt x="73" y="103"/>
                </a:cubicBezTo>
                <a:cubicBezTo>
                  <a:pt x="74" y="102"/>
                  <a:pt x="74" y="102"/>
                  <a:pt x="74" y="102"/>
                </a:cubicBezTo>
                <a:cubicBezTo>
                  <a:pt x="74" y="102"/>
                  <a:pt x="74" y="102"/>
                  <a:pt x="74" y="101"/>
                </a:cubicBezTo>
                <a:cubicBezTo>
                  <a:pt x="74" y="101"/>
                  <a:pt x="74" y="101"/>
                  <a:pt x="73" y="101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73" y="101"/>
                  <a:pt x="73" y="100"/>
                  <a:pt x="73" y="100"/>
                </a:cubicBezTo>
                <a:cubicBezTo>
                  <a:pt x="72" y="100"/>
                  <a:pt x="72" y="100"/>
                  <a:pt x="72" y="99"/>
                </a:cubicBezTo>
                <a:cubicBezTo>
                  <a:pt x="72" y="99"/>
                  <a:pt x="72" y="99"/>
                  <a:pt x="72" y="98"/>
                </a:cubicBezTo>
                <a:cubicBezTo>
                  <a:pt x="72" y="98"/>
                  <a:pt x="72" y="98"/>
                  <a:pt x="72" y="98"/>
                </a:cubicBezTo>
                <a:cubicBezTo>
                  <a:pt x="72" y="98"/>
                  <a:pt x="72" y="97"/>
                  <a:pt x="72" y="97"/>
                </a:cubicBezTo>
                <a:cubicBezTo>
                  <a:pt x="72" y="97"/>
                  <a:pt x="73" y="96"/>
                  <a:pt x="73" y="96"/>
                </a:cubicBezTo>
                <a:cubicBezTo>
                  <a:pt x="73" y="96"/>
                  <a:pt x="73" y="95"/>
                  <a:pt x="74" y="95"/>
                </a:cubicBezTo>
                <a:cubicBezTo>
                  <a:pt x="74" y="95"/>
                  <a:pt x="75" y="94"/>
                  <a:pt x="75" y="94"/>
                </a:cubicBezTo>
                <a:close/>
                <a:moveTo>
                  <a:pt x="76" y="101"/>
                </a:moveTo>
                <a:cubicBezTo>
                  <a:pt x="75" y="100"/>
                  <a:pt x="75" y="100"/>
                  <a:pt x="75" y="100"/>
                </a:cubicBezTo>
                <a:cubicBezTo>
                  <a:pt x="75" y="100"/>
                  <a:pt x="75" y="100"/>
                  <a:pt x="75" y="100"/>
                </a:cubicBezTo>
                <a:cubicBezTo>
                  <a:pt x="75" y="100"/>
                  <a:pt x="75" y="100"/>
                  <a:pt x="74" y="100"/>
                </a:cubicBezTo>
                <a:cubicBezTo>
                  <a:pt x="74" y="100"/>
                  <a:pt x="74" y="100"/>
                  <a:pt x="74" y="100"/>
                </a:cubicBezTo>
                <a:cubicBezTo>
                  <a:pt x="74" y="100"/>
                  <a:pt x="74" y="100"/>
                  <a:pt x="74" y="99"/>
                </a:cubicBezTo>
                <a:cubicBezTo>
                  <a:pt x="74" y="99"/>
                  <a:pt x="74" y="99"/>
                  <a:pt x="74" y="99"/>
                </a:cubicBezTo>
                <a:cubicBezTo>
                  <a:pt x="74" y="99"/>
                  <a:pt x="74" y="99"/>
                  <a:pt x="74" y="99"/>
                </a:cubicBezTo>
                <a:cubicBezTo>
                  <a:pt x="74" y="98"/>
                  <a:pt x="74" y="98"/>
                  <a:pt x="74" y="98"/>
                </a:cubicBezTo>
                <a:cubicBezTo>
                  <a:pt x="74" y="98"/>
                  <a:pt x="74" y="98"/>
                  <a:pt x="74" y="97"/>
                </a:cubicBezTo>
                <a:cubicBezTo>
                  <a:pt x="74" y="97"/>
                  <a:pt x="74" y="97"/>
                  <a:pt x="74" y="97"/>
                </a:cubicBezTo>
                <a:cubicBezTo>
                  <a:pt x="74" y="97"/>
                  <a:pt x="74" y="97"/>
                  <a:pt x="74" y="97"/>
                </a:cubicBezTo>
                <a:cubicBezTo>
                  <a:pt x="74" y="97"/>
                  <a:pt x="74" y="97"/>
                  <a:pt x="74" y="96"/>
                </a:cubicBezTo>
                <a:cubicBezTo>
                  <a:pt x="75" y="96"/>
                  <a:pt x="75" y="96"/>
                  <a:pt x="75" y="96"/>
                </a:cubicBezTo>
                <a:cubicBezTo>
                  <a:pt x="75" y="96"/>
                  <a:pt x="75" y="96"/>
                  <a:pt x="75" y="96"/>
                </a:cubicBezTo>
                <a:cubicBezTo>
                  <a:pt x="75" y="96"/>
                  <a:pt x="75" y="96"/>
                  <a:pt x="76" y="96"/>
                </a:cubicBezTo>
                <a:cubicBezTo>
                  <a:pt x="76" y="95"/>
                  <a:pt x="76" y="95"/>
                  <a:pt x="76" y="95"/>
                </a:cubicBezTo>
                <a:cubicBezTo>
                  <a:pt x="76" y="95"/>
                  <a:pt x="76" y="95"/>
                  <a:pt x="76" y="95"/>
                </a:cubicBezTo>
                <a:cubicBezTo>
                  <a:pt x="76" y="95"/>
                  <a:pt x="76" y="95"/>
                  <a:pt x="76" y="96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6"/>
                  <a:pt x="77" y="96"/>
                  <a:pt x="77" y="96"/>
                </a:cubicBezTo>
                <a:cubicBezTo>
                  <a:pt x="78" y="96"/>
                  <a:pt x="78" y="97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78" y="97"/>
                  <a:pt x="78" y="98"/>
                  <a:pt x="78" y="98"/>
                </a:cubicBezTo>
                <a:cubicBezTo>
                  <a:pt x="78" y="98"/>
                  <a:pt x="78" y="98"/>
                  <a:pt x="78" y="98"/>
                </a:cubicBezTo>
                <a:cubicBezTo>
                  <a:pt x="78" y="98"/>
                  <a:pt x="78" y="99"/>
                  <a:pt x="78" y="99"/>
                </a:cubicBezTo>
                <a:cubicBezTo>
                  <a:pt x="78" y="99"/>
                  <a:pt x="78" y="99"/>
                  <a:pt x="78" y="99"/>
                </a:cubicBezTo>
                <a:cubicBezTo>
                  <a:pt x="78" y="100"/>
                  <a:pt x="77" y="100"/>
                  <a:pt x="77" y="100"/>
                </a:cubicBezTo>
                <a:cubicBezTo>
                  <a:pt x="77" y="100"/>
                  <a:pt x="77" y="100"/>
                  <a:pt x="77" y="100"/>
                </a:cubicBezTo>
                <a:cubicBezTo>
                  <a:pt x="77" y="100"/>
                  <a:pt x="77" y="100"/>
                  <a:pt x="77" y="101"/>
                </a:cubicBezTo>
                <a:cubicBezTo>
                  <a:pt x="77" y="101"/>
                  <a:pt x="77" y="101"/>
                  <a:pt x="77" y="101"/>
                </a:cubicBezTo>
                <a:cubicBezTo>
                  <a:pt x="76" y="101"/>
                  <a:pt x="76" y="101"/>
                  <a:pt x="76" y="101"/>
                </a:cubicBezTo>
                <a:close/>
                <a:moveTo>
                  <a:pt x="75" y="127"/>
                </a:moveTo>
                <a:cubicBezTo>
                  <a:pt x="75" y="127"/>
                  <a:pt x="74" y="128"/>
                  <a:pt x="74" y="128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74" y="128"/>
                  <a:pt x="73" y="128"/>
                  <a:pt x="73" y="128"/>
                </a:cubicBezTo>
                <a:cubicBezTo>
                  <a:pt x="73" y="129"/>
                  <a:pt x="72" y="129"/>
                  <a:pt x="72" y="129"/>
                </a:cubicBezTo>
                <a:cubicBezTo>
                  <a:pt x="72" y="130"/>
                  <a:pt x="72" y="130"/>
                  <a:pt x="71" y="130"/>
                </a:cubicBezTo>
                <a:cubicBezTo>
                  <a:pt x="71" y="131"/>
                  <a:pt x="71" y="131"/>
                  <a:pt x="71" y="132"/>
                </a:cubicBezTo>
                <a:cubicBezTo>
                  <a:pt x="71" y="132"/>
                  <a:pt x="71" y="132"/>
                  <a:pt x="71" y="132"/>
                </a:cubicBezTo>
                <a:cubicBezTo>
                  <a:pt x="71" y="132"/>
                  <a:pt x="71" y="132"/>
                  <a:pt x="71" y="132"/>
                </a:cubicBezTo>
                <a:cubicBezTo>
                  <a:pt x="71" y="133"/>
                  <a:pt x="71" y="133"/>
                  <a:pt x="70" y="133"/>
                </a:cubicBezTo>
                <a:cubicBezTo>
                  <a:pt x="70" y="134"/>
                  <a:pt x="70" y="134"/>
                  <a:pt x="70" y="135"/>
                </a:cubicBezTo>
                <a:cubicBezTo>
                  <a:pt x="70" y="135"/>
                  <a:pt x="70" y="135"/>
                  <a:pt x="70" y="135"/>
                </a:cubicBezTo>
                <a:cubicBezTo>
                  <a:pt x="70" y="135"/>
                  <a:pt x="70" y="135"/>
                  <a:pt x="70" y="136"/>
                </a:cubicBezTo>
                <a:cubicBezTo>
                  <a:pt x="70" y="136"/>
                  <a:pt x="70" y="136"/>
                  <a:pt x="70" y="136"/>
                </a:cubicBezTo>
                <a:cubicBezTo>
                  <a:pt x="70" y="136"/>
                  <a:pt x="70" y="136"/>
                  <a:pt x="70" y="136"/>
                </a:cubicBezTo>
                <a:cubicBezTo>
                  <a:pt x="70" y="137"/>
                  <a:pt x="70" y="137"/>
                  <a:pt x="70" y="137"/>
                </a:cubicBezTo>
                <a:cubicBezTo>
                  <a:pt x="70" y="137"/>
                  <a:pt x="70" y="137"/>
                  <a:pt x="69" y="137"/>
                </a:cubicBezTo>
                <a:cubicBezTo>
                  <a:pt x="69" y="137"/>
                  <a:pt x="69" y="137"/>
                  <a:pt x="69" y="137"/>
                </a:cubicBezTo>
                <a:cubicBezTo>
                  <a:pt x="69" y="137"/>
                  <a:pt x="69" y="137"/>
                  <a:pt x="69" y="137"/>
                </a:cubicBezTo>
                <a:cubicBezTo>
                  <a:pt x="69" y="137"/>
                  <a:pt x="69" y="137"/>
                  <a:pt x="69" y="137"/>
                </a:cubicBezTo>
                <a:cubicBezTo>
                  <a:pt x="69" y="137"/>
                  <a:pt x="69" y="136"/>
                  <a:pt x="69" y="136"/>
                </a:cubicBezTo>
                <a:cubicBezTo>
                  <a:pt x="69" y="136"/>
                  <a:pt x="69" y="136"/>
                  <a:pt x="69" y="136"/>
                </a:cubicBezTo>
                <a:cubicBezTo>
                  <a:pt x="69" y="136"/>
                  <a:pt x="69" y="136"/>
                  <a:pt x="69" y="135"/>
                </a:cubicBezTo>
                <a:cubicBezTo>
                  <a:pt x="69" y="135"/>
                  <a:pt x="69" y="135"/>
                  <a:pt x="69" y="135"/>
                </a:cubicBezTo>
                <a:cubicBezTo>
                  <a:pt x="69" y="135"/>
                  <a:pt x="69" y="135"/>
                  <a:pt x="69" y="135"/>
                </a:cubicBezTo>
                <a:cubicBezTo>
                  <a:pt x="69" y="135"/>
                  <a:pt x="69" y="135"/>
                  <a:pt x="69" y="135"/>
                </a:cubicBezTo>
                <a:cubicBezTo>
                  <a:pt x="69" y="134"/>
                  <a:pt x="69" y="134"/>
                  <a:pt x="69" y="134"/>
                </a:cubicBezTo>
                <a:cubicBezTo>
                  <a:pt x="69" y="134"/>
                  <a:pt x="69" y="134"/>
                  <a:pt x="69" y="134"/>
                </a:cubicBezTo>
                <a:cubicBezTo>
                  <a:pt x="69" y="134"/>
                  <a:pt x="69" y="133"/>
                  <a:pt x="69" y="133"/>
                </a:cubicBezTo>
                <a:cubicBezTo>
                  <a:pt x="69" y="132"/>
                  <a:pt x="69" y="132"/>
                  <a:pt x="69" y="131"/>
                </a:cubicBezTo>
                <a:cubicBezTo>
                  <a:pt x="70" y="131"/>
                  <a:pt x="70" y="130"/>
                  <a:pt x="70" y="130"/>
                </a:cubicBezTo>
                <a:cubicBezTo>
                  <a:pt x="70" y="129"/>
                  <a:pt x="70" y="129"/>
                  <a:pt x="71" y="128"/>
                </a:cubicBezTo>
                <a:cubicBezTo>
                  <a:pt x="71" y="128"/>
                  <a:pt x="71" y="128"/>
                  <a:pt x="72" y="127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72" y="127"/>
                  <a:pt x="72" y="127"/>
                  <a:pt x="73" y="127"/>
                </a:cubicBezTo>
                <a:cubicBezTo>
                  <a:pt x="73" y="127"/>
                  <a:pt x="73" y="127"/>
                  <a:pt x="73" y="127"/>
                </a:cubicBezTo>
                <a:cubicBezTo>
                  <a:pt x="73" y="126"/>
                  <a:pt x="73" y="126"/>
                  <a:pt x="74" y="126"/>
                </a:cubicBezTo>
                <a:cubicBezTo>
                  <a:pt x="74" y="126"/>
                  <a:pt x="75" y="126"/>
                  <a:pt x="75" y="126"/>
                </a:cubicBezTo>
                <a:cubicBezTo>
                  <a:pt x="75" y="125"/>
                  <a:pt x="75" y="125"/>
                  <a:pt x="75" y="125"/>
                </a:cubicBezTo>
                <a:cubicBezTo>
                  <a:pt x="75" y="125"/>
                  <a:pt x="75" y="125"/>
                  <a:pt x="75" y="125"/>
                </a:cubicBezTo>
                <a:cubicBezTo>
                  <a:pt x="75" y="124"/>
                  <a:pt x="75" y="124"/>
                  <a:pt x="75" y="124"/>
                </a:cubicBezTo>
                <a:cubicBezTo>
                  <a:pt x="75" y="123"/>
                  <a:pt x="75" y="123"/>
                  <a:pt x="75" y="123"/>
                </a:cubicBezTo>
                <a:cubicBezTo>
                  <a:pt x="75" y="123"/>
                  <a:pt x="75" y="123"/>
                  <a:pt x="75" y="123"/>
                </a:cubicBezTo>
                <a:cubicBezTo>
                  <a:pt x="75" y="122"/>
                  <a:pt x="75" y="122"/>
                  <a:pt x="75" y="121"/>
                </a:cubicBezTo>
                <a:cubicBezTo>
                  <a:pt x="75" y="121"/>
                  <a:pt x="75" y="121"/>
                  <a:pt x="75" y="120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76" y="120"/>
                  <a:pt x="76" y="120"/>
                  <a:pt x="76" y="120"/>
                </a:cubicBezTo>
                <a:cubicBezTo>
                  <a:pt x="76" y="120"/>
                  <a:pt x="76" y="120"/>
                  <a:pt x="76" y="120"/>
                </a:cubicBezTo>
                <a:cubicBezTo>
                  <a:pt x="76" y="120"/>
                  <a:pt x="76" y="120"/>
                  <a:pt x="76" y="120"/>
                </a:cubicBezTo>
                <a:cubicBezTo>
                  <a:pt x="76" y="120"/>
                  <a:pt x="76" y="120"/>
                  <a:pt x="76" y="120"/>
                </a:cubicBezTo>
                <a:cubicBezTo>
                  <a:pt x="76" y="120"/>
                  <a:pt x="76" y="120"/>
                  <a:pt x="76" y="120"/>
                </a:cubicBezTo>
                <a:cubicBezTo>
                  <a:pt x="76" y="120"/>
                  <a:pt x="77" y="120"/>
                  <a:pt x="77" y="120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7" y="120"/>
                  <a:pt x="77" y="120"/>
                  <a:pt x="77" y="121"/>
                </a:cubicBezTo>
                <a:cubicBezTo>
                  <a:pt x="77" y="121"/>
                  <a:pt x="77" y="121"/>
                  <a:pt x="77" y="121"/>
                </a:cubicBezTo>
                <a:cubicBezTo>
                  <a:pt x="77" y="121"/>
                  <a:pt x="77" y="121"/>
                  <a:pt x="77" y="121"/>
                </a:cubicBezTo>
                <a:cubicBezTo>
                  <a:pt x="77" y="125"/>
                  <a:pt x="77" y="125"/>
                  <a:pt x="77" y="125"/>
                </a:cubicBezTo>
                <a:cubicBezTo>
                  <a:pt x="77" y="125"/>
                  <a:pt x="77" y="125"/>
                  <a:pt x="77" y="125"/>
                </a:cubicBezTo>
                <a:cubicBezTo>
                  <a:pt x="77" y="126"/>
                  <a:pt x="77" y="126"/>
                  <a:pt x="77" y="126"/>
                </a:cubicBezTo>
                <a:cubicBezTo>
                  <a:pt x="78" y="126"/>
                  <a:pt x="78" y="126"/>
                  <a:pt x="79" y="126"/>
                </a:cubicBezTo>
                <a:cubicBezTo>
                  <a:pt x="80" y="127"/>
                  <a:pt x="80" y="127"/>
                  <a:pt x="81" y="127"/>
                </a:cubicBezTo>
                <a:cubicBezTo>
                  <a:pt x="81" y="127"/>
                  <a:pt x="81" y="127"/>
                  <a:pt x="81" y="127"/>
                </a:cubicBezTo>
                <a:cubicBezTo>
                  <a:pt x="81" y="128"/>
                  <a:pt x="82" y="128"/>
                  <a:pt x="82" y="129"/>
                </a:cubicBezTo>
                <a:cubicBezTo>
                  <a:pt x="82" y="130"/>
                  <a:pt x="83" y="130"/>
                  <a:pt x="83" y="131"/>
                </a:cubicBezTo>
                <a:cubicBezTo>
                  <a:pt x="83" y="132"/>
                  <a:pt x="83" y="133"/>
                  <a:pt x="83" y="133"/>
                </a:cubicBezTo>
                <a:cubicBezTo>
                  <a:pt x="84" y="134"/>
                  <a:pt x="84" y="134"/>
                  <a:pt x="84" y="135"/>
                </a:cubicBezTo>
                <a:cubicBezTo>
                  <a:pt x="84" y="135"/>
                  <a:pt x="84" y="135"/>
                  <a:pt x="84" y="135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36"/>
                  <a:pt x="84" y="136"/>
                  <a:pt x="84" y="137"/>
                </a:cubicBezTo>
                <a:cubicBezTo>
                  <a:pt x="84" y="137"/>
                  <a:pt x="84" y="137"/>
                  <a:pt x="84" y="137"/>
                </a:cubicBezTo>
                <a:cubicBezTo>
                  <a:pt x="84" y="137"/>
                  <a:pt x="84" y="137"/>
                  <a:pt x="84" y="137"/>
                </a:cubicBezTo>
                <a:cubicBezTo>
                  <a:pt x="83" y="137"/>
                  <a:pt x="83" y="137"/>
                  <a:pt x="83" y="137"/>
                </a:cubicBezTo>
                <a:cubicBezTo>
                  <a:pt x="83" y="137"/>
                  <a:pt x="83" y="137"/>
                  <a:pt x="83" y="137"/>
                </a:cubicBezTo>
                <a:cubicBezTo>
                  <a:pt x="83" y="137"/>
                  <a:pt x="83" y="138"/>
                  <a:pt x="83" y="138"/>
                </a:cubicBezTo>
                <a:cubicBezTo>
                  <a:pt x="83" y="138"/>
                  <a:pt x="83" y="138"/>
                  <a:pt x="83" y="138"/>
                </a:cubicBezTo>
                <a:cubicBezTo>
                  <a:pt x="83" y="138"/>
                  <a:pt x="83" y="137"/>
                  <a:pt x="83" y="137"/>
                </a:cubicBezTo>
                <a:cubicBezTo>
                  <a:pt x="83" y="137"/>
                  <a:pt x="83" y="137"/>
                  <a:pt x="83" y="137"/>
                </a:cubicBezTo>
                <a:cubicBezTo>
                  <a:pt x="82" y="137"/>
                  <a:pt x="82" y="137"/>
                  <a:pt x="82" y="137"/>
                </a:cubicBezTo>
                <a:cubicBezTo>
                  <a:pt x="82" y="137"/>
                  <a:pt x="82" y="136"/>
                  <a:pt x="82" y="136"/>
                </a:cubicBezTo>
                <a:cubicBezTo>
                  <a:pt x="82" y="136"/>
                  <a:pt x="82" y="136"/>
                  <a:pt x="82" y="136"/>
                </a:cubicBezTo>
                <a:cubicBezTo>
                  <a:pt x="82" y="135"/>
                  <a:pt x="82" y="135"/>
                  <a:pt x="82" y="135"/>
                </a:cubicBezTo>
                <a:cubicBezTo>
                  <a:pt x="82" y="134"/>
                  <a:pt x="82" y="134"/>
                  <a:pt x="82" y="133"/>
                </a:cubicBezTo>
                <a:cubicBezTo>
                  <a:pt x="82" y="133"/>
                  <a:pt x="82" y="133"/>
                  <a:pt x="82" y="133"/>
                </a:cubicBezTo>
                <a:cubicBezTo>
                  <a:pt x="82" y="132"/>
                  <a:pt x="82" y="132"/>
                  <a:pt x="81" y="131"/>
                </a:cubicBezTo>
                <a:cubicBezTo>
                  <a:pt x="81" y="131"/>
                  <a:pt x="81" y="130"/>
                  <a:pt x="81" y="130"/>
                </a:cubicBezTo>
                <a:cubicBezTo>
                  <a:pt x="81" y="129"/>
                  <a:pt x="80" y="129"/>
                  <a:pt x="80" y="129"/>
                </a:cubicBezTo>
                <a:cubicBezTo>
                  <a:pt x="80" y="128"/>
                  <a:pt x="80" y="128"/>
                  <a:pt x="79" y="128"/>
                </a:cubicBezTo>
                <a:cubicBezTo>
                  <a:pt x="79" y="128"/>
                  <a:pt x="79" y="128"/>
                  <a:pt x="79" y="128"/>
                </a:cubicBezTo>
                <a:cubicBezTo>
                  <a:pt x="79" y="128"/>
                  <a:pt x="79" y="128"/>
                  <a:pt x="78" y="128"/>
                </a:cubicBezTo>
                <a:cubicBezTo>
                  <a:pt x="78" y="127"/>
                  <a:pt x="78" y="127"/>
                  <a:pt x="78" y="127"/>
                </a:cubicBezTo>
                <a:cubicBezTo>
                  <a:pt x="78" y="127"/>
                  <a:pt x="78" y="127"/>
                  <a:pt x="78" y="127"/>
                </a:cubicBezTo>
                <a:cubicBezTo>
                  <a:pt x="77" y="127"/>
                  <a:pt x="77" y="127"/>
                  <a:pt x="77" y="127"/>
                </a:cubicBezTo>
                <a:cubicBezTo>
                  <a:pt x="77" y="127"/>
                  <a:pt x="77" y="128"/>
                  <a:pt x="77" y="128"/>
                </a:cubicBezTo>
                <a:cubicBezTo>
                  <a:pt x="77" y="129"/>
                  <a:pt x="77" y="129"/>
                  <a:pt x="77" y="129"/>
                </a:cubicBezTo>
                <a:cubicBezTo>
                  <a:pt x="77" y="130"/>
                  <a:pt x="77" y="130"/>
                  <a:pt x="77" y="131"/>
                </a:cubicBezTo>
                <a:cubicBezTo>
                  <a:pt x="77" y="131"/>
                  <a:pt x="77" y="131"/>
                  <a:pt x="77" y="131"/>
                </a:cubicBezTo>
                <a:cubicBezTo>
                  <a:pt x="77" y="132"/>
                  <a:pt x="77" y="132"/>
                  <a:pt x="77" y="133"/>
                </a:cubicBezTo>
                <a:cubicBezTo>
                  <a:pt x="77" y="133"/>
                  <a:pt x="77" y="133"/>
                  <a:pt x="77" y="134"/>
                </a:cubicBezTo>
                <a:cubicBezTo>
                  <a:pt x="77" y="134"/>
                  <a:pt x="77" y="134"/>
                  <a:pt x="77" y="134"/>
                </a:cubicBezTo>
                <a:cubicBezTo>
                  <a:pt x="77" y="134"/>
                  <a:pt x="77" y="134"/>
                  <a:pt x="77" y="135"/>
                </a:cubicBezTo>
                <a:cubicBezTo>
                  <a:pt x="77" y="135"/>
                  <a:pt x="78" y="136"/>
                  <a:pt x="78" y="136"/>
                </a:cubicBezTo>
                <a:cubicBezTo>
                  <a:pt x="78" y="136"/>
                  <a:pt x="78" y="136"/>
                  <a:pt x="78" y="136"/>
                </a:cubicBezTo>
                <a:cubicBezTo>
                  <a:pt x="78" y="137"/>
                  <a:pt x="78" y="137"/>
                  <a:pt x="78" y="138"/>
                </a:cubicBezTo>
                <a:cubicBezTo>
                  <a:pt x="78" y="138"/>
                  <a:pt x="79" y="139"/>
                  <a:pt x="79" y="139"/>
                </a:cubicBezTo>
                <a:cubicBezTo>
                  <a:pt x="79" y="140"/>
                  <a:pt x="79" y="140"/>
                  <a:pt x="79" y="141"/>
                </a:cubicBezTo>
                <a:cubicBezTo>
                  <a:pt x="80" y="141"/>
                  <a:pt x="80" y="142"/>
                  <a:pt x="80" y="142"/>
                </a:cubicBezTo>
                <a:cubicBezTo>
                  <a:pt x="80" y="142"/>
                  <a:pt x="80" y="142"/>
                  <a:pt x="80" y="142"/>
                </a:cubicBezTo>
                <a:cubicBezTo>
                  <a:pt x="80" y="142"/>
                  <a:pt x="80" y="143"/>
                  <a:pt x="81" y="143"/>
                </a:cubicBezTo>
                <a:cubicBezTo>
                  <a:pt x="81" y="143"/>
                  <a:pt x="81" y="143"/>
                  <a:pt x="81" y="143"/>
                </a:cubicBezTo>
                <a:cubicBezTo>
                  <a:pt x="81" y="143"/>
                  <a:pt x="81" y="143"/>
                  <a:pt x="81" y="143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1" y="144"/>
                  <a:pt x="82" y="144"/>
                  <a:pt x="82" y="145"/>
                </a:cubicBezTo>
                <a:cubicBezTo>
                  <a:pt x="82" y="145"/>
                  <a:pt x="82" y="145"/>
                  <a:pt x="82" y="145"/>
                </a:cubicBezTo>
                <a:cubicBezTo>
                  <a:pt x="82" y="146"/>
                  <a:pt x="82" y="146"/>
                  <a:pt x="83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6"/>
                  <a:pt x="83" y="146"/>
                  <a:pt x="83" y="147"/>
                </a:cubicBezTo>
                <a:cubicBezTo>
                  <a:pt x="83" y="147"/>
                  <a:pt x="83" y="147"/>
                  <a:pt x="83" y="147"/>
                </a:cubicBezTo>
                <a:cubicBezTo>
                  <a:pt x="83" y="147"/>
                  <a:pt x="83" y="147"/>
                  <a:pt x="83" y="147"/>
                </a:cubicBezTo>
                <a:cubicBezTo>
                  <a:pt x="83" y="147"/>
                  <a:pt x="83" y="147"/>
                  <a:pt x="83" y="147"/>
                </a:cubicBezTo>
                <a:cubicBezTo>
                  <a:pt x="83" y="147"/>
                  <a:pt x="82" y="147"/>
                  <a:pt x="82" y="147"/>
                </a:cubicBezTo>
                <a:cubicBezTo>
                  <a:pt x="82" y="147"/>
                  <a:pt x="82" y="147"/>
                  <a:pt x="82" y="147"/>
                </a:cubicBezTo>
                <a:cubicBezTo>
                  <a:pt x="82" y="147"/>
                  <a:pt x="82" y="147"/>
                  <a:pt x="82" y="147"/>
                </a:cubicBezTo>
                <a:cubicBezTo>
                  <a:pt x="82" y="147"/>
                  <a:pt x="82" y="147"/>
                  <a:pt x="82" y="147"/>
                </a:cubicBezTo>
                <a:cubicBezTo>
                  <a:pt x="82" y="147"/>
                  <a:pt x="82" y="147"/>
                  <a:pt x="82" y="147"/>
                </a:cubicBezTo>
                <a:cubicBezTo>
                  <a:pt x="82" y="147"/>
                  <a:pt x="81" y="147"/>
                  <a:pt x="81" y="146"/>
                </a:cubicBezTo>
                <a:cubicBezTo>
                  <a:pt x="81" y="146"/>
                  <a:pt x="81" y="146"/>
                  <a:pt x="81" y="146"/>
                </a:cubicBezTo>
                <a:cubicBezTo>
                  <a:pt x="81" y="146"/>
                  <a:pt x="80" y="145"/>
                  <a:pt x="80" y="145"/>
                </a:cubicBezTo>
                <a:cubicBezTo>
                  <a:pt x="80" y="145"/>
                  <a:pt x="80" y="145"/>
                  <a:pt x="80" y="145"/>
                </a:cubicBezTo>
                <a:cubicBezTo>
                  <a:pt x="79" y="144"/>
                  <a:pt x="79" y="143"/>
                  <a:pt x="79" y="143"/>
                </a:cubicBezTo>
                <a:cubicBezTo>
                  <a:pt x="78" y="142"/>
                  <a:pt x="78" y="141"/>
                  <a:pt x="78" y="140"/>
                </a:cubicBezTo>
                <a:cubicBezTo>
                  <a:pt x="77" y="140"/>
                  <a:pt x="77" y="139"/>
                  <a:pt x="77" y="139"/>
                </a:cubicBezTo>
                <a:cubicBezTo>
                  <a:pt x="77" y="138"/>
                  <a:pt x="76" y="138"/>
                  <a:pt x="76" y="137"/>
                </a:cubicBezTo>
                <a:cubicBezTo>
                  <a:pt x="76" y="136"/>
                  <a:pt x="76" y="136"/>
                  <a:pt x="76" y="136"/>
                </a:cubicBezTo>
                <a:cubicBezTo>
                  <a:pt x="76" y="137"/>
                  <a:pt x="76" y="137"/>
                  <a:pt x="76" y="138"/>
                </a:cubicBezTo>
                <a:cubicBezTo>
                  <a:pt x="76" y="138"/>
                  <a:pt x="75" y="139"/>
                  <a:pt x="75" y="139"/>
                </a:cubicBezTo>
                <a:cubicBezTo>
                  <a:pt x="75" y="139"/>
                  <a:pt x="75" y="139"/>
                  <a:pt x="75" y="139"/>
                </a:cubicBezTo>
                <a:cubicBezTo>
                  <a:pt x="75" y="139"/>
                  <a:pt x="75" y="139"/>
                  <a:pt x="75" y="140"/>
                </a:cubicBezTo>
                <a:cubicBezTo>
                  <a:pt x="75" y="140"/>
                  <a:pt x="75" y="141"/>
                  <a:pt x="74" y="141"/>
                </a:cubicBezTo>
                <a:cubicBezTo>
                  <a:pt x="74" y="141"/>
                  <a:pt x="74" y="142"/>
                  <a:pt x="74" y="142"/>
                </a:cubicBezTo>
                <a:cubicBezTo>
                  <a:pt x="74" y="142"/>
                  <a:pt x="73" y="143"/>
                  <a:pt x="73" y="143"/>
                </a:cubicBezTo>
                <a:cubicBezTo>
                  <a:pt x="73" y="143"/>
                  <a:pt x="73" y="143"/>
                  <a:pt x="73" y="143"/>
                </a:cubicBezTo>
                <a:cubicBezTo>
                  <a:pt x="73" y="143"/>
                  <a:pt x="73" y="144"/>
                  <a:pt x="73" y="144"/>
                </a:cubicBezTo>
                <a:cubicBezTo>
                  <a:pt x="73" y="144"/>
                  <a:pt x="72" y="144"/>
                  <a:pt x="72" y="145"/>
                </a:cubicBezTo>
                <a:cubicBezTo>
                  <a:pt x="72" y="145"/>
                  <a:pt x="72" y="145"/>
                  <a:pt x="72" y="145"/>
                </a:cubicBezTo>
                <a:cubicBezTo>
                  <a:pt x="72" y="145"/>
                  <a:pt x="72" y="145"/>
                  <a:pt x="72" y="145"/>
                </a:cubicBezTo>
                <a:cubicBezTo>
                  <a:pt x="71" y="146"/>
                  <a:pt x="71" y="146"/>
                  <a:pt x="71" y="146"/>
                </a:cubicBezTo>
                <a:cubicBezTo>
                  <a:pt x="71" y="146"/>
                  <a:pt x="71" y="146"/>
                  <a:pt x="71" y="147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7"/>
                  <a:pt x="69" y="147"/>
                </a:cubicBezTo>
                <a:cubicBezTo>
                  <a:pt x="69" y="147"/>
                  <a:pt x="69" y="147"/>
                  <a:pt x="69" y="147"/>
                </a:cubicBezTo>
                <a:cubicBezTo>
                  <a:pt x="69" y="147"/>
                  <a:pt x="69" y="147"/>
                  <a:pt x="69" y="147"/>
                </a:cubicBezTo>
                <a:cubicBezTo>
                  <a:pt x="69" y="147"/>
                  <a:pt x="69" y="147"/>
                  <a:pt x="69" y="147"/>
                </a:cubicBezTo>
                <a:cubicBezTo>
                  <a:pt x="69" y="147"/>
                  <a:pt x="69" y="147"/>
                  <a:pt x="69" y="146"/>
                </a:cubicBezTo>
                <a:cubicBezTo>
                  <a:pt x="69" y="146"/>
                  <a:pt x="69" y="146"/>
                  <a:pt x="69" y="146"/>
                </a:cubicBezTo>
                <a:cubicBezTo>
                  <a:pt x="69" y="146"/>
                  <a:pt x="69" y="146"/>
                  <a:pt x="69" y="146"/>
                </a:cubicBezTo>
                <a:cubicBezTo>
                  <a:pt x="69" y="146"/>
                  <a:pt x="69" y="146"/>
                  <a:pt x="69" y="146"/>
                </a:cubicBezTo>
                <a:cubicBezTo>
                  <a:pt x="69" y="146"/>
                  <a:pt x="69" y="146"/>
                  <a:pt x="69" y="146"/>
                </a:cubicBezTo>
                <a:cubicBezTo>
                  <a:pt x="69" y="146"/>
                  <a:pt x="69" y="146"/>
                  <a:pt x="69" y="146"/>
                </a:cubicBezTo>
                <a:cubicBezTo>
                  <a:pt x="69" y="146"/>
                  <a:pt x="69" y="146"/>
                  <a:pt x="70" y="145"/>
                </a:cubicBezTo>
                <a:cubicBezTo>
                  <a:pt x="70" y="145"/>
                  <a:pt x="70" y="145"/>
                  <a:pt x="70" y="145"/>
                </a:cubicBezTo>
                <a:cubicBezTo>
                  <a:pt x="70" y="145"/>
                  <a:pt x="70" y="145"/>
                  <a:pt x="70" y="145"/>
                </a:cubicBezTo>
                <a:cubicBezTo>
                  <a:pt x="70" y="145"/>
                  <a:pt x="70" y="144"/>
                  <a:pt x="71" y="144"/>
                </a:cubicBezTo>
                <a:cubicBezTo>
                  <a:pt x="71" y="144"/>
                  <a:pt x="71" y="144"/>
                  <a:pt x="71" y="143"/>
                </a:cubicBezTo>
                <a:cubicBezTo>
                  <a:pt x="71" y="143"/>
                  <a:pt x="71" y="143"/>
                  <a:pt x="71" y="143"/>
                </a:cubicBezTo>
                <a:cubicBezTo>
                  <a:pt x="72" y="143"/>
                  <a:pt x="72" y="142"/>
                  <a:pt x="72" y="142"/>
                </a:cubicBezTo>
                <a:cubicBezTo>
                  <a:pt x="72" y="142"/>
                  <a:pt x="72" y="141"/>
                  <a:pt x="73" y="141"/>
                </a:cubicBezTo>
                <a:cubicBezTo>
                  <a:pt x="73" y="141"/>
                  <a:pt x="73" y="140"/>
                  <a:pt x="73" y="140"/>
                </a:cubicBezTo>
                <a:cubicBezTo>
                  <a:pt x="73" y="140"/>
                  <a:pt x="73" y="140"/>
                  <a:pt x="73" y="140"/>
                </a:cubicBezTo>
                <a:cubicBezTo>
                  <a:pt x="73" y="139"/>
                  <a:pt x="74" y="139"/>
                  <a:pt x="74" y="139"/>
                </a:cubicBezTo>
                <a:cubicBezTo>
                  <a:pt x="74" y="139"/>
                  <a:pt x="74" y="139"/>
                  <a:pt x="74" y="139"/>
                </a:cubicBezTo>
                <a:cubicBezTo>
                  <a:pt x="74" y="138"/>
                  <a:pt x="74" y="138"/>
                  <a:pt x="74" y="137"/>
                </a:cubicBezTo>
                <a:cubicBezTo>
                  <a:pt x="74" y="137"/>
                  <a:pt x="75" y="137"/>
                  <a:pt x="75" y="136"/>
                </a:cubicBezTo>
                <a:cubicBezTo>
                  <a:pt x="75" y="136"/>
                  <a:pt x="75" y="135"/>
                  <a:pt x="75" y="135"/>
                </a:cubicBezTo>
                <a:cubicBezTo>
                  <a:pt x="75" y="135"/>
                  <a:pt x="75" y="134"/>
                  <a:pt x="75" y="134"/>
                </a:cubicBezTo>
                <a:cubicBezTo>
                  <a:pt x="75" y="134"/>
                  <a:pt x="75" y="134"/>
                  <a:pt x="75" y="134"/>
                </a:cubicBezTo>
                <a:cubicBezTo>
                  <a:pt x="75" y="133"/>
                  <a:pt x="75" y="133"/>
                  <a:pt x="75" y="132"/>
                </a:cubicBezTo>
                <a:cubicBezTo>
                  <a:pt x="75" y="132"/>
                  <a:pt x="75" y="131"/>
                  <a:pt x="75" y="131"/>
                </a:cubicBezTo>
                <a:cubicBezTo>
                  <a:pt x="75" y="131"/>
                  <a:pt x="75" y="131"/>
                  <a:pt x="75" y="131"/>
                </a:cubicBezTo>
                <a:cubicBezTo>
                  <a:pt x="75" y="130"/>
                  <a:pt x="75" y="130"/>
                  <a:pt x="75" y="129"/>
                </a:cubicBezTo>
                <a:cubicBezTo>
                  <a:pt x="75" y="129"/>
                  <a:pt x="75" y="128"/>
                  <a:pt x="75" y="128"/>
                </a:cubicBezTo>
                <a:cubicBezTo>
                  <a:pt x="75" y="127"/>
                  <a:pt x="75" y="127"/>
                  <a:pt x="75" y="127"/>
                </a:cubicBezTo>
                <a:close/>
                <a:moveTo>
                  <a:pt x="107" y="13"/>
                </a:move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6" y="12"/>
                  <a:pt x="106" y="12"/>
                </a:cubicBezTo>
                <a:cubicBezTo>
                  <a:pt x="106" y="12"/>
                  <a:pt x="106" y="12"/>
                  <a:pt x="106" y="12"/>
                </a:cubicBezTo>
                <a:cubicBezTo>
                  <a:pt x="106" y="12"/>
                  <a:pt x="106" y="12"/>
                  <a:pt x="106" y="11"/>
                </a:cubicBezTo>
                <a:cubicBezTo>
                  <a:pt x="106" y="11"/>
                  <a:pt x="106" y="11"/>
                  <a:pt x="106" y="11"/>
                </a:cubicBezTo>
                <a:cubicBezTo>
                  <a:pt x="106" y="11"/>
                  <a:pt x="106" y="11"/>
                  <a:pt x="106" y="11"/>
                </a:cubicBezTo>
                <a:cubicBezTo>
                  <a:pt x="106" y="11"/>
                  <a:pt x="106" y="11"/>
                  <a:pt x="106" y="11"/>
                </a:cubicBezTo>
                <a:cubicBezTo>
                  <a:pt x="106" y="11"/>
                  <a:pt x="106" y="11"/>
                  <a:pt x="106" y="11"/>
                </a:cubicBezTo>
                <a:cubicBezTo>
                  <a:pt x="106" y="11"/>
                  <a:pt x="106" y="11"/>
                  <a:pt x="106" y="11"/>
                </a:cubicBezTo>
                <a:cubicBezTo>
                  <a:pt x="106" y="11"/>
                  <a:pt x="106" y="11"/>
                  <a:pt x="106" y="11"/>
                </a:cubicBezTo>
                <a:cubicBezTo>
                  <a:pt x="106" y="11"/>
                  <a:pt x="106" y="10"/>
                  <a:pt x="107" y="10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07" y="11"/>
                  <a:pt x="107" y="11"/>
                  <a:pt x="107" y="11"/>
                </a:cubicBezTo>
                <a:cubicBezTo>
                  <a:pt x="107" y="11"/>
                  <a:pt x="107" y="11"/>
                  <a:pt x="107" y="11"/>
                </a:cubicBezTo>
                <a:cubicBezTo>
                  <a:pt x="107" y="11"/>
                  <a:pt x="107" y="11"/>
                  <a:pt x="107" y="11"/>
                </a:cubicBezTo>
                <a:cubicBezTo>
                  <a:pt x="107" y="11"/>
                  <a:pt x="107" y="11"/>
                  <a:pt x="107" y="11"/>
                </a:cubicBezTo>
                <a:cubicBezTo>
                  <a:pt x="108" y="11"/>
                  <a:pt x="108" y="11"/>
                  <a:pt x="108" y="11"/>
                </a:cubicBezTo>
                <a:cubicBezTo>
                  <a:pt x="108" y="11"/>
                  <a:pt x="108" y="12"/>
                  <a:pt x="108" y="12"/>
                </a:cubicBezTo>
                <a:cubicBezTo>
                  <a:pt x="108" y="12"/>
                  <a:pt x="108" y="12"/>
                  <a:pt x="108" y="12"/>
                </a:cubicBezTo>
                <a:cubicBezTo>
                  <a:pt x="108" y="12"/>
                  <a:pt x="108" y="12"/>
                  <a:pt x="108" y="12"/>
                </a:cubicBezTo>
                <a:cubicBezTo>
                  <a:pt x="108" y="12"/>
                  <a:pt x="109" y="12"/>
                  <a:pt x="109" y="12"/>
                </a:cubicBezTo>
                <a:cubicBezTo>
                  <a:pt x="109" y="12"/>
                  <a:pt x="109" y="12"/>
                  <a:pt x="109" y="12"/>
                </a:cubicBezTo>
                <a:cubicBezTo>
                  <a:pt x="110" y="12"/>
                  <a:pt x="110" y="12"/>
                  <a:pt x="110" y="12"/>
                </a:cubicBezTo>
                <a:cubicBezTo>
                  <a:pt x="110" y="12"/>
                  <a:pt x="110" y="12"/>
                  <a:pt x="110" y="12"/>
                </a:cubicBezTo>
                <a:cubicBezTo>
                  <a:pt x="110" y="12"/>
                  <a:pt x="111" y="12"/>
                  <a:pt x="111" y="12"/>
                </a:cubicBezTo>
                <a:cubicBezTo>
                  <a:pt x="111" y="12"/>
                  <a:pt x="112" y="12"/>
                  <a:pt x="112" y="12"/>
                </a:cubicBezTo>
                <a:cubicBezTo>
                  <a:pt x="112" y="12"/>
                  <a:pt x="112" y="12"/>
                  <a:pt x="112" y="12"/>
                </a:cubicBezTo>
                <a:cubicBezTo>
                  <a:pt x="112" y="12"/>
                  <a:pt x="112" y="12"/>
                  <a:pt x="112" y="12"/>
                </a:cubicBezTo>
                <a:cubicBezTo>
                  <a:pt x="112" y="12"/>
                  <a:pt x="112" y="11"/>
                  <a:pt x="112" y="11"/>
                </a:cubicBezTo>
                <a:cubicBezTo>
                  <a:pt x="112" y="11"/>
                  <a:pt x="112" y="11"/>
                  <a:pt x="112" y="11"/>
                </a:cubicBezTo>
                <a:cubicBezTo>
                  <a:pt x="112" y="11"/>
                  <a:pt x="112" y="11"/>
                  <a:pt x="112" y="11"/>
                </a:cubicBezTo>
                <a:cubicBezTo>
                  <a:pt x="113" y="11"/>
                  <a:pt x="113" y="11"/>
                  <a:pt x="113" y="11"/>
                </a:cubicBezTo>
                <a:cubicBezTo>
                  <a:pt x="113" y="11"/>
                  <a:pt x="113" y="10"/>
                  <a:pt x="113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10"/>
                  <a:pt x="113" y="10"/>
                  <a:pt x="114" y="10"/>
                </a:cubicBezTo>
                <a:cubicBezTo>
                  <a:pt x="114" y="10"/>
                  <a:pt x="114" y="10"/>
                  <a:pt x="114" y="11"/>
                </a:cubicBezTo>
                <a:cubicBezTo>
                  <a:pt x="114" y="11"/>
                  <a:pt x="114" y="11"/>
                  <a:pt x="114" y="11"/>
                </a:cubicBezTo>
                <a:cubicBezTo>
                  <a:pt x="114" y="11"/>
                  <a:pt x="114" y="11"/>
                  <a:pt x="114" y="12"/>
                </a:cubicBezTo>
                <a:cubicBezTo>
                  <a:pt x="114" y="12"/>
                  <a:pt x="113" y="12"/>
                  <a:pt x="113" y="12"/>
                </a:cubicBezTo>
                <a:cubicBezTo>
                  <a:pt x="113" y="12"/>
                  <a:pt x="113" y="12"/>
                  <a:pt x="113" y="13"/>
                </a:cubicBezTo>
                <a:cubicBezTo>
                  <a:pt x="113" y="13"/>
                  <a:pt x="113" y="13"/>
                  <a:pt x="113" y="13"/>
                </a:cubicBezTo>
                <a:cubicBezTo>
                  <a:pt x="113" y="13"/>
                  <a:pt x="113" y="13"/>
                  <a:pt x="112" y="13"/>
                </a:cubicBezTo>
                <a:cubicBezTo>
                  <a:pt x="112" y="13"/>
                  <a:pt x="112" y="13"/>
                  <a:pt x="112" y="13"/>
                </a:cubicBezTo>
                <a:cubicBezTo>
                  <a:pt x="112" y="13"/>
                  <a:pt x="112" y="13"/>
                  <a:pt x="112" y="13"/>
                </a:cubicBezTo>
                <a:cubicBezTo>
                  <a:pt x="111" y="13"/>
                  <a:pt x="111" y="13"/>
                  <a:pt x="111" y="13"/>
                </a:cubicBezTo>
                <a:cubicBezTo>
                  <a:pt x="111" y="14"/>
                  <a:pt x="111" y="14"/>
                  <a:pt x="111" y="14"/>
                </a:cubicBezTo>
                <a:cubicBezTo>
                  <a:pt x="111" y="14"/>
                  <a:pt x="111" y="14"/>
                  <a:pt x="111" y="14"/>
                </a:cubicBezTo>
                <a:cubicBezTo>
                  <a:pt x="111" y="14"/>
                  <a:pt x="112" y="14"/>
                  <a:pt x="112" y="14"/>
                </a:cubicBezTo>
                <a:cubicBezTo>
                  <a:pt x="113" y="14"/>
                  <a:pt x="114" y="14"/>
                  <a:pt x="114" y="14"/>
                </a:cubicBezTo>
                <a:cubicBezTo>
                  <a:pt x="114" y="14"/>
                  <a:pt x="114" y="14"/>
                  <a:pt x="114" y="14"/>
                </a:cubicBezTo>
                <a:cubicBezTo>
                  <a:pt x="115" y="14"/>
                  <a:pt x="115" y="14"/>
                  <a:pt x="116" y="14"/>
                </a:cubicBezTo>
                <a:cubicBezTo>
                  <a:pt x="116" y="14"/>
                  <a:pt x="116" y="14"/>
                  <a:pt x="116" y="14"/>
                </a:cubicBezTo>
                <a:cubicBezTo>
                  <a:pt x="116" y="14"/>
                  <a:pt x="116" y="14"/>
                  <a:pt x="116" y="14"/>
                </a:cubicBezTo>
                <a:cubicBezTo>
                  <a:pt x="116" y="14"/>
                  <a:pt x="116" y="15"/>
                  <a:pt x="116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117" y="15"/>
                  <a:pt x="117" y="15"/>
                  <a:pt x="116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6" y="15"/>
                  <a:pt x="115" y="15"/>
                  <a:pt x="115" y="15"/>
                </a:cubicBezTo>
                <a:cubicBezTo>
                  <a:pt x="115" y="15"/>
                  <a:pt x="115" y="15"/>
                  <a:pt x="115" y="15"/>
                </a:cubicBezTo>
                <a:cubicBezTo>
                  <a:pt x="115" y="15"/>
                  <a:pt x="114" y="15"/>
                  <a:pt x="113" y="15"/>
                </a:cubicBezTo>
                <a:cubicBezTo>
                  <a:pt x="113" y="15"/>
                  <a:pt x="112" y="15"/>
                  <a:pt x="112" y="15"/>
                </a:cubicBezTo>
                <a:cubicBezTo>
                  <a:pt x="111" y="15"/>
                  <a:pt x="111" y="15"/>
                  <a:pt x="111" y="15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07" y="13"/>
                  <a:pt x="107" y="13"/>
                  <a:pt x="107" y="13"/>
                </a:cubicBezTo>
                <a:close/>
                <a:moveTo>
                  <a:pt x="111" y="16"/>
                </a:moveTo>
                <a:cubicBezTo>
                  <a:pt x="111" y="16"/>
                  <a:pt x="111" y="16"/>
                  <a:pt x="111" y="16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2" y="16"/>
                  <a:pt x="112" y="16"/>
                  <a:pt x="112" y="16"/>
                </a:cubicBezTo>
                <a:cubicBezTo>
                  <a:pt x="113" y="16"/>
                  <a:pt x="113" y="16"/>
                  <a:pt x="113" y="17"/>
                </a:cubicBezTo>
                <a:cubicBezTo>
                  <a:pt x="113" y="17"/>
                  <a:pt x="114" y="17"/>
                  <a:pt x="114" y="17"/>
                </a:cubicBezTo>
                <a:cubicBezTo>
                  <a:pt x="114" y="17"/>
                  <a:pt x="114" y="17"/>
                  <a:pt x="114" y="17"/>
                </a:cubicBezTo>
                <a:cubicBezTo>
                  <a:pt x="114" y="17"/>
                  <a:pt x="114" y="17"/>
                  <a:pt x="114" y="17"/>
                </a:cubicBezTo>
                <a:cubicBezTo>
                  <a:pt x="114" y="17"/>
                  <a:pt x="114" y="17"/>
                  <a:pt x="114" y="17"/>
                </a:cubicBezTo>
                <a:cubicBezTo>
                  <a:pt x="114" y="17"/>
                  <a:pt x="114" y="17"/>
                  <a:pt x="114" y="17"/>
                </a:cubicBezTo>
                <a:cubicBezTo>
                  <a:pt x="114" y="18"/>
                  <a:pt x="115" y="18"/>
                  <a:pt x="115" y="18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5" y="18"/>
                  <a:pt x="115" y="19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115" y="19"/>
                  <a:pt x="115" y="20"/>
                  <a:pt x="114" y="20"/>
                </a:cubicBezTo>
                <a:cubicBezTo>
                  <a:pt x="114" y="20"/>
                  <a:pt x="114" y="20"/>
                  <a:pt x="114" y="20"/>
                </a:cubicBezTo>
                <a:cubicBezTo>
                  <a:pt x="114" y="20"/>
                  <a:pt x="114" y="20"/>
                  <a:pt x="114" y="20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21"/>
                  <a:pt x="114" y="21"/>
                  <a:pt x="115" y="22"/>
                </a:cubicBezTo>
                <a:cubicBezTo>
                  <a:pt x="115" y="22"/>
                  <a:pt x="115" y="22"/>
                  <a:pt x="115" y="22"/>
                </a:cubicBezTo>
                <a:cubicBezTo>
                  <a:pt x="115" y="22"/>
                  <a:pt x="115" y="22"/>
                  <a:pt x="115" y="22"/>
                </a:cubicBezTo>
                <a:cubicBezTo>
                  <a:pt x="115" y="23"/>
                  <a:pt x="115" y="23"/>
                  <a:pt x="115" y="23"/>
                </a:cubicBezTo>
                <a:cubicBezTo>
                  <a:pt x="115" y="23"/>
                  <a:pt x="115" y="24"/>
                  <a:pt x="115" y="24"/>
                </a:cubicBezTo>
                <a:cubicBezTo>
                  <a:pt x="115" y="24"/>
                  <a:pt x="115" y="24"/>
                  <a:pt x="115" y="25"/>
                </a:cubicBezTo>
                <a:cubicBezTo>
                  <a:pt x="115" y="25"/>
                  <a:pt x="115" y="25"/>
                  <a:pt x="115" y="25"/>
                </a:cubicBezTo>
                <a:cubicBezTo>
                  <a:pt x="115" y="25"/>
                  <a:pt x="115" y="25"/>
                  <a:pt x="115" y="26"/>
                </a:cubicBezTo>
                <a:cubicBezTo>
                  <a:pt x="115" y="26"/>
                  <a:pt x="115" y="26"/>
                  <a:pt x="115" y="26"/>
                </a:cubicBezTo>
                <a:cubicBezTo>
                  <a:pt x="115" y="28"/>
                  <a:pt x="115" y="28"/>
                  <a:pt x="115" y="28"/>
                </a:cubicBezTo>
                <a:cubicBezTo>
                  <a:pt x="115" y="28"/>
                  <a:pt x="115" y="28"/>
                  <a:pt x="115" y="28"/>
                </a:cubicBezTo>
                <a:cubicBezTo>
                  <a:pt x="115" y="28"/>
                  <a:pt x="115" y="29"/>
                  <a:pt x="115" y="29"/>
                </a:cubicBezTo>
                <a:cubicBezTo>
                  <a:pt x="115" y="29"/>
                  <a:pt x="115" y="29"/>
                  <a:pt x="115" y="29"/>
                </a:cubicBezTo>
                <a:cubicBezTo>
                  <a:pt x="115" y="30"/>
                  <a:pt x="115" y="30"/>
                  <a:pt x="115" y="30"/>
                </a:cubicBezTo>
                <a:cubicBezTo>
                  <a:pt x="115" y="30"/>
                  <a:pt x="115" y="30"/>
                  <a:pt x="115" y="30"/>
                </a:cubicBezTo>
                <a:cubicBezTo>
                  <a:pt x="115" y="30"/>
                  <a:pt x="115" y="30"/>
                  <a:pt x="115" y="30"/>
                </a:cubicBezTo>
                <a:cubicBezTo>
                  <a:pt x="115" y="30"/>
                  <a:pt x="115" y="30"/>
                  <a:pt x="115" y="31"/>
                </a:cubicBezTo>
                <a:cubicBezTo>
                  <a:pt x="115" y="31"/>
                  <a:pt x="115" y="31"/>
                  <a:pt x="115" y="31"/>
                </a:cubicBezTo>
                <a:cubicBezTo>
                  <a:pt x="115" y="31"/>
                  <a:pt x="115" y="31"/>
                  <a:pt x="115" y="31"/>
                </a:cubicBezTo>
                <a:cubicBezTo>
                  <a:pt x="115" y="31"/>
                  <a:pt x="115" y="31"/>
                  <a:pt x="114" y="31"/>
                </a:cubicBezTo>
                <a:cubicBezTo>
                  <a:pt x="114" y="31"/>
                  <a:pt x="114" y="31"/>
                  <a:pt x="114" y="31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29"/>
                  <a:pt x="114" y="29"/>
                  <a:pt x="114" y="29"/>
                </a:cubicBezTo>
                <a:cubicBezTo>
                  <a:pt x="114" y="29"/>
                  <a:pt x="114" y="29"/>
                  <a:pt x="114" y="29"/>
                </a:cubicBezTo>
                <a:cubicBezTo>
                  <a:pt x="114" y="29"/>
                  <a:pt x="114" y="28"/>
                  <a:pt x="114" y="28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4" y="26"/>
                  <a:pt x="114" y="25"/>
                  <a:pt x="114" y="25"/>
                </a:cubicBezTo>
                <a:cubicBezTo>
                  <a:pt x="114" y="24"/>
                  <a:pt x="114" y="24"/>
                  <a:pt x="114" y="24"/>
                </a:cubicBezTo>
                <a:cubicBezTo>
                  <a:pt x="114" y="23"/>
                  <a:pt x="114" y="23"/>
                  <a:pt x="114" y="23"/>
                </a:cubicBezTo>
                <a:cubicBezTo>
                  <a:pt x="114" y="23"/>
                  <a:pt x="114" y="23"/>
                  <a:pt x="114" y="23"/>
                </a:cubicBezTo>
                <a:cubicBezTo>
                  <a:pt x="114" y="23"/>
                  <a:pt x="113" y="22"/>
                  <a:pt x="113" y="22"/>
                </a:cubicBezTo>
                <a:cubicBezTo>
                  <a:pt x="113" y="22"/>
                  <a:pt x="113" y="22"/>
                  <a:pt x="113" y="22"/>
                </a:cubicBezTo>
                <a:cubicBezTo>
                  <a:pt x="113" y="22"/>
                  <a:pt x="113" y="22"/>
                  <a:pt x="113" y="21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13" y="22"/>
                  <a:pt x="113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1" y="22"/>
                  <a:pt x="111" y="22"/>
                  <a:pt x="111" y="22"/>
                </a:cubicBezTo>
                <a:cubicBezTo>
                  <a:pt x="111" y="22"/>
                  <a:pt x="111" y="22"/>
                  <a:pt x="111" y="22"/>
                </a:cubicBezTo>
                <a:cubicBezTo>
                  <a:pt x="111" y="22"/>
                  <a:pt x="111" y="22"/>
                  <a:pt x="111" y="22"/>
                </a:cubicBezTo>
                <a:cubicBezTo>
                  <a:pt x="111" y="22"/>
                  <a:pt x="111" y="23"/>
                  <a:pt x="111" y="23"/>
                </a:cubicBezTo>
                <a:cubicBezTo>
                  <a:pt x="111" y="23"/>
                  <a:pt x="111" y="23"/>
                  <a:pt x="111" y="23"/>
                </a:cubicBezTo>
                <a:cubicBezTo>
                  <a:pt x="111" y="23"/>
                  <a:pt x="111" y="23"/>
                  <a:pt x="111" y="23"/>
                </a:cubicBezTo>
                <a:cubicBezTo>
                  <a:pt x="111" y="23"/>
                  <a:pt x="111" y="23"/>
                  <a:pt x="111" y="23"/>
                </a:cubicBezTo>
                <a:cubicBezTo>
                  <a:pt x="111" y="23"/>
                  <a:pt x="111" y="23"/>
                  <a:pt x="111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3" y="22"/>
                  <a:pt x="113" y="22"/>
                  <a:pt x="113" y="22"/>
                </a:cubicBezTo>
                <a:cubicBezTo>
                  <a:pt x="113" y="22"/>
                  <a:pt x="113" y="22"/>
                  <a:pt x="113" y="22"/>
                </a:cubicBezTo>
                <a:cubicBezTo>
                  <a:pt x="113" y="22"/>
                  <a:pt x="113" y="23"/>
                  <a:pt x="113" y="23"/>
                </a:cubicBezTo>
                <a:cubicBezTo>
                  <a:pt x="113" y="23"/>
                  <a:pt x="113" y="23"/>
                  <a:pt x="113" y="23"/>
                </a:cubicBezTo>
                <a:cubicBezTo>
                  <a:pt x="113" y="24"/>
                  <a:pt x="113" y="24"/>
                  <a:pt x="113" y="24"/>
                </a:cubicBezTo>
                <a:cubicBezTo>
                  <a:pt x="113" y="24"/>
                  <a:pt x="113" y="24"/>
                  <a:pt x="113" y="24"/>
                </a:cubicBezTo>
                <a:cubicBezTo>
                  <a:pt x="113" y="24"/>
                  <a:pt x="113" y="24"/>
                  <a:pt x="113" y="24"/>
                </a:cubicBezTo>
                <a:cubicBezTo>
                  <a:pt x="113" y="24"/>
                  <a:pt x="113" y="24"/>
                  <a:pt x="113" y="24"/>
                </a:cubicBezTo>
                <a:cubicBezTo>
                  <a:pt x="113" y="24"/>
                  <a:pt x="113" y="24"/>
                  <a:pt x="113" y="24"/>
                </a:cubicBezTo>
                <a:cubicBezTo>
                  <a:pt x="113" y="25"/>
                  <a:pt x="113" y="25"/>
                  <a:pt x="113" y="25"/>
                </a:cubicBezTo>
                <a:cubicBezTo>
                  <a:pt x="113" y="26"/>
                  <a:pt x="113" y="26"/>
                  <a:pt x="113" y="26"/>
                </a:cubicBezTo>
                <a:cubicBezTo>
                  <a:pt x="113" y="26"/>
                  <a:pt x="113" y="26"/>
                  <a:pt x="113" y="26"/>
                </a:cubicBezTo>
                <a:cubicBezTo>
                  <a:pt x="113" y="27"/>
                  <a:pt x="113" y="27"/>
                  <a:pt x="112" y="27"/>
                </a:cubicBezTo>
                <a:cubicBezTo>
                  <a:pt x="112" y="27"/>
                  <a:pt x="112" y="27"/>
                  <a:pt x="112" y="27"/>
                </a:cubicBezTo>
                <a:cubicBezTo>
                  <a:pt x="112" y="27"/>
                  <a:pt x="112" y="27"/>
                  <a:pt x="112" y="27"/>
                </a:cubicBezTo>
                <a:cubicBezTo>
                  <a:pt x="111" y="28"/>
                  <a:pt x="111" y="28"/>
                  <a:pt x="111" y="28"/>
                </a:cubicBezTo>
                <a:cubicBezTo>
                  <a:pt x="110" y="28"/>
                  <a:pt x="110" y="28"/>
                  <a:pt x="110" y="28"/>
                </a:cubicBezTo>
                <a:cubicBezTo>
                  <a:pt x="109" y="28"/>
                  <a:pt x="109" y="28"/>
                  <a:pt x="109" y="28"/>
                </a:cubicBezTo>
                <a:cubicBezTo>
                  <a:pt x="108" y="28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6"/>
                </a:cubicBezTo>
                <a:cubicBezTo>
                  <a:pt x="107" y="26"/>
                  <a:pt x="107" y="26"/>
                  <a:pt x="107" y="26"/>
                </a:cubicBezTo>
                <a:cubicBezTo>
                  <a:pt x="107" y="26"/>
                  <a:pt x="107" y="26"/>
                  <a:pt x="107" y="25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7" y="25"/>
                  <a:pt x="107" y="25"/>
                  <a:pt x="107" y="24"/>
                </a:cubicBezTo>
                <a:cubicBezTo>
                  <a:pt x="107" y="24"/>
                  <a:pt x="107" y="24"/>
                  <a:pt x="107" y="24"/>
                </a:cubicBezTo>
                <a:cubicBezTo>
                  <a:pt x="107" y="24"/>
                  <a:pt x="107" y="24"/>
                  <a:pt x="107" y="24"/>
                </a:cubicBezTo>
                <a:cubicBezTo>
                  <a:pt x="107" y="24"/>
                  <a:pt x="107" y="23"/>
                  <a:pt x="107" y="23"/>
                </a:cubicBezTo>
                <a:cubicBezTo>
                  <a:pt x="107" y="23"/>
                  <a:pt x="107" y="23"/>
                  <a:pt x="107" y="23"/>
                </a:cubicBezTo>
                <a:cubicBezTo>
                  <a:pt x="107" y="23"/>
                  <a:pt x="107" y="23"/>
                  <a:pt x="107" y="23"/>
                </a:cubicBezTo>
                <a:cubicBezTo>
                  <a:pt x="107" y="23"/>
                  <a:pt x="107" y="23"/>
                  <a:pt x="107" y="22"/>
                </a:cubicBezTo>
                <a:cubicBezTo>
                  <a:pt x="107" y="22"/>
                  <a:pt x="107" y="22"/>
                  <a:pt x="107" y="22"/>
                </a:cubicBezTo>
                <a:cubicBezTo>
                  <a:pt x="107" y="22"/>
                  <a:pt x="107" y="22"/>
                  <a:pt x="107" y="22"/>
                </a:cubicBezTo>
                <a:cubicBezTo>
                  <a:pt x="107" y="22"/>
                  <a:pt x="108" y="22"/>
                  <a:pt x="108" y="22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8" y="22"/>
                  <a:pt x="108" y="22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4"/>
                  <a:pt x="108" y="24"/>
                  <a:pt x="108" y="24"/>
                </a:cubicBezTo>
                <a:cubicBezTo>
                  <a:pt x="108" y="24"/>
                  <a:pt x="109" y="23"/>
                  <a:pt x="109" y="23"/>
                </a:cubicBezTo>
                <a:cubicBezTo>
                  <a:pt x="109" y="23"/>
                  <a:pt x="109" y="23"/>
                  <a:pt x="109" y="23"/>
                </a:cubicBezTo>
                <a:cubicBezTo>
                  <a:pt x="109" y="22"/>
                  <a:pt x="109" y="22"/>
                  <a:pt x="109" y="22"/>
                </a:cubicBezTo>
                <a:cubicBezTo>
                  <a:pt x="109" y="22"/>
                  <a:pt x="108" y="22"/>
                  <a:pt x="108" y="22"/>
                </a:cubicBezTo>
                <a:cubicBezTo>
                  <a:pt x="108" y="22"/>
                  <a:pt x="107" y="22"/>
                  <a:pt x="107" y="22"/>
                </a:cubicBezTo>
                <a:cubicBezTo>
                  <a:pt x="107" y="21"/>
                  <a:pt x="107" y="21"/>
                  <a:pt x="107" y="21"/>
                </a:cubicBezTo>
                <a:cubicBezTo>
                  <a:pt x="107" y="21"/>
                  <a:pt x="107" y="22"/>
                  <a:pt x="107" y="22"/>
                </a:cubicBezTo>
                <a:cubicBezTo>
                  <a:pt x="107" y="22"/>
                  <a:pt x="107" y="22"/>
                  <a:pt x="107" y="22"/>
                </a:cubicBezTo>
                <a:cubicBezTo>
                  <a:pt x="106" y="22"/>
                  <a:pt x="106" y="22"/>
                  <a:pt x="106" y="22"/>
                </a:cubicBezTo>
                <a:cubicBezTo>
                  <a:pt x="106" y="22"/>
                  <a:pt x="106" y="22"/>
                  <a:pt x="106" y="22"/>
                </a:cubicBezTo>
                <a:cubicBezTo>
                  <a:pt x="106" y="22"/>
                  <a:pt x="106" y="22"/>
                  <a:pt x="106" y="23"/>
                </a:cubicBezTo>
                <a:cubicBezTo>
                  <a:pt x="106" y="23"/>
                  <a:pt x="106" y="23"/>
                  <a:pt x="106" y="23"/>
                </a:cubicBezTo>
                <a:cubicBezTo>
                  <a:pt x="106" y="23"/>
                  <a:pt x="106" y="23"/>
                  <a:pt x="106" y="23"/>
                </a:cubicBezTo>
                <a:cubicBezTo>
                  <a:pt x="106" y="23"/>
                  <a:pt x="106" y="23"/>
                  <a:pt x="106" y="24"/>
                </a:cubicBezTo>
                <a:cubicBezTo>
                  <a:pt x="106" y="24"/>
                  <a:pt x="106" y="24"/>
                  <a:pt x="106" y="25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6" y="26"/>
                  <a:pt x="106" y="26"/>
                  <a:pt x="106" y="26"/>
                </a:cubicBezTo>
                <a:cubicBezTo>
                  <a:pt x="106" y="26"/>
                  <a:pt x="106" y="26"/>
                  <a:pt x="106" y="26"/>
                </a:cubicBezTo>
                <a:cubicBezTo>
                  <a:pt x="106" y="26"/>
                  <a:pt x="106" y="26"/>
                  <a:pt x="106" y="26"/>
                </a:cubicBezTo>
                <a:cubicBezTo>
                  <a:pt x="106" y="27"/>
                  <a:pt x="106" y="27"/>
                  <a:pt x="106" y="28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06" y="30"/>
                  <a:pt x="106" y="30"/>
                  <a:pt x="105" y="30"/>
                </a:cubicBezTo>
                <a:cubicBezTo>
                  <a:pt x="105" y="30"/>
                  <a:pt x="105" y="31"/>
                  <a:pt x="105" y="31"/>
                </a:cubicBezTo>
                <a:cubicBezTo>
                  <a:pt x="105" y="31"/>
                  <a:pt x="105" y="31"/>
                  <a:pt x="105" y="31"/>
                </a:cubicBezTo>
                <a:cubicBezTo>
                  <a:pt x="105" y="31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29"/>
                  <a:pt x="105" y="29"/>
                </a:cubicBezTo>
                <a:cubicBezTo>
                  <a:pt x="105" y="29"/>
                  <a:pt x="105" y="29"/>
                  <a:pt x="105" y="29"/>
                </a:cubicBezTo>
                <a:cubicBezTo>
                  <a:pt x="105" y="29"/>
                  <a:pt x="105" y="29"/>
                  <a:pt x="105" y="29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5" y="27"/>
                  <a:pt x="105" y="27"/>
                  <a:pt x="105" y="27"/>
                </a:cubicBezTo>
                <a:cubicBezTo>
                  <a:pt x="105" y="27"/>
                  <a:pt x="105" y="26"/>
                  <a:pt x="105" y="26"/>
                </a:cubicBezTo>
                <a:cubicBezTo>
                  <a:pt x="105" y="26"/>
                  <a:pt x="105" y="25"/>
                  <a:pt x="105" y="25"/>
                </a:cubicBezTo>
                <a:cubicBezTo>
                  <a:pt x="105" y="25"/>
                  <a:pt x="105" y="25"/>
                  <a:pt x="105" y="25"/>
                </a:cubicBezTo>
                <a:cubicBezTo>
                  <a:pt x="105" y="25"/>
                  <a:pt x="105" y="25"/>
                  <a:pt x="105" y="24"/>
                </a:cubicBezTo>
                <a:cubicBezTo>
                  <a:pt x="105" y="24"/>
                  <a:pt x="105" y="24"/>
                  <a:pt x="105" y="23"/>
                </a:cubicBezTo>
                <a:cubicBezTo>
                  <a:pt x="105" y="23"/>
                  <a:pt x="105" y="23"/>
                  <a:pt x="105" y="23"/>
                </a:cubicBezTo>
                <a:cubicBezTo>
                  <a:pt x="105" y="23"/>
                  <a:pt x="105" y="23"/>
                  <a:pt x="105" y="22"/>
                </a:cubicBezTo>
                <a:cubicBezTo>
                  <a:pt x="105" y="22"/>
                  <a:pt x="105" y="22"/>
                  <a:pt x="105" y="22"/>
                </a:cubicBezTo>
                <a:cubicBezTo>
                  <a:pt x="105" y="22"/>
                  <a:pt x="105" y="22"/>
                  <a:pt x="105" y="22"/>
                </a:cubicBezTo>
                <a:cubicBezTo>
                  <a:pt x="105" y="22"/>
                  <a:pt x="105" y="21"/>
                  <a:pt x="105" y="21"/>
                </a:cubicBezTo>
                <a:cubicBezTo>
                  <a:pt x="105" y="21"/>
                  <a:pt x="106" y="21"/>
                  <a:pt x="106" y="20"/>
                </a:cubicBezTo>
                <a:cubicBezTo>
                  <a:pt x="106" y="20"/>
                  <a:pt x="106" y="20"/>
                  <a:pt x="106" y="20"/>
                </a:cubicBezTo>
                <a:cubicBezTo>
                  <a:pt x="106" y="20"/>
                  <a:pt x="106" y="20"/>
                  <a:pt x="106" y="20"/>
                </a:cubicBezTo>
                <a:cubicBezTo>
                  <a:pt x="106" y="20"/>
                  <a:pt x="106" y="20"/>
                  <a:pt x="106" y="19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6" y="18"/>
                  <a:pt x="106" y="18"/>
                  <a:pt x="106" y="18"/>
                </a:cubicBezTo>
                <a:cubicBezTo>
                  <a:pt x="106" y="18"/>
                  <a:pt x="106" y="18"/>
                  <a:pt x="106" y="18"/>
                </a:cubicBezTo>
                <a:cubicBezTo>
                  <a:pt x="106" y="18"/>
                  <a:pt x="106" y="18"/>
                  <a:pt x="106" y="17"/>
                </a:cubicBezTo>
                <a:cubicBezTo>
                  <a:pt x="106" y="17"/>
                  <a:pt x="106" y="17"/>
                  <a:pt x="106" y="17"/>
                </a:cubicBezTo>
                <a:cubicBezTo>
                  <a:pt x="106" y="17"/>
                  <a:pt x="106" y="17"/>
                  <a:pt x="107" y="17"/>
                </a:cubicBezTo>
                <a:cubicBezTo>
                  <a:pt x="107" y="17"/>
                  <a:pt x="107" y="17"/>
                  <a:pt x="107" y="17"/>
                </a:cubicBezTo>
                <a:cubicBezTo>
                  <a:pt x="107" y="17"/>
                  <a:pt x="107" y="17"/>
                  <a:pt x="107" y="17"/>
                </a:cubicBezTo>
                <a:cubicBezTo>
                  <a:pt x="108" y="17"/>
                  <a:pt x="108" y="16"/>
                  <a:pt x="108" y="16"/>
                </a:cubicBezTo>
                <a:cubicBezTo>
                  <a:pt x="109" y="16"/>
                  <a:pt x="109" y="16"/>
                  <a:pt x="109" y="16"/>
                </a:cubicBezTo>
                <a:cubicBezTo>
                  <a:pt x="110" y="15"/>
                  <a:pt x="110" y="15"/>
                  <a:pt x="110" y="15"/>
                </a:cubicBezTo>
                <a:cubicBezTo>
                  <a:pt x="108" y="15"/>
                  <a:pt x="108" y="16"/>
                  <a:pt x="107" y="16"/>
                </a:cubicBezTo>
                <a:cubicBezTo>
                  <a:pt x="106" y="16"/>
                  <a:pt x="106" y="16"/>
                  <a:pt x="106" y="16"/>
                </a:cubicBezTo>
                <a:cubicBezTo>
                  <a:pt x="105" y="16"/>
                  <a:pt x="105" y="16"/>
                  <a:pt x="105" y="16"/>
                </a:cubicBezTo>
                <a:cubicBezTo>
                  <a:pt x="105" y="16"/>
                  <a:pt x="105" y="16"/>
                  <a:pt x="105" y="16"/>
                </a:cubicBezTo>
                <a:cubicBezTo>
                  <a:pt x="105" y="16"/>
                  <a:pt x="105" y="16"/>
                  <a:pt x="105" y="16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15"/>
                  <a:pt x="104" y="15"/>
                  <a:pt x="104" y="15"/>
                </a:cubicBezTo>
                <a:cubicBezTo>
                  <a:pt x="104" y="15"/>
                  <a:pt x="104" y="15"/>
                  <a:pt x="104" y="15"/>
                </a:cubicBezTo>
                <a:cubicBezTo>
                  <a:pt x="104" y="15"/>
                  <a:pt x="104" y="15"/>
                  <a:pt x="104" y="15"/>
                </a:cubicBezTo>
                <a:cubicBezTo>
                  <a:pt x="104" y="15"/>
                  <a:pt x="104" y="15"/>
                  <a:pt x="104" y="15"/>
                </a:cubicBezTo>
                <a:cubicBezTo>
                  <a:pt x="104" y="15"/>
                  <a:pt x="104" y="15"/>
                  <a:pt x="104" y="14"/>
                </a:cubicBezTo>
                <a:cubicBezTo>
                  <a:pt x="104" y="14"/>
                  <a:pt x="104" y="14"/>
                  <a:pt x="104" y="14"/>
                </a:cubicBezTo>
                <a:cubicBezTo>
                  <a:pt x="104" y="14"/>
                  <a:pt x="104" y="14"/>
                  <a:pt x="104" y="14"/>
                </a:cubicBezTo>
                <a:cubicBezTo>
                  <a:pt x="104" y="14"/>
                  <a:pt x="105" y="14"/>
                  <a:pt x="105" y="14"/>
                </a:cubicBezTo>
                <a:cubicBezTo>
                  <a:pt x="105" y="14"/>
                  <a:pt x="105" y="14"/>
                  <a:pt x="105" y="14"/>
                </a:cubicBezTo>
                <a:cubicBezTo>
                  <a:pt x="107" y="14"/>
                  <a:pt x="107" y="14"/>
                  <a:pt x="107" y="14"/>
                </a:cubicBezTo>
                <a:cubicBezTo>
                  <a:pt x="107" y="14"/>
                  <a:pt x="107" y="14"/>
                  <a:pt x="107" y="14"/>
                </a:cubicBezTo>
                <a:cubicBezTo>
                  <a:pt x="108" y="14"/>
                  <a:pt x="108" y="14"/>
                  <a:pt x="108" y="14"/>
                </a:cubicBezTo>
                <a:cubicBezTo>
                  <a:pt x="110" y="14"/>
                  <a:pt x="110" y="14"/>
                  <a:pt x="110" y="14"/>
                </a:cubicBezTo>
                <a:cubicBezTo>
                  <a:pt x="110" y="14"/>
                  <a:pt x="110" y="14"/>
                  <a:pt x="110" y="14"/>
                </a:cubicBezTo>
                <a:cubicBezTo>
                  <a:pt x="110" y="14"/>
                  <a:pt x="110" y="14"/>
                  <a:pt x="110" y="14"/>
                </a:cubicBezTo>
                <a:cubicBezTo>
                  <a:pt x="110" y="14"/>
                  <a:pt x="110" y="14"/>
                  <a:pt x="110" y="14"/>
                </a:cubicBezTo>
                <a:cubicBezTo>
                  <a:pt x="110" y="13"/>
                  <a:pt x="110" y="13"/>
                  <a:pt x="110" y="13"/>
                </a:cubicBezTo>
                <a:cubicBezTo>
                  <a:pt x="109" y="13"/>
                  <a:pt x="108" y="13"/>
                  <a:pt x="108" y="13"/>
                </a:cubicBezTo>
                <a:cubicBezTo>
                  <a:pt x="108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11" y="16"/>
                  <a:pt x="111" y="16"/>
                  <a:pt x="111" y="16"/>
                </a:cubicBezTo>
                <a:close/>
                <a:moveTo>
                  <a:pt x="107" y="19"/>
                </a:moveTo>
                <a:cubicBezTo>
                  <a:pt x="107" y="19"/>
                  <a:pt x="107" y="19"/>
                  <a:pt x="107" y="19"/>
                </a:cubicBezTo>
                <a:cubicBezTo>
                  <a:pt x="107" y="19"/>
                  <a:pt x="107" y="19"/>
                  <a:pt x="107" y="19"/>
                </a:cubicBezTo>
                <a:cubicBezTo>
                  <a:pt x="107" y="19"/>
                  <a:pt x="107" y="19"/>
                  <a:pt x="107" y="19"/>
                </a:cubicBezTo>
                <a:cubicBezTo>
                  <a:pt x="107" y="19"/>
                  <a:pt x="107" y="19"/>
                  <a:pt x="107" y="19"/>
                </a:cubicBezTo>
                <a:cubicBezTo>
                  <a:pt x="107" y="19"/>
                  <a:pt x="107" y="19"/>
                  <a:pt x="107" y="19"/>
                </a:cubicBezTo>
                <a:cubicBezTo>
                  <a:pt x="107" y="19"/>
                  <a:pt x="107" y="19"/>
                  <a:pt x="107" y="19"/>
                </a:cubicBezTo>
                <a:cubicBezTo>
                  <a:pt x="107" y="19"/>
                  <a:pt x="107" y="19"/>
                  <a:pt x="107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7" y="18"/>
                  <a:pt x="107" y="18"/>
                  <a:pt x="108" y="18"/>
                </a:cubicBezTo>
                <a:cubicBezTo>
                  <a:pt x="108" y="18"/>
                  <a:pt x="109" y="17"/>
                  <a:pt x="109" y="17"/>
                </a:cubicBezTo>
                <a:cubicBezTo>
                  <a:pt x="109" y="18"/>
                  <a:pt x="109" y="18"/>
                  <a:pt x="109" y="18"/>
                </a:cubicBezTo>
                <a:cubicBezTo>
                  <a:pt x="109" y="18"/>
                  <a:pt x="109" y="18"/>
                  <a:pt x="109" y="18"/>
                </a:cubicBezTo>
                <a:cubicBezTo>
                  <a:pt x="109" y="18"/>
                  <a:pt x="109" y="18"/>
                  <a:pt x="109" y="18"/>
                </a:cubicBezTo>
                <a:cubicBezTo>
                  <a:pt x="108" y="18"/>
                  <a:pt x="108" y="18"/>
                  <a:pt x="108" y="19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19"/>
                  <a:pt x="108" y="19"/>
                  <a:pt x="107" y="19"/>
                </a:cubicBezTo>
                <a:cubicBezTo>
                  <a:pt x="107" y="19"/>
                  <a:pt x="107" y="19"/>
                  <a:pt x="107" y="19"/>
                </a:cubicBezTo>
                <a:cubicBezTo>
                  <a:pt x="107" y="19"/>
                  <a:pt x="107" y="19"/>
                  <a:pt x="107" y="19"/>
                </a:cubicBezTo>
                <a:close/>
                <a:moveTo>
                  <a:pt x="109" y="19"/>
                </a:moveTo>
                <a:cubicBezTo>
                  <a:pt x="109" y="21"/>
                  <a:pt x="109" y="21"/>
                  <a:pt x="109" y="21"/>
                </a:cubicBezTo>
                <a:cubicBezTo>
                  <a:pt x="109" y="21"/>
                  <a:pt x="109" y="21"/>
                  <a:pt x="109" y="21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108" y="20"/>
                  <a:pt x="108" y="20"/>
                  <a:pt x="108" y="20"/>
                </a:cubicBezTo>
                <a:cubicBezTo>
                  <a:pt x="108" y="20"/>
                  <a:pt x="107" y="20"/>
                  <a:pt x="107" y="20"/>
                </a:cubicBezTo>
                <a:cubicBezTo>
                  <a:pt x="107" y="20"/>
                  <a:pt x="107" y="20"/>
                  <a:pt x="107" y="20"/>
                </a:cubicBezTo>
                <a:cubicBezTo>
                  <a:pt x="107" y="20"/>
                  <a:pt x="107" y="20"/>
                  <a:pt x="107" y="20"/>
                </a:cubicBezTo>
                <a:cubicBezTo>
                  <a:pt x="108" y="20"/>
                  <a:pt x="108" y="20"/>
                  <a:pt x="108" y="20"/>
                </a:cubicBezTo>
                <a:cubicBezTo>
                  <a:pt x="108" y="20"/>
                  <a:pt x="108" y="20"/>
                  <a:pt x="108" y="20"/>
                </a:cubicBezTo>
                <a:cubicBezTo>
                  <a:pt x="108" y="20"/>
                  <a:pt x="108" y="20"/>
                  <a:pt x="108" y="20"/>
                </a:cubicBezTo>
                <a:cubicBezTo>
                  <a:pt x="109" y="19"/>
                  <a:pt x="109" y="19"/>
                  <a:pt x="109" y="19"/>
                </a:cubicBezTo>
                <a:close/>
                <a:moveTo>
                  <a:pt x="112" y="25"/>
                </a:moveTo>
                <a:cubicBezTo>
                  <a:pt x="112" y="25"/>
                  <a:pt x="112" y="25"/>
                  <a:pt x="112" y="25"/>
                </a:cubicBezTo>
                <a:cubicBezTo>
                  <a:pt x="112" y="25"/>
                  <a:pt x="112" y="25"/>
                  <a:pt x="112" y="25"/>
                </a:cubicBezTo>
                <a:cubicBezTo>
                  <a:pt x="112" y="25"/>
                  <a:pt x="112" y="26"/>
                  <a:pt x="112" y="26"/>
                </a:cubicBezTo>
                <a:cubicBezTo>
                  <a:pt x="112" y="26"/>
                  <a:pt x="112" y="26"/>
                  <a:pt x="111" y="26"/>
                </a:cubicBezTo>
                <a:cubicBezTo>
                  <a:pt x="111" y="26"/>
                  <a:pt x="111" y="26"/>
                  <a:pt x="111" y="26"/>
                </a:cubicBezTo>
                <a:cubicBezTo>
                  <a:pt x="111" y="26"/>
                  <a:pt x="111" y="26"/>
                  <a:pt x="111" y="26"/>
                </a:cubicBezTo>
                <a:cubicBezTo>
                  <a:pt x="111" y="27"/>
                  <a:pt x="110" y="27"/>
                  <a:pt x="110" y="27"/>
                </a:cubicBezTo>
                <a:cubicBezTo>
                  <a:pt x="109" y="27"/>
                  <a:pt x="109" y="27"/>
                  <a:pt x="109" y="26"/>
                </a:cubicBezTo>
                <a:cubicBezTo>
                  <a:pt x="109" y="26"/>
                  <a:pt x="109" y="26"/>
                  <a:pt x="108" y="26"/>
                </a:cubicBezTo>
                <a:cubicBezTo>
                  <a:pt x="108" y="26"/>
                  <a:pt x="108" y="26"/>
                  <a:pt x="108" y="26"/>
                </a:cubicBezTo>
                <a:cubicBezTo>
                  <a:pt x="108" y="26"/>
                  <a:pt x="108" y="26"/>
                  <a:pt x="108" y="26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9" y="25"/>
                  <a:pt x="109" y="25"/>
                  <a:pt x="110" y="25"/>
                </a:cubicBezTo>
                <a:cubicBezTo>
                  <a:pt x="110" y="25"/>
                  <a:pt x="110" y="24"/>
                  <a:pt x="111" y="24"/>
                </a:cubicBezTo>
                <a:cubicBezTo>
                  <a:pt x="111" y="24"/>
                  <a:pt x="111" y="24"/>
                  <a:pt x="111" y="24"/>
                </a:cubicBezTo>
                <a:cubicBezTo>
                  <a:pt x="111" y="24"/>
                  <a:pt x="111" y="24"/>
                  <a:pt x="111" y="25"/>
                </a:cubicBezTo>
                <a:cubicBezTo>
                  <a:pt x="111" y="25"/>
                  <a:pt x="112" y="25"/>
                  <a:pt x="112" y="25"/>
                </a:cubicBezTo>
                <a:close/>
                <a:moveTo>
                  <a:pt x="32" y="72"/>
                </a:moveTo>
                <a:cubicBezTo>
                  <a:pt x="31" y="73"/>
                  <a:pt x="31" y="73"/>
                  <a:pt x="31" y="73"/>
                </a:cubicBezTo>
                <a:cubicBezTo>
                  <a:pt x="31" y="73"/>
                  <a:pt x="30" y="73"/>
                  <a:pt x="30" y="73"/>
                </a:cubicBezTo>
                <a:cubicBezTo>
                  <a:pt x="30" y="73"/>
                  <a:pt x="29" y="73"/>
                  <a:pt x="29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72"/>
                  <a:pt x="29" y="72"/>
                  <a:pt x="29" y="72"/>
                </a:cubicBezTo>
                <a:cubicBezTo>
                  <a:pt x="29" y="72"/>
                  <a:pt x="29" y="72"/>
                  <a:pt x="29" y="72"/>
                </a:cubicBezTo>
                <a:cubicBezTo>
                  <a:pt x="29" y="72"/>
                  <a:pt x="29" y="72"/>
                  <a:pt x="29" y="72"/>
                </a:cubicBezTo>
                <a:cubicBezTo>
                  <a:pt x="29" y="72"/>
                  <a:pt x="29" y="72"/>
                  <a:pt x="29" y="72"/>
                </a:cubicBezTo>
                <a:cubicBezTo>
                  <a:pt x="30" y="71"/>
                  <a:pt x="31" y="71"/>
                  <a:pt x="31" y="71"/>
                </a:cubicBezTo>
                <a:cubicBezTo>
                  <a:pt x="31" y="71"/>
                  <a:pt x="31" y="71"/>
                  <a:pt x="31" y="71"/>
                </a:cubicBezTo>
                <a:cubicBezTo>
                  <a:pt x="31" y="71"/>
                  <a:pt x="32" y="71"/>
                  <a:pt x="32" y="71"/>
                </a:cubicBezTo>
                <a:cubicBezTo>
                  <a:pt x="32" y="71"/>
                  <a:pt x="32" y="71"/>
                  <a:pt x="32" y="71"/>
                </a:cubicBezTo>
                <a:cubicBezTo>
                  <a:pt x="32" y="71"/>
                  <a:pt x="32" y="71"/>
                  <a:pt x="32" y="71"/>
                </a:cubicBezTo>
                <a:cubicBezTo>
                  <a:pt x="32" y="71"/>
                  <a:pt x="32" y="71"/>
                  <a:pt x="32" y="71"/>
                </a:cubicBezTo>
                <a:cubicBezTo>
                  <a:pt x="32" y="71"/>
                  <a:pt x="33" y="71"/>
                  <a:pt x="33" y="71"/>
                </a:cubicBezTo>
                <a:cubicBezTo>
                  <a:pt x="33" y="71"/>
                  <a:pt x="33" y="71"/>
                  <a:pt x="33" y="71"/>
                </a:cubicBezTo>
                <a:cubicBezTo>
                  <a:pt x="33" y="71"/>
                  <a:pt x="33" y="71"/>
                  <a:pt x="33" y="71"/>
                </a:cubicBezTo>
                <a:cubicBezTo>
                  <a:pt x="33" y="71"/>
                  <a:pt x="34" y="71"/>
                  <a:pt x="34" y="71"/>
                </a:cubicBezTo>
                <a:cubicBezTo>
                  <a:pt x="34" y="70"/>
                  <a:pt x="34" y="70"/>
                  <a:pt x="34" y="70"/>
                </a:cubicBezTo>
                <a:cubicBezTo>
                  <a:pt x="34" y="70"/>
                  <a:pt x="34" y="69"/>
                  <a:pt x="34" y="69"/>
                </a:cubicBezTo>
                <a:cubicBezTo>
                  <a:pt x="34" y="69"/>
                  <a:pt x="34" y="68"/>
                  <a:pt x="35" y="68"/>
                </a:cubicBezTo>
                <a:cubicBezTo>
                  <a:pt x="35" y="68"/>
                  <a:pt x="35" y="68"/>
                  <a:pt x="35" y="67"/>
                </a:cubicBezTo>
                <a:cubicBezTo>
                  <a:pt x="35" y="67"/>
                  <a:pt x="35" y="67"/>
                  <a:pt x="35" y="66"/>
                </a:cubicBezTo>
                <a:cubicBezTo>
                  <a:pt x="35" y="66"/>
                  <a:pt x="36" y="66"/>
                  <a:pt x="36" y="66"/>
                </a:cubicBezTo>
                <a:cubicBezTo>
                  <a:pt x="36" y="66"/>
                  <a:pt x="36" y="65"/>
                  <a:pt x="36" y="65"/>
                </a:cubicBezTo>
                <a:cubicBezTo>
                  <a:pt x="36" y="65"/>
                  <a:pt x="36" y="65"/>
                  <a:pt x="36" y="65"/>
                </a:cubicBezTo>
                <a:cubicBezTo>
                  <a:pt x="36" y="65"/>
                  <a:pt x="36" y="65"/>
                  <a:pt x="36" y="65"/>
                </a:cubicBezTo>
                <a:cubicBezTo>
                  <a:pt x="36" y="65"/>
                  <a:pt x="36" y="65"/>
                  <a:pt x="36" y="64"/>
                </a:cubicBezTo>
                <a:cubicBezTo>
                  <a:pt x="36" y="64"/>
                  <a:pt x="36" y="65"/>
                  <a:pt x="36" y="65"/>
                </a:cubicBezTo>
                <a:cubicBezTo>
                  <a:pt x="35" y="65"/>
                  <a:pt x="35" y="65"/>
                  <a:pt x="35" y="65"/>
                </a:cubicBezTo>
                <a:cubicBezTo>
                  <a:pt x="35" y="65"/>
                  <a:pt x="35" y="65"/>
                  <a:pt x="35" y="65"/>
                </a:cubicBezTo>
                <a:cubicBezTo>
                  <a:pt x="36" y="65"/>
                  <a:pt x="35" y="65"/>
                  <a:pt x="35" y="65"/>
                </a:cubicBezTo>
                <a:cubicBezTo>
                  <a:pt x="35" y="65"/>
                  <a:pt x="35" y="65"/>
                  <a:pt x="35" y="65"/>
                </a:cubicBezTo>
                <a:cubicBezTo>
                  <a:pt x="34" y="65"/>
                  <a:pt x="34" y="66"/>
                  <a:pt x="34" y="66"/>
                </a:cubicBezTo>
                <a:cubicBezTo>
                  <a:pt x="34" y="66"/>
                  <a:pt x="33" y="66"/>
                  <a:pt x="33" y="66"/>
                </a:cubicBezTo>
                <a:cubicBezTo>
                  <a:pt x="33" y="66"/>
                  <a:pt x="33" y="67"/>
                  <a:pt x="33" y="67"/>
                </a:cubicBezTo>
                <a:cubicBezTo>
                  <a:pt x="33" y="67"/>
                  <a:pt x="33" y="67"/>
                  <a:pt x="33" y="67"/>
                </a:cubicBezTo>
                <a:cubicBezTo>
                  <a:pt x="33" y="67"/>
                  <a:pt x="33" y="67"/>
                  <a:pt x="33" y="67"/>
                </a:cubicBezTo>
                <a:cubicBezTo>
                  <a:pt x="33" y="67"/>
                  <a:pt x="33" y="67"/>
                  <a:pt x="33" y="67"/>
                </a:cubicBezTo>
                <a:cubicBezTo>
                  <a:pt x="33" y="68"/>
                  <a:pt x="33" y="68"/>
                  <a:pt x="33" y="68"/>
                </a:cubicBezTo>
                <a:cubicBezTo>
                  <a:pt x="33" y="68"/>
                  <a:pt x="32" y="68"/>
                  <a:pt x="32" y="68"/>
                </a:cubicBezTo>
                <a:cubicBezTo>
                  <a:pt x="32" y="68"/>
                  <a:pt x="32" y="68"/>
                  <a:pt x="32" y="68"/>
                </a:cubicBezTo>
                <a:cubicBezTo>
                  <a:pt x="32" y="68"/>
                  <a:pt x="32" y="68"/>
                  <a:pt x="32" y="67"/>
                </a:cubicBezTo>
                <a:cubicBezTo>
                  <a:pt x="32" y="67"/>
                  <a:pt x="32" y="67"/>
                  <a:pt x="32" y="67"/>
                </a:cubicBezTo>
                <a:cubicBezTo>
                  <a:pt x="32" y="67"/>
                  <a:pt x="32" y="67"/>
                  <a:pt x="32" y="67"/>
                </a:cubicBezTo>
                <a:cubicBezTo>
                  <a:pt x="31" y="67"/>
                  <a:pt x="31" y="67"/>
                  <a:pt x="31" y="67"/>
                </a:cubicBezTo>
                <a:cubicBezTo>
                  <a:pt x="31" y="67"/>
                  <a:pt x="31" y="67"/>
                  <a:pt x="31" y="67"/>
                </a:cubicBezTo>
                <a:cubicBezTo>
                  <a:pt x="31" y="67"/>
                  <a:pt x="31" y="67"/>
                  <a:pt x="31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68"/>
                  <a:pt x="30" y="69"/>
                  <a:pt x="30" y="69"/>
                </a:cubicBezTo>
                <a:cubicBezTo>
                  <a:pt x="30" y="69"/>
                  <a:pt x="30" y="69"/>
                  <a:pt x="30" y="69"/>
                </a:cubicBezTo>
                <a:cubicBezTo>
                  <a:pt x="29" y="69"/>
                  <a:pt x="29" y="69"/>
                  <a:pt x="29" y="69"/>
                </a:cubicBezTo>
                <a:cubicBezTo>
                  <a:pt x="29" y="69"/>
                  <a:pt x="29" y="70"/>
                  <a:pt x="29" y="70"/>
                </a:cubicBezTo>
                <a:cubicBezTo>
                  <a:pt x="29" y="70"/>
                  <a:pt x="29" y="70"/>
                  <a:pt x="29" y="70"/>
                </a:cubicBezTo>
                <a:cubicBezTo>
                  <a:pt x="29" y="70"/>
                  <a:pt x="29" y="70"/>
                  <a:pt x="29" y="70"/>
                </a:cubicBezTo>
                <a:cubicBezTo>
                  <a:pt x="29" y="70"/>
                  <a:pt x="29" y="70"/>
                  <a:pt x="29" y="71"/>
                </a:cubicBezTo>
                <a:cubicBezTo>
                  <a:pt x="28" y="71"/>
                  <a:pt x="28" y="70"/>
                  <a:pt x="28" y="70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70"/>
                  <a:pt x="28" y="70"/>
                  <a:pt x="28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7" y="69"/>
                  <a:pt x="27" y="70"/>
                  <a:pt x="27" y="70"/>
                </a:cubicBezTo>
                <a:cubicBezTo>
                  <a:pt x="27" y="70"/>
                  <a:pt x="26" y="71"/>
                  <a:pt x="26" y="71"/>
                </a:cubicBezTo>
                <a:cubicBezTo>
                  <a:pt x="26" y="72"/>
                  <a:pt x="26" y="72"/>
                  <a:pt x="26" y="72"/>
                </a:cubicBezTo>
                <a:cubicBezTo>
                  <a:pt x="26" y="72"/>
                  <a:pt x="25" y="73"/>
                  <a:pt x="25" y="73"/>
                </a:cubicBezTo>
                <a:cubicBezTo>
                  <a:pt x="25" y="73"/>
                  <a:pt x="25" y="73"/>
                  <a:pt x="25" y="73"/>
                </a:cubicBezTo>
                <a:cubicBezTo>
                  <a:pt x="25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2"/>
                  <a:pt x="24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72"/>
                  <a:pt x="23" y="72"/>
                  <a:pt x="23" y="72"/>
                </a:cubicBezTo>
                <a:cubicBezTo>
                  <a:pt x="23" y="72"/>
                  <a:pt x="23" y="72"/>
                  <a:pt x="23" y="71"/>
                </a:cubicBezTo>
                <a:cubicBezTo>
                  <a:pt x="23" y="72"/>
                  <a:pt x="24" y="71"/>
                  <a:pt x="24" y="71"/>
                </a:cubicBezTo>
                <a:cubicBezTo>
                  <a:pt x="24" y="70"/>
                  <a:pt x="24" y="70"/>
                  <a:pt x="24" y="70"/>
                </a:cubicBezTo>
                <a:cubicBezTo>
                  <a:pt x="24" y="70"/>
                  <a:pt x="24" y="70"/>
                  <a:pt x="24" y="70"/>
                </a:cubicBezTo>
                <a:cubicBezTo>
                  <a:pt x="24" y="70"/>
                  <a:pt x="24" y="70"/>
                  <a:pt x="24" y="70"/>
                </a:cubicBezTo>
                <a:cubicBezTo>
                  <a:pt x="24" y="70"/>
                  <a:pt x="25" y="70"/>
                  <a:pt x="25" y="70"/>
                </a:cubicBezTo>
                <a:cubicBezTo>
                  <a:pt x="25" y="70"/>
                  <a:pt x="25" y="70"/>
                  <a:pt x="25" y="70"/>
                </a:cubicBezTo>
                <a:cubicBezTo>
                  <a:pt x="25" y="70"/>
                  <a:pt x="25" y="70"/>
                  <a:pt x="25" y="70"/>
                </a:cubicBezTo>
                <a:cubicBezTo>
                  <a:pt x="25" y="70"/>
                  <a:pt x="26" y="70"/>
                  <a:pt x="26" y="70"/>
                </a:cubicBezTo>
                <a:cubicBezTo>
                  <a:pt x="26" y="70"/>
                  <a:pt x="26" y="69"/>
                  <a:pt x="26" y="69"/>
                </a:cubicBezTo>
                <a:cubicBezTo>
                  <a:pt x="27" y="69"/>
                  <a:pt x="27" y="68"/>
                  <a:pt x="27" y="68"/>
                </a:cubicBezTo>
                <a:cubicBezTo>
                  <a:pt x="27" y="68"/>
                  <a:pt x="27" y="68"/>
                  <a:pt x="28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8" y="68"/>
                  <a:pt x="28" y="67"/>
                  <a:pt x="29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66"/>
                  <a:pt x="29" y="66"/>
                  <a:pt x="29" y="66"/>
                </a:cubicBezTo>
                <a:cubicBezTo>
                  <a:pt x="29" y="66"/>
                  <a:pt x="29" y="66"/>
                  <a:pt x="29" y="66"/>
                </a:cubicBezTo>
                <a:cubicBezTo>
                  <a:pt x="29" y="65"/>
                  <a:pt x="29" y="65"/>
                  <a:pt x="29" y="65"/>
                </a:cubicBezTo>
                <a:cubicBezTo>
                  <a:pt x="29" y="65"/>
                  <a:pt x="29" y="65"/>
                  <a:pt x="29" y="64"/>
                </a:cubicBezTo>
                <a:cubicBezTo>
                  <a:pt x="29" y="64"/>
                  <a:pt x="29" y="64"/>
                  <a:pt x="29" y="64"/>
                </a:cubicBezTo>
                <a:cubicBezTo>
                  <a:pt x="29" y="64"/>
                  <a:pt x="29" y="64"/>
                  <a:pt x="29" y="64"/>
                </a:cubicBezTo>
                <a:cubicBezTo>
                  <a:pt x="29" y="64"/>
                  <a:pt x="29" y="64"/>
                  <a:pt x="29" y="64"/>
                </a:cubicBezTo>
                <a:cubicBezTo>
                  <a:pt x="29" y="64"/>
                  <a:pt x="29" y="64"/>
                  <a:pt x="29" y="64"/>
                </a:cubicBezTo>
                <a:cubicBezTo>
                  <a:pt x="29" y="64"/>
                  <a:pt x="29" y="64"/>
                  <a:pt x="30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62"/>
                  <a:pt x="29" y="62"/>
                  <a:pt x="29" y="61"/>
                </a:cubicBezTo>
                <a:cubicBezTo>
                  <a:pt x="29" y="61"/>
                  <a:pt x="29" y="61"/>
                  <a:pt x="29" y="61"/>
                </a:cubicBezTo>
                <a:cubicBezTo>
                  <a:pt x="29" y="61"/>
                  <a:pt x="30" y="61"/>
                  <a:pt x="30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31" y="61"/>
                  <a:pt x="32" y="61"/>
                  <a:pt x="32" y="61"/>
                </a:cubicBezTo>
                <a:cubicBezTo>
                  <a:pt x="32" y="61"/>
                  <a:pt x="33" y="60"/>
                  <a:pt x="33" y="60"/>
                </a:cubicBezTo>
                <a:cubicBezTo>
                  <a:pt x="33" y="60"/>
                  <a:pt x="34" y="60"/>
                  <a:pt x="34" y="60"/>
                </a:cubicBezTo>
                <a:cubicBezTo>
                  <a:pt x="34" y="60"/>
                  <a:pt x="34" y="60"/>
                  <a:pt x="34" y="60"/>
                </a:cubicBezTo>
                <a:cubicBezTo>
                  <a:pt x="34" y="60"/>
                  <a:pt x="34" y="59"/>
                  <a:pt x="35" y="59"/>
                </a:cubicBezTo>
                <a:cubicBezTo>
                  <a:pt x="35" y="59"/>
                  <a:pt x="35" y="59"/>
                  <a:pt x="36" y="59"/>
                </a:cubicBezTo>
                <a:cubicBezTo>
                  <a:pt x="36" y="59"/>
                  <a:pt x="36" y="59"/>
                  <a:pt x="36" y="59"/>
                </a:cubicBezTo>
                <a:cubicBezTo>
                  <a:pt x="36" y="58"/>
                  <a:pt x="36" y="58"/>
                  <a:pt x="36" y="58"/>
                </a:cubicBezTo>
                <a:cubicBezTo>
                  <a:pt x="37" y="58"/>
                  <a:pt x="37" y="58"/>
                  <a:pt x="37" y="58"/>
                </a:cubicBezTo>
                <a:cubicBezTo>
                  <a:pt x="37" y="58"/>
                  <a:pt x="37" y="58"/>
                  <a:pt x="37" y="58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8" y="59"/>
                  <a:pt x="37" y="60"/>
                  <a:pt x="37" y="60"/>
                </a:cubicBezTo>
                <a:cubicBezTo>
                  <a:pt x="37" y="60"/>
                  <a:pt x="37" y="60"/>
                  <a:pt x="36" y="60"/>
                </a:cubicBezTo>
                <a:cubicBezTo>
                  <a:pt x="36" y="60"/>
                  <a:pt x="36" y="60"/>
                  <a:pt x="36" y="61"/>
                </a:cubicBezTo>
                <a:cubicBezTo>
                  <a:pt x="35" y="61"/>
                  <a:pt x="34" y="61"/>
                  <a:pt x="34" y="62"/>
                </a:cubicBezTo>
                <a:cubicBezTo>
                  <a:pt x="34" y="62"/>
                  <a:pt x="34" y="62"/>
                  <a:pt x="34" y="62"/>
                </a:cubicBezTo>
                <a:cubicBezTo>
                  <a:pt x="34" y="62"/>
                  <a:pt x="34" y="62"/>
                  <a:pt x="34" y="62"/>
                </a:cubicBezTo>
                <a:cubicBezTo>
                  <a:pt x="34" y="62"/>
                  <a:pt x="34" y="62"/>
                  <a:pt x="34" y="63"/>
                </a:cubicBezTo>
                <a:cubicBezTo>
                  <a:pt x="34" y="63"/>
                  <a:pt x="34" y="63"/>
                  <a:pt x="34" y="64"/>
                </a:cubicBezTo>
                <a:cubicBezTo>
                  <a:pt x="34" y="64"/>
                  <a:pt x="34" y="64"/>
                  <a:pt x="34" y="64"/>
                </a:cubicBezTo>
                <a:cubicBezTo>
                  <a:pt x="35" y="64"/>
                  <a:pt x="35" y="64"/>
                  <a:pt x="35" y="64"/>
                </a:cubicBezTo>
                <a:cubicBezTo>
                  <a:pt x="35" y="64"/>
                  <a:pt x="36" y="64"/>
                  <a:pt x="36" y="63"/>
                </a:cubicBezTo>
                <a:cubicBezTo>
                  <a:pt x="36" y="63"/>
                  <a:pt x="37" y="63"/>
                  <a:pt x="37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8" y="63"/>
                  <a:pt x="38" y="63"/>
                  <a:pt x="38" y="63"/>
                </a:cubicBezTo>
                <a:cubicBezTo>
                  <a:pt x="38" y="63"/>
                  <a:pt x="38" y="63"/>
                  <a:pt x="38" y="63"/>
                </a:cubicBezTo>
                <a:cubicBezTo>
                  <a:pt x="38" y="63"/>
                  <a:pt x="39" y="63"/>
                  <a:pt x="39" y="63"/>
                </a:cubicBezTo>
                <a:cubicBezTo>
                  <a:pt x="39" y="63"/>
                  <a:pt x="39" y="63"/>
                  <a:pt x="39" y="63"/>
                </a:cubicBezTo>
                <a:cubicBezTo>
                  <a:pt x="39" y="64"/>
                  <a:pt x="39" y="64"/>
                  <a:pt x="39" y="64"/>
                </a:cubicBezTo>
                <a:cubicBezTo>
                  <a:pt x="39" y="64"/>
                  <a:pt x="39" y="64"/>
                  <a:pt x="39" y="65"/>
                </a:cubicBezTo>
                <a:cubicBezTo>
                  <a:pt x="38" y="65"/>
                  <a:pt x="38" y="65"/>
                  <a:pt x="38" y="65"/>
                </a:cubicBezTo>
                <a:cubicBezTo>
                  <a:pt x="38" y="65"/>
                  <a:pt x="38" y="66"/>
                  <a:pt x="38" y="66"/>
                </a:cubicBezTo>
                <a:cubicBezTo>
                  <a:pt x="38" y="66"/>
                  <a:pt x="38" y="66"/>
                  <a:pt x="38" y="66"/>
                </a:cubicBezTo>
                <a:cubicBezTo>
                  <a:pt x="37" y="67"/>
                  <a:pt x="37" y="67"/>
                  <a:pt x="37" y="67"/>
                </a:cubicBezTo>
                <a:cubicBezTo>
                  <a:pt x="37" y="67"/>
                  <a:pt x="37" y="68"/>
                  <a:pt x="37" y="68"/>
                </a:cubicBezTo>
                <a:cubicBezTo>
                  <a:pt x="37" y="68"/>
                  <a:pt x="36" y="69"/>
                  <a:pt x="36" y="69"/>
                </a:cubicBezTo>
                <a:cubicBezTo>
                  <a:pt x="36" y="70"/>
                  <a:pt x="36" y="70"/>
                  <a:pt x="36" y="70"/>
                </a:cubicBezTo>
                <a:cubicBezTo>
                  <a:pt x="36" y="70"/>
                  <a:pt x="36" y="71"/>
                  <a:pt x="36" y="71"/>
                </a:cubicBezTo>
                <a:cubicBezTo>
                  <a:pt x="35" y="71"/>
                  <a:pt x="35" y="72"/>
                  <a:pt x="35" y="72"/>
                </a:cubicBezTo>
                <a:cubicBezTo>
                  <a:pt x="35" y="72"/>
                  <a:pt x="35" y="72"/>
                  <a:pt x="35" y="72"/>
                </a:cubicBezTo>
                <a:cubicBezTo>
                  <a:pt x="35" y="73"/>
                  <a:pt x="35" y="73"/>
                  <a:pt x="35" y="73"/>
                </a:cubicBezTo>
                <a:cubicBezTo>
                  <a:pt x="35" y="73"/>
                  <a:pt x="34" y="73"/>
                  <a:pt x="34" y="73"/>
                </a:cubicBezTo>
                <a:cubicBezTo>
                  <a:pt x="34" y="73"/>
                  <a:pt x="34" y="73"/>
                  <a:pt x="34" y="73"/>
                </a:cubicBezTo>
                <a:cubicBezTo>
                  <a:pt x="33" y="73"/>
                  <a:pt x="33" y="73"/>
                  <a:pt x="33" y="73"/>
                </a:cubicBezTo>
                <a:cubicBezTo>
                  <a:pt x="33" y="72"/>
                  <a:pt x="33" y="72"/>
                  <a:pt x="33" y="72"/>
                </a:cubicBezTo>
                <a:cubicBezTo>
                  <a:pt x="33" y="72"/>
                  <a:pt x="33" y="72"/>
                  <a:pt x="33" y="72"/>
                </a:cubicBezTo>
                <a:cubicBezTo>
                  <a:pt x="33" y="71"/>
                  <a:pt x="32" y="71"/>
                  <a:pt x="32" y="71"/>
                </a:cubicBezTo>
                <a:cubicBezTo>
                  <a:pt x="32" y="71"/>
                  <a:pt x="32" y="72"/>
                  <a:pt x="32" y="72"/>
                </a:cubicBezTo>
                <a:cubicBezTo>
                  <a:pt x="32" y="72"/>
                  <a:pt x="32" y="72"/>
                  <a:pt x="32" y="72"/>
                </a:cubicBezTo>
                <a:close/>
                <a:moveTo>
                  <a:pt x="30" y="64"/>
                </a:moveTo>
                <a:cubicBezTo>
                  <a:pt x="30" y="64"/>
                  <a:pt x="30" y="64"/>
                  <a:pt x="30" y="63"/>
                </a:cubicBezTo>
                <a:cubicBezTo>
                  <a:pt x="31" y="63"/>
                  <a:pt x="31" y="63"/>
                  <a:pt x="31" y="63"/>
                </a:cubicBezTo>
                <a:cubicBezTo>
                  <a:pt x="32" y="63"/>
                  <a:pt x="32" y="63"/>
                  <a:pt x="32" y="63"/>
                </a:cubicBezTo>
                <a:cubicBezTo>
                  <a:pt x="32" y="63"/>
                  <a:pt x="32" y="63"/>
                  <a:pt x="33" y="63"/>
                </a:cubicBezTo>
                <a:cubicBezTo>
                  <a:pt x="33" y="63"/>
                  <a:pt x="33" y="63"/>
                  <a:pt x="33" y="63"/>
                </a:cubicBezTo>
                <a:cubicBezTo>
                  <a:pt x="33" y="63"/>
                  <a:pt x="33" y="63"/>
                  <a:pt x="33" y="64"/>
                </a:cubicBezTo>
                <a:cubicBezTo>
                  <a:pt x="33" y="64"/>
                  <a:pt x="33" y="65"/>
                  <a:pt x="33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33" y="65"/>
                  <a:pt x="32" y="65"/>
                  <a:pt x="32" y="65"/>
                </a:cubicBezTo>
                <a:cubicBezTo>
                  <a:pt x="31" y="65"/>
                  <a:pt x="31" y="66"/>
                  <a:pt x="31" y="66"/>
                </a:cubicBezTo>
                <a:cubicBezTo>
                  <a:pt x="31" y="66"/>
                  <a:pt x="31" y="66"/>
                  <a:pt x="31" y="66"/>
                </a:cubicBezTo>
                <a:cubicBezTo>
                  <a:pt x="31" y="66"/>
                  <a:pt x="30" y="65"/>
                  <a:pt x="30" y="65"/>
                </a:cubicBezTo>
                <a:cubicBezTo>
                  <a:pt x="30" y="65"/>
                  <a:pt x="30" y="64"/>
                  <a:pt x="30" y="64"/>
                </a:cubicBezTo>
                <a:cubicBezTo>
                  <a:pt x="30" y="64"/>
                  <a:pt x="30" y="64"/>
                  <a:pt x="30" y="64"/>
                </a:cubicBezTo>
                <a:cubicBezTo>
                  <a:pt x="30" y="64"/>
                  <a:pt x="30" y="64"/>
                  <a:pt x="30" y="64"/>
                </a:cubicBezTo>
                <a:close/>
                <a:moveTo>
                  <a:pt x="47" y="72"/>
                </a:moveTo>
                <a:cubicBezTo>
                  <a:pt x="47" y="72"/>
                  <a:pt x="47" y="71"/>
                  <a:pt x="47" y="70"/>
                </a:cubicBezTo>
                <a:cubicBezTo>
                  <a:pt x="47" y="70"/>
                  <a:pt x="47" y="69"/>
                  <a:pt x="47" y="69"/>
                </a:cubicBezTo>
                <a:cubicBezTo>
                  <a:pt x="47" y="69"/>
                  <a:pt x="47" y="69"/>
                  <a:pt x="47" y="69"/>
                </a:cubicBezTo>
                <a:cubicBezTo>
                  <a:pt x="47" y="69"/>
                  <a:pt x="47" y="69"/>
                  <a:pt x="48" y="69"/>
                </a:cubicBezTo>
                <a:cubicBezTo>
                  <a:pt x="48" y="69"/>
                  <a:pt x="48" y="69"/>
                  <a:pt x="48" y="69"/>
                </a:cubicBezTo>
                <a:cubicBezTo>
                  <a:pt x="48" y="69"/>
                  <a:pt x="48" y="69"/>
                  <a:pt x="48" y="70"/>
                </a:cubicBezTo>
                <a:cubicBezTo>
                  <a:pt x="49" y="70"/>
                  <a:pt x="49" y="70"/>
                  <a:pt x="49" y="70"/>
                </a:cubicBezTo>
                <a:cubicBezTo>
                  <a:pt x="49" y="70"/>
                  <a:pt x="49" y="71"/>
                  <a:pt x="49" y="71"/>
                </a:cubicBezTo>
                <a:cubicBezTo>
                  <a:pt x="49" y="72"/>
                  <a:pt x="49" y="72"/>
                  <a:pt x="49" y="72"/>
                </a:cubicBezTo>
                <a:cubicBezTo>
                  <a:pt x="49" y="73"/>
                  <a:pt x="49" y="73"/>
                  <a:pt x="49" y="73"/>
                </a:cubicBezTo>
                <a:cubicBezTo>
                  <a:pt x="49" y="73"/>
                  <a:pt x="48" y="73"/>
                  <a:pt x="48" y="73"/>
                </a:cubicBezTo>
                <a:cubicBezTo>
                  <a:pt x="48" y="73"/>
                  <a:pt x="48" y="73"/>
                  <a:pt x="48" y="73"/>
                </a:cubicBezTo>
                <a:cubicBezTo>
                  <a:pt x="48" y="73"/>
                  <a:pt x="47" y="72"/>
                  <a:pt x="47" y="72"/>
                </a:cubicBezTo>
                <a:close/>
                <a:moveTo>
                  <a:pt x="55" y="69"/>
                </a:moveTo>
                <a:cubicBezTo>
                  <a:pt x="55" y="69"/>
                  <a:pt x="55" y="69"/>
                  <a:pt x="55" y="68"/>
                </a:cubicBezTo>
                <a:cubicBezTo>
                  <a:pt x="55" y="68"/>
                  <a:pt x="55" y="67"/>
                  <a:pt x="55" y="67"/>
                </a:cubicBezTo>
                <a:cubicBezTo>
                  <a:pt x="55" y="67"/>
                  <a:pt x="55" y="66"/>
                  <a:pt x="55" y="66"/>
                </a:cubicBezTo>
                <a:cubicBezTo>
                  <a:pt x="55" y="66"/>
                  <a:pt x="56" y="65"/>
                  <a:pt x="56" y="65"/>
                </a:cubicBezTo>
                <a:cubicBezTo>
                  <a:pt x="55" y="65"/>
                  <a:pt x="55" y="65"/>
                  <a:pt x="55" y="65"/>
                </a:cubicBezTo>
                <a:cubicBezTo>
                  <a:pt x="55" y="65"/>
                  <a:pt x="55" y="65"/>
                  <a:pt x="55" y="65"/>
                </a:cubicBezTo>
                <a:cubicBezTo>
                  <a:pt x="55" y="65"/>
                  <a:pt x="55" y="65"/>
                  <a:pt x="55" y="65"/>
                </a:cubicBezTo>
                <a:cubicBezTo>
                  <a:pt x="54" y="65"/>
                  <a:pt x="54" y="65"/>
                  <a:pt x="54" y="65"/>
                </a:cubicBezTo>
                <a:cubicBezTo>
                  <a:pt x="54" y="65"/>
                  <a:pt x="54" y="66"/>
                  <a:pt x="53" y="66"/>
                </a:cubicBezTo>
                <a:cubicBezTo>
                  <a:pt x="53" y="66"/>
                  <a:pt x="53" y="67"/>
                  <a:pt x="53" y="67"/>
                </a:cubicBezTo>
                <a:cubicBezTo>
                  <a:pt x="53" y="67"/>
                  <a:pt x="53" y="67"/>
                  <a:pt x="53" y="67"/>
                </a:cubicBezTo>
                <a:cubicBezTo>
                  <a:pt x="53" y="67"/>
                  <a:pt x="52" y="67"/>
                  <a:pt x="52" y="68"/>
                </a:cubicBezTo>
                <a:cubicBezTo>
                  <a:pt x="51" y="68"/>
                  <a:pt x="51" y="68"/>
                  <a:pt x="51" y="69"/>
                </a:cubicBezTo>
                <a:cubicBezTo>
                  <a:pt x="50" y="69"/>
                  <a:pt x="49" y="69"/>
                  <a:pt x="49" y="69"/>
                </a:cubicBezTo>
                <a:cubicBezTo>
                  <a:pt x="49" y="69"/>
                  <a:pt x="49" y="68"/>
                  <a:pt x="48" y="68"/>
                </a:cubicBezTo>
                <a:cubicBezTo>
                  <a:pt x="48" y="68"/>
                  <a:pt x="48" y="68"/>
                  <a:pt x="48" y="68"/>
                </a:cubicBezTo>
                <a:cubicBezTo>
                  <a:pt x="48" y="68"/>
                  <a:pt x="48" y="67"/>
                  <a:pt x="48" y="67"/>
                </a:cubicBezTo>
                <a:cubicBezTo>
                  <a:pt x="49" y="67"/>
                  <a:pt x="49" y="67"/>
                  <a:pt x="49" y="67"/>
                </a:cubicBezTo>
                <a:cubicBezTo>
                  <a:pt x="49" y="67"/>
                  <a:pt x="49" y="67"/>
                  <a:pt x="50" y="67"/>
                </a:cubicBezTo>
                <a:cubicBezTo>
                  <a:pt x="50" y="67"/>
                  <a:pt x="50" y="67"/>
                  <a:pt x="51" y="67"/>
                </a:cubicBezTo>
                <a:cubicBezTo>
                  <a:pt x="51" y="67"/>
                  <a:pt x="51" y="66"/>
                  <a:pt x="51" y="66"/>
                </a:cubicBezTo>
                <a:cubicBezTo>
                  <a:pt x="51" y="66"/>
                  <a:pt x="51" y="66"/>
                  <a:pt x="51" y="66"/>
                </a:cubicBezTo>
                <a:cubicBezTo>
                  <a:pt x="51" y="66"/>
                  <a:pt x="51" y="66"/>
                  <a:pt x="51" y="65"/>
                </a:cubicBezTo>
                <a:cubicBezTo>
                  <a:pt x="50" y="65"/>
                  <a:pt x="50" y="66"/>
                  <a:pt x="50" y="66"/>
                </a:cubicBezTo>
                <a:cubicBezTo>
                  <a:pt x="50" y="66"/>
                  <a:pt x="50" y="66"/>
                  <a:pt x="50" y="66"/>
                </a:cubicBezTo>
                <a:cubicBezTo>
                  <a:pt x="49" y="66"/>
                  <a:pt x="49" y="66"/>
                  <a:pt x="49" y="65"/>
                </a:cubicBezTo>
                <a:cubicBezTo>
                  <a:pt x="49" y="65"/>
                  <a:pt x="48" y="65"/>
                  <a:pt x="48" y="65"/>
                </a:cubicBezTo>
                <a:cubicBezTo>
                  <a:pt x="48" y="65"/>
                  <a:pt x="48" y="65"/>
                  <a:pt x="48" y="65"/>
                </a:cubicBezTo>
                <a:cubicBezTo>
                  <a:pt x="48" y="65"/>
                  <a:pt x="48" y="65"/>
                  <a:pt x="48" y="65"/>
                </a:cubicBezTo>
                <a:cubicBezTo>
                  <a:pt x="48" y="65"/>
                  <a:pt x="48" y="65"/>
                  <a:pt x="48" y="64"/>
                </a:cubicBezTo>
                <a:cubicBezTo>
                  <a:pt x="49" y="64"/>
                  <a:pt x="48" y="64"/>
                  <a:pt x="49" y="64"/>
                </a:cubicBezTo>
                <a:cubicBezTo>
                  <a:pt x="49" y="64"/>
                  <a:pt x="50" y="64"/>
                  <a:pt x="50" y="6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64"/>
                  <a:pt x="50" y="64"/>
                  <a:pt x="51" y="64"/>
                </a:cubicBezTo>
                <a:cubicBezTo>
                  <a:pt x="51" y="64"/>
                  <a:pt x="52" y="64"/>
                  <a:pt x="52" y="63"/>
                </a:cubicBezTo>
                <a:cubicBezTo>
                  <a:pt x="52" y="63"/>
                  <a:pt x="52" y="63"/>
                  <a:pt x="52" y="62"/>
                </a:cubicBezTo>
                <a:cubicBezTo>
                  <a:pt x="53" y="62"/>
                  <a:pt x="53" y="62"/>
                  <a:pt x="53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53" y="61"/>
                  <a:pt x="53" y="60"/>
                  <a:pt x="53" y="60"/>
                </a:cubicBezTo>
                <a:cubicBezTo>
                  <a:pt x="53" y="60"/>
                  <a:pt x="53" y="60"/>
                  <a:pt x="53" y="60"/>
                </a:cubicBezTo>
                <a:cubicBezTo>
                  <a:pt x="53" y="59"/>
                  <a:pt x="53" y="59"/>
                  <a:pt x="54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5" y="60"/>
                  <a:pt x="55" y="60"/>
                  <a:pt x="55" y="60"/>
                </a:cubicBezTo>
                <a:cubicBezTo>
                  <a:pt x="55" y="60"/>
                  <a:pt x="55" y="61"/>
                  <a:pt x="55" y="62"/>
                </a:cubicBezTo>
                <a:cubicBezTo>
                  <a:pt x="54" y="62"/>
                  <a:pt x="55" y="62"/>
                  <a:pt x="55" y="62"/>
                </a:cubicBezTo>
                <a:cubicBezTo>
                  <a:pt x="55" y="61"/>
                  <a:pt x="55" y="61"/>
                  <a:pt x="55" y="61"/>
                </a:cubicBezTo>
                <a:cubicBezTo>
                  <a:pt x="55" y="62"/>
                  <a:pt x="56" y="61"/>
                  <a:pt x="56" y="61"/>
                </a:cubicBezTo>
                <a:cubicBezTo>
                  <a:pt x="56" y="61"/>
                  <a:pt x="56" y="61"/>
                  <a:pt x="56" y="61"/>
                </a:cubicBezTo>
                <a:cubicBezTo>
                  <a:pt x="56" y="61"/>
                  <a:pt x="57" y="60"/>
                  <a:pt x="57" y="61"/>
                </a:cubicBezTo>
                <a:cubicBezTo>
                  <a:pt x="57" y="61"/>
                  <a:pt x="57" y="61"/>
                  <a:pt x="57" y="61"/>
                </a:cubicBezTo>
                <a:cubicBezTo>
                  <a:pt x="57" y="62"/>
                  <a:pt x="57" y="62"/>
                  <a:pt x="56" y="62"/>
                </a:cubicBezTo>
                <a:cubicBezTo>
                  <a:pt x="55" y="63"/>
                  <a:pt x="54" y="63"/>
                  <a:pt x="54" y="63"/>
                </a:cubicBezTo>
                <a:cubicBezTo>
                  <a:pt x="53" y="63"/>
                  <a:pt x="53" y="64"/>
                  <a:pt x="53" y="64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6"/>
                  <a:pt x="52" y="66"/>
                </a:cubicBezTo>
                <a:cubicBezTo>
                  <a:pt x="53" y="66"/>
                  <a:pt x="53" y="65"/>
                  <a:pt x="54" y="65"/>
                </a:cubicBezTo>
                <a:cubicBezTo>
                  <a:pt x="54" y="65"/>
                  <a:pt x="54" y="64"/>
                  <a:pt x="55" y="64"/>
                </a:cubicBezTo>
                <a:cubicBezTo>
                  <a:pt x="55" y="64"/>
                  <a:pt x="55" y="64"/>
                  <a:pt x="55" y="64"/>
                </a:cubicBezTo>
                <a:cubicBezTo>
                  <a:pt x="56" y="64"/>
                  <a:pt x="56" y="64"/>
                  <a:pt x="56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6" y="63"/>
                  <a:pt x="57" y="63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5"/>
                  <a:pt x="57" y="65"/>
                  <a:pt x="57" y="66"/>
                </a:cubicBezTo>
                <a:cubicBezTo>
                  <a:pt x="57" y="66"/>
                  <a:pt x="57" y="67"/>
                  <a:pt x="56" y="67"/>
                </a:cubicBezTo>
                <a:cubicBezTo>
                  <a:pt x="56" y="69"/>
                  <a:pt x="56" y="71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5" y="72"/>
                  <a:pt x="54" y="72"/>
                  <a:pt x="54" y="72"/>
                </a:cubicBezTo>
                <a:cubicBezTo>
                  <a:pt x="54" y="72"/>
                  <a:pt x="54" y="71"/>
                  <a:pt x="54" y="71"/>
                </a:cubicBezTo>
                <a:cubicBezTo>
                  <a:pt x="53" y="71"/>
                  <a:pt x="53" y="71"/>
                  <a:pt x="53" y="71"/>
                </a:cubicBezTo>
                <a:cubicBezTo>
                  <a:pt x="53" y="71"/>
                  <a:pt x="53" y="71"/>
                  <a:pt x="53" y="71"/>
                </a:cubicBezTo>
                <a:cubicBezTo>
                  <a:pt x="53" y="71"/>
                  <a:pt x="53" y="71"/>
                  <a:pt x="52" y="71"/>
                </a:cubicBezTo>
                <a:cubicBezTo>
                  <a:pt x="52" y="71"/>
                  <a:pt x="52" y="71"/>
                  <a:pt x="52" y="72"/>
                </a:cubicBezTo>
                <a:cubicBezTo>
                  <a:pt x="52" y="72"/>
                  <a:pt x="52" y="72"/>
                  <a:pt x="52" y="72"/>
                </a:cubicBezTo>
                <a:cubicBezTo>
                  <a:pt x="52" y="73"/>
                  <a:pt x="52" y="73"/>
                  <a:pt x="52" y="73"/>
                </a:cubicBezTo>
                <a:cubicBezTo>
                  <a:pt x="51" y="73"/>
                  <a:pt x="51" y="73"/>
                  <a:pt x="51" y="73"/>
                </a:cubicBezTo>
                <a:cubicBezTo>
                  <a:pt x="51" y="73"/>
                  <a:pt x="51" y="73"/>
                  <a:pt x="51" y="73"/>
                </a:cubicBezTo>
                <a:cubicBezTo>
                  <a:pt x="51" y="72"/>
                  <a:pt x="51" y="72"/>
                  <a:pt x="51" y="71"/>
                </a:cubicBezTo>
                <a:cubicBezTo>
                  <a:pt x="51" y="71"/>
                  <a:pt x="50" y="71"/>
                  <a:pt x="50" y="71"/>
                </a:cubicBezTo>
                <a:cubicBezTo>
                  <a:pt x="50" y="71"/>
                  <a:pt x="50" y="71"/>
                  <a:pt x="50" y="71"/>
                </a:cubicBezTo>
                <a:cubicBezTo>
                  <a:pt x="50" y="70"/>
                  <a:pt x="50" y="71"/>
                  <a:pt x="51" y="71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0"/>
                  <a:pt x="51" y="70"/>
                  <a:pt x="50" y="70"/>
                </a:cubicBezTo>
                <a:cubicBezTo>
                  <a:pt x="50" y="70"/>
                  <a:pt x="50" y="69"/>
                  <a:pt x="50" y="69"/>
                </a:cubicBezTo>
                <a:cubicBezTo>
                  <a:pt x="51" y="69"/>
                  <a:pt x="51" y="69"/>
                  <a:pt x="51" y="69"/>
                </a:cubicBezTo>
                <a:cubicBezTo>
                  <a:pt x="52" y="69"/>
                  <a:pt x="53" y="69"/>
                  <a:pt x="53" y="69"/>
                </a:cubicBezTo>
                <a:cubicBezTo>
                  <a:pt x="53" y="69"/>
                  <a:pt x="53" y="69"/>
                  <a:pt x="53" y="69"/>
                </a:cubicBezTo>
                <a:cubicBezTo>
                  <a:pt x="53" y="69"/>
                  <a:pt x="53" y="69"/>
                  <a:pt x="53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54" y="71"/>
                  <a:pt x="54" y="70"/>
                  <a:pt x="55" y="70"/>
                </a:cubicBezTo>
                <a:cubicBezTo>
                  <a:pt x="55" y="70"/>
                  <a:pt x="55" y="70"/>
                  <a:pt x="55" y="69"/>
                </a:cubicBezTo>
                <a:close/>
                <a:moveTo>
                  <a:pt x="84" y="65"/>
                </a:moveTo>
                <a:cubicBezTo>
                  <a:pt x="84" y="65"/>
                  <a:pt x="84" y="66"/>
                  <a:pt x="84" y="66"/>
                </a:cubicBezTo>
                <a:cubicBezTo>
                  <a:pt x="84" y="66"/>
                  <a:pt x="84" y="66"/>
                  <a:pt x="84" y="66"/>
                </a:cubicBezTo>
                <a:cubicBezTo>
                  <a:pt x="85" y="66"/>
                  <a:pt x="85" y="65"/>
                  <a:pt x="85" y="65"/>
                </a:cubicBezTo>
                <a:cubicBezTo>
                  <a:pt x="86" y="64"/>
                  <a:pt x="87" y="63"/>
                  <a:pt x="87" y="63"/>
                </a:cubicBezTo>
                <a:cubicBezTo>
                  <a:pt x="88" y="63"/>
                  <a:pt x="89" y="62"/>
                  <a:pt x="89" y="63"/>
                </a:cubicBezTo>
                <a:cubicBezTo>
                  <a:pt x="90" y="63"/>
                  <a:pt x="89" y="64"/>
                  <a:pt x="88" y="66"/>
                </a:cubicBezTo>
                <a:cubicBezTo>
                  <a:pt x="88" y="66"/>
                  <a:pt x="88" y="67"/>
                  <a:pt x="88" y="67"/>
                </a:cubicBezTo>
                <a:cubicBezTo>
                  <a:pt x="88" y="68"/>
                  <a:pt x="88" y="68"/>
                  <a:pt x="88" y="69"/>
                </a:cubicBezTo>
                <a:cubicBezTo>
                  <a:pt x="88" y="70"/>
                  <a:pt x="88" y="71"/>
                  <a:pt x="87" y="71"/>
                </a:cubicBezTo>
                <a:cubicBezTo>
                  <a:pt x="87" y="71"/>
                  <a:pt x="87" y="71"/>
                  <a:pt x="87" y="71"/>
                </a:cubicBezTo>
                <a:cubicBezTo>
                  <a:pt x="87" y="70"/>
                  <a:pt x="87" y="70"/>
                  <a:pt x="86" y="70"/>
                </a:cubicBezTo>
                <a:cubicBezTo>
                  <a:pt x="86" y="70"/>
                  <a:pt x="86" y="70"/>
                  <a:pt x="85" y="70"/>
                </a:cubicBezTo>
                <a:cubicBezTo>
                  <a:pt x="85" y="70"/>
                  <a:pt x="85" y="70"/>
                  <a:pt x="85" y="70"/>
                </a:cubicBezTo>
                <a:cubicBezTo>
                  <a:pt x="86" y="70"/>
                  <a:pt x="86" y="69"/>
                  <a:pt x="86" y="68"/>
                </a:cubicBezTo>
                <a:cubicBezTo>
                  <a:pt x="86" y="68"/>
                  <a:pt x="85" y="68"/>
                  <a:pt x="85" y="68"/>
                </a:cubicBezTo>
                <a:cubicBezTo>
                  <a:pt x="85" y="68"/>
                  <a:pt x="85" y="68"/>
                  <a:pt x="85" y="68"/>
                </a:cubicBezTo>
                <a:cubicBezTo>
                  <a:pt x="85" y="68"/>
                  <a:pt x="85" y="68"/>
                  <a:pt x="85" y="68"/>
                </a:cubicBezTo>
                <a:cubicBezTo>
                  <a:pt x="85" y="68"/>
                  <a:pt x="86" y="66"/>
                  <a:pt x="86" y="66"/>
                </a:cubicBezTo>
                <a:cubicBezTo>
                  <a:pt x="85" y="66"/>
                  <a:pt x="85" y="66"/>
                  <a:pt x="86" y="66"/>
                </a:cubicBezTo>
                <a:cubicBezTo>
                  <a:pt x="86" y="66"/>
                  <a:pt x="86" y="65"/>
                  <a:pt x="86" y="65"/>
                </a:cubicBezTo>
                <a:cubicBezTo>
                  <a:pt x="86" y="65"/>
                  <a:pt x="86" y="65"/>
                  <a:pt x="86" y="65"/>
                </a:cubicBezTo>
                <a:cubicBezTo>
                  <a:pt x="85" y="66"/>
                  <a:pt x="85" y="67"/>
                  <a:pt x="84" y="68"/>
                </a:cubicBezTo>
                <a:cubicBezTo>
                  <a:pt x="84" y="68"/>
                  <a:pt x="85" y="69"/>
                  <a:pt x="84" y="69"/>
                </a:cubicBezTo>
                <a:cubicBezTo>
                  <a:pt x="84" y="70"/>
                  <a:pt x="84" y="70"/>
                  <a:pt x="84" y="70"/>
                </a:cubicBezTo>
                <a:cubicBezTo>
                  <a:pt x="84" y="69"/>
                  <a:pt x="83" y="69"/>
                  <a:pt x="83" y="69"/>
                </a:cubicBezTo>
                <a:cubicBezTo>
                  <a:pt x="83" y="68"/>
                  <a:pt x="83" y="67"/>
                  <a:pt x="84" y="66"/>
                </a:cubicBezTo>
                <a:cubicBezTo>
                  <a:pt x="84" y="66"/>
                  <a:pt x="84" y="65"/>
                  <a:pt x="84" y="65"/>
                </a:cubicBezTo>
                <a:close/>
                <a:moveTo>
                  <a:pt x="88" y="63"/>
                </a:moveTo>
                <a:cubicBezTo>
                  <a:pt x="88" y="63"/>
                  <a:pt x="88" y="63"/>
                  <a:pt x="88" y="63"/>
                </a:cubicBezTo>
                <a:cubicBezTo>
                  <a:pt x="88" y="63"/>
                  <a:pt x="88" y="64"/>
                  <a:pt x="88" y="64"/>
                </a:cubicBezTo>
                <a:cubicBezTo>
                  <a:pt x="88" y="65"/>
                  <a:pt x="88" y="66"/>
                  <a:pt x="87" y="67"/>
                </a:cubicBezTo>
                <a:cubicBezTo>
                  <a:pt x="87" y="66"/>
                  <a:pt x="87" y="66"/>
                  <a:pt x="87" y="66"/>
                </a:cubicBezTo>
                <a:cubicBezTo>
                  <a:pt x="87" y="66"/>
                  <a:pt x="87" y="65"/>
                  <a:pt x="86" y="65"/>
                </a:cubicBezTo>
                <a:cubicBezTo>
                  <a:pt x="86" y="64"/>
                  <a:pt x="86" y="64"/>
                  <a:pt x="86" y="64"/>
                </a:cubicBezTo>
                <a:cubicBezTo>
                  <a:pt x="87" y="64"/>
                  <a:pt x="87" y="64"/>
                  <a:pt x="87" y="63"/>
                </a:cubicBezTo>
                <a:cubicBezTo>
                  <a:pt x="88" y="63"/>
                  <a:pt x="88" y="63"/>
                  <a:pt x="88" y="63"/>
                </a:cubicBezTo>
                <a:close/>
                <a:moveTo>
                  <a:pt x="87" y="67"/>
                </a:moveTo>
                <a:cubicBezTo>
                  <a:pt x="87" y="67"/>
                  <a:pt x="87" y="69"/>
                  <a:pt x="87" y="69"/>
                </a:cubicBezTo>
                <a:cubicBezTo>
                  <a:pt x="87" y="69"/>
                  <a:pt x="87" y="70"/>
                  <a:pt x="87" y="70"/>
                </a:cubicBezTo>
                <a:cubicBezTo>
                  <a:pt x="87" y="70"/>
                  <a:pt x="87" y="70"/>
                  <a:pt x="86" y="70"/>
                </a:cubicBezTo>
                <a:cubicBezTo>
                  <a:pt x="86" y="69"/>
                  <a:pt x="87" y="68"/>
                  <a:pt x="87" y="68"/>
                </a:cubicBezTo>
                <a:cubicBezTo>
                  <a:pt x="87" y="68"/>
                  <a:pt x="87" y="67"/>
                  <a:pt x="87" y="67"/>
                </a:cubicBezTo>
                <a:close/>
                <a:moveTo>
                  <a:pt x="80" y="70"/>
                </a:moveTo>
                <a:cubicBezTo>
                  <a:pt x="80" y="70"/>
                  <a:pt x="81" y="70"/>
                  <a:pt x="82" y="71"/>
                </a:cubicBezTo>
                <a:cubicBezTo>
                  <a:pt x="82" y="71"/>
                  <a:pt x="83" y="71"/>
                  <a:pt x="83" y="71"/>
                </a:cubicBezTo>
                <a:cubicBezTo>
                  <a:pt x="85" y="72"/>
                  <a:pt x="86" y="72"/>
                  <a:pt x="88" y="72"/>
                </a:cubicBezTo>
                <a:cubicBezTo>
                  <a:pt x="88" y="73"/>
                  <a:pt x="90" y="72"/>
                  <a:pt x="91" y="72"/>
                </a:cubicBezTo>
                <a:cubicBezTo>
                  <a:pt x="91" y="72"/>
                  <a:pt x="91" y="72"/>
                  <a:pt x="91" y="72"/>
                </a:cubicBezTo>
                <a:cubicBezTo>
                  <a:pt x="91" y="72"/>
                  <a:pt x="91" y="72"/>
                  <a:pt x="91" y="73"/>
                </a:cubicBezTo>
                <a:cubicBezTo>
                  <a:pt x="90" y="73"/>
                  <a:pt x="90" y="73"/>
                  <a:pt x="90" y="73"/>
                </a:cubicBezTo>
                <a:cubicBezTo>
                  <a:pt x="89" y="73"/>
                  <a:pt x="89" y="73"/>
                  <a:pt x="89" y="73"/>
                </a:cubicBezTo>
                <a:cubicBezTo>
                  <a:pt x="89" y="73"/>
                  <a:pt x="88" y="74"/>
                  <a:pt x="88" y="74"/>
                </a:cubicBezTo>
                <a:cubicBezTo>
                  <a:pt x="86" y="74"/>
                  <a:pt x="86" y="74"/>
                  <a:pt x="85" y="73"/>
                </a:cubicBezTo>
                <a:cubicBezTo>
                  <a:pt x="84" y="72"/>
                  <a:pt x="83" y="72"/>
                  <a:pt x="82" y="71"/>
                </a:cubicBezTo>
                <a:cubicBezTo>
                  <a:pt x="81" y="71"/>
                  <a:pt x="80" y="71"/>
                  <a:pt x="80" y="70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82" y="69"/>
                  <a:pt x="83" y="70"/>
                  <a:pt x="83" y="70"/>
                </a:cubicBezTo>
                <a:cubicBezTo>
                  <a:pt x="83" y="70"/>
                  <a:pt x="83" y="70"/>
                  <a:pt x="83" y="71"/>
                </a:cubicBezTo>
                <a:cubicBezTo>
                  <a:pt x="82" y="71"/>
                  <a:pt x="82" y="71"/>
                  <a:pt x="82" y="71"/>
                </a:cubicBezTo>
                <a:cubicBezTo>
                  <a:pt x="82" y="70"/>
                  <a:pt x="82" y="70"/>
                  <a:pt x="82" y="70"/>
                </a:cubicBezTo>
                <a:cubicBezTo>
                  <a:pt x="82" y="70"/>
                  <a:pt x="82" y="69"/>
                  <a:pt x="82" y="69"/>
                </a:cubicBezTo>
                <a:close/>
                <a:moveTo>
                  <a:pt x="81" y="66"/>
                </a:moveTo>
                <a:cubicBezTo>
                  <a:pt x="82" y="66"/>
                  <a:pt x="83" y="67"/>
                  <a:pt x="83" y="68"/>
                </a:cubicBezTo>
                <a:cubicBezTo>
                  <a:pt x="82" y="68"/>
                  <a:pt x="82" y="68"/>
                  <a:pt x="82" y="68"/>
                </a:cubicBezTo>
                <a:cubicBezTo>
                  <a:pt x="82" y="68"/>
                  <a:pt x="82" y="68"/>
                  <a:pt x="81" y="68"/>
                </a:cubicBezTo>
                <a:cubicBezTo>
                  <a:pt x="81" y="68"/>
                  <a:pt x="81" y="67"/>
                  <a:pt x="81" y="67"/>
                </a:cubicBezTo>
                <a:cubicBezTo>
                  <a:pt x="81" y="67"/>
                  <a:pt x="81" y="66"/>
                  <a:pt x="81" y="66"/>
                </a:cubicBezTo>
                <a:close/>
                <a:moveTo>
                  <a:pt x="86" y="63"/>
                </a:moveTo>
                <a:cubicBezTo>
                  <a:pt x="86" y="63"/>
                  <a:pt x="86" y="63"/>
                  <a:pt x="86" y="63"/>
                </a:cubicBezTo>
                <a:cubicBezTo>
                  <a:pt x="87" y="62"/>
                  <a:pt x="87" y="62"/>
                  <a:pt x="87" y="61"/>
                </a:cubicBezTo>
                <a:cubicBezTo>
                  <a:pt x="87" y="61"/>
                  <a:pt x="87" y="61"/>
                  <a:pt x="87" y="61"/>
                </a:cubicBezTo>
                <a:cubicBezTo>
                  <a:pt x="87" y="61"/>
                  <a:pt x="87" y="61"/>
                  <a:pt x="87" y="60"/>
                </a:cubicBezTo>
                <a:cubicBezTo>
                  <a:pt x="88" y="60"/>
                  <a:pt x="88" y="60"/>
                  <a:pt x="88" y="59"/>
                </a:cubicBezTo>
                <a:cubicBezTo>
                  <a:pt x="88" y="59"/>
                  <a:pt x="88" y="59"/>
                  <a:pt x="88" y="59"/>
                </a:cubicBezTo>
                <a:cubicBezTo>
                  <a:pt x="88" y="59"/>
                  <a:pt x="88" y="59"/>
                  <a:pt x="87" y="60"/>
                </a:cubicBezTo>
                <a:cubicBezTo>
                  <a:pt x="87" y="60"/>
                  <a:pt x="86" y="61"/>
                  <a:pt x="86" y="61"/>
                </a:cubicBezTo>
                <a:cubicBezTo>
                  <a:pt x="85" y="61"/>
                  <a:pt x="85" y="62"/>
                  <a:pt x="85" y="62"/>
                </a:cubicBezTo>
                <a:cubicBezTo>
                  <a:pt x="84" y="62"/>
                  <a:pt x="82" y="62"/>
                  <a:pt x="82" y="62"/>
                </a:cubicBezTo>
                <a:cubicBezTo>
                  <a:pt x="83" y="62"/>
                  <a:pt x="84" y="61"/>
                  <a:pt x="85" y="60"/>
                </a:cubicBezTo>
                <a:cubicBezTo>
                  <a:pt x="85" y="60"/>
                  <a:pt x="86" y="59"/>
                  <a:pt x="87" y="58"/>
                </a:cubicBezTo>
                <a:cubicBezTo>
                  <a:pt x="87" y="58"/>
                  <a:pt x="88" y="58"/>
                  <a:pt x="88" y="58"/>
                </a:cubicBezTo>
                <a:cubicBezTo>
                  <a:pt x="88" y="58"/>
                  <a:pt x="88" y="58"/>
                  <a:pt x="89" y="58"/>
                </a:cubicBezTo>
                <a:cubicBezTo>
                  <a:pt x="89" y="58"/>
                  <a:pt x="89" y="57"/>
                  <a:pt x="89" y="57"/>
                </a:cubicBezTo>
                <a:cubicBezTo>
                  <a:pt x="89" y="57"/>
                  <a:pt x="89" y="57"/>
                  <a:pt x="90" y="57"/>
                </a:cubicBezTo>
                <a:cubicBezTo>
                  <a:pt x="90" y="57"/>
                  <a:pt x="90" y="57"/>
                  <a:pt x="90" y="57"/>
                </a:cubicBezTo>
                <a:cubicBezTo>
                  <a:pt x="90" y="58"/>
                  <a:pt x="90" y="58"/>
                  <a:pt x="90" y="58"/>
                </a:cubicBezTo>
                <a:cubicBezTo>
                  <a:pt x="90" y="58"/>
                  <a:pt x="90" y="59"/>
                  <a:pt x="90" y="59"/>
                </a:cubicBezTo>
                <a:cubicBezTo>
                  <a:pt x="89" y="59"/>
                  <a:pt x="89" y="59"/>
                  <a:pt x="89" y="59"/>
                </a:cubicBezTo>
                <a:cubicBezTo>
                  <a:pt x="89" y="60"/>
                  <a:pt x="89" y="60"/>
                  <a:pt x="88" y="61"/>
                </a:cubicBezTo>
                <a:cubicBezTo>
                  <a:pt x="88" y="61"/>
                  <a:pt x="88" y="61"/>
                  <a:pt x="88" y="61"/>
                </a:cubicBezTo>
                <a:cubicBezTo>
                  <a:pt x="88" y="61"/>
                  <a:pt x="89" y="61"/>
                  <a:pt x="89" y="61"/>
                </a:cubicBezTo>
                <a:cubicBezTo>
                  <a:pt x="89" y="61"/>
                  <a:pt x="89" y="61"/>
                  <a:pt x="89" y="62"/>
                </a:cubicBezTo>
                <a:cubicBezTo>
                  <a:pt x="88" y="62"/>
                  <a:pt x="87" y="63"/>
                  <a:pt x="86" y="63"/>
                </a:cubicBezTo>
                <a:close/>
                <a:moveTo>
                  <a:pt x="70" y="65"/>
                </a:moveTo>
                <a:cubicBezTo>
                  <a:pt x="70" y="65"/>
                  <a:pt x="70" y="65"/>
                  <a:pt x="70" y="65"/>
                </a:cubicBezTo>
                <a:cubicBezTo>
                  <a:pt x="70" y="66"/>
                  <a:pt x="70" y="66"/>
                  <a:pt x="71" y="66"/>
                </a:cubicBezTo>
                <a:cubicBezTo>
                  <a:pt x="71" y="66"/>
                  <a:pt x="71" y="66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71" y="68"/>
                  <a:pt x="70" y="68"/>
                  <a:pt x="70" y="68"/>
                </a:cubicBezTo>
                <a:cubicBezTo>
                  <a:pt x="71" y="69"/>
                  <a:pt x="71" y="69"/>
                  <a:pt x="71" y="69"/>
                </a:cubicBezTo>
                <a:cubicBezTo>
                  <a:pt x="71" y="70"/>
                  <a:pt x="72" y="71"/>
                  <a:pt x="73" y="71"/>
                </a:cubicBezTo>
                <a:cubicBezTo>
                  <a:pt x="73" y="71"/>
                  <a:pt x="73" y="72"/>
                  <a:pt x="73" y="72"/>
                </a:cubicBezTo>
                <a:cubicBezTo>
                  <a:pt x="74" y="72"/>
                  <a:pt x="75" y="72"/>
                  <a:pt x="75" y="73"/>
                </a:cubicBezTo>
                <a:cubicBezTo>
                  <a:pt x="75" y="73"/>
                  <a:pt x="75" y="73"/>
                  <a:pt x="75" y="73"/>
                </a:cubicBezTo>
                <a:cubicBezTo>
                  <a:pt x="75" y="73"/>
                  <a:pt x="74" y="73"/>
                  <a:pt x="74" y="73"/>
                </a:cubicBezTo>
                <a:cubicBezTo>
                  <a:pt x="74" y="73"/>
                  <a:pt x="73" y="73"/>
                  <a:pt x="73" y="73"/>
                </a:cubicBezTo>
                <a:cubicBezTo>
                  <a:pt x="73" y="74"/>
                  <a:pt x="72" y="73"/>
                  <a:pt x="72" y="73"/>
                </a:cubicBezTo>
                <a:cubicBezTo>
                  <a:pt x="71" y="72"/>
                  <a:pt x="71" y="72"/>
                  <a:pt x="70" y="71"/>
                </a:cubicBezTo>
                <a:cubicBezTo>
                  <a:pt x="70" y="71"/>
                  <a:pt x="70" y="70"/>
                  <a:pt x="6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8" y="71"/>
                  <a:pt x="67" y="71"/>
                  <a:pt x="66" y="72"/>
                </a:cubicBezTo>
                <a:cubicBezTo>
                  <a:pt x="65" y="73"/>
                  <a:pt x="64" y="73"/>
                  <a:pt x="63" y="73"/>
                </a:cubicBezTo>
                <a:cubicBezTo>
                  <a:pt x="63" y="73"/>
                  <a:pt x="63" y="73"/>
                  <a:pt x="63" y="73"/>
                </a:cubicBezTo>
                <a:cubicBezTo>
                  <a:pt x="63" y="73"/>
                  <a:pt x="63" y="73"/>
                  <a:pt x="63" y="73"/>
                </a:cubicBezTo>
                <a:cubicBezTo>
                  <a:pt x="63" y="73"/>
                  <a:pt x="64" y="73"/>
                  <a:pt x="64" y="73"/>
                </a:cubicBezTo>
                <a:cubicBezTo>
                  <a:pt x="64" y="73"/>
                  <a:pt x="65" y="72"/>
                  <a:pt x="65" y="72"/>
                </a:cubicBezTo>
                <a:cubicBezTo>
                  <a:pt x="66" y="72"/>
                  <a:pt x="66" y="71"/>
                  <a:pt x="66" y="71"/>
                </a:cubicBezTo>
                <a:cubicBezTo>
                  <a:pt x="67" y="70"/>
                  <a:pt x="67" y="70"/>
                  <a:pt x="67" y="70"/>
                </a:cubicBezTo>
                <a:cubicBezTo>
                  <a:pt x="68" y="69"/>
                  <a:pt x="68" y="68"/>
                  <a:pt x="68" y="68"/>
                </a:cubicBezTo>
                <a:cubicBezTo>
                  <a:pt x="68" y="67"/>
                  <a:pt x="67" y="66"/>
                  <a:pt x="67" y="66"/>
                </a:cubicBezTo>
                <a:cubicBezTo>
                  <a:pt x="68" y="66"/>
                  <a:pt x="69" y="67"/>
                  <a:pt x="69" y="67"/>
                </a:cubicBezTo>
                <a:cubicBezTo>
                  <a:pt x="69" y="67"/>
                  <a:pt x="69" y="67"/>
                  <a:pt x="69" y="67"/>
                </a:cubicBezTo>
                <a:cubicBezTo>
                  <a:pt x="69" y="67"/>
                  <a:pt x="69" y="67"/>
                  <a:pt x="69" y="67"/>
                </a:cubicBezTo>
                <a:cubicBezTo>
                  <a:pt x="69" y="67"/>
                  <a:pt x="70" y="66"/>
                  <a:pt x="70" y="65"/>
                </a:cubicBezTo>
                <a:close/>
                <a:moveTo>
                  <a:pt x="71" y="64"/>
                </a:moveTo>
                <a:cubicBezTo>
                  <a:pt x="71" y="64"/>
                  <a:pt x="71" y="63"/>
                  <a:pt x="71" y="63"/>
                </a:cubicBezTo>
                <a:cubicBezTo>
                  <a:pt x="71" y="63"/>
                  <a:pt x="71" y="63"/>
                  <a:pt x="71" y="63"/>
                </a:cubicBezTo>
                <a:cubicBezTo>
                  <a:pt x="71" y="63"/>
                  <a:pt x="71" y="63"/>
                  <a:pt x="71" y="63"/>
                </a:cubicBezTo>
                <a:cubicBezTo>
                  <a:pt x="70" y="63"/>
                  <a:pt x="70" y="64"/>
                  <a:pt x="69" y="64"/>
                </a:cubicBezTo>
                <a:cubicBezTo>
                  <a:pt x="69" y="65"/>
                  <a:pt x="68" y="65"/>
                  <a:pt x="67" y="65"/>
                </a:cubicBezTo>
                <a:cubicBezTo>
                  <a:pt x="67" y="65"/>
                  <a:pt x="66" y="66"/>
                  <a:pt x="66" y="65"/>
                </a:cubicBezTo>
                <a:cubicBezTo>
                  <a:pt x="66" y="65"/>
                  <a:pt x="66" y="65"/>
                  <a:pt x="66" y="65"/>
                </a:cubicBezTo>
                <a:cubicBezTo>
                  <a:pt x="66" y="64"/>
                  <a:pt x="67" y="64"/>
                  <a:pt x="67" y="64"/>
                </a:cubicBezTo>
                <a:cubicBezTo>
                  <a:pt x="67" y="64"/>
                  <a:pt x="68" y="63"/>
                  <a:pt x="68" y="63"/>
                </a:cubicBezTo>
                <a:cubicBezTo>
                  <a:pt x="68" y="63"/>
                  <a:pt x="68" y="63"/>
                  <a:pt x="68" y="63"/>
                </a:cubicBezTo>
                <a:cubicBezTo>
                  <a:pt x="68" y="63"/>
                  <a:pt x="68" y="63"/>
                  <a:pt x="68" y="63"/>
                </a:cubicBezTo>
                <a:cubicBezTo>
                  <a:pt x="69" y="63"/>
                  <a:pt x="69" y="63"/>
                  <a:pt x="69" y="63"/>
                </a:cubicBezTo>
                <a:cubicBezTo>
                  <a:pt x="70" y="63"/>
                  <a:pt x="71" y="62"/>
                  <a:pt x="72" y="62"/>
                </a:cubicBezTo>
                <a:cubicBezTo>
                  <a:pt x="72" y="62"/>
                  <a:pt x="72" y="63"/>
                  <a:pt x="72" y="63"/>
                </a:cubicBezTo>
                <a:cubicBezTo>
                  <a:pt x="72" y="63"/>
                  <a:pt x="72" y="63"/>
                  <a:pt x="73" y="63"/>
                </a:cubicBezTo>
                <a:cubicBezTo>
                  <a:pt x="73" y="63"/>
                  <a:pt x="72" y="64"/>
                  <a:pt x="72" y="64"/>
                </a:cubicBezTo>
                <a:cubicBezTo>
                  <a:pt x="72" y="64"/>
                  <a:pt x="71" y="64"/>
                  <a:pt x="71" y="64"/>
                </a:cubicBezTo>
                <a:close/>
                <a:moveTo>
                  <a:pt x="69" y="58"/>
                </a:moveTo>
                <a:cubicBezTo>
                  <a:pt x="69" y="58"/>
                  <a:pt x="71" y="58"/>
                  <a:pt x="71" y="59"/>
                </a:cubicBezTo>
                <a:cubicBezTo>
                  <a:pt x="71" y="59"/>
                  <a:pt x="71" y="59"/>
                  <a:pt x="71" y="60"/>
                </a:cubicBezTo>
                <a:cubicBezTo>
                  <a:pt x="71" y="60"/>
                  <a:pt x="72" y="60"/>
                  <a:pt x="73" y="59"/>
                </a:cubicBezTo>
                <a:cubicBezTo>
                  <a:pt x="73" y="59"/>
                  <a:pt x="73" y="59"/>
                  <a:pt x="73" y="59"/>
                </a:cubicBezTo>
                <a:cubicBezTo>
                  <a:pt x="73" y="59"/>
                  <a:pt x="74" y="59"/>
                  <a:pt x="74" y="59"/>
                </a:cubicBezTo>
                <a:cubicBezTo>
                  <a:pt x="74" y="59"/>
                  <a:pt x="74" y="59"/>
                  <a:pt x="74" y="60"/>
                </a:cubicBezTo>
                <a:cubicBezTo>
                  <a:pt x="74" y="60"/>
                  <a:pt x="74" y="60"/>
                  <a:pt x="74" y="60"/>
                </a:cubicBezTo>
                <a:cubicBezTo>
                  <a:pt x="73" y="60"/>
                  <a:pt x="72" y="61"/>
                  <a:pt x="70" y="61"/>
                </a:cubicBezTo>
                <a:cubicBezTo>
                  <a:pt x="70" y="61"/>
                  <a:pt x="70" y="61"/>
                  <a:pt x="70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71" y="61"/>
                  <a:pt x="70" y="61"/>
                  <a:pt x="70" y="61"/>
                </a:cubicBezTo>
                <a:cubicBezTo>
                  <a:pt x="69" y="61"/>
                  <a:pt x="68" y="62"/>
                  <a:pt x="67" y="62"/>
                </a:cubicBezTo>
                <a:cubicBezTo>
                  <a:pt x="67" y="61"/>
                  <a:pt x="67" y="61"/>
                  <a:pt x="67" y="61"/>
                </a:cubicBezTo>
                <a:cubicBezTo>
                  <a:pt x="68" y="61"/>
                  <a:pt x="69" y="60"/>
                  <a:pt x="69" y="59"/>
                </a:cubicBezTo>
                <a:cubicBezTo>
                  <a:pt x="69" y="59"/>
                  <a:pt x="69" y="58"/>
                  <a:pt x="69" y="58"/>
                </a:cubicBezTo>
                <a:close/>
                <a:moveTo>
                  <a:pt x="104" y="59"/>
                </a:moveTo>
                <a:cubicBezTo>
                  <a:pt x="105" y="59"/>
                  <a:pt x="105" y="59"/>
                  <a:pt x="105" y="60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5" y="61"/>
                  <a:pt x="105" y="61"/>
                  <a:pt x="105" y="61"/>
                </a:cubicBezTo>
                <a:cubicBezTo>
                  <a:pt x="105" y="61"/>
                  <a:pt x="104" y="62"/>
                  <a:pt x="104" y="62"/>
                </a:cubicBezTo>
                <a:cubicBezTo>
                  <a:pt x="104" y="63"/>
                  <a:pt x="104" y="63"/>
                  <a:pt x="104" y="63"/>
                </a:cubicBezTo>
                <a:cubicBezTo>
                  <a:pt x="104" y="63"/>
                  <a:pt x="104" y="63"/>
                  <a:pt x="105" y="63"/>
                </a:cubicBezTo>
                <a:cubicBezTo>
                  <a:pt x="105" y="63"/>
                  <a:pt x="105" y="63"/>
                  <a:pt x="105" y="63"/>
                </a:cubicBezTo>
                <a:cubicBezTo>
                  <a:pt x="105" y="63"/>
                  <a:pt x="106" y="63"/>
                  <a:pt x="106" y="63"/>
                </a:cubicBezTo>
                <a:cubicBezTo>
                  <a:pt x="106" y="63"/>
                  <a:pt x="106" y="63"/>
                  <a:pt x="106" y="63"/>
                </a:cubicBezTo>
                <a:cubicBezTo>
                  <a:pt x="106" y="64"/>
                  <a:pt x="106" y="64"/>
                  <a:pt x="106" y="64"/>
                </a:cubicBezTo>
                <a:cubicBezTo>
                  <a:pt x="106" y="64"/>
                  <a:pt x="105" y="64"/>
                  <a:pt x="105" y="65"/>
                </a:cubicBezTo>
                <a:cubicBezTo>
                  <a:pt x="104" y="65"/>
                  <a:pt x="104" y="65"/>
                  <a:pt x="103" y="65"/>
                </a:cubicBezTo>
                <a:cubicBezTo>
                  <a:pt x="103" y="65"/>
                  <a:pt x="102" y="67"/>
                  <a:pt x="102" y="68"/>
                </a:cubicBezTo>
                <a:cubicBezTo>
                  <a:pt x="103" y="68"/>
                  <a:pt x="103" y="69"/>
                  <a:pt x="105" y="70"/>
                </a:cubicBezTo>
                <a:cubicBezTo>
                  <a:pt x="105" y="70"/>
                  <a:pt x="106" y="70"/>
                  <a:pt x="107" y="70"/>
                </a:cubicBezTo>
                <a:cubicBezTo>
                  <a:pt x="107" y="70"/>
                  <a:pt x="107" y="70"/>
                  <a:pt x="107" y="70"/>
                </a:cubicBezTo>
                <a:cubicBezTo>
                  <a:pt x="107" y="70"/>
                  <a:pt x="107" y="70"/>
                  <a:pt x="107" y="70"/>
                </a:cubicBezTo>
                <a:cubicBezTo>
                  <a:pt x="107" y="71"/>
                  <a:pt x="106" y="71"/>
                  <a:pt x="106" y="71"/>
                </a:cubicBezTo>
                <a:cubicBezTo>
                  <a:pt x="106" y="71"/>
                  <a:pt x="106" y="71"/>
                  <a:pt x="106" y="72"/>
                </a:cubicBezTo>
                <a:cubicBezTo>
                  <a:pt x="105" y="72"/>
                  <a:pt x="105" y="72"/>
                  <a:pt x="104" y="72"/>
                </a:cubicBezTo>
                <a:cubicBezTo>
                  <a:pt x="104" y="71"/>
                  <a:pt x="103" y="71"/>
                  <a:pt x="103" y="71"/>
                </a:cubicBezTo>
                <a:cubicBezTo>
                  <a:pt x="103" y="71"/>
                  <a:pt x="103" y="70"/>
                  <a:pt x="102" y="69"/>
                </a:cubicBezTo>
                <a:cubicBezTo>
                  <a:pt x="102" y="69"/>
                  <a:pt x="102" y="69"/>
                  <a:pt x="102" y="69"/>
                </a:cubicBezTo>
                <a:cubicBezTo>
                  <a:pt x="102" y="68"/>
                  <a:pt x="101" y="68"/>
                  <a:pt x="101" y="68"/>
                </a:cubicBezTo>
                <a:cubicBezTo>
                  <a:pt x="101" y="69"/>
                  <a:pt x="100" y="69"/>
                  <a:pt x="100" y="70"/>
                </a:cubicBezTo>
                <a:cubicBezTo>
                  <a:pt x="99" y="71"/>
                  <a:pt x="98" y="71"/>
                  <a:pt x="96" y="72"/>
                </a:cubicBezTo>
                <a:cubicBezTo>
                  <a:pt x="96" y="73"/>
                  <a:pt x="95" y="73"/>
                  <a:pt x="93" y="73"/>
                </a:cubicBezTo>
                <a:cubicBezTo>
                  <a:pt x="93" y="73"/>
                  <a:pt x="93" y="73"/>
                  <a:pt x="93" y="73"/>
                </a:cubicBezTo>
                <a:cubicBezTo>
                  <a:pt x="94" y="73"/>
                  <a:pt x="95" y="72"/>
                  <a:pt x="95" y="72"/>
                </a:cubicBezTo>
                <a:cubicBezTo>
                  <a:pt x="97" y="71"/>
                  <a:pt x="98" y="69"/>
                  <a:pt x="99" y="68"/>
                </a:cubicBezTo>
                <a:cubicBezTo>
                  <a:pt x="100" y="67"/>
                  <a:pt x="100" y="66"/>
                  <a:pt x="100" y="65"/>
                </a:cubicBezTo>
                <a:cubicBezTo>
                  <a:pt x="100" y="65"/>
                  <a:pt x="99" y="64"/>
                  <a:pt x="99" y="64"/>
                </a:cubicBezTo>
                <a:cubicBezTo>
                  <a:pt x="99" y="64"/>
                  <a:pt x="99" y="64"/>
                  <a:pt x="99" y="64"/>
                </a:cubicBezTo>
                <a:cubicBezTo>
                  <a:pt x="100" y="64"/>
                  <a:pt x="101" y="64"/>
                  <a:pt x="102" y="64"/>
                </a:cubicBezTo>
                <a:cubicBezTo>
                  <a:pt x="102" y="63"/>
                  <a:pt x="102" y="63"/>
                  <a:pt x="103" y="62"/>
                </a:cubicBezTo>
                <a:cubicBezTo>
                  <a:pt x="103" y="62"/>
                  <a:pt x="103" y="61"/>
                  <a:pt x="103" y="61"/>
                </a:cubicBezTo>
                <a:cubicBezTo>
                  <a:pt x="103" y="60"/>
                  <a:pt x="104" y="60"/>
                  <a:pt x="104" y="59"/>
                </a:cubicBezTo>
                <a:close/>
                <a:moveTo>
                  <a:pt x="102" y="94"/>
                </a:moveTo>
                <a:cubicBezTo>
                  <a:pt x="102" y="89"/>
                  <a:pt x="102" y="89"/>
                  <a:pt x="102" y="89"/>
                </a:cubicBezTo>
                <a:cubicBezTo>
                  <a:pt x="127" y="89"/>
                  <a:pt x="127" y="89"/>
                  <a:pt x="127" y="89"/>
                </a:cubicBezTo>
                <a:cubicBezTo>
                  <a:pt x="127" y="94"/>
                  <a:pt x="127" y="94"/>
                  <a:pt x="127" y="94"/>
                </a:cubicBezTo>
                <a:cubicBezTo>
                  <a:pt x="102" y="94"/>
                  <a:pt x="102" y="94"/>
                  <a:pt x="102" y="94"/>
                </a:cubicBezTo>
                <a:close/>
                <a:moveTo>
                  <a:pt x="112" y="102"/>
                </a:moveTo>
                <a:cubicBezTo>
                  <a:pt x="112" y="98"/>
                  <a:pt x="112" y="98"/>
                  <a:pt x="112" y="98"/>
                </a:cubicBezTo>
                <a:cubicBezTo>
                  <a:pt x="118" y="98"/>
                  <a:pt x="118" y="98"/>
                  <a:pt x="118" y="98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2" y="102"/>
                  <a:pt x="112" y="102"/>
                  <a:pt x="112" y="102"/>
                </a:cubicBezTo>
                <a:close/>
                <a:moveTo>
                  <a:pt x="113" y="20"/>
                </a:moveTo>
                <a:cubicBezTo>
                  <a:pt x="113" y="20"/>
                  <a:pt x="113" y="20"/>
                  <a:pt x="113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1"/>
                </a:cubicBezTo>
                <a:cubicBezTo>
                  <a:pt x="112" y="21"/>
                  <a:pt x="112" y="21"/>
                  <a:pt x="112" y="21"/>
                </a:cubicBezTo>
                <a:cubicBezTo>
                  <a:pt x="112" y="21"/>
                  <a:pt x="111" y="21"/>
                  <a:pt x="111" y="21"/>
                </a:cubicBezTo>
                <a:cubicBezTo>
                  <a:pt x="111" y="21"/>
                  <a:pt x="111" y="21"/>
                  <a:pt x="111" y="21"/>
                </a:cubicBezTo>
                <a:cubicBezTo>
                  <a:pt x="111" y="21"/>
                  <a:pt x="111" y="21"/>
                  <a:pt x="111" y="21"/>
                </a:cubicBezTo>
                <a:cubicBezTo>
                  <a:pt x="111" y="19"/>
                  <a:pt x="111" y="19"/>
                  <a:pt x="111" y="19"/>
                </a:cubicBezTo>
                <a:cubicBezTo>
                  <a:pt x="111" y="19"/>
                  <a:pt x="111" y="19"/>
                  <a:pt x="111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lose/>
                <a:moveTo>
                  <a:pt x="113" y="18"/>
                </a:move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2" y="19"/>
                  <a:pt x="112" y="19"/>
                </a:cubicBezTo>
                <a:cubicBezTo>
                  <a:pt x="112" y="18"/>
                  <a:pt x="112" y="18"/>
                  <a:pt x="111" y="18"/>
                </a:cubicBezTo>
                <a:cubicBezTo>
                  <a:pt x="111" y="18"/>
                  <a:pt x="111" y="18"/>
                  <a:pt x="111" y="18"/>
                </a:cubicBezTo>
                <a:cubicBezTo>
                  <a:pt x="111" y="18"/>
                  <a:pt x="111" y="18"/>
                  <a:pt x="111" y="18"/>
                </a:cubicBezTo>
                <a:cubicBezTo>
                  <a:pt x="111" y="18"/>
                  <a:pt x="111" y="18"/>
                  <a:pt x="111" y="18"/>
                </a:cubicBezTo>
                <a:cubicBezTo>
                  <a:pt x="111" y="18"/>
                  <a:pt x="111" y="18"/>
                  <a:pt x="111" y="18"/>
                </a:cubicBezTo>
                <a:cubicBezTo>
                  <a:pt x="111" y="17"/>
                  <a:pt x="111" y="17"/>
                  <a:pt x="111" y="17"/>
                </a:cubicBezTo>
                <a:cubicBezTo>
                  <a:pt x="111" y="17"/>
                  <a:pt x="112" y="17"/>
                  <a:pt x="112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lose/>
                <a:moveTo>
                  <a:pt x="92" y="11"/>
                </a:move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2" y="11"/>
                  <a:pt x="92" y="11"/>
                </a:cubicBezTo>
                <a:close/>
                <a:moveTo>
                  <a:pt x="88" y="29"/>
                </a:move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7" y="29"/>
                  <a:pt x="87" y="29"/>
                  <a:pt x="87" y="29"/>
                </a:cubicBezTo>
                <a:cubicBezTo>
                  <a:pt x="87" y="28"/>
                  <a:pt x="87" y="28"/>
                  <a:pt x="87" y="28"/>
                </a:cubicBezTo>
                <a:cubicBezTo>
                  <a:pt x="87" y="28"/>
                  <a:pt x="87" y="28"/>
                  <a:pt x="87" y="28"/>
                </a:cubicBezTo>
                <a:cubicBezTo>
                  <a:pt x="87" y="28"/>
                  <a:pt x="87" y="27"/>
                  <a:pt x="87" y="27"/>
                </a:cubicBezTo>
                <a:cubicBezTo>
                  <a:pt x="87" y="27"/>
                  <a:pt x="87" y="26"/>
                  <a:pt x="87" y="26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26"/>
                  <a:pt x="87" y="25"/>
                  <a:pt x="86" y="25"/>
                </a:cubicBezTo>
                <a:cubicBezTo>
                  <a:pt x="86" y="25"/>
                  <a:pt x="86" y="24"/>
                  <a:pt x="86" y="24"/>
                </a:cubicBezTo>
                <a:cubicBezTo>
                  <a:pt x="86" y="23"/>
                  <a:pt x="86" y="23"/>
                  <a:pt x="86" y="22"/>
                </a:cubicBezTo>
                <a:cubicBezTo>
                  <a:pt x="86" y="22"/>
                  <a:pt x="86" y="21"/>
                  <a:pt x="86" y="21"/>
                </a:cubicBezTo>
                <a:cubicBezTo>
                  <a:pt x="86" y="18"/>
                  <a:pt x="86" y="18"/>
                  <a:pt x="86" y="18"/>
                </a:cubicBezTo>
                <a:cubicBezTo>
                  <a:pt x="86" y="17"/>
                  <a:pt x="86" y="17"/>
                  <a:pt x="86" y="17"/>
                </a:cubicBezTo>
                <a:cubicBezTo>
                  <a:pt x="86" y="16"/>
                  <a:pt x="86" y="16"/>
                  <a:pt x="86" y="16"/>
                </a:cubicBezTo>
                <a:cubicBezTo>
                  <a:pt x="86" y="16"/>
                  <a:pt x="86" y="16"/>
                  <a:pt x="86" y="16"/>
                </a:cubicBezTo>
                <a:cubicBezTo>
                  <a:pt x="86" y="15"/>
                  <a:pt x="86" y="15"/>
                  <a:pt x="86" y="15"/>
                </a:cubicBezTo>
                <a:cubicBezTo>
                  <a:pt x="86" y="14"/>
                  <a:pt x="86" y="14"/>
                  <a:pt x="86" y="14"/>
                </a:cubicBezTo>
                <a:cubicBezTo>
                  <a:pt x="86" y="14"/>
                  <a:pt x="86" y="14"/>
                  <a:pt x="86" y="14"/>
                </a:cubicBezTo>
                <a:cubicBezTo>
                  <a:pt x="86" y="14"/>
                  <a:pt x="86" y="14"/>
                  <a:pt x="86" y="14"/>
                </a:cubicBezTo>
                <a:cubicBezTo>
                  <a:pt x="86" y="14"/>
                  <a:pt x="86" y="14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13"/>
                  <a:pt x="87" y="13"/>
                  <a:pt x="88" y="13"/>
                </a:cubicBezTo>
                <a:cubicBezTo>
                  <a:pt x="88" y="13"/>
                  <a:pt x="88" y="13"/>
                  <a:pt x="88" y="13"/>
                </a:cubicBezTo>
                <a:cubicBezTo>
                  <a:pt x="88" y="13"/>
                  <a:pt x="88" y="13"/>
                  <a:pt x="88" y="13"/>
                </a:cubicBezTo>
                <a:cubicBezTo>
                  <a:pt x="88" y="13"/>
                  <a:pt x="88" y="13"/>
                  <a:pt x="88" y="13"/>
                </a:cubicBezTo>
                <a:cubicBezTo>
                  <a:pt x="88" y="13"/>
                  <a:pt x="88" y="13"/>
                  <a:pt x="88" y="13"/>
                </a:cubicBezTo>
                <a:cubicBezTo>
                  <a:pt x="88" y="13"/>
                  <a:pt x="88" y="14"/>
                  <a:pt x="88" y="14"/>
                </a:cubicBezTo>
                <a:cubicBezTo>
                  <a:pt x="88" y="14"/>
                  <a:pt x="88" y="14"/>
                  <a:pt x="88" y="14"/>
                </a:cubicBezTo>
                <a:cubicBezTo>
                  <a:pt x="88" y="14"/>
                  <a:pt x="88" y="14"/>
                  <a:pt x="88" y="14"/>
                </a:cubicBezTo>
                <a:cubicBezTo>
                  <a:pt x="88" y="14"/>
                  <a:pt x="88" y="14"/>
                  <a:pt x="88" y="14"/>
                </a:cubicBezTo>
                <a:cubicBezTo>
                  <a:pt x="88" y="14"/>
                  <a:pt x="88" y="15"/>
                  <a:pt x="88" y="16"/>
                </a:cubicBezTo>
                <a:cubicBezTo>
                  <a:pt x="88" y="16"/>
                  <a:pt x="88" y="17"/>
                  <a:pt x="88" y="18"/>
                </a:cubicBezTo>
                <a:cubicBezTo>
                  <a:pt x="88" y="18"/>
                  <a:pt x="88" y="18"/>
                  <a:pt x="88" y="18"/>
                </a:cubicBezTo>
                <a:cubicBezTo>
                  <a:pt x="88" y="20"/>
                  <a:pt x="88" y="20"/>
                  <a:pt x="88" y="20"/>
                </a:cubicBezTo>
                <a:cubicBezTo>
                  <a:pt x="88" y="21"/>
                  <a:pt x="88" y="21"/>
                  <a:pt x="88" y="22"/>
                </a:cubicBezTo>
                <a:cubicBezTo>
                  <a:pt x="88" y="23"/>
                  <a:pt x="88" y="23"/>
                  <a:pt x="88" y="24"/>
                </a:cubicBezTo>
                <a:cubicBezTo>
                  <a:pt x="88" y="24"/>
                  <a:pt x="88" y="24"/>
                  <a:pt x="88" y="25"/>
                </a:cubicBezTo>
                <a:cubicBezTo>
                  <a:pt x="88" y="25"/>
                  <a:pt x="88" y="26"/>
                  <a:pt x="88" y="26"/>
                </a:cubicBezTo>
                <a:cubicBezTo>
                  <a:pt x="88" y="26"/>
                  <a:pt x="88" y="26"/>
                  <a:pt x="88" y="26"/>
                </a:cubicBezTo>
                <a:cubicBezTo>
                  <a:pt x="88" y="26"/>
                  <a:pt x="88" y="27"/>
                  <a:pt x="88" y="27"/>
                </a:cubicBezTo>
                <a:cubicBezTo>
                  <a:pt x="88" y="27"/>
                  <a:pt x="88" y="27"/>
                  <a:pt x="88" y="27"/>
                </a:cubicBezTo>
                <a:cubicBezTo>
                  <a:pt x="88" y="27"/>
                  <a:pt x="88" y="27"/>
                  <a:pt x="88" y="27"/>
                </a:cubicBezTo>
                <a:cubicBezTo>
                  <a:pt x="89" y="28"/>
                  <a:pt x="89" y="28"/>
                  <a:pt x="89" y="28"/>
                </a:cubicBezTo>
                <a:cubicBezTo>
                  <a:pt x="89" y="27"/>
                  <a:pt x="90" y="27"/>
                  <a:pt x="90" y="26"/>
                </a:cubicBezTo>
                <a:cubicBezTo>
                  <a:pt x="90" y="26"/>
                  <a:pt x="90" y="25"/>
                  <a:pt x="91" y="25"/>
                </a:cubicBezTo>
                <a:cubicBezTo>
                  <a:pt x="91" y="25"/>
                  <a:pt x="91" y="25"/>
                  <a:pt x="91" y="25"/>
                </a:cubicBezTo>
                <a:cubicBezTo>
                  <a:pt x="91" y="25"/>
                  <a:pt x="91" y="25"/>
                  <a:pt x="91" y="25"/>
                </a:cubicBezTo>
                <a:cubicBezTo>
                  <a:pt x="91" y="25"/>
                  <a:pt x="91" y="25"/>
                  <a:pt x="91" y="25"/>
                </a:cubicBezTo>
                <a:cubicBezTo>
                  <a:pt x="91" y="24"/>
                  <a:pt x="91" y="24"/>
                  <a:pt x="91" y="24"/>
                </a:cubicBezTo>
                <a:cubicBezTo>
                  <a:pt x="91" y="24"/>
                  <a:pt x="91" y="24"/>
                  <a:pt x="91" y="24"/>
                </a:cubicBezTo>
                <a:cubicBezTo>
                  <a:pt x="91" y="24"/>
                  <a:pt x="91" y="24"/>
                  <a:pt x="91" y="24"/>
                </a:cubicBezTo>
                <a:cubicBezTo>
                  <a:pt x="91" y="23"/>
                  <a:pt x="91" y="23"/>
                  <a:pt x="91" y="23"/>
                </a:cubicBezTo>
                <a:cubicBezTo>
                  <a:pt x="91" y="23"/>
                  <a:pt x="91" y="23"/>
                  <a:pt x="91" y="23"/>
                </a:cubicBezTo>
                <a:cubicBezTo>
                  <a:pt x="91" y="23"/>
                  <a:pt x="91" y="23"/>
                  <a:pt x="91" y="23"/>
                </a:cubicBezTo>
                <a:cubicBezTo>
                  <a:pt x="91" y="22"/>
                  <a:pt x="91" y="22"/>
                  <a:pt x="91" y="22"/>
                </a:cubicBezTo>
                <a:cubicBezTo>
                  <a:pt x="91" y="19"/>
                  <a:pt x="91" y="19"/>
                  <a:pt x="91" y="19"/>
                </a:cubicBezTo>
                <a:cubicBezTo>
                  <a:pt x="91" y="19"/>
                  <a:pt x="91" y="19"/>
                  <a:pt x="91" y="19"/>
                </a:cubicBezTo>
                <a:cubicBezTo>
                  <a:pt x="91" y="15"/>
                  <a:pt x="91" y="15"/>
                  <a:pt x="91" y="15"/>
                </a:cubicBezTo>
                <a:cubicBezTo>
                  <a:pt x="91" y="14"/>
                  <a:pt x="91" y="14"/>
                  <a:pt x="91" y="13"/>
                </a:cubicBezTo>
                <a:cubicBezTo>
                  <a:pt x="91" y="13"/>
                  <a:pt x="91" y="13"/>
                  <a:pt x="91" y="12"/>
                </a:cubicBezTo>
                <a:cubicBezTo>
                  <a:pt x="91" y="12"/>
                  <a:pt x="91" y="12"/>
                  <a:pt x="91" y="12"/>
                </a:cubicBezTo>
                <a:cubicBezTo>
                  <a:pt x="91" y="12"/>
                  <a:pt x="91" y="12"/>
                  <a:pt x="91" y="12"/>
                </a:cubicBezTo>
                <a:cubicBezTo>
                  <a:pt x="91" y="12"/>
                  <a:pt x="91" y="12"/>
                  <a:pt x="91" y="12"/>
                </a:cubicBezTo>
                <a:cubicBezTo>
                  <a:pt x="91" y="12"/>
                  <a:pt x="91" y="12"/>
                  <a:pt x="91" y="12"/>
                </a:cubicBezTo>
                <a:cubicBezTo>
                  <a:pt x="91" y="12"/>
                  <a:pt x="91" y="11"/>
                  <a:pt x="91" y="11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3" y="11"/>
                  <a:pt x="93" y="11"/>
                </a:cubicBezTo>
                <a:cubicBezTo>
                  <a:pt x="93" y="11"/>
                  <a:pt x="93" y="11"/>
                  <a:pt x="93" y="11"/>
                </a:cubicBezTo>
                <a:cubicBezTo>
                  <a:pt x="93" y="11"/>
                  <a:pt x="93" y="12"/>
                  <a:pt x="93" y="12"/>
                </a:cubicBezTo>
                <a:cubicBezTo>
                  <a:pt x="93" y="12"/>
                  <a:pt x="93" y="12"/>
                  <a:pt x="93" y="12"/>
                </a:cubicBezTo>
                <a:cubicBezTo>
                  <a:pt x="93" y="12"/>
                  <a:pt x="93" y="13"/>
                  <a:pt x="93" y="13"/>
                </a:cubicBezTo>
                <a:cubicBezTo>
                  <a:pt x="93" y="13"/>
                  <a:pt x="93" y="13"/>
                  <a:pt x="93" y="14"/>
                </a:cubicBezTo>
                <a:cubicBezTo>
                  <a:pt x="93" y="14"/>
                  <a:pt x="93" y="14"/>
                  <a:pt x="93" y="14"/>
                </a:cubicBezTo>
                <a:cubicBezTo>
                  <a:pt x="93" y="18"/>
                  <a:pt x="93" y="18"/>
                  <a:pt x="93" y="18"/>
                </a:cubicBezTo>
                <a:cubicBezTo>
                  <a:pt x="93" y="20"/>
                  <a:pt x="93" y="20"/>
                  <a:pt x="93" y="20"/>
                </a:cubicBezTo>
                <a:cubicBezTo>
                  <a:pt x="93" y="20"/>
                  <a:pt x="93" y="20"/>
                  <a:pt x="93" y="20"/>
                </a:cubicBezTo>
                <a:cubicBezTo>
                  <a:pt x="93" y="21"/>
                  <a:pt x="93" y="21"/>
                  <a:pt x="93" y="21"/>
                </a:cubicBezTo>
                <a:cubicBezTo>
                  <a:pt x="93" y="22"/>
                  <a:pt x="93" y="22"/>
                  <a:pt x="93" y="22"/>
                </a:cubicBezTo>
                <a:cubicBezTo>
                  <a:pt x="93" y="23"/>
                  <a:pt x="93" y="23"/>
                  <a:pt x="93" y="23"/>
                </a:cubicBezTo>
                <a:cubicBezTo>
                  <a:pt x="93" y="23"/>
                  <a:pt x="93" y="23"/>
                  <a:pt x="93" y="23"/>
                </a:cubicBezTo>
                <a:cubicBezTo>
                  <a:pt x="93" y="23"/>
                  <a:pt x="93" y="23"/>
                  <a:pt x="93" y="23"/>
                </a:cubicBezTo>
                <a:cubicBezTo>
                  <a:pt x="93" y="23"/>
                  <a:pt x="93" y="24"/>
                  <a:pt x="93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93" y="25"/>
                  <a:pt x="94" y="25"/>
                  <a:pt x="94" y="25"/>
                </a:cubicBezTo>
                <a:cubicBezTo>
                  <a:pt x="94" y="25"/>
                  <a:pt x="94" y="26"/>
                  <a:pt x="94" y="26"/>
                </a:cubicBezTo>
                <a:cubicBezTo>
                  <a:pt x="94" y="26"/>
                  <a:pt x="94" y="26"/>
                  <a:pt x="95" y="27"/>
                </a:cubicBezTo>
                <a:cubicBezTo>
                  <a:pt x="95" y="27"/>
                  <a:pt x="95" y="27"/>
                  <a:pt x="95" y="28"/>
                </a:cubicBezTo>
                <a:cubicBezTo>
                  <a:pt x="96" y="28"/>
                  <a:pt x="96" y="28"/>
                  <a:pt x="96" y="28"/>
                </a:cubicBezTo>
                <a:cubicBezTo>
                  <a:pt x="96" y="28"/>
                  <a:pt x="96" y="28"/>
                  <a:pt x="96" y="28"/>
                </a:cubicBezTo>
                <a:cubicBezTo>
                  <a:pt x="96" y="28"/>
                  <a:pt x="96" y="28"/>
                  <a:pt x="96" y="27"/>
                </a:cubicBezTo>
                <a:cubicBezTo>
                  <a:pt x="96" y="27"/>
                  <a:pt x="96" y="27"/>
                  <a:pt x="96" y="27"/>
                </a:cubicBezTo>
                <a:cubicBezTo>
                  <a:pt x="96" y="27"/>
                  <a:pt x="96" y="27"/>
                  <a:pt x="96" y="26"/>
                </a:cubicBezTo>
                <a:cubicBezTo>
                  <a:pt x="96" y="26"/>
                  <a:pt x="96" y="26"/>
                  <a:pt x="96" y="26"/>
                </a:cubicBezTo>
                <a:cubicBezTo>
                  <a:pt x="96" y="26"/>
                  <a:pt x="96" y="26"/>
                  <a:pt x="96" y="25"/>
                </a:cubicBezTo>
                <a:cubicBezTo>
                  <a:pt x="96" y="25"/>
                  <a:pt x="96" y="24"/>
                  <a:pt x="96" y="24"/>
                </a:cubicBezTo>
                <a:cubicBezTo>
                  <a:pt x="96" y="24"/>
                  <a:pt x="96" y="24"/>
                  <a:pt x="96" y="24"/>
                </a:cubicBezTo>
                <a:cubicBezTo>
                  <a:pt x="96" y="18"/>
                  <a:pt x="96" y="18"/>
                  <a:pt x="96" y="18"/>
                </a:cubicBezTo>
                <a:cubicBezTo>
                  <a:pt x="96" y="17"/>
                  <a:pt x="96" y="17"/>
                  <a:pt x="96" y="17"/>
                </a:cubicBezTo>
                <a:cubicBezTo>
                  <a:pt x="96" y="17"/>
                  <a:pt x="96" y="16"/>
                  <a:pt x="96" y="16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14"/>
                  <a:pt x="96" y="13"/>
                  <a:pt x="96" y="13"/>
                </a:cubicBezTo>
                <a:cubicBezTo>
                  <a:pt x="96" y="13"/>
                  <a:pt x="96" y="13"/>
                  <a:pt x="96" y="13"/>
                </a:cubicBezTo>
                <a:cubicBezTo>
                  <a:pt x="96" y="13"/>
                  <a:pt x="96" y="13"/>
                  <a:pt x="96" y="12"/>
                </a:cubicBezTo>
                <a:cubicBezTo>
                  <a:pt x="96" y="12"/>
                  <a:pt x="96" y="12"/>
                  <a:pt x="96" y="12"/>
                </a:cubicBezTo>
                <a:cubicBezTo>
                  <a:pt x="96" y="12"/>
                  <a:pt x="97" y="12"/>
                  <a:pt x="97" y="12"/>
                </a:cubicBezTo>
                <a:cubicBezTo>
                  <a:pt x="97" y="12"/>
                  <a:pt x="97" y="12"/>
                  <a:pt x="97" y="12"/>
                </a:cubicBezTo>
                <a:cubicBezTo>
                  <a:pt x="97" y="12"/>
                  <a:pt x="97" y="12"/>
                  <a:pt x="97" y="12"/>
                </a:cubicBezTo>
                <a:cubicBezTo>
                  <a:pt x="97" y="12"/>
                  <a:pt x="97" y="12"/>
                  <a:pt x="97" y="12"/>
                </a:cubicBezTo>
                <a:cubicBezTo>
                  <a:pt x="97" y="12"/>
                  <a:pt x="97" y="12"/>
                  <a:pt x="97" y="12"/>
                </a:cubicBezTo>
                <a:cubicBezTo>
                  <a:pt x="97" y="12"/>
                  <a:pt x="97" y="12"/>
                  <a:pt x="97" y="12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4"/>
                  <a:pt x="97" y="14"/>
                  <a:pt x="97" y="14"/>
                </a:cubicBezTo>
                <a:cubicBezTo>
                  <a:pt x="97" y="14"/>
                  <a:pt x="97" y="14"/>
                  <a:pt x="97" y="14"/>
                </a:cubicBezTo>
                <a:cubicBezTo>
                  <a:pt x="97" y="15"/>
                  <a:pt x="97" y="15"/>
                  <a:pt x="97" y="15"/>
                </a:cubicBezTo>
                <a:cubicBezTo>
                  <a:pt x="97" y="17"/>
                  <a:pt x="97" y="17"/>
                  <a:pt x="97" y="17"/>
                </a:cubicBezTo>
                <a:cubicBezTo>
                  <a:pt x="97" y="17"/>
                  <a:pt x="97" y="17"/>
                  <a:pt x="97" y="17"/>
                </a:cubicBezTo>
                <a:cubicBezTo>
                  <a:pt x="97" y="17"/>
                  <a:pt x="97" y="17"/>
                  <a:pt x="97" y="18"/>
                </a:cubicBezTo>
                <a:cubicBezTo>
                  <a:pt x="97" y="19"/>
                  <a:pt x="97" y="19"/>
                  <a:pt x="97" y="20"/>
                </a:cubicBezTo>
                <a:cubicBezTo>
                  <a:pt x="97" y="20"/>
                  <a:pt x="97" y="20"/>
                  <a:pt x="97" y="20"/>
                </a:cubicBezTo>
                <a:cubicBezTo>
                  <a:pt x="97" y="20"/>
                  <a:pt x="97" y="20"/>
                  <a:pt x="97" y="20"/>
                </a:cubicBezTo>
                <a:cubicBezTo>
                  <a:pt x="97" y="20"/>
                  <a:pt x="97" y="20"/>
                  <a:pt x="97" y="20"/>
                </a:cubicBezTo>
                <a:cubicBezTo>
                  <a:pt x="97" y="22"/>
                  <a:pt x="97" y="23"/>
                  <a:pt x="97" y="24"/>
                </a:cubicBezTo>
                <a:cubicBezTo>
                  <a:pt x="97" y="24"/>
                  <a:pt x="97" y="24"/>
                  <a:pt x="97" y="24"/>
                </a:cubicBezTo>
                <a:cubicBezTo>
                  <a:pt x="97" y="24"/>
                  <a:pt x="97" y="24"/>
                  <a:pt x="97" y="25"/>
                </a:cubicBezTo>
                <a:cubicBezTo>
                  <a:pt x="97" y="25"/>
                  <a:pt x="97" y="26"/>
                  <a:pt x="97" y="26"/>
                </a:cubicBezTo>
                <a:cubicBezTo>
                  <a:pt x="97" y="27"/>
                  <a:pt x="97" y="27"/>
                  <a:pt x="97" y="28"/>
                </a:cubicBezTo>
                <a:cubicBezTo>
                  <a:pt x="97" y="28"/>
                  <a:pt x="96" y="29"/>
                  <a:pt x="96" y="29"/>
                </a:cubicBezTo>
                <a:cubicBezTo>
                  <a:pt x="96" y="29"/>
                  <a:pt x="95" y="30"/>
                  <a:pt x="94" y="30"/>
                </a:cubicBezTo>
                <a:cubicBezTo>
                  <a:pt x="94" y="30"/>
                  <a:pt x="93" y="30"/>
                  <a:pt x="92" y="30"/>
                </a:cubicBezTo>
                <a:cubicBezTo>
                  <a:pt x="91" y="30"/>
                  <a:pt x="91" y="30"/>
                  <a:pt x="90" y="30"/>
                </a:cubicBezTo>
                <a:cubicBezTo>
                  <a:pt x="90" y="30"/>
                  <a:pt x="90" y="30"/>
                  <a:pt x="90" y="30"/>
                </a:cubicBezTo>
                <a:cubicBezTo>
                  <a:pt x="90" y="30"/>
                  <a:pt x="89" y="30"/>
                  <a:pt x="89" y="30"/>
                </a:cubicBezTo>
                <a:cubicBezTo>
                  <a:pt x="89" y="30"/>
                  <a:pt x="89" y="30"/>
                  <a:pt x="89" y="30"/>
                </a:cubicBezTo>
                <a:cubicBezTo>
                  <a:pt x="89" y="30"/>
                  <a:pt x="89" y="30"/>
                  <a:pt x="88" y="30"/>
                </a:cubicBezTo>
                <a:cubicBezTo>
                  <a:pt x="88" y="30"/>
                  <a:pt x="88" y="30"/>
                  <a:pt x="88" y="30"/>
                </a:cubicBezTo>
                <a:cubicBezTo>
                  <a:pt x="88" y="29"/>
                  <a:pt x="88" y="29"/>
                  <a:pt x="88" y="29"/>
                </a:cubicBezTo>
                <a:close/>
                <a:moveTo>
                  <a:pt x="94" y="28"/>
                </a:moveTo>
                <a:cubicBezTo>
                  <a:pt x="94" y="29"/>
                  <a:pt x="94" y="29"/>
                  <a:pt x="93" y="29"/>
                </a:cubicBezTo>
                <a:cubicBezTo>
                  <a:pt x="93" y="29"/>
                  <a:pt x="92" y="29"/>
                  <a:pt x="92" y="29"/>
                </a:cubicBezTo>
                <a:cubicBezTo>
                  <a:pt x="91" y="29"/>
                  <a:pt x="91" y="29"/>
                  <a:pt x="91" y="29"/>
                </a:cubicBezTo>
                <a:cubicBezTo>
                  <a:pt x="90" y="29"/>
                  <a:pt x="90" y="29"/>
                  <a:pt x="90" y="29"/>
                </a:cubicBezTo>
                <a:cubicBezTo>
                  <a:pt x="90" y="29"/>
                  <a:pt x="90" y="29"/>
                  <a:pt x="90" y="29"/>
                </a:cubicBezTo>
                <a:cubicBezTo>
                  <a:pt x="90" y="29"/>
                  <a:pt x="90" y="29"/>
                  <a:pt x="90" y="29"/>
                </a:cubicBezTo>
                <a:cubicBezTo>
                  <a:pt x="90" y="29"/>
                  <a:pt x="90" y="29"/>
                  <a:pt x="90" y="29"/>
                </a:cubicBezTo>
                <a:cubicBezTo>
                  <a:pt x="90" y="28"/>
                  <a:pt x="90" y="27"/>
                  <a:pt x="91" y="27"/>
                </a:cubicBezTo>
                <a:cubicBezTo>
                  <a:pt x="91" y="27"/>
                  <a:pt x="91" y="26"/>
                  <a:pt x="91" y="26"/>
                </a:cubicBezTo>
                <a:cubicBezTo>
                  <a:pt x="92" y="26"/>
                  <a:pt x="92" y="26"/>
                  <a:pt x="92" y="25"/>
                </a:cubicBezTo>
                <a:cubicBezTo>
                  <a:pt x="92" y="25"/>
                  <a:pt x="92" y="25"/>
                  <a:pt x="92" y="25"/>
                </a:cubicBezTo>
                <a:cubicBezTo>
                  <a:pt x="92" y="25"/>
                  <a:pt x="92" y="25"/>
                  <a:pt x="92" y="25"/>
                </a:cubicBezTo>
                <a:cubicBezTo>
                  <a:pt x="92" y="25"/>
                  <a:pt x="92" y="25"/>
                  <a:pt x="92" y="25"/>
                </a:cubicBezTo>
                <a:cubicBezTo>
                  <a:pt x="92" y="25"/>
                  <a:pt x="92" y="25"/>
                  <a:pt x="92" y="25"/>
                </a:cubicBezTo>
                <a:cubicBezTo>
                  <a:pt x="93" y="26"/>
                  <a:pt x="93" y="26"/>
                  <a:pt x="93" y="26"/>
                </a:cubicBezTo>
                <a:cubicBezTo>
                  <a:pt x="93" y="27"/>
                  <a:pt x="93" y="27"/>
                  <a:pt x="94" y="27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lose/>
                <a:moveTo>
                  <a:pt x="17" y="113"/>
                </a:moveTo>
                <a:cubicBezTo>
                  <a:pt x="15" y="112"/>
                  <a:pt x="17" y="108"/>
                  <a:pt x="20" y="108"/>
                </a:cubicBezTo>
                <a:cubicBezTo>
                  <a:pt x="21" y="108"/>
                  <a:pt x="21" y="108"/>
                  <a:pt x="22" y="108"/>
                </a:cubicBezTo>
                <a:cubicBezTo>
                  <a:pt x="22" y="107"/>
                  <a:pt x="22" y="106"/>
                  <a:pt x="21" y="106"/>
                </a:cubicBezTo>
                <a:cubicBezTo>
                  <a:pt x="15" y="105"/>
                  <a:pt x="16" y="90"/>
                  <a:pt x="23" y="89"/>
                </a:cubicBezTo>
                <a:cubicBezTo>
                  <a:pt x="25" y="89"/>
                  <a:pt x="26" y="89"/>
                  <a:pt x="27" y="90"/>
                </a:cubicBezTo>
                <a:cubicBezTo>
                  <a:pt x="28" y="91"/>
                  <a:pt x="27" y="92"/>
                  <a:pt x="26" y="91"/>
                </a:cubicBezTo>
                <a:cubicBezTo>
                  <a:pt x="25" y="90"/>
                  <a:pt x="25" y="90"/>
                  <a:pt x="24" y="90"/>
                </a:cubicBezTo>
                <a:cubicBezTo>
                  <a:pt x="23" y="91"/>
                  <a:pt x="22" y="91"/>
                  <a:pt x="21" y="92"/>
                </a:cubicBezTo>
                <a:cubicBezTo>
                  <a:pt x="21" y="92"/>
                  <a:pt x="20" y="94"/>
                  <a:pt x="20" y="94"/>
                </a:cubicBezTo>
                <a:cubicBezTo>
                  <a:pt x="20" y="95"/>
                  <a:pt x="20" y="95"/>
                  <a:pt x="21" y="96"/>
                </a:cubicBezTo>
                <a:cubicBezTo>
                  <a:pt x="23" y="97"/>
                  <a:pt x="27" y="96"/>
                  <a:pt x="26" y="98"/>
                </a:cubicBezTo>
                <a:cubicBezTo>
                  <a:pt x="26" y="99"/>
                  <a:pt x="24" y="99"/>
                  <a:pt x="23" y="98"/>
                </a:cubicBezTo>
                <a:cubicBezTo>
                  <a:pt x="21" y="97"/>
                  <a:pt x="20" y="98"/>
                  <a:pt x="19" y="100"/>
                </a:cubicBezTo>
                <a:cubicBezTo>
                  <a:pt x="19" y="102"/>
                  <a:pt x="20" y="102"/>
                  <a:pt x="20" y="102"/>
                </a:cubicBezTo>
                <a:cubicBezTo>
                  <a:pt x="21" y="102"/>
                  <a:pt x="21" y="102"/>
                  <a:pt x="22" y="102"/>
                </a:cubicBezTo>
                <a:cubicBezTo>
                  <a:pt x="22" y="101"/>
                  <a:pt x="23" y="101"/>
                  <a:pt x="24" y="101"/>
                </a:cubicBezTo>
                <a:cubicBezTo>
                  <a:pt x="24" y="101"/>
                  <a:pt x="25" y="101"/>
                  <a:pt x="24" y="102"/>
                </a:cubicBezTo>
                <a:cubicBezTo>
                  <a:pt x="24" y="103"/>
                  <a:pt x="24" y="104"/>
                  <a:pt x="27" y="105"/>
                </a:cubicBezTo>
                <a:cubicBezTo>
                  <a:pt x="27" y="105"/>
                  <a:pt x="27" y="105"/>
                  <a:pt x="27" y="106"/>
                </a:cubicBezTo>
                <a:cubicBezTo>
                  <a:pt x="27" y="107"/>
                  <a:pt x="26" y="107"/>
                  <a:pt x="25" y="107"/>
                </a:cubicBezTo>
                <a:cubicBezTo>
                  <a:pt x="26" y="110"/>
                  <a:pt x="22" y="111"/>
                  <a:pt x="20" y="110"/>
                </a:cubicBezTo>
                <a:cubicBezTo>
                  <a:pt x="18" y="110"/>
                  <a:pt x="18" y="112"/>
                  <a:pt x="17" y="113"/>
                </a:cubicBezTo>
                <a:close/>
                <a:moveTo>
                  <a:pt x="45" y="108"/>
                </a:moveTo>
                <a:cubicBezTo>
                  <a:pt x="46" y="107"/>
                  <a:pt x="50" y="109"/>
                  <a:pt x="51" y="110"/>
                </a:cubicBezTo>
                <a:cubicBezTo>
                  <a:pt x="51" y="110"/>
                  <a:pt x="51" y="110"/>
                  <a:pt x="51" y="110"/>
                </a:cubicBezTo>
                <a:cubicBezTo>
                  <a:pt x="50" y="112"/>
                  <a:pt x="47" y="109"/>
                  <a:pt x="46" y="109"/>
                </a:cubicBezTo>
                <a:cubicBezTo>
                  <a:pt x="45" y="110"/>
                  <a:pt x="44" y="109"/>
                  <a:pt x="45" y="108"/>
                </a:cubicBezTo>
                <a:close/>
                <a:moveTo>
                  <a:pt x="25" y="127"/>
                </a:moveTo>
                <a:cubicBezTo>
                  <a:pt x="24" y="128"/>
                  <a:pt x="24" y="128"/>
                  <a:pt x="24" y="128"/>
                </a:cubicBezTo>
                <a:cubicBezTo>
                  <a:pt x="20" y="129"/>
                  <a:pt x="18" y="126"/>
                  <a:pt x="17" y="125"/>
                </a:cubicBezTo>
                <a:cubicBezTo>
                  <a:pt x="16" y="123"/>
                  <a:pt x="18" y="123"/>
                  <a:pt x="17" y="122"/>
                </a:cubicBezTo>
                <a:cubicBezTo>
                  <a:pt x="15" y="120"/>
                  <a:pt x="12" y="116"/>
                  <a:pt x="16" y="114"/>
                </a:cubicBezTo>
                <a:cubicBezTo>
                  <a:pt x="16" y="114"/>
                  <a:pt x="17" y="115"/>
                  <a:pt x="17" y="116"/>
                </a:cubicBezTo>
                <a:cubicBezTo>
                  <a:pt x="17" y="116"/>
                  <a:pt x="16" y="118"/>
                  <a:pt x="17" y="119"/>
                </a:cubicBezTo>
                <a:cubicBezTo>
                  <a:pt x="18" y="119"/>
                  <a:pt x="19" y="120"/>
                  <a:pt x="20" y="121"/>
                </a:cubicBezTo>
                <a:cubicBezTo>
                  <a:pt x="22" y="122"/>
                  <a:pt x="21" y="123"/>
                  <a:pt x="21" y="124"/>
                </a:cubicBezTo>
                <a:cubicBezTo>
                  <a:pt x="22" y="126"/>
                  <a:pt x="23" y="126"/>
                  <a:pt x="25" y="126"/>
                </a:cubicBezTo>
                <a:cubicBezTo>
                  <a:pt x="26" y="126"/>
                  <a:pt x="26" y="127"/>
                  <a:pt x="25" y="127"/>
                </a:cubicBezTo>
                <a:close/>
                <a:moveTo>
                  <a:pt x="41" y="96"/>
                </a:moveTo>
                <a:cubicBezTo>
                  <a:pt x="41" y="95"/>
                  <a:pt x="42" y="95"/>
                  <a:pt x="41" y="94"/>
                </a:cubicBezTo>
                <a:cubicBezTo>
                  <a:pt x="38" y="88"/>
                  <a:pt x="42" y="89"/>
                  <a:pt x="42" y="86"/>
                </a:cubicBezTo>
                <a:cubicBezTo>
                  <a:pt x="42" y="85"/>
                  <a:pt x="42" y="85"/>
                  <a:pt x="41" y="85"/>
                </a:cubicBezTo>
                <a:cubicBezTo>
                  <a:pt x="40" y="84"/>
                  <a:pt x="39" y="85"/>
                  <a:pt x="38" y="85"/>
                </a:cubicBezTo>
                <a:cubicBezTo>
                  <a:pt x="37" y="85"/>
                  <a:pt x="37" y="83"/>
                  <a:pt x="36" y="83"/>
                </a:cubicBezTo>
                <a:cubicBezTo>
                  <a:pt x="35" y="83"/>
                  <a:pt x="34" y="84"/>
                  <a:pt x="33" y="83"/>
                </a:cubicBezTo>
                <a:cubicBezTo>
                  <a:pt x="31" y="82"/>
                  <a:pt x="32" y="83"/>
                  <a:pt x="29" y="83"/>
                </a:cubicBezTo>
                <a:cubicBezTo>
                  <a:pt x="27" y="83"/>
                  <a:pt x="26" y="84"/>
                  <a:pt x="25" y="87"/>
                </a:cubicBezTo>
                <a:cubicBezTo>
                  <a:pt x="25" y="88"/>
                  <a:pt x="24" y="88"/>
                  <a:pt x="24" y="88"/>
                </a:cubicBezTo>
                <a:cubicBezTo>
                  <a:pt x="24" y="87"/>
                  <a:pt x="23" y="85"/>
                  <a:pt x="25" y="83"/>
                </a:cubicBezTo>
                <a:cubicBezTo>
                  <a:pt x="26" y="82"/>
                  <a:pt x="28" y="82"/>
                  <a:pt x="29" y="81"/>
                </a:cubicBezTo>
                <a:cubicBezTo>
                  <a:pt x="31" y="80"/>
                  <a:pt x="33" y="80"/>
                  <a:pt x="35" y="81"/>
                </a:cubicBezTo>
                <a:cubicBezTo>
                  <a:pt x="37" y="81"/>
                  <a:pt x="38" y="82"/>
                  <a:pt x="39" y="84"/>
                </a:cubicBezTo>
                <a:cubicBezTo>
                  <a:pt x="39" y="85"/>
                  <a:pt x="41" y="83"/>
                  <a:pt x="42" y="84"/>
                </a:cubicBezTo>
                <a:cubicBezTo>
                  <a:pt x="43" y="84"/>
                  <a:pt x="44" y="84"/>
                  <a:pt x="44" y="86"/>
                </a:cubicBezTo>
                <a:cubicBezTo>
                  <a:pt x="45" y="87"/>
                  <a:pt x="44" y="89"/>
                  <a:pt x="43" y="90"/>
                </a:cubicBezTo>
                <a:cubicBezTo>
                  <a:pt x="43" y="91"/>
                  <a:pt x="43" y="91"/>
                  <a:pt x="43" y="91"/>
                </a:cubicBezTo>
                <a:cubicBezTo>
                  <a:pt x="44" y="93"/>
                  <a:pt x="46" y="90"/>
                  <a:pt x="48" y="88"/>
                </a:cubicBezTo>
                <a:cubicBezTo>
                  <a:pt x="49" y="86"/>
                  <a:pt x="50" y="86"/>
                  <a:pt x="51" y="86"/>
                </a:cubicBezTo>
                <a:cubicBezTo>
                  <a:pt x="52" y="86"/>
                  <a:pt x="53" y="87"/>
                  <a:pt x="54" y="88"/>
                </a:cubicBezTo>
                <a:cubicBezTo>
                  <a:pt x="55" y="89"/>
                  <a:pt x="55" y="90"/>
                  <a:pt x="54" y="90"/>
                </a:cubicBezTo>
                <a:cubicBezTo>
                  <a:pt x="52" y="90"/>
                  <a:pt x="51" y="90"/>
                  <a:pt x="49" y="88"/>
                </a:cubicBezTo>
                <a:cubicBezTo>
                  <a:pt x="48" y="88"/>
                  <a:pt x="48" y="90"/>
                  <a:pt x="47" y="91"/>
                </a:cubicBezTo>
                <a:cubicBezTo>
                  <a:pt x="47" y="94"/>
                  <a:pt x="43" y="94"/>
                  <a:pt x="42" y="98"/>
                </a:cubicBezTo>
                <a:cubicBezTo>
                  <a:pt x="42" y="98"/>
                  <a:pt x="42" y="98"/>
                  <a:pt x="41" y="99"/>
                </a:cubicBezTo>
                <a:cubicBezTo>
                  <a:pt x="41" y="100"/>
                  <a:pt x="40" y="100"/>
                  <a:pt x="41" y="99"/>
                </a:cubicBezTo>
                <a:cubicBezTo>
                  <a:pt x="41" y="97"/>
                  <a:pt x="41" y="98"/>
                  <a:pt x="41" y="97"/>
                </a:cubicBezTo>
                <a:cubicBezTo>
                  <a:pt x="41" y="97"/>
                  <a:pt x="41" y="96"/>
                  <a:pt x="41" y="96"/>
                </a:cubicBezTo>
                <a:close/>
                <a:moveTo>
                  <a:pt x="39" y="111"/>
                </a:moveTo>
                <a:cubicBezTo>
                  <a:pt x="38" y="111"/>
                  <a:pt x="36" y="110"/>
                  <a:pt x="35" y="109"/>
                </a:cubicBezTo>
                <a:cubicBezTo>
                  <a:pt x="35" y="108"/>
                  <a:pt x="34" y="107"/>
                  <a:pt x="34" y="106"/>
                </a:cubicBezTo>
                <a:cubicBezTo>
                  <a:pt x="29" y="105"/>
                  <a:pt x="27" y="102"/>
                  <a:pt x="27" y="101"/>
                </a:cubicBezTo>
                <a:cubicBezTo>
                  <a:pt x="27" y="101"/>
                  <a:pt x="28" y="101"/>
                  <a:pt x="29" y="102"/>
                </a:cubicBezTo>
                <a:cubicBezTo>
                  <a:pt x="30" y="104"/>
                  <a:pt x="34" y="104"/>
                  <a:pt x="34" y="104"/>
                </a:cubicBezTo>
                <a:cubicBezTo>
                  <a:pt x="33" y="103"/>
                  <a:pt x="33" y="101"/>
                  <a:pt x="34" y="100"/>
                </a:cubicBezTo>
                <a:cubicBezTo>
                  <a:pt x="34" y="99"/>
                  <a:pt x="34" y="99"/>
                  <a:pt x="33" y="99"/>
                </a:cubicBezTo>
                <a:cubicBezTo>
                  <a:pt x="31" y="97"/>
                  <a:pt x="29" y="98"/>
                  <a:pt x="28" y="97"/>
                </a:cubicBezTo>
                <a:cubicBezTo>
                  <a:pt x="27" y="96"/>
                  <a:pt x="28" y="94"/>
                  <a:pt x="30" y="95"/>
                </a:cubicBezTo>
                <a:cubicBezTo>
                  <a:pt x="30" y="95"/>
                  <a:pt x="31" y="96"/>
                  <a:pt x="32" y="96"/>
                </a:cubicBezTo>
                <a:cubicBezTo>
                  <a:pt x="33" y="97"/>
                  <a:pt x="33" y="96"/>
                  <a:pt x="33" y="95"/>
                </a:cubicBezTo>
                <a:cubicBezTo>
                  <a:pt x="33" y="93"/>
                  <a:pt x="34" y="89"/>
                  <a:pt x="34" y="88"/>
                </a:cubicBezTo>
                <a:cubicBezTo>
                  <a:pt x="34" y="87"/>
                  <a:pt x="34" y="87"/>
                  <a:pt x="35" y="87"/>
                </a:cubicBezTo>
                <a:cubicBezTo>
                  <a:pt x="36" y="87"/>
                  <a:pt x="37" y="88"/>
                  <a:pt x="38" y="89"/>
                </a:cubicBezTo>
                <a:cubicBezTo>
                  <a:pt x="38" y="89"/>
                  <a:pt x="38" y="90"/>
                  <a:pt x="38" y="90"/>
                </a:cubicBezTo>
                <a:cubicBezTo>
                  <a:pt x="36" y="93"/>
                  <a:pt x="35" y="94"/>
                  <a:pt x="36" y="96"/>
                </a:cubicBezTo>
                <a:cubicBezTo>
                  <a:pt x="36" y="96"/>
                  <a:pt x="36" y="98"/>
                  <a:pt x="36" y="99"/>
                </a:cubicBezTo>
                <a:cubicBezTo>
                  <a:pt x="37" y="99"/>
                  <a:pt x="38" y="99"/>
                  <a:pt x="39" y="98"/>
                </a:cubicBezTo>
                <a:cubicBezTo>
                  <a:pt x="39" y="97"/>
                  <a:pt x="40" y="98"/>
                  <a:pt x="39" y="99"/>
                </a:cubicBezTo>
                <a:cubicBezTo>
                  <a:pt x="39" y="100"/>
                  <a:pt x="37" y="101"/>
                  <a:pt x="37" y="101"/>
                </a:cubicBezTo>
                <a:cubicBezTo>
                  <a:pt x="36" y="103"/>
                  <a:pt x="37" y="109"/>
                  <a:pt x="38" y="107"/>
                </a:cubicBezTo>
                <a:cubicBezTo>
                  <a:pt x="40" y="105"/>
                  <a:pt x="41" y="103"/>
                  <a:pt x="45" y="104"/>
                </a:cubicBezTo>
                <a:cubicBezTo>
                  <a:pt x="45" y="104"/>
                  <a:pt x="45" y="104"/>
                  <a:pt x="45" y="104"/>
                </a:cubicBezTo>
                <a:cubicBezTo>
                  <a:pt x="43" y="104"/>
                  <a:pt x="39" y="106"/>
                  <a:pt x="40" y="108"/>
                </a:cubicBezTo>
                <a:cubicBezTo>
                  <a:pt x="40" y="109"/>
                  <a:pt x="41" y="109"/>
                  <a:pt x="41" y="110"/>
                </a:cubicBezTo>
                <a:cubicBezTo>
                  <a:pt x="40" y="111"/>
                  <a:pt x="40" y="112"/>
                  <a:pt x="39" y="111"/>
                </a:cubicBezTo>
                <a:close/>
                <a:moveTo>
                  <a:pt x="55" y="122"/>
                </a:moveTo>
                <a:cubicBezTo>
                  <a:pt x="54" y="121"/>
                  <a:pt x="54" y="121"/>
                  <a:pt x="55" y="120"/>
                </a:cubicBezTo>
                <a:cubicBezTo>
                  <a:pt x="55" y="119"/>
                  <a:pt x="57" y="120"/>
                  <a:pt x="58" y="120"/>
                </a:cubicBezTo>
                <a:cubicBezTo>
                  <a:pt x="61" y="120"/>
                  <a:pt x="60" y="117"/>
                  <a:pt x="61" y="117"/>
                </a:cubicBezTo>
                <a:cubicBezTo>
                  <a:pt x="63" y="114"/>
                  <a:pt x="61" y="125"/>
                  <a:pt x="55" y="122"/>
                </a:cubicBezTo>
                <a:close/>
                <a:moveTo>
                  <a:pt x="58" y="115"/>
                </a:moveTo>
                <a:cubicBezTo>
                  <a:pt x="59" y="113"/>
                  <a:pt x="61" y="110"/>
                  <a:pt x="59" y="108"/>
                </a:cubicBezTo>
                <a:cubicBezTo>
                  <a:pt x="58" y="108"/>
                  <a:pt x="58" y="106"/>
                  <a:pt x="59" y="106"/>
                </a:cubicBezTo>
                <a:cubicBezTo>
                  <a:pt x="61" y="106"/>
                  <a:pt x="64" y="107"/>
                  <a:pt x="64" y="109"/>
                </a:cubicBezTo>
                <a:cubicBezTo>
                  <a:pt x="64" y="113"/>
                  <a:pt x="60" y="114"/>
                  <a:pt x="60" y="115"/>
                </a:cubicBezTo>
                <a:cubicBezTo>
                  <a:pt x="60" y="116"/>
                  <a:pt x="59" y="116"/>
                  <a:pt x="58" y="116"/>
                </a:cubicBezTo>
                <a:cubicBezTo>
                  <a:pt x="57" y="115"/>
                  <a:pt x="57" y="115"/>
                  <a:pt x="58" y="115"/>
                </a:cubicBezTo>
                <a:close/>
                <a:moveTo>
                  <a:pt x="52" y="111"/>
                </a:moveTo>
                <a:cubicBezTo>
                  <a:pt x="54" y="106"/>
                  <a:pt x="48" y="101"/>
                  <a:pt x="47" y="101"/>
                </a:cubicBezTo>
                <a:cubicBezTo>
                  <a:pt x="46" y="101"/>
                  <a:pt x="47" y="100"/>
                  <a:pt x="47" y="100"/>
                </a:cubicBezTo>
                <a:cubicBezTo>
                  <a:pt x="53" y="103"/>
                  <a:pt x="51" y="101"/>
                  <a:pt x="51" y="97"/>
                </a:cubicBezTo>
                <a:cubicBezTo>
                  <a:pt x="51" y="95"/>
                  <a:pt x="51" y="92"/>
                  <a:pt x="52" y="92"/>
                </a:cubicBezTo>
                <a:cubicBezTo>
                  <a:pt x="52" y="92"/>
                  <a:pt x="51" y="97"/>
                  <a:pt x="53" y="98"/>
                </a:cubicBezTo>
                <a:cubicBezTo>
                  <a:pt x="53" y="99"/>
                  <a:pt x="54" y="96"/>
                  <a:pt x="54" y="96"/>
                </a:cubicBezTo>
                <a:cubicBezTo>
                  <a:pt x="55" y="95"/>
                  <a:pt x="55" y="96"/>
                  <a:pt x="55" y="97"/>
                </a:cubicBezTo>
                <a:cubicBezTo>
                  <a:pt x="54" y="101"/>
                  <a:pt x="56" y="109"/>
                  <a:pt x="54" y="113"/>
                </a:cubicBezTo>
                <a:cubicBezTo>
                  <a:pt x="53" y="114"/>
                  <a:pt x="51" y="114"/>
                  <a:pt x="52" y="111"/>
                </a:cubicBezTo>
                <a:close/>
                <a:moveTo>
                  <a:pt x="56" y="107"/>
                </a:moveTo>
                <a:cubicBezTo>
                  <a:pt x="55" y="107"/>
                  <a:pt x="55" y="106"/>
                  <a:pt x="55" y="106"/>
                </a:cubicBezTo>
                <a:cubicBezTo>
                  <a:pt x="56" y="105"/>
                  <a:pt x="58" y="104"/>
                  <a:pt x="58" y="104"/>
                </a:cubicBezTo>
                <a:cubicBezTo>
                  <a:pt x="59" y="103"/>
                  <a:pt x="58" y="103"/>
                  <a:pt x="58" y="102"/>
                </a:cubicBezTo>
                <a:cubicBezTo>
                  <a:pt x="58" y="102"/>
                  <a:pt x="57" y="102"/>
                  <a:pt x="57" y="101"/>
                </a:cubicBezTo>
                <a:cubicBezTo>
                  <a:pt x="57" y="100"/>
                  <a:pt x="59" y="100"/>
                  <a:pt x="59" y="99"/>
                </a:cubicBezTo>
                <a:cubicBezTo>
                  <a:pt x="59" y="96"/>
                  <a:pt x="58" y="97"/>
                  <a:pt x="58" y="95"/>
                </a:cubicBezTo>
                <a:cubicBezTo>
                  <a:pt x="58" y="93"/>
                  <a:pt x="56" y="92"/>
                  <a:pt x="56" y="92"/>
                </a:cubicBezTo>
                <a:cubicBezTo>
                  <a:pt x="55" y="91"/>
                  <a:pt x="56" y="90"/>
                  <a:pt x="57" y="91"/>
                </a:cubicBezTo>
                <a:cubicBezTo>
                  <a:pt x="62" y="92"/>
                  <a:pt x="63" y="96"/>
                  <a:pt x="60" y="99"/>
                </a:cubicBezTo>
                <a:cubicBezTo>
                  <a:pt x="62" y="102"/>
                  <a:pt x="59" y="106"/>
                  <a:pt x="56" y="107"/>
                </a:cubicBezTo>
                <a:close/>
                <a:moveTo>
                  <a:pt x="76" y="8"/>
                </a:moveTo>
                <a:cubicBezTo>
                  <a:pt x="76" y="54"/>
                  <a:pt x="76" y="54"/>
                  <a:pt x="76" y="54"/>
                </a:cubicBezTo>
                <a:cubicBezTo>
                  <a:pt x="76" y="54"/>
                  <a:pt x="76" y="54"/>
                  <a:pt x="76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24"/>
                  <a:pt x="4" y="24"/>
                  <a:pt x="4" y="24"/>
                </a:cubicBezTo>
                <a:cubicBezTo>
                  <a:pt x="11" y="20"/>
                  <a:pt x="22" y="12"/>
                  <a:pt x="26" y="4"/>
                </a:cubicBezTo>
                <a:cubicBezTo>
                  <a:pt x="76" y="4"/>
                  <a:pt x="76" y="4"/>
                  <a:pt x="76" y="4"/>
                </a:cubicBezTo>
                <a:cubicBezTo>
                  <a:pt x="125" y="4"/>
                  <a:pt x="125" y="4"/>
                  <a:pt x="125" y="4"/>
                </a:cubicBezTo>
                <a:cubicBezTo>
                  <a:pt x="130" y="12"/>
                  <a:pt x="140" y="21"/>
                  <a:pt x="147" y="24"/>
                </a:cubicBezTo>
                <a:cubicBezTo>
                  <a:pt x="147" y="39"/>
                  <a:pt x="147" y="39"/>
                  <a:pt x="147" y="39"/>
                </a:cubicBezTo>
                <a:cubicBezTo>
                  <a:pt x="131" y="39"/>
                  <a:pt x="131" y="39"/>
                  <a:pt x="131" y="39"/>
                </a:cubicBezTo>
                <a:cubicBezTo>
                  <a:pt x="131" y="46"/>
                  <a:pt x="131" y="46"/>
                  <a:pt x="131" y="46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7" y="54"/>
                  <a:pt x="147" y="54"/>
                  <a:pt x="147" y="54"/>
                </a:cubicBezTo>
                <a:cubicBezTo>
                  <a:pt x="86" y="54"/>
                  <a:pt x="86" y="54"/>
                  <a:pt x="86" y="54"/>
                </a:cubicBezTo>
                <a:cubicBezTo>
                  <a:pt x="86" y="46"/>
                  <a:pt x="86" y="46"/>
                  <a:pt x="86" y="46"/>
                </a:cubicBezTo>
                <a:cubicBezTo>
                  <a:pt x="102" y="46"/>
                  <a:pt x="102" y="46"/>
                  <a:pt x="102" y="46"/>
                </a:cubicBezTo>
                <a:cubicBezTo>
                  <a:pt x="102" y="39"/>
                  <a:pt x="102" y="39"/>
                  <a:pt x="102" y="39"/>
                </a:cubicBezTo>
                <a:cubicBezTo>
                  <a:pt x="86" y="39"/>
                  <a:pt x="86" y="39"/>
                  <a:pt x="86" y="39"/>
                </a:cubicBezTo>
                <a:cubicBezTo>
                  <a:pt x="86" y="33"/>
                  <a:pt x="86" y="33"/>
                  <a:pt x="86" y="33"/>
                </a:cubicBezTo>
                <a:cubicBezTo>
                  <a:pt x="143" y="33"/>
                  <a:pt x="143" y="33"/>
                  <a:pt x="143" y="33"/>
                </a:cubicBezTo>
                <a:cubicBezTo>
                  <a:pt x="136" y="30"/>
                  <a:pt x="122" y="20"/>
                  <a:pt x="118" y="8"/>
                </a:cubicBezTo>
                <a:cubicBezTo>
                  <a:pt x="76" y="8"/>
                  <a:pt x="76" y="8"/>
                  <a:pt x="76" y="8"/>
                </a:cubicBezTo>
                <a:close/>
                <a:moveTo>
                  <a:pt x="49" y="141"/>
                </a:moveTo>
                <a:cubicBezTo>
                  <a:pt x="48" y="142"/>
                  <a:pt x="50" y="143"/>
                  <a:pt x="51" y="143"/>
                </a:cubicBezTo>
                <a:cubicBezTo>
                  <a:pt x="54" y="142"/>
                  <a:pt x="60" y="144"/>
                  <a:pt x="59" y="142"/>
                </a:cubicBezTo>
                <a:cubicBezTo>
                  <a:pt x="54" y="141"/>
                  <a:pt x="52" y="133"/>
                  <a:pt x="54" y="130"/>
                </a:cubicBezTo>
                <a:cubicBezTo>
                  <a:pt x="55" y="127"/>
                  <a:pt x="61" y="127"/>
                  <a:pt x="62" y="123"/>
                </a:cubicBezTo>
                <a:cubicBezTo>
                  <a:pt x="62" y="123"/>
                  <a:pt x="62" y="122"/>
                  <a:pt x="61" y="123"/>
                </a:cubicBezTo>
                <a:cubicBezTo>
                  <a:pt x="59" y="123"/>
                  <a:pt x="57" y="125"/>
                  <a:pt x="56" y="125"/>
                </a:cubicBezTo>
                <a:cubicBezTo>
                  <a:pt x="53" y="125"/>
                  <a:pt x="54" y="122"/>
                  <a:pt x="55" y="118"/>
                </a:cubicBezTo>
                <a:cubicBezTo>
                  <a:pt x="55" y="117"/>
                  <a:pt x="56" y="114"/>
                  <a:pt x="56" y="114"/>
                </a:cubicBezTo>
                <a:cubicBezTo>
                  <a:pt x="55" y="112"/>
                  <a:pt x="54" y="112"/>
                  <a:pt x="54" y="114"/>
                </a:cubicBezTo>
                <a:cubicBezTo>
                  <a:pt x="54" y="115"/>
                  <a:pt x="52" y="120"/>
                  <a:pt x="50" y="119"/>
                </a:cubicBezTo>
                <a:cubicBezTo>
                  <a:pt x="47" y="118"/>
                  <a:pt x="47" y="118"/>
                  <a:pt x="47" y="117"/>
                </a:cubicBezTo>
                <a:cubicBezTo>
                  <a:pt x="45" y="114"/>
                  <a:pt x="44" y="114"/>
                  <a:pt x="44" y="114"/>
                </a:cubicBezTo>
                <a:cubicBezTo>
                  <a:pt x="42" y="114"/>
                  <a:pt x="44" y="116"/>
                  <a:pt x="44" y="117"/>
                </a:cubicBezTo>
                <a:cubicBezTo>
                  <a:pt x="44" y="118"/>
                  <a:pt x="42" y="119"/>
                  <a:pt x="41" y="118"/>
                </a:cubicBezTo>
                <a:cubicBezTo>
                  <a:pt x="40" y="117"/>
                  <a:pt x="39" y="116"/>
                  <a:pt x="39" y="113"/>
                </a:cubicBezTo>
                <a:cubicBezTo>
                  <a:pt x="37" y="111"/>
                  <a:pt x="37" y="111"/>
                  <a:pt x="35" y="112"/>
                </a:cubicBezTo>
                <a:cubicBezTo>
                  <a:pt x="33" y="109"/>
                  <a:pt x="29" y="114"/>
                  <a:pt x="30" y="114"/>
                </a:cubicBezTo>
                <a:cubicBezTo>
                  <a:pt x="29" y="114"/>
                  <a:pt x="27" y="112"/>
                  <a:pt x="27" y="113"/>
                </a:cubicBezTo>
                <a:cubicBezTo>
                  <a:pt x="26" y="113"/>
                  <a:pt x="25" y="113"/>
                  <a:pt x="24" y="111"/>
                </a:cubicBezTo>
                <a:cubicBezTo>
                  <a:pt x="24" y="111"/>
                  <a:pt x="24" y="111"/>
                  <a:pt x="24" y="111"/>
                </a:cubicBezTo>
                <a:cubicBezTo>
                  <a:pt x="23" y="112"/>
                  <a:pt x="24" y="113"/>
                  <a:pt x="24" y="113"/>
                </a:cubicBezTo>
                <a:cubicBezTo>
                  <a:pt x="21" y="114"/>
                  <a:pt x="18" y="115"/>
                  <a:pt x="20" y="119"/>
                </a:cubicBezTo>
                <a:cubicBezTo>
                  <a:pt x="24" y="121"/>
                  <a:pt x="24" y="117"/>
                  <a:pt x="24" y="116"/>
                </a:cubicBezTo>
                <a:cubicBezTo>
                  <a:pt x="27" y="111"/>
                  <a:pt x="28" y="118"/>
                  <a:pt x="31" y="116"/>
                </a:cubicBezTo>
                <a:cubicBezTo>
                  <a:pt x="31" y="116"/>
                  <a:pt x="31" y="116"/>
                  <a:pt x="31" y="115"/>
                </a:cubicBezTo>
                <a:cubicBezTo>
                  <a:pt x="30" y="114"/>
                  <a:pt x="33" y="112"/>
                  <a:pt x="34" y="113"/>
                </a:cubicBezTo>
                <a:cubicBezTo>
                  <a:pt x="36" y="114"/>
                  <a:pt x="36" y="118"/>
                  <a:pt x="36" y="120"/>
                </a:cubicBezTo>
                <a:cubicBezTo>
                  <a:pt x="36" y="121"/>
                  <a:pt x="32" y="120"/>
                  <a:pt x="31" y="118"/>
                </a:cubicBezTo>
                <a:cubicBezTo>
                  <a:pt x="30" y="117"/>
                  <a:pt x="31" y="118"/>
                  <a:pt x="31" y="120"/>
                </a:cubicBezTo>
                <a:cubicBezTo>
                  <a:pt x="32" y="120"/>
                  <a:pt x="31" y="120"/>
                  <a:pt x="27" y="119"/>
                </a:cubicBezTo>
                <a:cubicBezTo>
                  <a:pt x="26" y="119"/>
                  <a:pt x="26" y="120"/>
                  <a:pt x="26" y="120"/>
                </a:cubicBezTo>
                <a:cubicBezTo>
                  <a:pt x="28" y="122"/>
                  <a:pt x="33" y="121"/>
                  <a:pt x="33" y="121"/>
                </a:cubicBezTo>
                <a:cubicBezTo>
                  <a:pt x="34" y="121"/>
                  <a:pt x="34" y="122"/>
                  <a:pt x="36" y="123"/>
                </a:cubicBezTo>
                <a:cubicBezTo>
                  <a:pt x="36" y="124"/>
                  <a:pt x="36" y="124"/>
                  <a:pt x="36" y="125"/>
                </a:cubicBezTo>
                <a:cubicBezTo>
                  <a:pt x="35" y="126"/>
                  <a:pt x="34" y="126"/>
                  <a:pt x="34" y="125"/>
                </a:cubicBezTo>
                <a:cubicBezTo>
                  <a:pt x="33" y="124"/>
                  <a:pt x="33" y="124"/>
                  <a:pt x="31" y="124"/>
                </a:cubicBezTo>
                <a:cubicBezTo>
                  <a:pt x="30" y="124"/>
                  <a:pt x="28" y="124"/>
                  <a:pt x="27" y="125"/>
                </a:cubicBezTo>
                <a:cubicBezTo>
                  <a:pt x="25" y="126"/>
                  <a:pt x="26" y="129"/>
                  <a:pt x="27" y="128"/>
                </a:cubicBezTo>
                <a:cubicBezTo>
                  <a:pt x="29" y="126"/>
                  <a:pt x="30" y="128"/>
                  <a:pt x="34" y="128"/>
                </a:cubicBezTo>
                <a:cubicBezTo>
                  <a:pt x="35" y="128"/>
                  <a:pt x="36" y="132"/>
                  <a:pt x="35" y="137"/>
                </a:cubicBezTo>
                <a:cubicBezTo>
                  <a:pt x="35" y="138"/>
                  <a:pt x="35" y="138"/>
                  <a:pt x="35" y="138"/>
                </a:cubicBezTo>
                <a:cubicBezTo>
                  <a:pt x="34" y="138"/>
                  <a:pt x="33" y="139"/>
                  <a:pt x="32" y="139"/>
                </a:cubicBezTo>
                <a:cubicBezTo>
                  <a:pt x="30" y="140"/>
                  <a:pt x="29" y="142"/>
                  <a:pt x="27" y="141"/>
                </a:cubicBezTo>
                <a:cubicBezTo>
                  <a:pt x="17" y="131"/>
                  <a:pt x="8" y="117"/>
                  <a:pt x="5" y="103"/>
                </a:cubicBezTo>
                <a:cubicBezTo>
                  <a:pt x="4" y="100"/>
                  <a:pt x="4" y="97"/>
                  <a:pt x="4" y="93"/>
                </a:cubicBezTo>
                <a:cubicBezTo>
                  <a:pt x="4" y="76"/>
                  <a:pt x="4" y="76"/>
                  <a:pt x="4" y="76"/>
                </a:cubicBezTo>
                <a:cubicBezTo>
                  <a:pt x="66" y="76"/>
                  <a:pt x="66" y="76"/>
                  <a:pt x="66" y="76"/>
                </a:cubicBezTo>
                <a:cubicBezTo>
                  <a:pt x="66" y="164"/>
                  <a:pt x="66" y="164"/>
                  <a:pt x="66" y="164"/>
                </a:cubicBezTo>
                <a:cubicBezTo>
                  <a:pt x="55" y="162"/>
                  <a:pt x="42" y="155"/>
                  <a:pt x="31" y="144"/>
                </a:cubicBezTo>
                <a:cubicBezTo>
                  <a:pt x="30" y="144"/>
                  <a:pt x="29" y="143"/>
                  <a:pt x="29" y="143"/>
                </a:cubicBezTo>
                <a:cubicBezTo>
                  <a:pt x="32" y="140"/>
                  <a:pt x="31" y="143"/>
                  <a:pt x="34" y="142"/>
                </a:cubicBezTo>
                <a:cubicBezTo>
                  <a:pt x="35" y="142"/>
                  <a:pt x="35" y="142"/>
                  <a:pt x="36" y="143"/>
                </a:cubicBezTo>
                <a:cubicBezTo>
                  <a:pt x="36" y="143"/>
                  <a:pt x="38" y="144"/>
                  <a:pt x="38" y="143"/>
                </a:cubicBezTo>
                <a:cubicBezTo>
                  <a:pt x="38" y="142"/>
                  <a:pt x="39" y="142"/>
                  <a:pt x="39" y="142"/>
                </a:cubicBezTo>
                <a:cubicBezTo>
                  <a:pt x="43" y="144"/>
                  <a:pt x="43" y="140"/>
                  <a:pt x="46" y="141"/>
                </a:cubicBezTo>
                <a:cubicBezTo>
                  <a:pt x="48" y="141"/>
                  <a:pt x="50" y="141"/>
                  <a:pt x="48" y="140"/>
                </a:cubicBezTo>
                <a:cubicBezTo>
                  <a:pt x="46" y="139"/>
                  <a:pt x="45" y="138"/>
                  <a:pt x="44" y="138"/>
                </a:cubicBezTo>
                <a:cubicBezTo>
                  <a:pt x="42" y="138"/>
                  <a:pt x="41" y="139"/>
                  <a:pt x="40" y="136"/>
                </a:cubicBezTo>
                <a:cubicBezTo>
                  <a:pt x="40" y="135"/>
                  <a:pt x="40" y="132"/>
                  <a:pt x="40" y="131"/>
                </a:cubicBezTo>
                <a:cubicBezTo>
                  <a:pt x="40" y="128"/>
                  <a:pt x="41" y="129"/>
                  <a:pt x="43" y="129"/>
                </a:cubicBezTo>
                <a:cubicBezTo>
                  <a:pt x="46" y="129"/>
                  <a:pt x="46" y="129"/>
                  <a:pt x="49" y="128"/>
                </a:cubicBezTo>
                <a:cubicBezTo>
                  <a:pt x="49" y="128"/>
                  <a:pt x="49" y="128"/>
                  <a:pt x="50" y="128"/>
                </a:cubicBezTo>
                <a:cubicBezTo>
                  <a:pt x="50" y="130"/>
                  <a:pt x="50" y="139"/>
                  <a:pt x="49" y="141"/>
                </a:cubicBezTo>
                <a:close/>
                <a:moveTo>
                  <a:pt x="46" y="127"/>
                </a:moveTo>
                <a:cubicBezTo>
                  <a:pt x="43" y="127"/>
                  <a:pt x="44" y="124"/>
                  <a:pt x="44" y="124"/>
                </a:cubicBezTo>
                <a:cubicBezTo>
                  <a:pt x="43" y="123"/>
                  <a:pt x="42" y="125"/>
                  <a:pt x="41" y="124"/>
                </a:cubicBezTo>
                <a:cubicBezTo>
                  <a:pt x="39" y="124"/>
                  <a:pt x="40" y="123"/>
                  <a:pt x="40" y="122"/>
                </a:cubicBezTo>
                <a:cubicBezTo>
                  <a:pt x="39" y="120"/>
                  <a:pt x="39" y="120"/>
                  <a:pt x="41" y="121"/>
                </a:cubicBezTo>
                <a:cubicBezTo>
                  <a:pt x="42" y="121"/>
                  <a:pt x="43" y="120"/>
                  <a:pt x="44" y="119"/>
                </a:cubicBezTo>
                <a:cubicBezTo>
                  <a:pt x="45" y="118"/>
                  <a:pt x="47" y="119"/>
                  <a:pt x="48" y="121"/>
                </a:cubicBezTo>
                <a:cubicBezTo>
                  <a:pt x="49" y="123"/>
                  <a:pt x="48" y="123"/>
                  <a:pt x="47" y="123"/>
                </a:cubicBezTo>
                <a:cubicBezTo>
                  <a:pt x="47" y="123"/>
                  <a:pt x="47" y="124"/>
                  <a:pt x="48" y="124"/>
                </a:cubicBezTo>
                <a:cubicBezTo>
                  <a:pt x="48" y="124"/>
                  <a:pt x="49" y="124"/>
                  <a:pt x="50" y="125"/>
                </a:cubicBezTo>
                <a:cubicBezTo>
                  <a:pt x="50" y="126"/>
                  <a:pt x="49" y="126"/>
                  <a:pt x="49" y="126"/>
                </a:cubicBezTo>
                <a:cubicBezTo>
                  <a:pt x="48" y="127"/>
                  <a:pt x="47" y="127"/>
                  <a:pt x="46" y="127"/>
                </a:cubicBezTo>
                <a:close/>
                <a:moveTo>
                  <a:pt x="118" y="143"/>
                </a:moveTo>
                <a:cubicBezTo>
                  <a:pt x="117" y="143"/>
                  <a:pt x="117" y="143"/>
                  <a:pt x="117" y="143"/>
                </a:cubicBezTo>
                <a:cubicBezTo>
                  <a:pt x="113" y="109"/>
                  <a:pt x="113" y="109"/>
                  <a:pt x="113" y="109"/>
                </a:cubicBezTo>
                <a:cubicBezTo>
                  <a:pt x="101" y="138"/>
                  <a:pt x="101" y="138"/>
                  <a:pt x="101" y="138"/>
                </a:cubicBezTo>
                <a:cubicBezTo>
                  <a:pt x="100" y="138"/>
                  <a:pt x="100" y="138"/>
                  <a:pt x="100" y="138"/>
                </a:cubicBezTo>
                <a:cubicBezTo>
                  <a:pt x="111" y="105"/>
                  <a:pt x="111" y="105"/>
                  <a:pt x="111" y="105"/>
                </a:cubicBezTo>
                <a:cubicBezTo>
                  <a:pt x="108" y="105"/>
                  <a:pt x="108" y="105"/>
                  <a:pt x="108" y="105"/>
                </a:cubicBezTo>
                <a:cubicBezTo>
                  <a:pt x="108" y="98"/>
                  <a:pt x="108" y="98"/>
                  <a:pt x="108" y="98"/>
                </a:cubicBezTo>
                <a:cubicBezTo>
                  <a:pt x="100" y="98"/>
                  <a:pt x="100" y="98"/>
                  <a:pt x="100" y="98"/>
                </a:cubicBezTo>
                <a:cubicBezTo>
                  <a:pt x="98" y="96"/>
                  <a:pt x="98" y="96"/>
                  <a:pt x="98" y="96"/>
                </a:cubicBezTo>
                <a:cubicBezTo>
                  <a:pt x="98" y="89"/>
                  <a:pt x="98" y="89"/>
                  <a:pt x="98" y="89"/>
                </a:cubicBezTo>
                <a:cubicBezTo>
                  <a:pt x="92" y="89"/>
                  <a:pt x="92" y="89"/>
                  <a:pt x="92" y="89"/>
                </a:cubicBezTo>
                <a:cubicBezTo>
                  <a:pt x="92" y="85"/>
                  <a:pt x="92" y="85"/>
                  <a:pt x="92" y="85"/>
                </a:cubicBezTo>
                <a:cubicBezTo>
                  <a:pt x="138" y="85"/>
                  <a:pt x="138" y="85"/>
                  <a:pt x="138" y="85"/>
                </a:cubicBezTo>
                <a:cubicBezTo>
                  <a:pt x="138" y="89"/>
                  <a:pt x="138" y="89"/>
                  <a:pt x="138" y="89"/>
                </a:cubicBezTo>
                <a:cubicBezTo>
                  <a:pt x="132" y="89"/>
                  <a:pt x="132" y="89"/>
                  <a:pt x="132" y="89"/>
                </a:cubicBezTo>
                <a:cubicBezTo>
                  <a:pt x="132" y="96"/>
                  <a:pt x="132" y="96"/>
                  <a:pt x="132" y="96"/>
                </a:cubicBezTo>
                <a:cubicBezTo>
                  <a:pt x="130" y="98"/>
                  <a:pt x="130" y="98"/>
                  <a:pt x="130" y="98"/>
                </a:cubicBezTo>
                <a:cubicBezTo>
                  <a:pt x="122" y="98"/>
                  <a:pt x="122" y="98"/>
                  <a:pt x="122" y="98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19" y="105"/>
                  <a:pt x="119" y="105"/>
                  <a:pt x="119" y="10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25" y="134"/>
                  <a:pt x="125" y="134"/>
                  <a:pt x="125" y="134"/>
                </a:cubicBezTo>
                <a:cubicBezTo>
                  <a:pt x="117" y="109"/>
                  <a:pt x="117" y="109"/>
                  <a:pt x="117" y="109"/>
                </a:cubicBezTo>
                <a:cubicBezTo>
                  <a:pt x="118" y="143"/>
                  <a:pt x="118" y="143"/>
                  <a:pt x="118" y="143"/>
                </a:cubicBezTo>
                <a:close/>
                <a:moveTo>
                  <a:pt x="86" y="164"/>
                </a:moveTo>
                <a:cubicBezTo>
                  <a:pt x="86" y="76"/>
                  <a:pt x="86" y="76"/>
                  <a:pt x="86" y="76"/>
                </a:cubicBezTo>
                <a:cubicBezTo>
                  <a:pt x="147" y="76"/>
                  <a:pt x="147" y="76"/>
                  <a:pt x="147" y="76"/>
                </a:cubicBezTo>
                <a:cubicBezTo>
                  <a:pt x="147" y="97"/>
                  <a:pt x="147" y="97"/>
                  <a:pt x="147" y="97"/>
                </a:cubicBezTo>
                <a:cubicBezTo>
                  <a:pt x="147" y="102"/>
                  <a:pt x="147" y="104"/>
                  <a:pt x="146" y="109"/>
                </a:cubicBezTo>
                <a:cubicBezTo>
                  <a:pt x="139" y="135"/>
                  <a:pt x="112" y="158"/>
                  <a:pt x="86" y="164"/>
                </a:cubicBezTo>
                <a:close/>
                <a:moveTo>
                  <a:pt x="11" y="53"/>
                </a:moveTo>
                <a:cubicBezTo>
                  <a:pt x="10" y="52"/>
                  <a:pt x="9" y="50"/>
                  <a:pt x="9" y="49"/>
                </a:cubicBezTo>
                <a:cubicBezTo>
                  <a:pt x="9" y="48"/>
                  <a:pt x="9" y="47"/>
                  <a:pt x="9" y="47"/>
                </a:cubicBezTo>
                <a:cubicBezTo>
                  <a:pt x="17" y="43"/>
                  <a:pt x="31" y="34"/>
                  <a:pt x="39" y="30"/>
                </a:cubicBezTo>
                <a:cubicBezTo>
                  <a:pt x="39" y="30"/>
                  <a:pt x="40" y="29"/>
                  <a:pt x="40" y="28"/>
                </a:cubicBezTo>
                <a:cubicBezTo>
                  <a:pt x="42" y="27"/>
                  <a:pt x="52" y="21"/>
                  <a:pt x="52" y="20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0"/>
                  <a:pt x="46" y="10"/>
                  <a:pt x="46" y="10"/>
                </a:cubicBezTo>
                <a:cubicBezTo>
                  <a:pt x="52" y="7"/>
                  <a:pt x="52" y="7"/>
                  <a:pt x="52" y="7"/>
                </a:cubicBezTo>
                <a:cubicBezTo>
                  <a:pt x="53" y="7"/>
                  <a:pt x="53" y="7"/>
                  <a:pt x="53" y="7"/>
                </a:cubicBezTo>
                <a:cubicBezTo>
                  <a:pt x="58" y="15"/>
                  <a:pt x="58" y="15"/>
                  <a:pt x="58" y="15"/>
                </a:cubicBezTo>
                <a:cubicBezTo>
                  <a:pt x="62" y="15"/>
                  <a:pt x="62" y="15"/>
                  <a:pt x="62" y="15"/>
                </a:cubicBezTo>
                <a:cubicBezTo>
                  <a:pt x="66" y="21"/>
                  <a:pt x="66" y="21"/>
                  <a:pt x="66" y="21"/>
                </a:cubicBezTo>
                <a:cubicBezTo>
                  <a:pt x="65" y="21"/>
                  <a:pt x="64" y="22"/>
                  <a:pt x="64" y="23"/>
                </a:cubicBezTo>
                <a:cubicBezTo>
                  <a:pt x="66" y="27"/>
                  <a:pt x="69" y="33"/>
                  <a:pt x="70" y="38"/>
                </a:cubicBezTo>
                <a:cubicBezTo>
                  <a:pt x="70" y="40"/>
                  <a:pt x="69" y="48"/>
                  <a:pt x="66" y="50"/>
                </a:cubicBezTo>
                <a:cubicBezTo>
                  <a:pt x="66" y="50"/>
                  <a:pt x="65" y="50"/>
                  <a:pt x="65" y="49"/>
                </a:cubicBezTo>
                <a:cubicBezTo>
                  <a:pt x="65" y="42"/>
                  <a:pt x="63" y="35"/>
                  <a:pt x="57" y="27"/>
                </a:cubicBezTo>
                <a:cubicBezTo>
                  <a:pt x="56" y="27"/>
                  <a:pt x="35" y="39"/>
                  <a:pt x="34" y="40"/>
                </a:cubicBezTo>
                <a:cubicBezTo>
                  <a:pt x="27" y="44"/>
                  <a:pt x="20" y="47"/>
                  <a:pt x="15" y="51"/>
                </a:cubicBezTo>
                <a:cubicBezTo>
                  <a:pt x="13" y="52"/>
                  <a:pt x="12" y="52"/>
                  <a:pt x="11" y="53"/>
                </a:cubicBezTo>
                <a:close/>
                <a:moveTo>
                  <a:pt x="114" y="61"/>
                </a:moveTo>
                <a:cubicBezTo>
                  <a:pt x="114" y="61"/>
                  <a:pt x="115" y="61"/>
                  <a:pt x="115" y="61"/>
                </a:cubicBezTo>
                <a:cubicBezTo>
                  <a:pt x="115" y="62"/>
                  <a:pt x="116" y="62"/>
                  <a:pt x="116" y="62"/>
                </a:cubicBezTo>
                <a:cubicBezTo>
                  <a:pt x="116" y="63"/>
                  <a:pt x="116" y="63"/>
                  <a:pt x="116" y="63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3"/>
                  <a:pt x="114" y="62"/>
                  <a:pt x="114" y="61"/>
                </a:cubicBezTo>
                <a:close/>
                <a:moveTo>
                  <a:pt x="117" y="67"/>
                </a:moveTo>
                <a:cubicBezTo>
                  <a:pt x="118" y="67"/>
                  <a:pt x="118" y="67"/>
                  <a:pt x="119" y="67"/>
                </a:cubicBezTo>
                <a:cubicBezTo>
                  <a:pt x="119" y="67"/>
                  <a:pt x="119" y="67"/>
                  <a:pt x="120" y="66"/>
                </a:cubicBezTo>
                <a:cubicBezTo>
                  <a:pt x="120" y="66"/>
                  <a:pt x="120" y="67"/>
                  <a:pt x="120" y="67"/>
                </a:cubicBezTo>
                <a:cubicBezTo>
                  <a:pt x="120" y="67"/>
                  <a:pt x="121" y="67"/>
                  <a:pt x="120" y="67"/>
                </a:cubicBezTo>
                <a:cubicBezTo>
                  <a:pt x="120" y="67"/>
                  <a:pt x="120" y="67"/>
                  <a:pt x="120" y="67"/>
                </a:cubicBezTo>
                <a:cubicBezTo>
                  <a:pt x="120" y="68"/>
                  <a:pt x="120" y="68"/>
                  <a:pt x="119" y="6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18" y="68"/>
                  <a:pt x="117" y="68"/>
                  <a:pt x="117" y="67"/>
                </a:cubicBezTo>
                <a:close/>
                <a:moveTo>
                  <a:pt x="120" y="69"/>
                </a:moveTo>
                <a:cubicBezTo>
                  <a:pt x="120" y="69"/>
                  <a:pt x="120" y="69"/>
                  <a:pt x="120" y="69"/>
                </a:cubicBezTo>
                <a:cubicBezTo>
                  <a:pt x="120" y="69"/>
                  <a:pt x="120" y="69"/>
                  <a:pt x="121" y="69"/>
                </a:cubicBezTo>
                <a:cubicBezTo>
                  <a:pt x="121" y="69"/>
                  <a:pt x="121" y="69"/>
                  <a:pt x="121" y="69"/>
                </a:cubicBezTo>
                <a:cubicBezTo>
                  <a:pt x="120" y="69"/>
                  <a:pt x="120" y="69"/>
                  <a:pt x="120" y="69"/>
                </a:cubicBezTo>
                <a:cubicBezTo>
                  <a:pt x="120" y="69"/>
                  <a:pt x="120" y="69"/>
                  <a:pt x="120" y="69"/>
                </a:cubicBezTo>
                <a:cubicBezTo>
                  <a:pt x="120" y="69"/>
                  <a:pt x="120" y="70"/>
                  <a:pt x="120" y="70"/>
                </a:cubicBezTo>
                <a:cubicBezTo>
                  <a:pt x="120" y="71"/>
                  <a:pt x="120" y="72"/>
                  <a:pt x="120" y="73"/>
                </a:cubicBezTo>
                <a:cubicBezTo>
                  <a:pt x="120" y="73"/>
                  <a:pt x="120" y="74"/>
                  <a:pt x="120" y="75"/>
                </a:cubicBezTo>
                <a:cubicBezTo>
                  <a:pt x="120" y="75"/>
                  <a:pt x="120" y="75"/>
                  <a:pt x="120" y="75"/>
                </a:cubicBezTo>
                <a:cubicBezTo>
                  <a:pt x="120" y="75"/>
                  <a:pt x="119" y="75"/>
                  <a:pt x="119" y="75"/>
                </a:cubicBezTo>
                <a:cubicBezTo>
                  <a:pt x="119" y="75"/>
                  <a:pt x="119" y="75"/>
                  <a:pt x="118" y="74"/>
                </a:cubicBezTo>
                <a:cubicBezTo>
                  <a:pt x="117" y="74"/>
                  <a:pt x="116" y="73"/>
                  <a:pt x="116" y="73"/>
                </a:cubicBezTo>
                <a:cubicBezTo>
                  <a:pt x="115" y="73"/>
                  <a:pt x="115" y="73"/>
                  <a:pt x="115" y="72"/>
                </a:cubicBezTo>
                <a:cubicBezTo>
                  <a:pt x="115" y="72"/>
                  <a:pt x="116" y="73"/>
                  <a:pt x="116" y="73"/>
                </a:cubicBezTo>
                <a:cubicBezTo>
                  <a:pt x="117" y="73"/>
                  <a:pt x="117" y="73"/>
                  <a:pt x="118" y="73"/>
                </a:cubicBezTo>
                <a:cubicBezTo>
                  <a:pt x="118" y="73"/>
                  <a:pt x="119" y="73"/>
                  <a:pt x="119" y="73"/>
                </a:cubicBezTo>
                <a:cubicBezTo>
                  <a:pt x="119" y="73"/>
                  <a:pt x="119" y="72"/>
                  <a:pt x="119" y="72"/>
                </a:cubicBezTo>
                <a:cubicBezTo>
                  <a:pt x="119" y="71"/>
                  <a:pt x="119" y="70"/>
                  <a:pt x="119" y="69"/>
                </a:cubicBezTo>
                <a:cubicBezTo>
                  <a:pt x="119" y="69"/>
                  <a:pt x="119" y="69"/>
                  <a:pt x="119" y="69"/>
                </a:cubicBezTo>
                <a:cubicBezTo>
                  <a:pt x="119" y="69"/>
                  <a:pt x="119" y="70"/>
                  <a:pt x="118" y="70"/>
                </a:cubicBezTo>
                <a:cubicBezTo>
                  <a:pt x="118" y="70"/>
                  <a:pt x="117" y="71"/>
                  <a:pt x="116" y="71"/>
                </a:cubicBezTo>
                <a:cubicBezTo>
                  <a:pt x="115" y="70"/>
                  <a:pt x="115" y="70"/>
                  <a:pt x="115" y="70"/>
                </a:cubicBezTo>
                <a:cubicBezTo>
                  <a:pt x="116" y="70"/>
                  <a:pt x="116" y="70"/>
                  <a:pt x="116" y="70"/>
                </a:cubicBezTo>
                <a:cubicBezTo>
                  <a:pt x="116" y="70"/>
                  <a:pt x="117" y="69"/>
                  <a:pt x="117" y="69"/>
                </a:cubicBezTo>
                <a:cubicBezTo>
                  <a:pt x="118" y="69"/>
                  <a:pt x="118" y="69"/>
                  <a:pt x="119" y="69"/>
                </a:cubicBezTo>
                <a:cubicBezTo>
                  <a:pt x="119" y="68"/>
                  <a:pt x="120" y="68"/>
                  <a:pt x="121" y="68"/>
                </a:cubicBezTo>
                <a:cubicBezTo>
                  <a:pt x="121" y="68"/>
                  <a:pt x="121" y="68"/>
                  <a:pt x="122" y="68"/>
                </a:cubicBezTo>
                <a:cubicBezTo>
                  <a:pt x="122" y="68"/>
                  <a:pt x="122" y="68"/>
                  <a:pt x="123" y="68"/>
                </a:cubicBezTo>
                <a:cubicBezTo>
                  <a:pt x="123" y="68"/>
                  <a:pt x="123" y="68"/>
                  <a:pt x="123" y="68"/>
                </a:cubicBezTo>
                <a:cubicBezTo>
                  <a:pt x="123" y="68"/>
                  <a:pt x="123" y="69"/>
                  <a:pt x="123" y="69"/>
                </a:cubicBezTo>
                <a:cubicBezTo>
                  <a:pt x="122" y="69"/>
                  <a:pt x="121" y="69"/>
                  <a:pt x="120" y="69"/>
                </a:cubicBezTo>
                <a:close/>
                <a:moveTo>
                  <a:pt x="120" y="56"/>
                </a:moveTo>
                <a:cubicBezTo>
                  <a:pt x="121" y="56"/>
                  <a:pt x="122" y="56"/>
                  <a:pt x="122" y="57"/>
                </a:cubicBezTo>
                <a:cubicBezTo>
                  <a:pt x="122" y="57"/>
                  <a:pt x="122" y="58"/>
                  <a:pt x="121" y="58"/>
                </a:cubicBezTo>
                <a:cubicBezTo>
                  <a:pt x="121" y="58"/>
                  <a:pt x="120" y="58"/>
                  <a:pt x="120" y="59"/>
                </a:cubicBezTo>
                <a:cubicBezTo>
                  <a:pt x="120" y="59"/>
                  <a:pt x="119" y="59"/>
                  <a:pt x="119" y="59"/>
                </a:cubicBezTo>
                <a:cubicBezTo>
                  <a:pt x="119" y="59"/>
                  <a:pt x="119" y="59"/>
                  <a:pt x="119" y="59"/>
                </a:cubicBezTo>
                <a:cubicBezTo>
                  <a:pt x="120" y="59"/>
                  <a:pt x="120" y="59"/>
                  <a:pt x="120" y="59"/>
                </a:cubicBezTo>
                <a:cubicBezTo>
                  <a:pt x="122" y="58"/>
                  <a:pt x="122" y="58"/>
                  <a:pt x="124" y="58"/>
                </a:cubicBezTo>
                <a:cubicBezTo>
                  <a:pt x="124" y="58"/>
                  <a:pt x="125" y="57"/>
                  <a:pt x="125" y="58"/>
                </a:cubicBezTo>
                <a:cubicBezTo>
                  <a:pt x="126" y="58"/>
                  <a:pt x="126" y="58"/>
                  <a:pt x="126" y="58"/>
                </a:cubicBezTo>
                <a:cubicBezTo>
                  <a:pt x="126" y="59"/>
                  <a:pt x="125" y="59"/>
                  <a:pt x="124" y="60"/>
                </a:cubicBezTo>
                <a:cubicBezTo>
                  <a:pt x="124" y="60"/>
                  <a:pt x="123" y="61"/>
                  <a:pt x="122" y="62"/>
                </a:cubicBezTo>
                <a:cubicBezTo>
                  <a:pt x="122" y="62"/>
                  <a:pt x="122" y="62"/>
                  <a:pt x="122" y="63"/>
                </a:cubicBezTo>
                <a:cubicBezTo>
                  <a:pt x="122" y="63"/>
                  <a:pt x="122" y="63"/>
                  <a:pt x="122" y="64"/>
                </a:cubicBezTo>
                <a:cubicBezTo>
                  <a:pt x="122" y="64"/>
                  <a:pt x="122" y="64"/>
                  <a:pt x="122" y="64"/>
                </a:cubicBezTo>
                <a:cubicBezTo>
                  <a:pt x="122" y="63"/>
                  <a:pt x="124" y="63"/>
                  <a:pt x="124" y="63"/>
                </a:cubicBezTo>
                <a:cubicBezTo>
                  <a:pt x="125" y="63"/>
                  <a:pt x="125" y="63"/>
                  <a:pt x="125" y="63"/>
                </a:cubicBezTo>
                <a:cubicBezTo>
                  <a:pt x="126" y="64"/>
                  <a:pt x="125" y="64"/>
                  <a:pt x="124" y="65"/>
                </a:cubicBezTo>
                <a:cubicBezTo>
                  <a:pt x="124" y="65"/>
                  <a:pt x="123" y="65"/>
                  <a:pt x="122" y="65"/>
                </a:cubicBezTo>
                <a:cubicBezTo>
                  <a:pt x="122" y="65"/>
                  <a:pt x="122" y="66"/>
                  <a:pt x="121" y="66"/>
                </a:cubicBezTo>
                <a:cubicBezTo>
                  <a:pt x="120" y="66"/>
                  <a:pt x="120" y="66"/>
                  <a:pt x="119" y="66"/>
                </a:cubicBezTo>
                <a:cubicBezTo>
                  <a:pt x="119" y="66"/>
                  <a:pt x="119" y="66"/>
                  <a:pt x="119" y="66"/>
                </a:cubicBezTo>
                <a:cubicBezTo>
                  <a:pt x="119" y="66"/>
                  <a:pt x="119" y="66"/>
                  <a:pt x="120" y="66"/>
                </a:cubicBezTo>
                <a:cubicBezTo>
                  <a:pt x="121" y="65"/>
                  <a:pt x="122" y="65"/>
                  <a:pt x="123" y="64"/>
                </a:cubicBezTo>
                <a:cubicBezTo>
                  <a:pt x="123" y="64"/>
                  <a:pt x="124" y="64"/>
                  <a:pt x="124" y="64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24" y="64"/>
                  <a:pt x="124" y="64"/>
                  <a:pt x="123" y="64"/>
                </a:cubicBezTo>
                <a:cubicBezTo>
                  <a:pt x="123" y="64"/>
                  <a:pt x="122" y="64"/>
                  <a:pt x="122" y="64"/>
                </a:cubicBezTo>
                <a:cubicBezTo>
                  <a:pt x="121" y="64"/>
                  <a:pt x="121" y="64"/>
                  <a:pt x="121" y="64"/>
                </a:cubicBezTo>
                <a:cubicBezTo>
                  <a:pt x="121" y="65"/>
                  <a:pt x="121" y="65"/>
                  <a:pt x="120" y="65"/>
                </a:cubicBezTo>
                <a:cubicBezTo>
                  <a:pt x="120" y="65"/>
                  <a:pt x="120" y="65"/>
                  <a:pt x="119" y="65"/>
                </a:cubicBezTo>
                <a:cubicBezTo>
                  <a:pt x="119" y="65"/>
                  <a:pt x="119" y="65"/>
                  <a:pt x="119" y="65"/>
                </a:cubicBezTo>
                <a:cubicBezTo>
                  <a:pt x="118" y="65"/>
                  <a:pt x="117" y="66"/>
                  <a:pt x="116" y="66"/>
                </a:cubicBezTo>
                <a:cubicBezTo>
                  <a:pt x="115" y="67"/>
                  <a:pt x="115" y="69"/>
                  <a:pt x="113" y="69"/>
                </a:cubicBezTo>
                <a:cubicBezTo>
                  <a:pt x="113" y="69"/>
                  <a:pt x="113" y="69"/>
                  <a:pt x="113" y="69"/>
                </a:cubicBezTo>
                <a:cubicBezTo>
                  <a:pt x="113" y="69"/>
                  <a:pt x="113" y="68"/>
                  <a:pt x="113" y="68"/>
                </a:cubicBezTo>
                <a:cubicBezTo>
                  <a:pt x="114" y="67"/>
                  <a:pt x="114" y="67"/>
                  <a:pt x="115" y="66"/>
                </a:cubicBezTo>
                <a:cubicBezTo>
                  <a:pt x="115" y="66"/>
                  <a:pt x="115" y="65"/>
                  <a:pt x="115" y="65"/>
                </a:cubicBezTo>
                <a:cubicBezTo>
                  <a:pt x="115" y="66"/>
                  <a:pt x="115" y="66"/>
                  <a:pt x="115" y="66"/>
                </a:cubicBezTo>
                <a:cubicBezTo>
                  <a:pt x="114" y="67"/>
                  <a:pt x="114" y="67"/>
                  <a:pt x="114" y="68"/>
                </a:cubicBezTo>
                <a:cubicBezTo>
                  <a:pt x="114" y="68"/>
                  <a:pt x="114" y="68"/>
                  <a:pt x="114" y="68"/>
                </a:cubicBezTo>
                <a:cubicBezTo>
                  <a:pt x="114" y="68"/>
                  <a:pt x="114" y="68"/>
                  <a:pt x="115" y="67"/>
                </a:cubicBezTo>
                <a:cubicBezTo>
                  <a:pt x="115" y="67"/>
                  <a:pt x="115" y="67"/>
                  <a:pt x="116" y="66"/>
                </a:cubicBezTo>
                <a:cubicBezTo>
                  <a:pt x="116" y="66"/>
                  <a:pt x="117" y="65"/>
                  <a:pt x="117" y="65"/>
                </a:cubicBezTo>
                <a:cubicBezTo>
                  <a:pt x="118" y="65"/>
                  <a:pt x="118" y="65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8" y="63"/>
                  <a:pt x="118" y="63"/>
                </a:cubicBezTo>
                <a:cubicBezTo>
                  <a:pt x="118" y="63"/>
                  <a:pt x="118" y="63"/>
                  <a:pt x="118" y="63"/>
                </a:cubicBezTo>
                <a:cubicBezTo>
                  <a:pt x="118" y="63"/>
                  <a:pt x="117" y="64"/>
                  <a:pt x="116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7" y="64"/>
                  <a:pt x="117" y="63"/>
                  <a:pt x="117" y="62"/>
                </a:cubicBezTo>
                <a:cubicBezTo>
                  <a:pt x="117" y="62"/>
                  <a:pt x="117" y="62"/>
                  <a:pt x="117" y="62"/>
                </a:cubicBezTo>
                <a:cubicBezTo>
                  <a:pt x="117" y="62"/>
                  <a:pt x="116" y="63"/>
                  <a:pt x="116" y="62"/>
                </a:cubicBezTo>
                <a:cubicBezTo>
                  <a:pt x="117" y="62"/>
                  <a:pt x="116" y="61"/>
                  <a:pt x="116" y="61"/>
                </a:cubicBezTo>
                <a:cubicBezTo>
                  <a:pt x="116" y="61"/>
                  <a:pt x="116" y="60"/>
                  <a:pt x="116" y="60"/>
                </a:cubicBezTo>
                <a:cubicBezTo>
                  <a:pt x="116" y="59"/>
                  <a:pt x="116" y="59"/>
                  <a:pt x="116" y="59"/>
                </a:cubicBezTo>
                <a:cubicBezTo>
                  <a:pt x="116" y="59"/>
                  <a:pt x="116" y="59"/>
                  <a:pt x="116" y="59"/>
                </a:cubicBezTo>
                <a:cubicBezTo>
                  <a:pt x="116" y="59"/>
                  <a:pt x="116" y="59"/>
                  <a:pt x="116" y="59"/>
                </a:cubicBezTo>
                <a:cubicBezTo>
                  <a:pt x="116" y="59"/>
                  <a:pt x="117" y="60"/>
                  <a:pt x="117" y="60"/>
                </a:cubicBezTo>
                <a:cubicBezTo>
                  <a:pt x="117" y="61"/>
                  <a:pt x="117" y="61"/>
                  <a:pt x="118" y="62"/>
                </a:cubicBezTo>
                <a:cubicBezTo>
                  <a:pt x="118" y="62"/>
                  <a:pt x="118" y="62"/>
                  <a:pt x="118" y="62"/>
                </a:cubicBezTo>
                <a:cubicBezTo>
                  <a:pt x="118" y="61"/>
                  <a:pt x="118" y="61"/>
                  <a:pt x="119" y="60"/>
                </a:cubicBezTo>
                <a:cubicBezTo>
                  <a:pt x="118" y="60"/>
                  <a:pt x="118" y="60"/>
                  <a:pt x="118" y="59"/>
                </a:cubicBezTo>
                <a:cubicBezTo>
                  <a:pt x="118" y="59"/>
                  <a:pt x="118" y="59"/>
                  <a:pt x="119" y="59"/>
                </a:cubicBezTo>
                <a:cubicBezTo>
                  <a:pt x="119" y="58"/>
                  <a:pt x="120" y="57"/>
                  <a:pt x="121" y="56"/>
                </a:cubicBezTo>
                <a:cubicBezTo>
                  <a:pt x="120" y="56"/>
                  <a:pt x="120" y="56"/>
                  <a:pt x="120" y="56"/>
                </a:cubicBezTo>
                <a:close/>
                <a:moveTo>
                  <a:pt x="124" y="58"/>
                </a:moveTo>
                <a:cubicBezTo>
                  <a:pt x="124" y="59"/>
                  <a:pt x="124" y="59"/>
                  <a:pt x="124" y="59"/>
                </a:cubicBezTo>
                <a:cubicBezTo>
                  <a:pt x="123" y="60"/>
                  <a:pt x="123" y="60"/>
                  <a:pt x="122" y="61"/>
                </a:cubicBezTo>
                <a:cubicBezTo>
                  <a:pt x="122" y="61"/>
                  <a:pt x="122" y="61"/>
                  <a:pt x="122" y="62"/>
                </a:cubicBezTo>
                <a:cubicBezTo>
                  <a:pt x="122" y="62"/>
                  <a:pt x="122" y="62"/>
                  <a:pt x="122" y="62"/>
                </a:cubicBezTo>
                <a:cubicBezTo>
                  <a:pt x="122" y="62"/>
                  <a:pt x="122" y="62"/>
                  <a:pt x="122" y="62"/>
                </a:cubicBezTo>
                <a:cubicBezTo>
                  <a:pt x="122" y="60"/>
                  <a:pt x="121" y="60"/>
                  <a:pt x="121" y="59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59"/>
                  <a:pt x="122" y="59"/>
                  <a:pt x="122" y="59"/>
                </a:cubicBezTo>
                <a:cubicBezTo>
                  <a:pt x="123" y="59"/>
                  <a:pt x="123" y="58"/>
                  <a:pt x="124" y="58"/>
                </a:cubicBezTo>
                <a:close/>
                <a:moveTo>
                  <a:pt x="122" y="62"/>
                </a:moveTo>
                <a:cubicBezTo>
                  <a:pt x="122" y="62"/>
                  <a:pt x="122" y="62"/>
                  <a:pt x="122" y="62"/>
                </a:cubicBezTo>
                <a:cubicBezTo>
                  <a:pt x="121" y="63"/>
                  <a:pt x="120" y="63"/>
                  <a:pt x="120" y="64"/>
                </a:cubicBezTo>
                <a:cubicBezTo>
                  <a:pt x="120" y="64"/>
                  <a:pt x="120" y="63"/>
                  <a:pt x="120" y="63"/>
                </a:cubicBezTo>
                <a:cubicBezTo>
                  <a:pt x="120" y="63"/>
                  <a:pt x="120" y="63"/>
                  <a:pt x="120" y="63"/>
                </a:cubicBezTo>
                <a:cubicBezTo>
                  <a:pt x="120" y="63"/>
                  <a:pt x="120" y="63"/>
                  <a:pt x="120" y="63"/>
                </a:cubicBezTo>
                <a:cubicBezTo>
                  <a:pt x="120" y="62"/>
                  <a:pt x="122" y="62"/>
                  <a:pt x="122" y="62"/>
                </a:cubicBezTo>
                <a:close/>
                <a:moveTo>
                  <a:pt x="119" y="62"/>
                </a:moveTo>
                <a:cubicBezTo>
                  <a:pt x="119" y="62"/>
                  <a:pt x="119" y="62"/>
                  <a:pt x="119" y="62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19" y="62"/>
                  <a:pt x="120" y="61"/>
                  <a:pt x="120" y="61"/>
                </a:cubicBezTo>
                <a:cubicBezTo>
                  <a:pt x="120" y="61"/>
                  <a:pt x="120" y="61"/>
                  <a:pt x="120" y="61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20" y="60"/>
                  <a:pt x="121" y="60"/>
                  <a:pt x="121" y="60"/>
                </a:cubicBezTo>
                <a:cubicBezTo>
                  <a:pt x="121" y="60"/>
                  <a:pt x="121" y="61"/>
                  <a:pt x="121" y="61"/>
                </a:cubicBezTo>
                <a:cubicBezTo>
                  <a:pt x="121" y="62"/>
                  <a:pt x="120" y="62"/>
                  <a:pt x="120" y="62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19" y="62"/>
                  <a:pt x="119" y="62"/>
                  <a:pt x="119" y="62"/>
                </a:cubicBezTo>
                <a:close/>
                <a:moveTo>
                  <a:pt x="108" y="46"/>
                </a:moveTo>
                <a:cubicBezTo>
                  <a:pt x="105" y="46"/>
                  <a:pt x="105" y="46"/>
                  <a:pt x="105" y="46"/>
                </a:cubicBezTo>
                <a:cubicBezTo>
                  <a:pt x="105" y="46"/>
                  <a:pt x="105" y="46"/>
                  <a:pt x="105" y="46"/>
                </a:cubicBezTo>
                <a:cubicBezTo>
                  <a:pt x="105" y="46"/>
                  <a:pt x="105" y="46"/>
                  <a:pt x="105" y="45"/>
                </a:cubicBezTo>
                <a:cubicBezTo>
                  <a:pt x="105" y="41"/>
                  <a:pt x="105" y="41"/>
                  <a:pt x="105" y="41"/>
                </a:cubicBezTo>
                <a:cubicBezTo>
                  <a:pt x="105" y="40"/>
                  <a:pt x="105" y="40"/>
                  <a:pt x="105" y="40"/>
                </a:cubicBezTo>
                <a:cubicBezTo>
                  <a:pt x="105" y="40"/>
                  <a:pt x="105" y="40"/>
                  <a:pt x="105" y="40"/>
                </a:cubicBezTo>
                <a:cubicBezTo>
                  <a:pt x="104" y="40"/>
                  <a:pt x="104" y="40"/>
                  <a:pt x="104" y="40"/>
                </a:cubicBezTo>
                <a:cubicBezTo>
                  <a:pt x="104" y="39"/>
                  <a:pt x="104" y="39"/>
                  <a:pt x="104" y="39"/>
                </a:cubicBezTo>
                <a:cubicBezTo>
                  <a:pt x="105" y="39"/>
                  <a:pt x="105" y="39"/>
                  <a:pt x="106" y="39"/>
                </a:cubicBezTo>
                <a:cubicBezTo>
                  <a:pt x="106" y="39"/>
                  <a:pt x="106" y="39"/>
                  <a:pt x="106" y="39"/>
                </a:cubicBezTo>
                <a:cubicBezTo>
                  <a:pt x="107" y="39"/>
                  <a:pt x="107" y="39"/>
                  <a:pt x="107" y="39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7" y="45"/>
                  <a:pt x="107" y="46"/>
                  <a:pt x="108" y="46"/>
                </a:cubicBezTo>
                <a:cubicBezTo>
                  <a:pt x="108" y="46"/>
                  <a:pt x="108" y="46"/>
                  <a:pt x="108" y="46"/>
                </a:cubicBezTo>
                <a:cubicBezTo>
                  <a:pt x="108" y="46"/>
                  <a:pt x="108" y="46"/>
                  <a:pt x="108" y="46"/>
                </a:cubicBezTo>
                <a:close/>
                <a:moveTo>
                  <a:pt x="115" y="44"/>
                </a:moveTo>
                <a:cubicBezTo>
                  <a:pt x="115" y="45"/>
                  <a:pt x="115" y="45"/>
                  <a:pt x="114" y="46"/>
                </a:cubicBezTo>
                <a:cubicBezTo>
                  <a:pt x="114" y="46"/>
                  <a:pt x="113" y="46"/>
                  <a:pt x="112" y="46"/>
                </a:cubicBezTo>
                <a:cubicBezTo>
                  <a:pt x="112" y="46"/>
                  <a:pt x="111" y="46"/>
                  <a:pt x="111" y="46"/>
                </a:cubicBezTo>
                <a:cubicBezTo>
                  <a:pt x="110" y="46"/>
                  <a:pt x="110" y="45"/>
                  <a:pt x="110" y="45"/>
                </a:cubicBezTo>
                <a:cubicBezTo>
                  <a:pt x="110" y="44"/>
                  <a:pt x="110" y="43"/>
                  <a:pt x="111" y="43"/>
                </a:cubicBezTo>
                <a:cubicBezTo>
                  <a:pt x="110" y="42"/>
                  <a:pt x="110" y="41"/>
                  <a:pt x="110" y="41"/>
                </a:cubicBezTo>
                <a:cubicBezTo>
                  <a:pt x="110" y="40"/>
                  <a:pt x="110" y="40"/>
                  <a:pt x="111" y="39"/>
                </a:cubicBezTo>
                <a:cubicBezTo>
                  <a:pt x="111" y="39"/>
                  <a:pt x="112" y="39"/>
                  <a:pt x="112" y="39"/>
                </a:cubicBezTo>
                <a:cubicBezTo>
                  <a:pt x="113" y="39"/>
                  <a:pt x="114" y="39"/>
                  <a:pt x="114" y="39"/>
                </a:cubicBezTo>
                <a:cubicBezTo>
                  <a:pt x="115" y="39"/>
                  <a:pt x="115" y="40"/>
                  <a:pt x="115" y="40"/>
                </a:cubicBezTo>
                <a:cubicBezTo>
                  <a:pt x="115" y="41"/>
                  <a:pt x="114" y="42"/>
                  <a:pt x="114" y="42"/>
                </a:cubicBezTo>
                <a:cubicBezTo>
                  <a:pt x="115" y="43"/>
                  <a:pt x="115" y="44"/>
                  <a:pt x="115" y="44"/>
                </a:cubicBezTo>
                <a:close/>
                <a:moveTo>
                  <a:pt x="113" y="40"/>
                </a:moveTo>
                <a:cubicBezTo>
                  <a:pt x="113" y="41"/>
                  <a:pt x="113" y="41"/>
                  <a:pt x="113" y="42"/>
                </a:cubicBezTo>
                <a:cubicBezTo>
                  <a:pt x="113" y="41"/>
                  <a:pt x="112" y="41"/>
                  <a:pt x="112" y="41"/>
                </a:cubicBezTo>
                <a:cubicBezTo>
                  <a:pt x="112" y="40"/>
                  <a:pt x="112" y="40"/>
                  <a:pt x="112" y="40"/>
                </a:cubicBezTo>
                <a:cubicBezTo>
                  <a:pt x="112" y="40"/>
                  <a:pt x="112" y="39"/>
                  <a:pt x="112" y="39"/>
                </a:cubicBezTo>
                <a:cubicBezTo>
                  <a:pt x="112" y="39"/>
                  <a:pt x="112" y="39"/>
                  <a:pt x="112" y="39"/>
                </a:cubicBezTo>
                <a:cubicBezTo>
                  <a:pt x="113" y="39"/>
                  <a:pt x="113" y="39"/>
                  <a:pt x="113" y="40"/>
                </a:cubicBezTo>
                <a:close/>
                <a:moveTo>
                  <a:pt x="113" y="45"/>
                </a:moveTo>
                <a:cubicBezTo>
                  <a:pt x="113" y="45"/>
                  <a:pt x="113" y="46"/>
                  <a:pt x="113" y="46"/>
                </a:cubicBezTo>
                <a:cubicBezTo>
                  <a:pt x="113" y="46"/>
                  <a:pt x="113" y="46"/>
                  <a:pt x="112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1" y="44"/>
                  <a:pt x="112" y="43"/>
                  <a:pt x="112" y="43"/>
                </a:cubicBezTo>
                <a:cubicBezTo>
                  <a:pt x="112" y="43"/>
                  <a:pt x="113" y="44"/>
                  <a:pt x="113" y="44"/>
                </a:cubicBezTo>
                <a:cubicBezTo>
                  <a:pt x="113" y="44"/>
                  <a:pt x="113" y="44"/>
                  <a:pt x="113" y="44"/>
                </a:cubicBezTo>
                <a:cubicBezTo>
                  <a:pt x="113" y="45"/>
                  <a:pt x="113" y="45"/>
                  <a:pt x="113" y="45"/>
                </a:cubicBezTo>
                <a:close/>
                <a:moveTo>
                  <a:pt x="122" y="42"/>
                </a:moveTo>
                <a:cubicBezTo>
                  <a:pt x="122" y="44"/>
                  <a:pt x="122" y="45"/>
                  <a:pt x="121" y="45"/>
                </a:cubicBezTo>
                <a:cubicBezTo>
                  <a:pt x="121" y="46"/>
                  <a:pt x="120" y="46"/>
                  <a:pt x="119" y="46"/>
                </a:cubicBezTo>
                <a:cubicBezTo>
                  <a:pt x="118" y="46"/>
                  <a:pt x="118" y="46"/>
                  <a:pt x="117" y="46"/>
                </a:cubicBezTo>
                <a:cubicBezTo>
                  <a:pt x="117" y="46"/>
                  <a:pt x="117" y="45"/>
                  <a:pt x="117" y="45"/>
                </a:cubicBezTo>
                <a:cubicBezTo>
                  <a:pt x="117" y="45"/>
                  <a:pt x="117" y="44"/>
                  <a:pt x="117" y="44"/>
                </a:cubicBezTo>
                <a:cubicBezTo>
                  <a:pt x="117" y="44"/>
                  <a:pt x="118" y="44"/>
                  <a:pt x="118" y="44"/>
                </a:cubicBezTo>
                <a:cubicBezTo>
                  <a:pt x="118" y="44"/>
                  <a:pt x="118" y="44"/>
                  <a:pt x="119" y="44"/>
                </a:cubicBezTo>
                <a:cubicBezTo>
                  <a:pt x="119" y="44"/>
                  <a:pt x="119" y="45"/>
                  <a:pt x="119" y="45"/>
                </a:cubicBezTo>
                <a:cubicBezTo>
                  <a:pt x="119" y="45"/>
                  <a:pt x="119" y="45"/>
                  <a:pt x="119" y="45"/>
                </a:cubicBezTo>
                <a:cubicBezTo>
                  <a:pt x="119" y="46"/>
                  <a:pt x="118" y="46"/>
                  <a:pt x="118" y="46"/>
                </a:cubicBezTo>
                <a:cubicBezTo>
                  <a:pt x="118" y="46"/>
                  <a:pt x="118" y="46"/>
                  <a:pt x="119" y="46"/>
                </a:cubicBezTo>
                <a:cubicBezTo>
                  <a:pt x="119" y="46"/>
                  <a:pt x="119" y="46"/>
                  <a:pt x="119" y="46"/>
                </a:cubicBezTo>
                <a:cubicBezTo>
                  <a:pt x="120" y="46"/>
                  <a:pt x="120" y="44"/>
                  <a:pt x="120" y="43"/>
                </a:cubicBezTo>
                <a:cubicBezTo>
                  <a:pt x="120" y="43"/>
                  <a:pt x="119" y="43"/>
                  <a:pt x="119" y="43"/>
                </a:cubicBezTo>
                <a:cubicBezTo>
                  <a:pt x="118" y="43"/>
                  <a:pt x="118" y="43"/>
                  <a:pt x="117" y="43"/>
                </a:cubicBezTo>
                <a:cubicBezTo>
                  <a:pt x="117" y="42"/>
                  <a:pt x="117" y="42"/>
                  <a:pt x="117" y="41"/>
                </a:cubicBezTo>
                <a:cubicBezTo>
                  <a:pt x="117" y="40"/>
                  <a:pt x="117" y="40"/>
                  <a:pt x="117" y="39"/>
                </a:cubicBezTo>
                <a:cubicBezTo>
                  <a:pt x="118" y="39"/>
                  <a:pt x="119" y="39"/>
                  <a:pt x="119" y="39"/>
                </a:cubicBezTo>
                <a:cubicBezTo>
                  <a:pt x="120" y="39"/>
                  <a:pt x="121" y="39"/>
                  <a:pt x="121" y="40"/>
                </a:cubicBezTo>
                <a:cubicBezTo>
                  <a:pt x="122" y="40"/>
                  <a:pt x="122" y="41"/>
                  <a:pt x="122" y="42"/>
                </a:cubicBezTo>
                <a:close/>
                <a:moveTo>
                  <a:pt x="120" y="43"/>
                </a:moveTo>
                <a:cubicBezTo>
                  <a:pt x="120" y="43"/>
                  <a:pt x="120" y="43"/>
                  <a:pt x="119" y="43"/>
                </a:cubicBezTo>
                <a:cubicBezTo>
                  <a:pt x="119" y="43"/>
                  <a:pt x="119" y="43"/>
                  <a:pt x="119" y="41"/>
                </a:cubicBezTo>
                <a:cubicBezTo>
                  <a:pt x="119" y="41"/>
                  <a:pt x="119" y="40"/>
                  <a:pt x="119" y="40"/>
                </a:cubicBezTo>
                <a:cubicBezTo>
                  <a:pt x="119" y="39"/>
                  <a:pt x="119" y="39"/>
                  <a:pt x="119" y="39"/>
                </a:cubicBezTo>
                <a:cubicBezTo>
                  <a:pt x="120" y="39"/>
                  <a:pt x="120" y="40"/>
                  <a:pt x="120" y="41"/>
                </a:cubicBezTo>
                <a:cubicBezTo>
                  <a:pt x="120" y="42"/>
                  <a:pt x="120" y="42"/>
                  <a:pt x="120" y="43"/>
                </a:cubicBezTo>
                <a:close/>
                <a:moveTo>
                  <a:pt x="129" y="44"/>
                </a:moveTo>
                <a:cubicBezTo>
                  <a:pt x="129" y="45"/>
                  <a:pt x="128" y="45"/>
                  <a:pt x="128" y="46"/>
                </a:cubicBezTo>
                <a:cubicBezTo>
                  <a:pt x="128" y="46"/>
                  <a:pt x="127" y="46"/>
                  <a:pt x="126" y="46"/>
                </a:cubicBezTo>
                <a:cubicBezTo>
                  <a:pt x="125" y="46"/>
                  <a:pt x="125" y="46"/>
                  <a:pt x="124" y="45"/>
                </a:cubicBezTo>
                <a:cubicBezTo>
                  <a:pt x="124" y="45"/>
                  <a:pt x="124" y="44"/>
                  <a:pt x="124" y="43"/>
                </a:cubicBezTo>
                <a:cubicBezTo>
                  <a:pt x="124" y="41"/>
                  <a:pt x="124" y="41"/>
                  <a:pt x="124" y="40"/>
                </a:cubicBezTo>
                <a:cubicBezTo>
                  <a:pt x="125" y="39"/>
                  <a:pt x="126" y="39"/>
                  <a:pt x="127" y="39"/>
                </a:cubicBezTo>
                <a:cubicBezTo>
                  <a:pt x="127" y="39"/>
                  <a:pt x="128" y="39"/>
                  <a:pt x="128" y="39"/>
                </a:cubicBezTo>
                <a:cubicBezTo>
                  <a:pt x="128" y="39"/>
                  <a:pt x="129" y="40"/>
                  <a:pt x="129" y="40"/>
                </a:cubicBezTo>
                <a:cubicBezTo>
                  <a:pt x="129" y="40"/>
                  <a:pt x="128" y="41"/>
                  <a:pt x="128" y="41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7" y="41"/>
                  <a:pt x="127" y="41"/>
                  <a:pt x="127" y="41"/>
                </a:cubicBezTo>
                <a:cubicBezTo>
                  <a:pt x="127" y="41"/>
                  <a:pt x="126" y="40"/>
                  <a:pt x="126" y="40"/>
                </a:cubicBezTo>
                <a:cubicBezTo>
                  <a:pt x="126" y="40"/>
                  <a:pt x="127" y="40"/>
                  <a:pt x="127" y="40"/>
                </a:cubicBezTo>
                <a:cubicBezTo>
                  <a:pt x="127" y="39"/>
                  <a:pt x="127" y="39"/>
                  <a:pt x="127" y="39"/>
                </a:cubicBezTo>
                <a:cubicBezTo>
                  <a:pt x="127" y="39"/>
                  <a:pt x="127" y="39"/>
                  <a:pt x="127" y="39"/>
                </a:cubicBezTo>
                <a:cubicBezTo>
                  <a:pt x="126" y="39"/>
                  <a:pt x="125" y="40"/>
                  <a:pt x="125" y="42"/>
                </a:cubicBezTo>
                <a:cubicBezTo>
                  <a:pt x="126" y="42"/>
                  <a:pt x="126" y="42"/>
                  <a:pt x="127" y="42"/>
                </a:cubicBezTo>
                <a:cubicBezTo>
                  <a:pt x="127" y="42"/>
                  <a:pt x="128" y="42"/>
                  <a:pt x="128" y="42"/>
                </a:cubicBezTo>
                <a:cubicBezTo>
                  <a:pt x="128" y="43"/>
                  <a:pt x="129" y="43"/>
                  <a:pt x="129" y="44"/>
                </a:cubicBezTo>
                <a:close/>
                <a:moveTo>
                  <a:pt x="127" y="44"/>
                </a:moveTo>
                <a:cubicBezTo>
                  <a:pt x="127" y="44"/>
                  <a:pt x="127" y="45"/>
                  <a:pt x="127" y="45"/>
                </a:cubicBezTo>
                <a:cubicBezTo>
                  <a:pt x="127" y="46"/>
                  <a:pt x="127" y="46"/>
                  <a:pt x="126" y="46"/>
                </a:cubicBezTo>
                <a:cubicBezTo>
                  <a:pt x="126" y="46"/>
                  <a:pt x="125" y="45"/>
                  <a:pt x="125" y="44"/>
                </a:cubicBezTo>
                <a:cubicBezTo>
                  <a:pt x="125" y="44"/>
                  <a:pt x="125" y="43"/>
                  <a:pt x="125" y="43"/>
                </a:cubicBezTo>
                <a:cubicBezTo>
                  <a:pt x="125" y="43"/>
                  <a:pt x="125" y="42"/>
                  <a:pt x="125" y="42"/>
                </a:cubicBezTo>
                <a:cubicBezTo>
                  <a:pt x="126" y="42"/>
                  <a:pt x="126" y="42"/>
                  <a:pt x="126" y="42"/>
                </a:cubicBezTo>
                <a:cubicBezTo>
                  <a:pt x="127" y="42"/>
                  <a:pt x="127" y="43"/>
                  <a:pt x="127" y="44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wipe dir="d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99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990099"/>
          </a:solidFill>
          <a:latin typeface="Tahoma" panose="020B0604030504040204" pitchFamily="34" charset="0"/>
          <a:ea typeface="隶书" panose="020105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990099"/>
          </a:solidFill>
          <a:latin typeface="Tahoma" panose="020B0604030504040204" pitchFamily="34" charset="0"/>
          <a:ea typeface="隶书" panose="020105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990099"/>
          </a:solidFill>
          <a:latin typeface="Tahoma" panose="020B0604030504040204" pitchFamily="34" charset="0"/>
          <a:ea typeface="隶书" panose="020105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990099"/>
          </a:solidFill>
          <a:latin typeface="Tahoma" panose="020B0604030504040204" pitchFamily="34" charset="0"/>
          <a:ea typeface="隶书" panose="020105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rgbClr val="990099"/>
          </a:solidFill>
          <a:latin typeface="Tahoma" panose="020B0604030504040204" pitchFamily="34" charset="0"/>
          <a:ea typeface="隶书" panose="020105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rgbClr val="990099"/>
          </a:solidFill>
          <a:latin typeface="Tahoma" panose="020B0604030504040204" pitchFamily="34" charset="0"/>
          <a:ea typeface="隶书" panose="020105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rgbClr val="990099"/>
          </a:solidFill>
          <a:latin typeface="Tahoma" panose="020B0604030504040204" pitchFamily="34" charset="0"/>
          <a:ea typeface="隶书" panose="020105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rgbClr val="990099"/>
          </a:solidFill>
          <a:latin typeface="Tahoma" panose="020B060403050404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Microsoft_Word_97_-_2003___1.doc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0.wmf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0.wmf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1.wmf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1.wmf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31.wmf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31.wmf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4" Type="http://schemas.openxmlformats.org/officeDocument/2006/relationships/oleObject" Target="../embeddings/Microsoft_Word_97_-_2003___2.doc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Microsoft_Word_97_-_2003___4.doc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emf"/><Relationship Id="rId4" Type="http://schemas.openxmlformats.org/officeDocument/2006/relationships/oleObject" Target="../embeddings/Microsoft_Word_97_-_2003___3.doc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Microsoft_Word_97_-_2003___6.doc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4" Type="http://schemas.openxmlformats.org/officeDocument/2006/relationships/oleObject" Target="../embeddings/Microsoft_Word_97_-_2003___5.doc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3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Microsoft_Word_97_-_2003___8.doc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4.emf"/><Relationship Id="rId4" Type="http://schemas.openxmlformats.org/officeDocument/2006/relationships/oleObject" Target="../embeddings/Microsoft_Word_97_-_2003___7.doc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6.emf"/><Relationship Id="rId4" Type="http://schemas.openxmlformats.org/officeDocument/2006/relationships/oleObject" Target="../embeddings/Microsoft_Word_97_-_2003___9.doc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7.emf"/><Relationship Id="rId4" Type="http://schemas.openxmlformats.org/officeDocument/2006/relationships/oleObject" Target="../embeddings/Microsoft_Word_97_-_2003___10.doc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7.emf"/><Relationship Id="rId4" Type="http://schemas.openxmlformats.org/officeDocument/2006/relationships/oleObject" Target="../embeddings/Microsoft_Word_97_-_2003___11.doc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7.emf"/><Relationship Id="rId4" Type="http://schemas.openxmlformats.org/officeDocument/2006/relationships/oleObject" Target="../embeddings/Microsoft_Word_97_-_2003___12.doc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7.emf"/><Relationship Id="rId4" Type="http://schemas.openxmlformats.org/officeDocument/2006/relationships/oleObject" Target="../embeddings/Microsoft_Word_97_-_2003___13.doc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8.emf"/><Relationship Id="rId4" Type="http://schemas.openxmlformats.org/officeDocument/2006/relationships/oleObject" Target="../embeddings/Microsoft_Word_97_-_2003___14.doc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19.emf"/><Relationship Id="rId4" Type="http://schemas.openxmlformats.org/officeDocument/2006/relationships/oleObject" Target="../embeddings/Microsoft_Word_97_-_2003___15.doc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1.emf"/><Relationship Id="rId4" Type="http://schemas.openxmlformats.org/officeDocument/2006/relationships/oleObject" Target="../embeddings/Microsoft_Word_97_-_2003___16.doc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2.emf"/><Relationship Id="rId4" Type="http://schemas.openxmlformats.org/officeDocument/2006/relationships/oleObject" Target="../embeddings/Microsoft_Word_97_-_2003___17.doc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4.emf"/><Relationship Id="rId4" Type="http://schemas.openxmlformats.org/officeDocument/2006/relationships/oleObject" Target="../embeddings/Microsoft_Word_97_-_2003___18.doc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7.vml"/><Relationship Id="rId5" Type="http://schemas.openxmlformats.org/officeDocument/2006/relationships/hyperlink" Target="4.4.4.swf" TargetMode="External"/><Relationship Id="rId4" Type="http://schemas.openxmlformats.org/officeDocument/2006/relationships/image" Target="../media/image25.w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26.emf"/><Relationship Id="rId4" Type="http://schemas.openxmlformats.org/officeDocument/2006/relationships/oleObject" Target="../embeddings/Microsoft_Word_97_-_2003___19.doc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27.emf"/><Relationship Id="rId4" Type="http://schemas.openxmlformats.org/officeDocument/2006/relationships/oleObject" Target="../embeddings/Microsoft_Word_97_-_2003___20.doc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28.emf"/><Relationship Id="rId4" Type="http://schemas.openxmlformats.org/officeDocument/2006/relationships/oleObject" Target="../embeddings/Microsoft_Word_97_-_2003___21.doc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../../../&#26448;&#26009;/&#30333;&#20013;&#33521;%20&#35745;&#31639;&#26426;&#32452;&#25104;&#21407;&#29702;&#65288;&#31532;&#22235;&#29256;&#65289;&#65288;978-7-03-020824-8&#65289;PPT&#35838;&#20214;%202008/2.3%20b.swf" TargetMode="Externa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619375" y="911225"/>
            <a:ext cx="384175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dist" eaLnBrk="1" hangingPunct="1">
              <a:defRPr/>
            </a:pPr>
            <a:r>
              <a:rPr lang="zh-CN" altLang="en-US" sz="36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0030101010101" pitchFamily="2" charset="-122"/>
              </a:rPr>
              <a:t>计算机组成原理</a:t>
            </a:r>
            <a:r>
              <a:rPr lang="en-US" altLang="zh-CN" sz="1100" dirty="0">
                <a:latin typeface="Arial" panose="020B0604020202020204" pitchFamily="34" charset="0"/>
              </a:rPr>
              <a:t> </a:t>
            </a:r>
            <a:endParaRPr lang="en-US" altLang="zh-CN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2943225" y="4603750"/>
            <a:ext cx="33988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ctr" defTabSz="762000">
              <a:lnSpc>
                <a:spcPct val="125000"/>
              </a:lnSpc>
              <a:spcBef>
                <a:spcPct val="20000"/>
              </a:spcBef>
            </a:pPr>
            <a:r>
              <a:rPr lang="zh-CN" altLang="en-US" dirty="0" smtClean="0">
                <a:latin typeface="黑体" panose="02010600030101010101" pitchFamily="2" charset="-122"/>
                <a:ea typeface="黑体" panose="02010600030101010101" pitchFamily="2" charset="-122"/>
              </a:rPr>
              <a:t>20</a:t>
            </a:r>
            <a:r>
              <a:rPr lang="en-US" altLang="zh-CN" dirty="0" smtClean="0">
                <a:latin typeface="黑体" panose="02010600030101010101" pitchFamily="2" charset="-122"/>
                <a:ea typeface="黑体" panose="02010600030101010101" pitchFamily="2" charset="-122"/>
              </a:rPr>
              <a:t>23</a:t>
            </a:r>
            <a:r>
              <a:rPr lang="zh-CN" altLang="en-US" dirty="0" smtClean="0">
                <a:latin typeface="黑体" panose="02010600030101010101" pitchFamily="2" charset="-122"/>
                <a:ea typeface="黑体" panose="02010600030101010101" pitchFamily="2" charset="-122"/>
              </a:rPr>
              <a:t>年</a:t>
            </a:r>
            <a:r>
              <a:rPr lang="en-US" altLang="zh-CN" dirty="0" smtClean="0">
                <a:latin typeface="黑体" panose="02010600030101010101" pitchFamily="2" charset="-122"/>
                <a:ea typeface="黑体" panose="02010600030101010101" pitchFamily="2" charset="-122"/>
              </a:rPr>
              <a:t>2</a:t>
            </a:r>
            <a:r>
              <a:rPr lang="zh-CN" altLang="en-US" dirty="0" smtClean="0">
                <a:latin typeface="黑体" panose="02010600030101010101" pitchFamily="2" charset="-122"/>
                <a:ea typeface="黑体" panose="02010600030101010101" pitchFamily="2" charset="-122"/>
              </a:rPr>
              <a:t>月</a:t>
            </a:r>
            <a:endParaRPr lang="zh-CN" altLang="en-US" dirty="0"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3078" name="Group 13"/>
          <p:cNvGrpSpPr/>
          <p:nvPr/>
        </p:nvGrpSpPr>
        <p:grpSpPr bwMode="auto">
          <a:xfrm>
            <a:off x="457200" y="838200"/>
            <a:ext cx="7781925" cy="1052513"/>
            <a:chOff x="288" y="528"/>
            <a:chExt cx="4902" cy="663"/>
          </a:xfrm>
        </p:grpSpPr>
        <p:sp>
          <p:nvSpPr>
            <p:cNvPr id="3079" name="Rectangle 14"/>
            <p:cNvSpPr>
              <a:spLocks noChangeArrowheads="1"/>
            </p:cNvSpPr>
            <p:nvPr/>
          </p:nvSpPr>
          <p:spPr bwMode="auto">
            <a:xfrm>
              <a:off x="457" y="596"/>
              <a:ext cx="25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080" name="Rectangle 15"/>
            <p:cNvSpPr>
              <a:spLocks noChangeArrowheads="1"/>
            </p:cNvSpPr>
            <p:nvPr/>
          </p:nvSpPr>
          <p:spPr bwMode="auto">
            <a:xfrm>
              <a:off x="681" y="596"/>
              <a:ext cx="191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081" name="Rectangle 16"/>
            <p:cNvSpPr>
              <a:spLocks noChangeArrowheads="1"/>
            </p:cNvSpPr>
            <p:nvPr/>
          </p:nvSpPr>
          <p:spPr bwMode="auto">
            <a:xfrm>
              <a:off x="530" y="862"/>
              <a:ext cx="24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082" name="Rectangle 17"/>
            <p:cNvSpPr>
              <a:spLocks noChangeArrowheads="1"/>
            </p:cNvSpPr>
            <p:nvPr/>
          </p:nvSpPr>
          <p:spPr bwMode="auto">
            <a:xfrm>
              <a:off x="746" y="862"/>
              <a:ext cx="215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083" name="Rectangle 18"/>
            <p:cNvSpPr>
              <a:spLocks noChangeArrowheads="1"/>
            </p:cNvSpPr>
            <p:nvPr/>
          </p:nvSpPr>
          <p:spPr bwMode="auto">
            <a:xfrm>
              <a:off x="288" y="816"/>
              <a:ext cx="327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084" name="Rectangle 19"/>
            <p:cNvSpPr>
              <a:spLocks noChangeArrowheads="1"/>
            </p:cNvSpPr>
            <p:nvPr/>
          </p:nvSpPr>
          <p:spPr bwMode="auto">
            <a:xfrm>
              <a:off x="659" y="528"/>
              <a:ext cx="18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085" name="Rectangle 20"/>
            <p:cNvSpPr>
              <a:spLocks noChangeArrowheads="1"/>
            </p:cNvSpPr>
            <p:nvPr/>
          </p:nvSpPr>
          <p:spPr bwMode="auto">
            <a:xfrm flipV="1">
              <a:off x="384" y="1056"/>
              <a:ext cx="4806" cy="2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rgbClr val="B8B8E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95600" y="2441575"/>
            <a:ext cx="339883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dist" defTabSz="762000" eaLnBrk="0" hangingPunct="0">
              <a:lnSpc>
                <a:spcPct val="125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西 南 交 通 大 学</a:t>
            </a:r>
          </a:p>
          <a:p>
            <a:pPr algn="dist" defTabSz="762000" eaLnBrk="0" hangingPunct="0">
              <a:lnSpc>
                <a:spcPct val="125000"/>
              </a:lnSpc>
              <a:buClrTx/>
              <a:buFontTx/>
              <a:buNone/>
            </a:pP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计算机与人工智能学院</a:t>
            </a:r>
            <a:endParaRPr lang="zh-CN" altLang="en-US" sz="2400" dirty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53"/>
          <p:cNvGraphicFramePr>
            <a:graphicFrameLocks noChangeAspect="1"/>
          </p:cNvGraphicFramePr>
          <p:nvPr/>
        </p:nvGraphicFramePr>
        <p:xfrm>
          <a:off x="763588" y="1343025"/>
          <a:ext cx="7916862" cy="280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6" name="Document" r:id="rId4" imgW="7324090" imgH="2597150" progId="Word.Document.8">
                  <p:embed/>
                </p:oleObj>
              </mc:Choice>
              <mc:Fallback>
                <p:oleObj name="Document" r:id="rId4" imgW="7324090" imgH="2597150" progId="Word.Document.8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1343025"/>
                        <a:ext cx="7916862" cy="280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54"/>
          <p:cNvGraphicFramePr>
            <a:graphicFrameLocks noChangeAspect="1"/>
          </p:cNvGraphicFramePr>
          <p:nvPr/>
        </p:nvGraphicFramePr>
        <p:xfrm>
          <a:off x="649288" y="1385888"/>
          <a:ext cx="60325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7" name="位图图像" r:id="rId6" imgW="809625" imgH="438150" progId="Paint.Picture">
                  <p:embed/>
                </p:oleObj>
              </mc:Choice>
              <mc:Fallback>
                <p:oleObj name="位图图像" r:id="rId6" imgW="809625" imgH="438150" progId="Paint.Picture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1385888"/>
                        <a:ext cx="60325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576263" y="501650"/>
            <a:ext cx="856773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tIns="38088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4.6.2 浮点乘除运算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676275" y="901700"/>
            <a:ext cx="8467725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indent="560705" algn="just" eaLnBrk="1" hangingPunct="1">
              <a:lnSpc>
                <a:spcPct val="14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除法：阶码相减，尾数相除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560705" algn="just">
              <a:lnSpc>
                <a:spcPct val="14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X/Y=（M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X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/M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Y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）2 </a:t>
            </a:r>
            <a:r>
              <a:rPr lang="en-US" altLang="zh-CN" baseline="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Ex-Ey</a:t>
            </a:r>
          </a:p>
          <a:p>
            <a:pPr indent="560705" algn="just">
              <a:lnSpc>
                <a:spcPct val="70000"/>
              </a:lnSpc>
            </a:pPr>
            <a:endParaRPr lang="en-US" altLang="zh-CN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560705" algn="just">
              <a:lnSpc>
                <a:spcPct val="14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具体步骤：预置（判0）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560705" algn="just">
              <a:lnSpc>
                <a:spcPct val="14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  尾数调整（使|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M</a:t>
            </a:r>
            <a:r>
              <a:rPr lang="en-US" altLang="zh-CN" baseline="-25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X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|＜|M</a:t>
            </a:r>
            <a:r>
              <a:rPr lang="en-US" altLang="zh-CN" baseline="-25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Y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|</a:t>
            </a:r>
            <a:endParaRPr lang="en-US" altLang="zh-CN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560705" algn="just">
              <a:lnSpc>
                <a:spcPct val="140000"/>
              </a:lnSpc>
            </a:pP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  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求阶差及尾数除法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560705" algn="just">
              <a:lnSpc>
                <a:spcPct val="14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  规格化，判溢出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574675" y="501650"/>
            <a:ext cx="856932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tIns="38088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4.6.3 浮点运算器的实现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755650" y="904875"/>
            <a:ext cx="8075613" cy="385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36000" rIns="36000">
            <a:spAutoFit/>
          </a:bodyPr>
          <a:lstStyle/>
          <a:p>
            <a:pPr indent="3175" algn="just" eaLnBrk="1" hangingPunct="1">
              <a:lnSpc>
                <a:spcPct val="15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主要组成：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8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(1) 阶码运算部件</a:t>
            </a:r>
          </a:p>
          <a:p>
            <a:pPr indent="3175" algn="just">
              <a:lnSpc>
                <a:spcPct val="11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完成阶码加、减，以及控制对阶时小阶的尾数右移次数和规格化时对阶码的调整；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8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(2) 尾数运算部件</a:t>
            </a:r>
          </a:p>
          <a:p>
            <a:pPr indent="3175" algn="just">
              <a:lnSpc>
                <a:spcPct val="11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用来完成尾数的四则运算以及判断尾数是否已规格化；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8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(3) 溢出判断电路等</a:t>
            </a:r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511175" y="4941888"/>
            <a:ext cx="8320088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/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　　现代计算机可把浮点运算部件做成任选件，或称为</a:t>
            </a:r>
            <a:r>
              <a:rPr lang="zh-CN" altLang="en-US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协处理器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。它只能协助主处理器工作，不能单独工作。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8" grpId="0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574675" y="501650"/>
            <a:ext cx="856932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tIns="38088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 dirty="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4.6</a:t>
            </a:r>
            <a:r>
              <a:rPr lang="zh-CN" altLang="en-US" dirty="0" smtClean="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.</a:t>
            </a:r>
            <a:r>
              <a:rPr lang="en-US" altLang="zh-CN" dirty="0" smtClean="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</a:t>
            </a:r>
            <a:r>
              <a:rPr lang="zh-CN" altLang="en-US" dirty="0" smtClean="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定点数与浮点数的运算特质</a:t>
            </a:r>
            <a:endParaRPr lang="zh-CN" altLang="en-US" b="0" dirty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755650" y="1130343"/>
            <a:ext cx="8075613" cy="306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36000" rIns="36000">
            <a:spAutoFit/>
          </a:bodyPr>
          <a:lstStyle/>
          <a:p>
            <a:pPr indent="3175" algn="just">
              <a:lnSpc>
                <a:spcPct val="180000"/>
              </a:lnSpc>
            </a:pPr>
            <a:r>
              <a:rPr lang="zh-CN" altLang="en-US" dirty="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定点数和浮点数运算特质的差异：</a:t>
            </a:r>
            <a:endParaRPr lang="en-US" altLang="zh-CN" dirty="0">
              <a:solidFill>
                <a:srgbClr val="80000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25000"/>
              </a:lnSpc>
            </a:pPr>
            <a:r>
              <a:rPr lang="zh-CN" altLang="en-US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定点数加法运算符合结合律：   </a:t>
            </a:r>
            <a:endParaRPr lang="en-US" altLang="zh-CN" dirty="0" smtClean="0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25000"/>
              </a:lnSpc>
            </a:pPr>
            <a:r>
              <a:rPr lang="en-US" altLang="zh-CN" dirty="0">
                <a:solidFill>
                  <a:srgbClr val="000080"/>
                </a:solidFill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80"/>
                </a:solidFill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           </a:t>
            </a:r>
            <a:r>
              <a:rPr lang="zh-CN" altLang="en-US" dirty="0" smtClean="0">
                <a:solidFill>
                  <a:srgbClr val="000080"/>
                </a:solidFill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i1+i2+i3</a:t>
            </a:r>
            <a:r>
              <a:rPr lang="en-US" altLang="zh-CN" dirty="0" smtClean="0">
                <a:solidFill>
                  <a:srgbClr val="000080"/>
                </a:solidFill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zh-CN" altLang="en-US" dirty="0" smtClean="0">
                <a:solidFill>
                  <a:srgbClr val="000080"/>
                </a:solidFill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与 </a:t>
            </a:r>
            <a:r>
              <a:rPr lang="en-US" altLang="zh-CN" dirty="0" smtClean="0">
                <a:solidFill>
                  <a:srgbClr val="0070C0"/>
                </a:solidFill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i1+(i2+i3) </a:t>
            </a:r>
            <a:r>
              <a:rPr lang="zh-CN" altLang="en-US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的计算结果相同。</a:t>
            </a:r>
            <a:endParaRPr lang="en-US" altLang="zh-CN" dirty="0" smtClean="0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25000"/>
              </a:lnSpc>
            </a:pP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</a:t>
            </a:r>
            <a:r>
              <a:rPr lang="zh-CN" altLang="en-US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浮点数加法运算不符合结合律：</a:t>
            </a:r>
            <a:endParaRPr lang="en-US" altLang="zh-CN" dirty="0" smtClean="0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25000"/>
              </a:lnSpc>
            </a:pP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</a:t>
            </a:r>
            <a:r>
              <a:rPr lang="zh-CN" altLang="en-US" dirty="0">
                <a:solidFill>
                  <a:srgbClr val="000080"/>
                </a:solidFill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dirty="0" smtClean="0">
                <a:solidFill>
                  <a:srgbClr val="000080"/>
                </a:solidFill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f1+f2+f3</a:t>
            </a:r>
            <a:r>
              <a:rPr lang="en-US" altLang="zh-CN" dirty="0" smtClean="0">
                <a:solidFill>
                  <a:srgbClr val="000080"/>
                </a:solidFill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zh-CN" altLang="en-US" dirty="0">
                <a:solidFill>
                  <a:srgbClr val="000080"/>
                </a:solidFill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与 </a:t>
            </a:r>
            <a:r>
              <a:rPr lang="en-US" altLang="zh-CN" dirty="0" smtClean="0">
                <a:solidFill>
                  <a:srgbClr val="0070C0"/>
                </a:solidFill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f1+(f2+f3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) 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的计算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结果</a:t>
            </a:r>
            <a:r>
              <a:rPr lang="zh-CN" altLang="en-US" dirty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未必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相同！</a:t>
            </a:r>
            <a:endParaRPr lang="en-US" altLang="zh-CN" dirty="0" smtClean="0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25000"/>
              </a:lnSpc>
            </a:pP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</a:t>
            </a:r>
            <a:r>
              <a:rPr lang="zh-CN" altLang="en-US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这一特质给并行计算带来困扰。</a:t>
            </a:r>
            <a:endParaRPr lang="en-US" altLang="zh-CN" dirty="0">
              <a:solidFill>
                <a:srgbClr val="80000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4675" y="4354789"/>
            <a:ext cx="7966075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思考题：</a:t>
            </a:r>
            <a:endParaRPr lang="en-US" altLang="zh-CN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请分析造成计算机在定点数和浮点数的加法运算特质不同的原因。</a:t>
            </a: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提示：可以从数据表示和运算方法两个方面来分析对比</a:t>
            </a: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】</a:t>
            </a:r>
            <a:endParaRPr lang="zh-CN" altLang="en-US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652464" y="633413"/>
            <a:ext cx="7965444" cy="5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习题： </a:t>
            </a:r>
            <a:r>
              <a:rPr lang="en-US" altLang="zh-CN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P122  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4-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r>
              <a:rPr lang="en-US" altLang="zh-CN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2(2)(3)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52464" y="2287242"/>
            <a:ext cx="7683154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上机作业</a:t>
            </a: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：（详见单独的上机作业</a:t>
            </a: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文档）</a:t>
            </a:r>
            <a:endParaRPr lang="en-US" altLang="zh-CN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编写一个</a:t>
            </a:r>
            <a:r>
              <a:rPr lang="en-US" altLang="zh-CN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语言程序，并输入一些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恰当的数据</a:t>
            </a:r>
            <a:r>
              <a:rPr lang="zh-CN" altLang="en-US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验证上述定点数与浮点数的运算特质差异。</a:t>
            </a:r>
            <a:endParaRPr lang="zh-CN" altLang="en-US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0" y="468313"/>
            <a:ext cx="914400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bIns="0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zh-CN" altLang="en-US" sz="260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§4.8 逻辑运算与实现</a:t>
            </a:r>
            <a:endParaRPr lang="zh-CN" altLang="en-US" sz="2600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1125538" y="958850"/>
            <a:ext cx="8018462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indent="11430" algn="just" eaLnBrk="1" hangingPunct="1">
              <a:lnSpc>
                <a:spcPct val="130000"/>
              </a:lnSpc>
            </a:pPr>
            <a:r>
              <a:rPr lang="zh-CN" altLang="en-US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逻辑运算特点：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位与位之间没有进位或借位的关系。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11430" algn="just">
              <a:lnSpc>
                <a:spcPct val="13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可用与门、或门、异或门、非门等实现。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106500" name="Group 8"/>
          <p:cNvGrpSpPr/>
          <p:nvPr/>
        </p:nvGrpSpPr>
        <p:grpSpPr bwMode="auto">
          <a:xfrm>
            <a:off x="1725613" y="2414588"/>
            <a:ext cx="1930400" cy="1458912"/>
            <a:chOff x="3292" y="1331"/>
            <a:chExt cx="961" cy="646"/>
          </a:xfrm>
        </p:grpSpPr>
        <p:sp>
          <p:nvSpPr>
            <p:cNvPr id="106501" name="Rectangle 7"/>
            <p:cNvSpPr>
              <a:spLocks noChangeArrowheads="1"/>
            </p:cNvSpPr>
            <p:nvPr/>
          </p:nvSpPr>
          <p:spPr bwMode="auto">
            <a:xfrm>
              <a:off x="3826" y="1333"/>
              <a:ext cx="64" cy="617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FFFF00"/>
              </a:solidFill>
              <a:miter lim="800000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grpSp>
          <p:nvGrpSpPr>
            <p:cNvPr id="106502" name="Group 4"/>
            <p:cNvGrpSpPr/>
            <p:nvPr/>
          </p:nvGrpSpPr>
          <p:grpSpPr bwMode="auto">
            <a:xfrm>
              <a:off x="3292" y="1331"/>
              <a:ext cx="961" cy="646"/>
              <a:chOff x="6255" y="4230"/>
              <a:chExt cx="1725" cy="1185"/>
            </a:xfrm>
          </p:grpSpPr>
          <p:sp>
            <p:nvSpPr>
              <p:cNvPr id="106503" name="Text Box 5"/>
              <p:cNvSpPr txBox="1">
                <a:spLocks noChangeArrowheads="1"/>
              </p:cNvSpPr>
              <p:nvPr/>
            </p:nvSpPr>
            <p:spPr bwMode="auto">
              <a:xfrm>
                <a:off x="6255" y="4230"/>
                <a:ext cx="1725" cy="1185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>
                  <a:lnSpc>
                    <a:spcPct val="100000"/>
                  </a:lnSpc>
                </a:pPr>
                <a:r>
                  <a:rPr kumimoji="0" lang="zh-CN" altLang="en-US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1011  </a:t>
                </a:r>
                <a:r>
                  <a:rPr kumimoji="0" lang="en-US" altLang="zh-CN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X</a:t>
                </a:r>
              </a:p>
              <a:p>
                <a:pPr algn="r">
                  <a:lnSpc>
                    <a:spcPct val="100000"/>
                  </a:lnSpc>
                </a:pPr>
                <a:r>
                  <a:rPr kumimoji="0" lang="en-US" altLang="zh-CN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∧ 1101  Y</a:t>
                </a:r>
              </a:p>
              <a:p>
                <a:pPr algn="r">
                  <a:lnSpc>
                    <a:spcPct val="100000"/>
                  </a:lnSpc>
                </a:pPr>
                <a:r>
                  <a:rPr kumimoji="0" lang="en-US" altLang="zh-CN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1001  F</a:t>
                </a:r>
              </a:p>
            </p:txBody>
          </p:sp>
          <p:sp>
            <p:nvSpPr>
              <p:cNvPr id="106504" name="Line 6"/>
              <p:cNvSpPr>
                <a:spLocks noChangeShapeType="1"/>
              </p:cNvSpPr>
              <p:nvPr/>
            </p:nvSpPr>
            <p:spPr bwMode="auto">
              <a:xfrm>
                <a:off x="6540" y="4920"/>
                <a:ext cx="1365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22" name="Group 4"/>
          <p:cNvGrpSpPr/>
          <p:nvPr/>
        </p:nvGrpSpPr>
        <p:grpSpPr bwMode="auto">
          <a:xfrm>
            <a:off x="679450" y="361950"/>
            <a:ext cx="8464550" cy="2632075"/>
            <a:chOff x="428" y="277"/>
            <a:chExt cx="5332" cy="1658"/>
          </a:xfrm>
        </p:grpSpPr>
        <p:sp>
          <p:nvSpPr>
            <p:cNvPr id="107578" name="Rectangle 2"/>
            <p:cNvSpPr>
              <a:spLocks noChangeArrowheads="1"/>
            </p:cNvSpPr>
            <p:nvPr/>
          </p:nvSpPr>
          <p:spPr bwMode="auto">
            <a:xfrm>
              <a:off x="428" y="277"/>
              <a:ext cx="5332" cy="1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bIns="0">
              <a:spAutoFit/>
            </a:bodyPr>
            <a:lstStyle/>
            <a:p>
              <a:pPr indent="11430" eaLnBrk="1" hangingPunct="1">
                <a:lnSpc>
                  <a:spcPct val="140000"/>
                </a:lnSpc>
              </a:pPr>
              <a:r>
                <a:rPr lang="zh-CN" altLang="en-US">
                  <a:solidFill>
                    <a:srgbClr val="80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1．逻辑非（求反）</a:t>
              </a:r>
            </a:p>
            <a:p>
              <a:pPr indent="11430" algn="just">
                <a:lnSpc>
                  <a:spcPct val="140000"/>
                </a:lnSpc>
              </a:pPr>
              <a:r>
                <a:rPr lang="zh-CN" altLang="en-US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对各位按位取反。</a:t>
              </a:r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  <a:p>
              <a:pPr indent="11430" algn="just">
                <a:lnSpc>
                  <a:spcPct val="140000"/>
                </a:lnSpc>
              </a:pPr>
              <a:r>
                <a:rPr lang="zh-CN" altLang="en-US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例：输入：</a:t>
              </a:r>
              <a:r>
                <a:rPr lang="en-US" altLang="zh-CN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X=X</a:t>
              </a:r>
              <a:r>
                <a:rPr lang="en-US" altLang="zh-CN" baseline="-30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0</a:t>
              </a:r>
              <a:r>
                <a:rPr lang="en-US" altLang="zh-CN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X</a:t>
              </a:r>
              <a:r>
                <a:rPr lang="en-US" altLang="zh-CN" baseline="-30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  <a:r>
                <a:rPr lang="en-US" altLang="zh-CN">
                  <a:solidFill>
                    <a:srgbClr val="000080"/>
                  </a:solidFill>
                  <a:latin typeface="Times New Roman" panose="02020603050405020304" pitchFamily="18" charset="0"/>
                  <a:ea typeface="黑体" panose="02010600030101010101" pitchFamily="2" charset="-122"/>
                </a:rPr>
                <a:t>…</a:t>
              </a:r>
              <a:r>
                <a:rPr lang="en-US" altLang="zh-CN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X</a:t>
              </a:r>
              <a:r>
                <a:rPr lang="en-US" altLang="zh-CN" baseline="-30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n </a:t>
              </a:r>
              <a:r>
                <a:rPr lang="en-US" altLang="zh-CN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，</a:t>
              </a:r>
              <a:endParaRPr lang="en-US" altLang="zh-CN">
                <a:latin typeface="黑体" panose="02010600030101010101" pitchFamily="2" charset="-122"/>
                <a:ea typeface="黑体" panose="02010600030101010101" pitchFamily="2" charset="-122"/>
              </a:endParaRPr>
            </a:p>
            <a:p>
              <a:pPr indent="11430" algn="just">
                <a:lnSpc>
                  <a:spcPct val="140000"/>
                </a:lnSpc>
              </a:pPr>
              <a:r>
                <a:rPr lang="en-US" altLang="zh-CN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 </a:t>
              </a:r>
              <a:r>
                <a:rPr lang="zh-CN" altLang="en-US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输出：</a:t>
              </a:r>
              <a:r>
                <a:rPr lang="en-US" altLang="zh-CN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Z=Z</a:t>
              </a:r>
              <a:r>
                <a:rPr lang="en-US" altLang="zh-CN" baseline="-30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0</a:t>
              </a:r>
              <a:r>
                <a:rPr lang="en-US" altLang="zh-CN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Z</a:t>
              </a:r>
              <a:r>
                <a:rPr lang="en-US" altLang="zh-CN" baseline="-30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  <a:r>
                <a:rPr lang="en-US" altLang="zh-CN">
                  <a:solidFill>
                    <a:srgbClr val="000080"/>
                  </a:solidFill>
                  <a:latin typeface="Times New Roman" panose="02020603050405020304" pitchFamily="18" charset="0"/>
                  <a:ea typeface="黑体" panose="02010600030101010101" pitchFamily="2" charset="-122"/>
                </a:rPr>
                <a:t>…</a:t>
              </a:r>
              <a:r>
                <a:rPr lang="en-US" altLang="zh-CN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Z</a:t>
              </a:r>
              <a:r>
                <a:rPr lang="en-US" altLang="zh-CN" baseline="-30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n </a:t>
              </a:r>
              <a:r>
                <a:rPr lang="en-US" altLang="zh-CN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，</a:t>
              </a:r>
              <a:endParaRPr lang="en-US" altLang="zh-CN">
                <a:latin typeface="黑体" panose="02010600030101010101" pitchFamily="2" charset="-122"/>
                <a:ea typeface="黑体" panose="02010600030101010101" pitchFamily="2" charset="-122"/>
              </a:endParaRPr>
            </a:p>
            <a:p>
              <a:pPr indent="11430" algn="just">
                <a:lnSpc>
                  <a:spcPct val="140000"/>
                </a:lnSpc>
              </a:pPr>
              <a:r>
                <a:rPr lang="en-US" altLang="zh-CN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 </a:t>
              </a:r>
              <a:r>
                <a:rPr lang="zh-CN" altLang="en-US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则：  </a:t>
              </a:r>
              <a:r>
                <a:rPr lang="en-US" altLang="zh-CN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Z</a:t>
              </a:r>
              <a:r>
                <a:rPr lang="en-US" altLang="zh-CN" baseline="-30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</a:t>
              </a:r>
              <a:r>
                <a:rPr lang="en-US" altLang="zh-CN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=</a:t>
              </a:r>
              <a:r>
                <a:rPr lang="en-US" altLang="zh-CN" baseline="-30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</a:t>
              </a:r>
              <a:r>
                <a:rPr lang="en-US" altLang="zh-CN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X</a:t>
              </a:r>
              <a:r>
                <a:rPr lang="en-US" altLang="zh-CN" baseline="-30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</a:t>
              </a:r>
              <a:r>
                <a:rPr lang="en-US" altLang="zh-CN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（i=0，1，</a:t>
              </a:r>
              <a:r>
                <a:rPr lang="en-US" altLang="zh-CN">
                  <a:solidFill>
                    <a:srgbClr val="000080"/>
                  </a:solidFill>
                  <a:latin typeface="Times New Roman" panose="02020603050405020304" pitchFamily="18" charset="0"/>
                  <a:ea typeface="黑体" panose="02010600030101010101" pitchFamily="2" charset="-122"/>
                </a:rPr>
                <a:t>…</a:t>
              </a:r>
              <a:r>
                <a:rPr lang="en-US" altLang="zh-CN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，n）</a:t>
              </a:r>
            </a:p>
          </p:txBody>
        </p:sp>
        <p:sp>
          <p:nvSpPr>
            <p:cNvPr id="107579" name="Line 3"/>
            <p:cNvSpPr>
              <a:spLocks noChangeShapeType="1"/>
            </p:cNvSpPr>
            <p:nvPr/>
          </p:nvSpPr>
          <p:spPr bwMode="auto">
            <a:xfrm>
              <a:off x="1769" y="1670"/>
              <a:ext cx="1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5"/>
          <p:cNvGrpSpPr/>
          <p:nvPr/>
        </p:nvGrpSpPr>
        <p:grpSpPr bwMode="auto">
          <a:xfrm>
            <a:off x="1241425" y="3398838"/>
            <a:ext cx="2519363" cy="1885950"/>
            <a:chOff x="1756" y="4358"/>
            <a:chExt cx="2919" cy="1922"/>
          </a:xfrm>
        </p:grpSpPr>
        <p:grpSp>
          <p:nvGrpSpPr>
            <p:cNvPr id="107559" name="Group 6"/>
            <p:cNvGrpSpPr/>
            <p:nvPr/>
          </p:nvGrpSpPr>
          <p:grpSpPr bwMode="auto">
            <a:xfrm>
              <a:off x="2725" y="5004"/>
              <a:ext cx="1012" cy="569"/>
              <a:chOff x="5806" y="9605"/>
              <a:chExt cx="1012" cy="600"/>
            </a:xfrm>
          </p:grpSpPr>
          <p:sp>
            <p:nvSpPr>
              <p:cNvPr id="107573" name="Rectangle 7"/>
              <p:cNvSpPr>
                <a:spLocks noChangeArrowheads="1"/>
              </p:cNvSpPr>
              <p:nvPr/>
            </p:nvSpPr>
            <p:spPr bwMode="auto">
              <a:xfrm>
                <a:off x="5910" y="9648"/>
                <a:ext cx="908" cy="411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8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107574" name="Line 8"/>
              <p:cNvSpPr>
                <a:spLocks noChangeShapeType="1"/>
              </p:cNvSpPr>
              <p:nvPr/>
            </p:nvSpPr>
            <p:spPr bwMode="auto">
              <a:xfrm>
                <a:off x="5910" y="9858"/>
                <a:ext cx="908" cy="0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75" name="Line 9"/>
              <p:cNvSpPr>
                <a:spLocks noChangeShapeType="1"/>
              </p:cNvSpPr>
              <p:nvPr/>
            </p:nvSpPr>
            <p:spPr bwMode="auto">
              <a:xfrm>
                <a:off x="6359" y="9861"/>
                <a:ext cx="0" cy="186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76" name="Text Box 10"/>
              <p:cNvSpPr txBox="1">
                <a:spLocks noChangeArrowheads="1"/>
              </p:cNvSpPr>
              <p:nvPr/>
            </p:nvSpPr>
            <p:spPr bwMode="auto">
              <a:xfrm>
                <a:off x="6019" y="9605"/>
                <a:ext cx="714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zh-CN" altLang="en-US" sz="1800">
                    <a:latin typeface="黑体" panose="02010600030101010101" pitchFamily="2" charset="-122"/>
                    <a:ea typeface="黑体" panose="02010600030101010101" pitchFamily="2" charset="-122"/>
                  </a:rPr>
                  <a:t>≥1</a:t>
                </a:r>
              </a:p>
            </p:txBody>
          </p:sp>
          <p:sp>
            <p:nvSpPr>
              <p:cNvPr id="107577" name="Text Box 11"/>
              <p:cNvSpPr txBox="1">
                <a:spLocks noChangeArrowheads="1"/>
              </p:cNvSpPr>
              <p:nvPr/>
            </p:nvSpPr>
            <p:spPr bwMode="auto">
              <a:xfrm>
                <a:off x="5806" y="9732"/>
                <a:ext cx="740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zh-CN" altLang="en-US" sz="1800">
                    <a:latin typeface="黑体" panose="02010600030101010101" pitchFamily="2" charset="-122"/>
                    <a:ea typeface="黑体" panose="02010600030101010101" pitchFamily="2" charset="-122"/>
                  </a:rPr>
                  <a:t>&amp;</a:t>
                </a:r>
              </a:p>
            </p:txBody>
          </p:sp>
        </p:grpSp>
        <p:grpSp>
          <p:nvGrpSpPr>
            <p:cNvPr id="107560" name="Group 12"/>
            <p:cNvGrpSpPr/>
            <p:nvPr/>
          </p:nvGrpSpPr>
          <p:grpSpPr bwMode="auto">
            <a:xfrm>
              <a:off x="3171" y="5432"/>
              <a:ext cx="210" cy="340"/>
              <a:chOff x="6972" y="9780"/>
              <a:chExt cx="210" cy="495"/>
            </a:xfrm>
          </p:grpSpPr>
          <p:sp>
            <p:nvSpPr>
              <p:cNvPr id="107571" name="Line 13"/>
              <p:cNvSpPr>
                <a:spLocks noChangeShapeType="1"/>
              </p:cNvSpPr>
              <p:nvPr/>
            </p:nvSpPr>
            <p:spPr bwMode="auto">
              <a:xfrm flipV="1">
                <a:off x="7182" y="9780"/>
                <a:ext cx="0" cy="495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72" name="Line 14"/>
              <p:cNvSpPr>
                <a:spLocks noChangeShapeType="1"/>
              </p:cNvSpPr>
              <p:nvPr/>
            </p:nvSpPr>
            <p:spPr bwMode="auto">
              <a:xfrm flipV="1">
                <a:off x="6972" y="9780"/>
                <a:ext cx="0" cy="495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7561" name="Freeform 15"/>
            <p:cNvSpPr/>
            <p:nvPr/>
          </p:nvSpPr>
          <p:spPr bwMode="auto">
            <a:xfrm>
              <a:off x="3604" y="5437"/>
              <a:ext cx="693" cy="196"/>
            </a:xfrm>
            <a:custGeom>
              <a:avLst/>
              <a:gdLst>
                <a:gd name="T0" fmla="*/ 0 w 693"/>
                <a:gd name="T1" fmla="*/ 0 h 155"/>
                <a:gd name="T2" fmla="*/ 0 w 693"/>
                <a:gd name="T3" fmla="*/ 10604 h 155"/>
                <a:gd name="T4" fmla="*/ 693 w 693"/>
                <a:gd name="T5" fmla="*/ 10604 h 155"/>
                <a:gd name="T6" fmla="*/ 0 60000 65536"/>
                <a:gd name="T7" fmla="*/ 0 60000 65536"/>
                <a:gd name="T8" fmla="*/ 0 60000 65536"/>
                <a:gd name="T9" fmla="*/ 0 w 693"/>
                <a:gd name="T10" fmla="*/ 0 h 155"/>
                <a:gd name="T11" fmla="*/ 693 w 693"/>
                <a:gd name="T12" fmla="*/ 155 h 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3" h="155">
                  <a:moveTo>
                    <a:pt x="0" y="0"/>
                  </a:moveTo>
                  <a:lnTo>
                    <a:pt x="0" y="155"/>
                  </a:lnTo>
                  <a:lnTo>
                    <a:pt x="693" y="155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triangle" w="sm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2" name="Freeform 16"/>
            <p:cNvSpPr/>
            <p:nvPr/>
          </p:nvSpPr>
          <p:spPr bwMode="auto">
            <a:xfrm flipH="1">
              <a:off x="2239" y="5439"/>
              <a:ext cx="693" cy="197"/>
            </a:xfrm>
            <a:custGeom>
              <a:avLst/>
              <a:gdLst>
                <a:gd name="T0" fmla="*/ 0 w 693"/>
                <a:gd name="T1" fmla="*/ 0 h 155"/>
                <a:gd name="T2" fmla="*/ 0 w 693"/>
                <a:gd name="T3" fmla="*/ 11591 h 155"/>
                <a:gd name="T4" fmla="*/ 693 w 693"/>
                <a:gd name="T5" fmla="*/ 11591 h 155"/>
                <a:gd name="T6" fmla="*/ 0 60000 65536"/>
                <a:gd name="T7" fmla="*/ 0 60000 65536"/>
                <a:gd name="T8" fmla="*/ 0 60000 65536"/>
                <a:gd name="T9" fmla="*/ 0 w 693"/>
                <a:gd name="T10" fmla="*/ 0 h 155"/>
                <a:gd name="T11" fmla="*/ 693 w 693"/>
                <a:gd name="T12" fmla="*/ 155 h 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3" h="155">
                  <a:moveTo>
                    <a:pt x="0" y="0"/>
                  </a:moveTo>
                  <a:lnTo>
                    <a:pt x="0" y="155"/>
                  </a:lnTo>
                  <a:lnTo>
                    <a:pt x="693" y="155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triangle" w="sm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3" name="Text Box 17"/>
            <p:cNvSpPr txBox="1">
              <a:spLocks noChangeArrowheads="1"/>
            </p:cNvSpPr>
            <p:nvPr/>
          </p:nvSpPr>
          <p:spPr bwMode="auto">
            <a:xfrm>
              <a:off x="3709" y="5355"/>
              <a:ext cx="96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X→Z</a:t>
              </a:r>
            </a:p>
          </p:txBody>
        </p:sp>
        <p:grpSp>
          <p:nvGrpSpPr>
            <p:cNvPr id="107564" name="Group 18"/>
            <p:cNvGrpSpPr/>
            <p:nvPr/>
          </p:nvGrpSpPr>
          <p:grpSpPr bwMode="auto">
            <a:xfrm>
              <a:off x="1756" y="5355"/>
              <a:ext cx="966" cy="308"/>
              <a:chOff x="5557" y="9814"/>
              <a:chExt cx="966" cy="341"/>
            </a:xfrm>
          </p:grpSpPr>
          <p:sp>
            <p:nvSpPr>
              <p:cNvPr id="107569" name="Text Box 19"/>
              <p:cNvSpPr txBox="1">
                <a:spLocks noChangeArrowheads="1"/>
              </p:cNvSpPr>
              <p:nvPr/>
            </p:nvSpPr>
            <p:spPr bwMode="auto">
              <a:xfrm>
                <a:off x="5557" y="9814"/>
                <a:ext cx="966" cy="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800">
                    <a:solidFill>
                      <a:srgbClr val="FF000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X→Z</a:t>
                </a:r>
              </a:p>
            </p:txBody>
          </p:sp>
          <p:sp>
            <p:nvSpPr>
              <p:cNvPr id="107570" name="Line 20"/>
              <p:cNvSpPr>
                <a:spLocks noChangeShapeType="1"/>
              </p:cNvSpPr>
              <p:nvPr/>
            </p:nvSpPr>
            <p:spPr bwMode="auto">
              <a:xfrm>
                <a:off x="5767" y="9814"/>
                <a:ext cx="16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7565" name="Line 21"/>
            <p:cNvSpPr>
              <a:spLocks noChangeShapeType="1"/>
            </p:cNvSpPr>
            <p:nvPr/>
          </p:nvSpPr>
          <p:spPr bwMode="auto">
            <a:xfrm flipV="1">
              <a:off x="3289" y="4699"/>
              <a:ext cx="0" cy="340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6" name="Text Box 22"/>
            <p:cNvSpPr txBox="1">
              <a:spLocks noChangeArrowheads="1"/>
            </p:cNvSpPr>
            <p:nvPr/>
          </p:nvSpPr>
          <p:spPr bwMode="auto">
            <a:xfrm>
              <a:off x="2764" y="5815"/>
              <a:ext cx="1134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X</a:t>
              </a:r>
              <a:r>
                <a:rPr kumimoji="0" lang="en-US" altLang="zh-CN" sz="18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 </a:t>
              </a: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X</a:t>
              </a:r>
              <a:r>
                <a:rPr kumimoji="0" lang="en-US" altLang="zh-CN" sz="18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</a:t>
              </a:r>
              <a:endParaRPr kumimoji="0"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07567" name="Text Box 23"/>
            <p:cNvSpPr txBox="1">
              <a:spLocks noChangeArrowheads="1"/>
            </p:cNvSpPr>
            <p:nvPr/>
          </p:nvSpPr>
          <p:spPr bwMode="auto">
            <a:xfrm>
              <a:off x="2827" y="4358"/>
              <a:ext cx="1134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Z</a:t>
              </a:r>
              <a:r>
                <a:rPr kumimoji="0" lang="en-US" altLang="zh-CN" sz="18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</a:t>
              </a: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</a:t>
              </a:r>
            </a:p>
          </p:txBody>
        </p:sp>
        <p:sp>
          <p:nvSpPr>
            <p:cNvPr id="107568" name="Line 24"/>
            <p:cNvSpPr>
              <a:spLocks noChangeShapeType="1"/>
            </p:cNvSpPr>
            <p:nvPr/>
          </p:nvSpPr>
          <p:spPr bwMode="auto">
            <a:xfrm>
              <a:off x="2974" y="5846"/>
              <a:ext cx="189" cy="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25"/>
          <p:cNvGrpSpPr/>
          <p:nvPr/>
        </p:nvGrpSpPr>
        <p:grpSpPr bwMode="auto">
          <a:xfrm>
            <a:off x="6418263" y="3511550"/>
            <a:ext cx="1611312" cy="1500188"/>
            <a:chOff x="4864" y="4389"/>
            <a:chExt cx="1755" cy="1705"/>
          </a:xfrm>
        </p:grpSpPr>
        <p:sp>
          <p:nvSpPr>
            <p:cNvPr id="107550" name="Text Box 26"/>
            <p:cNvSpPr txBox="1">
              <a:spLocks noChangeArrowheads="1"/>
            </p:cNvSpPr>
            <p:nvPr/>
          </p:nvSpPr>
          <p:spPr bwMode="auto">
            <a:xfrm>
              <a:off x="5122" y="4978"/>
              <a:ext cx="79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=1</a:t>
              </a:r>
            </a:p>
          </p:txBody>
        </p:sp>
        <p:sp>
          <p:nvSpPr>
            <p:cNvPr id="107551" name="Rectangle 27"/>
            <p:cNvSpPr>
              <a:spLocks noChangeArrowheads="1"/>
            </p:cNvSpPr>
            <p:nvPr/>
          </p:nvSpPr>
          <p:spPr bwMode="auto">
            <a:xfrm>
              <a:off x="5287" y="5068"/>
              <a:ext cx="420" cy="300"/>
            </a:xfrm>
            <a:prstGeom prst="rect">
              <a:avLst/>
            </a:prstGeom>
            <a:noFill/>
            <a:ln w="19050">
              <a:solidFill>
                <a:srgbClr val="00008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07552" name="Line 28"/>
            <p:cNvSpPr>
              <a:spLocks noChangeShapeType="1"/>
            </p:cNvSpPr>
            <p:nvPr/>
          </p:nvSpPr>
          <p:spPr bwMode="auto">
            <a:xfrm>
              <a:off x="5572" y="5368"/>
              <a:ext cx="0" cy="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53" name="Freeform 29"/>
            <p:cNvSpPr/>
            <p:nvPr/>
          </p:nvSpPr>
          <p:spPr bwMode="auto">
            <a:xfrm>
              <a:off x="5566" y="5374"/>
              <a:ext cx="894" cy="193"/>
            </a:xfrm>
            <a:custGeom>
              <a:avLst/>
              <a:gdLst>
                <a:gd name="T0" fmla="*/ 0 w 466"/>
                <a:gd name="T1" fmla="*/ 0 h 210"/>
                <a:gd name="T2" fmla="*/ 0 w 466"/>
                <a:gd name="T3" fmla="*/ 47 h 210"/>
                <a:gd name="T4" fmla="*/ 57742169 w 466"/>
                <a:gd name="T5" fmla="*/ 47 h 210"/>
                <a:gd name="T6" fmla="*/ 0 60000 65536"/>
                <a:gd name="T7" fmla="*/ 0 60000 65536"/>
                <a:gd name="T8" fmla="*/ 0 60000 65536"/>
                <a:gd name="T9" fmla="*/ 0 w 466"/>
                <a:gd name="T10" fmla="*/ 0 h 210"/>
                <a:gd name="T11" fmla="*/ 466 w 466"/>
                <a:gd name="T12" fmla="*/ 210 h 2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6" h="210">
                  <a:moveTo>
                    <a:pt x="0" y="0"/>
                  </a:moveTo>
                  <a:lnTo>
                    <a:pt x="0" y="210"/>
                  </a:lnTo>
                  <a:lnTo>
                    <a:pt x="466" y="210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sm" len="sm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54" name="Text Box 30"/>
            <p:cNvSpPr txBox="1">
              <a:spLocks noChangeArrowheads="1"/>
            </p:cNvSpPr>
            <p:nvPr/>
          </p:nvSpPr>
          <p:spPr bwMode="auto">
            <a:xfrm>
              <a:off x="5809" y="5195"/>
              <a:ext cx="810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kumimoji="0" lang="zh-CN" altLang="en-US" sz="18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求反    </a:t>
              </a:r>
            </a:p>
          </p:txBody>
        </p:sp>
        <p:sp>
          <p:nvSpPr>
            <p:cNvPr id="107555" name="Text Box 31"/>
            <p:cNvSpPr txBox="1">
              <a:spLocks noChangeArrowheads="1"/>
            </p:cNvSpPr>
            <p:nvPr/>
          </p:nvSpPr>
          <p:spPr bwMode="auto">
            <a:xfrm>
              <a:off x="5053" y="4389"/>
              <a:ext cx="1134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Z</a:t>
              </a:r>
              <a:r>
                <a:rPr kumimoji="0" lang="en-US" altLang="zh-CN" sz="18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</a:t>
              </a: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</a:t>
              </a:r>
            </a:p>
          </p:txBody>
        </p:sp>
        <p:sp>
          <p:nvSpPr>
            <p:cNvPr id="107556" name="Text Box 32"/>
            <p:cNvSpPr txBox="1">
              <a:spLocks noChangeArrowheads="1"/>
            </p:cNvSpPr>
            <p:nvPr/>
          </p:nvSpPr>
          <p:spPr bwMode="auto">
            <a:xfrm>
              <a:off x="4864" y="5753"/>
              <a:ext cx="1134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X</a:t>
              </a:r>
              <a:r>
                <a:rPr kumimoji="0" lang="en-US" altLang="zh-CN" sz="18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</a:t>
              </a: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</a:t>
              </a:r>
            </a:p>
          </p:txBody>
        </p:sp>
        <p:sp>
          <p:nvSpPr>
            <p:cNvPr id="107557" name="Line 33"/>
            <p:cNvSpPr>
              <a:spLocks noChangeShapeType="1"/>
            </p:cNvSpPr>
            <p:nvPr/>
          </p:nvSpPr>
          <p:spPr bwMode="auto">
            <a:xfrm flipV="1">
              <a:off x="5473" y="4730"/>
              <a:ext cx="0" cy="340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58" name="Line 34"/>
            <p:cNvSpPr>
              <a:spLocks noChangeShapeType="1"/>
            </p:cNvSpPr>
            <p:nvPr/>
          </p:nvSpPr>
          <p:spPr bwMode="auto">
            <a:xfrm flipV="1">
              <a:off x="5389" y="5350"/>
              <a:ext cx="0" cy="340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65"/>
          <p:cNvGrpSpPr/>
          <p:nvPr/>
        </p:nvGrpSpPr>
        <p:grpSpPr bwMode="auto">
          <a:xfrm>
            <a:off x="4160838" y="3444875"/>
            <a:ext cx="1905000" cy="1717675"/>
            <a:chOff x="3879" y="2113"/>
            <a:chExt cx="1414" cy="1199"/>
          </a:xfrm>
        </p:grpSpPr>
        <p:sp>
          <p:nvSpPr>
            <p:cNvPr id="107526" name="Freeform 39"/>
            <p:cNvSpPr/>
            <p:nvPr/>
          </p:nvSpPr>
          <p:spPr bwMode="auto">
            <a:xfrm>
              <a:off x="4121" y="2808"/>
              <a:ext cx="1172" cy="103"/>
            </a:xfrm>
            <a:custGeom>
              <a:avLst/>
              <a:gdLst>
                <a:gd name="T0" fmla="*/ 0 w 548"/>
                <a:gd name="T1" fmla="*/ 0 h 141"/>
                <a:gd name="T2" fmla="*/ 0 w 548"/>
                <a:gd name="T3" fmla="*/ 1 h 141"/>
                <a:gd name="T4" fmla="*/ 480321941 w 548"/>
                <a:gd name="T5" fmla="*/ 1 h 141"/>
                <a:gd name="T6" fmla="*/ 0 60000 65536"/>
                <a:gd name="T7" fmla="*/ 0 60000 65536"/>
                <a:gd name="T8" fmla="*/ 0 60000 65536"/>
                <a:gd name="T9" fmla="*/ 0 w 548"/>
                <a:gd name="T10" fmla="*/ 0 h 141"/>
                <a:gd name="T11" fmla="*/ 548 w 548"/>
                <a:gd name="T12" fmla="*/ 141 h 1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8" h="141">
                  <a:moveTo>
                    <a:pt x="0" y="0"/>
                  </a:moveTo>
                  <a:lnTo>
                    <a:pt x="0" y="141"/>
                  </a:lnTo>
                  <a:lnTo>
                    <a:pt x="548" y="141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27" name="Line 40"/>
            <p:cNvSpPr>
              <a:spLocks noChangeShapeType="1"/>
            </p:cNvSpPr>
            <p:nvPr/>
          </p:nvSpPr>
          <p:spPr bwMode="auto">
            <a:xfrm rot="-5400000">
              <a:off x="3945" y="2552"/>
              <a:ext cx="205" cy="0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28" name="Rectangle 41"/>
            <p:cNvSpPr>
              <a:spLocks noChangeArrowheads="1"/>
            </p:cNvSpPr>
            <p:nvPr/>
          </p:nvSpPr>
          <p:spPr bwMode="auto">
            <a:xfrm rot="-5400000">
              <a:off x="3955" y="2485"/>
              <a:ext cx="194" cy="34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80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07529" name="Freeform 42"/>
            <p:cNvSpPr/>
            <p:nvPr/>
          </p:nvSpPr>
          <p:spPr bwMode="auto">
            <a:xfrm rot="-5400000">
              <a:off x="4086" y="2762"/>
              <a:ext cx="65" cy="75"/>
            </a:xfrm>
            <a:custGeom>
              <a:avLst/>
              <a:gdLst>
                <a:gd name="T0" fmla="*/ 1 w 117"/>
                <a:gd name="T1" fmla="*/ 1 h 129"/>
                <a:gd name="T2" fmla="*/ 1 w 117"/>
                <a:gd name="T3" fmla="*/ 1 h 129"/>
                <a:gd name="T4" fmla="*/ 1 w 117"/>
                <a:gd name="T5" fmla="*/ 1 h 129"/>
                <a:gd name="T6" fmla="*/ 1 w 117"/>
                <a:gd name="T7" fmla="*/ 0 h 129"/>
                <a:gd name="T8" fmla="*/ 1 w 117"/>
                <a:gd name="T9" fmla="*/ 1 h 129"/>
                <a:gd name="T10" fmla="*/ 1 w 117"/>
                <a:gd name="T11" fmla="*/ 1 h 129"/>
                <a:gd name="T12" fmla="*/ 0 w 117"/>
                <a:gd name="T13" fmla="*/ 1 h 129"/>
                <a:gd name="T14" fmla="*/ 1 w 117"/>
                <a:gd name="T15" fmla="*/ 1 h 129"/>
                <a:gd name="T16" fmla="*/ 1 w 117"/>
                <a:gd name="T17" fmla="*/ 1 h 129"/>
                <a:gd name="T18" fmla="*/ 1 w 117"/>
                <a:gd name="T19" fmla="*/ 1 h 129"/>
                <a:gd name="T20" fmla="*/ 1 w 117"/>
                <a:gd name="T21" fmla="*/ 1 h 129"/>
                <a:gd name="T22" fmla="*/ 1 w 117"/>
                <a:gd name="T23" fmla="*/ 1 h 129"/>
                <a:gd name="T24" fmla="*/ 1 w 117"/>
                <a:gd name="T25" fmla="*/ 1 h 1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7"/>
                <a:gd name="T40" fmla="*/ 0 h 129"/>
                <a:gd name="T41" fmla="*/ 117 w 117"/>
                <a:gd name="T42" fmla="*/ 129 h 12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7" h="129">
                  <a:moveTo>
                    <a:pt x="117" y="67"/>
                  </a:moveTo>
                  <a:lnTo>
                    <a:pt x="107" y="33"/>
                  </a:lnTo>
                  <a:lnTo>
                    <a:pt x="86" y="10"/>
                  </a:lnTo>
                  <a:lnTo>
                    <a:pt x="61" y="0"/>
                  </a:lnTo>
                  <a:lnTo>
                    <a:pt x="30" y="10"/>
                  </a:lnTo>
                  <a:lnTo>
                    <a:pt x="9" y="33"/>
                  </a:lnTo>
                  <a:lnTo>
                    <a:pt x="0" y="67"/>
                  </a:lnTo>
                  <a:lnTo>
                    <a:pt x="9" y="96"/>
                  </a:lnTo>
                  <a:lnTo>
                    <a:pt x="30" y="116"/>
                  </a:lnTo>
                  <a:lnTo>
                    <a:pt x="61" y="129"/>
                  </a:lnTo>
                  <a:lnTo>
                    <a:pt x="86" y="116"/>
                  </a:lnTo>
                  <a:lnTo>
                    <a:pt x="107" y="96"/>
                  </a:lnTo>
                  <a:lnTo>
                    <a:pt x="117" y="67"/>
                  </a:lnTo>
                </a:path>
              </a:pathLst>
            </a:custGeom>
            <a:solidFill>
              <a:schemeClr val="bg1"/>
            </a:solidFill>
            <a:ln w="19050" cmpd="sng">
              <a:solidFill>
                <a:srgbClr val="00008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0" name="Freeform 44"/>
            <p:cNvSpPr/>
            <p:nvPr/>
          </p:nvSpPr>
          <p:spPr bwMode="auto">
            <a:xfrm rot="-5400000">
              <a:off x="4018" y="2618"/>
              <a:ext cx="38" cy="72"/>
            </a:xfrm>
            <a:custGeom>
              <a:avLst/>
              <a:gdLst>
                <a:gd name="T0" fmla="*/ 0 w 115"/>
                <a:gd name="T1" fmla="*/ 0 h 126"/>
                <a:gd name="T2" fmla="*/ 0 w 115"/>
                <a:gd name="T3" fmla="*/ 1 h 126"/>
                <a:gd name="T4" fmla="*/ 0 w 115"/>
                <a:gd name="T5" fmla="*/ 0 h 126"/>
                <a:gd name="T6" fmla="*/ 0 w 115"/>
                <a:gd name="T7" fmla="*/ 0 h 1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"/>
                <a:gd name="T13" fmla="*/ 0 h 126"/>
                <a:gd name="T14" fmla="*/ 115 w 115"/>
                <a:gd name="T15" fmla="*/ 126 h 1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" h="126">
                  <a:moveTo>
                    <a:pt x="115" y="0"/>
                  </a:moveTo>
                  <a:lnTo>
                    <a:pt x="58" y="126"/>
                  </a:lnTo>
                  <a:lnTo>
                    <a:pt x="0" y="0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1" name="Freeform 45"/>
            <p:cNvSpPr/>
            <p:nvPr/>
          </p:nvSpPr>
          <p:spPr bwMode="auto">
            <a:xfrm rot="-5400000">
              <a:off x="3956" y="2615"/>
              <a:ext cx="62" cy="71"/>
            </a:xfrm>
            <a:custGeom>
              <a:avLst/>
              <a:gdLst>
                <a:gd name="T0" fmla="*/ 1 w 115"/>
                <a:gd name="T1" fmla="*/ 0 h 126"/>
                <a:gd name="T2" fmla="*/ 1 w 115"/>
                <a:gd name="T3" fmla="*/ 1 h 126"/>
                <a:gd name="T4" fmla="*/ 0 w 115"/>
                <a:gd name="T5" fmla="*/ 0 h 126"/>
                <a:gd name="T6" fmla="*/ 1 w 115"/>
                <a:gd name="T7" fmla="*/ 0 h 1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"/>
                <a:gd name="T13" fmla="*/ 0 h 126"/>
                <a:gd name="T14" fmla="*/ 115 w 115"/>
                <a:gd name="T15" fmla="*/ 126 h 1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" h="126">
                  <a:moveTo>
                    <a:pt x="115" y="0"/>
                  </a:moveTo>
                  <a:lnTo>
                    <a:pt x="58" y="126"/>
                  </a:lnTo>
                  <a:lnTo>
                    <a:pt x="0" y="0"/>
                  </a:lnTo>
                  <a:lnTo>
                    <a:pt x="115" y="0"/>
                  </a:lnTo>
                  <a:close/>
                </a:path>
              </a:pathLst>
            </a:custGeom>
            <a:noFill/>
            <a:ln w="12065">
              <a:solidFill>
                <a:srgbClr val="00008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2" name="Line 46"/>
            <p:cNvSpPr>
              <a:spLocks noChangeShapeType="1"/>
            </p:cNvSpPr>
            <p:nvPr/>
          </p:nvSpPr>
          <p:spPr bwMode="auto">
            <a:xfrm rot="-5400000">
              <a:off x="4360" y="2426"/>
              <a:ext cx="297" cy="0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3" name="Rectangle 47"/>
            <p:cNvSpPr>
              <a:spLocks noChangeArrowheads="1"/>
            </p:cNvSpPr>
            <p:nvPr/>
          </p:nvSpPr>
          <p:spPr bwMode="auto">
            <a:xfrm rot="-5400000">
              <a:off x="4416" y="2498"/>
              <a:ext cx="194" cy="34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80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07534" name="Freeform 48"/>
            <p:cNvSpPr/>
            <p:nvPr/>
          </p:nvSpPr>
          <p:spPr bwMode="auto">
            <a:xfrm rot="-5400000">
              <a:off x="4479" y="2491"/>
              <a:ext cx="65" cy="74"/>
            </a:xfrm>
            <a:custGeom>
              <a:avLst/>
              <a:gdLst>
                <a:gd name="T0" fmla="*/ 1 w 117"/>
                <a:gd name="T1" fmla="*/ 1 h 129"/>
                <a:gd name="T2" fmla="*/ 1 w 117"/>
                <a:gd name="T3" fmla="*/ 1 h 129"/>
                <a:gd name="T4" fmla="*/ 1 w 117"/>
                <a:gd name="T5" fmla="*/ 1 h 129"/>
                <a:gd name="T6" fmla="*/ 1 w 117"/>
                <a:gd name="T7" fmla="*/ 0 h 129"/>
                <a:gd name="T8" fmla="*/ 1 w 117"/>
                <a:gd name="T9" fmla="*/ 1 h 129"/>
                <a:gd name="T10" fmla="*/ 1 w 117"/>
                <a:gd name="T11" fmla="*/ 1 h 129"/>
                <a:gd name="T12" fmla="*/ 0 w 117"/>
                <a:gd name="T13" fmla="*/ 1 h 129"/>
                <a:gd name="T14" fmla="*/ 1 w 117"/>
                <a:gd name="T15" fmla="*/ 1 h 129"/>
                <a:gd name="T16" fmla="*/ 1 w 117"/>
                <a:gd name="T17" fmla="*/ 1 h 129"/>
                <a:gd name="T18" fmla="*/ 1 w 117"/>
                <a:gd name="T19" fmla="*/ 1 h 129"/>
                <a:gd name="T20" fmla="*/ 1 w 117"/>
                <a:gd name="T21" fmla="*/ 1 h 129"/>
                <a:gd name="T22" fmla="*/ 1 w 117"/>
                <a:gd name="T23" fmla="*/ 1 h 129"/>
                <a:gd name="T24" fmla="*/ 1 w 117"/>
                <a:gd name="T25" fmla="*/ 1 h 1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7"/>
                <a:gd name="T40" fmla="*/ 0 h 129"/>
                <a:gd name="T41" fmla="*/ 117 w 117"/>
                <a:gd name="T42" fmla="*/ 129 h 12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7" h="129">
                  <a:moveTo>
                    <a:pt x="117" y="67"/>
                  </a:moveTo>
                  <a:lnTo>
                    <a:pt x="107" y="33"/>
                  </a:lnTo>
                  <a:lnTo>
                    <a:pt x="86" y="10"/>
                  </a:lnTo>
                  <a:lnTo>
                    <a:pt x="61" y="0"/>
                  </a:lnTo>
                  <a:lnTo>
                    <a:pt x="30" y="10"/>
                  </a:lnTo>
                  <a:lnTo>
                    <a:pt x="9" y="33"/>
                  </a:lnTo>
                  <a:lnTo>
                    <a:pt x="0" y="67"/>
                  </a:lnTo>
                  <a:lnTo>
                    <a:pt x="9" y="96"/>
                  </a:lnTo>
                  <a:lnTo>
                    <a:pt x="30" y="116"/>
                  </a:lnTo>
                  <a:lnTo>
                    <a:pt x="61" y="129"/>
                  </a:lnTo>
                  <a:lnTo>
                    <a:pt x="86" y="116"/>
                  </a:lnTo>
                  <a:lnTo>
                    <a:pt x="107" y="96"/>
                  </a:lnTo>
                  <a:lnTo>
                    <a:pt x="117" y="67"/>
                  </a:lnTo>
                </a:path>
              </a:pathLst>
            </a:custGeom>
            <a:solidFill>
              <a:srgbClr val="FFFFFF"/>
            </a:solidFill>
            <a:ln w="19050" cmpd="sng">
              <a:solidFill>
                <a:srgbClr val="00008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5" name="Freeform 50"/>
            <p:cNvSpPr/>
            <p:nvPr/>
          </p:nvSpPr>
          <p:spPr bwMode="auto">
            <a:xfrm rot="-5400000">
              <a:off x="4479" y="2631"/>
              <a:ext cx="38" cy="72"/>
            </a:xfrm>
            <a:custGeom>
              <a:avLst/>
              <a:gdLst>
                <a:gd name="T0" fmla="*/ 0 w 115"/>
                <a:gd name="T1" fmla="*/ 0 h 126"/>
                <a:gd name="T2" fmla="*/ 0 w 115"/>
                <a:gd name="T3" fmla="*/ 1 h 126"/>
                <a:gd name="T4" fmla="*/ 0 w 115"/>
                <a:gd name="T5" fmla="*/ 0 h 126"/>
                <a:gd name="T6" fmla="*/ 0 w 115"/>
                <a:gd name="T7" fmla="*/ 0 h 1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"/>
                <a:gd name="T13" fmla="*/ 0 h 126"/>
                <a:gd name="T14" fmla="*/ 115 w 115"/>
                <a:gd name="T15" fmla="*/ 126 h 1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" h="126">
                  <a:moveTo>
                    <a:pt x="115" y="0"/>
                  </a:moveTo>
                  <a:lnTo>
                    <a:pt x="58" y="126"/>
                  </a:lnTo>
                  <a:lnTo>
                    <a:pt x="0" y="0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6" name="Freeform 51"/>
            <p:cNvSpPr/>
            <p:nvPr/>
          </p:nvSpPr>
          <p:spPr bwMode="auto">
            <a:xfrm rot="-5400000">
              <a:off x="4417" y="2629"/>
              <a:ext cx="62" cy="72"/>
            </a:xfrm>
            <a:custGeom>
              <a:avLst/>
              <a:gdLst>
                <a:gd name="T0" fmla="*/ 1 w 115"/>
                <a:gd name="T1" fmla="*/ 0 h 126"/>
                <a:gd name="T2" fmla="*/ 1 w 115"/>
                <a:gd name="T3" fmla="*/ 1 h 126"/>
                <a:gd name="T4" fmla="*/ 0 w 115"/>
                <a:gd name="T5" fmla="*/ 0 h 126"/>
                <a:gd name="T6" fmla="*/ 1 w 115"/>
                <a:gd name="T7" fmla="*/ 0 h 1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"/>
                <a:gd name="T13" fmla="*/ 0 h 126"/>
                <a:gd name="T14" fmla="*/ 115 w 115"/>
                <a:gd name="T15" fmla="*/ 126 h 1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" h="126">
                  <a:moveTo>
                    <a:pt x="115" y="0"/>
                  </a:moveTo>
                  <a:lnTo>
                    <a:pt x="58" y="126"/>
                  </a:lnTo>
                  <a:lnTo>
                    <a:pt x="0" y="0"/>
                  </a:lnTo>
                  <a:lnTo>
                    <a:pt x="115" y="0"/>
                  </a:lnTo>
                  <a:close/>
                </a:path>
              </a:pathLst>
            </a:custGeom>
            <a:noFill/>
            <a:ln w="12065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7" name="Line 52"/>
            <p:cNvSpPr>
              <a:spLocks noChangeShapeType="1"/>
            </p:cNvSpPr>
            <p:nvPr/>
          </p:nvSpPr>
          <p:spPr bwMode="auto">
            <a:xfrm rot="-5400000">
              <a:off x="4228" y="2942"/>
              <a:ext cx="377" cy="0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8" name="Line 53"/>
            <p:cNvSpPr>
              <a:spLocks noChangeShapeType="1"/>
            </p:cNvSpPr>
            <p:nvPr/>
          </p:nvSpPr>
          <p:spPr bwMode="auto">
            <a:xfrm>
              <a:off x="4048" y="2435"/>
              <a:ext cx="461" cy="0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7539" name="Group 54"/>
            <p:cNvGrpSpPr/>
            <p:nvPr/>
          </p:nvGrpSpPr>
          <p:grpSpPr bwMode="auto">
            <a:xfrm>
              <a:off x="3987" y="2753"/>
              <a:ext cx="430" cy="218"/>
              <a:chOff x="7447" y="5381"/>
              <a:chExt cx="588" cy="372"/>
            </a:xfrm>
          </p:grpSpPr>
          <p:sp>
            <p:nvSpPr>
              <p:cNvPr id="107548" name="Line 55"/>
              <p:cNvSpPr>
                <a:spLocks noChangeShapeType="1"/>
              </p:cNvSpPr>
              <p:nvPr/>
            </p:nvSpPr>
            <p:spPr bwMode="auto">
              <a:xfrm rot="-5400000">
                <a:off x="7261" y="5567"/>
                <a:ext cx="372" cy="0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49" name="Line 56"/>
              <p:cNvSpPr>
                <a:spLocks noChangeShapeType="1"/>
              </p:cNvSpPr>
              <p:nvPr/>
            </p:nvSpPr>
            <p:spPr bwMode="auto">
              <a:xfrm>
                <a:off x="7447" y="5753"/>
                <a:ext cx="588" cy="0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7540" name="Line 57"/>
            <p:cNvSpPr>
              <a:spLocks noChangeShapeType="1"/>
            </p:cNvSpPr>
            <p:nvPr/>
          </p:nvSpPr>
          <p:spPr bwMode="auto">
            <a:xfrm>
              <a:off x="4586" y="2753"/>
              <a:ext cx="0" cy="15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1" name="Line 58"/>
            <p:cNvSpPr>
              <a:spLocks noChangeShapeType="1"/>
            </p:cNvSpPr>
            <p:nvPr/>
          </p:nvSpPr>
          <p:spPr bwMode="auto">
            <a:xfrm flipV="1">
              <a:off x="4417" y="2991"/>
              <a:ext cx="0" cy="13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2" name="Line 59"/>
            <p:cNvSpPr>
              <a:spLocks noChangeShapeType="1"/>
            </p:cNvSpPr>
            <p:nvPr/>
          </p:nvSpPr>
          <p:spPr bwMode="auto">
            <a:xfrm flipH="1">
              <a:off x="4801" y="2911"/>
              <a:ext cx="16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3" name="Text Box 60"/>
            <p:cNvSpPr txBox="1">
              <a:spLocks noChangeArrowheads="1"/>
            </p:cNvSpPr>
            <p:nvPr/>
          </p:nvSpPr>
          <p:spPr bwMode="auto">
            <a:xfrm>
              <a:off x="3926" y="2568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Wingdings" panose="05000000000000000000" pitchFamily="2" charset="2"/>
                <a:buNone/>
              </a:pPr>
              <a:r>
                <a:rPr lang="en-US" altLang="zh-CN" sz="1800">
                  <a:latin typeface="黑体" panose="02010600030101010101" pitchFamily="2" charset="-122"/>
                  <a:ea typeface="黑体" panose="02010600030101010101" pitchFamily="2" charset="-122"/>
                </a:rPr>
                <a:t>EN</a:t>
              </a:r>
            </a:p>
          </p:txBody>
        </p:sp>
        <p:sp>
          <p:nvSpPr>
            <p:cNvPr id="107544" name="Text Box 61"/>
            <p:cNvSpPr txBox="1">
              <a:spLocks noChangeArrowheads="1"/>
            </p:cNvSpPr>
            <p:nvPr/>
          </p:nvSpPr>
          <p:spPr bwMode="auto">
            <a:xfrm>
              <a:off x="4385" y="2589"/>
              <a:ext cx="28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Wingdings" panose="05000000000000000000" pitchFamily="2" charset="2"/>
                <a:buNone/>
              </a:pPr>
              <a:r>
                <a:rPr lang="en-US" altLang="zh-CN" sz="1800">
                  <a:latin typeface="黑体" panose="02010600030101010101" pitchFamily="2" charset="-122"/>
                  <a:ea typeface="黑体" panose="02010600030101010101" pitchFamily="2" charset="-122"/>
                </a:rPr>
                <a:t>EN</a:t>
              </a:r>
            </a:p>
          </p:txBody>
        </p:sp>
        <p:sp>
          <p:nvSpPr>
            <p:cNvPr id="107545" name="Text Box 62"/>
            <p:cNvSpPr txBox="1">
              <a:spLocks noChangeArrowheads="1"/>
            </p:cNvSpPr>
            <p:nvPr/>
          </p:nvSpPr>
          <p:spPr bwMode="auto">
            <a:xfrm>
              <a:off x="4360" y="2113"/>
              <a:ext cx="31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Wingdings" panose="05000000000000000000" pitchFamily="2" charset="2"/>
                <a:buNone/>
              </a:pP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Z</a:t>
              </a:r>
              <a:r>
                <a:rPr kumimoji="0" lang="en-US" altLang="zh-CN" sz="18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</a:t>
              </a:r>
            </a:p>
          </p:txBody>
        </p:sp>
        <p:sp>
          <p:nvSpPr>
            <p:cNvPr id="107546" name="Text Box 63"/>
            <p:cNvSpPr txBox="1">
              <a:spLocks noChangeArrowheads="1"/>
            </p:cNvSpPr>
            <p:nvPr/>
          </p:nvSpPr>
          <p:spPr bwMode="auto">
            <a:xfrm>
              <a:off x="4192" y="3139"/>
              <a:ext cx="31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Wingdings" panose="05000000000000000000" pitchFamily="2" charset="2"/>
                <a:buNone/>
              </a:pP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X</a:t>
              </a:r>
              <a:r>
                <a:rPr kumimoji="0" lang="en-US" altLang="zh-CN" sz="18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</a:t>
              </a:r>
            </a:p>
          </p:txBody>
        </p:sp>
        <p:sp>
          <p:nvSpPr>
            <p:cNvPr id="107547" name="Text Box 64"/>
            <p:cNvSpPr txBox="1">
              <a:spLocks noChangeArrowheads="1"/>
            </p:cNvSpPr>
            <p:nvPr/>
          </p:nvSpPr>
          <p:spPr bwMode="auto">
            <a:xfrm>
              <a:off x="4810" y="2711"/>
              <a:ext cx="39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Wingdings" panose="05000000000000000000" pitchFamily="2" charset="2"/>
                <a:buNone/>
              </a:pPr>
              <a:r>
                <a:rPr kumimoji="0" lang="zh-CN" altLang="en-US" sz="18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求反</a:t>
              </a:r>
              <a:endParaRPr kumimoji="0" lang="en-US" altLang="zh-CN" sz="180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639763" y="344488"/>
            <a:ext cx="8504237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bIns="0">
            <a:spAutoFit/>
          </a:bodyPr>
          <a:lstStyle/>
          <a:p>
            <a:pPr indent="11430" eaLnBrk="1" hangingPunct="1">
              <a:lnSpc>
                <a:spcPct val="14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2．逻辑乘（按位与）</a:t>
            </a:r>
          </a:p>
          <a:p>
            <a:pPr indent="11430" algn="just">
              <a:lnSpc>
                <a:spcPct val="14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Z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  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 X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∧Y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 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（i=0，1，</a:t>
            </a:r>
            <a:r>
              <a:rPr lang="en-US" altLang="zh-CN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…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，n） </a:t>
            </a:r>
            <a:endParaRPr lang="en-US" altLang="zh-CN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11430" algn="just">
              <a:lnSpc>
                <a:spcPct val="140000"/>
              </a:lnSpc>
            </a:pP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可用与门实现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11430">
              <a:lnSpc>
                <a:spcPct val="140000"/>
              </a:lnSpc>
            </a:pP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108547" name="Group 3"/>
          <p:cNvGrpSpPr/>
          <p:nvPr/>
        </p:nvGrpSpPr>
        <p:grpSpPr bwMode="auto">
          <a:xfrm>
            <a:off x="2562225" y="1711325"/>
            <a:ext cx="2043113" cy="1277938"/>
            <a:chOff x="4675" y="6001"/>
            <a:chExt cx="1470" cy="1395"/>
          </a:xfrm>
        </p:grpSpPr>
        <p:sp>
          <p:nvSpPr>
            <p:cNvPr id="108558" name="Rectangle 4"/>
            <p:cNvSpPr>
              <a:spLocks noChangeArrowheads="1"/>
            </p:cNvSpPr>
            <p:nvPr/>
          </p:nvSpPr>
          <p:spPr bwMode="auto">
            <a:xfrm>
              <a:off x="5182" y="6556"/>
              <a:ext cx="420" cy="3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80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08559" name="Line 5"/>
            <p:cNvSpPr>
              <a:spLocks noChangeShapeType="1"/>
            </p:cNvSpPr>
            <p:nvPr/>
          </p:nvSpPr>
          <p:spPr bwMode="auto">
            <a:xfrm>
              <a:off x="5287" y="6856"/>
              <a:ext cx="0" cy="195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0" name="Line 6"/>
            <p:cNvSpPr>
              <a:spLocks noChangeShapeType="1"/>
            </p:cNvSpPr>
            <p:nvPr/>
          </p:nvSpPr>
          <p:spPr bwMode="auto">
            <a:xfrm>
              <a:off x="5467" y="6856"/>
              <a:ext cx="0" cy="195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1" name="Line 7"/>
            <p:cNvSpPr>
              <a:spLocks noChangeShapeType="1"/>
            </p:cNvSpPr>
            <p:nvPr/>
          </p:nvSpPr>
          <p:spPr bwMode="auto">
            <a:xfrm>
              <a:off x="5392" y="6361"/>
              <a:ext cx="0" cy="195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2" name="Text Box 8"/>
            <p:cNvSpPr txBox="1">
              <a:spLocks noChangeArrowheads="1"/>
            </p:cNvSpPr>
            <p:nvPr/>
          </p:nvSpPr>
          <p:spPr bwMode="auto">
            <a:xfrm>
              <a:off x="4675" y="7006"/>
              <a:ext cx="1470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X</a:t>
              </a:r>
              <a:r>
                <a:rPr kumimoji="0" lang="en-US" altLang="zh-CN" sz="20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 </a:t>
              </a:r>
              <a:r>
                <a:rPr kumimoji="0" lang="en-US" altLang="zh-CN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Y</a:t>
              </a:r>
              <a:r>
                <a:rPr kumimoji="0" lang="en-US" altLang="zh-CN" sz="20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</a:t>
              </a:r>
              <a:endParaRPr kumimoji="0" lang="en-US" altLang="zh-CN" sz="200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08563" name="Text Box 9"/>
            <p:cNvSpPr txBox="1">
              <a:spLocks noChangeArrowheads="1"/>
            </p:cNvSpPr>
            <p:nvPr/>
          </p:nvSpPr>
          <p:spPr bwMode="auto">
            <a:xfrm>
              <a:off x="5077" y="6001"/>
              <a:ext cx="690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Z</a:t>
              </a:r>
              <a:r>
                <a:rPr kumimoji="0" lang="en-US" altLang="zh-CN" sz="20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</a:t>
              </a:r>
              <a:endParaRPr kumimoji="0" lang="en-US" altLang="zh-CN" sz="200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08564" name="Text Box 10"/>
            <p:cNvSpPr txBox="1">
              <a:spLocks noChangeArrowheads="1"/>
            </p:cNvSpPr>
            <p:nvPr/>
          </p:nvSpPr>
          <p:spPr bwMode="auto">
            <a:xfrm>
              <a:off x="5137" y="6466"/>
              <a:ext cx="510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2000">
                  <a:latin typeface="黑体" panose="02010600030101010101" pitchFamily="2" charset="-122"/>
                  <a:ea typeface="黑体" panose="02010600030101010101" pitchFamily="2" charset="-122"/>
                </a:rPr>
                <a:t>&amp;</a:t>
              </a:r>
            </a:p>
          </p:txBody>
        </p:sp>
      </p:grpSp>
      <p:grpSp>
        <p:nvGrpSpPr>
          <p:cNvPr id="3" name="Group 20"/>
          <p:cNvGrpSpPr/>
          <p:nvPr/>
        </p:nvGrpSpPr>
        <p:grpSpPr bwMode="auto">
          <a:xfrm>
            <a:off x="677863" y="3190875"/>
            <a:ext cx="8466137" cy="2863850"/>
            <a:chOff x="427" y="2010"/>
            <a:chExt cx="5333" cy="1804"/>
          </a:xfrm>
        </p:grpSpPr>
        <p:sp>
          <p:nvSpPr>
            <p:cNvPr id="108549" name="Rectangle 11"/>
            <p:cNvSpPr>
              <a:spLocks noChangeArrowheads="1"/>
            </p:cNvSpPr>
            <p:nvPr/>
          </p:nvSpPr>
          <p:spPr bwMode="auto">
            <a:xfrm>
              <a:off x="427" y="2010"/>
              <a:ext cx="5333" cy="1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bIns="0">
              <a:spAutoFit/>
            </a:bodyPr>
            <a:lstStyle/>
            <a:p>
              <a:pPr indent="3175" eaLnBrk="1" hangingPunct="1">
                <a:lnSpc>
                  <a:spcPct val="140000"/>
                </a:lnSpc>
              </a:pPr>
              <a:r>
                <a:rPr lang="zh-CN" altLang="en-US">
                  <a:solidFill>
                    <a:srgbClr val="80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3．逻辑加（按位或）</a:t>
              </a:r>
            </a:p>
            <a:p>
              <a:pPr indent="3175" algn="just">
                <a:lnSpc>
                  <a:spcPct val="140000"/>
                </a:lnSpc>
              </a:pPr>
              <a:r>
                <a:rPr lang="zh-CN" altLang="en-US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 </a:t>
              </a:r>
              <a:r>
                <a:rPr lang="en-US" altLang="zh-CN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Z</a:t>
              </a:r>
              <a:r>
                <a:rPr lang="en-US" altLang="zh-CN" baseline="-30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  </a:t>
              </a:r>
              <a:r>
                <a:rPr lang="en-US" altLang="zh-CN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= X</a:t>
              </a:r>
              <a:r>
                <a:rPr lang="en-US" altLang="zh-CN" baseline="-30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</a:t>
              </a:r>
              <a:r>
                <a:rPr lang="en-US" altLang="zh-CN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∨Y</a:t>
              </a:r>
              <a:r>
                <a:rPr lang="en-US" altLang="zh-CN" baseline="-30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</a:t>
              </a:r>
              <a:r>
                <a:rPr lang="en-US" altLang="zh-CN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（i=0，1，</a:t>
              </a:r>
              <a:r>
                <a:rPr lang="en-US" altLang="zh-CN">
                  <a:solidFill>
                    <a:srgbClr val="000080"/>
                  </a:solidFill>
                  <a:latin typeface="Times New Roman" panose="02020603050405020304" pitchFamily="18" charset="0"/>
                  <a:ea typeface="黑体" panose="02010600030101010101" pitchFamily="2" charset="-122"/>
                </a:rPr>
                <a:t>…</a:t>
              </a:r>
              <a:r>
                <a:rPr lang="en-US" altLang="zh-CN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，n）</a:t>
              </a:r>
              <a:endParaRPr lang="en-US" altLang="zh-CN">
                <a:latin typeface="黑体" panose="02010600030101010101" pitchFamily="2" charset="-122"/>
                <a:ea typeface="黑体" panose="02010600030101010101" pitchFamily="2" charset="-122"/>
              </a:endParaRPr>
            </a:p>
            <a:p>
              <a:pPr indent="3175" algn="just">
                <a:lnSpc>
                  <a:spcPct val="140000"/>
                </a:lnSpc>
              </a:pPr>
              <a:r>
                <a:rPr lang="en-US" altLang="zh-CN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</a:t>
              </a:r>
              <a:r>
                <a:rPr lang="zh-CN" altLang="en-US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可用或门实现，也可通过逻辑乘和逻辑非实现。</a:t>
              </a:r>
              <a:endParaRPr lang="zh-CN" altLang="en-US" b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grpSp>
          <p:nvGrpSpPr>
            <p:cNvPr id="108550" name="Group 12"/>
            <p:cNvGrpSpPr/>
            <p:nvPr/>
          </p:nvGrpSpPr>
          <p:grpSpPr bwMode="auto">
            <a:xfrm>
              <a:off x="1644" y="3009"/>
              <a:ext cx="1287" cy="805"/>
              <a:chOff x="4675" y="6001"/>
              <a:chExt cx="1470" cy="1395"/>
            </a:xfrm>
          </p:grpSpPr>
          <p:sp>
            <p:nvSpPr>
              <p:cNvPr id="108551" name="Rectangle 13"/>
              <p:cNvSpPr>
                <a:spLocks noChangeArrowheads="1"/>
              </p:cNvSpPr>
              <p:nvPr/>
            </p:nvSpPr>
            <p:spPr bwMode="auto">
              <a:xfrm>
                <a:off x="5182" y="6556"/>
                <a:ext cx="420" cy="3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8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108552" name="Line 14"/>
              <p:cNvSpPr>
                <a:spLocks noChangeShapeType="1"/>
              </p:cNvSpPr>
              <p:nvPr/>
            </p:nvSpPr>
            <p:spPr bwMode="auto">
              <a:xfrm>
                <a:off x="5287" y="6856"/>
                <a:ext cx="0" cy="195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53" name="Line 15"/>
              <p:cNvSpPr>
                <a:spLocks noChangeShapeType="1"/>
              </p:cNvSpPr>
              <p:nvPr/>
            </p:nvSpPr>
            <p:spPr bwMode="auto">
              <a:xfrm>
                <a:off x="5467" y="6856"/>
                <a:ext cx="0" cy="195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54" name="Line 16"/>
              <p:cNvSpPr>
                <a:spLocks noChangeShapeType="1"/>
              </p:cNvSpPr>
              <p:nvPr/>
            </p:nvSpPr>
            <p:spPr bwMode="auto">
              <a:xfrm>
                <a:off x="5392" y="6361"/>
                <a:ext cx="0" cy="195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55" name="Text Box 17"/>
              <p:cNvSpPr txBox="1">
                <a:spLocks noChangeArrowheads="1"/>
              </p:cNvSpPr>
              <p:nvPr/>
            </p:nvSpPr>
            <p:spPr bwMode="auto">
              <a:xfrm>
                <a:off x="4675" y="7006"/>
                <a:ext cx="1470" cy="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20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X</a:t>
                </a:r>
                <a:r>
                  <a:rPr kumimoji="0" lang="en-US" altLang="zh-CN" sz="2000" baseline="-250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i </a:t>
                </a:r>
                <a:r>
                  <a:rPr kumimoji="0" lang="en-US" altLang="zh-CN" sz="20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 Y</a:t>
                </a:r>
                <a:r>
                  <a:rPr kumimoji="0" lang="en-US" altLang="zh-CN" sz="2000" baseline="-250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i</a:t>
                </a:r>
                <a:endParaRPr kumimoji="0" lang="en-US" altLang="zh-CN" sz="2000">
                  <a:solidFill>
                    <a:schemeClr val="tx1"/>
                  </a:solidFill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108556" name="Text Box 18"/>
              <p:cNvSpPr txBox="1">
                <a:spLocks noChangeArrowheads="1"/>
              </p:cNvSpPr>
              <p:nvPr/>
            </p:nvSpPr>
            <p:spPr bwMode="auto">
              <a:xfrm>
                <a:off x="5077" y="6001"/>
                <a:ext cx="690" cy="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20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Z</a:t>
                </a:r>
                <a:r>
                  <a:rPr kumimoji="0" lang="en-US" altLang="zh-CN" sz="2000" baseline="-250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i</a:t>
                </a:r>
                <a:endParaRPr kumimoji="0" lang="en-US" altLang="zh-CN" sz="2000">
                  <a:solidFill>
                    <a:schemeClr val="tx1"/>
                  </a:solidFill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108557" name="Text Box 19"/>
              <p:cNvSpPr txBox="1">
                <a:spLocks noChangeArrowheads="1"/>
              </p:cNvSpPr>
              <p:nvPr/>
            </p:nvSpPr>
            <p:spPr bwMode="auto">
              <a:xfrm>
                <a:off x="5137" y="6466"/>
                <a:ext cx="510" cy="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zh-CN" altLang="en-US" sz="1800">
                    <a:latin typeface="黑体" panose="02010600030101010101" pitchFamily="2" charset="-122"/>
                    <a:ea typeface="黑体" panose="02010600030101010101" pitchFamily="2" charset="-122"/>
                  </a:rPr>
                  <a:t>≥1</a:t>
                </a:r>
              </a:p>
            </p:txBody>
          </p:sp>
        </p:grp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666750" y="342900"/>
            <a:ext cx="8477250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bIns="0">
            <a:spAutoFit/>
          </a:bodyPr>
          <a:lstStyle/>
          <a:p>
            <a:pPr indent="3175" eaLnBrk="1" hangingPunct="1">
              <a:lnSpc>
                <a:spcPct val="15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4．逻辑异或</a:t>
            </a:r>
          </a:p>
          <a:p>
            <a:pPr indent="3175" algn="just">
              <a:lnSpc>
                <a:spcPct val="15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Z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  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  X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⊕Y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（i=0，1，</a:t>
            </a:r>
            <a:r>
              <a:rPr lang="en-US" altLang="zh-CN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…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，n）</a:t>
            </a:r>
            <a:endParaRPr lang="en-US" altLang="zh-CN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5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异或又称半加、不带进位加、模2加。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>
              <a:lnSpc>
                <a:spcPct val="150000"/>
              </a:lnSpc>
            </a:pP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0" y="479425"/>
            <a:ext cx="9301163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bIns="0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zh-CN" altLang="en-US" sz="260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§4.9 运算器的基本组成结构</a:t>
            </a:r>
            <a:endParaRPr lang="zh-CN" altLang="en-US" sz="2600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785813" y="1287463"/>
            <a:ext cx="7888287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运算器在控制器的控制下，不仅可以完成数据信息的算逻运算，还可以作为数据信息的传送通路。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0" y="479425"/>
            <a:ext cx="9301163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bIns="0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zh-CN" altLang="en-US" sz="260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§4.9 运算器的基本组成结构</a:t>
            </a:r>
            <a:endParaRPr lang="zh-CN" altLang="en-US" sz="2600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111619" name="Rectangle 4"/>
          <p:cNvSpPr>
            <a:spLocks noChangeArrowheads="1"/>
          </p:cNvSpPr>
          <p:nvPr/>
        </p:nvSpPr>
        <p:spPr bwMode="auto">
          <a:xfrm>
            <a:off x="652463" y="1160463"/>
            <a:ext cx="8491537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tIns="38088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4.9.1 运算器结构 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111620" name="Rectangle 5"/>
          <p:cNvSpPr>
            <a:spLocks noChangeArrowheads="1"/>
          </p:cNvSpPr>
          <p:nvPr/>
        </p:nvSpPr>
        <p:spPr bwMode="auto">
          <a:xfrm>
            <a:off x="666750" y="1498600"/>
            <a:ext cx="8477250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bIns="0">
            <a:spAutoFit/>
          </a:bodyPr>
          <a:lstStyle/>
          <a:p>
            <a:pPr indent="3175" eaLnBrk="1" hangingPunct="1">
              <a:lnSpc>
                <a:spcPct val="15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1．运算器的基本结构</a:t>
            </a:r>
          </a:p>
          <a:p>
            <a:pPr indent="3175" algn="just">
              <a:lnSpc>
                <a:spcPct val="15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　　基本的运算器包含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---</a:t>
            </a:r>
            <a:endParaRPr lang="en-US" altLang="zh-CN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/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　   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ALU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：实现基本算术、逻辑运算功能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(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核心部件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</a:t>
            </a:r>
            <a:endParaRPr lang="en-US" altLang="zh-CN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/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　  寄存器组 ：提供操作数与暂存结果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/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　  判别逻辑和控制电路</a:t>
            </a:r>
          </a:p>
          <a:p>
            <a:pPr indent="3175" algn="just"/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数据传输通路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111621" name="Group 15"/>
          <p:cNvGrpSpPr/>
          <p:nvPr/>
        </p:nvGrpSpPr>
        <p:grpSpPr bwMode="auto">
          <a:xfrm>
            <a:off x="1963738" y="4554538"/>
            <a:ext cx="5110162" cy="1724025"/>
            <a:chOff x="896" y="2881"/>
            <a:chExt cx="3219" cy="1086"/>
          </a:xfrm>
        </p:grpSpPr>
        <p:sp>
          <p:nvSpPr>
            <p:cNvPr id="111622" name="Rectangle 7"/>
            <p:cNvSpPr>
              <a:spLocks noChangeArrowheads="1"/>
            </p:cNvSpPr>
            <p:nvPr/>
          </p:nvSpPr>
          <p:spPr bwMode="auto">
            <a:xfrm>
              <a:off x="896" y="2881"/>
              <a:ext cx="3219" cy="1086"/>
            </a:xfrm>
            <a:prstGeom prst="rect">
              <a:avLst/>
            </a:prstGeom>
            <a:solidFill>
              <a:srgbClr val="CCECFF"/>
            </a:solidFill>
            <a:ln w="28575" algn="ctr">
              <a:solidFill>
                <a:srgbClr val="003300"/>
              </a:solidFill>
              <a:miter lim="800000"/>
            </a:ln>
          </p:spPr>
          <p:txBody>
            <a:bodyPr lIns="90000" tIns="46800" rIns="90000" bIns="0"/>
            <a:lstStyle/>
            <a:p>
              <a:pPr>
                <a:lnSpc>
                  <a:spcPct val="110000"/>
                </a:lnSpc>
              </a:pPr>
              <a:r>
                <a:rPr lang="zh-CN" altLang="en-US">
                  <a:solidFill>
                    <a:srgbClr val="000080"/>
                  </a:solidFill>
                  <a:ea typeface="黑体" panose="02010600030101010101" pitchFamily="2" charset="-122"/>
                </a:rPr>
                <a:t>运算器</a:t>
              </a:r>
            </a:p>
          </p:txBody>
        </p:sp>
        <p:grpSp>
          <p:nvGrpSpPr>
            <p:cNvPr id="111623" name="Group 8"/>
            <p:cNvGrpSpPr/>
            <p:nvPr/>
          </p:nvGrpSpPr>
          <p:grpSpPr bwMode="auto">
            <a:xfrm>
              <a:off x="1362" y="3188"/>
              <a:ext cx="1451" cy="458"/>
              <a:chOff x="3385" y="3146"/>
              <a:chExt cx="1963" cy="668"/>
            </a:xfrm>
          </p:grpSpPr>
          <p:sp>
            <p:nvSpPr>
              <p:cNvPr id="111627" name="Freeform 62"/>
              <p:cNvSpPr/>
              <p:nvPr/>
            </p:nvSpPr>
            <p:spPr bwMode="auto">
              <a:xfrm>
                <a:off x="3385" y="3146"/>
                <a:ext cx="1963" cy="668"/>
              </a:xfrm>
              <a:custGeom>
                <a:avLst/>
                <a:gdLst>
                  <a:gd name="T0" fmla="*/ 0 w 1978"/>
                  <a:gd name="T1" fmla="*/ 25713 h 486"/>
                  <a:gd name="T2" fmla="*/ 273 w 1978"/>
                  <a:gd name="T3" fmla="*/ 0 h 486"/>
                  <a:gd name="T4" fmla="*/ 767 w 1978"/>
                  <a:gd name="T5" fmla="*/ 0 h 486"/>
                  <a:gd name="T6" fmla="*/ 1046 w 1978"/>
                  <a:gd name="T7" fmla="*/ 26217 h 486"/>
                  <a:gd name="T8" fmla="*/ 589 w 1978"/>
                  <a:gd name="T9" fmla="*/ 26217 h 486"/>
                  <a:gd name="T10" fmla="*/ 525 w 1978"/>
                  <a:gd name="T11" fmla="*/ 19074 h 486"/>
                  <a:gd name="T12" fmla="*/ 446 w 1978"/>
                  <a:gd name="T13" fmla="*/ 26217 h 486"/>
                  <a:gd name="T14" fmla="*/ 0 w 1978"/>
                  <a:gd name="T15" fmla="*/ 25713 h 48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978"/>
                  <a:gd name="T25" fmla="*/ 0 h 486"/>
                  <a:gd name="T26" fmla="*/ 1978 w 1978"/>
                  <a:gd name="T27" fmla="*/ 486 h 48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978" h="486">
                    <a:moveTo>
                      <a:pt x="0" y="477"/>
                    </a:moveTo>
                    <a:lnTo>
                      <a:pt x="512" y="0"/>
                    </a:lnTo>
                    <a:lnTo>
                      <a:pt x="1448" y="0"/>
                    </a:lnTo>
                    <a:lnTo>
                      <a:pt x="1978" y="486"/>
                    </a:lnTo>
                    <a:lnTo>
                      <a:pt x="1122" y="486"/>
                    </a:lnTo>
                    <a:lnTo>
                      <a:pt x="988" y="354"/>
                    </a:lnTo>
                    <a:lnTo>
                      <a:pt x="848" y="486"/>
                    </a:lnTo>
                    <a:lnTo>
                      <a:pt x="0" y="477"/>
                    </a:lnTo>
                    <a:close/>
                  </a:path>
                </a:pathLst>
              </a:custGeom>
              <a:solidFill>
                <a:srgbClr val="FFCCCC"/>
              </a:solidFill>
              <a:ln w="28575" cap="flat" cmpd="sng">
                <a:solidFill>
                  <a:srgbClr val="00008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28" name="Text Box 66"/>
              <p:cNvSpPr txBox="1">
                <a:spLocks noChangeArrowheads="1"/>
              </p:cNvSpPr>
              <p:nvPr/>
            </p:nvSpPr>
            <p:spPr bwMode="auto">
              <a:xfrm>
                <a:off x="3483" y="3482"/>
                <a:ext cx="474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30000"/>
                  </a:lnSpc>
                </a:pPr>
                <a:r>
                  <a:rPr kumimoji="0" lang="en-US" altLang="zh-CN" sz="20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ALU</a:t>
                </a:r>
              </a:p>
            </p:txBody>
          </p:sp>
          <p:sp>
            <p:nvSpPr>
              <p:cNvPr id="111629" name="AutoShape 11"/>
              <p:cNvSpPr>
                <a:spLocks noChangeArrowheads="1"/>
              </p:cNvSpPr>
              <p:nvPr/>
            </p:nvSpPr>
            <p:spPr bwMode="auto">
              <a:xfrm>
                <a:off x="3988" y="3247"/>
                <a:ext cx="749" cy="321"/>
              </a:xfrm>
              <a:prstGeom prst="roundRect">
                <a:avLst>
                  <a:gd name="adj" fmla="val 16667"/>
                </a:avLst>
              </a:prstGeom>
              <a:solidFill>
                <a:srgbClr val="FF9900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lIns="90000" tIns="46800" rIns="9000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000">
                    <a:solidFill>
                      <a:srgbClr val="000080"/>
                    </a:solidFill>
                    <a:ea typeface="黑体" panose="02010600030101010101" pitchFamily="2" charset="-122"/>
                  </a:rPr>
                  <a:t>加法器</a:t>
                </a:r>
              </a:p>
            </p:txBody>
          </p:sp>
        </p:grpSp>
        <p:sp>
          <p:nvSpPr>
            <p:cNvPr id="111624" name="Text Box 12"/>
            <p:cNvSpPr txBox="1">
              <a:spLocks noChangeArrowheads="1"/>
            </p:cNvSpPr>
            <p:nvPr/>
          </p:nvSpPr>
          <p:spPr bwMode="auto">
            <a:xfrm>
              <a:off x="2898" y="2995"/>
              <a:ext cx="1051" cy="259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rgbClr val="000080"/>
              </a:solidFill>
              <a:miter lim="800000"/>
            </a:ln>
          </p:spPr>
          <p:txBody>
            <a:bodyPr lIns="90000" tIns="18000" rIns="9000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zh-CN" altLang="en-US" sz="2000">
                  <a:ea typeface="黑体" panose="02010600030101010101" pitchFamily="2" charset="-122"/>
                </a:rPr>
                <a:t>寄存器组</a:t>
              </a:r>
            </a:p>
          </p:txBody>
        </p:sp>
        <p:sp>
          <p:nvSpPr>
            <p:cNvPr id="111625" name="Text Box 13"/>
            <p:cNvSpPr txBox="1">
              <a:spLocks noChangeArrowheads="1"/>
            </p:cNvSpPr>
            <p:nvPr/>
          </p:nvSpPr>
          <p:spPr bwMode="auto">
            <a:xfrm>
              <a:off x="2823" y="3682"/>
              <a:ext cx="12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zh-CN" altLang="en-US" sz="2000">
                  <a:ea typeface="黑体" panose="02010600030101010101" pitchFamily="2" charset="-122"/>
                </a:rPr>
                <a:t>（数据通路）</a:t>
              </a:r>
            </a:p>
          </p:txBody>
        </p:sp>
        <p:sp>
          <p:nvSpPr>
            <p:cNvPr id="111626" name="Text Box 14"/>
            <p:cNvSpPr txBox="1">
              <a:spLocks noChangeArrowheads="1"/>
            </p:cNvSpPr>
            <p:nvPr/>
          </p:nvSpPr>
          <p:spPr bwMode="auto">
            <a:xfrm>
              <a:off x="2899" y="3354"/>
              <a:ext cx="1051" cy="259"/>
            </a:xfrm>
            <a:prstGeom prst="rect">
              <a:avLst/>
            </a:prstGeom>
            <a:solidFill>
              <a:srgbClr val="FFCCCC"/>
            </a:solidFill>
            <a:ln w="28575" algn="ctr">
              <a:solidFill>
                <a:srgbClr val="000080"/>
              </a:solidFill>
              <a:miter lim="800000"/>
            </a:ln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zh-CN" altLang="en-US" sz="2000">
                  <a:ea typeface="黑体" panose="02010600030101010101" pitchFamily="2" charset="-122"/>
                </a:rPr>
                <a:t>判别控制</a:t>
              </a: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30"/>
          <p:cNvGrpSpPr/>
          <p:nvPr/>
        </p:nvGrpSpPr>
        <p:grpSpPr bwMode="auto">
          <a:xfrm>
            <a:off x="1460500" y="3224213"/>
            <a:ext cx="4479925" cy="2671762"/>
            <a:chOff x="920" y="2049"/>
            <a:chExt cx="1681" cy="1035"/>
          </a:xfrm>
        </p:grpSpPr>
        <p:sp>
          <p:nvSpPr>
            <p:cNvPr id="13318" name="Text Box 8"/>
            <p:cNvSpPr txBox="1">
              <a:spLocks noChangeArrowheads="1"/>
            </p:cNvSpPr>
            <p:nvPr/>
          </p:nvSpPr>
          <p:spPr bwMode="auto">
            <a:xfrm>
              <a:off x="920" y="2307"/>
              <a:ext cx="1681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>
                  <a:solidFill>
                    <a:srgbClr val="000099"/>
                  </a:solidFill>
                  <a:latin typeface="宋体" panose="02010600030101010101" pitchFamily="2" charset="-122"/>
                </a:rPr>
                <a:t>C</a:t>
              </a:r>
              <a:r>
                <a:rPr kumimoji="0" lang="en-US" altLang="zh-CN" baseline="-25000">
                  <a:solidFill>
                    <a:srgbClr val="000099"/>
                  </a:solidFill>
                  <a:latin typeface="宋体" panose="02010600030101010101" pitchFamily="2" charset="-122"/>
                </a:rPr>
                <a:t>i</a:t>
              </a:r>
              <a:r>
                <a:rPr kumimoji="0" lang="en-US" altLang="zh-CN">
                  <a:solidFill>
                    <a:srgbClr val="000099"/>
                  </a:solidFill>
                  <a:latin typeface="宋体" panose="02010600030101010101" pitchFamily="2" charset="-122"/>
                </a:rPr>
                <a:t>   </a:t>
              </a:r>
              <a:r>
                <a:rPr kumimoji="0" lang="en-US" altLang="zh-CN" b="0">
                  <a:solidFill>
                    <a:srgbClr val="000099"/>
                  </a:solidFill>
                  <a:latin typeface="宋体" panose="02010600030101010101" pitchFamily="2" charset="-122"/>
                </a:rPr>
                <a:t>              </a:t>
              </a:r>
              <a:r>
                <a:rPr kumimoji="0" lang="en-US" altLang="zh-CN">
                  <a:solidFill>
                    <a:srgbClr val="000099"/>
                  </a:solidFill>
                  <a:latin typeface="宋体" panose="02010600030101010101" pitchFamily="2" charset="-122"/>
                </a:rPr>
                <a:t>C</a:t>
              </a:r>
              <a:r>
                <a:rPr kumimoji="0" lang="en-US" altLang="zh-CN" baseline="-25000">
                  <a:solidFill>
                    <a:srgbClr val="000099"/>
                  </a:solidFill>
                  <a:latin typeface="宋体" panose="02010600030101010101" pitchFamily="2" charset="-122"/>
                </a:rPr>
                <a:t>i-1</a:t>
              </a:r>
              <a:endParaRPr kumimoji="0" lang="en-US" altLang="zh-CN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9" name="Rectangle 9"/>
            <p:cNvSpPr>
              <a:spLocks noChangeArrowheads="1"/>
            </p:cNvSpPr>
            <p:nvPr/>
          </p:nvSpPr>
          <p:spPr bwMode="auto">
            <a:xfrm>
              <a:off x="1526" y="2412"/>
              <a:ext cx="488" cy="261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99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0" name="Text Box 10"/>
            <p:cNvSpPr txBox="1">
              <a:spLocks noChangeArrowheads="1"/>
            </p:cNvSpPr>
            <p:nvPr/>
          </p:nvSpPr>
          <p:spPr bwMode="auto">
            <a:xfrm>
              <a:off x="1528" y="2449"/>
              <a:ext cx="467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>
                  <a:solidFill>
                    <a:srgbClr val="000099"/>
                  </a:solidFill>
                  <a:latin typeface="宋体" panose="02010600030101010101" pitchFamily="2" charset="-122"/>
                </a:rPr>
                <a:t>FA</a:t>
              </a:r>
            </a:p>
          </p:txBody>
        </p:sp>
        <p:sp>
          <p:nvSpPr>
            <p:cNvPr id="13321" name="Line 11"/>
            <p:cNvSpPr>
              <a:spLocks noChangeShapeType="1"/>
            </p:cNvSpPr>
            <p:nvPr/>
          </p:nvSpPr>
          <p:spPr bwMode="auto">
            <a:xfrm flipH="1">
              <a:off x="2014" y="2542"/>
              <a:ext cx="191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" name="Line 12"/>
            <p:cNvSpPr>
              <a:spLocks noChangeShapeType="1"/>
            </p:cNvSpPr>
            <p:nvPr/>
          </p:nvSpPr>
          <p:spPr bwMode="auto">
            <a:xfrm flipH="1">
              <a:off x="1324" y="2542"/>
              <a:ext cx="192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3" name="Line 13"/>
            <p:cNvSpPr>
              <a:spLocks noChangeShapeType="1"/>
            </p:cNvSpPr>
            <p:nvPr/>
          </p:nvSpPr>
          <p:spPr bwMode="auto">
            <a:xfrm rot="5400000" flipH="1" flipV="1">
              <a:off x="1696" y="2328"/>
              <a:ext cx="168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4" name="Line 14"/>
            <p:cNvSpPr>
              <a:spLocks noChangeShapeType="1"/>
            </p:cNvSpPr>
            <p:nvPr/>
          </p:nvSpPr>
          <p:spPr bwMode="auto">
            <a:xfrm rot="5400000" flipH="1" flipV="1">
              <a:off x="1569" y="2747"/>
              <a:ext cx="167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Line 15"/>
            <p:cNvSpPr>
              <a:spLocks noChangeShapeType="1"/>
            </p:cNvSpPr>
            <p:nvPr/>
          </p:nvSpPr>
          <p:spPr bwMode="auto">
            <a:xfrm rot="5400000" flipH="1" flipV="1">
              <a:off x="1783" y="2756"/>
              <a:ext cx="166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Text Box 16"/>
            <p:cNvSpPr txBox="1">
              <a:spLocks noChangeArrowheads="1"/>
            </p:cNvSpPr>
            <p:nvPr/>
          </p:nvSpPr>
          <p:spPr bwMode="auto">
            <a:xfrm>
              <a:off x="1590" y="2049"/>
              <a:ext cx="6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>
                  <a:solidFill>
                    <a:srgbClr val="000099"/>
                  </a:solidFill>
                  <a:latin typeface="宋体" panose="02010600030101010101" pitchFamily="2" charset="-122"/>
                </a:rPr>
                <a:t>S</a:t>
              </a:r>
              <a:r>
                <a:rPr kumimoji="0" lang="en-US" altLang="zh-CN" baseline="-25000">
                  <a:solidFill>
                    <a:srgbClr val="000099"/>
                  </a:solidFill>
                  <a:latin typeface="宋体" panose="02010600030101010101" pitchFamily="2" charset="-122"/>
                </a:rPr>
                <a:t>i</a:t>
              </a:r>
              <a:endParaRPr kumimoji="0" lang="en-US" altLang="zh-CN">
                <a:solidFill>
                  <a:srgbClr val="000099"/>
                </a:solidFill>
                <a:latin typeface="宋体" panose="02010600030101010101" pitchFamily="2" charset="-122"/>
              </a:endParaRPr>
            </a:p>
            <a:p>
              <a:pPr algn="ctr">
                <a:lnSpc>
                  <a:spcPct val="100000"/>
                </a:lnSpc>
              </a:pPr>
              <a:endParaRPr kumimoji="0" lang="en-US" altLang="zh-CN">
                <a:latin typeface="宋体" panose="02010600030101010101" pitchFamily="2" charset="-122"/>
              </a:endParaRPr>
            </a:p>
          </p:txBody>
        </p:sp>
        <p:sp>
          <p:nvSpPr>
            <p:cNvPr id="13327" name="Text Box 17"/>
            <p:cNvSpPr txBox="1">
              <a:spLocks noChangeArrowheads="1"/>
            </p:cNvSpPr>
            <p:nvPr/>
          </p:nvSpPr>
          <p:spPr bwMode="auto">
            <a:xfrm>
              <a:off x="1368" y="2812"/>
              <a:ext cx="91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>
                  <a:solidFill>
                    <a:srgbClr val="000099"/>
                  </a:solidFill>
                  <a:latin typeface="宋体" panose="02010600030101010101" pitchFamily="2" charset="-122"/>
                </a:rPr>
                <a:t>A</a:t>
              </a:r>
              <a:r>
                <a:rPr kumimoji="0" lang="en-US" altLang="zh-CN" baseline="-25000">
                  <a:solidFill>
                    <a:srgbClr val="000099"/>
                  </a:solidFill>
                  <a:latin typeface="宋体" panose="02010600030101010101" pitchFamily="2" charset="-122"/>
                </a:rPr>
                <a:t>i</a:t>
              </a:r>
              <a:r>
                <a:rPr kumimoji="0" lang="en-US" altLang="zh-CN">
                  <a:solidFill>
                    <a:srgbClr val="000099"/>
                  </a:solidFill>
                  <a:latin typeface="宋体" panose="02010600030101010101" pitchFamily="2" charset="-122"/>
                </a:rPr>
                <a:t>  B</a:t>
              </a:r>
              <a:r>
                <a:rPr kumimoji="0" lang="en-US" altLang="zh-CN" baseline="-25000">
                  <a:solidFill>
                    <a:srgbClr val="000099"/>
                  </a:solidFill>
                  <a:latin typeface="宋体" panose="02010600030101010101" pitchFamily="2" charset="-122"/>
                </a:rPr>
                <a:t>i</a:t>
              </a:r>
            </a:p>
          </p:txBody>
        </p:sp>
      </p:grpSp>
      <p:sp>
        <p:nvSpPr>
          <p:cNvPr id="13315" name="Rectangle 34"/>
          <p:cNvSpPr>
            <a:spLocks noChangeArrowheads="1"/>
          </p:cNvSpPr>
          <p:nvPr/>
        </p:nvSpPr>
        <p:spPr bwMode="auto">
          <a:xfrm>
            <a:off x="0" y="487363"/>
            <a:ext cx="9144000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zh-CN" altLang="en-US" sz="260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§4.1 基本算术运算的实现</a:t>
            </a:r>
          </a:p>
          <a:p>
            <a:pPr algn="ctr">
              <a:lnSpc>
                <a:spcPct val="100000"/>
              </a:lnSpc>
            </a:pPr>
            <a:endParaRPr lang="zh-CN" altLang="en-US" sz="2600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13316" name="Rectangle 35"/>
          <p:cNvSpPr>
            <a:spLocks noChangeArrowheads="1"/>
          </p:cNvSpPr>
          <p:nvPr/>
        </p:nvSpPr>
        <p:spPr bwMode="auto">
          <a:xfrm>
            <a:off x="558800" y="1085850"/>
            <a:ext cx="82931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algn="just" eaLnBrk="1" hangingPunct="1"/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加法运算是最基本的算术运算，减、乘、除运算最终都可以归结为加法运算。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13317" name="Rectangle 36"/>
          <p:cNvSpPr>
            <a:spLocks noChangeArrowheads="1"/>
          </p:cNvSpPr>
          <p:nvPr/>
        </p:nvSpPr>
        <p:spPr bwMode="auto">
          <a:xfrm>
            <a:off x="571500" y="2382838"/>
            <a:ext cx="62865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38088" rIns="90000" bIns="0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4.1.1  加法器</a:t>
            </a: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1．全加器（</a:t>
            </a:r>
            <a:r>
              <a:rPr lang="en-US" altLang="zh-CN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FA）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706438" y="512763"/>
            <a:ext cx="8437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00000"/>
              </a:lnSpc>
            </a:pPr>
            <a:r>
              <a:rPr lang="zh-CN" altLang="en-US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常见的基本结构有两类：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809625" y="1009650"/>
            <a:ext cx="8334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0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⑴ 带多路选择器的运算器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112644" name="Text Box 7"/>
          <p:cNvSpPr txBox="1">
            <a:spLocks noChangeArrowheads="1"/>
          </p:cNvSpPr>
          <p:nvPr/>
        </p:nvSpPr>
        <p:spPr bwMode="auto">
          <a:xfrm>
            <a:off x="4959350" y="3635375"/>
            <a:ext cx="401955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</a:pPr>
            <a:r>
              <a:rPr kumimoji="0" lang="zh-CN" altLang="en-US" sz="220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注意</a:t>
            </a:r>
            <a:r>
              <a:rPr kumimoji="0" lang="en-US" altLang="zh-CN" sz="220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:</a:t>
            </a:r>
            <a:r>
              <a:rPr kumimoji="0" lang="zh-CN" altLang="en-US" sz="220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多路选择器无记忆功能！</a:t>
            </a:r>
          </a:p>
        </p:txBody>
      </p:sp>
      <p:grpSp>
        <p:nvGrpSpPr>
          <p:cNvPr id="112645" name="Group 60"/>
          <p:cNvGrpSpPr/>
          <p:nvPr/>
        </p:nvGrpSpPr>
        <p:grpSpPr bwMode="auto">
          <a:xfrm>
            <a:off x="1670050" y="2070100"/>
            <a:ext cx="2543175" cy="2154238"/>
            <a:chOff x="2764" y="10978"/>
            <a:chExt cx="1855" cy="1610"/>
          </a:xfrm>
        </p:grpSpPr>
        <p:sp>
          <p:nvSpPr>
            <p:cNvPr id="112675" name="Text Box 61"/>
            <p:cNvSpPr txBox="1">
              <a:spLocks noChangeArrowheads="1"/>
            </p:cNvSpPr>
            <p:nvPr/>
          </p:nvSpPr>
          <p:spPr bwMode="auto">
            <a:xfrm>
              <a:off x="2764" y="12202"/>
              <a:ext cx="763" cy="386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kumimoji="0" lang="zh-CN" altLang="en-US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选择器</a:t>
              </a:r>
            </a:p>
          </p:txBody>
        </p:sp>
        <p:sp>
          <p:nvSpPr>
            <p:cNvPr id="112676" name="Freeform 62"/>
            <p:cNvSpPr/>
            <p:nvPr/>
          </p:nvSpPr>
          <p:spPr bwMode="auto">
            <a:xfrm>
              <a:off x="2859" y="11580"/>
              <a:ext cx="1657" cy="416"/>
            </a:xfrm>
            <a:custGeom>
              <a:avLst/>
              <a:gdLst>
                <a:gd name="T0" fmla="*/ 0 w 1978"/>
                <a:gd name="T1" fmla="*/ 33 h 486"/>
                <a:gd name="T2" fmla="*/ 25 w 1978"/>
                <a:gd name="T3" fmla="*/ 0 h 486"/>
                <a:gd name="T4" fmla="*/ 71 w 1978"/>
                <a:gd name="T5" fmla="*/ 0 h 486"/>
                <a:gd name="T6" fmla="*/ 97 w 1978"/>
                <a:gd name="T7" fmla="*/ 34 h 486"/>
                <a:gd name="T8" fmla="*/ 54 w 1978"/>
                <a:gd name="T9" fmla="*/ 34 h 486"/>
                <a:gd name="T10" fmla="*/ 49 w 1978"/>
                <a:gd name="T11" fmla="*/ 25 h 486"/>
                <a:gd name="T12" fmla="*/ 41 w 1978"/>
                <a:gd name="T13" fmla="*/ 34 h 486"/>
                <a:gd name="T14" fmla="*/ 0 w 1978"/>
                <a:gd name="T15" fmla="*/ 33 h 48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78"/>
                <a:gd name="T25" fmla="*/ 0 h 486"/>
                <a:gd name="T26" fmla="*/ 1978 w 1978"/>
                <a:gd name="T27" fmla="*/ 486 h 48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78" h="486">
                  <a:moveTo>
                    <a:pt x="0" y="477"/>
                  </a:moveTo>
                  <a:lnTo>
                    <a:pt x="512" y="0"/>
                  </a:lnTo>
                  <a:lnTo>
                    <a:pt x="1448" y="0"/>
                  </a:lnTo>
                  <a:lnTo>
                    <a:pt x="1978" y="486"/>
                  </a:lnTo>
                  <a:lnTo>
                    <a:pt x="1122" y="486"/>
                  </a:lnTo>
                  <a:lnTo>
                    <a:pt x="988" y="354"/>
                  </a:lnTo>
                  <a:lnTo>
                    <a:pt x="848" y="486"/>
                  </a:lnTo>
                  <a:lnTo>
                    <a:pt x="0" y="477"/>
                  </a:lnTo>
                  <a:close/>
                </a:path>
              </a:pathLst>
            </a:custGeom>
            <a:noFill/>
            <a:ln w="28575" cap="flat" cmpd="sng">
              <a:solidFill>
                <a:srgbClr val="00008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77" name="Text Box 63"/>
            <p:cNvSpPr txBox="1">
              <a:spLocks noChangeArrowheads="1"/>
            </p:cNvSpPr>
            <p:nvPr/>
          </p:nvSpPr>
          <p:spPr bwMode="auto">
            <a:xfrm>
              <a:off x="3279" y="10978"/>
              <a:ext cx="783" cy="386"/>
            </a:xfrm>
            <a:prstGeom prst="rect">
              <a:avLst/>
            </a:prstGeom>
            <a:noFill/>
            <a:ln w="28575">
              <a:solidFill>
                <a:srgbClr val="00008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kumimoji="0" lang="zh-CN" altLang="en-US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移位器</a:t>
              </a:r>
            </a:p>
          </p:txBody>
        </p:sp>
        <p:sp>
          <p:nvSpPr>
            <p:cNvPr id="112678" name="Text Box 64"/>
            <p:cNvSpPr txBox="1">
              <a:spLocks noChangeArrowheads="1"/>
            </p:cNvSpPr>
            <p:nvPr/>
          </p:nvSpPr>
          <p:spPr bwMode="auto">
            <a:xfrm>
              <a:off x="3856" y="12202"/>
              <a:ext cx="763" cy="386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kumimoji="0" lang="zh-CN" altLang="en-US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选择器</a:t>
              </a:r>
            </a:p>
          </p:txBody>
        </p:sp>
      </p:grpSp>
      <p:sp>
        <p:nvSpPr>
          <p:cNvPr id="112646" name="Text Box 66"/>
          <p:cNvSpPr txBox="1">
            <a:spLocks noChangeArrowheads="1"/>
          </p:cNvSpPr>
          <p:nvPr/>
        </p:nvSpPr>
        <p:spPr bwMode="auto">
          <a:xfrm>
            <a:off x="2460625" y="2938463"/>
            <a:ext cx="969963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kumimoji="0"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ALU</a:t>
            </a:r>
          </a:p>
        </p:txBody>
      </p:sp>
      <p:sp>
        <p:nvSpPr>
          <p:cNvPr id="112647" name="Text Box 67"/>
          <p:cNvSpPr txBox="1">
            <a:spLocks noChangeArrowheads="1"/>
          </p:cNvSpPr>
          <p:nvPr/>
        </p:nvSpPr>
        <p:spPr bwMode="auto">
          <a:xfrm>
            <a:off x="1809750" y="4100513"/>
            <a:ext cx="81597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kumimoji="0" lang="en-US" altLang="zh-CN" sz="2000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……</a:t>
            </a:r>
            <a:endParaRPr kumimoji="0" lang="en-US" altLang="zh-CN" sz="2000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112648" name="Text Box 68"/>
          <p:cNvSpPr txBox="1">
            <a:spLocks noChangeArrowheads="1"/>
          </p:cNvSpPr>
          <p:nvPr/>
        </p:nvSpPr>
        <p:spPr bwMode="auto">
          <a:xfrm>
            <a:off x="3284538" y="4100513"/>
            <a:ext cx="81756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kumimoji="0" lang="en-US" altLang="zh-CN" sz="2000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……</a:t>
            </a:r>
            <a:endParaRPr kumimoji="0" lang="en-US" altLang="zh-CN" sz="2000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112649" name="Text Box 69"/>
          <p:cNvSpPr txBox="1">
            <a:spLocks noChangeArrowheads="1"/>
          </p:cNvSpPr>
          <p:nvPr/>
        </p:nvSpPr>
        <p:spPr bwMode="auto">
          <a:xfrm>
            <a:off x="1582738" y="4529138"/>
            <a:ext cx="12954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kumimoji="0"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R</a:t>
            </a:r>
            <a:r>
              <a:rPr kumimoji="0" lang="en-US" altLang="zh-CN" sz="14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0</a:t>
            </a:r>
            <a:r>
              <a:rPr kumimoji="0"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r>
              <a:rPr kumimoji="0" lang="en-US" altLang="zh-CN" sz="2000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…</a:t>
            </a:r>
            <a:r>
              <a:rPr kumimoji="0"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R</a:t>
            </a:r>
            <a:r>
              <a:rPr kumimoji="0" lang="en-US" altLang="zh-CN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n</a:t>
            </a:r>
          </a:p>
        </p:txBody>
      </p:sp>
      <p:sp>
        <p:nvSpPr>
          <p:cNvPr id="112650" name="Text Box 70"/>
          <p:cNvSpPr txBox="1">
            <a:spLocks noChangeArrowheads="1"/>
          </p:cNvSpPr>
          <p:nvPr/>
        </p:nvSpPr>
        <p:spPr bwMode="auto">
          <a:xfrm>
            <a:off x="3081338" y="4529138"/>
            <a:ext cx="126523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kumimoji="0"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R</a:t>
            </a:r>
            <a:r>
              <a:rPr kumimoji="0" lang="en-US" altLang="zh-CN" sz="14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0</a:t>
            </a:r>
            <a:r>
              <a:rPr kumimoji="0"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r>
              <a:rPr kumimoji="0" lang="en-US" altLang="zh-CN" sz="2000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…</a:t>
            </a:r>
            <a:r>
              <a:rPr kumimoji="0"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R</a:t>
            </a:r>
            <a:r>
              <a:rPr kumimoji="0" lang="en-US" altLang="zh-CN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n</a:t>
            </a:r>
          </a:p>
          <a:p>
            <a:pPr eaLnBrk="1" hangingPunct="1">
              <a:lnSpc>
                <a:spcPct val="130000"/>
              </a:lnSpc>
            </a:pPr>
            <a:endParaRPr kumimoji="0" lang="en-US" altLang="zh-CN" sz="2000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112651" name="Group 71"/>
          <p:cNvGrpSpPr/>
          <p:nvPr/>
        </p:nvGrpSpPr>
        <p:grpSpPr bwMode="auto">
          <a:xfrm>
            <a:off x="1811338" y="1735138"/>
            <a:ext cx="2301875" cy="2781300"/>
            <a:chOff x="5956" y="2963"/>
            <a:chExt cx="1869" cy="2159"/>
          </a:xfrm>
        </p:grpSpPr>
        <p:sp>
          <p:nvSpPr>
            <p:cNvPr id="112667" name="Line 72"/>
            <p:cNvSpPr>
              <a:spLocks noChangeShapeType="1"/>
            </p:cNvSpPr>
            <p:nvPr/>
          </p:nvSpPr>
          <p:spPr bwMode="auto">
            <a:xfrm flipV="1">
              <a:off x="6289" y="4282"/>
              <a:ext cx="0" cy="217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68" name="Line 73"/>
            <p:cNvSpPr>
              <a:spLocks noChangeShapeType="1"/>
            </p:cNvSpPr>
            <p:nvPr/>
          </p:nvSpPr>
          <p:spPr bwMode="auto">
            <a:xfrm flipV="1">
              <a:off x="7484" y="4272"/>
              <a:ext cx="0" cy="216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69" name="Line 74"/>
            <p:cNvSpPr>
              <a:spLocks noChangeShapeType="1"/>
            </p:cNvSpPr>
            <p:nvPr/>
          </p:nvSpPr>
          <p:spPr bwMode="auto">
            <a:xfrm flipV="1">
              <a:off x="6872" y="3619"/>
              <a:ext cx="0" cy="230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70" name="Line 75"/>
            <p:cNvSpPr>
              <a:spLocks noChangeShapeType="1"/>
            </p:cNvSpPr>
            <p:nvPr/>
          </p:nvSpPr>
          <p:spPr bwMode="auto">
            <a:xfrm flipV="1">
              <a:off x="5956" y="4885"/>
              <a:ext cx="0" cy="217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71" name="Line 76"/>
            <p:cNvSpPr>
              <a:spLocks noChangeShapeType="1"/>
            </p:cNvSpPr>
            <p:nvPr/>
          </p:nvSpPr>
          <p:spPr bwMode="auto">
            <a:xfrm flipV="1">
              <a:off x="6606" y="4906"/>
              <a:ext cx="0" cy="216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72" name="Line 77"/>
            <p:cNvSpPr>
              <a:spLocks noChangeShapeType="1"/>
            </p:cNvSpPr>
            <p:nvPr/>
          </p:nvSpPr>
          <p:spPr bwMode="auto">
            <a:xfrm flipV="1">
              <a:off x="7174" y="4895"/>
              <a:ext cx="0" cy="216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73" name="Line 78"/>
            <p:cNvSpPr>
              <a:spLocks noChangeShapeType="1"/>
            </p:cNvSpPr>
            <p:nvPr/>
          </p:nvSpPr>
          <p:spPr bwMode="auto">
            <a:xfrm flipV="1">
              <a:off x="7825" y="4892"/>
              <a:ext cx="0" cy="217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74" name="Line 79"/>
            <p:cNvSpPr>
              <a:spLocks noChangeShapeType="1"/>
            </p:cNvSpPr>
            <p:nvPr/>
          </p:nvSpPr>
          <p:spPr bwMode="auto">
            <a:xfrm flipV="1">
              <a:off x="6862" y="2963"/>
              <a:ext cx="0" cy="230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652" name="Line 80"/>
          <p:cNvSpPr>
            <a:spLocks noChangeShapeType="1"/>
          </p:cNvSpPr>
          <p:nvPr/>
        </p:nvSpPr>
        <p:spPr bwMode="auto">
          <a:xfrm>
            <a:off x="2935288" y="1735138"/>
            <a:ext cx="3052762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3" name="Text Box 81"/>
          <p:cNvSpPr txBox="1">
            <a:spLocks noChangeArrowheads="1"/>
          </p:cNvSpPr>
          <p:nvPr/>
        </p:nvSpPr>
        <p:spPr bwMode="auto">
          <a:xfrm>
            <a:off x="3770313" y="2071688"/>
            <a:ext cx="1065212" cy="500062"/>
          </a:xfrm>
          <a:prstGeom prst="rect">
            <a:avLst/>
          </a:prstGeom>
          <a:solidFill>
            <a:srgbClr val="00FFFF"/>
          </a:solidFill>
          <a:ln w="28575">
            <a:solidFill>
              <a:srgbClr val="000080"/>
            </a:solidFill>
            <a:miter lim="800000"/>
          </a:ln>
        </p:spPr>
        <p:txBody>
          <a:bodyPr lIns="0" tIns="0" rIns="0" bIns="0"/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kumimoji="0"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R</a:t>
            </a:r>
            <a:r>
              <a:rPr kumimoji="0" lang="en-US" altLang="zh-CN" sz="14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0</a:t>
            </a:r>
          </a:p>
        </p:txBody>
      </p:sp>
      <p:sp>
        <p:nvSpPr>
          <p:cNvPr id="112654" name="Text Box 82"/>
          <p:cNvSpPr txBox="1">
            <a:spLocks noChangeArrowheads="1"/>
          </p:cNvSpPr>
          <p:nvPr/>
        </p:nvSpPr>
        <p:spPr bwMode="auto">
          <a:xfrm>
            <a:off x="5497513" y="2070100"/>
            <a:ext cx="1065212" cy="495300"/>
          </a:xfrm>
          <a:prstGeom prst="rect">
            <a:avLst/>
          </a:prstGeom>
          <a:solidFill>
            <a:srgbClr val="00FFFF"/>
          </a:solidFill>
          <a:ln w="28575">
            <a:solidFill>
              <a:srgbClr val="000080"/>
            </a:solidFill>
            <a:miter lim="800000"/>
          </a:ln>
        </p:spPr>
        <p:txBody>
          <a:bodyPr lIns="0" tIns="0" rIns="0" bIns="0"/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kumimoji="0"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R</a:t>
            </a:r>
            <a:r>
              <a:rPr kumimoji="0" lang="en-US" altLang="zh-CN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n</a:t>
            </a:r>
          </a:p>
        </p:txBody>
      </p:sp>
      <p:sp>
        <p:nvSpPr>
          <p:cNvPr id="112655" name="Text Box 83"/>
          <p:cNvSpPr txBox="1">
            <a:spLocks noChangeArrowheads="1"/>
          </p:cNvSpPr>
          <p:nvPr/>
        </p:nvSpPr>
        <p:spPr bwMode="auto">
          <a:xfrm>
            <a:off x="4864100" y="2070100"/>
            <a:ext cx="6048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kumimoji="0" lang="en-US" altLang="zh-CN" sz="2000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…</a:t>
            </a:r>
            <a:endParaRPr kumimoji="0" lang="en-US" altLang="zh-CN" sz="2000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112656" name="Line 84"/>
          <p:cNvSpPr>
            <a:spLocks noChangeShapeType="1"/>
          </p:cNvSpPr>
          <p:nvPr/>
        </p:nvSpPr>
        <p:spPr bwMode="auto">
          <a:xfrm>
            <a:off x="4318000" y="1735138"/>
            <a:ext cx="0" cy="334962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7" name="Line 85"/>
          <p:cNvSpPr>
            <a:spLocks noChangeShapeType="1"/>
          </p:cNvSpPr>
          <p:nvPr/>
        </p:nvSpPr>
        <p:spPr bwMode="auto">
          <a:xfrm>
            <a:off x="6016625" y="1735138"/>
            <a:ext cx="0" cy="334962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8" name="Line 86"/>
          <p:cNvSpPr>
            <a:spLocks noChangeShapeType="1"/>
          </p:cNvSpPr>
          <p:nvPr/>
        </p:nvSpPr>
        <p:spPr bwMode="auto">
          <a:xfrm>
            <a:off x="4318000" y="2565400"/>
            <a:ext cx="0" cy="333375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9" name="Line 87"/>
          <p:cNvSpPr>
            <a:spLocks noChangeShapeType="1"/>
          </p:cNvSpPr>
          <p:nvPr/>
        </p:nvSpPr>
        <p:spPr bwMode="auto">
          <a:xfrm>
            <a:off x="6016625" y="2565400"/>
            <a:ext cx="0" cy="333375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60" name="Text Box 88"/>
          <p:cNvSpPr txBox="1">
            <a:spLocks noChangeArrowheads="1"/>
          </p:cNvSpPr>
          <p:nvPr/>
        </p:nvSpPr>
        <p:spPr bwMode="auto">
          <a:xfrm>
            <a:off x="5170488" y="1255713"/>
            <a:ext cx="12985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kumimoji="0"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内总线</a:t>
            </a:r>
          </a:p>
        </p:txBody>
      </p:sp>
      <p:sp>
        <p:nvSpPr>
          <p:cNvPr id="112661" name="Line 40"/>
          <p:cNvSpPr>
            <a:spLocks noChangeShapeType="1"/>
          </p:cNvSpPr>
          <p:nvPr/>
        </p:nvSpPr>
        <p:spPr bwMode="auto">
          <a:xfrm>
            <a:off x="1671638" y="2901950"/>
            <a:ext cx="677862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0">
            <a:spAutoFit/>
          </a:bodyPr>
          <a:lstStyle/>
          <a:p>
            <a:endParaRPr lang="zh-CN" altLang="en-US"/>
          </a:p>
        </p:txBody>
      </p:sp>
      <p:sp>
        <p:nvSpPr>
          <p:cNvPr id="112662" name="Line 41"/>
          <p:cNvSpPr>
            <a:spLocks noChangeShapeType="1"/>
          </p:cNvSpPr>
          <p:nvPr/>
        </p:nvSpPr>
        <p:spPr bwMode="auto">
          <a:xfrm flipV="1">
            <a:off x="1628775" y="3332163"/>
            <a:ext cx="314325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0">
            <a:spAutoFit/>
          </a:bodyPr>
          <a:lstStyle/>
          <a:p>
            <a:endParaRPr lang="zh-CN" altLang="en-US"/>
          </a:p>
        </p:txBody>
      </p:sp>
      <p:sp>
        <p:nvSpPr>
          <p:cNvPr id="112663" name="Line 42"/>
          <p:cNvSpPr>
            <a:spLocks noChangeShapeType="1"/>
          </p:cNvSpPr>
          <p:nvPr/>
        </p:nvSpPr>
        <p:spPr bwMode="auto">
          <a:xfrm flipV="1">
            <a:off x="3775075" y="3141663"/>
            <a:ext cx="314325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0">
            <a:spAutoFit/>
          </a:bodyPr>
          <a:lstStyle/>
          <a:p>
            <a:endParaRPr lang="zh-CN" altLang="en-US"/>
          </a:p>
        </p:txBody>
      </p:sp>
      <p:sp>
        <p:nvSpPr>
          <p:cNvPr id="112664" name="Text Box 88"/>
          <p:cNvSpPr txBox="1">
            <a:spLocks noChangeArrowheads="1"/>
          </p:cNvSpPr>
          <p:nvPr/>
        </p:nvSpPr>
        <p:spPr bwMode="auto">
          <a:xfrm>
            <a:off x="4189413" y="2995613"/>
            <a:ext cx="9271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0" lang="en-US" altLang="zh-CN" sz="200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+1</a:t>
            </a:r>
          </a:p>
        </p:txBody>
      </p:sp>
      <p:sp>
        <p:nvSpPr>
          <p:cNvPr id="112665" name="Text Box 88"/>
          <p:cNvSpPr txBox="1">
            <a:spLocks noChangeArrowheads="1"/>
          </p:cNvSpPr>
          <p:nvPr/>
        </p:nvSpPr>
        <p:spPr bwMode="auto">
          <a:xfrm>
            <a:off x="792163" y="2762250"/>
            <a:ext cx="9271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0" lang="en-US" altLang="zh-CN" sz="200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M 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CN" sz="200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…</a:t>
            </a:r>
            <a:endParaRPr kumimoji="0" lang="en-US" altLang="zh-CN" sz="1400">
              <a:solidFill>
                <a:schemeClr val="hlink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kumimoji="0" lang="en-US" altLang="zh-CN" sz="200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S</a:t>
            </a:r>
            <a:r>
              <a:rPr kumimoji="0" lang="en-US" altLang="zh-CN" sz="140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3</a:t>
            </a:r>
          </a:p>
        </p:txBody>
      </p:sp>
      <p:sp>
        <p:nvSpPr>
          <p:cNvPr id="112666" name="Rectangle 29"/>
          <p:cNvSpPr>
            <a:spLocks noChangeArrowheads="1"/>
          </p:cNvSpPr>
          <p:nvPr/>
        </p:nvSpPr>
        <p:spPr bwMode="auto">
          <a:xfrm>
            <a:off x="1139825" y="5083175"/>
            <a:ext cx="76723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indent="3175" algn="just" eaLnBrk="1" hangingPunct="1">
              <a:lnSpc>
                <a:spcPct val="10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例如，实现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R0+R1→R2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运算只需一步：</a:t>
            </a:r>
          </a:p>
          <a:p>
            <a:pPr indent="3175" algn="just" eaLnBrk="1" hangingPunct="1">
              <a:lnSpc>
                <a:spcPct val="10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① 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R0→ALU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左端，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R1→ALU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右端，</a:t>
            </a:r>
            <a:endParaRPr lang="en-US" altLang="zh-CN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 eaLnBrk="1" hangingPunct="1">
              <a:lnSpc>
                <a:spcPct val="100000"/>
              </a:lnSpc>
            </a:pP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  ALU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做“加”，移位器做“直传”，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R2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接收</a:t>
            </a:r>
            <a:endParaRPr lang="en-US" altLang="zh-CN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809625" y="995363"/>
            <a:ext cx="8334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0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⑵ 带输入锁存器的运算器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706438" y="512763"/>
            <a:ext cx="8437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00000"/>
              </a:lnSpc>
            </a:pPr>
            <a:r>
              <a:rPr lang="zh-CN" altLang="en-US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常见的基本结构有两类：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113668" name="Line 32"/>
          <p:cNvSpPr>
            <a:spLocks noChangeShapeType="1"/>
          </p:cNvSpPr>
          <p:nvPr/>
        </p:nvSpPr>
        <p:spPr bwMode="auto">
          <a:xfrm>
            <a:off x="1817688" y="3173413"/>
            <a:ext cx="677862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0">
            <a:spAutoFit/>
          </a:bodyPr>
          <a:lstStyle/>
          <a:p>
            <a:endParaRPr lang="zh-CN" altLang="en-US"/>
          </a:p>
        </p:txBody>
      </p:sp>
      <p:sp>
        <p:nvSpPr>
          <p:cNvPr id="113669" name="Line 33"/>
          <p:cNvSpPr>
            <a:spLocks noChangeShapeType="1"/>
          </p:cNvSpPr>
          <p:nvPr/>
        </p:nvSpPr>
        <p:spPr bwMode="auto">
          <a:xfrm flipV="1">
            <a:off x="1774825" y="3603625"/>
            <a:ext cx="314325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0">
            <a:spAutoFit/>
          </a:bodyPr>
          <a:lstStyle/>
          <a:p>
            <a:endParaRPr lang="zh-CN" altLang="en-US"/>
          </a:p>
        </p:txBody>
      </p:sp>
      <p:sp>
        <p:nvSpPr>
          <p:cNvPr id="113670" name="Line 34"/>
          <p:cNvSpPr>
            <a:spLocks noChangeShapeType="1"/>
          </p:cNvSpPr>
          <p:nvPr/>
        </p:nvSpPr>
        <p:spPr bwMode="auto">
          <a:xfrm flipV="1">
            <a:off x="4187825" y="3414713"/>
            <a:ext cx="314325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0">
            <a:spAutoFit/>
          </a:bodyPr>
          <a:lstStyle/>
          <a:p>
            <a:endParaRPr lang="zh-CN" altLang="en-US"/>
          </a:p>
        </p:txBody>
      </p:sp>
      <p:sp>
        <p:nvSpPr>
          <p:cNvPr id="113671" name="Text Box 88"/>
          <p:cNvSpPr txBox="1">
            <a:spLocks noChangeArrowheads="1"/>
          </p:cNvSpPr>
          <p:nvPr/>
        </p:nvSpPr>
        <p:spPr bwMode="auto">
          <a:xfrm>
            <a:off x="4500563" y="3019425"/>
            <a:ext cx="9271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0" lang="en-US" altLang="zh-CN" sz="200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+1</a:t>
            </a:r>
          </a:p>
        </p:txBody>
      </p:sp>
      <p:sp>
        <p:nvSpPr>
          <p:cNvPr id="113672" name="Text Box 88"/>
          <p:cNvSpPr txBox="1">
            <a:spLocks noChangeArrowheads="1"/>
          </p:cNvSpPr>
          <p:nvPr/>
        </p:nvSpPr>
        <p:spPr bwMode="auto">
          <a:xfrm>
            <a:off x="938213" y="3033713"/>
            <a:ext cx="9271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0" lang="en-US" altLang="zh-CN" sz="200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M 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CN" sz="200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…</a:t>
            </a:r>
            <a:endParaRPr kumimoji="0" lang="en-US" altLang="zh-CN" sz="1400">
              <a:solidFill>
                <a:schemeClr val="hlink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kumimoji="0" lang="en-US" altLang="zh-CN" sz="200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S</a:t>
            </a:r>
            <a:r>
              <a:rPr kumimoji="0" lang="en-US" altLang="zh-CN" sz="140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3</a:t>
            </a:r>
          </a:p>
        </p:txBody>
      </p:sp>
      <p:grpSp>
        <p:nvGrpSpPr>
          <p:cNvPr id="113673" name="Group 37"/>
          <p:cNvGrpSpPr/>
          <p:nvPr/>
        </p:nvGrpSpPr>
        <p:grpSpPr bwMode="auto">
          <a:xfrm>
            <a:off x="1562100" y="1782763"/>
            <a:ext cx="6457950" cy="3398837"/>
            <a:chOff x="984" y="1123"/>
            <a:chExt cx="4068" cy="2141"/>
          </a:xfrm>
        </p:grpSpPr>
        <p:grpSp>
          <p:nvGrpSpPr>
            <p:cNvPr id="113674" name="Group 46"/>
            <p:cNvGrpSpPr/>
            <p:nvPr/>
          </p:nvGrpSpPr>
          <p:grpSpPr bwMode="auto">
            <a:xfrm>
              <a:off x="1154" y="1361"/>
              <a:ext cx="1782" cy="1537"/>
              <a:chOff x="2764" y="10977"/>
              <a:chExt cx="1855" cy="1611"/>
            </a:xfrm>
          </p:grpSpPr>
          <p:sp>
            <p:nvSpPr>
              <p:cNvPr id="113691" name="Text Box 47"/>
              <p:cNvSpPr txBox="1">
                <a:spLocks noChangeArrowheads="1"/>
              </p:cNvSpPr>
              <p:nvPr/>
            </p:nvSpPr>
            <p:spPr bwMode="auto">
              <a:xfrm>
                <a:off x="2764" y="12202"/>
                <a:ext cx="763" cy="386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chemeClr val="hlink"/>
                </a:solidFill>
                <a:miter lim="800000"/>
              </a:ln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30000"/>
                  </a:lnSpc>
                </a:pPr>
                <a:r>
                  <a:rPr kumimoji="0" lang="zh-CN" altLang="en-US" sz="20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锁存器</a:t>
                </a:r>
                <a:r>
                  <a:rPr kumimoji="0" lang="en-US" altLang="zh-CN" sz="20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A</a:t>
                </a:r>
              </a:p>
            </p:txBody>
          </p:sp>
          <p:sp>
            <p:nvSpPr>
              <p:cNvPr id="113692" name="Freeform 48"/>
              <p:cNvSpPr/>
              <p:nvPr/>
            </p:nvSpPr>
            <p:spPr bwMode="auto">
              <a:xfrm>
                <a:off x="2859" y="11580"/>
                <a:ext cx="1657" cy="416"/>
              </a:xfrm>
              <a:custGeom>
                <a:avLst/>
                <a:gdLst>
                  <a:gd name="T0" fmla="*/ 0 w 1978"/>
                  <a:gd name="T1" fmla="*/ 33 h 486"/>
                  <a:gd name="T2" fmla="*/ 25 w 1978"/>
                  <a:gd name="T3" fmla="*/ 0 h 486"/>
                  <a:gd name="T4" fmla="*/ 71 w 1978"/>
                  <a:gd name="T5" fmla="*/ 0 h 486"/>
                  <a:gd name="T6" fmla="*/ 97 w 1978"/>
                  <a:gd name="T7" fmla="*/ 34 h 486"/>
                  <a:gd name="T8" fmla="*/ 54 w 1978"/>
                  <a:gd name="T9" fmla="*/ 34 h 486"/>
                  <a:gd name="T10" fmla="*/ 49 w 1978"/>
                  <a:gd name="T11" fmla="*/ 25 h 486"/>
                  <a:gd name="T12" fmla="*/ 41 w 1978"/>
                  <a:gd name="T13" fmla="*/ 34 h 486"/>
                  <a:gd name="T14" fmla="*/ 0 w 1978"/>
                  <a:gd name="T15" fmla="*/ 33 h 48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978"/>
                  <a:gd name="T25" fmla="*/ 0 h 486"/>
                  <a:gd name="T26" fmla="*/ 1978 w 1978"/>
                  <a:gd name="T27" fmla="*/ 486 h 48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978" h="486">
                    <a:moveTo>
                      <a:pt x="0" y="477"/>
                    </a:moveTo>
                    <a:lnTo>
                      <a:pt x="512" y="0"/>
                    </a:lnTo>
                    <a:lnTo>
                      <a:pt x="1448" y="0"/>
                    </a:lnTo>
                    <a:lnTo>
                      <a:pt x="1978" y="486"/>
                    </a:lnTo>
                    <a:lnTo>
                      <a:pt x="1122" y="486"/>
                    </a:lnTo>
                    <a:lnTo>
                      <a:pt x="988" y="354"/>
                    </a:lnTo>
                    <a:lnTo>
                      <a:pt x="848" y="486"/>
                    </a:lnTo>
                    <a:lnTo>
                      <a:pt x="0" y="477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8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93" name="Text Box 49"/>
              <p:cNvSpPr txBox="1">
                <a:spLocks noChangeArrowheads="1"/>
              </p:cNvSpPr>
              <p:nvPr/>
            </p:nvSpPr>
            <p:spPr bwMode="auto">
              <a:xfrm>
                <a:off x="3279" y="10977"/>
                <a:ext cx="783" cy="386"/>
              </a:xfrm>
              <a:prstGeom prst="rect">
                <a:avLst/>
              </a:prstGeom>
              <a:noFill/>
              <a:ln w="28575">
                <a:solidFill>
                  <a:srgbClr val="00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30000"/>
                  </a:lnSpc>
                </a:pPr>
                <a:r>
                  <a:rPr kumimoji="0" lang="zh-CN" altLang="en-US" sz="20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移位器</a:t>
                </a:r>
              </a:p>
            </p:txBody>
          </p:sp>
          <p:sp>
            <p:nvSpPr>
              <p:cNvPr id="113694" name="Text Box 50"/>
              <p:cNvSpPr txBox="1">
                <a:spLocks noChangeArrowheads="1"/>
              </p:cNvSpPr>
              <p:nvPr/>
            </p:nvSpPr>
            <p:spPr bwMode="auto">
              <a:xfrm>
                <a:off x="3856" y="12202"/>
                <a:ext cx="763" cy="386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chemeClr val="hlink"/>
                </a:solidFill>
                <a:miter lim="800000"/>
              </a:ln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30000"/>
                  </a:lnSpc>
                </a:pPr>
                <a:r>
                  <a:rPr kumimoji="0" lang="zh-CN" altLang="en-US" sz="20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锁存器</a:t>
                </a:r>
                <a:r>
                  <a:rPr kumimoji="0" lang="en-US" altLang="zh-CN" sz="20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B</a:t>
                </a:r>
              </a:p>
            </p:txBody>
          </p:sp>
        </p:grpSp>
        <p:sp>
          <p:nvSpPr>
            <p:cNvPr id="113675" name="Text Box 51"/>
            <p:cNvSpPr txBox="1">
              <a:spLocks noChangeArrowheads="1"/>
            </p:cNvSpPr>
            <p:nvPr/>
          </p:nvSpPr>
          <p:spPr bwMode="auto">
            <a:xfrm>
              <a:off x="1706" y="1910"/>
              <a:ext cx="6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kumimoji="0" lang="en-US" altLang="zh-CN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ALU</a:t>
              </a:r>
            </a:p>
          </p:txBody>
        </p:sp>
        <p:sp>
          <p:nvSpPr>
            <p:cNvPr id="113676" name="Line 52"/>
            <p:cNvSpPr>
              <a:spLocks noChangeShapeType="1"/>
            </p:cNvSpPr>
            <p:nvPr/>
          </p:nvSpPr>
          <p:spPr bwMode="auto">
            <a:xfrm flipV="1">
              <a:off x="1541" y="2334"/>
              <a:ext cx="0" cy="201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7" name="Line 53"/>
            <p:cNvSpPr>
              <a:spLocks noChangeShapeType="1"/>
            </p:cNvSpPr>
            <p:nvPr/>
          </p:nvSpPr>
          <p:spPr bwMode="auto">
            <a:xfrm flipV="1">
              <a:off x="2573" y="2327"/>
              <a:ext cx="0" cy="196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8" name="Line 54"/>
            <p:cNvSpPr>
              <a:spLocks noChangeShapeType="1"/>
            </p:cNvSpPr>
            <p:nvPr/>
          </p:nvSpPr>
          <p:spPr bwMode="auto">
            <a:xfrm flipV="1">
              <a:off x="2044" y="1726"/>
              <a:ext cx="0" cy="211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9" name="Line 55"/>
            <p:cNvSpPr>
              <a:spLocks noChangeShapeType="1"/>
            </p:cNvSpPr>
            <p:nvPr/>
          </p:nvSpPr>
          <p:spPr bwMode="auto">
            <a:xfrm flipV="1">
              <a:off x="1527" y="2918"/>
              <a:ext cx="0" cy="346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0" name="Line 56"/>
            <p:cNvSpPr>
              <a:spLocks noChangeShapeType="1"/>
            </p:cNvSpPr>
            <p:nvPr/>
          </p:nvSpPr>
          <p:spPr bwMode="auto">
            <a:xfrm flipV="1">
              <a:off x="2590" y="2895"/>
              <a:ext cx="0" cy="347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1" name="Line 57"/>
            <p:cNvSpPr>
              <a:spLocks noChangeShapeType="1"/>
            </p:cNvSpPr>
            <p:nvPr/>
          </p:nvSpPr>
          <p:spPr bwMode="auto">
            <a:xfrm flipV="1">
              <a:off x="2035" y="1123"/>
              <a:ext cx="0" cy="211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2" name="Line 58"/>
            <p:cNvSpPr>
              <a:spLocks noChangeShapeType="1"/>
            </p:cNvSpPr>
            <p:nvPr/>
          </p:nvSpPr>
          <p:spPr bwMode="auto">
            <a:xfrm flipV="1">
              <a:off x="984" y="3264"/>
              <a:ext cx="3644" cy="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3" name="Freeform 59"/>
            <p:cNvSpPr/>
            <p:nvPr/>
          </p:nvSpPr>
          <p:spPr bwMode="auto">
            <a:xfrm>
              <a:off x="2047" y="1123"/>
              <a:ext cx="1106" cy="2141"/>
            </a:xfrm>
            <a:custGeom>
              <a:avLst/>
              <a:gdLst>
                <a:gd name="T0" fmla="*/ 0 w 1071"/>
                <a:gd name="T1" fmla="*/ 0 h 2077"/>
                <a:gd name="T2" fmla="*/ 1850 w 1071"/>
                <a:gd name="T3" fmla="*/ 0 h 2077"/>
                <a:gd name="T4" fmla="*/ 1850 w 1071"/>
                <a:gd name="T5" fmla="*/ 3479 h 2077"/>
                <a:gd name="T6" fmla="*/ 0 60000 65536"/>
                <a:gd name="T7" fmla="*/ 0 60000 65536"/>
                <a:gd name="T8" fmla="*/ 0 60000 65536"/>
                <a:gd name="T9" fmla="*/ 0 w 1071"/>
                <a:gd name="T10" fmla="*/ 0 h 2077"/>
                <a:gd name="T11" fmla="*/ 1071 w 1071"/>
                <a:gd name="T12" fmla="*/ 2077 h 20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71" h="2077">
                  <a:moveTo>
                    <a:pt x="0" y="0"/>
                  </a:moveTo>
                  <a:lnTo>
                    <a:pt x="1071" y="0"/>
                  </a:lnTo>
                  <a:lnTo>
                    <a:pt x="1071" y="2077"/>
                  </a:lnTo>
                </a:path>
              </a:pathLst>
            </a:custGeom>
            <a:noFill/>
            <a:ln w="28575" cap="flat" cmpd="sng">
              <a:solidFill>
                <a:srgbClr val="00008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4" name="Text Box 60"/>
            <p:cNvSpPr txBox="1">
              <a:spLocks noChangeArrowheads="1"/>
            </p:cNvSpPr>
            <p:nvPr/>
          </p:nvSpPr>
          <p:spPr bwMode="auto">
            <a:xfrm>
              <a:off x="4141" y="2829"/>
              <a:ext cx="911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kumimoji="0" lang="zh-CN" altLang="en-US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内总线</a:t>
              </a:r>
            </a:p>
          </p:txBody>
        </p:sp>
        <p:sp>
          <p:nvSpPr>
            <p:cNvPr id="113685" name="Rectangle 61"/>
            <p:cNvSpPr>
              <a:spLocks noChangeArrowheads="1"/>
            </p:cNvSpPr>
            <p:nvPr/>
          </p:nvSpPr>
          <p:spPr bwMode="auto">
            <a:xfrm>
              <a:off x="3456" y="1762"/>
              <a:ext cx="760" cy="1119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rgbClr val="000080"/>
              </a:solidFill>
              <a:miter lim="800000"/>
            </a:ln>
          </p:spPr>
          <p:txBody>
            <a:bodyPr/>
            <a:lstStyle/>
            <a:p>
              <a:pPr eaLnBrk="1" hangingPunct="1">
                <a:lnSpc>
                  <a:spcPct val="130000"/>
                </a:lnSpc>
                <a:spcBef>
                  <a:spcPct val="50000"/>
                </a:spcBef>
              </a:pPr>
              <a:endParaRPr kumimoji="0"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13686" name="Line 62"/>
            <p:cNvSpPr>
              <a:spLocks noChangeShapeType="1"/>
            </p:cNvSpPr>
            <p:nvPr/>
          </p:nvSpPr>
          <p:spPr bwMode="auto">
            <a:xfrm flipV="1">
              <a:off x="3847" y="2881"/>
              <a:ext cx="0" cy="347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7" name="Rectangle 63"/>
            <p:cNvSpPr>
              <a:spLocks noChangeArrowheads="1"/>
            </p:cNvSpPr>
            <p:nvPr/>
          </p:nvSpPr>
          <p:spPr bwMode="auto">
            <a:xfrm>
              <a:off x="3456" y="2050"/>
              <a:ext cx="760" cy="575"/>
            </a:xfrm>
            <a:prstGeom prst="rect">
              <a:avLst/>
            </a:prstGeom>
            <a:noFill/>
            <a:ln w="28575">
              <a:solidFill>
                <a:srgbClr val="00008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30000"/>
                </a:lnSpc>
                <a:spcBef>
                  <a:spcPct val="50000"/>
                </a:spcBef>
              </a:pPr>
              <a:endParaRPr kumimoji="0"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13688" name="Text Box 64"/>
            <p:cNvSpPr txBox="1">
              <a:spLocks noChangeArrowheads="1"/>
            </p:cNvSpPr>
            <p:nvPr/>
          </p:nvSpPr>
          <p:spPr bwMode="auto">
            <a:xfrm>
              <a:off x="3501" y="1713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kumimoji="0" lang="en-US" altLang="zh-CN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R</a:t>
              </a:r>
              <a:r>
                <a:rPr kumimoji="0" lang="en-US" altLang="zh-CN" sz="14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0</a:t>
              </a:r>
            </a:p>
          </p:txBody>
        </p:sp>
        <p:sp>
          <p:nvSpPr>
            <p:cNvPr id="113689" name="Text Box 65"/>
            <p:cNvSpPr txBox="1">
              <a:spLocks noChangeArrowheads="1"/>
            </p:cNvSpPr>
            <p:nvPr/>
          </p:nvSpPr>
          <p:spPr bwMode="auto">
            <a:xfrm>
              <a:off x="3501" y="2582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kumimoji="0" lang="en-US" altLang="zh-CN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R</a:t>
              </a:r>
              <a:r>
                <a:rPr kumimoji="0" lang="en-US" altLang="zh-CN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n</a:t>
              </a:r>
            </a:p>
          </p:txBody>
        </p:sp>
        <p:sp>
          <p:nvSpPr>
            <p:cNvPr id="113690" name="Text Box 66"/>
            <p:cNvSpPr txBox="1">
              <a:spLocks noChangeArrowheads="1"/>
            </p:cNvSpPr>
            <p:nvPr/>
          </p:nvSpPr>
          <p:spPr bwMode="auto">
            <a:xfrm>
              <a:off x="3501" y="2178"/>
              <a:ext cx="67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kumimoji="0" lang="en-US" altLang="zh-CN" sz="2000">
                  <a:solidFill>
                    <a:srgbClr val="000080"/>
                  </a:solidFill>
                  <a:latin typeface="Times New Roman" panose="02020603050405020304" pitchFamily="18" charset="0"/>
                  <a:ea typeface="黑体" panose="02010600030101010101" pitchFamily="2" charset="-122"/>
                </a:rPr>
                <a:t>……</a:t>
              </a:r>
              <a:endParaRPr kumimoji="0"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612775" y="522288"/>
            <a:ext cx="82819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2．运算器的内部总线结构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274638" y="931863"/>
            <a:ext cx="8869362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indent="3175" algn="just" eaLnBrk="1" hangingPunct="1"/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　　运算器内的各功能模块之间的连接也广泛采用总线结构。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/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　　⑴ 单总线结构运算器 （如图4-25）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114692" name="Rectangle 29"/>
          <p:cNvSpPr>
            <a:spLocks noChangeArrowheads="1"/>
          </p:cNvSpPr>
          <p:nvPr/>
        </p:nvSpPr>
        <p:spPr bwMode="auto">
          <a:xfrm>
            <a:off x="1306513" y="4751388"/>
            <a:ext cx="730091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indent="3175" algn="just" eaLnBrk="1" hangingPunct="1">
              <a:lnSpc>
                <a:spcPct val="10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例如，实现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R0+R1→R2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运算需三步：</a:t>
            </a:r>
          </a:p>
          <a:p>
            <a:pPr indent="3175" algn="just" eaLnBrk="1" hangingPunct="1">
              <a:lnSpc>
                <a:spcPct val="10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① 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R0→A</a:t>
            </a:r>
            <a:endParaRPr lang="en-US" altLang="zh-CN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00000"/>
              </a:lnSpc>
            </a:pP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② R1→B</a:t>
            </a:r>
          </a:p>
          <a:p>
            <a:pPr indent="3175" algn="just">
              <a:lnSpc>
                <a:spcPct val="100000"/>
              </a:lnSpc>
            </a:pP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③ A+B→R2</a:t>
            </a:r>
            <a:endParaRPr lang="en-US" altLang="zh-CN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114693" name="Group 67"/>
          <p:cNvGrpSpPr/>
          <p:nvPr/>
        </p:nvGrpSpPr>
        <p:grpSpPr bwMode="auto">
          <a:xfrm>
            <a:off x="1619250" y="2154238"/>
            <a:ext cx="6832600" cy="2349500"/>
            <a:chOff x="975" y="1593"/>
            <a:chExt cx="3215" cy="1480"/>
          </a:xfrm>
        </p:grpSpPr>
        <p:grpSp>
          <p:nvGrpSpPr>
            <p:cNvPr id="114694" name="Group 46"/>
            <p:cNvGrpSpPr/>
            <p:nvPr/>
          </p:nvGrpSpPr>
          <p:grpSpPr bwMode="auto">
            <a:xfrm>
              <a:off x="1109" y="1758"/>
              <a:ext cx="1409" cy="1062"/>
              <a:chOff x="2764" y="10978"/>
              <a:chExt cx="1855" cy="1610"/>
            </a:xfrm>
          </p:grpSpPr>
          <p:sp>
            <p:nvSpPr>
              <p:cNvPr id="114711" name="Text Box 47"/>
              <p:cNvSpPr txBox="1">
                <a:spLocks noChangeArrowheads="1"/>
              </p:cNvSpPr>
              <p:nvPr/>
            </p:nvSpPr>
            <p:spPr bwMode="auto">
              <a:xfrm>
                <a:off x="2764" y="12202"/>
                <a:ext cx="763" cy="386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rgbClr val="000080"/>
                </a:solidFill>
                <a:miter lim="800000"/>
              </a:ln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30000"/>
                  </a:lnSpc>
                </a:pPr>
                <a:r>
                  <a:rPr kumimoji="0" lang="zh-CN" altLang="en-US" sz="20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暂存器</a:t>
                </a:r>
                <a:r>
                  <a:rPr kumimoji="0" lang="en-US" altLang="zh-CN" sz="20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A</a:t>
                </a:r>
              </a:p>
            </p:txBody>
          </p:sp>
          <p:sp>
            <p:nvSpPr>
              <p:cNvPr id="114712" name="Freeform 48"/>
              <p:cNvSpPr/>
              <p:nvPr/>
            </p:nvSpPr>
            <p:spPr bwMode="auto">
              <a:xfrm>
                <a:off x="2859" y="11580"/>
                <a:ext cx="1657" cy="416"/>
              </a:xfrm>
              <a:custGeom>
                <a:avLst/>
                <a:gdLst>
                  <a:gd name="T0" fmla="*/ 0 w 1978"/>
                  <a:gd name="T1" fmla="*/ 33 h 486"/>
                  <a:gd name="T2" fmla="*/ 25 w 1978"/>
                  <a:gd name="T3" fmla="*/ 0 h 486"/>
                  <a:gd name="T4" fmla="*/ 71 w 1978"/>
                  <a:gd name="T5" fmla="*/ 0 h 486"/>
                  <a:gd name="T6" fmla="*/ 97 w 1978"/>
                  <a:gd name="T7" fmla="*/ 34 h 486"/>
                  <a:gd name="T8" fmla="*/ 54 w 1978"/>
                  <a:gd name="T9" fmla="*/ 34 h 486"/>
                  <a:gd name="T10" fmla="*/ 49 w 1978"/>
                  <a:gd name="T11" fmla="*/ 25 h 486"/>
                  <a:gd name="T12" fmla="*/ 41 w 1978"/>
                  <a:gd name="T13" fmla="*/ 34 h 486"/>
                  <a:gd name="T14" fmla="*/ 0 w 1978"/>
                  <a:gd name="T15" fmla="*/ 33 h 48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978"/>
                  <a:gd name="T25" fmla="*/ 0 h 486"/>
                  <a:gd name="T26" fmla="*/ 1978 w 1978"/>
                  <a:gd name="T27" fmla="*/ 486 h 48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978" h="486">
                    <a:moveTo>
                      <a:pt x="0" y="477"/>
                    </a:moveTo>
                    <a:lnTo>
                      <a:pt x="512" y="0"/>
                    </a:lnTo>
                    <a:lnTo>
                      <a:pt x="1448" y="0"/>
                    </a:lnTo>
                    <a:lnTo>
                      <a:pt x="1978" y="486"/>
                    </a:lnTo>
                    <a:lnTo>
                      <a:pt x="1122" y="486"/>
                    </a:lnTo>
                    <a:lnTo>
                      <a:pt x="988" y="354"/>
                    </a:lnTo>
                    <a:lnTo>
                      <a:pt x="848" y="486"/>
                    </a:lnTo>
                    <a:lnTo>
                      <a:pt x="0" y="477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8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13" name="Text Box 49"/>
              <p:cNvSpPr txBox="1">
                <a:spLocks noChangeArrowheads="1"/>
              </p:cNvSpPr>
              <p:nvPr/>
            </p:nvSpPr>
            <p:spPr bwMode="auto">
              <a:xfrm>
                <a:off x="3279" y="10978"/>
                <a:ext cx="783" cy="386"/>
              </a:xfrm>
              <a:prstGeom prst="rect">
                <a:avLst/>
              </a:prstGeom>
              <a:noFill/>
              <a:ln w="28575">
                <a:solidFill>
                  <a:srgbClr val="00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30000"/>
                  </a:lnSpc>
                </a:pPr>
                <a:r>
                  <a:rPr kumimoji="0" lang="zh-CN" altLang="en-US" sz="20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移位器</a:t>
                </a:r>
              </a:p>
            </p:txBody>
          </p:sp>
          <p:sp>
            <p:nvSpPr>
              <p:cNvPr id="114714" name="Text Box 50"/>
              <p:cNvSpPr txBox="1">
                <a:spLocks noChangeArrowheads="1"/>
              </p:cNvSpPr>
              <p:nvPr/>
            </p:nvSpPr>
            <p:spPr bwMode="auto">
              <a:xfrm>
                <a:off x="3856" y="12202"/>
                <a:ext cx="763" cy="386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rgbClr val="000080"/>
                </a:solidFill>
                <a:miter lim="800000"/>
              </a:ln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30000"/>
                  </a:lnSpc>
                </a:pPr>
                <a:r>
                  <a:rPr kumimoji="0" lang="zh-CN" altLang="en-US" sz="20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暂存器</a:t>
                </a:r>
                <a:r>
                  <a:rPr kumimoji="0" lang="en-US" altLang="zh-CN" sz="20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B</a:t>
                </a:r>
              </a:p>
            </p:txBody>
          </p:sp>
        </p:grpSp>
        <p:sp>
          <p:nvSpPr>
            <p:cNvPr id="114695" name="Text Box 51"/>
            <p:cNvSpPr txBox="1">
              <a:spLocks noChangeArrowheads="1"/>
            </p:cNvSpPr>
            <p:nvPr/>
          </p:nvSpPr>
          <p:spPr bwMode="auto">
            <a:xfrm>
              <a:off x="1546" y="2137"/>
              <a:ext cx="53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kumimoji="0" lang="en-US" altLang="zh-CN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ALU</a:t>
              </a:r>
            </a:p>
          </p:txBody>
        </p:sp>
        <p:sp>
          <p:nvSpPr>
            <p:cNvPr id="114696" name="Line 52"/>
            <p:cNvSpPr>
              <a:spLocks noChangeShapeType="1"/>
            </p:cNvSpPr>
            <p:nvPr/>
          </p:nvSpPr>
          <p:spPr bwMode="auto">
            <a:xfrm flipV="1">
              <a:off x="1415" y="2430"/>
              <a:ext cx="0" cy="139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97" name="Line 53"/>
            <p:cNvSpPr>
              <a:spLocks noChangeShapeType="1"/>
            </p:cNvSpPr>
            <p:nvPr/>
          </p:nvSpPr>
          <p:spPr bwMode="auto">
            <a:xfrm flipV="1">
              <a:off x="2231" y="2425"/>
              <a:ext cx="0" cy="136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98" name="Line 54"/>
            <p:cNvSpPr>
              <a:spLocks noChangeShapeType="1"/>
            </p:cNvSpPr>
            <p:nvPr/>
          </p:nvSpPr>
          <p:spPr bwMode="auto">
            <a:xfrm flipV="1">
              <a:off x="1813" y="2010"/>
              <a:ext cx="0" cy="146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99" name="Line 55"/>
            <p:cNvSpPr>
              <a:spLocks noChangeShapeType="1"/>
            </p:cNvSpPr>
            <p:nvPr/>
          </p:nvSpPr>
          <p:spPr bwMode="auto">
            <a:xfrm flipV="1">
              <a:off x="1404" y="2834"/>
              <a:ext cx="0" cy="239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00" name="Line 56"/>
            <p:cNvSpPr>
              <a:spLocks noChangeShapeType="1"/>
            </p:cNvSpPr>
            <p:nvPr/>
          </p:nvSpPr>
          <p:spPr bwMode="auto">
            <a:xfrm flipV="1">
              <a:off x="2244" y="2818"/>
              <a:ext cx="0" cy="240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01" name="Line 57"/>
            <p:cNvSpPr>
              <a:spLocks noChangeShapeType="1"/>
            </p:cNvSpPr>
            <p:nvPr/>
          </p:nvSpPr>
          <p:spPr bwMode="auto">
            <a:xfrm flipV="1">
              <a:off x="1806" y="1593"/>
              <a:ext cx="0" cy="146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02" name="Line 58"/>
            <p:cNvSpPr>
              <a:spLocks noChangeShapeType="1"/>
            </p:cNvSpPr>
            <p:nvPr/>
          </p:nvSpPr>
          <p:spPr bwMode="auto">
            <a:xfrm flipV="1">
              <a:off x="975" y="3073"/>
              <a:ext cx="288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03" name="Freeform 59"/>
            <p:cNvSpPr/>
            <p:nvPr/>
          </p:nvSpPr>
          <p:spPr bwMode="auto">
            <a:xfrm>
              <a:off x="1815" y="1593"/>
              <a:ext cx="874" cy="1480"/>
            </a:xfrm>
            <a:custGeom>
              <a:avLst/>
              <a:gdLst>
                <a:gd name="T0" fmla="*/ 0 w 1071"/>
                <a:gd name="T1" fmla="*/ 0 h 2077"/>
                <a:gd name="T2" fmla="*/ 34 w 1071"/>
                <a:gd name="T3" fmla="*/ 0 h 2077"/>
                <a:gd name="T4" fmla="*/ 34 w 1071"/>
                <a:gd name="T5" fmla="*/ 7 h 2077"/>
                <a:gd name="T6" fmla="*/ 0 60000 65536"/>
                <a:gd name="T7" fmla="*/ 0 60000 65536"/>
                <a:gd name="T8" fmla="*/ 0 60000 65536"/>
                <a:gd name="T9" fmla="*/ 0 w 1071"/>
                <a:gd name="T10" fmla="*/ 0 h 2077"/>
                <a:gd name="T11" fmla="*/ 1071 w 1071"/>
                <a:gd name="T12" fmla="*/ 2077 h 20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71" h="2077">
                  <a:moveTo>
                    <a:pt x="0" y="0"/>
                  </a:moveTo>
                  <a:lnTo>
                    <a:pt x="1071" y="0"/>
                  </a:lnTo>
                  <a:lnTo>
                    <a:pt x="1071" y="2077"/>
                  </a:lnTo>
                </a:path>
              </a:pathLst>
            </a:custGeom>
            <a:noFill/>
            <a:ln w="28575" cap="flat" cmpd="sng">
              <a:solidFill>
                <a:srgbClr val="00008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04" name="Text Box 60"/>
            <p:cNvSpPr txBox="1">
              <a:spLocks noChangeArrowheads="1"/>
            </p:cNvSpPr>
            <p:nvPr/>
          </p:nvSpPr>
          <p:spPr bwMode="auto">
            <a:xfrm>
              <a:off x="3470" y="2772"/>
              <a:ext cx="720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kumimoji="0" lang="zh-CN" altLang="en-US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内总线</a:t>
              </a:r>
            </a:p>
          </p:txBody>
        </p:sp>
        <p:sp>
          <p:nvSpPr>
            <p:cNvPr id="114705" name="Rectangle 61"/>
            <p:cNvSpPr>
              <a:spLocks noChangeArrowheads="1"/>
            </p:cNvSpPr>
            <p:nvPr/>
          </p:nvSpPr>
          <p:spPr bwMode="auto">
            <a:xfrm>
              <a:off x="2929" y="2035"/>
              <a:ext cx="600" cy="773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rgbClr val="000080"/>
              </a:solidFill>
              <a:miter lim="800000"/>
            </a:ln>
          </p:spPr>
          <p:txBody>
            <a:bodyPr/>
            <a:lstStyle/>
            <a:p>
              <a:pPr eaLnBrk="1" hangingPunct="1">
                <a:lnSpc>
                  <a:spcPct val="130000"/>
                </a:lnSpc>
                <a:spcBef>
                  <a:spcPct val="50000"/>
                </a:spcBef>
              </a:pPr>
              <a:endParaRPr kumimoji="0"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14706" name="Line 62"/>
            <p:cNvSpPr>
              <a:spLocks noChangeShapeType="1"/>
            </p:cNvSpPr>
            <p:nvPr/>
          </p:nvSpPr>
          <p:spPr bwMode="auto">
            <a:xfrm flipV="1">
              <a:off x="3238" y="2808"/>
              <a:ext cx="0" cy="240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07" name="Rectangle 63"/>
            <p:cNvSpPr>
              <a:spLocks noChangeArrowheads="1"/>
            </p:cNvSpPr>
            <p:nvPr/>
          </p:nvSpPr>
          <p:spPr bwMode="auto">
            <a:xfrm>
              <a:off x="2929" y="2234"/>
              <a:ext cx="600" cy="397"/>
            </a:xfrm>
            <a:prstGeom prst="rect">
              <a:avLst/>
            </a:prstGeom>
            <a:noFill/>
            <a:ln w="28575">
              <a:solidFill>
                <a:srgbClr val="00008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30000"/>
                </a:lnSpc>
                <a:spcBef>
                  <a:spcPct val="50000"/>
                </a:spcBef>
              </a:pPr>
              <a:endParaRPr kumimoji="0"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14708" name="Text Box 64"/>
            <p:cNvSpPr txBox="1">
              <a:spLocks noChangeArrowheads="1"/>
            </p:cNvSpPr>
            <p:nvPr/>
          </p:nvSpPr>
          <p:spPr bwMode="auto">
            <a:xfrm>
              <a:off x="2964" y="2001"/>
              <a:ext cx="531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kumimoji="0" lang="en-US" altLang="zh-CN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R</a:t>
              </a:r>
              <a:r>
                <a:rPr kumimoji="0" lang="en-US" altLang="zh-CN" sz="14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0</a:t>
              </a:r>
            </a:p>
          </p:txBody>
        </p:sp>
        <p:sp>
          <p:nvSpPr>
            <p:cNvPr id="114709" name="Text Box 65"/>
            <p:cNvSpPr txBox="1">
              <a:spLocks noChangeArrowheads="1"/>
            </p:cNvSpPr>
            <p:nvPr/>
          </p:nvSpPr>
          <p:spPr bwMode="auto">
            <a:xfrm>
              <a:off x="2964" y="2568"/>
              <a:ext cx="531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kumimoji="0" lang="en-US" altLang="zh-CN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R</a:t>
              </a:r>
              <a:r>
                <a:rPr kumimoji="0" lang="en-US" altLang="zh-CN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n</a:t>
              </a:r>
            </a:p>
          </p:txBody>
        </p:sp>
        <p:sp>
          <p:nvSpPr>
            <p:cNvPr id="114710" name="Text Box 66"/>
            <p:cNvSpPr txBox="1">
              <a:spLocks noChangeArrowheads="1"/>
            </p:cNvSpPr>
            <p:nvPr/>
          </p:nvSpPr>
          <p:spPr bwMode="auto">
            <a:xfrm>
              <a:off x="2964" y="2322"/>
              <a:ext cx="531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kumimoji="0" lang="en-US" altLang="zh-CN" sz="2000">
                  <a:solidFill>
                    <a:srgbClr val="000080"/>
                  </a:solidFill>
                  <a:latin typeface="Times New Roman" panose="02020603050405020304" pitchFamily="18" charset="0"/>
                  <a:ea typeface="黑体" panose="02010600030101010101" pitchFamily="2" charset="-122"/>
                </a:rPr>
                <a:t>……</a:t>
              </a:r>
              <a:endParaRPr kumimoji="0"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8"/>
          <p:cNvSpPr>
            <a:spLocks noChangeArrowheads="1"/>
          </p:cNvSpPr>
          <p:nvPr/>
        </p:nvSpPr>
        <p:spPr bwMode="auto">
          <a:xfrm>
            <a:off x="457200" y="565150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0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⑵ 双总线结构运算器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115715" name="Rectangle 20"/>
          <p:cNvSpPr>
            <a:spLocks noChangeArrowheads="1"/>
          </p:cNvSpPr>
          <p:nvPr/>
        </p:nvSpPr>
        <p:spPr bwMode="auto">
          <a:xfrm>
            <a:off x="928688" y="3978275"/>
            <a:ext cx="8215312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0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例如，实现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R0+R1→R2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运算需两步：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 ① 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R0+R1→C</a:t>
            </a:r>
            <a:endParaRPr lang="en-US" altLang="zh-CN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 ② C→R2</a:t>
            </a:r>
            <a:endParaRPr lang="en-US" altLang="zh-CN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通用寄存器组必须是双端口器件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,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可同时提供两个操作数。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115716" name="Group 151"/>
          <p:cNvGrpSpPr/>
          <p:nvPr/>
        </p:nvGrpSpPr>
        <p:grpSpPr bwMode="auto">
          <a:xfrm>
            <a:off x="1812925" y="1300163"/>
            <a:ext cx="5627688" cy="2324100"/>
            <a:chOff x="1292" y="1956"/>
            <a:chExt cx="3545" cy="1464"/>
          </a:xfrm>
        </p:grpSpPr>
        <p:sp>
          <p:nvSpPr>
            <p:cNvPr id="115717" name="Line 62"/>
            <p:cNvSpPr>
              <a:spLocks noChangeShapeType="1"/>
            </p:cNvSpPr>
            <p:nvPr/>
          </p:nvSpPr>
          <p:spPr bwMode="auto">
            <a:xfrm>
              <a:off x="1362" y="1957"/>
              <a:ext cx="3354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18" name="Line 63"/>
            <p:cNvSpPr>
              <a:spLocks noChangeShapeType="1"/>
            </p:cNvSpPr>
            <p:nvPr/>
          </p:nvSpPr>
          <p:spPr bwMode="auto">
            <a:xfrm>
              <a:off x="1362" y="3420"/>
              <a:ext cx="3391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19" name="Rectangle 105"/>
            <p:cNvSpPr>
              <a:spLocks noChangeArrowheads="1"/>
            </p:cNvSpPr>
            <p:nvPr/>
          </p:nvSpPr>
          <p:spPr bwMode="auto">
            <a:xfrm>
              <a:off x="4465" y="1966"/>
              <a:ext cx="367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30000"/>
                </a:lnSpc>
              </a:pPr>
              <a:r>
                <a:rPr kumimoji="0" lang="zh-CN" altLang="en-US" sz="18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总线</a:t>
              </a:r>
              <a:r>
                <a:rPr kumimoji="0" lang="en-US" altLang="zh-CN" sz="18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  <a:endParaRPr kumimoji="0" lang="en-US" altLang="zh-CN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15720" name="Rectangle 107"/>
            <p:cNvSpPr>
              <a:spLocks noChangeArrowheads="1"/>
            </p:cNvSpPr>
            <p:nvPr/>
          </p:nvSpPr>
          <p:spPr bwMode="auto">
            <a:xfrm>
              <a:off x="4470" y="3135"/>
              <a:ext cx="367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30000"/>
                </a:lnSpc>
              </a:pPr>
              <a:r>
                <a:rPr kumimoji="0" lang="zh-CN" altLang="en-US" sz="18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总线</a:t>
              </a:r>
              <a:r>
                <a:rPr kumimoji="0" lang="en-US" altLang="zh-CN" sz="18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2</a:t>
              </a:r>
              <a:endParaRPr kumimoji="0" lang="en-US" altLang="zh-CN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15721" name="Line 47"/>
            <p:cNvSpPr>
              <a:spLocks noChangeShapeType="1"/>
            </p:cNvSpPr>
            <p:nvPr/>
          </p:nvSpPr>
          <p:spPr bwMode="auto">
            <a:xfrm>
              <a:off x="1292" y="1956"/>
              <a:ext cx="351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22" name="Line 48"/>
            <p:cNvSpPr>
              <a:spLocks noChangeShapeType="1"/>
            </p:cNvSpPr>
            <p:nvPr/>
          </p:nvSpPr>
          <p:spPr bwMode="auto">
            <a:xfrm>
              <a:off x="1292" y="3407"/>
              <a:ext cx="351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23" name="Text Box 137"/>
            <p:cNvSpPr txBox="1">
              <a:spLocks noChangeArrowheads="1"/>
            </p:cNvSpPr>
            <p:nvPr/>
          </p:nvSpPr>
          <p:spPr bwMode="auto">
            <a:xfrm>
              <a:off x="1364" y="2387"/>
              <a:ext cx="584" cy="595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rgbClr val="000099"/>
              </a:solidFill>
              <a:miter lim="800000"/>
            </a:ln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通用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寄存器</a:t>
              </a:r>
            </a:p>
          </p:txBody>
        </p:sp>
        <p:sp>
          <p:nvSpPr>
            <p:cNvPr id="115724" name="Text Box 138"/>
            <p:cNvSpPr txBox="1">
              <a:spLocks noChangeArrowheads="1"/>
            </p:cNvSpPr>
            <p:nvPr/>
          </p:nvSpPr>
          <p:spPr bwMode="auto">
            <a:xfrm>
              <a:off x="2245" y="2179"/>
              <a:ext cx="584" cy="4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rgbClr val="000099"/>
              </a:solidFill>
              <a:miter lim="800000"/>
            </a:ln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特殊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寄存器</a:t>
              </a:r>
            </a:p>
          </p:txBody>
        </p:sp>
        <p:sp>
          <p:nvSpPr>
            <p:cNvPr id="115725" name="Text Box 139"/>
            <p:cNvSpPr txBox="1">
              <a:spLocks noChangeArrowheads="1"/>
            </p:cNvSpPr>
            <p:nvPr/>
          </p:nvSpPr>
          <p:spPr bwMode="auto">
            <a:xfrm>
              <a:off x="2245" y="2752"/>
              <a:ext cx="584" cy="4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rgbClr val="000099"/>
              </a:solidFill>
              <a:miter lim="800000"/>
            </a:ln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特殊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寄存器</a:t>
              </a:r>
            </a:p>
          </p:txBody>
        </p:sp>
        <p:sp>
          <p:nvSpPr>
            <p:cNvPr id="115726" name="Line 140"/>
            <p:cNvSpPr>
              <a:spLocks noChangeShapeType="1"/>
            </p:cNvSpPr>
            <p:nvPr/>
          </p:nvSpPr>
          <p:spPr bwMode="auto">
            <a:xfrm>
              <a:off x="1667" y="2982"/>
              <a:ext cx="0" cy="4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27" name="Line 141"/>
            <p:cNvSpPr>
              <a:spLocks noChangeShapeType="1"/>
            </p:cNvSpPr>
            <p:nvPr/>
          </p:nvSpPr>
          <p:spPr bwMode="auto">
            <a:xfrm>
              <a:off x="1667" y="1971"/>
              <a:ext cx="0" cy="40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28" name="Line 142"/>
            <p:cNvSpPr>
              <a:spLocks noChangeShapeType="1"/>
            </p:cNvSpPr>
            <p:nvPr/>
          </p:nvSpPr>
          <p:spPr bwMode="auto">
            <a:xfrm>
              <a:off x="2536" y="1979"/>
              <a:ext cx="0" cy="19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29" name="Line 143"/>
            <p:cNvSpPr>
              <a:spLocks noChangeShapeType="1"/>
            </p:cNvSpPr>
            <p:nvPr/>
          </p:nvSpPr>
          <p:spPr bwMode="auto">
            <a:xfrm>
              <a:off x="2535" y="3200"/>
              <a:ext cx="0" cy="19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15730" name="Group 145"/>
            <p:cNvGrpSpPr/>
            <p:nvPr/>
          </p:nvGrpSpPr>
          <p:grpSpPr bwMode="auto">
            <a:xfrm>
              <a:off x="3296" y="2131"/>
              <a:ext cx="414" cy="1092"/>
              <a:chOff x="3174" y="2010"/>
              <a:chExt cx="414" cy="1092"/>
            </a:xfrm>
          </p:grpSpPr>
          <p:sp>
            <p:nvSpPr>
              <p:cNvPr id="115736" name="Text Box 135"/>
              <p:cNvSpPr txBox="1">
                <a:spLocks noChangeArrowheads="1"/>
              </p:cNvSpPr>
              <p:nvPr/>
            </p:nvSpPr>
            <p:spPr bwMode="auto">
              <a:xfrm>
                <a:off x="3179" y="2192"/>
                <a:ext cx="409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30000"/>
                  </a:lnSpc>
                  <a:spcBef>
                    <a:spcPct val="50000"/>
                  </a:spcBef>
                </a:pPr>
                <a:r>
                  <a:rPr kumimoji="0" lang="en-US" altLang="zh-CN" sz="2000">
                    <a:solidFill>
                      <a:srgbClr val="000099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ALU</a:t>
                </a:r>
              </a:p>
            </p:txBody>
          </p:sp>
          <p:sp>
            <p:nvSpPr>
              <p:cNvPr id="115737" name="Freeform 144"/>
              <p:cNvSpPr/>
              <p:nvPr/>
            </p:nvSpPr>
            <p:spPr bwMode="auto">
              <a:xfrm>
                <a:off x="3174" y="2010"/>
                <a:ext cx="393" cy="1092"/>
              </a:xfrm>
              <a:custGeom>
                <a:avLst/>
                <a:gdLst>
                  <a:gd name="T0" fmla="*/ 3 w 393"/>
                  <a:gd name="T1" fmla="*/ 0 h 1092"/>
                  <a:gd name="T2" fmla="*/ 3 w 393"/>
                  <a:gd name="T3" fmla="*/ 381 h 1092"/>
                  <a:gd name="T4" fmla="*/ 141 w 393"/>
                  <a:gd name="T5" fmla="*/ 546 h 1092"/>
                  <a:gd name="T6" fmla="*/ 0 w 393"/>
                  <a:gd name="T7" fmla="*/ 693 h 1092"/>
                  <a:gd name="T8" fmla="*/ 0 w 393"/>
                  <a:gd name="T9" fmla="*/ 1092 h 1092"/>
                  <a:gd name="T10" fmla="*/ 393 w 393"/>
                  <a:gd name="T11" fmla="*/ 783 h 1092"/>
                  <a:gd name="T12" fmla="*/ 393 w 393"/>
                  <a:gd name="T13" fmla="*/ 279 h 1092"/>
                  <a:gd name="T14" fmla="*/ 3 w 393"/>
                  <a:gd name="T15" fmla="*/ 0 h 109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93"/>
                  <a:gd name="T25" fmla="*/ 0 h 1092"/>
                  <a:gd name="T26" fmla="*/ 393 w 393"/>
                  <a:gd name="T27" fmla="*/ 1092 h 109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93" h="1092">
                    <a:moveTo>
                      <a:pt x="3" y="0"/>
                    </a:moveTo>
                    <a:lnTo>
                      <a:pt x="3" y="381"/>
                    </a:lnTo>
                    <a:lnTo>
                      <a:pt x="141" y="546"/>
                    </a:lnTo>
                    <a:lnTo>
                      <a:pt x="0" y="693"/>
                    </a:lnTo>
                    <a:lnTo>
                      <a:pt x="0" y="1092"/>
                    </a:lnTo>
                    <a:lnTo>
                      <a:pt x="393" y="783"/>
                    </a:lnTo>
                    <a:lnTo>
                      <a:pt x="393" y="279"/>
                    </a:lnTo>
                    <a:lnTo>
                      <a:pt x="3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99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5731" name="Freeform 146"/>
            <p:cNvSpPr/>
            <p:nvPr/>
          </p:nvSpPr>
          <p:spPr bwMode="auto">
            <a:xfrm>
              <a:off x="3086" y="1971"/>
              <a:ext cx="200" cy="363"/>
            </a:xfrm>
            <a:custGeom>
              <a:avLst/>
              <a:gdLst>
                <a:gd name="T0" fmla="*/ 0 w 146"/>
                <a:gd name="T1" fmla="*/ 0 h 345"/>
                <a:gd name="T2" fmla="*/ 0 w 146"/>
                <a:gd name="T3" fmla="*/ 819 h 345"/>
                <a:gd name="T4" fmla="*/ 30741 w 146"/>
                <a:gd name="T5" fmla="*/ 819 h 345"/>
                <a:gd name="T6" fmla="*/ 0 60000 65536"/>
                <a:gd name="T7" fmla="*/ 0 60000 65536"/>
                <a:gd name="T8" fmla="*/ 0 60000 65536"/>
                <a:gd name="T9" fmla="*/ 0 w 146"/>
                <a:gd name="T10" fmla="*/ 0 h 345"/>
                <a:gd name="T11" fmla="*/ 146 w 146"/>
                <a:gd name="T12" fmla="*/ 345 h 3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6" h="345">
                  <a:moveTo>
                    <a:pt x="0" y="0"/>
                  </a:moveTo>
                  <a:lnTo>
                    <a:pt x="0" y="345"/>
                  </a:lnTo>
                  <a:lnTo>
                    <a:pt x="146" y="345"/>
                  </a:ln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32" name="Freeform 147"/>
            <p:cNvSpPr/>
            <p:nvPr/>
          </p:nvSpPr>
          <p:spPr bwMode="auto">
            <a:xfrm flipV="1">
              <a:off x="3090" y="3035"/>
              <a:ext cx="200" cy="357"/>
            </a:xfrm>
            <a:custGeom>
              <a:avLst/>
              <a:gdLst>
                <a:gd name="T0" fmla="*/ 0 w 146"/>
                <a:gd name="T1" fmla="*/ 0 h 345"/>
                <a:gd name="T2" fmla="*/ 0 w 146"/>
                <a:gd name="T3" fmla="*/ 616 h 345"/>
                <a:gd name="T4" fmla="*/ 30741 w 146"/>
                <a:gd name="T5" fmla="*/ 616 h 345"/>
                <a:gd name="T6" fmla="*/ 0 60000 65536"/>
                <a:gd name="T7" fmla="*/ 0 60000 65536"/>
                <a:gd name="T8" fmla="*/ 0 60000 65536"/>
                <a:gd name="T9" fmla="*/ 0 w 146"/>
                <a:gd name="T10" fmla="*/ 0 h 345"/>
                <a:gd name="T11" fmla="*/ 146 w 146"/>
                <a:gd name="T12" fmla="*/ 345 h 3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6" h="345">
                  <a:moveTo>
                    <a:pt x="0" y="0"/>
                  </a:moveTo>
                  <a:lnTo>
                    <a:pt x="0" y="345"/>
                  </a:lnTo>
                  <a:lnTo>
                    <a:pt x="146" y="345"/>
                  </a:ln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33" name="Line 148"/>
            <p:cNvSpPr>
              <a:spLocks noChangeShapeType="1"/>
            </p:cNvSpPr>
            <p:nvPr/>
          </p:nvSpPr>
          <p:spPr bwMode="auto">
            <a:xfrm>
              <a:off x="4271" y="1985"/>
              <a:ext cx="0" cy="138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34" name="Text Box 149"/>
            <p:cNvSpPr txBox="1">
              <a:spLocks noChangeArrowheads="1"/>
            </p:cNvSpPr>
            <p:nvPr/>
          </p:nvSpPr>
          <p:spPr bwMode="auto">
            <a:xfrm>
              <a:off x="3983" y="2473"/>
              <a:ext cx="584" cy="279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rgbClr val="000099"/>
              </a:solidFill>
              <a:miter lim="800000"/>
            </a:ln>
          </p:spPr>
          <p:txBody>
            <a:bodyPr lIns="0" r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缓冲器</a:t>
              </a: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</a:p>
          </p:txBody>
        </p:sp>
        <p:sp>
          <p:nvSpPr>
            <p:cNvPr id="115735" name="Line 150"/>
            <p:cNvSpPr>
              <a:spLocks noChangeShapeType="1"/>
            </p:cNvSpPr>
            <p:nvPr/>
          </p:nvSpPr>
          <p:spPr bwMode="auto">
            <a:xfrm>
              <a:off x="3698" y="2621"/>
              <a:ext cx="273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444500" y="563563"/>
            <a:ext cx="869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0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⑶ 三总线结构运算器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116739" name="Rectangle 4"/>
          <p:cNvSpPr>
            <a:spLocks noChangeArrowheads="1"/>
          </p:cNvSpPr>
          <p:nvPr/>
        </p:nvSpPr>
        <p:spPr bwMode="auto">
          <a:xfrm>
            <a:off x="755650" y="4057650"/>
            <a:ext cx="8388350" cy="139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indent="266700" algn="just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例如，实现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R0+R1→R2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运算只需一步。</a:t>
            </a:r>
            <a:endParaRPr lang="zh-CN" altLang="en-US" dirty="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通用寄存器组必须是双端口器件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,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可同时提供两个操作数。</a:t>
            </a:r>
            <a:endParaRPr lang="zh-CN" altLang="en-US" dirty="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如果要实现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R0→R1，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可通过总线旁路器把数据送出。</a:t>
            </a:r>
            <a:endParaRPr lang="zh-CN" altLang="en-US" b="0" dirty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47838" y="1111250"/>
            <a:ext cx="5662612" cy="2755901"/>
            <a:chOff x="1747838" y="1111250"/>
            <a:chExt cx="5662612" cy="2755901"/>
          </a:xfrm>
        </p:grpSpPr>
        <p:sp>
          <p:nvSpPr>
            <p:cNvPr id="116741" name="Line 16"/>
            <p:cNvSpPr>
              <a:spLocks noChangeShapeType="1"/>
            </p:cNvSpPr>
            <p:nvPr/>
          </p:nvSpPr>
          <p:spPr bwMode="auto">
            <a:xfrm>
              <a:off x="1747838" y="1490663"/>
              <a:ext cx="558165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42" name="Line 25"/>
            <p:cNvSpPr>
              <a:spLocks noChangeShapeType="1"/>
            </p:cNvSpPr>
            <p:nvPr/>
          </p:nvSpPr>
          <p:spPr bwMode="auto">
            <a:xfrm>
              <a:off x="1747838" y="1814513"/>
              <a:ext cx="558165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43" name="Line 26"/>
            <p:cNvSpPr>
              <a:spLocks noChangeShapeType="1"/>
            </p:cNvSpPr>
            <p:nvPr/>
          </p:nvSpPr>
          <p:spPr bwMode="auto">
            <a:xfrm>
              <a:off x="1747838" y="3867150"/>
              <a:ext cx="558165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44" name="Text Box 63"/>
            <p:cNvSpPr txBox="1">
              <a:spLocks noChangeArrowheads="1"/>
            </p:cNvSpPr>
            <p:nvPr/>
          </p:nvSpPr>
          <p:spPr bwMode="auto">
            <a:xfrm>
              <a:off x="1862138" y="2168525"/>
              <a:ext cx="927100" cy="1212850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rgbClr val="000099"/>
              </a:solidFill>
              <a:miter lim="800000"/>
            </a:ln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endParaRPr kumimoji="0" lang="zh-CN" altLang="en-US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通用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寄存器</a:t>
              </a:r>
            </a:p>
          </p:txBody>
        </p:sp>
        <p:grpSp>
          <p:nvGrpSpPr>
            <p:cNvPr id="116745" name="Group 67"/>
            <p:cNvGrpSpPr/>
            <p:nvPr/>
          </p:nvGrpSpPr>
          <p:grpSpPr bwMode="auto">
            <a:xfrm>
              <a:off x="3003550" y="2441575"/>
              <a:ext cx="1733550" cy="623888"/>
              <a:chOff x="2377" y="2555"/>
              <a:chExt cx="1092" cy="393"/>
            </a:xfrm>
          </p:grpSpPr>
          <p:sp>
            <p:nvSpPr>
              <p:cNvPr id="116761" name="Text Box 65"/>
              <p:cNvSpPr txBox="1">
                <a:spLocks noChangeArrowheads="1"/>
              </p:cNvSpPr>
              <p:nvPr/>
            </p:nvSpPr>
            <p:spPr bwMode="auto">
              <a:xfrm>
                <a:off x="2730" y="2628"/>
                <a:ext cx="409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30000"/>
                  </a:lnSpc>
                  <a:spcBef>
                    <a:spcPct val="50000"/>
                  </a:spcBef>
                </a:pPr>
                <a:r>
                  <a:rPr kumimoji="0" lang="en-US" altLang="zh-CN" sz="2000">
                    <a:solidFill>
                      <a:srgbClr val="000099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ALU</a:t>
                </a:r>
              </a:p>
            </p:txBody>
          </p:sp>
          <p:sp>
            <p:nvSpPr>
              <p:cNvPr id="116762" name="Freeform 66"/>
              <p:cNvSpPr/>
              <p:nvPr/>
            </p:nvSpPr>
            <p:spPr bwMode="auto">
              <a:xfrm rot="5400000">
                <a:off x="2726" y="2206"/>
                <a:ext cx="393" cy="1092"/>
              </a:xfrm>
              <a:custGeom>
                <a:avLst/>
                <a:gdLst>
                  <a:gd name="T0" fmla="*/ 3 w 393"/>
                  <a:gd name="T1" fmla="*/ 0 h 1092"/>
                  <a:gd name="T2" fmla="*/ 3 w 393"/>
                  <a:gd name="T3" fmla="*/ 381 h 1092"/>
                  <a:gd name="T4" fmla="*/ 141 w 393"/>
                  <a:gd name="T5" fmla="*/ 546 h 1092"/>
                  <a:gd name="T6" fmla="*/ 0 w 393"/>
                  <a:gd name="T7" fmla="*/ 693 h 1092"/>
                  <a:gd name="T8" fmla="*/ 0 w 393"/>
                  <a:gd name="T9" fmla="*/ 1092 h 1092"/>
                  <a:gd name="T10" fmla="*/ 393 w 393"/>
                  <a:gd name="T11" fmla="*/ 783 h 1092"/>
                  <a:gd name="T12" fmla="*/ 393 w 393"/>
                  <a:gd name="T13" fmla="*/ 279 h 1092"/>
                  <a:gd name="T14" fmla="*/ 3 w 393"/>
                  <a:gd name="T15" fmla="*/ 0 h 109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93"/>
                  <a:gd name="T25" fmla="*/ 0 h 1092"/>
                  <a:gd name="T26" fmla="*/ 393 w 393"/>
                  <a:gd name="T27" fmla="*/ 1092 h 109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93" h="1092">
                    <a:moveTo>
                      <a:pt x="3" y="0"/>
                    </a:moveTo>
                    <a:lnTo>
                      <a:pt x="3" y="381"/>
                    </a:lnTo>
                    <a:lnTo>
                      <a:pt x="141" y="546"/>
                    </a:lnTo>
                    <a:lnTo>
                      <a:pt x="0" y="693"/>
                    </a:lnTo>
                    <a:lnTo>
                      <a:pt x="0" y="1092"/>
                    </a:lnTo>
                    <a:lnTo>
                      <a:pt x="393" y="783"/>
                    </a:lnTo>
                    <a:lnTo>
                      <a:pt x="393" y="279"/>
                    </a:lnTo>
                    <a:lnTo>
                      <a:pt x="3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99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6746" name="Text Box 68"/>
            <p:cNvSpPr txBox="1">
              <a:spLocks noChangeArrowheads="1"/>
            </p:cNvSpPr>
            <p:nvPr/>
          </p:nvSpPr>
          <p:spPr bwMode="auto">
            <a:xfrm>
              <a:off x="5022850" y="2168525"/>
              <a:ext cx="927100" cy="1212850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rgbClr val="000099"/>
              </a:solidFill>
              <a:miter lim="800000"/>
            </a:ln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endParaRPr kumimoji="0" lang="zh-CN" altLang="en-US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特殊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寄存器</a:t>
              </a:r>
            </a:p>
          </p:txBody>
        </p:sp>
        <p:sp>
          <p:nvSpPr>
            <p:cNvPr id="116747" name="Text Box 69"/>
            <p:cNvSpPr txBox="1">
              <a:spLocks noChangeArrowheads="1"/>
            </p:cNvSpPr>
            <p:nvPr/>
          </p:nvSpPr>
          <p:spPr bwMode="auto">
            <a:xfrm>
              <a:off x="6251575" y="2514600"/>
              <a:ext cx="927100" cy="692150"/>
            </a:xfrm>
            <a:prstGeom prst="rect">
              <a:avLst/>
            </a:prstGeom>
            <a:noFill/>
            <a:ln w="28575" algn="ctr">
              <a:solidFill>
                <a:srgbClr val="000099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总线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旁路器</a:t>
              </a:r>
            </a:p>
          </p:txBody>
        </p:sp>
        <p:sp>
          <p:nvSpPr>
            <p:cNvPr id="116748" name="Line 70"/>
            <p:cNvSpPr>
              <a:spLocks noChangeShapeType="1"/>
            </p:cNvSpPr>
            <p:nvPr/>
          </p:nvSpPr>
          <p:spPr bwMode="auto">
            <a:xfrm>
              <a:off x="3873500" y="3065463"/>
              <a:ext cx="0" cy="80168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49" name="Line 71"/>
            <p:cNvSpPr>
              <a:spLocks noChangeShapeType="1"/>
            </p:cNvSpPr>
            <p:nvPr/>
          </p:nvSpPr>
          <p:spPr bwMode="auto">
            <a:xfrm>
              <a:off x="6724650" y="3197225"/>
              <a:ext cx="0" cy="66040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50" name="Line 72"/>
            <p:cNvSpPr>
              <a:spLocks noChangeShapeType="1"/>
            </p:cNvSpPr>
            <p:nvPr/>
          </p:nvSpPr>
          <p:spPr bwMode="auto">
            <a:xfrm>
              <a:off x="5513388" y="3376613"/>
              <a:ext cx="0" cy="4810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52" name="Line 74"/>
            <p:cNvSpPr>
              <a:spLocks noChangeShapeType="1"/>
            </p:cNvSpPr>
            <p:nvPr/>
          </p:nvSpPr>
          <p:spPr bwMode="auto">
            <a:xfrm>
              <a:off x="6724650" y="1814513"/>
              <a:ext cx="4762" cy="70008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53" name="Line 75"/>
            <p:cNvSpPr>
              <a:spLocks noChangeShapeType="1"/>
            </p:cNvSpPr>
            <p:nvPr/>
          </p:nvSpPr>
          <p:spPr bwMode="auto">
            <a:xfrm>
              <a:off x="3351213" y="1814513"/>
              <a:ext cx="0" cy="6270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54" name="Line 76"/>
            <p:cNvSpPr>
              <a:spLocks noChangeShapeType="1"/>
            </p:cNvSpPr>
            <p:nvPr/>
          </p:nvSpPr>
          <p:spPr bwMode="auto">
            <a:xfrm>
              <a:off x="2160588" y="1814513"/>
              <a:ext cx="0" cy="3540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55" name="Line 77"/>
            <p:cNvSpPr>
              <a:spLocks noChangeShapeType="1"/>
            </p:cNvSpPr>
            <p:nvPr/>
          </p:nvSpPr>
          <p:spPr bwMode="auto">
            <a:xfrm>
              <a:off x="2314575" y="3376613"/>
              <a:ext cx="0" cy="4810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56" name="Line 78"/>
            <p:cNvSpPr>
              <a:spLocks noChangeShapeType="1"/>
            </p:cNvSpPr>
            <p:nvPr/>
          </p:nvSpPr>
          <p:spPr bwMode="auto">
            <a:xfrm>
              <a:off x="2508250" y="1490663"/>
              <a:ext cx="0" cy="71120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57" name="Line 79"/>
            <p:cNvSpPr>
              <a:spLocks noChangeShapeType="1"/>
            </p:cNvSpPr>
            <p:nvPr/>
          </p:nvSpPr>
          <p:spPr bwMode="auto">
            <a:xfrm>
              <a:off x="5502275" y="1847850"/>
              <a:ext cx="0" cy="3540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58" name="Rectangle 80"/>
            <p:cNvSpPr>
              <a:spLocks noChangeArrowheads="1"/>
            </p:cNvSpPr>
            <p:nvPr/>
          </p:nvSpPr>
          <p:spPr bwMode="auto">
            <a:xfrm>
              <a:off x="6784975" y="1111250"/>
              <a:ext cx="582612" cy="309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30000"/>
                </a:lnSpc>
              </a:pPr>
              <a:r>
                <a:rPr kumimoji="0" lang="zh-CN" altLang="en-US" sz="18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总线</a:t>
              </a:r>
              <a:r>
                <a:rPr kumimoji="0" lang="en-US" altLang="zh-CN" sz="18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  <a:endParaRPr kumimoji="0" lang="en-US" altLang="zh-CN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16759" name="Rectangle 81"/>
            <p:cNvSpPr>
              <a:spLocks noChangeArrowheads="1"/>
            </p:cNvSpPr>
            <p:nvPr/>
          </p:nvSpPr>
          <p:spPr bwMode="auto">
            <a:xfrm>
              <a:off x="6784975" y="1458913"/>
              <a:ext cx="582612" cy="309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30000"/>
                </a:lnSpc>
              </a:pPr>
              <a:r>
                <a:rPr kumimoji="0" lang="zh-CN" altLang="en-US" sz="18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总线</a:t>
              </a:r>
              <a:r>
                <a:rPr kumimoji="0" lang="en-US" altLang="zh-CN" sz="18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2</a:t>
              </a:r>
              <a:endParaRPr kumimoji="0" lang="en-US" altLang="zh-CN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16760" name="Rectangle 82"/>
            <p:cNvSpPr>
              <a:spLocks noChangeArrowheads="1"/>
            </p:cNvSpPr>
            <p:nvPr/>
          </p:nvSpPr>
          <p:spPr bwMode="auto">
            <a:xfrm>
              <a:off x="6827838" y="3471863"/>
              <a:ext cx="582612" cy="309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30000"/>
                </a:lnSpc>
              </a:pPr>
              <a:r>
                <a:rPr kumimoji="0" lang="zh-CN" altLang="en-US" sz="18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总线</a:t>
              </a:r>
              <a:r>
                <a:rPr kumimoji="0" lang="en-US" altLang="zh-CN" sz="18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3</a:t>
              </a:r>
              <a:endParaRPr kumimoji="0" lang="en-US" altLang="zh-CN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16751" name="Line 73"/>
            <p:cNvSpPr>
              <a:spLocks noChangeShapeType="1"/>
            </p:cNvSpPr>
            <p:nvPr/>
          </p:nvSpPr>
          <p:spPr bwMode="auto">
            <a:xfrm>
              <a:off x="4403725" y="1470178"/>
              <a:ext cx="0" cy="98640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547688" y="460375"/>
            <a:ext cx="8596312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tIns="38088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4.9.2 </a:t>
            </a:r>
            <a:r>
              <a:rPr lang="en-US" altLang="zh-CN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ALU</a:t>
            </a: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举例 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639763" y="844550"/>
            <a:ext cx="8151812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-4761" bIns="0">
            <a:spAutoFit/>
          </a:bodyPr>
          <a:lstStyle/>
          <a:p>
            <a:pPr indent="-6350" eaLnBrk="1" hangingPunct="1">
              <a:lnSpc>
                <a:spcPct val="15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1．</a:t>
            </a:r>
            <a:r>
              <a:rPr lang="en-US" altLang="zh-CN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ALU</a:t>
            </a: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电路1</a:t>
            </a:r>
          </a:p>
          <a:p>
            <a:pPr indent="-6350" algn="just">
              <a:lnSpc>
                <a:spcPct val="15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逻辑运算：用与门、或门和异或门实现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-6350" algn="just">
              <a:lnSpc>
                <a:spcPct val="15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算术运算：加法器为核心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-6350" algn="just">
              <a:lnSpc>
                <a:spcPct val="15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F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 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 X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</a:t>
            </a:r>
            <a:r>
              <a:rPr lang="en-GB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⊕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Y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</a:t>
            </a:r>
            <a:r>
              <a:rPr lang="en-GB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⊕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C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</a:t>
            </a:r>
            <a:endParaRPr lang="en-US" altLang="zh-CN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-6350" algn="just">
              <a:lnSpc>
                <a:spcPct val="150000"/>
              </a:lnSpc>
            </a:pP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C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i+1 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 X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Y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 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+(X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+Y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)C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</a:t>
            </a:r>
            <a:endParaRPr lang="en-US" altLang="zh-CN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117764" name="Group 4"/>
          <p:cNvGrpSpPr/>
          <p:nvPr/>
        </p:nvGrpSpPr>
        <p:grpSpPr bwMode="auto">
          <a:xfrm>
            <a:off x="1798638" y="4083050"/>
            <a:ext cx="1803400" cy="1146175"/>
            <a:chOff x="6255" y="4230"/>
            <a:chExt cx="1725" cy="1185"/>
          </a:xfrm>
        </p:grpSpPr>
        <p:sp>
          <p:nvSpPr>
            <p:cNvPr id="117768" name="Text Box 5"/>
            <p:cNvSpPr txBox="1">
              <a:spLocks noChangeArrowheads="1"/>
            </p:cNvSpPr>
            <p:nvPr/>
          </p:nvSpPr>
          <p:spPr bwMode="auto">
            <a:xfrm>
              <a:off x="6255" y="4230"/>
              <a:ext cx="1725" cy="118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2"/>
              </a:solidFill>
              <a:miter lim="800000"/>
            </a:ln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10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1011  </a:t>
              </a: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X</a:t>
              </a:r>
            </a:p>
            <a:p>
              <a:pPr algn="r">
                <a:lnSpc>
                  <a:spcPct val="110000"/>
                </a:lnSpc>
              </a:pP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∧ 1101  Y</a:t>
              </a:r>
            </a:p>
            <a:p>
              <a:pPr algn="r">
                <a:lnSpc>
                  <a:spcPct val="110000"/>
                </a:lnSpc>
              </a:pP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1001  F</a:t>
              </a:r>
            </a:p>
          </p:txBody>
        </p:sp>
        <p:sp>
          <p:nvSpPr>
            <p:cNvPr id="117769" name="Line 6"/>
            <p:cNvSpPr>
              <a:spLocks noChangeShapeType="1"/>
            </p:cNvSpPr>
            <p:nvPr/>
          </p:nvSpPr>
          <p:spPr bwMode="auto">
            <a:xfrm>
              <a:off x="6540" y="4920"/>
              <a:ext cx="1365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7765" name="Group 7"/>
          <p:cNvGrpSpPr/>
          <p:nvPr/>
        </p:nvGrpSpPr>
        <p:grpSpPr bwMode="auto">
          <a:xfrm>
            <a:off x="4440238" y="4081463"/>
            <a:ext cx="1801812" cy="1146175"/>
            <a:chOff x="6255" y="4230"/>
            <a:chExt cx="1725" cy="1185"/>
          </a:xfrm>
        </p:grpSpPr>
        <p:sp>
          <p:nvSpPr>
            <p:cNvPr id="117766" name="Text Box 8"/>
            <p:cNvSpPr txBox="1">
              <a:spLocks noChangeArrowheads="1"/>
            </p:cNvSpPr>
            <p:nvPr/>
          </p:nvSpPr>
          <p:spPr bwMode="auto">
            <a:xfrm>
              <a:off x="6255" y="4230"/>
              <a:ext cx="1725" cy="118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2"/>
              </a:solidFill>
              <a:miter lim="800000"/>
            </a:ln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10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1011  </a:t>
              </a: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X</a:t>
              </a:r>
            </a:p>
            <a:p>
              <a:pPr algn="r">
                <a:lnSpc>
                  <a:spcPct val="110000"/>
                </a:lnSpc>
              </a:pP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+ 0001  Y</a:t>
              </a:r>
            </a:p>
            <a:p>
              <a:pPr algn="r">
                <a:lnSpc>
                  <a:spcPct val="110000"/>
                </a:lnSpc>
              </a:pP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1100  F</a:t>
              </a:r>
            </a:p>
          </p:txBody>
        </p:sp>
        <p:sp>
          <p:nvSpPr>
            <p:cNvPr id="117767" name="Line 9"/>
            <p:cNvSpPr>
              <a:spLocks noChangeShapeType="1"/>
            </p:cNvSpPr>
            <p:nvPr/>
          </p:nvSpPr>
          <p:spPr bwMode="auto">
            <a:xfrm>
              <a:off x="6540" y="4920"/>
              <a:ext cx="1365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786" name="Group 102"/>
          <p:cNvGrpSpPr/>
          <p:nvPr/>
        </p:nvGrpSpPr>
        <p:grpSpPr bwMode="auto">
          <a:xfrm>
            <a:off x="5546725" y="1708150"/>
            <a:ext cx="2563813" cy="2192338"/>
            <a:chOff x="3494" y="1076"/>
            <a:chExt cx="1615" cy="1381"/>
          </a:xfrm>
        </p:grpSpPr>
        <p:sp>
          <p:nvSpPr>
            <p:cNvPr id="118875" name="Rectangle 92"/>
            <p:cNvSpPr>
              <a:spLocks noChangeArrowheads="1"/>
            </p:cNvSpPr>
            <p:nvPr/>
          </p:nvSpPr>
          <p:spPr bwMode="auto">
            <a:xfrm>
              <a:off x="3494" y="1107"/>
              <a:ext cx="1471" cy="134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8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76" name="Line 93"/>
            <p:cNvSpPr>
              <a:spLocks noChangeShapeType="1"/>
            </p:cNvSpPr>
            <p:nvPr/>
          </p:nvSpPr>
          <p:spPr bwMode="auto">
            <a:xfrm>
              <a:off x="3502" y="1351"/>
              <a:ext cx="1455" cy="0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77" name="Line 94"/>
            <p:cNvSpPr>
              <a:spLocks noChangeShapeType="1"/>
            </p:cNvSpPr>
            <p:nvPr/>
          </p:nvSpPr>
          <p:spPr bwMode="auto">
            <a:xfrm>
              <a:off x="4320" y="1107"/>
              <a:ext cx="0" cy="1348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78" name="Text Box 95"/>
            <p:cNvSpPr txBox="1">
              <a:spLocks noChangeArrowheads="1"/>
            </p:cNvSpPr>
            <p:nvPr/>
          </p:nvSpPr>
          <p:spPr bwMode="auto">
            <a:xfrm>
              <a:off x="3608" y="1076"/>
              <a:ext cx="1246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</a:t>
              </a:r>
              <a:r>
                <a:rPr lang="en-US" altLang="zh-CN" sz="2000" baseline="-250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2</a:t>
              </a:r>
              <a:r>
                <a:rPr lang="en-US" altLang="zh-CN" sz="20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S</a:t>
              </a:r>
              <a:r>
                <a:rPr lang="en-US" altLang="zh-CN" sz="2000" baseline="-250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  <a:r>
                <a:rPr lang="en-US" altLang="zh-CN" sz="20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S</a:t>
              </a:r>
              <a:r>
                <a:rPr lang="en-US" altLang="zh-CN" sz="2000" baseline="-250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0        </a:t>
              </a:r>
              <a:r>
                <a:rPr lang="en-US" altLang="zh-CN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F</a:t>
              </a:r>
              <a:r>
                <a:rPr lang="en-US" altLang="zh-CN" sz="20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   </a:t>
              </a:r>
              <a:endParaRPr lang="en-US" altLang="zh-CN" sz="4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18879" name="Text Box 96"/>
            <p:cNvSpPr txBox="1">
              <a:spLocks noChangeArrowheads="1"/>
            </p:cNvSpPr>
            <p:nvPr/>
          </p:nvSpPr>
          <p:spPr bwMode="auto">
            <a:xfrm>
              <a:off x="3607" y="1321"/>
              <a:ext cx="150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0 0 0      </a:t>
              </a:r>
              <a:r>
                <a:rPr lang="en-US" altLang="zh-CN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0</a:t>
              </a:r>
              <a:r>
                <a:rPr lang="en-US" altLang="zh-CN" sz="20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</a:t>
              </a:r>
              <a:r>
                <a:rPr lang="en-US" altLang="zh-CN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</a:t>
              </a:r>
              <a:endParaRPr lang="en-US" altLang="zh-CN" sz="4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18880" name="Text Box 97"/>
            <p:cNvSpPr txBox="1">
              <a:spLocks noChangeArrowheads="1"/>
            </p:cNvSpPr>
            <p:nvPr/>
          </p:nvSpPr>
          <p:spPr bwMode="auto">
            <a:xfrm>
              <a:off x="3607" y="1514"/>
              <a:ext cx="150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0 0 1    </a:t>
              </a:r>
              <a:r>
                <a:rPr lang="en-US" altLang="zh-CN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X</a:t>
              </a:r>
              <a:r>
                <a:rPr lang="en-US" altLang="zh-CN" sz="20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</a:t>
              </a:r>
              <a:r>
                <a:rPr lang="en-US" altLang="zh-CN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∧Y</a:t>
              </a:r>
              <a:r>
                <a:rPr lang="en-US" altLang="zh-CN" sz="20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</a:t>
              </a:r>
              <a:r>
                <a:rPr lang="en-US" altLang="zh-CN" sz="2000">
                  <a:solidFill>
                    <a:srgbClr val="00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</a:t>
              </a:r>
              <a:endParaRPr lang="en-US" altLang="zh-CN" sz="4000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18881" name="Text Box 98"/>
            <p:cNvSpPr txBox="1">
              <a:spLocks noChangeArrowheads="1"/>
            </p:cNvSpPr>
            <p:nvPr/>
          </p:nvSpPr>
          <p:spPr bwMode="auto">
            <a:xfrm>
              <a:off x="3607" y="1718"/>
              <a:ext cx="150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4000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18882" name="Text Box 99"/>
            <p:cNvSpPr txBox="1">
              <a:spLocks noChangeArrowheads="1"/>
            </p:cNvSpPr>
            <p:nvPr/>
          </p:nvSpPr>
          <p:spPr bwMode="auto">
            <a:xfrm>
              <a:off x="3603" y="1718"/>
              <a:ext cx="150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0 1 0    </a:t>
              </a:r>
              <a:r>
                <a:rPr lang="en-US" altLang="zh-CN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X</a:t>
              </a:r>
              <a:r>
                <a:rPr lang="en-US" altLang="zh-CN" sz="20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</a:t>
              </a:r>
              <a:r>
                <a:rPr lang="en-US" altLang="zh-CN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∨Y</a:t>
              </a:r>
              <a:r>
                <a:rPr lang="en-US" altLang="zh-CN" sz="20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</a:t>
              </a:r>
              <a:endParaRPr lang="en-US" altLang="zh-CN" sz="4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18883" name="Text Box 100"/>
            <p:cNvSpPr txBox="1">
              <a:spLocks noChangeArrowheads="1"/>
            </p:cNvSpPr>
            <p:nvPr/>
          </p:nvSpPr>
          <p:spPr bwMode="auto">
            <a:xfrm>
              <a:off x="3603" y="1922"/>
              <a:ext cx="150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0 1 1    </a:t>
              </a:r>
              <a:r>
                <a:rPr lang="en-US" altLang="zh-CN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X</a:t>
              </a:r>
              <a:r>
                <a:rPr lang="en-US" altLang="zh-CN" sz="20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</a:t>
              </a:r>
              <a:r>
                <a:rPr lang="en-US" altLang="zh-CN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⊕Y</a:t>
              </a:r>
              <a:r>
                <a:rPr lang="en-US" altLang="zh-CN" sz="20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</a:t>
              </a:r>
              <a:r>
                <a:rPr lang="en-US" altLang="zh-CN" sz="2000">
                  <a:solidFill>
                    <a:srgbClr val="00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</a:t>
              </a:r>
              <a:endParaRPr lang="en-US" altLang="zh-CN" sz="4000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18884" name="Text Box 101"/>
            <p:cNvSpPr txBox="1">
              <a:spLocks noChangeArrowheads="1"/>
            </p:cNvSpPr>
            <p:nvPr/>
          </p:nvSpPr>
          <p:spPr bwMode="auto">
            <a:xfrm>
              <a:off x="3603" y="2142"/>
              <a:ext cx="1502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1 1 1    </a:t>
              </a:r>
              <a:r>
                <a:rPr lang="en-US" altLang="zh-CN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X</a:t>
              </a:r>
              <a:r>
                <a:rPr lang="en-US" altLang="zh-CN" sz="20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 </a:t>
              </a:r>
              <a:r>
                <a:rPr lang="en-US" altLang="zh-CN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+ Y</a:t>
              </a:r>
              <a:r>
                <a:rPr lang="en-US" altLang="zh-CN" sz="20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</a:t>
              </a:r>
              <a:r>
                <a:rPr lang="en-US" altLang="zh-CN" sz="2000">
                  <a:solidFill>
                    <a:srgbClr val="00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</a:t>
              </a:r>
              <a:endParaRPr lang="en-US" altLang="zh-CN" sz="4000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  <p:sp>
        <p:nvSpPr>
          <p:cNvPr id="118787" name="Rectangle 2"/>
          <p:cNvSpPr>
            <a:spLocks noChangeArrowheads="1"/>
          </p:cNvSpPr>
          <p:nvPr/>
        </p:nvSpPr>
        <p:spPr bwMode="auto">
          <a:xfrm>
            <a:off x="547688" y="460375"/>
            <a:ext cx="8596312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tIns="38088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4.9.2 </a:t>
            </a:r>
            <a:r>
              <a:rPr lang="en-US" altLang="zh-CN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ALU</a:t>
            </a: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举例 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118788" name="Rectangle 3"/>
          <p:cNvSpPr>
            <a:spLocks noChangeArrowheads="1"/>
          </p:cNvSpPr>
          <p:nvPr/>
        </p:nvSpPr>
        <p:spPr bwMode="auto">
          <a:xfrm>
            <a:off x="639763" y="844550"/>
            <a:ext cx="81518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-4761" bIns="0">
            <a:spAutoFit/>
          </a:bodyPr>
          <a:lstStyle/>
          <a:p>
            <a:pPr indent="-6350" eaLnBrk="1" hangingPunct="1">
              <a:lnSpc>
                <a:spcPct val="15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1．</a:t>
            </a:r>
            <a:r>
              <a:rPr lang="en-US" altLang="zh-CN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ALU</a:t>
            </a: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电路1</a:t>
            </a:r>
          </a:p>
        </p:txBody>
      </p:sp>
      <p:sp>
        <p:nvSpPr>
          <p:cNvPr id="118789" name="Rectangle 10"/>
          <p:cNvSpPr>
            <a:spLocks noChangeArrowheads="1"/>
          </p:cNvSpPr>
          <p:nvPr/>
        </p:nvSpPr>
        <p:spPr bwMode="auto">
          <a:xfrm>
            <a:off x="1098550" y="1470025"/>
            <a:ext cx="804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0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一位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ALU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原理图：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118790" name="Rectangle 27"/>
          <p:cNvSpPr>
            <a:spLocks noChangeArrowheads="1"/>
          </p:cNvSpPr>
          <p:nvPr/>
        </p:nvSpPr>
        <p:spPr bwMode="auto">
          <a:xfrm>
            <a:off x="1162050" y="5538788"/>
            <a:ext cx="798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00000"/>
              </a:lnSpc>
            </a:pPr>
            <a:r>
              <a:rPr lang="en-US" altLang="zh-CN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S</a:t>
            </a:r>
            <a:r>
              <a:rPr lang="en-US" altLang="zh-CN" baseline="-2500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 </a:t>
            </a:r>
            <a:r>
              <a:rPr lang="zh-CN" altLang="en-US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用于控制位与位之间的进位联系</a:t>
            </a:r>
            <a:endParaRPr lang="zh-CN" altLang="en-US" b="0">
              <a:solidFill>
                <a:schemeClr val="hlink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118791" name="Group 104"/>
          <p:cNvGrpSpPr/>
          <p:nvPr/>
        </p:nvGrpSpPr>
        <p:grpSpPr bwMode="auto">
          <a:xfrm>
            <a:off x="1274763" y="1757363"/>
            <a:ext cx="4002087" cy="3733800"/>
            <a:chOff x="803" y="1107"/>
            <a:chExt cx="2521" cy="2352"/>
          </a:xfrm>
        </p:grpSpPr>
        <p:sp>
          <p:nvSpPr>
            <p:cNvPr id="118806" name="Line 17"/>
            <p:cNvSpPr>
              <a:spLocks noChangeShapeType="1"/>
            </p:cNvSpPr>
            <p:nvPr/>
          </p:nvSpPr>
          <p:spPr bwMode="auto">
            <a:xfrm>
              <a:off x="1515" y="2523"/>
              <a:ext cx="1488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18807" name="Line 20"/>
            <p:cNvSpPr>
              <a:spLocks noChangeShapeType="1"/>
            </p:cNvSpPr>
            <p:nvPr/>
          </p:nvSpPr>
          <p:spPr bwMode="auto">
            <a:xfrm flipV="1">
              <a:off x="2440" y="1874"/>
              <a:ext cx="0" cy="642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grpSp>
          <p:nvGrpSpPr>
            <p:cNvPr id="118808" name="Group 24"/>
            <p:cNvGrpSpPr/>
            <p:nvPr/>
          </p:nvGrpSpPr>
          <p:grpSpPr bwMode="auto">
            <a:xfrm>
              <a:off x="2064" y="1381"/>
              <a:ext cx="294" cy="176"/>
              <a:chOff x="4148" y="8438"/>
              <a:chExt cx="609" cy="358"/>
            </a:xfrm>
          </p:grpSpPr>
          <p:sp>
            <p:nvSpPr>
              <p:cNvPr id="118873" name="Rectangle 25"/>
              <p:cNvSpPr>
                <a:spLocks noChangeArrowheads="1"/>
              </p:cNvSpPr>
              <p:nvPr/>
            </p:nvSpPr>
            <p:spPr bwMode="auto">
              <a:xfrm>
                <a:off x="4148" y="8438"/>
                <a:ext cx="609" cy="35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80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118874" name="Text Box 26"/>
              <p:cNvSpPr txBox="1">
                <a:spLocks noChangeArrowheads="1"/>
              </p:cNvSpPr>
              <p:nvPr/>
            </p:nvSpPr>
            <p:spPr bwMode="auto">
              <a:xfrm>
                <a:off x="4253" y="8455"/>
                <a:ext cx="399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=1</a:t>
                </a:r>
                <a:endParaRPr lang="en-US" altLang="zh-CN" sz="3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</p:grpSp>
        <p:sp>
          <p:nvSpPr>
            <p:cNvPr id="118809" name="Text Box 27"/>
            <p:cNvSpPr txBox="1">
              <a:spLocks noChangeArrowheads="1"/>
            </p:cNvSpPr>
            <p:nvPr/>
          </p:nvSpPr>
          <p:spPr bwMode="auto">
            <a:xfrm>
              <a:off x="1515" y="3208"/>
              <a:ext cx="31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CN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X</a:t>
              </a:r>
              <a:r>
                <a:rPr lang="en-US" altLang="zh-CN" sz="16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</a:t>
              </a:r>
              <a:endParaRPr lang="en-US" altLang="zh-CN" sz="32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18810" name="Text Box 28"/>
            <p:cNvSpPr txBox="1">
              <a:spLocks noChangeArrowheads="1"/>
            </p:cNvSpPr>
            <p:nvPr/>
          </p:nvSpPr>
          <p:spPr bwMode="auto">
            <a:xfrm>
              <a:off x="2114" y="3193"/>
              <a:ext cx="31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CN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Y</a:t>
              </a:r>
              <a:r>
                <a:rPr lang="en-US" altLang="zh-CN" sz="16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</a:t>
              </a:r>
              <a:endParaRPr lang="en-US" altLang="zh-CN" sz="32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18811" name="Text Box 29"/>
            <p:cNvSpPr txBox="1">
              <a:spLocks noChangeArrowheads="1"/>
            </p:cNvSpPr>
            <p:nvPr/>
          </p:nvSpPr>
          <p:spPr bwMode="auto">
            <a:xfrm>
              <a:off x="2185" y="1107"/>
              <a:ext cx="31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CN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F</a:t>
              </a:r>
              <a:r>
                <a:rPr lang="en-US" altLang="zh-CN" sz="16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</a:t>
              </a:r>
              <a:endParaRPr lang="en-US" altLang="zh-CN" sz="32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18812" name="Text Box 30"/>
            <p:cNvSpPr txBox="1">
              <a:spLocks noChangeArrowheads="1"/>
            </p:cNvSpPr>
            <p:nvPr/>
          </p:nvSpPr>
          <p:spPr bwMode="auto">
            <a:xfrm>
              <a:off x="3009" y="2401"/>
              <a:ext cx="31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CN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lang="en-US" altLang="zh-CN" sz="16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</a:t>
              </a:r>
              <a:endParaRPr lang="en-US" altLang="zh-CN" sz="32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18813" name="Text Box 31"/>
            <p:cNvSpPr txBox="1">
              <a:spLocks noChangeArrowheads="1"/>
            </p:cNvSpPr>
            <p:nvPr/>
          </p:nvSpPr>
          <p:spPr bwMode="auto">
            <a:xfrm>
              <a:off x="803" y="2645"/>
              <a:ext cx="31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CN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lang="en-US" altLang="zh-CN" sz="16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i+1</a:t>
              </a:r>
              <a:endParaRPr lang="en-US" altLang="zh-CN" sz="32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18814" name="Text Box 32"/>
            <p:cNvSpPr txBox="1">
              <a:spLocks noChangeArrowheads="1"/>
            </p:cNvSpPr>
            <p:nvPr/>
          </p:nvSpPr>
          <p:spPr bwMode="auto">
            <a:xfrm>
              <a:off x="2999" y="1975"/>
              <a:ext cx="31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CN" sz="16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</a:t>
              </a:r>
              <a:r>
                <a:rPr lang="en-US" altLang="zh-CN" sz="1600" baseline="-250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2</a:t>
              </a:r>
              <a:endParaRPr lang="en-US" altLang="zh-CN" sz="3200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18815" name="Text Box 33"/>
            <p:cNvSpPr txBox="1">
              <a:spLocks noChangeArrowheads="1"/>
            </p:cNvSpPr>
            <p:nvPr/>
          </p:nvSpPr>
          <p:spPr bwMode="auto">
            <a:xfrm>
              <a:off x="3009" y="2120"/>
              <a:ext cx="31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CN" sz="16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</a:t>
              </a:r>
              <a:r>
                <a:rPr lang="en-US" altLang="zh-CN" sz="1600" baseline="-250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  <a:endParaRPr lang="en-US" altLang="zh-CN" sz="3200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18816" name="Text Box 34"/>
            <p:cNvSpPr txBox="1">
              <a:spLocks noChangeArrowheads="1"/>
            </p:cNvSpPr>
            <p:nvPr/>
          </p:nvSpPr>
          <p:spPr bwMode="auto">
            <a:xfrm>
              <a:off x="3009" y="2249"/>
              <a:ext cx="31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CN" sz="16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</a:t>
              </a:r>
              <a:r>
                <a:rPr lang="en-US" altLang="zh-CN" sz="1600" baseline="-250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0</a:t>
              </a:r>
              <a:endParaRPr lang="en-US" altLang="zh-CN" sz="3200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grpSp>
          <p:nvGrpSpPr>
            <p:cNvPr id="118817" name="Group 35"/>
            <p:cNvGrpSpPr/>
            <p:nvPr/>
          </p:nvGrpSpPr>
          <p:grpSpPr bwMode="auto">
            <a:xfrm>
              <a:off x="1535" y="2005"/>
              <a:ext cx="295" cy="176"/>
              <a:chOff x="4148" y="8438"/>
              <a:chExt cx="609" cy="358"/>
            </a:xfrm>
          </p:grpSpPr>
          <p:sp>
            <p:nvSpPr>
              <p:cNvPr id="118871" name="Rectangle 36"/>
              <p:cNvSpPr>
                <a:spLocks noChangeArrowheads="1"/>
              </p:cNvSpPr>
              <p:nvPr/>
            </p:nvSpPr>
            <p:spPr bwMode="auto">
              <a:xfrm>
                <a:off x="4148" y="8438"/>
                <a:ext cx="609" cy="35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80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118872" name="Text Box 37"/>
              <p:cNvSpPr txBox="1">
                <a:spLocks noChangeArrowheads="1"/>
              </p:cNvSpPr>
              <p:nvPr/>
            </p:nvSpPr>
            <p:spPr bwMode="auto">
              <a:xfrm>
                <a:off x="4253" y="8455"/>
                <a:ext cx="399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&amp;</a:t>
                </a:r>
                <a:endParaRPr lang="en-US" altLang="zh-CN" sz="3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</p:grpSp>
        <p:grpSp>
          <p:nvGrpSpPr>
            <p:cNvPr id="118818" name="Group 38"/>
            <p:cNvGrpSpPr/>
            <p:nvPr/>
          </p:nvGrpSpPr>
          <p:grpSpPr bwMode="auto">
            <a:xfrm>
              <a:off x="1982" y="2005"/>
              <a:ext cx="295" cy="176"/>
              <a:chOff x="4148" y="8438"/>
              <a:chExt cx="609" cy="358"/>
            </a:xfrm>
          </p:grpSpPr>
          <p:sp>
            <p:nvSpPr>
              <p:cNvPr id="118869" name="Rectangle 39"/>
              <p:cNvSpPr>
                <a:spLocks noChangeArrowheads="1"/>
              </p:cNvSpPr>
              <p:nvPr/>
            </p:nvSpPr>
            <p:spPr bwMode="auto">
              <a:xfrm>
                <a:off x="4148" y="8438"/>
                <a:ext cx="609" cy="35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80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118870" name="Text Box 40"/>
              <p:cNvSpPr txBox="1">
                <a:spLocks noChangeArrowheads="1"/>
              </p:cNvSpPr>
              <p:nvPr/>
            </p:nvSpPr>
            <p:spPr bwMode="auto">
              <a:xfrm>
                <a:off x="4253" y="8455"/>
                <a:ext cx="399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&amp;</a:t>
                </a:r>
                <a:endParaRPr lang="en-US" altLang="zh-CN" sz="3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</p:grpSp>
        <p:grpSp>
          <p:nvGrpSpPr>
            <p:cNvPr id="118819" name="Group 41"/>
            <p:cNvGrpSpPr/>
            <p:nvPr/>
          </p:nvGrpSpPr>
          <p:grpSpPr bwMode="auto">
            <a:xfrm>
              <a:off x="2358" y="1693"/>
              <a:ext cx="295" cy="175"/>
              <a:chOff x="4148" y="8438"/>
              <a:chExt cx="609" cy="358"/>
            </a:xfrm>
          </p:grpSpPr>
          <p:sp>
            <p:nvSpPr>
              <p:cNvPr id="118867" name="Rectangle 42"/>
              <p:cNvSpPr>
                <a:spLocks noChangeArrowheads="1"/>
              </p:cNvSpPr>
              <p:nvPr/>
            </p:nvSpPr>
            <p:spPr bwMode="auto">
              <a:xfrm>
                <a:off x="4148" y="8438"/>
                <a:ext cx="609" cy="35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80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118868" name="Text Box 43"/>
              <p:cNvSpPr txBox="1">
                <a:spLocks noChangeArrowheads="1"/>
              </p:cNvSpPr>
              <p:nvPr/>
            </p:nvSpPr>
            <p:spPr bwMode="auto">
              <a:xfrm>
                <a:off x="4253" y="8455"/>
                <a:ext cx="399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&amp;</a:t>
                </a:r>
                <a:endParaRPr lang="en-US" altLang="zh-CN" sz="3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</p:grpSp>
        <p:grpSp>
          <p:nvGrpSpPr>
            <p:cNvPr id="118820" name="Group 44"/>
            <p:cNvGrpSpPr/>
            <p:nvPr/>
          </p:nvGrpSpPr>
          <p:grpSpPr bwMode="auto">
            <a:xfrm>
              <a:off x="1484" y="2911"/>
              <a:ext cx="295" cy="176"/>
              <a:chOff x="4148" y="8438"/>
              <a:chExt cx="609" cy="358"/>
            </a:xfrm>
          </p:grpSpPr>
          <p:sp>
            <p:nvSpPr>
              <p:cNvPr id="118865" name="Rectangle 45"/>
              <p:cNvSpPr>
                <a:spLocks noChangeArrowheads="1"/>
              </p:cNvSpPr>
              <p:nvPr/>
            </p:nvSpPr>
            <p:spPr bwMode="auto">
              <a:xfrm>
                <a:off x="4148" y="8438"/>
                <a:ext cx="609" cy="35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80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118866" name="Text Box 46"/>
              <p:cNvSpPr txBox="1">
                <a:spLocks noChangeArrowheads="1"/>
              </p:cNvSpPr>
              <p:nvPr/>
            </p:nvSpPr>
            <p:spPr bwMode="auto">
              <a:xfrm>
                <a:off x="4253" y="8455"/>
                <a:ext cx="399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altLang="zh-CN" sz="1600">
                    <a:latin typeface="黑体" panose="02010600030101010101" pitchFamily="2" charset="-122"/>
                    <a:ea typeface="黑体" panose="02010600030101010101" pitchFamily="2" charset="-122"/>
                  </a:rPr>
                  <a:t>&amp;</a:t>
                </a:r>
                <a:endParaRPr lang="en-US" altLang="zh-CN" sz="3200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</p:grpSp>
        <p:grpSp>
          <p:nvGrpSpPr>
            <p:cNvPr id="118821" name="Group 47"/>
            <p:cNvGrpSpPr/>
            <p:nvPr/>
          </p:nvGrpSpPr>
          <p:grpSpPr bwMode="auto">
            <a:xfrm>
              <a:off x="1931" y="2911"/>
              <a:ext cx="295" cy="176"/>
              <a:chOff x="4148" y="8438"/>
              <a:chExt cx="609" cy="358"/>
            </a:xfrm>
          </p:grpSpPr>
          <p:sp>
            <p:nvSpPr>
              <p:cNvPr id="118863" name="Rectangle 48"/>
              <p:cNvSpPr>
                <a:spLocks noChangeArrowheads="1"/>
              </p:cNvSpPr>
              <p:nvPr/>
            </p:nvSpPr>
            <p:spPr bwMode="auto">
              <a:xfrm>
                <a:off x="4148" y="8438"/>
                <a:ext cx="609" cy="35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80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118864" name="Text Box 49"/>
              <p:cNvSpPr txBox="1">
                <a:spLocks noChangeArrowheads="1"/>
              </p:cNvSpPr>
              <p:nvPr/>
            </p:nvSpPr>
            <p:spPr bwMode="auto">
              <a:xfrm>
                <a:off x="4253" y="8455"/>
                <a:ext cx="399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</a:pPr>
                <a:r>
                  <a:rPr lang="zh-CN" altLang="en-US" sz="1400">
                    <a:latin typeface="黑体" panose="02010600030101010101" pitchFamily="2" charset="-122"/>
                    <a:ea typeface="黑体" panose="02010600030101010101" pitchFamily="2" charset="-122"/>
                  </a:rPr>
                  <a:t>≥</a:t>
                </a:r>
                <a:r>
                  <a:rPr lang="en-US" altLang="zh-CN" sz="1600">
                    <a:latin typeface="黑体" panose="02010600030101010101" pitchFamily="2" charset="-122"/>
                    <a:ea typeface="黑体" panose="02010600030101010101" pitchFamily="2" charset="-122"/>
                  </a:rPr>
                  <a:t>1</a:t>
                </a:r>
                <a:endParaRPr lang="en-US" altLang="zh-CN" sz="3200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</p:grpSp>
        <p:grpSp>
          <p:nvGrpSpPr>
            <p:cNvPr id="118822" name="Group 50"/>
            <p:cNvGrpSpPr/>
            <p:nvPr/>
          </p:nvGrpSpPr>
          <p:grpSpPr bwMode="auto">
            <a:xfrm>
              <a:off x="1759" y="1693"/>
              <a:ext cx="294" cy="175"/>
              <a:chOff x="4148" y="8438"/>
              <a:chExt cx="609" cy="358"/>
            </a:xfrm>
          </p:grpSpPr>
          <p:sp>
            <p:nvSpPr>
              <p:cNvPr id="118861" name="Rectangle 51"/>
              <p:cNvSpPr>
                <a:spLocks noChangeArrowheads="1"/>
              </p:cNvSpPr>
              <p:nvPr/>
            </p:nvSpPr>
            <p:spPr bwMode="auto">
              <a:xfrm>
                <a:off x="4148" y="8438"/>
                <a:ext cx="609" cy="35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80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118862" name="Text Box 52"/>
              <p:cNvSpPr txBox="1">
                <a:spLocks noChangeArrowheads="1"/>
              </p:cNvSpPr>
              <p:nvPr/>
            </p:nvSpPr>
            <p:spPr bwMode="auto">
              <a:xfrm>
                <a:off x="4253" y="8455"/>
                <a:ext cx="399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=1</a:t>
                </a:r>
                <a:endParaRPr lang="en-US" altLang="zh-CN" sz="3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</p:grpSp>
        <p:grpSp>
          <p:nvGrpSpPr>
            <p:cNvPr id="118823" name="Group 53"/>
            <p:cNvGrpSpPr/>
            <p:nvPr/>
          </p:nvGrpSpPr>
          <p:grpSpPr bwMode="auto">
            <a:xfrm>
              <a:off x="1108" y="2447"/>
              <a:ext cx="468" cy="426"/>
              <a:chOff x="1271" y="5882"/>
              <a:chExt cx="966" cy="868"/>
            </a:xfrm>
          </p:grpSpPr>
          <p:sp>
            <p:nvSpPr>
              <p:cNvPr id="118852" name="Rectangle 54"/>
              <p:cNvSpPr>
                <a:spLocks noChangeArrowheads="1"/>
              </p:cNvSpPr>
              <p:nvPr/>
            </p:nvSpPr>
            <p:spPr bwMode="auto">
              <a:xfrm>
                <a:off x="1397" y="5882"/>
                <a:ext cx="714" cy="86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80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118853" name="Line 55"/>
              <p:cNvSpPr>
                <a:spLocks noChangeShapeType="1"/>
              </p:cNvSpPr>
              <p:nvPr/>
            </p:nvSpPr>
            <p:spPr bwMode="auto">
              <a:xfrm>
                <a:off x="1754" y="5882"/>
                <a:ext cx="0" cy="8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18854" name="Line 56"/>
              <p:cNvSpPr>
                <a:spLocks noChangeShapeType="1"/>
              </p:cNvSpPr>
              <p:nvPr/>
            </p:nvSpPr>
            <p:spPr bwMode="auto">
              <a:xfrm>
                <a:off x="1754" y="6316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grpSp>
            <p:nvGrpSpPr>
              <p:cNvPr id="118855" name="Group 57"/>
              <p:cNvGrpSpPr/>
              <p:nvPr/>
            </p:nvGrpSpPr>
            <p:grpSpPr bwMode="auto">
              <a:xfrm>
                <a:off x="1628" y="5944"/>
                <a:ext cx="609" cy="358"/>
                <a:chOff x="4148" y="8438"/>
                <a:chExt cx="609" cy="358"/>
              </a:xfrm>
            </p:grpSpPr>
            <p:sp>
              <p:nvSpPr>
                <p:cNvPr id="118859" name="Rectangle 58"/>
                <p:cNvSpPr>
                  <a:spLocks noChangeArrowheads="1"/>
                </p:cNvSpPr>
                <p:nvPr/>
              </p:nvSpPr>
              <p:spPr bwMode="auto">
                <a:xfrm>
                  <a:off x="4148" y="8438"/>
                  <a:ext cx="609" cy="3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lnSpc>
                      <a:spcPct val="100000"/>
                    </a:lnSpc>
                  </a:pPr>
                  <a:endParaRPr lang="zh-CN" altLang="en-US"/>
                </a:p>
              </p:txBody>
            </p:sp>
            <p:sp>
              <p:nvSpPr>
                <p:cNvPr id="118860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4253" y="8455"/>
                  <a:ext cx="399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1600">
                      <a:latin typeface="黑体" panose="02010600030101010101" pitchFamily="2" charset="-122"/>
                      <a:ea typeface="黑体" panose="02010600030101010101" pitchFamily="2" charset="-122"/>
                    </a:rPr>
                    <a:t>&amp;</a:t>
                  </a:r>
                  <a:endParaRPr lang="en-US" altLang="zh-CN" sz="3200">
                    <a:latin typeface="黑体" panose="02010600030101010101" pitchFamily="2" charset="-122"/>
                    <a:ea typeface="黑体" panose="02010600030101010101" pitchFamily="2" charset="-122"/>
                  </a:endParaRPr>
                </a:p>
              </p:txBody>
            </p:sp>
          </p:grpSp>
          <p:grpSp>
            <p:nvGrpSpPr>
              <p:cNvPr id="118856" name="Group 60"/>
              <p:cNvGrpSpPr/>
              <p:nvPr/>
            </p:nvGrpSpPr>
            <p:grpSpPr bwMode="auto">
              <a:xfrm>
                <a:off x="1271" y="6130"/>
                <a:ext cx="609" cy="358"/>
                <a:chOff x="4148" y="8438"/>
                <a:chExt cx="609" cy="358"/>
              </a:xfrm>
            </p:grpSpPr>
            <p:sp>
              <p:nvSpPr>
                <p:cNvPr id="118857" name="Rectangle 61"/>
                <p:cNvSpPr>
                  <a:spLocks noChangeArrowheads="1"/>
                </p:cNvSpPr>
                <p:nvPr/>
              </p:nvSpPr>
              <p:spPr bwMode="auto">
                <a:xfrm>
                  <a:off x="4148" y="8438"/>
                  <a:ext cx="609" cy="3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lnSpc>
                      <a:spcPct val="100000"/>
                    </a:lnSpc>
                  </a:pPr>
                  <a:endParaRPr lang="zh-CN" altLang="en-US"/>
                </a:p>
              </p:txBody>
            </p:sp>
            <p:sp>
              <p:nvSpPr>
                <p:cNvPr id="11885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253" y="8455"/>
                  <a:ext cx="399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</a:pPr>
                  <a:r>
                    <a:rPr lang="zh-CN" altLang="en-US" sz="1400">
                      <a:latin typeface="黑体" panose="02010600030101010101" pitchFamily="2" charset="-122"/>
                      <a:ea typeface="黑体" panose="02010600030101010101" pitchFamily="2" charset="-122"/>
                    </a:rPr>
                    <a:t>≥</a:t>
                  </a:r>
                  <a:r>
                    <a:rPr lang="en-US" altLang="zh-CN" sz="1600">
                      <a:latin typeface="黑体" panose="02010600030101010101" pitchFamily="2" charset="-122"/>
                      <a:ea typeface="黑体" panose="02010600030101010101" pitchFamily="2" charset="-122"/>
                    </a:rPr>
                    <a:t>1</a:t>
                  </a:r>
                  <a:endParaRPr lang="en-US" altLang="zh-CN" sz="3200">
                    <a:latin typeface="黑体" panose="02010600030101010101" pitchFamily="2" charset="-122"/>
                    <a:ea typeface="黑体" panose="02010600030101010101" pitchFamily="2" charset="-122"/>
                  </a:endParaRPr>
                </a:p>
              </p:txBody>
            </p:sp>
          </p:grpSp>
        </p:grpSp>
        <p:sp>
          <p:nvSpPr>
            <p:cNvPr id="118824" name="Text Box 63"/>
            <p:cNvSpPr txBox="1">
              <a:spLocks noChangeArrowheads="1"/>
            </p:cNvSpPr>
            <p:nvPr/>
          </p:nvSpPr>
          <p:spPr bwMode="auto">
            <a:xfrm>
              <a:off x="2023" y="2630"/>
              <a:ext cx="3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CN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P</a:t>
              </a:r>
              <a:r>
                <a:rPr lang="en-US" altLang="zh-CN" sz="16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</a:t>
              </a:r>
              <a:endParaRPr lang="en-US" altLang="zh-CN" sz="32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18825" name="Text Box 64"/>
            <p:cNvSpPr txBox="1">
              <a:spLocks noChangeArrowheads="1"/>
            </p:cNvSpPr>
            <p:nvPr/>
          </p:nvSpPr>
          <p:spPr bwMode="auto">
            <a:xfrm>
              <a:off x="1616" y="2630"/>
              <a:ext cx="3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CN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G</a:t>
              </a:r>
              <a:r>
                <a:rPr lang="en-US" altLang="zh-CN" sz="16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</a:t>
              </a:r>
              <a:endParaRPr lang="en-US" altLang="zh-CN" sz="32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18826" name="Freeform 65"/>
            <p:cNvSpPr/>
            <p:nvPr/>
          </p:nvSpPr>
          <p:spPr bwMode="auto">
            <a:xfrm>
              <a:off x="2572" y="1868"/>
              <a:ext cx="406" cy="275"/>
            </a:xfrm>
            <a:custGeom>
              <a:avLst/>
              <a:gdLst>
                <a:gd name="T0" fmla="*/ 0 w 777"/>
                <a:gd name="T1" fmla="*/ 0 h 558"/>
                <a:gd name="T2" fmla="*/ 0 w 777"/>
                <a:gd name="T3" fmla="*/ 0 h 558"/>
                <a:gd name="T4" fmla="*/ 1 w 777"/>
                <a:gd name="T5" fmla="*/ 0 h 558"/>
                <a:gd name="T6" fmla="*/ 0 60000 65536"/>
                <a:gd name="T7" fmla="*/ 0 60000 65536"/>
                <a:gd name="T8" fmla="*/ 0 60000 65536"/>
                <a:gd name="T9" fmla="*/ 0 w 777"/>
                <a:gd name="T10" fmla="*/ 0 h 558"/>
                <a:gd name="T11" fmla="*/ 777 w 777"/>
                <a:gd name="T12" fmla="*/ 558 h 5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7" h="558">
                  <a:moveTo>
                    <a:pt x="0" y="0"/>
                  </a:moveTo>
                  <a:lnTo>
                    <a:pt x="0" y="558"/>
                  </a:lnTo>
                  <a:lnTo>
                    <a:pt x="777" y="558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18827" name="Line 66"/>
            <p:cNvSpPr>
              <a:spLocks noChangeShapeType="1"/>
            </p:cNvSpPr>
            <p:nvPr/>
          </p:nvSpPr>
          <p:spPr bwMode="auto">
            <a:xfrm>
              <a:off x="2196" y="2188"/>
              <a:ext cx="0" cy="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18828" name="Line 67"/>
            <p:cNvSpPr>
              <a:spLocks noChangeShapeType="1"/>
            </p:cNvSpPr>
            <p:nvPr/>
          </p:nvSpPr>
          <p:spPr bwMode="auto">
            <a:xfrm>
              <a:off x="1748" y="2188"/>
              <a:ext cx="0" cy="21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18829" name="Line 68"/>
            <p:cNvSpPr>
              <a:spLocks noChangeShapeType="1"/>
            </p:cNvSpPr>
            <p:nvPr/>
          </p:nvSpPr>
          <p:spPr bwMode="auto">
            <a:xfrm>
              <a:off x="2074" y="2173"/>
              <a:ext cx="0" cy="731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18830" name="Line 69"/>
            <p:cNvSpPr>
              <a:spLocks noChangeShapeType="1"/>
            </p:cNvSpPr>
            <p:nvPr/>
          </p:nvSpPr>
          <p:spPr bwMode="auto">
            <a:xfrm>
              <a:off x="1626" y="2188"/>
              <a:ext cx="0" cy="731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18831" name="Line 70"/>
            <p:cNvSpPr>
              <a:spLocks noChangeShapeType="1"/>
            </p:cNvSpPr>
            <p:nvPr/>
          </p:nvSpPr>
          <p:spPr bwMode="auto">
            <a:xfrm>
              <a:off x="1515" y="2599"/>
              <a:ext cx="569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18832" name="Line 71"/>
            <p:cNvSpPr>
              <a:spLocks noChangeShapeType="1"/>
            </p:cNvSpPr>
            <p:nvPr/>
          </p:nvSpPr>
          <p:spPr bwMode="auto">
            <a:xfrm>
              <a:off x="1515" y="2752"/>
              <a:ext cx="101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18833" name="Line 72"/>
            <p:cNvSpPr>
              <a:spLocks noChangeShapeType="1"/>
            </p:cNvSpPr>
            <p:nvPr/>
          </p:nvSpPr>
          <p:spPr bwMode="auto">
            <a:xfrm>
              <a:off x="1555" y="3087"/>
              <a:ext cx="0" cy="213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18834" name="Line 73"/>
            <p:cNvSpPr>
              <a:spLocks noChangeShapeType="1"/>
            </p:cNvSpPr>
            <p:nvPr/>
          </p:nvSpPr>
          <p:spPr bwMode="auto">
            <a:xfrm>
              <a:off x="2155" y="3087"/>
              <a:ext cx="0" cy="228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18835" name="Freeform 74"/>
            <p:cNvSpPr/>
            <p:nvPr/>
          </p:nvSpPr>
          <p:spPr bwMode="auto">
            <a:xfrm>
              <a:off x="1698" y="3087"/>
              <a:ext cx="457" cy="137"/>
            </a:xfrm>
            <a:custGeom>
              <a:avLst/>
              <a:gdLst>
                <a:gd name="T0" fmla="*/ 0 w 945"/>
                <a:gd name="T1" fmla="*/ 0 h 310"/>
                <a:gd name="T2" fmla="*/ 0 w 945"/>
                <a:gd name="T3" fmla="*/ 0 h 310"/>
                <a:gd name="T4" fmla="*/ 0 w 945"/>
                <a:gd name="T5" fmla="*/ 0 h 310"/>
                <a:gd name="T6" fmla="*/ 0 60000 65536"/>
                <a:gd name="T7" fmla="*/ 0 60000 65536"/>
                <a:gd name="T8" fmla="*/ 0 60000 65536"/>
                <a:gd name="T9" fmla="*/ 0 w 945"/>
                <a:gd name="T10" fmla="*/ 0 h 310"/>
                <a:gd name="T11" fmla="*/ 945 w 945"/>
                <a:gd name="T12" fmla="*/ 310 h 3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5" h="310">
                  <a:moveTo>
                    <a:pt x="0" y="0"/>
                  </a:moveTo>
                  <a:lnTo>
                    <a:pt x="0" y="310"/>
                  </a:lnTo>
                  <a:lnTo>
                    <a:pt x="945" y="310"/>
                  </a:lnTo>
                </a:path>
              </a:pathLst>
            </a:custGeom>
            <a:noFill/>
            <a:ln w="19050" cmpd="sng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18836" name="Freeform 75"/>
            <p:cNvSpPr/>
            <p:nvPr/>
          </p:nvSpPr>
          <p:spPr bwMode="auto">
            <a:xfrm flipH="1">
              <a:off x="1545" y="3083"/>
              <a:ext cx="458" cy="80"/>
            </a:xfrm>
            <a:custGeom>
              <a:avLst/>
              <a:gdLst>
                <a:gd name="T0" fmla="*/ 0 w 945"/>
                <a:gd name="T1" fmla="*/ 0 h 310"/>
                <a:gd name="T2" fmla="*/ 0 w 945"/>
                <a:gd name="T3" fmla="*/ 0 h 310"/>
                <a:gd name="T4" fmla="*/ 0 w 945"/>
                <a:gd name="T5" fmla="*/ 0 h 310"/>
                <a:gd name="T6" fmla="*/ 0 60000 65536"/>
                <a:gd name="T7" fmla="*/ 0 60000 65536"/>
                <a:gd name="T8" fmla="*/ 0 60000 65536"/>
                <a:gd name="T9" fmla="*/ 0 w 945"/>
                <a:gd name="T10" fmla="*/ 0 h 310"/>
                <a:gd name="T11" fmla="*/ 945 w 945"/>
                <a:gd name="T12" fmla="*/ 310 h 3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5" h="310">
                  <a:moveTo>
                    <a:pt x="0" y="0"/>
                  </a:moveTo>
                  <a:lnTo>
                    <a:pt x="0" y="310"/>
                  </a:lnTo>
                  <a:lnTo>
                    <a:pt x="945" y="310"/>
                  </a:lnTo>
                </a:path>
              </a:pathLst>
            </a:custGeom>
            <a:noFill/>
            <a:ln w="19050" cmpd="sng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18837" name="Oval 76"/>
            <p:cNvSpPr>
              <a:spLocks noChangeArrowheads="1"/>
            </p:cNvSpPr>
            <p:nvPr/>
          </p:nvSpPr>
          <p:spPr bwMode="auto">
            <a:xfrm>
              <a:off x="1597" y="2721"/>
              <a:ext cx="50" cy="50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round/>
            </a:ln>
          </p:spPr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18838" name="Oval 77"/>
            <p:cNvSpPr>
              <a:spLocks noChangeArrowheads="1"/>
            </p:cNvSpPr>
            <p:nvPr/>
          </p:nvSpPr>
          <p:spPr bwMode="auto">
            <a:xfrm>
              <a:off x="2045" y="2580"/>
              <a:ext cx="49" cy="50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round/>
            </a:ln>
          </p:spPr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18839" name="Oval 78"/>
            <p:cNvSpPr>
              <a:spLocks noChangeArrowheads="1"/>
            </p:cNvSpPr>
            <p:nvPr/>
          </p:nvSpPr>
          <p:spPr bwMode="auto">
            <a:xfrm>
              <a:off x="1718" y="2371"/>
              <a:ext cx="49" cy="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18840" name="Oval 79"/>
            <p:cNvSpPr>
              <a:spLocks noChangeArrowheads="1"/>
            </p:cNvSpPr>
            <p:nvPr/>
          </p:nvSpPr>
          <p:spPr bwMode="auto">
            <a:xfrm>
              <a:off x="2165" y="2249"/>
              <a:ext cx="50" cy="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18841" name="Freeform 80"/>
            <p:cNvSpPr/>
            <p:nvPr/>
          </p:nvSpPr>
          <p:spPr bwMode="auto">
            <a:xfrm>
              <a:off x="1687" y="1868"/>
              <a:ext cx="143" cy="137"/>
            </a:xfrm>
            <a:custGeom>
              <a:avLst/>
              <a:gdLst>
                <a:gd name="T0" fmla="*/ 0 w 294"/>
                <a:gd name="T1" fmla="*/ 0 h 279"/>
                <a:gd name="T2" fmla="*/ 0 w 294"/>
                <a:gd name="T3" fmla="*/ 0 h 279"/>
                <a:gd name="T4" fmla="*/ 0 w 294"/>
                <a:gd name="T5" fmla="*/ 0 h 279"/>
                <a:gd name="T6" fmla="*/ 0 w 294"/>
                <a:gd name="T7" fmla="*/ 0 h 2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4"/>
                <a:gd name="T13" fmla="*/ 0 h 279"/>
                <a:gd name="T14" fmla="*/ 294 w 294"/>
                <a:gd name="T15" fmla="*/ 279 h 2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4" h="279">
                  <a:moveTo>
                    <a:pt x="0" y="279"/>
                  </a:moveTo>
                  <a:lnTo>
                    <a:pt x="0" y="124"/>
                  </a:lnTo>
                  <a:lnTo>
                    <a:pt x="294" y="124"/>
                  </a:lnTo>
                  <a:lnTo>
                    <a:pt x="294" y="0"/>
                  </a:lnTo>
                </a:path>
              </a:pathLst>
            </a:custGeom>
            <a:noFill/>
            <a:ln w="19050" cmpd="sng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18842" name="Freeform 81"/>
            <p:cNvSpPr/>
            <p:nvPr/>
          </p:nvSpPr>
          <p:spPr bwMode="auto">
            <a:xfrm>
              <a:off x="1921" y="1549"/>
              <a:ext cx="224" cy="137"/>
            </a:xfrm>
            <a:custGeom>
              <a:avLst/>
              <a:gdLst>
                <a:gd name="T0" fmla="*/ 0 w 294"/>
                <a:gd name="T1" fmla="*/ 0 h 279"/>
                <a:gd name="T2" fmla="*/ 0 w 294"/>
                <a:gd name="T3" fmla="*/ 0 h 279"/>
                <a:gd name="T4" fmla="*/ 4 w 294"/>
                <a:gd name="T5" fmla="*/ 0 h 279"/>
                <a:gd name="T6" fmla="*/ 4 w 294"/>
                <a:gd name="T7" fmla="*/ 0 h 2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4"/>
                <a:gd name="T13" fmla="*/ 0 h 279"/>
                <a:gd name="T14" fmla="*/ 294 w 294"/>
                <a:gd name="T15" fmla="*/ 279 h 2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4" h="279">
                  <a:moveTo>
                    <a:pt x="0" y="279"/>
                  </a:moveTo>
                  <a:lnTo>
                    <a:pt x="0" y="124"/>
                  </a:lnTo>
                  <a:lnTo>
                    <a:pt x="294" y="124"/>
                  </a:lnTo>
                  <a:lnTo>
                    <a:pt x="294" y="0"/>
                  </a:lnTo>
                </a:path>
              </a:pathLst>
            </a:custGeom>
            <a:noFill/>
            <a:ln w="19050" cmpd="sng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18843" name="Freeform 82"/>
            <p:cNvSpPr/>
            <p:nvPr/>
          </p:nvSpPr>
          <p:spPr bwMode="auto">
            <a:xfrm flipH="1">
              <a:off x="2277" y="1564"/>
              <a:ext cx="224" cy="137"/>
            </a:xfrm>
            <a:custGeom>
              <a:avLst/>
              <a:gdLst>
                <a:gd name="T0" fmla="*/ 0 w 294"/>
                <a:gd name="T1" fmla="*/ 0 h 279"/>
                <a:gd name="T2" fmla="*/ 0 w 294"/>
                <a:gd name="T3" fmla="*/ 0 h 279"/>
                <a:gd name="T4" fmla="*/ 4 w 294"/>
                <a:gd name="T5" fmla="*/ 0 h 279"/>
                <a:gd name="T6" fmla="*/ 4 w 294"/>
                <a:gd name="T7" fmla="*/ 0 h 2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4"/>
                <a:gd name="T13" fmla="*/ 0 h 279"/>
                <a:gd name="T14" fmla="*/ 294 w 294"/>
                <a:gd name="T15" fmla="*/ 279 h 2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4" h="279">
                  <a:moveTo>
                    <a:pt x="0" y="279"/>
                  </a:moveTo>
                  <a:lnTo>
                    <a:pt x="0" y="124"/>
                  </a:lnTo>
                  <a:lnTo>
                    <a:pt x="294" y="124"/>
                  </a:lnTo>
                  <a:lnTo>
                    <a:pt x="294" y="0"/>
                  </a:lnTo>
                </a:path>
              </a:pathLst>
            </a:custGeom>
            <a:noFill/>
            <a:ln w="19050" cmpd="sng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18844" name="Freeform 83"/>
            <p:cNvSpPr/>
            <p:nvPr/>
          </p:nvSpPr>
          <p:spPr bwMode="auto">
            <a:xfrm flipH="1">
              <a:off x="1982" y="1868"/>
              <a:ext cx="142" cy="137"/>
            </a:xfrm>
            <a:custGeom>
              <a:avLst/>
              <a:gdLst>
                <a:gd name="T0" fmla="*/ 0 w 294"/>
                <a:gd name="T1" fmla="*/ 0 h 279"/>
                <a:gd name="T2" fmla="*/ 0 w 294"/>
                <a:gd name="T3" fmla="*/ 0 h 279"/>
                <a:gd name="T4" fmla="*/ 0 w 294"/>
                <a:gd name="T5" fmla="*/ 0 h 279"/>
                <a:gd name="T6" fmla="*/ 0 w 294"/>
                <a:gd name="T7" fmla="*/ 0 h 2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4"/>
                <a:gd name="T13" fmla="*/ 0 h 279"/>
                <a:gd name="T14" fmla="*/ 294 w 294"/>
                <a:gd name="T15" fmla="*/ 279 h 2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4" h="279">
                  <a:moveTo>
                    <a:pt x="0" y="279"/>
                  </a:moveTo>
                  <a:lnTo>
                    <a:pt x="0" y="124"/>
                  </a:lnTo>
                  <a:lnTo>
                    <a:pt x="294" y="124"/>
                  </a:lnTo>
                  <a:lnTo>
                    <a:pt x="294" y="0"/>
                  </a:lnTo>
                </a:path>
              </a:pathLst>
            </a:custGeom>
            <a:noFill/>
            <a:ln w="19050" cmpd="sng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18845" name="Line 84"/>
            <p:cNvSpPr>
              <a:spLocks noChangeShapeType="1"/>
            </p:cNvSpPr>
            <p:nvPr/>
          </p:nvSpPr>
          <p:spPr bwMode="auto">
            <a:xfrm flipH="1">
              <a:off x="935" y="2660"/>
              <a:ext cx="234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18846" name="Oval 85"/>
            <p:cNvSpPr>
              <a:spLocks noChangeArrowheads="1"/>
            </p:cNvSpPr>
            <p:nvPr/>
          </p:nvSpPr>
          <p:spPr bwMode="auto">
            <a:xfrm>
              <a:off x="1536" y="3143"/>
              <a:ext cx="50" cy="50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round/>
            </a:ln>
          </p:spPr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18847" name="Oval 86"/>
            <p:cNvSpPr>
              <a:spLocks noChangeArrowheads="1"/>
            </p:cNvSpPr>
            <p:nvPr/>
          </p:nvSpPr>
          <p:spPr bwMode="auto">
            <a:xfrm>
              <a:off x="2126" y="3193"/>
              <a:ext cx="49" cy="50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round/>
            </a:ln>
          </p:spPr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18848" name="Line 87"/>
            <p:cNvSpPr>
              <a:spLocks noChangeShapeType="1"/>
            </p:cNvSpPr>
            <p:nvPr/>
          </p:nvSpPr>
          <p:spPr bwMode="auto">
            <a:xfrm flipV="1">
              <a:off x="2196" y="1198"/>
              <a:ext cx="0" cy="1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18849" name="Line 88"/>
            <p:cNvSpPr>
              <a:spLocks noChangeShapeType="1"/>
            </p:cNvSpPr>
            <p:nvPr/>
          </p:nvSpPr>
          <p:spPr bwMode="auto">
            <a:xfrm>
              <a:off x="966" y="2280"/>
              <a:ext cx="202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18850" name="Line 89"/>
            <p:cNvSpPr>
              <a:spLocks noChangeShapeType="1"/>
            </p:cNvSpPr>
            <p:nvPr/>
          </p:nvSpPr>
          <p:spPr bwMode="auto">
            <a:xfrm>
              <a:off x="966" y="2397"/>
              <a:ext cx="202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18851" name="Oval 103"/>
            <p:cNvSpPr>
              <a:spLocks noChangeArrowheads="1"/>
            </p:cNvSpPr>
            <p:nvPr/>
          </p:nvSpPr>
          <p:spPr bwMode="auto">
            <a:xfrm>
              <a:off x="2415" y="2488"/>
              <a:ext cx="49" cy="50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round/>
            </a:ln>
          </p:spPr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118792" name="Group 106"/>
          <p:cNvGrpSpPr/>
          <p:nvPr/>
        </p:nvGrpSpPr>
        <p:grpSpPr bwMode="auto">
          <a:xfrm>
            <a:off x="5848350" y="3959225"/>
            <a:ext cx="2749550" cy="1411288"/>
            <a:chOff x="3678" y="2416"/>
            <a:chExt cx="1732" cy="1089"/>
          </a:xfrm>
        </p:grpSpPr>
        <p:sp>
          <p:nvSpPr>
            <p:cNvPr id="118793" name="Freeform 90"/>
            <p:cNvSpPr/>
            <p:nvPr/>
          </p:nvSpPr>
          <p:spPr bwMode="auto">
            <a:xfrm>
              <a:off x="3756" y="2766"/>
              <a:ext cx="990" cy="384"/>
            </a:xfrm>
            <a:custGeom>
              <a:avLst/>
              <a:gdLst>
                <a:gd name="T0" fmla="*/ 0 w 990"/>
                <a:gd name="T1" fmla="*/ 4136 h 324"/>
                <a:gd name="T2" fmla="*/ 276 w 990"/>
                <a:gd name="T3" fmla="*/ 0 h 324"/>
                <a:gd name="T4" fmla="*/ 726 w 990"/>
                <a:gd name="T5" fmla="*/ 0 h 324"/>
                <a:gd name="T6" fmla="*/ 990 w 990"/>
                <a:gd name="T7" fmla="*/ 4136 h 324"/>
                <a:gd name="T8" fmla="*/ 576 w 990"/>
                <a:gd name="T9" fmla="*/ 4069 h 324"/>
                <a:gd name="T10" fmla="*/ 486 w 990"/>
                <a:gd name="T11" fmla="*/ 2842 h 324"/>
                <a:gd name="T12" fmla="*/ 420 w 990"/>
                <a:gd name="T13" fmla="*/ 4136 h 324"/>
                <a:gd name="T14" fmla="*/ 0 w 990"/>
                <a:gd name="T15" fmla="*/ 4136 h 3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90"/>
                <a:gd name="T25" fmla="*/ 0 h 324"/>
                <a:gd name="T26" fmla="*/ 990 w 990"/>
                <a:gd name="T27" fmla="*/ 324 h 3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90" h="324">
                  <a:moveTo>
                    <a:pt x="0" y="324"/>
                  </a:moveTo>
                  <a:lnTo>
                    <a:pt x="276" y="0"/>
                  </a:lnTo>
                  <a:lnTo>
                    <a:pt x="726" y="0"/>
                  </a:lnTo>
                  <a:lnTo>
                    <a:pt x="990" y="324"/>
                  </a:lnTo>
                  <a:lnTo>
                    <a:pt x="576" y="318"/>
                  </a:lnTo>
                  <a:lnTo>
                    <a:pt x="486" y="222"/>
                  </a:lnTo>
                  <a:lnTo>
                    <a:pt x="420" y="324"/>
                  </a:lnTo>
                  <a:lnTo>
                    <a:pt x="0" y="324"/>
                  </a:lnTo>
                  <a:close/>
                </a:path>
              </a:pathLst>
            </a:custGeom>
            <a:noFill/>
            <a:ln w="28575" cap="flat" cmpd="sng">
              <a:solidFill>
                <a:srgbClr val="00008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794" name="Line 92"/>
            <p:cNvSpPr>
              <a:spLocks noChangeShapeType="1"/>
            </p:cNvSpPr>
            <p:nvPr/>
          </p:nvSpPr>
          <p:spPr bwMode="auto">
            <a:xfrm>
              <a:off x="4530" y="2820"/>
              <a:ext cx="22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795" name="Line 93"/>
            <p:cNvSpPr>
              <a:spLocks noChangeShapeType="1"/>
            </p:cNvSpPr>
            <p:nvPr/>
          </p:nvSpPr>
          <p:spPr bwMode="auto">
            <a:xfrm>
              <a:off x="4582" y="2908"/>
              <a:ext cx="22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796" name="Line 94"/>
            <p:cNvSpPr>
              <a:spLocks noChangeShapeType="1"/>
            </p:cNvSpPr>
            <p:nvPr/>
          </p:nvSpPr>
          <p:spPr bwMode="auto">
            <a:xfrm>
              <a:off x="4642" y="2998"/>
              <a:ext cx="22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797" name="Line 95"/>
            <p:cNvSpPr>
              <a:spLocks noChangeShapeType="1"/>
            </p:cNvSpPr>
            <p:nvPr/>
          </p:nvSpPr>
          <p:spPr bwMode="auto">
            <a:xfrm>
              <a:off x="4710" y="3084"/>
              <a:ext cx="222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798" name="Line 96"/>
            <p:cNvSpPr>
              <a:spLocks noChangeShapeType="1"/>
            </p:cNvSpPr>
            <p:nvPr/>
          </p:nvSpPr>
          <p:spPr bwMode="auto">
            <a:xfrm flipH="1" flipV="1">
              <a:off x="3972" y="3144"/>
              <a:ext cx="0" cy="156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799" name="Line 97"/>
            <p:cNvSpPr>
              <a:spLocks noChangeShapeType="1"/>
            </p:cNvSpPr>
            <p:nvPr/>
          </p:nvSpPr>
          <p:spPr bwMode="auto">
            <a:xfrm flipH="1" flipV="1">
              <a:off x="4528" y="3142"/>
              <a:ext cx="0" cy="156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800" name="Line 98"/>
            <p:cNvSpPr>
              <a:spLocks noChangeShapeType="1"/>
            </p:cNvSpPr>
            <p:nvPr/>
          </p:nvSpPr>
          <p:spPr bwMode="auto">
            <a:xfrm flipH="1" flipV="1">
              <a:off x="4252" y="2602"/>
              <a:ext cx="0" cy="156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801" name="Text Box 99"/>
            <p:cNvSpPr txBox="1">
              <a:spLocks noChangeArrowheads="1"/>
            </p:cNvSpPr>
            <p:nvPr/>
          </p:nvSpPr>
          <p:spPr bwMode="auto">
            <a:xfrm>
              <a:off x="3678" y="3258"/>
              <a:ext cx="1146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黑体" panose="02010600030101010101" pitchFamily="2" charset="-122"/>
                  <a:ea typeface="黑体" panose="02010600030101010101" pitchFamily="2" charset="-122"/>
                </a:rPr>
                <a:t>X    Y</a:t>
              </a:r>
            </a:p>
          </p:txBody>
        </p:sp>
        <p:sp>
          <p:nvSpPr>
            <p:cNvPr id="118802" name="Text Box 100"/>
            <p:cNvSpPr txBox="1">
              <a:spLocks noChangeArrowheads="1"/>
            </p:cNvSpPr>
            <p:nvPr/>
          </p:nvSpPr>
          <p:spPr bwMode="auto">
            <a:xfrm>
              <a:off x="3892" y="2416"/>
              <a:ext cx="960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黑体" panose="02010600030101010101" pitchFamily="2" charset="-122"/>
                  <a:ea typeface="黑体" panose="02010600030101010101" pitchFamily="2" charset="-122"/>
                </a:rPr>
                <a:t>F</a:t>
              </a:r>
            </a:p>
          </p:txBody>
        </p:sp>
        <p:sp>
          <p:nvSpPr>
            <p:cNvPr id="118803" name="Text Box 102"/>
            <p:cNvSpPr txBox="1">
              <a:spLocks noChangeArrowheads="1"/>
            </p:cNvSpPr>
            <p:nvPr/>
          </p:nvSpPr>
          <p:spPr bwMode="auto">
            <a:xfrm>
              <a:off x="4902" y="2724"/>
              <a:ext cx="420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</a:t>
              </a:r>
              <a:r>
                <a:rPr lang="en-US" altLang="zh-CN" sz="140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2</a:t>
              </a:r>
              <a:r>
                <a:rPr lang="zh-CN" altLang="en-US" sz="140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～</a:t>
              </a:r>
              <a:r>
                <a:rPr lang="en-US" altLang="zh-CN" sz="200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</a:t>
              </a:r>
              <a:r>
                <a:rPr lang="en-US" altLang="zh-CN" sz="140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0</a:t>
              </a:r>
            </a:p>
          </p:txBody>
        </p:sp>
        <p:sp>
          <p:nvSpPr>
            <p:cNvPr id="118804" name="Text Box 104"/>
            <p:cNvSpPr txBox="1">
              <a:spLocks noChangeArrowheads="1"/>
            </p:cNvSpPr>
            <p:nvPr/>
          </p:nvSpPr>
          <p:spPr bwMode="auto">
            <a:xfrm>
              <a:off x="4990" y="2937"/>
              <a:ext cx="420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lang="en-US" altLang="zh-CN" sz="14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0</a:t>
              </a:r>
            </a:p>
          </p:txBody>
        </p:sp>
        <p:sp>
          <p:nvSpPr>
            <p:cNvPr id="118805" name="Text Box 105"/>
            <p:cNvSpPr txBox="1">
              <a:spLocks noChangeArrowheads="1"/>
            </p:cNvSpPr>
            <p:nvPr/>
          </p:nvSpPr>
          <p:spPr bwMode="auto">
            <a:xfrm>
              <a:off x="3944" y="2822"/>
              <a:ext cx="606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CN" sz="2000">
                  <a:latin typeface="黑体" panose="02010600030101010101" pitchFamily="2" charset="-122"/>
                  <a:ea typeface="黑体" panose="02010600030101010101" pitchFamily="2" charset="-122"/>
                </a:rPr>
                <a:t>ALU</a:t>
              </a: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642938" y="342900"/>
            <a:ext cx="8501062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bIns="0">
            <a:spAutoFit/>
          </a:bodyPr>
          <a:lstStyle/>
          <a:p>
            <a:pPr indent="3175" eaLnBrk="1" hangingPunct="1">
              <a:lnSpc>
                <a:spcPct val="15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2．4位</a:t>
            </a:r>
            <a:r>
              <a:rPr lang="en-US" altLang="zh-CN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ALU</a:t>
            </a: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芯片74181</a:t>
            </a:r>
          </a:p>
          <a:p>
            <a:pPr indent="3175" algn="just">
              <a:lnSpc>
                <a:spcPct val="15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74181能执行16种算术运算（先行进位）和16种逻辑运算。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876300" y="1595438"/>
            <a:ext cx="826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00000"/>
              </a:lnSpc>
            </a:pP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其运算功能见</a:t>
            </a:r>
            <a:r>
              <a:rPr lang="en-US" altLang="zh-CN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P118</a:t>
            </a:r>
            <a:r>
              <a:rPr lang="zh-CN" altLang="en-US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表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4-14。</a:t>
            </a:r>
            <a:endParaRPr lang="zh-CN" altLang="en-US" b="0" dirty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aphicFrame>
        <p:nvGraphicFramePr>
          <p:cNvPr id="119812" name="Object 4"/>
          <p:cNvGraphicFramePr>
            <a:graphicFrameLocks noChangeAspect="1"/>
          </p:cNvGraphicFramePr>
          <p:nvPr/>
        </p:nvGraphicFramePr>
        <p:xfrm>
          <a:off x="1854200" y="2306638"/>
          <a:ext cx="5257800" cy="317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76" name="Visio" r:id="rId3" imgW="2891155" imgH="1746885" progId="Visio.Drawing.6">
                  <p:embed/>
                </p:oleObj>
              </mc:Choice>
              <mc:Fallback>
                <p:oleObj name="Visio" r:id="rId3" imgW="2891155" imgH="1746885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2306638"/>
                        <a:ext cx="5257800" cy="317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1" name="Rectangle 3"/>
          <p:cNvSpPr>
            <a:spLocks noChangeArrowheads="1"/>
          </p:cNvSpPr>
          <p:nvPr/>
        </p:nvSpPr>
        <p:spPr bwMode="auto">
          <a:xfrm>
            <a:off x="695325" y="5445125"/>
            <a:ext cx="7718425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    可以用74181级连实现多位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ALU，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或用74181和74182构成多级先行进位的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ALU。</a:t>
            </a:r>
          </a:p>
        </p:txBody>
      </p:sp>
      <p:graphicFrame>
        <p:nvGraphicFramePr>
          <p:cNvPr id="120835" name="Object 4"/>
          <p:cNvGraphicFramePr>
            <a:graphicFrameLocks noChangeAspect="1"/>
          </p:cNvGraphicFramePr>
          <p:nvPr/>
        </p:nvGraphicFramePr>
        <p:xfrm>
          <a:off x="1422400" y="452438"/>
          <a:ext cx="5102225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02" name="Visio" r:id="rId3" imgW="2891155" imgH="1746885" progId="Visio.Drawing.6">
                  <p:embed/>
                </p:oleObj>
              </mc:Choice>
              <mc:Fallback>
                <p:oleObj name="Visio" r:id="rId3" imgW="2891155" imgH="1746885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452438"/>
                        <a:ext cx="5102225" cy="256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0836" name="Group 6"/>
          <p:cNvGrpSpPr/>
          <p:nvPr/>
        </p:nvGrpSpPr>
        <p:grpSpPr bwMode="auto">
          <a:xfrm>
            <a:off x="733425" y="3070225"/>
            <a:ext cx="8045450" cy="2089150"/>
            <a:chOff x="462" y="1934"/>
            <a:chExt cx="5068" cy="1316"/>
          </a:xfrm>
        </p:grpSpPr>
        <p:sp>
          <p:nvSpPr>
            <p:cNvPr id="120837" name="Rectangle 2"/>
            <p:cNvSpPr>
              <a:spLocks noChangeArrowheads="1"/>
            </p:cNvSpPr>
            <p:nvPr/>
          </p:nvSpPr>
          <p:spPr bwMode="auto">
            <a:xfrm>
              <a:off x="462" y="1934"/>
              <a:ext cx="5068" cy="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 indent="3175" algn="just" eaLnBrk="1" hangingPunct="1">
                <a:lnSpc>
                  <a:spcPct val="100000"/>
                </a:lnSpc>
              </a:pPr>
              <a:r>
                <a:rPr lang="zh-CN" altLang="en-US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以正逻辑的功能为例：</a:t>
              </a:r>
              <a:endParaRPr lang="zh-CN" altLang="en-US" dirty="0">
                <a:latin typeface="黑体" panose="02010600030101010101" pitchFamily="2" charset="-122"/>
                <a:ea typeface="黑体" panose="02010600030101010101" pitchFamily="2" charset="-122"/>
              </a:endParaRPr>
            </a:p>
            <a:p>
              <a:pPr indent="3175" algn="just">
                <a:lnSpc>
                  <a:spcPct val="100000"/>
                </a:lnSpc>
              </a:pPr>
              <a:r>
                <a:rPr lang="zh-CN" altLang="en-US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 输入数据</a:t>
              </a:r>
              <a:r>
                <a:rPr lang="en-US" altLang="zh-CN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A、B</a:t>
              </a:r>
              <a:r>
                <a:rPr lang="zh-CN" altLang="en-US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为正逻辑，末位进位输入为负逻辑；</a:t>
              </a:r>
            </a:p>
            <a:p>
              <a:pPr indent="3175" algn="just">
                <a:lnSpc>
                  <a:spcPct val="100000"/>
                </a:lnSpc>
              </a:pPr>
              <a:r>
                <a:rPr lang="zh-CN" altLang="en-US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 输出</a:t>
              </a:r>
              <a:r>
                <a:rPr lang="en-US" altLang="zh-CN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F</a:t>
              </a:r>
              <a:r>
                <a:rPr lang="zh-CN" altLang="en-US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为正逻辑。</a:t>
              </a:r>
            </a:p>
            <a:p>
              <a:pPr indent="3175" algn="just">
                <a:lnSpc>
                  <a:spcPct val="40000"/>
                </a:lnSpc>
              </a:pPr>
              <a:endParaRPr lang="zh-CN" altLang="en-US" dirty="0">
                <a:latin typeface="黑体" panose="02010600030101010101" pitchFamily="2" charset="-122"/>
                <a:ea typeface="黑体" panose="02010600030101010101" pitchFamily="2" charset="-122"/>
              </a:endParaRPr>
            </a:p>
            <a:p>
              <a:pPr indent="3175" algn="just">
                <a:lnSpc>
                  <a:spcPct val="100000"/>
                </a:lnSpc>
              </a:pPr>
              <a:r>
                <a:rPr lang="zh-CN" altLang="en-US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若要进行</a:t>
              </a:r>
              <a:r>
                <a:rPr lang="zh-CN" altLang="en-US" dirty="0">
                  <a:solidFill>
                    <a:srgbClr val="000080"/>
                  </a:solidFill>
                  <a:latin typeface="Times New Roman" panose="02020603050405020304" pitchFamily="18" charset="0"/>
                  <a:ea typeface="黑体" panose="02010600030101010101" pitchFamily="2" charset="-122"/>
                </a:rPr>
                <a:t>“</a:t>
              </a:r>
              <a:r>
                <a:rPr lang="en-US" altLang="zh-CN" dirty="0" smtClean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F</a:t>
              </a:r>
              <a:r>
                <a:rPr lang="en-US" altLang="zh-CN" dirty="0" smtClean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sym typeface="Symbol" panose="05050102010706020507" pitchFamily="18" charset="2"/>
                </a:rPr>
                <a:t>←</a:t>
              </a:r>
              <a:r>
                <a:rPr lang="en-US" altLang="zh-CN" dirty="0" smtClean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</a:t>
              </a:r>
              <a:r>
                <a:rPr lang="zh-CN" altLang="en-US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sym typeface="Symbol" panose="05050102010706020507" pitchFamily="18" charset="2"/>
                </a:rPr>
                <a:t>加</a:t>
              </a:r>
              <a:r>
                <a:rPr lang="en-US" altLang="zh-CN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sym typeface="Symbol" panose="05050102010706020507" pitchFamily="18" charset="2"/>
                </a:rPr>
                <a:t>B</a:t>
              </a:r>
              <a:r>
                <a:rPr lang="en-US" altLang="zh-CN" dirty="0">
                  <a:solidFill>
                    <a:srgbClr val="000080"/>
                  </a:solidFill>
                  <a:latin typeface="Times New Roman" panose="02020603050405020304" pitchFamily="18" charset="0"/>
                  <a:ea typeface="黑体" panose="02010600030101010101" pitchFamily="2" charset="-122"/>
                  <a:sym typeface="Symbol" panose="05050102010706020507" pitchFamily="18" charset="2"/>
                </a:rPr>
                <a:t>”</a:t>
              </a:r>
              <a:r>
                <a:rPr lang="zh-CN" altLang="en-US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sym typeface="Symbol" panose="05050102010706020507" pitchFamily="18" charset="2"/>
                </a:rPr>
                <a:t>运算，则应给其提供的控制信号为：</a:t>
              </a:r>
              <a:endParaRPr lang="zh-CN" altLang="en-US" dirty="0"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endParaRPr>
            </a:p>
            <a:p>
              <a:pPr indent="3175" algn="just">
                <a:lnSpc>
                  <a:spcPct val="110000"/>
                </a:lnSpc>
              </a:pPr>
              <a:r>
                <a:rPr lang="zh-CN" altLang="en-US" sz="22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sym typeface="Symbol" panose="05050102010706020507" pitchFamily="18" charset="2"/>
                </a:rPr>
                <a:t>         </a:t>
              </a:r>
              <a:r>
                <a:rPr lang="en-US" altLang="zh-CN" sz="2200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  <a:sym typeface="Symbol" panose="05050102010706020507" pitchFamily="18" charset="2"/>
                </a:rPr>
                <a:t>S</a:t>
              </a:r>
              <a:r>
                <a:rPr lang="en-US" altLang="zh-CN" sz="2200" baseline="-30000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  <a:sym typeface="Symbol" panose="05050102010706020507" pitchFamily="18" charset="2"/>
                </a:rPr>
                <a:t>3</a:t>
              </a:r>
              <a:r>
                <a:rPr lang="en-US" altLang="zh-CN" sz="2200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  <a:sym typeface="Symbol" panose="05050102010706020507" pitchFamily="18" charset="2"/>
                </a:rPr>
                <a:t>S</a:t>
              </a:r>
              <a:r>
                <a:rPr lang="en-US" altLang="zh-CN" sz="2200" baseline="-30000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  <a:sym typeface="Symbol" panose="05050102010706020507" pitchFamily="18" charset="2"/>
                </a:rPr>
                <a:t>2</a:t>
              </a:r>
              <a:r>
                <a:rPr lang="en-US" altLang="zh-CN" sz="2200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  <a:sym typeface="Symbol" panose="05050102010706020507" pitchFamily="18" charset="2"/>
                </a:rPr>
                <a:t>S</a:t>
              </a:r>
              <a:r>
                <a:rPr lang="en-US" altLang="zh-CN" sz="2200" baseline="-30000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  <a:sym typeface="Symbol" panose="05050102010706020507" pitchFamily="18" charset="2"/>
                </a:rPr>
                <a:t>1</a:t>
              </a:r>
              <a:r>
                <a:rPr lang="en-US" altLang="zh-CN" sz="2200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  <a:sym typeface="Symbol" panose="05050102010706020507" pitchFamily="18" charset="2"/>
                </a:rPr>
                <a:t>S</a:t>
              </a:r>
              <a:r>
                <a:rPr lang="en-US" altLang="zh-CN" sz="2200" baseline="-30000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  <a:sym typeface="Symbol" panose="05050102010706020507" pitchFamily="18" charset="2"/>
                </a:rPr>
                <a:t>0</a:t>
              </a:r>
              <a:r>
                <a:rPr lang="en-US" altLang="zh-CN" sz="22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sym typeface="Symbol" panose="05050102010706020507" pitchFamily="18" charset="2"/>
                </a:rPr>
                <a:t>=1001</a:t>
              </a:r>
              <a:r>
                <a:rPr lang="en-GB" altLang="zh-CN" sz="22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sym typeface="Symbol" panose="05050102010706020507" pitchFamily="18" charset="2"/>
                </a:rPr>
                <a:t>，</a:t>
              </a:r>
              <a:r>
                <a:rPr lang="en-US" altLang="zh-CN" sz="2200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  <a:sym typeface="Symbol" panose="05050102010706020507" pitchFamily="18" charset="2"/>
                </a:rPr>
                <a:t>M</a:t>
              </a:r>
              <a:r>
                <a:rPr lang="en-US" altLang="zh-CN" sz="22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sym typeface="Symbol" panose="05050102010706020507" pitchFamily="18" charset="2"/>
                </a:rPr>
                <a:t>=0</a:t>
              </a:r>
              <a:r>
                <a:rPr lang="en-GB" altLang="zh-CN" sz="22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sym typeface="Symbol" panose="05050102010706020507" pitchFamily="18" charset="2"/>
                </a:rPr>
                <a:t>，</a:t>
              </a:r>
              <a:r>
                <a:rPr lang="en-US" altLang="zh-CN" sz="2200" dirty="0" err="1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2200" baseline="-30000" dirty="0" err="1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lang="en-US" altLang="zh-CN" sz="22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sym typeface="Symbol" panose="05050102010706020507" pitchFamily="18" charset="2"/>
                </a:rPr>
                <a:t>=1</a:t>
              </a:r>
              <a:endParaRPr lang="en-US" altLang="zh-CN" sz="1000" dirty="0"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20838" name="Line 5"/>
            <p:cNvSpPr>
              <a:spLocks noChangeShapeType="1"/>
            </p:cNvSpPr>
            <p:nvPr/>
          </p:nvSpPr>
          <p:spPr bwMode="auto">
            <a:xfrm>
              <a:off x="2987" y="2995"/>
              <a:ext cx="14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1" grpId="0" autoUpdateAnimBg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547688" y="460375"/>
            <a:ext cx="8596312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tIns="38088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4.9.</a:t>
            </a:r>
            <a:r>
              <a:rPr lang="en-US" altLang="zh-CN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3 </a:t>
            </a: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浮点运算器举例（课外阅读） 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121859" name="Rectangle 10"/>
          <p:cNvSpPr>
            <a:spLocks noChangeArrowheads="1"/>
          </p:cNvSpPr>
          <p:nvPr/>
        </p:nvSpPr>
        <p:spPr bwMode="auto">
          <a:xfrm>
            <a:off x="1098550" y="1319213"/>
            <a:ext cx="80454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457200" indent="-457200" algn="just" eaLnBrk="1" hangingPunct="1">
              <a:lnSpc>
                <a:spcPct val="100000"/>
              </a:lnSpc>
            </a:pPr>
            <a:r>
              <a:rPr lang="en-US" altLang="zh-CN" dirty="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1. 80X87</a:t>
            </a:r>
            <a:r>
              <a:rPr lang="zh-CN" altLang="en-US" dirty="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的数据格式</a:t>
            </a:r>
          </a:p>
          <a:p>
            <a:pPr marL="457200" indent="-457200" algn="just" eaLnBrk="1" hangingPunct="1">
              <a:lnSpc>
                <a:spcPct val="100000"/>
              </a:lnSpc>
            </a:pPr>
            <a:endParaRPr lang="zh-CN" altLang="en-US" dirty="0">
              <a:solidFill>
                <a:srgbClr val="80000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marL="457200" indent="-457200" algn="just" eaLnBrk="1" hangingPunct="1">
              <a:lnSpc>
                <a:spcPct val="100000"/>
              </a:lnSpc>
            </a:pPr>
            <a:r>
              <a:rPr lang="en-US" altLang="zh-CN" dirty="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2. 80X87</a:t>
            </a:r>
            <a:r>
              <a:rPr lang="zh-CN" altLang="en-US" dirty="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的内部结构</a:t>
            </a:r>
          </a:p>
          <a:p>
            <a:pPr marL="457200" indent="-457200" algn="just" eaLnBrk="1" hangingPunct="1">
              <a:lnSpc>
                <a:spcPct val="100000"/>
              </a:lnSpc>
            </a:pPr>
            <a:endParaRPr lang="zh-CN" altLang="en-US" dirty="0">
              <a:solidFill>
                <a:srgbClr val="80000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marL="457200" indent="-457200" algn="just" eaLnBrk="1" hangingPunct="1">
              <a:lnSpc>
                <a:spcPct val="100000"/>
              </a:lnSpc>
            </a:pPr>
            <a:r>
              <a:rPr lang="zh-CN" altLang="en-US" dirty="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（见教材</a:t>
            </a:r>
            <a:r>
              <a:rPr lang="en-US" altLang="zh-CN" dirty="0" smtClean="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P120)</a:t>
            </a:r>
            <a:endParaRPr lang="en-US" altLang="zh-CN" dirty="0">
              <a:solidFill>
                <a:srgbClr val="80000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marL="457200" indent="-457200" algn="just" eaLnBrk="1" hangingPunct="1">
              <a:lnSpc>
                <a:spcPct val="100000"/>
              </a:lnSpc>
              <a:buFontTx/>
              <a:buChar char="•"/>
            </a:pPr>
            <a:endParaRPr lang="zh-CN" altLang="en-US" dirty="0">
              <a:solidFill>
                <a:srgbClr val="80000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7"/>
          <p:cNvGrpSpPr/>
          <p:nvPr/>
        </p:nvGrpSpPr>
        <p:grpSpPr bwMode="auto">
          <a:xfrm>
            <a:off x="1195388" y="1506538"/>
            <a:ext cx="3016250" cy="2209800"/>
            <a:chOff x="753" y="1064"/>
            <a:chExt cx="1681" cy="1035"/>
          </a:xfrm>
        </p:grpSpPr>
        <p:sp>
          <p:nvSpPr>
            <p:cNvPr id="14351" name="Text Box 6"/>
            <p:cNvSpPr txBox="1">
              <a:spLocks noChangeArrowheads="1"/>
            </p:cNvSpPr>
            <p:nvPr/>
          </p:nvSpPr>
          <p:spPr bwMode="auto">
            <a:xfrm>
              <a:off x="753" y="1322"/>
              <a:ext cx="1681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kumimoji="0" lang="en-US" altLang="zh-CN" sz="2000" baseline="-250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8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kumimoji="0" lang="en-US" altLang="zh-CN" sz="1800" b="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          </a:t>
              </a:r>
              <a:r>
                <a:rPr kumimoji="0" lang="en-US" altLang="zh-CN" sz="18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kumimoji="0" lang="en-US" altLang="zh-CN" sz="2000" baseline="-250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i-1</a:t>
              </a:r>
              <a:endParaRPr kumimoji="0" lang="en-US" altLang="zh-CN" sz="20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52" name="Rectangle 7"/>
            <p:cNvSpPr>
              <a:spLocks noChangeArrowheads="1"/>
            </p:cNvSpPr>
            <p:nvPr/>
          </p:nvSpPr>
          <p:spPr bwMode="auto">
            <a:xfrm>
              <a:off x="1359" y="1427"/>
              <a:ext cx="488" cy="261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99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53" name="Text Box 8"/>
            <p:cNvSpPr txBox="1">
              <a:spLocks noChangeArrowheads="1"/>
            </p:cNvSpPr>
            <p:nvPr/>
          </p:nvSpPr>
          <p:spPr bwMode="auto">
            <a:xfrm>
              <a:off x="1361" y="1464"/>
              <a:ext cx="467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FA</a:t>
              </a:r>
            </a:p>
          </p:txBody>
        </p:sp>
        <p:sp>
          <p:nvSpPr>
            <p:cNvPr id="14354" name="Line 9"/>
            <p:cNvSpPr>
              <a:spLocks noChangeShapeType="1"/>
            </p:cNvSpPr>
            <p:nvPr/>
          </p:nvSpPr>
          <p:spPr bwMode="auto">
            <a:xfrm flipH="1">
              <a:off x="1847" y="1557"/>
              <a:ext cx="191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Line 10"/>
            <p:cNvSpPr>
              <a:spLocks noChangeShapeType="1"/>
            </p:cNvSpPr>
            <p:nvPr/>
          </p:nvSpPr>
          <p:spPr bwMode="auto">
            <a:xfrm flipH="1">
              <a:off x="1157" y="1557"/>
              <a:ext cx="192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" name="Line 11"/>
            <p:cNvSpPr>
              <a:spLocks noChangeShapeType="1"/>
            </p:cNvSpPr>
            <p:nvPr/>
          </p:nvSpPr>
          <p:spPr bwMode="auto">
            <a:xfrm rot="5400000" flipH="1" flipV="1">
              <a:off x="1529" y="1343"/>
              <a:ext cx="168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Line 12"/>
            <p:cNvSpPr>
              <a:spLocks noChangeShapeType="1"/>
            </p:cNvSpPr>
            <p:nvPr/>
          </p:nvSpPr>
          <p:spPr bwMode="auto">
            <a:xfrm rot="5400000" flipH="1" flipV="1">
              <a:off x="1402" y="1762"/>
              <a:ext cx="167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Line 13"/>
            <p:cNvSpPr>
              <a:spLocks noChangeShapeType="1"/>
            </p:cNvSpPr>
            <p:nvPr/>
          </p:nvSpPr>
          <p:spPr bwMode="auto">
            <a:xfrm rot="5400000" flipH="1" flipV="1">
              <a:off x="1616" y="1771"/>
              <a:ext cx="166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9" name="Text Box 14"/>
            <p:cNvSpPr txBox="1">
              <a:spLocks noChangeArrowheads="1"/>
            </p:cNvSpPr>
            <p:nvPr/>
          </p:nvSpPr>
          <p:spPr bwMode="auto">
            <a:xfrm>
              <a:off x="1423" y="1064"/>
              <a:ext cx="6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kumimoji="0" lang="en-US" altLang="zh-CN" sz="2000" baseline="-250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0" lang="en-US" altLang="zh-CN" sz="20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00000"/>
                </a:lnSpc>
              </a:pPr>
              <a:endParaRPr kumimoji="0" lang="en-US" altLang="zh-CN" sz="1800"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60" name="Text Box 15"/>
            <p:cNvSpPr txBox="1">
              <a:spLocks noChangeArrowheads="1"/>
            </p:cNvSpPr>
            <p:nvPr/>
          </p:nvSpPr>
          <p:spPr bwMode="auto">
            <a:xfrm>
              <a:off x="1201" y="1827"/>
              <a:ext cx="91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000" baseline="-250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8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  B</a:t>
              </a:r>
              <a:r>
                <a:rPr kumimoji="0" lang="en-US" altLang="zh-CN" sz="2000" baseline="-250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14339" name="Group 16"/>
          <p:cNvGrpSpPr/>
          <p:nvPr/>
        </p:nvGrpSpPr>
        <p:grpSpPr bwMode="auto">
          <a:xfrm>
            <a:off x="5192713" y="1839913"/>
            <a:ext cx="2413000" cy="1163637"/>
            <a:chOff x="4201" y="2490"/>
            <a:chExt cx="2398" cy="1530"/>
          </a:xfrm>
        </p:grpSpPr>
        <p:grpSp>
          <p:nvGrpSpPr>
            <p:cNvPr id="14342" name="Group 17"/>
            <p:cNvGrpSpPr/>
            <p:nvPr/>
          </p:nvGrpSpPr>
          <p:grpSpPr bwMode="auto">
            <a:xfrm>
              <a:off x="4201" y="2490"/>
              <a:ext cx="2398" cy="1530"/>
              <a:chOff x="1632" y="1632"/>
              <a:chExt cx="1428" cy="1056"/>
            </a:xfrm>
          </p:grpSpPr>
          <p:sp>
            <p:nvSpPr>
              <p:cNvPr id="14349" name="Text Box 18"/>
              <p:cNvSpPr txBox="1">
                <a:spLocks noChangeArrowheads="1"/>
              </p:cNvSpPr>
              <p:nvPr/>
            </p:nvSpPr>
            <p:spPr bwMode="auto">
              <a:xfrm>
                <a:off x="1632" y="1632"/>
                <a:ext cx="1428" cy="105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</a:pPr>
                <a:endParaRPr kumimoji="0" lang="zh-CN" altLang="en-US" sz="1000" b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kumimoji="0"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  <a:cs typeface="Times New Roman" panose="02020603050405020304" pitchFamily="18" charset="0"/>
                  </a:rPr>
                  <a:t>A:   0  0  1  0</a:t>
                </a:r>
              </a:p>
              <a:p>
                <a:pPr algn="just"/>
                <a:r>
                  <a:rPr kumimoji="0"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  <a:cs typeface="Times New Roman" panose="02020603050405020304" pitchFamily="18" charset="0"/>
                  </a:rPr>
                  <a:t>B:   1  0  1  1   </a:t>
                </a:r>
              </a:p>
              <a:p>
                <a:pPr algn="just"/>
                <a:r>
                  <a:rPr kumimoji="0"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  <a:cs typeface="Times New Roman" panose="02020603050405020304" pitchFamily="18" charset="0"/>
                  </a:rPr>
                  <a:t>S:   1  1  0  1</a:t>
                </a:r>
              </a:p>
            </p:txBody>
          </p:sp>
          <p:sp>
            <p:nvSpPr>
              <p:cNvPr id="14350" name="Line 19"/>
              <p:cNvSpPr>
                <a:spLocks noChangeShapeType="1"/>
              </p:cNvSpPr>
              <p:nvPr/>
            </p:nvSpPr>
            <p:spPr bwMode="auto">
              <a:xfrm>
                <a:off x="1656" y="2352"/>
                <a:ext cx="1050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343" name="Group 20"/>
            <p:cNvGrpSpPr/>
            <p:nvPr/>
          </p:nvGrpSpPr>
          <p:grpSpPr bwMode="auto">
            <a:xfrm>
              <a:off x="5169" y="2490"/>
              <a:ext cx="608" cy="1530"/>
              <a:chOff x="5169" y="2490"/>
              <a:chExt cx="608" cy="1530"/>
            </a:xfrm>
          </p:grpSpPr>
          <p:sp>
            <p:nvSpPr>
              <p:cNvPr id="14344" name="Oval 21"/>
              <p:cNvSpPr>
                <a:spLocks noChangeArrowheads="1"/>
              </p:cNvSpPr>
              <p:nvPr/>
            </p:nvSpPr>
            <p:spPr bwMode="auto">
              <a:xfrm>
                <a:off x="5358" y="2490"/>
                <a:ext cx="356" cy="153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45" name="Oval 22"/>
              <p:cNvSpPr>
                <a:spLocks noChangeArrowheads="1"/>
              </p:cNvSpPr>
              <p:nvPr/>
            </p:nvSpPr>
            <p:spPr bwMode="auto">
              <a:xfrm>
                <a:off x="5485" y="2683"/>
                <a:ext cx="96" cy="7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FF0000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46" name="Line 23"/>
              <p:cNvSpPr>
                <a:spLocks noChangeShapeType="1"/>
              </p:cNvSpPr>
              <p:nvPr/>
            </p:nvSpPr>
            <p:spPr bwMode="auto">
              <a:xfrm flipH="1" flipV="1">
                <a:off x="5599" y="2788"/>
                <a:ext cx="178" cy="808"/>
              </a:xfrm>
              <a:prstGeom prst="line">
                <a:avLst/>
              </a:prstGeom>
              <a:noFill/>
              <a:ln w="19050" cap="rnd">
                <a:solidFill>
                  <a:srgbClr val="0000FF"/>
                </a:solidFill>
                <a:prstDash val="sysDot"/>
                <a:rou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7" name="Line 24"/>
              <p:cNvSpPr>
                <a:spLocks noChangeShapeType="1"/>
              </p:cNvSpPr>
              <p:nvPr/>
            </p:nvSpPr>
            <p:spPr bwMode="auto">
              <a:xfrm flipH="1" flipV="1">
                <a:off x="5269" y="2788"/>
                <a:ext cx="178" cy="808"/>
              </a:xfrm>
              <a:prstGeom prst="line">
                <a:avLst/>
              </a:prstGeom>
              <a:noFill/>
              <a:ln w="19050" cap="rnd">
                <a:solidFill>
                  <a:srgbClr val="0000FF"/>
                </a:solidFill>
                <a:prstDash val="sysDot"/>
                <a:rou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8" name="Oval 25"/>
              <p:cNvSpPr>
                <a:spLocks noChangeArrowheads="1"/>
              </p:cNvSpPr>
              <p:nvPr/>
            </p:nvSpPr>
            <p:spPr bwMode="auto">
              <a:xfrm>
                <a:off x="5169" y="2682"/>
                <a:ext cx="96" cy="7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FF0000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4340" name="Rectangle 28"/>
          <p:cNvSpPr>
            <a:spLocks noChangeArrowheads="1"/>
          </p:cNvSpPr>
          <p:nvPr/>
        </p:nvSpPr>
        <p:spPr bwMode="auto">
          <a:xfrm>
            <a:off x="609600" y="630238"/>
            <a:ext cx="62865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38088" rIns="90000" bIns="0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>
                <a:solidFill>
                  <a:srgbClr val="800000"/>
                </a:solidFill>
                <a:latin typeface="Times New Roman" panose="02020603050405020304" pitchFamily="18" charset="0"/>
                <a:ea typeface="黑体" panose="02010600030101010101" pitchFamily="2" charset="-122"/>
                <a:cs typeface="Times New Roman" panose="02020603050405020304" pitchFamily="18" charset="0"/>
              </a:rPr>
              <a:t>4.1.1  加法器</a:t>
            </a: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800000"/>
                </a:solidFill>
                <a:latin typeface="Times New Roman" panose="02020603050405020304" pitchFamily="18" charset="0"/>
                <a:ea typeface="黑体" panose="02010600030101010101" pitchFamily="2" charset="-122"/>
                <a:cs typeface="Times New Roman" panose="02020603050405020304" pitchFamily="18" charset="0"/>
              </a:rPr>
              <a:t>    1．全加器（</a:t>
            </a:r>
            <a:r>
              <a:rPr lang="en-US" altLang="zh-CN">
                <a:solidFill>
                  <a:srgbClr val="800000"/>
                </a:solidFill>
                <a:latin typeface="Times New Roman" panose="02020603050405020304" pitchFamily="18" charset="0"/>
                <a:ea typeface="黑体" panose="02010600030101010101" pitchFamily="2" charset="-122"/>
                <a:cs typeface="Times New Roman" panose="02020603050405020304" pitchFamily="18" charset="0"/>
              </a:rPr>
              <a:t>FA）</a:t>
            </a:r>
            <a:endParaRPr lang="zh-CN" altLang="en-US" b="0">
              <a:solidFill>
                <a:schemeClr val="tx1"/>
              </a:solidFill>
              <a:latin typeface="Times New Roman" panose="02020603050405020304" pitchFamily="18" charset="0"/>
              <a:ea typeface="黑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41" name="Rectangle 29"/>
          <p:cNvSpPr>
            <a:spLocks noChangeArrowheads="1"/>
          </p:cNvSpPr>
          <p:nvPr/>
        </p:nvSpPr>
        <p:spPr bwMode="auto">
          <a:xfrm>
            <a:off x="825500" y="3716338"/>
            <a:ext cx="70866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indent="885825" eaLnBrk="1" hangingPunct="1">
              <a:lnSpc>
                <a:spcPct val="13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输入量： 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、B</a:t>
            </a:r>
            <a:r>
              <a:rPr lang="en-US" altLang="zh-CN" baseline="-25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、C</a:t>
            </a:r>
            <a:r>
              <a:rPr lang="en-US" altLang="zh-CN" baseline="-25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i-1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低位传来的进位)；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  <a:p>
            <a:pPr indent="885825">
              <a:lnSpc>
                <a:spcPct val="13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输出量： 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baseline="-25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本位和)、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向高位的进位)。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  <a:p>
            <a:pPr indent="885825" algn="just">
              <a:lnSpc>
                <a:spcPct val="130000"/>
              </a:lnSpc>
            </a:pP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     Si = A</a:t>
            </a:r>
            <a:r>
              <a:rPr lang="en-US" altLang="zh-CN" baseline="-25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GB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⊕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GB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⊕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i-1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    </a:t>
            </a:r>
            <a:endParaRPr lang="en-US" altLang="zh-CN">
              <a:latin typeface="黑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  <a:p>
            <a:pPr indent="885825" algn="just">
              <a:lnSpc>
                <a:spcPct val="130000"/>
              </a:lnSpc>
            </a:pP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     C</a:t>
            </a:r>
            <a:r>
              <a:rPr lang="en-US" altLang="zh-CN" baseline="-25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= A</a:t>
            </a:r>
            <a:r>
              <a:rPr lang="en-US" altLang="zh-CN" baseline="-25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+(A</a:t>
            </a:r>
            <a:r>
              <a:rPr lang="en-US" altLang="zh-CN" baseline="-25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GB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⊕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)C</a:t>
            </a:r>
            <a:r>
              <a:rPr lang="en-US" altLang="zh-CN" baseline="-25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i-1</a:t>
            </a:r>
          </a:p>
          <a:p>
            <a:pPr indent="885825">
              <a:lnSpc>
                <a:spcPct val="130000"/>
              </a:lnSpc>
            </a:pPr>
            <a:endParaRPr lang="en-US" altLang="zh-CN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094152" y="2111895"/>
            <a:ext cx="1237183" cy="936000"/>
          </a:xfrm>
          <a:prstGeom prst="ellipse">
            <a:avLst/>
          </a:prstGeom>
          <a:ln w="19050">
            <a:solidFill>
              <a:srgbClr val="FF0000"/>
            </a:solidFill>
          </a:ln>
        </p:spPr>
        <p:txBody>
          <a:bodyPr vert="horz" wrap="square" lIns="90000" tIns="46800" rIns="90000" bIns="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0"/>
          <p:cNvSpPr>
            <a:spLocks noChangeArrowheads="1"/>
          </p:cNvSpPr>
          <p:nvPr/>
        </p:nvSpPr>
        <p:spPr bwMode="auto">
          <a:xfrm>
            <a:off x="528638" y="522288"/>
            <a:ext cx="804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457200" indent="-457200" algn="just" eaLnBrk="1" hangingPunct="1">
              <a:lnSpc>
                <a:spcPct val="100000"/>
              </a:lnSpc>
            </a:pPr>
            <a:r>
              <a:rPr lang="en-US" altLang="zh-CN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80X87</a:t>
            </a: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的内部结构</a:t>
            </a:r>
          </a:p>
        </p:txBody>
      </p:sp>
      <p:sp>
        <p:nvSpPr>
          <p:cNvPr id="122883" name="Rectangle 5"/>
          <p:cNvSpPr>
            <a:spLocks noChangeArrowheads="1"/>
          </p:cNvSpPr>
          <p:nvPr/>
        </p:nvSpPr>
        <p:spPr bwMode="auto">
          <a:xfrm>
            <a:off x="0" y="1847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884" name="Object 4"/>
          <p:cNvGraphicFramePr>
            <a:graphicFrameLocks noChangeAspect="1"/>
          </p:cNvGraphicFramePr>
          <p:nvPr/>
        </p:nvGraphicFramePr>
        <p:xfrm>
          <a:off x="0" y="1022350"/>
          <a:ext cx="8961438" cy="477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8" r:id="rId3" imgW="5933440" imgH="3162300" progId="Visio.Drawing.6">
                  <p:embed/>
                </p:oleObj>
              </mc:Choice>
              <mc:Fallback>
                <p:oleObj r:id="rId3" imgW="5933440" imgH="31623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22350"/>
                        <a:ext cx="8961438" cy="477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0"/>
          <p:cNvSpPr>
            <a:spLocks noChangeArrowheads="1"/>
          </p:cNvSpPr>
          <p:nvPr/>
        </p:nvSpPr>
        <p:spPr bwMode="auto">
          <a:xfrm>
            <a:off x="528638" y="522288"/>
            <a:ext cx="804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457200" indent="-457200" algn="just" eaLnBrk="1" hangingPunct="1">
              <a:lnSpc>
                <a:spcPct val="100000"/>
              </a:lnSpc>
            </a:pPr>
            <a:r>
              <a:rPr lang="en-US" altLang="zh-CN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80X87</a:t>
            </a: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的内部结构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0" y="1847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3908" name="Object 6"/>
          <p:cNvGraphicFramePr>
            <a:graphicFrameLocks noChangeAspect="1"/>
          </p:cNvGraphicFramePr>
          <p:nvPr/>
        </p:nvGraphicFramePr>
        <p:xfrm>
          <a:off x="0" y="914400"/>
          <a:ext cx="8961438" cy="477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3" r:id="rId3" imgW="5933440" imgH="3162300" progId="Visio.Drawing.6">
                  <p:embed/>
                </p:oleObj>
              </mc:Choice>
              <mc:Fallback>
                <p:oleObj r:id="rId3" imgW="5933440" imgH="3162300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14400"/>
                        <a:ext cx="8961438" cy="477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838200" y="5160963"/>
            <a:ext cx="8043863" cy="1106487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3300"/>
            </a:solidFill>
            <a:miter lim="800000"/>
          </a:ln>
        </p:spPr>
        <p:txBody>
          <a:bodyPr lIns="90000" tIns="46800" rIns="90000" bIns="0">
            <a:spAutoFit/>
          </a:bodyPr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在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80X87</a:t>
            </a: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的浮点运算部件中，分别设置了阶码（指数）运算部件与尾数运算部件，并设有加速移位操作的移位器。它们通过指数总线和尾数总线与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8</a:t>
            </a: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个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80</a:t>
            </a: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位字长的寄存器组相连。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0"/>
          <p:cNvSpPr>
            <a:spLocks noChangeArrowheads="1"/>
          </p:cNvSpPr>
          <p:nvPr/>
        </p:nvSpPr>
        <p:spPr bwMode="auto">
          <a:xfrm>
            <a:off x="528638" y="522288"/>
            <a:ext cx="804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457200" indent="-457200" algn="just" eaLnBrk="1" hangingPunct="1">
              <a:lnSpc>
                <a:spcPct val="100000"/>
              </a:lnSpc>
            </a:pPr>
            <a:r>
              <a:rPr lang="en-US" altLang="zh-CN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80X87</a:t>
            </a: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的内部结构</a:t>
            </a: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0" y="1847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0" y="914400"/>
          <a:ext cx="8961438" cy="477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7" r:id="rId3" imgW="5933440" imgH="3162300" progId="Visio.Drawing.6">
                  <p:embed/>
                </p:oleObj>
              </mc:Choice>
              <mc:Fallback>
                <p:oleObj r:id="rId3" imgW="5933440" imgH="31623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14400"/>
                        <a:ext cx="8961438" cy="477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838200" y="5160963"/>
            <a:ext cx="8043863" cy="1106487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3300"/>
            </a:solidFill>
            <a:miter lim="800000"/>
          </a:ln>
        </p:spPr>
        <p:txBody>
          <a:bodyPr lIns="90000" tIns="46800" rIns="90000" bIns="0">
            <a:spAutoFit/>
          </a:bodyPr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80X87</a:t>
            </a: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从主存取数或向主存写数时，均用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80</a:t>
            </a: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位的临时浮点数与其他数据类型执行自动转换。在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80X87</a:t>
            </a: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中的全部数据都以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80</a:t>
            </a: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位临时浮点数的形式表示。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0"/>
          <p:cNvSpPr>
            <a:spLocks noChangeArrowheads="1"/>
          </p:cNvSpPr>
          <p:nvPr/>
        </p:nvSpPr>
        <p:spPr bwMode="auto">
          <a:xfrm>
            <a:off x="528638" y="522288"/>
            <a:ext cx="804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457200" indent="-457200" algn="just" eaLnBrk="1" hangingPunct="1">
              <a:lnSpc>
                <a:spcPct val="100000"/>
              </a:lnSpc>
            </a:pPr>
            <a:r>
              <a:rPr lang="en-US" altLang="zh-CN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80X87</a:t>
            </a: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的内部结构</a:t>
            </a: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0" y="1847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0" y="914400"/>
          <a:ext cx="8961438" cy="477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21" r:id="rId3" imgW="5933440" imgH="3162300" progId="Visio.Drawing.6">
                  <p:embed/>
                </p:oleObj>
              </mc:Choice>
              <mc:Fallback>
                <p:oleObj r:id="rId3" imgW="5933440" imgH="31623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14400"/>
                        <a:ext cx="8961438" cy="477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838200" y="5160963"/>
            <a:ext cx="8043863" cy="1106487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3300"/>
            </a:solidFill>
            <a:miter lim="800000"/>
          </a:ln>
        </p:spPr>
        <p:txBody>
          <a:bodyPr lIns="90000" tIns="46800" rIns="90000" bIns="0">
            <a:spAutoFit/>
          </a:bodyPr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80X87与主微处理器协同工作，微处理器执行所有的常规指令，而80X87只执行专门的算术协处理器指令，称为换码（ESC）指令。微处理器和协处理器可以同时或并行执行各自的指令</a:t>
            </a: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5"/>
          <p:cNvSpPr txBox="1">
            <a:spLocks noChangeArrowheads="1"/>
          </p:cNvSpPr>
          <p:nvPr/>
        </p:nvSpPr>
        <p:spPr bwMode="auto">
          <a:xfrm>
            <a:off x="882650" y="914400"/>
            <a:ext cx="7453313" cy="4972833"/>
          </a:xfrm>
          <a:prstGeom prst="rect">
            <a:avLst/>
          </a:prstGeom>
          <a:gradFill rotWithShape="0">
            <a:gsLst>
              <a:gs pos="0">
                <a:srgbClr val="ADD6FF"/>
              </a:gs>
              <a:gs pos="50000">
                <a:srgbClr val="F5E3F3"/>
              </a:gs>
              <a:gs pos="100000">
                <a:srgbClr val="ADD6FF"/>
              </a:gs>
            </a:gsLst>
            <a:lin ang="2700000" scaled="1"/>
          </a:gradFill>
          <a:ln w="19050">
            <a:solidFill>
              <a:srgbClr val="000099"/>
            </a:solidFill>
            <a:miter lim="800000"/>
          </a:ln>
        </p:spPr>
        <p:txBody>
          <a:bodyPr anchor="ctr"/>
          <a:lstStyle>
            <a:lvl1pPr marL="984250" indent="-9842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200" dirty="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本章要点：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1. 理解和掌握与门、与或门、三态门、寄存器等器件的典型应用方法，以及它们的组合应用方法；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2. 加法器的先行进位原理；定点数的加减乘除运算方法(其中补码数运算最重要), 并能把数据表示、运算方法(算法)和电路实现联系起来；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3. 学会用寄存器传送语言描述硬件的微操作；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4. 理解逻辑运算及其实现方法、浮点数的运算方法</a:t>
            </a:r>
            <a:r>
              <a:rPr lang="zh-CN" altLang="en-US" sz="2200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；</a:t>
            </a:r>
            <a:endParaRPr lang="en-US" altLang="zh-CN" sz="2200" dirty="0" smtClean="0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200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</a:t>
            </a:r>
            <a:r>
              <a:rPr lang="en-US" altLang="zh-CN" sz="2200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5. </a:t>
            </a:r>
            <a:r>
              <a:rPr lang="zh-CN" altLang="en-US" sz="2200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理解定点数与浮点数运算特质的差异及其原因；</a:t>
            </a:r>
            <a:endParaRPr lang="zh-CN" altLang="en-US" sz="2200" dirty="0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</a:t>
            </a:r>
            <a:r>
              <a:rPr lang="en-US" altLang="zh-CN" sz="2200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6</a:t>
            </a:r>
            <a:r>
              <a:rPr lang="zh-CN" altLang="en-US" sz="2200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. </a:t>
            </a:r>
            <a:r>
              <a:rPr lang="zh-CN" altLang="en-US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了解定点运算器的典型结构.</a:t>
            </a:r>
            <a:r>
              <a:rPr lang="zh-CN" altLang="en-US" sz="2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1079500" y="674688"/>
            <a:ext cx="773430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marL="1333500" indent="-1333500" eaLnBrk="1" hangingPunct="1">
              <a:lnSpc>
                <a:spcPct val="13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2．串行加法器和并行加法器</a:t>
            </a:r>
          </a:p>
          <a:p>
            <a:pPr marL="1333500" indent="-1333500" eaLnBrk="1" hangingPunct="1">
              <a:lnSpc>
                <a:spcPct val="13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1) 串行加法器用一个全加器进行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n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位字长的加法运算。</a:t>
            </a:r>
          </a:p>
          <a:p>
            <a:pPr marL="1333500" indent="-1333500"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特点：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器件少，但运算速度慢，因为运算数据需逐位串行送入加法器进行运算。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483334" name="Rectangle 6"/>
          <p:cNvSpPr>
            <a:spLocks noChangeArrowheads="1"/>
          </p:cNvSpPr>
          <p:nvPr/>
        </p:nvSpPr>
        <p:spPr bwMode="auto">
          <a:xfrm>
            <a:off x="1104900" y="2890838"/>
            <a:ext cx="72898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marL="482600" indent="-482600" eaLnBrk="1" hangingPunct="1">
              <a:lnSpc>
                <a:spcPct val="13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2) 并行加法器由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n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个全加器组成(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n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为字长)，数据的各位同时运算。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71"/>
          <p:cNvGrpSpPr/>
          <p:nvPr/>
        </p:nvGrpSpPr>
        <p:grpSpPr bwMode="auto">
          <a:xfrm>
            <a:off x="1189038" y="1547813"/>
            <a:ext cx="4578350" cy="1352550"/>
            <a:chOff x="749" y="975"/>
            <a:chExt cx="2884" cy="852"/>
          </a:xfrm>
        </p:grpSpPr>
        <p:sp>
          <p:nvSpPr>
            <p:cNvPr id="16419" name="Text Box 4"/>
            <p:cNvSpPr txBox="1">
              <a:spLocks noChangeArrowheads="1"/>
            </p:cNvSpPr>
            <p:nvPr/>
          </p:nvSpPr>
          <p:spPr bwMode="auto">
            <a:xfrm>
              <a:off x="1781" y="1133"/>
              <a:ext cx="1191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400">
                  <a:solidFill>
                    <a:srgbClr val="000099"/>
                  </a:solidFill>
                  <a:latin typeface="宋体" panose="02010600030101010101" pitchFamily="2" charset="-122"/>
                </a:rPr>
                <a:t>C</a:t>
              </a:r>
              <a:r>
                <a:rPr kumimoji="0" lang="en-US" altLang="zh-CN" sz="1400" baseline="-25000">
                  <a:solidFill>
                    <a:srgbClr val="000099"/>
                  </a:solidFill>
                  <a:latin typeface="宋体" panose="02010600030101010101" pitchFamily="2" charset="-122"/>
                </a:rPr>
                <a:t>2</a:t>
              </a:r>
              <a:r>
                <a:rPr kumimoji="0" lang="en-US" altLang="zh-CN" sz="1400">
                  <a:solidFill>
                    <a:srgbClr val="000099"/>
                  </a:solidFill>
                  <a:latin typeface="宋体" panose="02010600030101010101" pitchFamily="2" charset="-122"/>
                </a:rPr>
                <a:t>          C</a:t>
              </a:r>
              <a:r>
                <a:rPr kumimoji="0" lang="en-US" altLang="zh-CN" sz="1400" baseline="-25000">
                  <a:solidFill>
                    <a:srgbClr val="000099"/>
                  </a:solidFill>
                  <a:latin typeface="宋体" panose="02010600030101010101" pitchFamily="2" charset="-122"/>
                </a:rPr>
                <a:t>1</a:t>
              </a:r>
              <a:endParaRPr kumimoji="0" lang="en-US" altLang="zh-CN" sz="1400">
                <a:solidFill>
                  <a:srgbClr val="0000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6420" name="Rectangle 5"/>
            <p:cNvSpPr>
              <a:spLocks noChangeArrowheads="1"/>
            </p:cNvSpPr>
            <p:nvPr/>
          </p:nvSpPr>
          <p:spPr bwMode="auto">
            <a:xfrm>
              <a:off x="2168" y="1269"/>
              <a:ext cx="310" cy="21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99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16421" name="Text Box 6"/>
            <p:cNvSpPr txBox="1">
              <a:spLocks noChangeArrowheads="1"/>
            </p:cNvSpPr>
            <p:nvPr/>
          </p:nvSpPr>
          <p:spPr bwMode="auto">
            <a:xfrm>
              <a:off x="2174" y="1288"/>
              <a:ext cx="29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400">
                  <a:solidFill>
                    <a:srgbClr val="000099"/>
                  </a:solidFill>
                  <a:latin typeface="宋体" panose="02010600030101010101" pitchFamily="2" charset="-122"/>
                </a:rPr>
                <a:t>FA</a:t>
              </a:r>
            </a:p>
          </p:txBody>
        </p:sp>
        <p:sp>
          <p:nvSpPr>
            <p:cNvPr id="16422" name="Line 7"/>
            <p:cNvSpPr>
              <a:spLocks noChangeShapeType="1"/>
            </p:cNvSpPr>
            <p:nvPr/>
          </p:nvSpPr>
          <p:spPr bwMode="auto">
            <a:xfrm flipH="1">
              <a:off x="2478" y="1374"/>
              <a:ext cx="123" cy="0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3" name="Line 8"/>
            <p:cNvSpPr>
              <a:spLocks noChangeShapeType="1"/>
            </p:cNvSpPr>
            <p:nvPr/>
          </p:nvSpPr>
          <p:spPr bwMode="auto">
            <a:xfrm flipH="1">
              <a:off x="1955" y="1374"/>
              <a:ext cx="206" cy="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4" name="Line 9"/>
            <p:cNvSpPr>
              <a:spLocks noChangeShapeType="1"/>
            </p:cNvSpPr>
            <p:nvPr/>
          </p:nvSpPr>
          <p:spPr bwMode="auto">
            <a:xfrm rot="5400000" flipH="1" flipV="1">
              <a:off x="2262" y="1201"/>
              <a:ext cx="136" cy="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5" name="Line 10"/>
            <p:cNvSpPr>
              <a:spLocks noChangeShapeType="1"/>
            </p:cNvSpPr>
            <p:nvPr/>
          </p:nvSpPr>
          <p:spPr bwMode="auto">
            <a:xfrm rot="5400000" flipH="1" flipV="1">
              <a:off x="2179" y="1541"/>
              <a:ext cx="137" cy="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6" name="Line 11"/>
            <p:cNvSpPr>
              <a:spLocks noChangeShapeType="1"/>
            </p:cNvSpPr>
            <p:nvPr/>
          </p:nvSpPr>
          <p:spPr bwMode="auto">
            <a:xfrm rot="5400000" flipH="1" flipV="1">
              <a:off x="2316" y="1548"/>
              <a:ext cx="135" cy="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7" name="Text Box 12"/>
            <p:cNvSpPr txBox="1">
              <a:spLocks noChangeArrowheads="1"/>
            </p:cNvSpPr>
            <p:nvPr/>
          </p:nvSpPr>
          <p:spPr bwMode="auto">
            <a:xfrm>
              <a:off x="2207" y="975"/>
              <a:ext cx="4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400">
                  <a:solidFill>
                    <a:srgbClr val="000099"/>
                  </a:solidFill>
                  <a:latin typeface="宋体" panose="02010600030101010101" pitchFamily="2" charset="-122"/>
                </a:rPr>
                <a:t>S</a:t>
              </a:r>
              <a:r>
                <a:rPr kumimoji="0" lang="en-US" altLang="zh-CN" sz="1400" baseline="-25000">
                  <a:solidFill>
                    <a:srgbClr val="000099"/>
                  </a:solidFill>
                  <a:latin typeface="宋体" panose="02010600030101010101" pitchFamily="2" charset="-122"/>
                </a:rPr>
                <a:t>2</a:t>
              </a:r>
              <a:endParaRPr kumimoji="0" lang="en-US" altLang="zh-CN" sz="1400">
                <a:solidFill>
                  <a:srgbClr val="000099"/>
                </a:solidFill>
                <a:latin typeface="宋体" panose="02010600030101010101" pitchFamily="2" charset="-122"/>
              </a:endParaRPr>
            </a:p>
            <a:p>
              <a:pPr algn="ctr">
                <a:lnSpc>
                  <a:spcPct val="100000"/>
                </a:lnSpc>
              </a:pPr>
              <a:endParaRPr kumimoji="0" lang="en-US" altLang="zh-CN" sz="1000" b="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6428" name="Text Box 13"/>
            <p:cNvSpPr txBox="1">
              <a:spLocks noChangeArrowheads="1"/>
            </p:cNvSpPr>
            <p:nvPr/>
          </p:nvSpPr>
          <p:spPr bwMode="auto">
            <a:xfrm>
              <a:off x="2066" y="1594"/>
              <a:ext cx="5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400">
                  <a:solidFill>
                    <a:srgbClr val="000099"/>
                  </a:solidFill>
                  <a:latin typeface="宋体" panose="02010600030101010101" pitchFamily="2" charset="-122"/>
                </a:rPr>
                <a:t>A</a:t>
              </a:r>
              <a:r>
                <a:rPr kumimoji="0" lang="en-US" altLang="zh-CN" sz="1400" baseline="-25000">
                  <a:solidFill>
                    <a:srgbClr val="000099"/>
                  </a:solidFill>
                  <a:latin typeface="宋体" panose="02010600030101010101" pitchFamily="2" charset="-122"/>
                </a:rPr>
                <a:t>2</a:t>
              </a:r>
              <a:r>
                <a:rPr kumimoji="0" lang="en-US" altLang="zh-CN" sz="1400">
                  <a:solidFill>
                    <a:srgbClr val="000099"/>
                  </a:solidFill>
                  <a:latin typeface="宋体" panose="02010600030101010101" pitchFamily="2" charset="-122"/>
                </a:rPr>
                <a:t>  B</a:t>
              </a:r>
              <a:r>
                <a:rPr kumimoji="0" lang="en-US" altLang="zh-CN" sz="1400" baseline="-25000">
                  <a:solidFill>
                    <a:srgbClr val="000099"/>
                  </a:solidFill>
                  <a:latin typeface="宋体" panose="02010600030101010101" pitchFamily="2" charset="-122"/>
                </a:rPr>
                <a:t>2</a:t>
              </a:r>
              <a:endParaRPr kumimoji="0" lang="en-US" altLang="zh-CN" sz="1400">
                <a:solidFill>
                  <a:srgbClr val="0000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6429" name="Text Box 15"/>
            <p:cNvSpPr txBox="1">
              <a:spLocks noChangeArrowheads="1"/>
            </p:cNvSpPr>
            <p:nvPr/>
          </p:nvSpPr>
          <p:spPr bwMode="auto">
            <a:xfrm>
              <a:off x="2442" y="1133"/>
              <a:ext cx="1191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000" b="0">
                  <a:solidFill>
                    <a:srgbClr val="000000"/>
                  </a:solidFill>
                  <a:latin typeface="宋体" panose="02010600030101010101" pitchFamily="2" charset="-122"/>
                </a:rPr>
                <a:t>          </a:t>
              </a:r>
              <a:r>
                <a:rPr kumimoji="0" lang="en-US" altLang="zh-CN" sz="1400">
                  <a:solidFill>
                    <a:srgbClr val="000099"/>
                  </a:solidFill>
                  <a:latin typeface="宋体" panose="02010600030101010101" pitchFamily="2" charset="-122"/>
                </a:rPr>
                <a:t>C</a:t>
              </a:r>
              <a:r>
                <a:rPr kumimoji="0" lang="en-US" altLang="zh-CN" sz="1400" baseline="-25000">
                  <a:solidFill>
                    <a:srgbClr val="000099"/>
                  </a:solidFill>
                  <a:latin typeface="宋体" panose="02010600030101010101" pitchFamily="2" charset="-122"/>
                </a:rPr>
                <a:t>0</a:t>
              </a:r>
              <a:endParaRPr kumimoji="0" lang="en-US" altLang="zh-CN" sz="1400">
                <a:solidFill>
                  <a:srgbClr val="0000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6430" name="Rectangle 16"/>
            <p:cNvSpPr>
              <a:spLocks noChangeArrowheads="1"/>
            </p:cNvSpPr>
            <p:nvPr/>
          </p:nvSpPr>
          <p:spPr bwMode="auto">
            <a:xfrm>
              <a:off x="2829" y="1269"/>
              <a:ext cx="311" cy="21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99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16431" name="Text Box 17"/>
            <p:cNvSpPr txBox="1">
              <a:spLocks noChangeArrowheads="1"/>
            </p:cNvSpPr>
            <p:nvPr/>
          </p:nvSpPr>
          <p:spPr bwMode="auto">
            <a:xfrm>
              <a:off x="2834" y="1288"/>
              <a:ext cx="299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400">
                  <a:solidFill>
                    <a:srgbClr val="000099"/>
                  </a:solidFill>
                  <a:latin typeface="宋体" panose="02010600030101010101" pitchFamily="2" charset="-122"/>
                </a:rPr>
                <a:t>FA</a:t>
              </a:r>
            </a:p>
          </p:txBody>
        </p:sp>
        <p:sp>
          <p:nvSpPr>
            <p:cNvPr id="16432" name="Line 18"/>
            <p:cNvSpPr>
              <a:spLocks noChangeShapeType="1"/>
            </p:cNvSpPr>
            <p:nvPr/>
          </p:nvSpPr>
          <p:spPr bwMode="auto">
            <a:xfrm flipH="1">
              <a:off x="3140" y="1374"/>
              <a:ext cx="121" cy="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3" name="Line 19"/>
            <p:cNvSpPr>
              <a:spLocks noChangeShapeType="1"/>
            </p:cNvSpPr>
            <p:nvPr/>
          </p:nvSpPr>
          <p:spPr bwMode="auto">
            <a:xfrm flipH="1">
              <a:off x="2563" y="1374"/>
              <a:ext cx="259" cy="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4" name="Line 20"/>
            <p:cNvSpPr>
              <a:spLocks noChangeShapeType="1"/>
            </p:cNvSpPr>
            <p:nvPr/>
          </p:nvSpPr>
          <p:spPr bwMode="auto">
            <a:xfrm rot="5400000" flipH="1" flipV="1">
              <a:off x="2922" y="1201"/>
              <a:ext cx="136" cy="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5" name="Line 21"/>
            <p:cNvSpPr>
              <a:spLocks noChangeShapeType="1"/>
            </p:cNvSpPr>
            <p:nvPr/>
          </p:nvSpPr>
          <p:spPr bwMode="auto">
            <a:xfrm rot="5400000" flipH="1" flipV="1">
              <a:off x="2841" y="1541"/>
              <a:ext cx="137" cy="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6" name="Line 22"/>
            <p:cNvSpPr>
              <a:spLocks noChangeShapeType="1"/>
            </p:cNvSpPr>
            <p:nvPr/>
          </p:nvSpPr>
          <p:spPr bwMode="auto">
            <a:xfrm rot="5400000" flipH="1" flipV="1">
              <a:off x="2977" y="1548"/>
              <a:ext cx="135" cy="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7" name="Text Box 23"/>
            <p:cNvSpPr txBox="1">
              <a:spLocks noChangeArrowheads="1"/>
            </p:cNvSpPr>
            <p:nvPr/>
          </p:nvSpPr>
          <p:spPr bwMode="auto">
            <a:xfrm>
              <a:off x="2869" y="975"/>
              <a:ext cx="4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400">
                  <a:solidFill>
                    <a:srgbClr val="000080"/>
                  </a:solidFill>
                  <a:latin typeface="宋体" panose="02010600030101010101" pitchFamily="2" charset="-122"/>
                </a:rPr>
                <a:t>S</a:t>
              </a:r>
              <a:r>
                <a:rPr kumimoji="0" lang="en-US" altLang="zh-CN" sz="1400" baseline="-25000">
                  <a:solidFill>
                    <a:srgbClr val="000080"/>
                  </a:solidFill>
                  <a:latin typeface="宋体" panose="02010600030101010101" pitchFamily="2" charset="-122"/>
                </a:rPr>
                <a:t>1</a:t>
              </a:r>
              <a:endParaRPr kumimoji="0" lang="en-US" altLang="zh-CN" sz="1400">
                <a:solidFill>
                  <a:srgbClr val="000080"/>
                </a:solidFill>
                <a:latin typeface="宋体" panose="02010600030101010101" pitchFamily="2" charset="-122"/>
              </a:endParaRPr>
            </a:p>
            <a:p>
              <a:pPr algn="ctr">
                <a:lnSpc>
                  <a:spcPct val="100000"/>
                </a:lnSpc>
              </a:pPr>
              <a:endParaRPr kumimoji="0" lang="en-US" altLang="zh-CN" sz="1000" b="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6438" name="Text Box 24"/>
            <p:cNvSpPr txBox="1">
              <a:spLocks noChangeArrowheads="1"/>
            </p:cNvSpPr>
            <p:nvPr/>
          </p:nvSpPr>
          <p:spPr bwMode="auto">
            <a:xfrm>
              <a:off x="2727" y="1594"/>
              <a:ext cx="5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400">
                  <a:solidFill>
                    <a:srgbClr val="000099"/>
                  </a:solidFill>
                  <a:latin typeface="宋体" panose="02010600030101010101" pitchFamily="2" charset="-122"/>
                </a:rPr>
                <a:t>A</a:t>
              </a:r>
              <a:r>
                <a:rPr kumimoji="0" lang="en-US" altLang="zh-CN" sz="1400" baseline="-25000">
                  <a:solidFill>
                    <a:srgbClr val="000099"/>
                  </a:solidFill>
                  <a:latin typeface="宋体" panose="02010600030101010101" pitchFamily="2" charset="-122"/>
                </a:rPr>
                <a:t>1</a:t>
              </a:r>
              <a:r>
                <a:rPr kumimoji="0" lang="en-US" altLang="zh-CN" sz="1400">
                  <a:solidFill>
                    <a:srgbClr val="000099"/>
                  </a:solidFill>
                  <a:latin typeface="宋体" panose="02010600030101010101" pitchFamily="2" charset="-122"/>
                </a:rPr>
                <a:t>  B</a:t>
              </a:r>
              <a:r>
                <a:rPr kumimoji="0" lang="en-US" altLang="zh-CN" sz="1400" baseline="-25000">
                  <a:solidFill>
                    <a:srgbClr val="000099"/>
                  </a:solidFill>
                  <a:latin typeface="宋体" panose="02010600030101010101" pitchFamily="2" charset="-122"/>
                </a:rPr>
                <a:t>1</a:t>
              </a:r>
              <a:endParaRPr kumimoji="0" lang="en-US" altLang="zh-CN" sz="1400">
                <a:solidFill>
                  <a:srgbClr val="0000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6439" name="Text Box 26"/>
            <p:cNvSpPr txBox="1">
              <a:spLocks noChangeArrowheads="1"/>
            </p:cNvSpPr>
            <p:nvPr/>
          </p:nvSpPr>
          <p:spPr bwMode="auto">
            <a:xfrm>
              <a:off x="749" y="1133"/>
              <a:ext cx="1191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400">
                  <a:solidFill>
                    <a:srgbClr val="000099"/>
                  </a:solidFill>
                  <a:latin typeface="宋体" panose="02010600030101010101" pitchFamily="2" charset="-122"/>
                </a:rPr>
                <a:t>C</a:t>
              </a:r>
              <a:r>
                <a:rPr kumimoji="0" lang="en-US" altLang="zh-CN" sz="1400" baseline="-25000">
                  <a:solidFill>
                    <a:srgbClr val="000099"/>
                  </a:solidFill>
                  <a:latin typeface="宋体" panose="02010600030101010101" pitchFamily="2" charset="-122"/>
                </a:rPr>
                <a:t>n</a:t>
              </a:r>
              <a:r>
                <a:rPr kumimoji="0" lang="en-US" altLang="zh-CN" sz="1400">
                  <a:solidFill>
                    <a:srgbClr val="000099"/>
                  </a:solidFill>
                  <a:latin typeface="宋体" panose="02010600030101010101" pitchFamily="2" charset="-122"/>
                </a:rPr>
                <a:t>          C</a:t>
              </a:r>
              <a:r>
                <a:rPr kumimoji="0" lang="en-US" altLang="zh-CN" sz="1400" baseline="-25000">
                  <a:solidFill>
                    <a:srgbClr val="000099"/>
                  </a:solidFill>
                  <a:latin typeface="宋体" panose="02010600030101010101" pitchFamily="2" charset="-122"/>
                </a:rPr>
                <a:t>n-1</a:t>
              </a:r>
              <a:endParaRPr kumimoji="0" lang="en-US" altLang="zh-CN" sz="1400">
                <a:solidFill>
                  <a:srgbClr val="0000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6440" name="Rectangle 27"/>
            <p:cNvSpPr>
              <a:spLocks noChangeArrowheads="1"/>
            </p:cNvSpPr>
            <p:nvPr/>
          </p:nvSpPr>
          <p:spPr bwMode="auto">
            <a:xfrm>
              <a:off x="1136" y="1269"/>
              <a:ext cx="311" cy="21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99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16441" name="Text Box 28"/>
            <p:cNvSpPr txBox="1">
              <a:spLocks noChangeArrowheads="1"/>
            </p:cNvSpPr>
            <p:nvPr/>
          </p:nvSpPr>
          <p:spPr bwMode="auto">
            <a:xfrm>
              <a:off x="1142" y="1281"/>
              <a:ext cx="29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400">
                  <a:solidFill>
                    <a:srgbClr val="000099"/>
                  </a:solidFill>
                  <a:latin typeface="宋体" panose="02010600030101010101" pitchFamily="2" charset="-122"/>
                </a:rPr>
                <a:t>FA</a:t>
              </a:r>
            </a:p>
          </p:txBody>
        </p:sp>
        <p:sp>
          <p:nvSpPr>
            <p:cNvPr id="16442" name="Line 29"/>
            <p:cNvSpPr>
              <a:spLocks noChangeShapeType="1"/>
            </p:cNvSpPr>
            <p:nvPr/>
          </p:nvSpPr>
          <p:spPr bwMode="auto">
            <a:xfrm flipH="1">
              <a:off x="1447" y="1374"/>
              <a:ext cx="202" cy="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3" name="Line 30"/>
            <p:cNvSpPr>
              <a:spLocks noChangeShapeType="1"/>
            </p:cNvSpPr>
            <p:nvPr/>
          </p:nvSpPr>
          <p:spPr bwMode="auto">
            <a:xfrm flipH="1">
              <a:off x="951" y="1374"/>
              <a:ext cx="178" cy="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4" name="Line 31"/>
            <p:cNvSpPr>
              <a:spLocks noChangeShapeType="1"/>
            </p:cNvSpPr>
            <p:nvPr/>
          </p:nvSpPr>
          <p:spPr bwMode="auto">
            <a:xfrm rot="5400000" flipH="1" flipV="1">
              <a:off x="1230" y="1201"/>
              <a:ext cx="136" cy="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5" name="Line 32"/>
            <p:cNvSpPr>
              <a:spLocks noChangeShapeType="1"/>
            </p:cNvSpPr>
            <p:nvPr/>
          </p:nvSpPr>
          <p:spPr bwMode="auto">
            <a:xfrm rot="5400000" flipH="1" flipV="1">
              <a:off x="1147" y="1541"/>
              <a:ext cx="137" cy="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6" name="Line 33"/>
            <p:cNvSpPr>
              <a:spLocks noChangeShapeType="1"/>
            </p:cNvSpPr>
            <p:nvPr/>
          </p:nvSpPr>
          <p:spPr bwMode="auto">
            <a:xfrm rot="5400000" flipH="1" flipV="1">
              <a:off x="1284" y="1548"/>
              <a:ext cx="135" cy="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7" name="Text Box 34"/>
            <p:cNvSpPr txBox="1">
              <a:spLocks noChangeArrowheads="1"/>
            </p:cNvSpPr>
            <p:nvPr/>
          </p:nvSpPr>
          <p:spPr bwMode="auto">
            <a:xfrm>
              <a:off x="1176" y="975"/>
              <a:ext cx="4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400">
                  <a:solidFill>
                    <a:srgbClr val="000099"/>
                  </a:solidFill>
                  <a:latin typeface="宋体" panose="02010600030101010101" pitchFamily="2" charset="-122"/>
                </a:rPr>
                <a:t>S</a:t>
              </a:r>
              <a:r>
                <a:rPr kumimoji="0" lang="en-US" altLang="zh-CN" sz="1400" baseline="-25000">
                  <a:solidFill>
                    <a:srgbClr val="000099"/>
                  </a:solidFill>
                  <a:latin typeface="宋体" panose="02010600030101010101" pitchFamily="2" charset="-122"/>
                </a:rPr>
                <a:t>n</a:t>
              </a:r>
              <a:endParaRPr kumimoji="0" lang="en-US" altLang="zh-CN" sz="1400">
                <a:solidFill>
                  <a:srgbClr val="000099"/>
                </a:solidFill>
                <a:latin typeface="宋体" panose="02010600030101010101" pitchFamily="2" charset="-122"/>
              </a:endParaRPr>
            </a:p>
            <a:p>
              <a:pPr algn="ctr">
                <a:lnSpc>
                  <a:spcPct val="100000"/>
                </a:lnSpc>
              </a:pPr>
              <a:endParaRPr kumimoji="0" lang="en-US" altLang="zh-CN" sz="1400">
                <a:solidFill>
                  <a:srgbClr val="0000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6448" name="Text Box 35"/>
            <p:cNvSpPr txBox="1">
              <a:spLocks noChangeArrowheads="1"/>
            </p:cNvSpPr>
            <p:nvPr/>
          </p:nvSpPr>
          <p:spPr bwMode="auto">
            <a:xfrm>
              <a:off x="1034" y="1594"/>
              <a:ext cx="5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400">
                  <a:solidFill>
                    <a:srgbClr val="000099"/>
                  </a:solidFill>
                  <a:latin typeface="宋体" panose="02010600030101010101" pitchFamily="2" charset="-122"/>
                </a:rPr>
                <a:t>A</a:t>
              </a:r>
              <a:r>
                <a:rPr kumimoji="0" lang="en-US" altLang="zh-CN" sz="1400" baseline="-25000">
                  <a:solidFill>
                    <a:srgbClr val="000099"/>
                  </a:solidFill>
                  <a:latin typeface="宋体" panose="02010600030101010101" pitchFamily="2" charset="-122"/>
                </a:rPr>
                <a:t>n</a:t>
              </a:r>
              <a:r>
                <a:rPr kumimoji="0" lang="en-US" altLang="zh-CN" sz="1400">
                  <a:solidFill>
                    <a:srgbClr val="000099"/>
                  </a:solidFill>
                  <a:latin typeface="宋体" panose="02010600030101010101" pitchFamily="2" charset="-122"/>
                </a:rPr>
                <a:t>  B</a:t>
              </a:r>
              <a:r>
                <a:rPr kumimoji="0" lang="en-US" altLang="zh-CN" sz="1400" baseline="-25000">
                  <a:solidFill>
                    <a:srgbClr val="000099"/>
                  </a:solidFill>
                  <a:latin typeface="宋体" panose="02010600030101010101" pitchFamily="2" charset="-122"/>
                </a:rPr>
                <a:t>n</a:t>
              </a:r>
              <a:endParaRPr kumimoji="0" lang="en-US" altLang="zh-CN" sz="1400">
                <a:solidFill>
                  <a:srgbClr val="0000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6449" name="Text Box 36"/>
            <p:cNvSpPr txBox="1">
              <a:spLocks noChangeArrowheads="1"/>
            </p:cNvSpPr>
            <p:nvPr/>
          </p:nvSpPr>
          <p:spPr bwMode="auto">
            <a:xfrm>
              <a:off x="1660" y="1233"/>
              <a:ext cx="32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kumimoji="0" lang="zh-CN" altLang="en-US" sz="1400">
                  <a:solidFill>
                    <a:srgbClr val="000099"/>
                  </a:solidFill>
                  <a:latin typeface="宋体" panose="02010600030101010101" pitchFamily="2" charset="-122"/>
                </a:rPr>
                <a:t>…</a:t>
              </a:r>
            </a:p>
          </p:txBody>
        </p:sp>
      </p:grpSp>
      <p:grpSp>
        <p:nvGrpSpPr>
          <p:cNvPr id="16387" name="Group 68"/>
          <p:cNvGrpSpPr/>
          <p:nvPr/>
        </p:nvGrpSpPr>
        <p:grpSpPr bwMode="auto">
          <a:xfrm>
            <a:off x="6586538" y="1557338"/>
            <a:ext cx="1784350" cy="1292225"/>
            <a:chOff x="4149" y="981"/>
            <a:chExt cx="1124" cy="814"/>
          </a:xfrm>
        </p:grpSpPr>
        <p:sp>
          <p:nvSpPr>
            <p:cNvPr id="16411" name="Text Box 44"/>
            <p:cNvSpPr txBox="1">
              <a:spLocks noChangeArrowheads="1"/>
            </p:cNvSpPr>
            <p:nvPr/>
          </p:nvSpPr>
          <p:spPr bwMode="auto">
            <a:xfrm>
              <a:off x="4149" y="981"/>
              <a:ext cx="1124" cy="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kumimoji="0" lang="zh-CN" altLang="en-US" sz="1400">
                  <a:solidFill>
                    <a:srgbClr val="000099"/>
                  </a:solidFill>
                  <a:latin typeface="宋体" panose="02010600030101010101" pitchFamily="2" charset="-122"/>
                </a:rPr>
                <a:t>         </a:t>
              </a:r>
              <a:r>
                <a:rPr kumimoji="0" lang="en-US" altLang="zh-CN" sz="1400">
                  <a:solidFill>
                    <a:srgbClr val="000099"/>
                  </a:solidFill>
                  <a:latin typeface="宋体" panose="02010600030101010101" pitchFamily="2" charset="-122"/>
                </a:rPr>
                <a:t>S</a:t>
              </a:r>
            </a:p>
            <a:p>
              <a:pPr algn="just"/>
              <a:r>
                <a:rPr kumimoji="0" lang="en-US" altLang="zh-CN" sz="1400">
                  <a:solidFill>
                    <a:srgbClr val="000099"/>
                  </a:solidFill>
                  <a:latin typeface="宋体" panose="02010600030101010101" pitchFamily="2" charset="-122"/>
                </a:rPr>
                <a:t>C</a:t>
              </a:r>
              <a:r>
                <a:rPr kumimoji="0" lang="en-US" altLang="zh-CN" sz="1400" baseline="-25000">
                  <a:solidFill>
                    <a:srgbClr val="000099"/>
                  </a:solidFill>
                  <a:latin typeface="宋体" panose="02010600030101010101" pitchFamily="2" charset="-122"/>
                </a:rPr>
                <a:t>n</a:t>
              </a:r>
              <a:r>
                <a:rPr kumimoji="0" lang="en-US" altLang="zh-CN" sz="1400">
                  <a:solidFill>
                    <a:srgbClr val="000099"/>
                  </a:solidFill>
                  <a:latin typeface="宋体" panose="02010600030101010101" pitchFamily="2" charset="-122"/>
                </a:rPr>
                <a:t>            C</a:t>
              </a:r>
              <a:r>
                <a:rPr kumimoji="0" lang="en-US" altLang="zh-CN" sz="1400" baseline="-25000">
                  <a:solidFill>
                    <a:srgbClr val="000099"/>
                  </a:solidFill>
                  <a:latin typeface="宋体" panose="02010600030101010101" pitchFamily="2" charset="-122"/>
                </a:rPr>
                <a:t>0</a:t>
              </a:r>
            </a:p>
            <a:p>
              <a:pPr algn="just">
                <a:lnSpc>
                  <a:spcPct val="100000"/>
                </a:lnSpc>
              </a:pPr>
              <a:endParaRPr kumimoji="0" lang="en-US" altLang="zh-CN" sz="1400" baseline="-25000">
                <a:solidFill>
                  <a:srgbClr val="000099"/>
                </a:solidFill>
                <a:latin typeface="宋体" panose="02010600030101010101" pitchFamily="2" charset="-122"/>
              </a:endParaRPr>
            </a:p>
            <a:p>
              <a:pPr algn="just">
                <a:lnSpc>
                  <a:spcPct val="100000"/>
                </a:lnSpc>
              </a:pPr>
              <a:endParaRPr kumimoji="0" lang="en-US" altLang="zh-CN" sz="1000" b="0">
                <a:solidFill>
                  <a:schemeClr val="tx1"/>
                </a:solidFill>
                <a:latin typeface="宋体" panose="02010600030101010101" pitchFamily="2" charset="-122"/>
              </a:endParaRPr>
            </a:p>
            <a:p>
              <a:pPr algn="just">
                <a:lnSpc>
                  <a:spcPct val="100000"/>
                </a:lnSpc>
              </a:pPr>
              <a:endParaRPr kumimoji="0" lang="en-US" altLang="zh-CN" sz="1000" b="0">
                <a:solidFill>
                  <a:schemeClr val="tx1"/>
                </a:solidFill>
                <a:latin typeface="宋体" panose="02010600030101010101" pitchFamily="2" charset="-122"/>
              </a:endParaRPr>
            </a:p>
            <a:p>
              <a:pPr algn="just"/>
              <a:r>
                <a:rPr kumimoji="0" lang="en-US" altLang="zh-CN" sz="1400">
                  <a:solidFill>
                    <a:srgbClr val="000099"/>
                  </a:solidFill>
                  <a:latin typeface="宋体" panose="02010600030101010101" pitchFamily="2" charset="-122"/>
                </a:rPr>
                <a:t>    A      B</a:t>
              </a:r>
            </a:p>
          </p:txBody>
        </p:sp>
        <p:sp>
          <p:nvSpPr>
            <p:cNvPr id="16412" name="Text Box 38"/>
            <p:cNvSpPr txBox="1">
              <a:spLocks noChangeArrowheads="1"/>
            </p:cNvSpPr>
            <p:nvPr/>
          </p:nvSpPr>
          <p:spPr bwMode="auto">
            <a:xfrm>
              <a:off x="4428" y="1296"/>
              <a:ext cx="471" cy="169"/>
            </a:xfrm>
            <a:prstGeom prst="rect">
              <a:avLst/>
            </a:prstGeom>
            <a:noFill/>
            <a:ln w="19050">
              <a:solidFill>
                <a:srgbClr val="00008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4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∑</a:t>
              </a:r>
            </a:p>
          </p:txBody>
        </p:sp>
        <p:grpSp>
          <p:nvGrpSpPr>
            <p:cNvPr id="16413" name="Group 67"/>
            <p:cNvGrpSpPr/>
            <p:nvPr/>
          </p:nvGrpSpPr>
          <p:grpSpPr bwMode="auto">
            <a:xfrm>
              <a:off x="4541" y="1459"/>
              <a:ext cx="238" cy="165"/>
              <a:chOff x="4541" y="1459"/>
              <a:chExt cx="238" cy="114"/>
            </a:xfrm>
          </p:grpSpPr>
          <p:sp>
            <p:nvSpPr>
              <p:cNvPr id="16417" name="Line 39"/>
              <p:cNvSpPr>
                <a:spLocks noChangeShapeType="1"/>
              </p:cNvSpPr>
              <p:nvPr/>
            </p:nvSpPr>
            <p:spPr bwMode="auto">
              <a:xfrm flipV="1">
                <a:off x="4541" y="1465"/>
                <a:ext cx="0" cy="10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8" name="Line 40"/>
              <p:cNvSpPr>
                <a:spLocks noChangeShapeType="1"/>
              </p:cNvSpPr>
              <p:nvPr/>
            </p:nvSpPr>
            <p:spPr bwMode="auto">
              <a:xfrm flipV="1">
                <a:off x="4779" y="1459"/>
                <a:ext cx="0" cy="10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414" name="Line 41"/>
            <p:cNvSpPr>
              <a:spLocks noChangeShapeType="1"/>
            </p:cNvSpPr>
            <p:nvPr/>
          </p:nvSpPr>
          <p:spPr bwMode="auto">
            <a:xfrm flipV="1">
              <a:off x="4664" y="1143"/>
              <a:ext cx="0" cy="15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5" name="Line 42"/>
            <p:cNvSpPr>
              <a:spLocks noChangeShapeType="1"/>
            </p:cNvSpPr>
            <p:nvPr/>
          </p:nvSpPr>
          <p:spPr bwMode="auto">
            <a:xfrm rot="16200000" flipV="1">
              <a:off x="4947" y="1330"/>
              <a:ext cx="0" cy="112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6" name="Line 43"/>
            <p:cNvSpPr>
              <a:spLocks noChangeShapeType="1"/>
            </p:cNvSpPr>
            <p:nvPr/>
          </p:nvSpPr>
          <p:spPr bwMode="auto">
            <a:xfrm rot="16200000" flipV="1">
              <a:off x="4374" y="1317"/>
              <a:ext cx="0" cy="113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388" name="AutoShape 45"/>
          <p:cNvSpPr>
            <a:spLocks noChangeArrowheads="1"/>
          </p:cNvSpPr>
          <p:nvPr/>
        </p:nvSpPr>
        <p:spPr bwMode="auto">
          <a:xfrm>
            <a:off x="5883275" y="2092325"/>
            <a:ext cx="398463" cy="254000"/>
          </a:xfrm>
          <a:prstGeom prst="rightArrow">
            <a:avLst>
              <a:gd name="adj1" fmla="val 50000"/>
              <a:gd name="adj2" fmla="val 39219"/>
            </a:avLst>
          </a:prstGeom>
          <a:noFill/>
          <a:ln w="19050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5" name="Group 46"/>
          <p:cNvGrpSpPr/>
          <p:nvPr/>
        </p:nvGrpSpPr>
        <p:grpSpPr bwMode="auto">
          <a:xfrm>
            <a:off x="590550" y="5683250"/>
            <a:ext cx="8054975" cy="717550"/>
            <a:chOff x="379" y="3481"/>
            <a:chExt cx="5074" cy="452"/>
          </a:xfrm>
        </p:grpSpPr>
        <p:graphicFrame>
          <p:nvGraphicFramePr>
            <p:cNvPr id="16409" name="Object 47"/>
            <p:cNvGraphicFramePr>
              <a:graphicFrameLocks noChangeAspect="1"/>
            </p:cNvGraphicFramePr>
            <p:nvPr/>
          </p:nvGraphicFramePr>
          <p:xfrm>
            <a:off x="379" y="3481"/>
            <a:ext cx="5074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74" name="Document" r:id="rId4" imgW="8095615" imgH="725170" progId="Word.Document.8">
                    <p:embed/>
                  </p:oleObj>
                </mc:Choice>
                <mc:Fallback>
                  <p:oleObj name="Document" r:id="rId4" imgW="8095615" imgH="725170" progId="Word.Document.8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" y="3481"/>
                          <a:ext cx="5074" cy="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0" name="Object 48"/>
            <p:cNvGraphicFramePr>
              <a:graphicFrameLocks noChangeAspect="1"/>
            </p:cNvGraphicFramePr>
            <p:nvPr/>
          </p:nvGraphicFramePr>
          <p:xfrm>
            <a:off x="500" y="3510"/>
            <a:ext cx="311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75" name="位图图像" r:id="rId6" imgW="809625" imgH="438150" progId="Paint.Picture">
                    <p:embed/>
                  </p:oleObj>
                </mc:Choice>
                <mc:Fallback>
                  <p:oleObj name="位图图像" r:id="rId6" imgW="809625" imgH="438150" progId="Paint.Picture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" y="3510"/>
                          <a:ext cx="311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0" name="Rectangle 67"/>
          <p:cNvSpPr>
            <a:spLocks noChangeArrowheads="1"/>
          </p:cNvSpPr>
          <p:nvPr/>
        </p:nvSpPr>
        <p:spPr bwMode="auto">
          <a:xfrm>
            <a:off x="254000" y="530225"/>
            <a:ext cx="86360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38088" rIns="90000" bIns="0">
            <a:spAutoFit/>
          </a:bodyPr>
          <a:lstStyle/>
          <a:p>
            <a:pPr indent="190500" eaLnBrk="1" hangingPunct="1">
              <a:lnSpc>
                <a:spcPct val="10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4.1.2 进位的产生和传递</a:t>
            </a:r>
          </a:p>
          <a:p>
            <a:pPr indent="190500" algn="just">
              <a:lnSpc>
                <a:spcPct val="15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最简单的并行加法器是串行进位（行波进位）加法器：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6" name="Group 89"/>
          <p:cNvGrpSpPr/>
          <p:nvPr/>
        </p:nvGrpSpPr>
        <p:grpSpPr bwMode="auto">
          <a:xfrm>
            <a:off x="596900" y="2876550"/>
            <a:ext cx="8394700" cy="2755900"/>
            <a:chOff x="376" y="1812"/>
            <a:chExt cx="5288" cy="1736"/>
          </a:xfrm>
        </p:grpSpPr>
        <p:grpSp>
          <p:nvGrpSpPr>
            <p:cNvPr id="16392" name="Group 69"/>
            <p:cNvGrpSpPr/>
            <p:nvPr/>
          </p:nvGrpSpPr>
          <p:grpSpPr bwMode="auto">
            <a:xfrm>
              <a:off x="4304" y="2690"/>
              <a:ext cx="1360" cy="574"/>
              <a:chOff x="4304" y="2690"/>
              <a:chExt cx="1360" cy="574"/>
            </a:xfrm>
          </p:grpSpPr>
          <p:grpSp>
            <p:nvGrpSpPr>
              <p:cNvPr id="16398" name="Group 70"/>
              <p:cNvGrpSpPr/>
              <p:nvPr/>
            </p:nvGrpSpPr>
            <p:grpSpPr bwMode="auto">
              <a:xfrm>
                <a:off x="4304" y="2690"/>
                <a:ext cx="1267" cy="574"/>
                <a:chOff x="1632" y="1632"/>
                <a:chExt cx="1428" cy="1056"/>
              </a:xfrm>
            </p:grpSpPr>
            <p:sp>
              <p:nvSpPr>
                <p:cNvPr id="16407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632" y="1632"/>
                  <a:ext cx="1428" cy="105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>
                    <a:lnSpc>
                      <a:spcPct val="100000"/>
                    </a:lnSpc>
                  </a:pPr>
                  <a:endParaRPr kumimoji="0" lang="zh-CN" altLang="en-US" sz="1000" b="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endParaRPr>
                </a:p>
                <a:p>
                  <a:pPr algn="just">
                    <a:lnSpc>
                      <a:spcPct val="100000"/>
                    </a:lnSpc>
                  </a:pPr>
                  <a:r>
                    <a:rPr kumimoji="0" lang="en-US" altLang="zh-CN" sz="1400">
                      <a:solidFill>
                        <a:srgbClr val="000080"/>
                      </a:solidFill>
                      <a:latin typeface="黑体" panose="02010600030101010101" pitchFamily="2" charset="-122"/>
                      <a:ea typeface="黑体" panose="02010600030101010101" pitchFamily="2" charset="-122"/>
                    </a:rPr>
                    <a:t>A:   0  0  1  0</a:t>
                  </a:r>
                </a:p>
                <a:p>
                  <a:pPr algn="just">
                    <a:lnSpc>
                      <a:spcPct val="100000"/>
                    </a:lnSpc>
                  </a:pPr>
                  <a:r>
                    <a:rPr kumimoji="0" lang="en-US" altLang="zh-CN" sz="1400">
                      <a:solidFill>
                        <a:srgbClr val="000080"/>
                      </a:solidFill>
                      <a:latin typeface="黑体" panose="02010600030101010101" pitchFamily="2" charset="-122"/>
                      <a:ea typeface="黑体" panose="02010600030101010101" pitchFamily="2" charset="-122"/>
                    </a:rPr>
                    <a:t>B:   1  0  1  1   </a:t>
                  </a:r>
                </a:p>
                <a:p>
                  <a:pPr algn="just">
                    <a:lnSpc>
                      <a:spcPct val="100000"/>
                    </a:lnSpc>
                  </a:pPr>
                  <a:r>
                    <a:rPr kumimoji="0" lang="en-US" altLang="zh-CN" sz="1400">
                      <a:solidFill>
                        <a:srgbClr val="000080"/>
                      </a:solidFill>
                      <a:latin typeface="黑体" panose="02010600030101010101" pitchFamily="2" charset="-122"/>
                      <a:ea typeface="黑体" panose="02010600030101010101" pitchFamily="2" charset="-122"/>
                    </a:rPr>
                    <a:t>S:   1  1  0  1</a:t>
                  </a:r>
                </a:p>
              </p:txBody>
            </p:sp>
            <p:sp>
              <p:nvSpPr>
                <p:cNvPr id="16408" name="Line 72"/>
                <p:cNvSpPr>
                  <a:spLocks noChangeShapeType="1"/>
                </p:cNvSpPr>
                <p:nvPr/>
              </p:nvSpPr>
              <p:spPr bwMode="auto">
                <a:xfrm>
                  <a:off x="1656" y="2352"/>
                  <a:ext cx="1050" cy="0"/>
                </a:xfrm>
                <a:prstGeom prst="line">
                  <a:avLst/>
                </a:prstGeom>
                <a:noFill/>
                <a:ln w="19050">
                  <a:solidFill>
                    <a:srgbClr val="00008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399" name="Oval 73"/>
              <p:cNvSpPr>
                <a:spLocks noChangeArrowheads="1"/>
              </p:cNvSpPr>
              <p:nvPr/>
            </p:nvSpPr>
            <p:spPr bwMode="auto">
              <a:xfrm>
                <a:off x="4915" y="2690"/>
                <a:ext cx="188" cy="574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16400" name="Oval 74"/>
              <p:cNvSpPr>
                <a:spLocks noChangeArrowheads="1"/>
              </p:cNvSpPr>
              <p:nvPr/>
            </p:nvSpPr>
            <p:spPr bwMode="auto">
              <a:xfrm>
                <a:off x="4982" y="2762"/>
                <a:ext cx="51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FF0000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16401" name="Line 75"/>
              <p:cNvSpPr>
                <a:spLocks noChangeShapeType="1"/>
              </p:cNvSpPr>
              <p:nvPr/>
            </p:nvSpPr>
            <p:spPr bwMode="auto">
              <a:xfrm flipH="1" flipV="1">
                <a:off x="5042" y="2802"/>
                <a:ext cx="94" cy="303"/>
              </a:xfrm>
              <a:prstGeom prst="line">
                <a:avLst/>
              </a:prstGeom>
              <a:noFill/>
              <a:ln w="19050" cap="rnd">
                <a:solidFill>
                  <a:schemeClr val="hlink"/>
                </a:solidFill>
                <a:prstDash val="sysDot"/>
                <a:rou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2" name="Line 76"/>
              <p:cNvSpPr>
                <a:spLocks noChangeShapeType="1"/>
              </p:cNvSpPr>
              <p:nvPr/>
            </p:nvSpPr>
            <p:spPr bwMode="auto">
              <a:xfrm flipH="1" flipV="1">
                <a:off x="4868" y="2802"/>
                <a:ext cx="94" cy="303"/>
              </a:xfrm>
              <a:prstGeom prst="line">
                <a:avLst/>
              </a:prstGeom>
              <a:noFill/>
              <a:ln w="19050" cap="rnd">
                <a:solidFill>
                  <a:schemeClr val="hlink"/>
                </a:solidFill>
                <a:prstDash val="sysDot"/>
                <a:rou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3" name="Oval 77"/>
              <p:cNvSpPr>
                <a:spLocks noChangeArrowheads="1"/>
              </p:cNvSpPr>
              <p:nvPr/>
            </p:nvSpPr>
            <p:spPr bwMode="auto">
              <a:xfrm>
                <a:off x="4815" y="2762"/>
                <a:ext cx="51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FF0000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16404" name="Oval 78"/>
              <p:cNvSpPr>
                <a:spLocks noChangeArrowheads="1"/>
              </p:cNvSpPr>
              <p:nvPr/>
            </p:nvSpPr>
            <p:spPr bwMode="auto">
              <a:xfrm>
                <a:off x="5150" y="2762"/>
                <a:ext cx="51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FF0000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16405" name="Line 79"/>
              <p:cNvSpPr>
                <a:spLocks noChangeShapeType="1"/>
              </p:cNvSpPr>
              <p:nvPr/>
            </p:nvSpPr>
            <p:spPr bwMode="auto">
              <a:xfrm flipH="1" flipV="1">
                <a:off x="5201" y="2807"/>
                <a:ext cx="166" cy="207"/>
              </a:xfrm>
              <a:prstGeom prst="line">
                <a:avLst/>
              </a:prstGeom>
              <a:noFill/>
              <a:ln w="19050" cap="rnd">
                <a:solidFill>
                  <a:schemeClr val="hlink"/>
                </a:solidFill>
                <a:prstDash val="sysDot"/>
                <a:rou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6" name="Text Box 80"/>
              <p:cNvSpPr txBox="1">
                <a:spLocks noChangeArrowheads="1"/>
              </p:cNvSpPr>
              <p:nvPr/>
            </p:nvSpPr>
            <p:spPr bwMode="auto">
              <a:xfrm>
                <a:off x="5357" y="2932"/>
                <a:ext cx="307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</a:pPr>
                <a:r>
                  <a:rPr kumimoji="0" lang="en-US" altLang="zh-CN" sz="1400">
                    <a:solidFill>
                      <a:srgbClr val="000099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C</a:t>
                </a:r>
                <a:r>
                  <a:rPr kumimoji="0" lang="en-US" altLang="zh-CN" sz="1400" baseline="-25000">
                    <a:solidFill>
                      <a:srgbClr val="000099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0</a:t>
                </a:r>
                <a:endParaRPr kumimoji="0" lang="en-US" altLang="zh-CN" sz="14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</p:grpSp>
        <p:sp>
          <p:nvSpPr>
            <p:cNvPr id="16393" name="Rectangle 68"/>
            <p:cNvSpPr>
              <a:spLocks noChangeArrowheads="1"/>
            </p:cNvSpPr>
            <p:nvPr/>
          </p:nvSpPr>
          <p:spPr bwMode="auto">
            <a:xfrm>
              <a:off x="376" y="1812"/>
              <a:ext cx="5128" cy="1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/>
            <a:p>
              <a:pPr indent="574675" algn="just" eaLnBrk="1" hangingPunct="1">
                <a:lnSpc>
                  <a:spcPct val="110000"/>
                </a:lnSpc>
              </a:pPr>
              <a:r>
                <a:rPr lang="zh-CN" altLang="en-US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虽然操作数的各位是同时提供的，但高位运算需要使用低位运算后所产生的进位。</a:t>
              </a:r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  <a:p>
              <a:pPr indent="574675" algn="just"/>
              <a:r>
                <a:rPr lang="en-US" altLang="zh-CN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lang="en-US" altLang="zh-CN" sz="22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  <a:r>
                <a:rPr lang="en-US" altLang="zh-CN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= G</a:t>
              </a:r>
              <a:r>
                <a:rPr lang="en-US" altLang="zh-CN" sz="22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  <a:r>
                <a:rPr lang="en-US" altLang="zh-CN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+P</a:t>
              </a:r>
              <a:r>
                <a:rPr lang="en-US" altLang="zh-CN" sz="22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  <a:r>
                <a:rPr lang="en-US" altLang="zh-CN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lang="en-US" altLang="zh-CN" sz="22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0</a:t>
              </a:r>
              <a:r>
                <a:rPr lang="en-US" altLang="zh-CN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</a:t>
              </a:r>
              <a:r>
                <a:rPr lang="en-US" altLang="zh-CN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（G</a:t>
              </a:r>
              <a:r>
                <a:rPr lang="en-US" altLang="zh-CN" sz="14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</a:t>
              </a:r>
              <a:r>
                <a:rPr lang="en-US" altLang="zh-CN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=A</a:t>
              </a:r>
              <a:r>
                <a:rPr lang="en-US" altLang="zh-CN" sz="14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</a:t>
              </a:r>
              <a:r>
                <a:rPr lang="en-US" altLang="zh-CN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B</a:t>
              </a:r>
              <a:r>
                <a:rPr lang="en-US" altLang="zh-CN" sz="14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</a:t>
              </a:r>
              <a:r>
                <a:rPr lang="en-US" altLang="zh-CN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</a:t>
              </a:r>
              <a:r>
                <a:rPr lang="zh-CN" altLang="en-US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称为本地进位）</a:t>
              </a:r>
            </a:p>
            <a:p>
              <a:pPr indent="574675" algn="just"/>
              <a:r>
                <a:rPr lang="en-US" altLang="zh-CN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lang="en-US" altLang="zh-CN" sz="22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2</a:t>
              </a:r>
              <a:r>
                <a:rPr lang="en-US" altLang="zh-CN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= G</a:t>
              </a:r>
              <a:r>
                <a:rPr lang="en-US" altLang="zh-CN" sz="22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2</a:t>
              </a:r>
              <a:r>
                <a:rPr lang="en-US" altLang="zh-CN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+P</a:t>
              </a:r>
              <a:r>
                <a:rPr lang="en-US" altLang="zh-CN" sz="22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2</a:t>
              </a:r>
              <a:r>
                <a:rPr lang="en-US" altLang="zh-CN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lang="en-US" altLang="zh-CN" sz="22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  <a:r>
                <a:rPr lang="en-US" altLang="zh-CN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</a:t>
              </a:r>
              <a:r>
                <a:rPr lang="en-US" altLang="zh-CN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（P</a:t>
              </a:r>
              <a:r>
                <a:rPr lang="en-US" altLang="zh-CN" sz="14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</a:t>
              </a:r>
              <a:r>
                <a:rPr lang="en-US" altLang="zh-CN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=A</a:t>
              </a:r>
              <a:r>
                <a:rPr lang="en-US" altLang="zh-CN" sz="14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</a:t>
              </a:r>
              <a:r>
                <a:rPr lang="en-US" altLang="zh-CN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⊕B</a:t>
              </a:r>
              <a:r>
                <a:rPr lang="en-US" altLang="zh-CN" sz="14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</a:t>
              </a:r>
              <a:r>
                <a:rPr lang="en-US" altLang="zh-CN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</a:t>
              </a:r>
              <a:r>
                <a:rPr lang="zh-CN" altLang="en-US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称为传递进位）</a:t>
              </a:r>
            </a:p>
            <a:p>
              <a:pPr indent="574675" algn="just"/>
              <a:r>
                <a:rPr lang="en-US" altLang="zh-CN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lang="en-US" altLang="zh-CN" sz="22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3</a:t>
              </a:r>
              <a:r>
                <a:rPr lang="en-US" altLang="zh-CN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= G</a:t>
              </a:r>
              <a:r>
                <a:rPr lang="en-US" altLang="zh-CN" sz="22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3</a:t>
              </a:r>
              <a:r>
                <a:rPr lang="en-US" altLang="zh-CN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+P</a:t>
              </a:r>
              <a:r>
                <a:rPr lang="en-US" altLang="zh-CN" sz="22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3</a:t>
              </a:r>
              <a:r>
                <a:rPr lang="en-US" altLang="zh-CN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lang="en-US" altLang="zh-CN" sz="22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2</a:t>
              </a:r>
            </a:p>
            <a:p>
              <a:pPr indent="574675" algn="just"/>
              <a:r>
                <a:rPr lang="en-US" altLang="zh-CN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lang="en-US" altLang="zh-CN" sz="22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4</a:t>
              </a:r>
              <a:r>
                <a:rPr lang="en-US" altLang="zh-CN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= G</a:t>
              </a:r>
              <a:r>
                <a:rPr lang="en-US" altLang="zh-CN" sz="22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4</a:t>
              </a:r>
              <a:r>
                <a:rPr lang="en-US" altLang="zh-CN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+P</a:t>
              </a:r>
              <a:r>
                <a:rPr lang="en-US" altLang="zh-CN" sz="22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4</a:t>
              </a:r>
              <a:r>
                <a:rPr lang="en-US" altLang="zh-CN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lang="en-US" altLang="zh-CN" sz="22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3</a:t>
              </a:r>
            </a:p>
            <a:p>
              <a:pPr indent="574675" algn="just">
                <a:lnSpc>
                  <a:spcPct val="80000"/>
                </a:lnSpc>
              </a:pPr>
              <a:r>
                <a:rPr lang="en-US" altLang="zh-CN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</a:t>
              </a:r>
              <a:r>
                <a:rPr lang="en-US" altLang="zh-CN" sz="2200">
                  <a:solidFill>
                    <a:srgbClr val="000080"/>
                  </a:solidFill>
                  <a:latin typeface="Times New Roman" panose="02020603050405020304" pitchFamily="18" charset="0"/>
                  <a:ea typeface="黑体" panose="02010600030101010101" pitchFamily="2" charset="-122"/>
                </a:rPr>
                <a:t>……</a:t>
              </a:r>
              <a:endParaRPr lang="en-US" altLang="zh-CN" b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grpSp>
          <p:nvGrpSpPr>
            <p:cNvPr id="16394" name="Group 81"/>
            <p:cNvGrpSpPr/>
            <p:nvPr/>
          </p:nvGrpSpPr>
          <p:grpSpPr bwMode="auto">
            <a:xfrm>
              <a:off x="951" y="2547"/>
              <a:ext cx="709" cy="647"/>
              <a:chOff x="1157" y="2547"/>
              <a:chExt cx="652" cy="647"/>
            </a:xfrm>
          </p:grpSpPr>
          <p:sp>
            <p:nvSpPr>
              <p:cNvPr id="16395" name="Line 82"/>
              <p:cNvSpPr>
                <a:spLocks noChangeShapeType="1"/>
              </p:cNvSpPr>
              <p:nvPr/>
            </p:nvSpPr>
            <p:spPr bwMode="auto">
              <a:xfrm>
                <a:off x="1160" y="2547"/>
                <a:ext cx="629" cy="12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prstDash val="sysDot"/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96" name="Line 83"/>
              <p:cNvSpPr>
                <a:spLocks noChangeShapeType="1"/>
              </p:cNvSpPr>
              <p:nvPr/>
            </p:nvSpPr>
            <p:spPr bwMode="auto">
              <a:xfrm>
                <a:off x="1180" y="2810"/>
                <a:ext cx="629" cy="12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prstDash val="sysDot"/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97" name="Line 84"/>
              <p:cNvSpPr>
                <a:spLocks noChangeShapeType="1"/>
              </p:cNvSpPr>
              <p:nvPr/>
            </p:nvSpPr>
            <p:spPr bwMode="auto">
              <a:xfrm>
                <a:off x="1157" y="3074"/>
                <a:ext cx="629" cy="12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prstDash val="sysDot"/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3"/>
          <p:cNvGrpSpPr/>
          <p:nvPr/>
        </p:nvGrpSpPr>
        <p:grpSpPr bwMode="auto">
          <a:xfrm>
            <a:off x="960438" y="3451225"/>
            <a:ext cx="4554537" cy="1279525"/>
            <a:chOff x="605" y="2174"/>
            <a:chExt cx="2869" cy="806"/>
          </a:xfrm>
        </p:grpSpPr>
        <p:sp>
          <p:nvSpPr>
            <p:cNvPr id="17461" name="Text Box 4"/>
            <p:cNvSpPr txBox="1">
              <a:spLocks noChangeArrowheads="1"/>
            </p:cNvSpPr>
            <p:nvPr/>
          </p:nvSpPr>
          <p:spPr bwMode="auto">
            <a:xfrm>
              <a:off x="1632" y="2324"/>
              <a:ext cx="118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kumimoji="0" lang="en-US" altLang="zh-CN" sz="1600" baseline="-250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2</a:t>
              </a: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       C</a:t>
              </a:r>
              <a:r>
                <a:rPr kumimoji="0" lang="en-US" altLang="zh-CN" sz="1600" baseline="-250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  <a:endParaRPr kumimoji="0" lang="en-US" altLang="zh-CN" sz="16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7462" name="Rectangle 5"/>
            <p:cNvSpPr>
              <a:spLocks noChangeArrowheads="1"/>
            </p:cNvSpPr>
            <p:nvPr/>
          </p:nvSpPr>
          <p:spPr bwMode="auto">
            <a:xfrm>
              <a:off x="2017" y="2452"/>
              <a:ext cx="309" cy="2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99"/>
              </a:solidFill>
              <a:miter lim="800000"/>
            </a:ln>
          </p:spPr>
          <p:txBody>
            <a:bodyPr/>
            <a:lstStyle/>
            <a:p>
              <a:endParaRPr lang="zh-CN" altLang="en-US" sz="1600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7463" name="Text Box 6"/>
            <p:cNvSpPr txBox="1">
              <a:spLocks noChangeArrowheads="1"/>
            </p:cNvSpPr>
            <p:nvPr/>
          </p:nvSpPr>
          <p:spPr bwMode="auto">
            <a:xfrm>
              <a:off x="2023" y="2440"/>
              <a:ext cx="29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FA</a:t>
              </a:r>
            </a:p>
          </p:txBody>
        </p:sp>
        <p:sp>
          <p:nvSpPr>
            <p:cNvPr id="17464" name="Line 7"/>
            <p:cNvSpPr>
              <a:spLocks noChangeShapeType="1"/>
            </p:cNvSpPr>
            <p:nvPr/>
          </p:nvSpPr>
          <p:spPr bwMode="auto">
            <a:xfrm flipH="1">
              <a:off x="2326" y="2552"/>
              <a:ext cx="121" cy="0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5" name="Line 8"/>
            <p:cNvSpPr>
              <a:spLocks noChangeShapeType="1"/>
            </p:cNvSpPr>
            <p:nvPr/>
          </p:nvSpPr>
          <p:spPr bwMode="auto">
            <a:xfrm flipH="1">
              <a:off x="1805" y="2552"/>
              <a:ext cx="205" cy="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6" name="Line 9"/>
            <p:cNvSpPr>
              <a:spLocks noChangeShapeType="1"/>
            </p:cNvSpPr>
            <p:nvPr/>
          </p:nvSpPr>
          <p:spPr bwMode="auto">
            <a:xfrm rot="5400000" flipH="1" flipV="1">
              <a:off x="2114" y="2388"/>
              <a:ext cx="128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7" name="Line 10"/>
            <p:cNvSpPr>
              <a:spLocks noChangeShapeType="1"/>
            </p:cNvSpPr>
            <p:nvPr/>
          </p:nvSpPr>
          <p:spPr bwMode="auto">
            <a:xfrm rot="5400000" flipH="1" flipV="1">
              <a:off x="2032" y="2709"/>
              <a:ext cx="130" cy="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8" name="Line 11"/>
            <p:cNvSpPr>
              <a:spLocks noChangeShapeType="1"/>
            </p:cNvSpPr>
            <p:nvPr/>
          </p:nvSpPr>
          <p:spPr bwMode="auto">
            <a:xfrm rot="5400000" flipH="1" flipV="1">
              <a:off x="2168" y="2716"/>
              <a:ext cx="128" cy="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9" name="Text Box 12"/>
            <p:cNvSpPr txBox="1">
              <a:spLocks noChangeArrowheads="1"/>
            </p:cNvSpPr>
            <p:nvPr/>
          </p:nvSpPr>
          <p:spPr bwMode="auto">
            <a:xfrm>
              <a:off x="2056" y="2174"/>
              <a:ext cx="40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</a:t>
              </a:r>
              <a:r>
                <a:rPr kumimoji="0" lang="en-US" altLang="zh-CN" sz="1600" baseline="-250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2</a:t>
              </a:r>
              <a:endParaRPr kumimoji="0" lang="en-US" altLang="zh-CN" sz="16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  <a:p>
              <a:pPr algn="ctr">
                <a:lnSpc>
                  <a:spcPct val="100000"/>
                </a:lnSpc>
              </a:pPr>
              <a:endParaRPr kumimoji="0" lang="en-US" altLang="zh-CN" sz="1600" b="0">
                <a:solidFill>
                  <a:srgbClr val="00000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7470" name="Text Box 13"/>
            <p:cNvSpPr txBox="1">
              <a:spLocks noChangeArrowheads="1"/>
            </p:cNvSpPr>
            <p:nvPr/>
          </p:nvSpPr>
          <p:spPr bwMode="auto">
            <a:xfrm>
              <a:off x="1916" y="2759"/>
              <a:ext cx="57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</a:t>
              </a:r>
              <a:r>
                <a:rPr kumimoji="0" lang="en-US" altLang="zh-CN" sz="1600" baseline="-250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2</a:t>
              </a: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B</a:t>
              </a:r>
              <a:r>
                <a:rPr kumimoji="0" lang="en-US" altLang="zh-CN" sz="1600" baseline="-250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2</a:t>
              </a:r>
              <a:endParaRPr kumimoji="0" lang="en-US" altLang="zh-CN" sz="16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7471" name="Text Box 15"/>
            <p:cNvSpPr txBox="1">
              <a:spLocks noChangeArrowheads="1"/>
            </p:cNvSpPr>
            <p:nvPr/>
          </p:nvSpPr>
          <p:spPr bwMode="auto">
            <a:xfrm>
              <a:off x="2289" y="2324"/>
              <a:ext cx="118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600" b="0">
                  <a:solidFill>
                    <a:srgbClr val="00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       </a:t>
              </a: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kumimoji="0" lang="en-US" altLang="zh-CN" sz="1600" baseline="-250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0</a:t>
              </a:r>
              <a:endParaRPr kumimoji="0" lang="en-US" altLang="zh-CN" sz="16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7472" name="Rectangle 16"/>
            <p:cNvSpPr>
              <a:spLocks noChangeArrowheads="1"/>
            </p:cNvSpPr>
            <p:nvPr/>
          </p:nvSpPr>
          <p:spPr bwMode="auto">
            <a:xfrm>
              <a:off x="2674" y="2452"/>
              <a:ext cx="309" cy="2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99"/>
              </a:solidFill>
              <a:miter lim="800000"/>
            </a:ln>
          </p:spPr>
          <p:txBody>
            <a:bodyPr/>
            <a:lstStyle/>
            <a:p>
              <a:endParaRPr lang="zh-CN" altLang="en-US" sz="1600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7473" name="Text Box 17"/>
            <p:cNvSpPr txBox="1">
              <a:spLocks noChangeArrowheads="1"/>
            </p:cNvSpPr>
            <p:nvPr/>
          </p:nvSpPr>
          <p:spPr bwMode="auto">
            <a:xfrm>
              <a:off x="2679" y="2440"/>
              <a:ext cx="29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FA</a:t>
              </a:r>
            </a:p>
          </p:txBody>
        </p:sp>
        <p:sp>
          <p:nvSpPr>
            <p:cNvPr id="17474" name="Line 18"/>
            <p:cNvSpPr>
              <a:spLocks noChangeShapeType="1"/>
            </p:cNvSpPr>
            <p:nvPr/>
          </p:nvSpPr>
          <p:spPr bwMode="auto">
            <a:xfrm flipH="1">
              <a:off x="2983" y="2552"/>
              <a:ext cx="121" cy="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5" name="Line 19"/>
            <p:cNvSpPr>
              <a:spLocks noChangeShapeType="1"/>
            </p:cNvSpPr>
            <p:nvPr/>
          </p:nvSpPr>
          <p:spPr bwMode="auto">
            <a:xfrm flipH="1">
              <a:off x="2410" y="2552"/>
              <a:ext cx="257" cy="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6" name="Line 20"/>
            <p:cNvSpPr>
              <a:spLocks noChangeShapeType="1"/>
            </p:cNvSpPr>
            <p:nvPr/>
          </p:nvSpPr>
          <p:spPr bwMode="auto">
            <a:xfrm rot="5400000" flipH="1" flipV="1">
              <a:off x="2770" y="2388"/>
              <a:ext cx="128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7" name="Line 21"/>
            <p:cNvSpPr>
              <a:spLocks noChangeShapeType="1"/>
            </p:cNvSpPr>
            <p:nvPr/>
          </p:nvSpPr>
          <p:spPr bwMode="auto">
            <a:xfrm rot="5400000" flipH="1" flipV="1">
              <a:off x="2690" y="2709"/>
              <a:ext cx="130" cy="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8" name="Line 22"/>
            <p:cNvSpPr>
              <a:spLocks noChangeShapeType="1"/>
            </p:cNvSpPr>
            <p:nvPr/>
          </p:nvSpPr>
          <p:spPr bwMode="auto">
            <a:xfrm rot="5400000" flipH="1" flipV="1">
              <a:off x="2825" y="2716"/>
              <a:ext cx="128" cy="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9" name="Text Box 23"/>
            <p:cNvSpPr txBox="1">
              <a:spLocks noChangeArrowheads="1"/>
            </p:cNvSpPr>
            <p:nvPr/>
          </p:nvSpPr>
          <p:spPr bwMode="auto">
            <a:xfrm>
              <a:off x="2714" y="2174"/>
              <a:ext cx="40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</a:t>
              </a:r>
              <a:r>
                <a:rPr kumimoji="0" lang="en-US" altLang="zh-CN" sz="1600" baseline="-250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  <a:endParaRPr kumimoji="0" lang="en-US" altLang="zh-CN" sz="16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  <a:p>
              <a:pPr algn="ctr">
                <a:lnSpc>
                  <a:spcPct val="100000"/>
                </a:lnSpc>
              </a:pPr>
              <a:endParaRPr kumimoji="0" lang="en-US" altLang="zh-CN" sz="1600" b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7480" name="Text Box 24"/>
            <p:cNvSpPr txBox="1">
              <a:spLocks noChangeArrowheads="1"/>
            </p:cNvSpPr>
            <p:nvPr/>
          </p:nvSpPr>
          <p:spPr bwMode="auto">
            <a:xfrm>
              <a:off x="2572" y="2759"/>
              <a:ext cx="580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</a:t>
              </a:r>
              <a:r>
                <a:rPr kumimoji="0" lang="en-US" altLang="zh-CN" sz="1600" baseline="-250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B</a:t>
              </a:r>
              <a:r>
                <a:rPr kumimoji="0" lang="en-US" altLang="zh-CN" sz="1600" baseline="-250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  <a:endParaRPr kumimoji="0" lang="en-US" altLang="zh-CN" sz="16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7481" name="Text Box 26"/>
            <p:cNvSpPr txBox="1">
              <a:spLocks noChangeArrowheads="1"/>
            </p:cNvSpPr>
            <p:nvPr/>
          </p:nvSpPr>
          <p:spPr bwMode="auto">
            <a:xfrm>
              <a:off x="605" y="2324"/>
              <a:ext cx="118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kumimoji="0" lang="en-US" altLang="zh-CN" sz="1600" baseline="-250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n</a:t>
              </a: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      C</a:t>
              </a:r>
              <a:r>
                <a:rPr kumimoji="0" lang="en-US" altLang="zh-CN" sz="1600" baseline="-250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n-1</a:t>
              </a:r>
              <a:endParaRPr kumimoji="0" lang="en-US" altLang="zh-CN" sz="16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7482" name="Rectangle 27"/>
            <p:cNvSpPr>
              <a:spLocks noChangeArrowheads="1"/>
            </p:cNvSpPr>
            <p:nvPr/>
          </p:nvSpPr>
          <p:spPr bwMode="auto">
            <a:xfrm>
              <a:off x="990" y="2452"/>
              <a:ext cx="309" cy="2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99"/>
              </a:solidFill>
              <a:miter lim="800000"/>
            </a:ln>
          </p:spPr>
          <p:txBody>
            <a:bodyPr/>
            <a:lstStyle/>
            <a:p>
              <a:endParaRPr lang="zh-CN" altLang="en-US" sz="1600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7483" name="Text Box 28"/>
            <p:cNvSpPr txBox="1">
              <a:spLocks noChangeArrowheads="1"/>
            </p:cNvSpPr>
            <p:nvPr/>
          </p:nvSpPr>
          <p:spPr bwMode="auto">
            <a:xfrm>
              <a:off x="996" y="2438"/>
              <a:ext cx="296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FA</a:t>
              </a:r>
            </a:p>
          </p:txBody>
        </p:sp>
        <p:sp>
          <p:nvSpPr>
            <p:cNvPr id="17484" name="Line 29"/>
            <p:cNvSpPr>
              <a:spLocks noChangeShapeType="1"/>
            </p:cNvSpPr>
            <p:nvPr/>
          </p:nvSpPr>
          <p:spPr bwMode="auto">
            <a:xfrm flipH="1">
              <a:off x="1299" y="2552"/>
              <a:ext cx="200" cy="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5" name="Line 30"/>
            <p:cNvSpPr>
              <a:spLocks noChangeShapeType="1"/>
            </p:cNvSpPr>
            <p:nvPr/>
          </p:nvSpPr>
          <p:spPr bwMode="auto">
            <a:xfrm flipH="1">
              <a:off x="806" y="2552"/>
              <a:ext cx="177" cy="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6" name="Line 31"/>
            <p:cNvSpPr>
              <a:spLocks noChangeShapeType="1"/>
            </p:cNvSpPr>
            <p:nvPr/>
          </p:nvSpPr>
          <p:spPr bwMode="auto">
            <a:xfrm rot="5400000" flipH="1" flipV="1">
              <a:off x="1087" y="2388"/>
              <a:ext cx="128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7" name="Line 32"/>
            <p:cNvSpPr>
              <a:spLocks noChangeShapeType="1"/>
            </p:cNvSpPr>
            <p:nvPr/>
          </p:nvSpPr>
          <p:spPr bwMode="auto">
            <a:xfrm rot="5400000" flipH="1" flipV="1">
              <a:off x="1005" y="2709"/>
              <a:ext cx="130" cy="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8" name="Line 33"/>
            <p:cNvSpPr>
              <a:spLocks noChangeShapeType="1"/>
            </p:cNvSpPr>
            <p:nvPr/>
          </p:nvSpPr>
          <p:spPr bwMode="auto">
            <a:xfrm rot="5400000" flipH="1" flipV="1">
              <a:off x="1140" y="2716"/>
              <a:ext cx="128" cy="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9" name="Text Box 34"/>
            <p:cNvSpPr txBox="1">
              <a:spLocks noChangeArrowheads="1"/>
            </p:cNvSpPr>
            <p:nvPr/>
          </p:nvSpPr>
          <p:spPr bwMode="auto">
            <a:xfrm>
              <a:off x="1029" y="2174"/>
              <a:ext cx="40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</a:t>
              </a:r>
              <a:r>
                <a:rPr kumimoji="0" lang="en-US" altLang="zh-CN" sz="1600" baseline="-250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n</a:t>
              </a:r>
              <a:endParaRPr kumimoji="0" lang="en-US" altLang="zh-CN" sz="16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  <a:p>
              <a:pPr algn="ctr">
                <a:lnSpc>
                  <a:spcPct val="100000"/>
                </a:lnSpc>
              </a:pPr>
              <a:endParaRPr kumimoji="0" lang="en-US" altLang="zh-CN" sz="16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7490" name="Text Box 35"/>
            <p:cNvSpPr txBox="1">
              <a:spLocks noChangeArrowheads="1"/>
            </p:cNvSpPr>
            <p:nvPr/>
          </p:nvSpPr>
          <p:spPr bwMode="auto">
            <a:xfrm>
              <a:off x="889" y="2759"/>
              <a:ext cx="57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</a:t>
              </a:r>
              <a:r>
                <a:rPr kumimoji="0" lang="en-US" altLang="zh-CN" sz="1600" baseline="-250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n</a:t>
              </a: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B</a:t>
              </a:r>
              <a:r>
                <a:rPr kumimoji="0" lang="en-US" altLang="zh-CN" sz="1600" baseline="-250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n</a:t>
              </a:r>
              <a:endParaRPr kumimoji="0" lang="en-US" altLang="zh-CN" sz="16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7491" name="Text Box 36"/>
            <p:cNvSpPr txBox="1">
              <a:spLocks noChangeArrowheads="1"/>
            </p:cNvSpPr>
            <p:nvPr/>
          </p:nvSpPr>
          <p:spPr bwMode="auto">
            <a:xfrm>
              <a:off x="1511" y="2418"/>
              <a:ext cx="3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kumimoji="0" lang="zh-CN" altLang="en-US" sz="160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0030101010101" pitchFamily="2" charset="-122"/>
                </a:rPr>
                <a:t>…</a:t>
              </a:r>
              <a:endParaRPr kumimoji="0" lang="zh-CN" altLang="en-US" sz="16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  <p:sp>
        <p:nvSpPr>
          <p:cNvPr id="17411" name="Rectangle 142"/>
          <p:cNvSpPr>
            <a:spLocks noChangeArrowheads="1"/>
          </p:cNvSpPr>
          <p:nvPr/>
        </p:nvSpPr>
        <p:spPr bwMode="auto">
          <a:xfrm>
            <a:off x="431800" y="368300"/>
            <a:ext cx="8294688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38088" rIns="90000" bIns="0">
            <a:spAutoFit/>
          </a:bodyPr>
          <a:lstStyle/>
          <a:p>
            <a:pPr marL="987425" indent="-987425" eaLnBrk="1" hangingPunct="1">
              <a:lnSpc>
                <a:spcPct val="15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4.1.3 并行加法器的快速进位 </a:t>
            </a:r>
          </a:p>
          <a:p>
            <a:pPr marL="987425" indent="-987425" eaLnBrk="1" hangingPunct="1">
              <a:lnSpc>
                <a:spcPct val="15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1．并行进位方式</a:t>
            </a:r>
          </a:p>
          <a:p>
            <a:pPr marL="987425" indent="-987425" algn="just" eaLnBrk="1" hangingPunct="1">
              <a:lnSpc>
                <a:spcPct val="15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又叫先行进位，解决加法器中进位的传递速度问题。</a:t>
            </a:r>
          </a:p>
          <a:p>
            <a:pPr marL="987425" indent="-987425" algn="just" eaLnBrk="1" hangingPunct="1">
              <a:lnSpc>
                <a:spcPct val="40000"/>
              </a:lnSpc>
            </a:pPr>
            <a:endParaRPr lang="zh-CN" altLang="en-US">
              <a:solidFill>
                <a:srgbClr val="80000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marL="987425" indent="-987425" algn="just" eaLnBrk="1" hangingPunct="1"/>
            <a:r>
              <a:rPr lang="zh-CN" altLang="en-US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基本思路：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让各位的进位输入与低位的进位产生无关，仅与两个参加操作的数有关，以提高加法器的运算速度。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3" name="Group 141"/>
          <p:cNvGrpSpPr/>
          <p:nvPr/>
        </p:nvGrpSpPr>
        <p:grpSpPr bwMode="auto">
          <a:xfrm>
            <a:off x="885825" y="3433763"/>
            <a:ext cx="7848600" cy="2400300"/>
            <a:chOff x="558" y="2163"/>
            <a:chExt cx="4944" cy="1512"/>
          </a:xfrm>
        </p:grpSpPr>
        <p:sp>
          <p:nvSpPr>
            <p:cNvPr id="17413" name="Rectangle 95"/>
            <p:cNvSpPr>
              <a:spLocks noChangeArrowheads="1"/>
            </p:cNvSpPr>
            <p:nvPr/>
          </p:nvSpPr>
          <p:spPr bwMode="auto">
            <a:xfrm>
              <a:off x="558" y="2163"/>
              <a:ext cx="2800" cy="1512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7414" name="Text Box 97"/>
            <p:cNvSpPr txBox="1">
              <a:spLocks noChangeArrowheads="1"/>
            </p:cNvSpPr>
            <p:nvPr/>
          </p:nvSpPr>
          <p:spPr bwMode="auto">
            <a:xfrm>
              <a:off x="603" y="2332"/>
              <a:ext cx="1395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kumimoji="0" lang="en-US" altLang="zh-CN" sz="1600" baseline="-250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n</a:t>
              </a:r>
              <a:r>
                <a:rPr kumimoji="0" lang="en-US" altLang="zh-CN" sz="16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      C</a:t>
              </a:r>
              <a:r>
                <a:rPr kumimoji="0" lang="en-US" altLang="zh-CN" sz="1600" baseline="-250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n-1</a:t>
              </a:r>
              <a:r>
                <a:rPr kumimoji="0" lang="en-US" altLang="zh-CN" sz="1200">
                  <a:solidFill>
                    <a:srgbClr val="FF0000"/>
                  </a:solidFill>
                  <a:latin typeface="宋体" panose="02010600030101010101" pitchFamily="2" charset="-122"/>
                  <a:ea typeface="黑体" panose="02010600030101010101" pitchFamily="2" charset="-122"/>
                </a:rPr>
                <a:t>…</a:t>
              </a:r>
              <a:endParaRPr kumimoji="0" lang="en-US" altLang="zh-CN" sz="120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7415" name="Text Box 107"/>
            <p:cNvSpPr txBox="1">
              <a:spLocks noChangeArrowheads="1"/>
            </p:cNvSpPr>
            <p:nvPr/>
          </p:nvSpPr>
          <p:spPr bwMode="auto">
            <a:xfrm>
              <a:off x="1551" y="2323"/>
              <a:ext cx="118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kumimoji="0" lang="en-US" altLang="zh-CN" sz="1600" baseline="-250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2</a:t>
              </a:r>
              <a:r>
                <a:rPr kumimoji="0" lang="en-US" altLang="zh-CN" sz="16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      C</a:t>
              </a:r>
              <a:r>
                <a:rPr kumimoji="0" lang="en-US" altLang="zh-CN" sz="1600" baseline="-250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  <a:endParaRPr kumimoji="0" lang="en-US" altLang="zh-CN" sz="160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7416" name="Text Box 128"/>
            <p:cNvSpPr txBox="1">
              <a:spLocks noChangeArrowheads="1"/>
            </p:cNvSpPr>
            <p:nvPr/>
          </p:nvSpPr>
          <p:spPr bwMode="auto">
            <a:xfrm>
              <a:off x="785" y="2998"/>
              <a:ext cx="2053" cy="2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99"/>
              </a:solidFill>
              <a:miter lim="800000"/>
            </a:ln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并行进位逻辑电路</a:t>
              </a:r>
            </a:p>
          </p:txBody>
        </p:sp>
        <p:sp>
          <p:nvSpPr>
            <p:cNvPr id="17417" name="Line 129"/>
            <p:cNvSpPr>
              <a:spLocks noChangeShapeType="1"/>
            </p:cNvSpPr>
            <p:nvPr/>
          </p:nvSpPr>
          <p:spPr bwMode="auto">
            <a:xfrm flipV="1">
              <a:off x="1454" y="3221"/>
              <a:ext cx="0" cy="181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8" name="Line 130"/>
            <p:cNvSpPr>
              <a:spLocks noChangeShapeType="1"/>
            </p:cNvSpPr>
            <p:nvPr/>
          </p:nvSpPr>
          <p:spPr bwMode="auto">
            <a:xfrm flipV="1">
              <a:off x="2281" y="3221"/>
              <a:ext cx="0" cy="181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Text Box 131"/>
            <p:cNvSpPr txBox="1">
              <a:spLocks noChangeArrowheads="1"/>
            </p:cNvSpPr>
            <p:nvPr/>
          </p:nvSpPr>
          <p:spPr bwMode="auto">
            <a:xfrm>
              <a:off x="1384" y="3381"/>
              <a:ext cx="270" cy="2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300"/>
                </a:spcBef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</a:t>
              </a:r>
            </a:p>
          </p:txBody>
        </p:sp>
        <p:sp>
          <p:nvSpPr>
            <p:cNvPr id="17420" name="Text Box 132"/>
            <p:cNvSpPr txBox="1">
              <a:spLocks noChangeArrowheads="1"/>
            </p:cNvSpPr>
            <p:nvPr/>
          </p:nvSpPr>
          <p:spPr bwMode="auto">
            <a:xfrm>
              <a:off x="2221" y="3366"/>
              <a:ext cx="271" cy="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300"/>
                </a:spcBef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B</a:t>
              </a:r>
            </a:p>
          </p:txBody>
        </p:sp>
        <p:sp>
          <p:nvSpPr>
            <p:cNvPr id="17421" name="Line 133"/>
            <p:cNvSpPr>
              <a:spLocks noChangeShapeType="1"/>
            </p:cNvSpPr>
            <p:nvPr/>
          </p:nvSpPr>
          <p:spPr bwMode="auto">
            <a:xfrm flipH="1">
              <a:off x="2831" y="3105"/>
              <a:ext cx="165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2" name="Text Box 134"/>
            <p:cNvSpPr txBox="1">
              <a:spLocks noChangeArrowheads="1"/>
            </p:cNvSpPr>
            <p:nvPr/>
          </p:nvSpPr>
          <p:spPr bwMode="auto">
            <a:xfrm>
              <a:off x="2855" y="2931"/>
              <a:ext cx="439" cy="2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kumimoji="0" lang="en-US" altLang="zh-CN" sz="1600" baseline="-250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0</a:t>
              </a:r>
              <a:endParaRPr kumimoji="0" lang="en-US" altLang="zh-CN" sz="16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7423" name="Freeform 135"/>
            <p:cNvSpPr/>
            <p:nvPr/>
          </p:nvSpPr>
          <p:spPr bwMode="auto">
            <a:xfrm>
              <a:off x="2317" y="2540"/>
              <a:ext cx="106" cy="458"/>
            </a:xfrm>
            <a:custGeom>
              <a:avLst/>
              <a:gdLst>
                <a:gd name="T0" fmla="*/ 0 w 330"/>
                <a:gd name="T1" fmla="*/ 0 h 1140"/>
                <a:gd name="T2" fmla="*/ 0 w 330"/>
                <a:gd name="T3" fmla="*/ 0 h 1140"/>
                <a:gd name="T4" fmla="*/ 0 w 330"/>
                <a:gd name="T5" fmla="*/ 0 h 1140"/>
                <a:gd name="T6" fmla="*/ 0 60000 65536"/>
                <a:gd name="T7" fmla="*/ 0 60000 65536"/>
                <a:gd name="T8" fmla="*/ 0 60000 65536"/>
                <a:gd name="T9" fmla="*/ 0 w 330"/>
                <a:gd name="T10" fmla="*/ 0 h 1140"/>
                <a:gd name="T11" fmla="*/ 330 w 330"/>
                <a:gd name="T12" fmla="*/ 1140 h 11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0" h="1140">
                  <a:moveTo>
                    <a:pt x="330" y="1140"/>
                  </a:moveTo>
                  <a:lnTo>
                    <a:pt x="330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9050" cmpd="sng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Freeform 136"/>
            <p:cNvSpPr/>
            <p:nvPr/>
          </p:nvSpPr>
          <p:spPr bwMode="auto">
            <a:xfrm>
              <a:off x="1780" y="2546"/>
              <a:ext cx="106" cy="458"/>
            </a:xfrm>
            <a:custGeom>
              <a:avLst/>
              <a:gdLst>
                <a:gd name="T0" fmla="*/ 0 w 330"/>
                <a:gd name="T1" fmla="*/ 0 h 1140"/>
                <a:gd name="T2" fmla="*/ 0 w 330"/>
                <a:gd name="T3" fmla="*/ 0 h 1140"/>
                <a:gd name="T4" fmla="*/ 0 w 330"/>
                <a:gd name="T5" fmla="*/ 0 h 1140"/>
                <a:gd name="T6" fmla="*/ 0 60000 65536"/>
                <a:gd name="T7" fmla="*/ 0 60000 65536"/>
                <a:gd name="T8" fmla="*/ 0 60000 65536"/>
                <a:gd name="T9" fmla="*/ 0 w 330"/>
                <a:gd name="T10" fmla="*/ 0 h 1140"/>
                <a:gd name="T11" fmla="*/ 330 w 330"/>
                <a:gd name="T12" fmla="*/ 1140 h 11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0" h="1140">
                  <a:moveTo>
                    <a:pt x="330" y="1140"/>
                  </a:moveTo>
                  <a:lnTo>
                    <a:pt x="330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9050" cmpd="sng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Freeform 137"/>
            <p:cNvSpPr/>
            <p:nvPr/>
          </p:nvSpPr>
          <p:spPr bwMode="auto">
            <a:xfrm>
              <a:off x="773" y="2552"/>
              <a:ext cx="106" cy="458"/>
            </a:xfrm>
            <a:custGeom>
              <a:avLst/>
              <a:gdLst>
                <a:gd name="T0" fmla="*/ 0 w 330"/>
                <a:gd name="T1" fmla="*/ 0 h 1140"/>
                <a:gd name="T2" fmla="*/ 0 w 330"/>
                <a:gd name="T3" fmla="*/ 0 h 1140"/>
                <a:gd name="T4" fmla="*/ 0 w 330"/>
                <a:gd name="T5" fmla="*/ 0 h 1140"/>
                <a:gd name="T6" fmla="*/ 0 60000 65536"/>
                <a:gd name="T7" fmla="*/ 0 60000 65536"/>
                <a:gd name="T8" fmla="*/ 0 60000 65536"/>
                <a:gd name="T9" fmla="*/ 0 w 330"/>
                <a:gd name="T10" fmla="*/ 0 h 1140"/>
                <a:gd name="T11" fmla="*/ 330 w 330"/>
                <a:gd name="T12" fmla="*/ 1140 h 11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0" h="1140">
                  <a:moveTo>
                    <a:pt x="330" y="1140"/>
                  </a:moveTo>
                  <a:lnTo>
                    <a:pt x="330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9050" cmpd="sng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Freeform 138"/>
            <p:cNvSpPr/>
            <p:nvPr/>
          </p:nvSpPr>
          <p:spPr bwMode="auto">
            <a:xfrm>
              <a:off x="1288" y="2554"/>
              <a:ext cx="106" cy="459"/>
            </a:xfrm>
            <a:custGeom>
              <a:avLst/>
              <a:gdLst>
                <a:gd name="T0" fmla="*/ 0 w 330"/>
                <a:gd name="T1" fmla="*/ 0 h 1140"/>
                <a:gd name="T2" fmla="*/ 0 w 330"/>
                <a:gd name="T3" fmla="*/ 0 h 1140"/>
                <a:gd name="T4" fmla="*/ 0 w 330"/>
                <a:gd name="T5" fmla="*/ 0 h 1140"/>
                <a:gd name="T6" fmla="*/ 0 60000 65536"/>
                <a:gd name="T7" fmla="*/ 0 60000 65536"/>
                <a:gd name="T8" fmla="*/ 0 60000 65536"/>
                <a:gd name="T9" fmla="*/ 0 w 330"/>
                <a:gd name="T10" fmla="*/ 0 h 1140"/>
                <a:gd name="T11" fmla="*/ 330 w 330"/>
                <a:gd name="T12" fmla="*/ 1140 h 11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0" h="1140">
                  <a:moveTo>
                    <a:pt x="330" y="1140"/>
                  </a:moveTo>
                  <a:lnTo>
                    <a:pt x="330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9050" cmpd="sng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427" name="Group 156"/>
            <p:cNvGrpSpPr/>
            <p:nvPr/>
          </p:nvGrpSpPr>
          <p:grpSpPr bwMode="auto">
            <a:xfrm>
              <a:off x="3755" y="2202"/>
              <a:ext cx="1747" cy="1090"/>
              <a:chOff x="3755" y="2202"/>
              <a:chExt cx="1747" cy="1090"/>
            </a:xfrm>
          </p:grpSpPr>
          <p:sp>
            <p:nvSpPr>
              <p:cNvPr id="17452" name="Text Box 84"/>
              <p:cNvSpPr txBox="1">
                <a:spLocks noChangeArrowheads="1"/>
              </p:cNvSpPr>
              <p:nvPr/>
            </p:nvSpPr>
            <p:spPr bwMode="auto">
              <a:xfrm>
                <a:off x="4284" y="2530"/>
                <a:ext cx="667" cy="374"/>
              </a:xfrm>
              <a:prstGeom prst="rect">
                <a:avLst/>
              </a:prstGeom>
              <a:noFill/>
              <a:ln w="19050">
                <a:solidFill>
                  <a:srgbClr val="00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" rIns="0" bIns="1080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6000"/>
                  </a:lnSpc>
                </a:pPr>
                <a:r>
                  <a:rPr kumimoji="0"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CLA</a:t>
                </a:r>
              </a:p>
              <a:p>
                <a:pPr algn="ctr">
                  <a:lnSpc>
                    <a:spcPct val="96000"/>
                  </a:lnSpc>
                </a:pPr>
                <a:r>
                  <a:rPr kumimoji="0" lang="zh-CN" altLang="en-US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加法器</a:t>
                </a:r>
              </a:p>
            </p:txBody>
          </p:sp>
          <p:sp>
            <p:nvSpPr>
              <p:cNvPr id="17453" name="Line 85"/>
              <p:cNvSpPr>
                <a:spLocks noChangeShapeType="1"/>
              </p:cNvSpPr>
              <p:nvPr/>
            </p:nvSpPr>
            <p:spPr bwMode="auto">
              <a:xfrm flipV="1">
                <a:off x="4449" y="2904"/>
                <a:ext cx="0" cy="179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4" name="Line 86"/>
              <p:cNvSpPr>
                <a:spLocks noChangeShapeType="1"/>
              </p:cNvSpPr>
              <p:nvPr/>
            </p:nvSpPr>
            <p:spPr bwMode="auto">
              <a:xfrm flipV="1">
                <a:off x="4783" y="2904"/>
                <a:ext cx="0" cy="179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5" name="Line 87"/>
              <p:cNvSpPr>
                <a:spLocks noChangeShapeType="1"/>
              </p:cNvSpPr>
              <p:nvPr/>
            </p:nvSpPr>
            <p:spPr bwMode="auto">
              <a:xfrm flipV="1">
                <a:off x="4616" y="2352"/>
                <a:ext cx="0" cy="17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6" name="Line 88"/>
              <p:cNvSpPr>
                <a:spLocks noChangeShapeType="1"/>
              </p:cNvSpPr>
              <p:nvPr/>
            </p:nvSpPr>
            <p:spPr bwMode="auto">
              <a:xfrm flipH="1">
                <a:off x="4962" y="2710"/>
                <a:ext cx="155" cy="0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7" name="Line 89"/>
              <p:cNvSpPr>
                <a:spLocks noChangeShapeType="1"/>
              </p:cNvSpPr>
              <p:nvPr/>
            </p:nvSpPr>
            <p:spPr bwMode="auto">
              <a:xfrm flipH="1">
                <a:off x="4128" y="2710"/>
                <a:ext cx="154" cy="0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8" name="Text Box 90"/>
              <p:cNvSpPr txBox="1">
                <a:spLocks noChangeArrowheads="1"/>
              </p:cNvSpPr>
              <p:nvPr/>
            </p:nvSpPr>
            <p:spPr bwMode="auto">
              <a:xfrm>
                <a:off x="4256" y="3098"/>
                <a:ext cx="719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600">
                    <a:solidFill>
                      <a:srgbClr val="000099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A        B</a:t>
                </a:r>
              </a:p>
            </p:txBody>
          </p:sp>
          <p:sp>
            <p:nvSpPr>
              <p:cNvPr id="17459" name="Text Box 91"/>
              <p:cNvSpPr txBox="1">
                <a:spLocks noChangeArrowheads="1"/>
              </p:cNvSpPr>
              <p:nvPr/>
            </p:nvSpPr>
            <p:spPr bwMode="auto">
              <a:xfrm>
                <a:off x="4500" y="2202"/>
                <a:ext cx="42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600">
                    <a:solidFill>
                      <a:srgbClr val="000099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S</a:t>
                </a:r>
              </a:p>
            </p:txBody>
          </p:sp>
          <p:sp>
            <p:nvSpPr>
              <p:cNvPr id="17460" name="Text Box 92"/>
              <p:cNvSpPr txBox="1">
                <a:spLocks noChangeArrowheads="1"/>
              </p:cNvSpPr>
              <p:nvPr/>
            </p:nvSpPr>
            <p:spPr bwMode="auto">
              <a:xfrm>
                <a:off x="3755" y="2498"/>
                <a:ext cx="174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600">
                    <a:solidFill>
                      <a:srgbClr val="000099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C</a:t>
                </a:r>
                <a:r>
                  <a:rPr kumimoji="0" lang="en-US" altLang="zh-CN" sz="1600" baseline="-25000">
                    <a:solidFill>
                      <a:srgbClr val="000099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n                  </a:t>
                </a:r>
                <a:r>
                  <a:rPr kumimoji="0" lang="en-US" altLang="zh-CN" sz="1600">
                    <a:solidFill>
                      <a:srgbClr val="000099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      C</a:t>
                </a:r>
                <a:r>
                  <a:rPr kumimoji="0" lang="en-US" altLang="zh-CN" sz="1600" baseline="-25000">
                    <a:solidFill>
                      <a:srgbClr val="000099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0</a:t>
                </a:r>
                <a:endPara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</p:grpSp>
        <p:sp>
          <p:nvSpPr>
            <p:cNvPr id="17428" name="AutoShape 93"/>
            <p:cNvSpPr>
              <a:spLocks noChangeArrowheads="1"/>
            </p:cNvSpPr>
            <p:nvPr/>
          </p:nvSpPr>
          <p:spPr bwMode="auto">
            <a:xfrm>
              <a:off x="3688" y="2703"/>
              <a:ext cx="235" cy="174"/>
            </a:xfrm>
            <a:prstGeom prst="rightArrow">
              <a:avLst>
                <a:gd name="adj1" fmla="val 50000"/>
                <a:gd name="adj2" fmla="val 33764"/>
              </a:avLst>
            </a:prstGeom>
            <a:noFill/>
            <a:ln w="19050">
              <a:solidFill>
                <a:schemeClr val="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9" name="Rectangle 5"/>
            <p:cNvSpPr>
              <a:spLocks noChangeArrowheads="1"/>
            </p:cNvSpPr>
            <p:nvPr/>
          </p:nvSpPr>
          <p:spPr bwMode="auto">
            <a:xfrm>
              <a:off x="2017" y="2452"/>
              <a:ext cx="309" cy="2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99"/>
              </a:solidFill>
              <a:miter lim="800000"/>
            </a:ln>
          </p:spPr>
          <p:txBody>
            <a:bodyPr/>
            <a:lstStyle/>
            <a:p>
              <a:endParaRPr lang="zh-CN" altLang="en-US" sz="1600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7430" name="Text Box 6"/>
            <p:cNvSpPr txBox="1">
              <a:spLocks noChangeArrowheads="1"/>
            </p:cNvSpPr>
            <p:nvPr/>
          </p:nvSpPr>
          <p:spPr bwMode="auto">
            <a:xfrm>
              <a:off x="2023" y="2440"/>
              <a:ext cx="29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FA</a:t>
              </a:r>
            </a:p>
          </p:txBody>
        </p:sp>
        <p:sp>
          <p:nvSpPr>
            <p:cNvPr id="17431" name="Line 9"/>
            <p:cNvSpPr>
              <a:spLocks noChangeShapeType="1"/>
            </p:cNvSpPr>
            <p:nvPr/>
          </p:nvSpPr>
          <p:spPr bwMode="auto">
            <a:xfrm rot="5400000" flipH="1" flipV="1">
              <a:off x="2114" y="2388"/>
              <a:ext cx="128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Line 10"/>
            <p:cNvSpPr>
              <a:spLocks noChangeShapeType="1"/>
            </p:cNvSpPr>
            <p:nvPr/>
          </p:nvSpPr>
          <p:spPr bwMode="auto">
            <a:xfrm rot="5400000" flipH="1" flipV="1">
              <a:off x="2032" y="2709"/>
              <a:ext cx="130" cy="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Line 11"/>
            <p:cNvSpPr>
              <a:spLocks noChangeShapeType="1"/>
            </p:cNvSpPr>
            <p:nvPr/>
          </p:nvSpPr>
          <p:spPr bwMode="auto">
            <a:xfrm rot="5400000" flipH="1" flipV="1">
              <a:off x="2168" y="2716"/>
              <a:ext cx="128" cy="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4" name="Text Box 12"/>
            <p:cNvSpPr txBox="1">
              <a:spLocks noChangeArrowheads="1"/>
            </p:cNvSpPr>
            <p:nvPr/>
          </p:nvSpPr>
          <p:spPr bwMode="auto">
            <a:xfrm>
              <a:off x="2056" y="2174"/>
              <a:ext cx="40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</a:t>
              </a:r>
              <a:r>
                <a:rPr kumimoji="0" lang="en-US" altLang="zh-CN" sz="1600" baseline="-250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2</a:t>
              </a:r>
              <a:endParaRPr kumimoji="0" lang="en-US" altLang="zh-CN" sz="16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  <a:p>
              <a:pPr algn="ctr">
                <a:lnSpc>
                  <a:spcPct val="100000"/>
                </a:lnSpc>
              </a:pPr>
              <a:endParaRPr kumimoji="0" lang="en-US" altLang="zh-CN" sz="1600" b="0">
                <a:solidFill>
                  <a:srgbClr val="00000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7435" name="Text Box 13"/>
            <p:cNvSpPr txBox="1">
              <a:spLocks noChangeArrowheads="1"/>
            </p:cNvSpPr>
            <p:nvPr/>
          </p:nvSpPr>
          <p:spPr bwMode="auto">
            <a:xfrm>
              <a:off x="1916" y="2759"/>
              <a:ext cx="57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</a:t>
              </a:r>
              <a:r>
                <a:rPr kumimoji="0" lang="en-US" altLang="zh-CN" sz="1600" baseline="-250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2</a:t>
              </a: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B</a:t>
              </a:r>
              <a:r>
                <a:rPr kumimoji="0" lang="en-US" altLang="zh-CN" sz="1600" baseline="-250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2</a:t>
              </a:r>
              <a:endParaRPr kumimoji="0" lang="en-US" altLang="zh-CN" sz="16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7436" name="Text Box 15"/>
            <p:cNvSpPr txBox="1">
              <a:spLocks noChangeArrowheads="1"/>
            </p:cNvSpPr>
            <p:nvPr/>
          </p:nvSpPr>
          <p:spPr bwMode="auto">
            <a:xfrm>
              <a:off x="2289" y="2324"/>
              <a:ext cx="118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600" b="0">
                  <a:solidFill>
                    <a:srgbClr val="00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       </a:t>
              </a: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kumimoji="0" lang="en-US" altLang="zh-CN" sz="1600" baseline="-250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0</a:t>
              </a:r>
              <a:endParaRPr kumimoji="0" lang="en-US" altLang="zh-CN" sz="16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7437" name="Rectangle 16"/>
            <p:cNvSpPr>
              <a:spLocks noChangeArrowheads="1"/>
            </p:cNvSpPr>
            <p:nvPr/>
          </p:nvSpPr>
          <p:spPr bwMode="auto">
            <a:xfrm>
              <a:off x="2674" y="2452"/>
              <a:ext cx="309" cy="2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99"/>
              </a:solidFill>
              <a:miter lim="800000"/>
            </a:ln>
          </p:spPr>
          <p:txBody>
            <a:bodyPr/>
            <a:lstStyle/>
            <a:p>
              <a:endParaRPr lang="zh-CN" altLang="en-US" sz="1600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7438" name="Text Box 17"/>
            <p:cNvSpPr txBox="1">
              <a:spLocks noChangeArrowheads="1"/>
            </p:cNvSpPr>
            <p:nvPr/>
          </p:nvSpPr>
          <p:spPr bwMode="auto">
            <a:xfrm>
              <a:off x="2679" y="2440"/>
              <a:ext cx="29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FA</a:t>
              </a:r>
            </a:p>
          </p:txBody>
        </p:sp>
        <p:sp>
          <p:nvSpPr>
            <p:cNvPr id="17439" name="Line 18"/>
            <p:cNvSpPr>
              <a:spLocks noChangeShapeType="1"/>
            </p:cNvSpPr>
            <p:nvPr/>
          </p:nvSpPr>
          <p:spPr bwMode="auto">
            <a:xfrm flipH="1">
              <a:off x="2983" y="2552"/>
              <a:ext cx="121" cy="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0" name="Line 20"/>
            <p:cNvSpPr>
              <a:spLocks noChangeShapeType="1"/>
            </p:cNvSpPr>
            <p:nvPr/>
          </p:nvSpPr>
          <p:spPr bwMode="auto">
            <a:xfrm rot="5400000" flipH="1" flipV="1">
              <a:off x="2770" y="2388"/>
              <a:ext cx="128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1" name="Line 21"/>
            <p:cNvSpPr>
              <a:spLocks noChangeShapeType="1"/>
            </p:cNvSpPr>
            <p:nvPr/>
          </p:nvSpPr>
          <p:spPr bwMode="auto">
            <a:xfrm rot="5400000" flipH="1" flipV="1">
              <a:off x="2690" y="2709"/>
              <a:ext cx="130" cy="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Line 22"/>
            <p:cNvSpPr>
              <a:spLocks noChangeShapeType="1"/>
            </p:cNvSpPr>
            <p:nvPr/>
          </p:nvSpPr>
          <p:spPr bwMode="auto">
            <a:xfrm rot="5400000" flipH="1" flipV="1">
              <a:off x="2825" y="2716"/>
              <a:ext cx="128" cy="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3" name="Text Box 23"/>
            <p:cNvSpPr txBox="1">
              <a:spLocks noChangeArrowheads="1"/>
            </p:cNvSpPr>
            <p:nvPr/>
          </p:nvSpPr>
          <p:spPr bwMode="auto">
            <a:xfrm>
              <a:off x="2714" y="2174"/>
              <a:ext cx="40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</a:t>
              </a:r>
              <a:r>
                <a:rPr kumimoji="0" lang="en-US" altLang="zh-CN" sz="1600" baseline="-250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  <a:endParaRPr kumimoji="0" lang="en-US" altLang="zh-CN" sz="16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  <a:p>
              <a:pPr algn="ctr">
                <a:lnSpc>
                  <a:spcPct val="100000"/>
                </a:lnSpc>
              </a:pPr>
              <a:endParaRPr kumimoji="0" lang="en-US" altLang="zh-CN" sz="1600" b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7444" name="Text Box 24"/>
            <p:cNvSpPr txBox="1">
              <a:spLocks noChangeArrowheads="1"/>
            </p:cNvSpPr>
            <p:nvPr/>
          </p:nvSpPr>
          <p:spPr bwMode="auto">
            <a:xfrm>
              <a:off x="2572" y="2759"/>
              <a:ext cx="580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</a:t>
              </a:r>
              <a:r>
                <a:rPr kumimoji="0" lang="en-US" altLang="zh-CN" sz="1600" baseline="-250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B</a:t>
              </a:r>
              <a:r>
                <a:rPr kumimoji="0" lang="en-US" altLang="zh-CN" sz="1600" baseline="-250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  <a:endParaRPr kumimoji="0" lang="en-US" altLang="zh-CN" sz="16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7445" name="Rectangle 27"/>
            <p:cNvSpPr>
              <a:spLocks noChangeArrowheads="1"/>
            </p:cNvSpPr>
            <p:nvPr/>
          </p:nvSpPr>
          <p:spPr bwMode="auto">
            <a:xfrm>
              <a:off x="990" y="2452"/>
              <a:ext cx="309" cy="2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99"/>
              </a:solidFill>
              <a:miter lim="800000"/>
            </a:ln>
          </p:spPr>
          <p:txBody>
            <a:bodyPr/>
            <a:lstStyle/>
            <a:p>
              <a:endParaRPr lang="zh-CN" altLang="en-US" sz="1600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7446" name="Text Box 28"/>
            <p:cNvSpPr txBox="1">
              <a:spLocks noChangeArrowheads="1"/>
            </p:cNvSpPr>
            <p:nvPr/>
          </p:nvSpPr>
          <p:spPr bwMode="auto">
            <a:xfrm>
              <a:off x="996" y="2438"/>
              <a:ext cx="296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FA</a:t>
              </a:r>
            </a:p>
          </p:txBody>
        </p:sp>
        <p:sp>
          <p:nvSpPr>
            <p:cNvPr id="17447" name="Line 31"/>
            <p:cNvSpPr>
              <a:spLocks noChangeShapeType="1"/>
            </p:cNvSpPr>
            <p:nvPr/>
          </p:nvSpPr>
          <p:spPr bwMode="auto">
            <a:xfrm rot="5400000" flipH="1" flipV="1">
              <a:off x="1087" y="2388"/>
              <a:ext cx="128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8" name="Line 32"/>
            <p:cNvSpPr>
              <a:spLocks noChangeShapeType="1"/>
            </p:cNvSpPr>
            <p:nvPr/>
          </p:nvSpPr>
          <p:spPr bwMode="auto">
            <a:xfrm rot="5400000" flipH="1" flipV="1">
              <a:off x="1005" y="2709"/>
              <a:ext cx="130" cy="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9" name="Line 33"/>
            <p:cNvSpPr>
              <a:spLocks noChangeShapeType="1"/>
            </p:cNvSpPr>
            <p:nvPr/>
          </p:nvSpPr>
          <p:spPr bwMode="auto">
            <a:xfrm rot="5400000" flipH="1" flipV="1">
              <a:off x="1140" y="2716"/>
              <a:ext cx="128" cy="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0" name="Text Box 34"/>
            <p:cNvSpPr txBox="1">
              <a:spLocks noChangeArrowheads="1"/>
            </p:cNvSpPr>
            <p:nvPr/>
          </p:nvSpPr>
          <p:spPr bwMode="auto">
            <a:xfrm>
              <a:off x="1029" y="2174"/>
              <a:ext cx="40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</a:t>
              </a:r>
              <a:r>
                <a:rPr kumimoji="0" lang="en-US" altLang="zh-CN" sz="1600" baseline="-250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n</a:t>
              </a:r>
              <a:endParaRPr kumimoji="0" lang="en-US" altLang="zh-CN" sz="16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  <a:p>
              <a:pPr algn="ctr">
                <a:lnSpc>
                  <a:spcPct val="100000"/>
                </a:lnSpc>
              </a:pPr>
              <a:endParaRPr kumimoji="0" lang="en-US" altLang="zh-CN" sz="16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7451" name="Text Box 35"/>
            <p:cNvSpPr txBox="1">
              <a:spLocks noChangeArrowheads="1"/>
            </p:cNvSpPr>
            <p:nvPr/>
          </p:nvSpPr>
          <p:spPr bwMode="auto">
            <a:xfrm>
              <a:off x="889" y="2759"/>
              <a:ext cx="57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</a:t>
              </a:r>
              <a:r>
                <a:rPr kumimoji="0" lang="en-US" altLang="zh-CN" sz="1600" baseline="-250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n</a:t>
              </a: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B</a:t>
              </a:r>
              <a:r>
                <a:rPr kumimoji="0" lang="en-US" altLang="zh-CN" sz="1600" baseline="-250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n</a:t>
              </a:r>
              <a:endParaRPr kumimoji="0" lang="en-US" altLang="zh-CN" sz="16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5"/>
          <p:cNvSpPr>
            <a:spLocks noChangeArrowheads="1"/>
          </p:cNvSpPr>
          <p:nvPr/>
        </p:nvSpPr>
        <p:spPr bwMode="auto">
          <a:xfrm>
            <a:off x="622300" y="661988"/>
            <a:ext cx="7480300" cy="238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indent="354330" algn="just" eaLnBrk="1" hangingPunct="1">
              <a:lnSpc>
                <a:spcPct val="110000"/>
              </a:lnSpc>
            </a:pP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串行进位逻辑:</a:t>
            </a:r>
            <a:endParaRPr lang="zh-CN" altLang="en-US" dirty="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54330" algn="just">
              <a:lnSpc>
                <a:spcPct val="110000"/>
              </a:lnSpc>
            </a:pP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C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= G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+P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C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0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</a:t>
            </a:r>
            <a:r>
              <a:rPr lang="en-US" altLang="zh-CN" sz="1600" dirty="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（</a:t>
            </a:r>
            <a:r>
              <a:rPr lang="zh-CN" altLang="en-US" sz="1600" dirty="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其中：</a:t>
            </a:r>
            <a:r>
              <a:rPr lang="en-US" altLang="zh-CN" sz="1600" dirty="0" err="1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G</a:t>
            </a:r>
            <a:r>
              <a:rPr lang="en-US" altLang="zh-CN" sz="1200" dirty="0" err="1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</a:t>
            </a:r>
            <a:r>
              <a:rPr lang="en-US" altLang="zh-CN" sz="1600" dirty="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</a:t>
            </a:r>
            <a:r>
              <a:rPr lang="en-US" altLang="zh-CN" sz="1600" dirty="0" err="1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</a:t>
            </a:r>
            <a:r>
              <a:rPr lang="en-US" altLang="zh-CN" sz="1200" dirty="0" err="1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</a:t>
            </a:r>
            <a:r>
              <a:rPr lang="en-US" altLang="zh-CN" sz="1600" dirty="0" err="1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B</a:t>
            </a:r>
            <a:r>
              <a:rPr lang="en-US" altLang="zh-CN" sz="1200" dirty="0" err="1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</a:t>
            </a:r>
            <a:r>
              <a:rPr lang="en-US" altLang="zh-CN" sz="1600" dirty="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r>
              <a:rPr lang="zh-CN" altLang="en-US" sz="1600" dirty="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称为本地进位）</a:t>
            </a:r>
            <a:endParaRPr lang="zh-CN" altLang="en-US" sz="1000" dirty="0">
              <a:solidFill>
                <a:srgbClr val="00330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54330" algn="just">
              <a:lnSpc>
                <a:spcPct val="110000"/>
              </a:lnSpc>
            </a:pP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C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= G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+P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C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</a:t>
            </a:r>
            <a:r>
              <a:rPr lang="en-US" altLang="zh-CN" sz="1500" dirty="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（      P</a:t>
            </a:r>
            <a:r>
              <a:rPr lang="en-US" altLang="zh-CN" sz="1200" dirty="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</a:t>
            </a:r>
            <a:r>
              <a:rPr lang="en-US" altLang="zh-CN" sz="1500" dirty="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</a:t>
            </a:r>
            <a:r>
              <a:rPr lang="en-US" altLang="zh-CN" sz="1500" dirty="0" err="1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</a:t>
            </a:r>
            <a:r>
              <a:rPr lang="en-US" altLang="zh-CN" sz="1200" dirty="0" err="1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</a:t>
            </a:r>
            <a:r>
              <a:rPr lang="en-US" altLang="zh-CN" sz="1500" dirty="0" err="1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⊕B</a:t>
            </a:r>
            <a:r>
              <a:rPr lang="en-US" altLang="zh-CN" sz="1200" dirty="0" err="1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</a:t>
            </a:r>
            <a:r>
              <a:rPr lang="en-US" altLang="zh-CN" sz="1500" dirty="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r>
              <a:rPr lang="zh-CN" altLang="en-US" sz="1500" dirty="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称为传递进位）</a:t>
            </a:r>
            <a:endParaRPr lang="zh-CN" altLang="en-US" sz="1000" dirty="0">
              <a:solidFill>
                <a:srgbClr val="00330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54330" algn="just">
              <a:lnSpc>
                <a:spcPct val="110000"/>
              </a:lnSpc>
            </a:pP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C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3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= G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3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+P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3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C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</a:t>
            </a:r>
          </a:p>
          <a:p>
            <a:pPr indent="354330" algn="just">
              <a:lnSpc>
                <a:spcPct val="110000"/>
              </a:lnSpc>
            </a:pP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C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= G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+P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C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3</a:t>
            </a:r>
          </a:p>
          <a:p>
            <a:pPr indent="354330" algn="just">
              <a:lnSpc>
                <a:spcPct val="110000"/>
              </a:lnSpc>
            </a:pPr>
            <a:endParaRPr lang="en-US" altLang="zh-CN" sz="1000" dirty="0">
              <a:latin typeface="宋体" panose="02010600030101010101" pitchFamily="2" charset="-122"/>
            </a:endParaRPr>
          </a:p>
          <a:p>
            <a:pPr indent="354330">
              <a:lnSpc>
                <a:spcPct val="80000"/>
              </a:lnSpc>
            </a:pPr>
            <a:r>
              <a:rPr lang="en-US" altLang="zh-CN" sz="2200" dirty="0">
                <a:solidFill>
                  <a:srgbClr val="00008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200" dirty="0">
                <a:solidFill>
                  <a:srgbClr val="000080"/>
                </a:solidFill>
                <a:latin typeface="Times New Roman" panose="02020603050405020304" pitchFamily="18" charset="0"/>
              </a:rPr>
              <a:t>……</a:t>
            </a:r>
            <a:r>
              <a:rPr lang="en-US" altLang="zh-CN" sz="1100" dirty="0"/>
              <a:t> </a:t>
            </a:r>
          </a:p>
        </p:txBody>
      </p:sp>
      <p:grpSp>
        <p:nvGrpSpPr>
          <p:cNvPr id="18435" name="Group 101"/>
          <p:cNvGrpSpPr/>
          <p:nvPr/>
        </p:nvGrpSpPr>
        <p:grpSpPr bwMode="auto">
          <a:xfrm>
            <a:off x="1764748" y="1366276"/>
            <a:ext cx="1029968" cy="964799"/>
            <a:chOff x="1157" y="2547"/>
            <a:chExt cx="652" cy="647"/>
          </a:xfrm>
        </p:grpSpPr>
        <p:sp>
          <p:nvSpPr>
            <p:cNvPr id="18437" name="Line 97"/>
            <p:cNvSpPr>
              <a:spLocks noChangeShapeType="1"/>
            </p:cNvSpPr>
            <p:nvPr/>
          </p:nvSpPr>
          <p:spPr bwMode="auto">
            <a:xfrm>
              <a:off x="1160" y="2547"/>
              <a:ext cx="629" cy="12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8" name="Line 98"/>
            <p:cNvSpPr>
              <a:spLocks noChangeShapeType="1"/>
            </p:cNvSpPr>
            <p:nvPr/>
          </p:nvSpPr>
          <p:spPr bwMode="auto">
            <a:xfrm>
              <a:off x="1180" y="2810"/>
              <a:ext cx="629" cy="12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9" name="Line 99"/>
            <p:cNvSpPr>
              <a:spLocks noChangeShapeType="1"/>
            </p:cNvSpPr>
            <p:nvPr/>
          </p:nvSpPr>
          <p:spPr bwMode="auto">
            <a:xfrm>
              <a:off x="1157" y="3074"/>
              <a:ext cx="629" cy="12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6506" name="Rectangle 106"/>
          <p:cNvSpPr>
            <a:spLocks noChangeArrowheads="1"/>
          </p:cNvSpPr>
          <p:nvPr/>
        </p:nvSpPr>
        <p:spPr bwMode="auto">
          <a:xfrm>
            <a:off x="622300" y="3325813"/>
            <a:ext cx="852170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indent="354330" algn="just" eaLnBrk="1" hangingPunct="1">
              <a:lnSpc>
                <a:spcPct val="110000"/>
              </a:lnSpc>
            </a:pP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可改写为：</a:t>
            </a:r>
            <a:endParaRPr lang="zh-CN" altLang="en-US" dirty="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54330" algn="just">
              <a:lnSpc>
                <a:spcPct val="110000"/>
              </a:lnSpc>
            </a:pP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C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= G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+P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C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0</a:t>
            </a:r>
          </a:p>
          <a:p>
            <a:pPr indent="354330" algn="just">
              <a:lnSpc>
                <a:spcPct val="110000"/>
              </a:lnSpc>
            </a:pP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C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= G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+P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G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+P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P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C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0</a:t>
            </a:r>
          </a:p>
          <a:p>
            <a:pPr indent="354330" algn="just">
              <a:lnSpc>
                <a:spcPct val="110000"/>
              </a:lnSpc>
            </a:pP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C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3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= G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3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+P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3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G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+P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3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P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G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+P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3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P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P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C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0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endParaRPr lang="en-US" altLang="zh-CN" sz="1000" dirty="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54330" algn="just">
              <a:lnSpc>
                <a:spcPct val="110000"/>
              </a:lnSpc>
            </a:pP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C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= G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+P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G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3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+P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P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3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G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+P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P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3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P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G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+P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P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3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P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P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C</a:t>
            </a:r>
            <a:r>
              <a:rPr lang="en-US" altLang="zh-CN" sz="2200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0</a:t>
            </a:r>
          </a:p>
          <a:p>
            <a:pPr indent="354330" algn="just">
              <a:lnSpc>
                <a:spcPct val="110000"/>
              </a:lnSpc>
            </a:pP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</a:t>
            </a:r>
            <a:r>
              <a:rPr lang="en-US" altLang="zh-CN" sz="2200" dirty="0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……</a:t>
            </a:r>
            <a:endParaRPr lang="en-US" altLang="zh-CN" sz="1000" dirty="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54330">
              <a:lnSpc>
                <a:spcPct val="110000"/>
              </a:lnSpc>
            </a:pPr>
            <a:r>
              <a:rPr lang="en-US" altLang="zh-CN" dirty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---- </a:t>
            </a:r>
            <a:r>
              <a:rPr lang="zh-CN" altLang="en-US" dirty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并行进位（先行进位</a:t>
            </a:r>
            <a:r>
              <a:rPr lang="en-US" altLang="zh-CN" dirty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CLA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—</a:t>
            </a:r>
            <a:r>
              <a:rPr lang="en-US" altLang="zh-CN" dirty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Carry Look Ahead）</a:t>
            </a:r>
            <a:r>
              <a:rPr lang="en-US" altLang="zh-CN" sz="1100" dirty="0"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endParaRPr lang="en-US" altLang="zh-CN" b="0" dirty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50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8" descr="tu 5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87"/>
          <a:stretch>
            <a:fillRect/>
          </a:stretch>
        </p:blipFill>
        <p:spPr bwMode="auto">
          <a:xfrm>
            <a:off x="3889375" y="3068638"/>
            <a:ext cx="4786313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11"/>
          <p:cNvSpPr>
            <a:spLocks noChangeArrowheads="1"/>
          </p:cNvSpPr>
          <p:nvPr/>
        </p:nvSpPr>
        <p:spPr bwMode="auto">
          <a:xfrm>
            <a:off x="317500" y="531813"/>
            <a:ext cx="7848600" cy="252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indent="377825" algn="just" eaLnBrk="1" hangingPunct="1"/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并行进位逻辑：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77825" algn="just"/>
            <a:r>
              <a:rPr lang="en-US" altLang="zh-CN" sz="2200">
                <a:solidFill>
                  <a:srgbClr val="000080"/>
                </a:solidFill>
                <a:latin typeface="宋体" panose="02010600030101010101" pitchFamily="2" charset="-122"/>
              </a:rPr>
              <a:t>   C</a:t>
            </a:r>
            <a:r>
              <a:rPr lang="en-US" altLang="zh-CN" sz="2200" baseline="-25000">
                <a:solidFill>
                  <a:srgbClr val="00008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200">
                <a:solidFill>
                  <a:srgbClr val="000080"/>
                </a:solidFill>
                <a:latin typeface="宋体" panose="02010600030101010101" pitchFamily="2" charset="-122"/>
              </a:rPr>
              <a:t> = G</a:t>
            </a:r>
            <a:r>
              <a:rPr lang="en-US" altLang="zh-CN" sz="2200" baseline="-25000">
                <a:solidFill>
                  <a:srgbClr val="00008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200">
                <a:solidFill>
                  <a:srgbClr val="000080"/>
                </a:solidFill>
                <a:latin typeface="宋体" panose="02010600030101010101" pitchFamily="2" charset="-122"/>
              </a:rPr>
              <a:t>+P</a:t>
            </a:r>
            <a:r>
              <a:rPr lang="en-US" altLang="zh-CN" sz="2200" baseline="-25000">
                <a:solidFill>
                  <a:srgbClr val="00008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200">
                <a:solidFill>
                  <a:srgbClr val="000080"/>
                </a:solidFill>
                <a:latin typeface="宋体" panose="02010600030101010101" pitchFamily="2" charset="-122"/>
              </a:rPr>
              <a:t>C</a:t>
            </a:r>
            <a:r>
              <a:rPr lang="en-US" altLang="zh-CN" sz="2200" baseline="-25000">
                <a:solidFill>
                  <a:srgbClr val="000080"/>
                </a:solidFill>
                <a:latin typeface="宋体" panose="02010600030101010101" pitchFamily="2" charset="-122"/>
              </a:rPr>
              <a:t>0</a:t>
            </a:r>
          </a:p>
          <a:p>
            <a:pPr indent="377825" algn="just"/>
            <a:r>
              <a:rPr lang="en-US" altLang="zh-CN" sz="2200">
                <a:solidFill>
                  <a:srgbClr val="000080"/>
                </a:solidFill>
                <a:latin typeface="宋体" panose="02010600030101010101" pitchFamily="2" charset="-122"/>
              </a:rPr>
              <a:t>   C</a:t>
            </a:r>
            <a:r>
              <a:rPr lang="en-US" altLang="zh-CN" sz="2200" baseline="-25000">
                <a:solidFill>
                  <a:srgbClr val="00008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200">
                <a:solidFill>
                  <a:srgbClr val="000080"/>
                </a:solidFill>
                <a:latin typeface="宋体" panose="02010600030101010101" pitchFamily="2" charset="-122"/>
              </a:rPr>
              <a:t> = G</a:t>
            </a:r>
            <a:r>
              <a:rPr lang="en-US" altLang="zh-CN" sz="2200" baseline="-25000">
                <a:solidFill>
                  <a:srgbClr val="00008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200">
                <a:solidFill>
                  <a:srgbClr val="000080"/>
                </a:solidFill>
                <a:latin typeface="宋体" panose="02010600030101010101" pitchFamily="2" charset="-122"/>
              </a:rPr>
              <a:t>+P</a:t>
            </a:r>
            <a:r>
              <a:rPr lang="en-US" altLang="zh-CN" sz="2200" baseline="-25000">
                <a:solidFill>
                  <a:srgbClr val="00008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200">
                <a:solidFill>
                  <a:srgbClr val="000080"/>
                </a:solidFill>
                <a:latin typeface="宋体" panose="02010600030101010101" pitchFamily="2" charset="-122"/>
              </a:rPr>
              <a:t>G</a:t>
            </a:r>
            <a:r>
              <a:rPr lang="en-US" altLang="zh-CN" sz="2200" baseline="-25000">
                <a:solidFill>
                  <a:srgbClr val="00008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200">
                <a:solidFill>
                  <a:srgbClr val="000080"/>
                </a:solidFill>
                <a:latin typeface="宋体" panose="02010600030101010101" pitchFamily="2" charset="-122"/>
              </a:rPr>
              <a:t>+P</a:t>
            </a:r>
            <a:r>
              <a:rPr lang="en-US" altLang="zh-CN" sz="2200" baseline="-25000">
                <a:solidFill>
                  <a:srgbClr val="00008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200">
                <a:solidFill>
                  <a:srgbClr val="000080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2200" baseline="-25000">
                <a:solidFill>
                  <a:srgbClr val="00008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200">
                <a:solidFill>
                  <a:srgbClr val="000080"/>
                </a:solidFill>
                <a:latin typeface="宋体" panose="02010600030101010101" pitchFamily="2" charset="-122"/>
              </a:rPr>
              <a:t>C</a:t>
            </a:r>
            <a:r>
              <a:rPr lang="en-US" altLang="zh-CN" sz="2200" baseline="-25000">
                <a:solidFill>
                  <a:srgbClr val="000080"/>
                </a:solidFill>
                <a:latin typeface="宋体" panose="02010600030101010101" pitchFamily="2" charset="-122"/>
              </a:rPr>
              <a:t>0</a:t>
            </a:r>
          </a:p>
          <a:p>
            <a:pPr indent="377825" algn="just"/>
            <a:r>
              <a:rPr lang="en-US" altLang="zh-CN" sz="2200">
                <a:solidFill>
                  <a:srgbClr val="000080"/>
                </a:solidFill>
                <a:latin typeface="宋体" panose="02010600030101010101" pitchFamily="2" charset="-122"/>
              </a:rPr>
              <a:t>   C</a:t>
            </a:r>
            <a:r>
              <a:rPr lang="en-US" altLang="zh-CN" sz="2200" baseline="-25000">
                <a:solidFill>
                  <a:srgbClr val="000080"/>
                </a:solidFill>
                <a:latin typeface="宋体" panose="02010600030101010101" pitchFamily="2" charset="-122"/>
              </a:rPr>
              <a:t>3</a:t>
            </a:r>
            <a:r>
              <a:rPr lang="en-US" altLang="zh-CN" sz="2200">
                <a:solidFill>
                  <a:srgbClr val="000080"/>
                </a:solidFill>
                <a:latin typeface="宋体" panose="02010600030101010101" pitchFamily="2" charset="-122"/>
              </a:rPr>
              <a:t> = G</a:t>
            </a:r>
            <a:r>
              <a:rPr lang="en-US" altLang="zh-CN" sz="2200" baseline="-25000">
                <a:solidFill>
                  <a:srgbClr val="000080"/>
                </a:solidFill>
                <a:latin typeface="宋体" panose="02010600030101010101" pitchFamily="2" charset="-122"/>
              </a:rPr>
              <a:t>3</a:t>
            </a:r>
            <a:r>
              <a:rPr lang="en-US" altLang="zh-CN" sz="2200">
                <a:solidFill>
                  <a:srgbClr val="000080"/>
                </a:solidFill>
                <a:latin typeface="宋体" panose="02010600030101010101" pitchFamily="2" charset="-122"/>
              </a:rPr>
              <a:t>+P</a:t>
            </a:r>
            <a:r>
              <a:rPr lang="en-US" altLang="zh-CN" sz="2200" baseline="-25000">
                <a:solidFill>
                  <a:srgbClr val="000080"/>
                </a:solidFill>
                <a:latin typeface="宋体" panose="02010600030101010101" pitchFamily="2" charset="-122"/>
              </a:rPr>
              <a:t>3</a:t>
            </a:r>
            <a:r>
              <a:rPr lang="en-US" altLang="zh-CN" sz="2200">
                <a:solidFill>
                  <a:srgbClr val="000080"/>
                </a:solidFill>
                <a:latin typeface="宋体" panose="02010600030101010101" pitchFamily="2" charset="-122"/>
              </a:rPr>
              <a:t>G</a:t>
            </a:r>
            <a:r>
              <a:rPr lang="en-US" altLang="zh-CN" sz="2200" baseline="-25000">
                <a:solidFill>
                  <a:srgbClr val="00008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200">
                <a:solidFill>
                  <a:srgbClr val="000080"/>
                </a:solidFill>
                <a:latin typeface="宋体" panose="02010600030101010101" pitchFamily="2" charset="-122"/>
              </a:rPr>
              <a:t>+P</a:t>
            </a:r>
            <a:r>
              <a:rPr lang="en-US" altLang="zh-CN" sz="2200" baseline="-25000">
                <a:solidFill>
                  <a:srgbClr val="000080"/>
                </a:solidFill>
                <a:latin typeface="宋体" panose="02010600030101010101" pitchFamily="2" charset="-122"/>
              </a:rPr>
              <a:t>3</a:t>
            </a:r>
            <a:r>
              <a:rPr lang="en-US" altLang="zh-CN" sz="2200">
                <a:solidFill>
                  <a:srgbClr val="000080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2200" baseline="-25000">
                <a:solidFill>
                  <a:srgbClr val="00008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200">
                <a:solidFill>
                  <a:srgbClr val="000080"/>
                </a:solidFill>
                <a:latin typeface="宋体" panose="02010600030101010101" pitchFamily="2" charset="-122"/>
              </a:rPr>
              <a:t>G</a:t>
            </a:r>
            <a:r>
              <a:rPr lang="en-US" altLang="zh-CN" sz="2200" baseline="-25000">
                <a:solidFill>
                  <a:srgbClr val="00008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200">
                <a:solidFill>
                  <a:srgbClr val="000080"/>
                </a:solidFill>
                <a:latin typeface="宋体" panose="02010600030101010101" pitchFamily="2" charset="-122"/>
              </a:rPr>
              <a:t>+P</a:t>
            </a:r>
            <a:r>
              <a:rPr lang="en-US" altLang="zh-CN" sz="2200" baseline="-25000">
                <a:solidFill>
                  <a:srgbClr val="000080"/>
                </a:solidFill>
                <a:latin typeface="宋体" panose="02010600030101010101" pitchFamily="2" charset="-122"/>
              </a:rPr>
              <a:t>3</a:t>
            </a:r>
            <a:r>
              <a:rPr lang="en-US" altLang="zh-CN" sz="2200">
                <a:solidFill>
                  <a:srgbClr val="000080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2200" baseline="-25000">
                <a:solidFill>
                  <a:srgbClr val="00008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200">
                <a:solidFill>
                  <a:srgbClr val="000080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2200" baseline="-25000">
                <a:solidFill>
                  <a:srgbClr val="00008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200">
                <a:solidFill>
                  <a:srgbClr val="000080"/>
                </a:solidFill>
                <a:latin typeface="宋体" panose="02010600030101010101" pitchFamily="2" charset="-122"/>
              </a:rPr>
              <a:t>C</a:t>
            </a:r>
            <a:r>
              <a:rPr lang="en-US" altLang="zh-CN" sz="2200" baseline="-25000">
                <a:solidFill>
                  <a:srgbClr val="000080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200">
                <a:solidFill>
                  <a:srgbClr val="000080"/>
                </a:solidFill>
                <a:latin typeface="宋体" panose="02010600030101010101" pitchFamily="2" charset="-122"/>
              </a:rPr>
              <a:t> </a:t>
            </a:r>
            <a:endParaRPr lang="en-US" altLang="zh-CN" sz="1000"/>
          </a:p>
          <a:p>
            <a:pPr indent="377825" algn="just"/>
            <a:r>
              <a:rPr lang="en-US" altLang="zh-CN" sz="2200">
                <a:solidFill>
                  <a:srgbClr val="000080"/>
                </a:solidFill>
                <a:latin typeface="宋体" panose="02010600030101010101" pitchFamily="2" charset="-122"/>
              </a:rPr>
              <a:t>   C</a:t>
            </a:r>
            <a:r>
              <a:rPr lang="en-US" altLang="zh-CN" sz="2200" baseline="-25000">
                <a:solidFill>
                  <a:srgbClr val="000080"/>
                </a:solidFill>
                <a:latin typeface="宋体" panose="02010600030101010101" pitchFamily="2" charset="-122"/>
              </a:rPr>
              <a:t>4</a:t>
            </a:r>
            <a:r>
              <a:rPr lang="en-US" altLang="zh-CN" sz="2200">
                <a:solidFill>
                  <a:srgbClr val="000080"/>
                </a:solidFill>
                <a:latin typeface="宋体" panose="02010600030101010101" pitchFamily="2" charset="-122"/>
              </a:rPr>
              <a:t> = G</a:t>
            </a:r>
            <a:r>
              <a:rPr lang="en-US" altLang="zh-CN" sz="2200" baseline="-25000">
                <a:solidFill>
                  <a:srgbClr val="000080"/>
                </a:solidFill>
                <a:latin typeface="宋体" panose="02010600030101010101" pitchFamily="2" charset="-122"/>
              </a:rPr>
              <a:t>4</a:t>
            </a:r>
            <a:r>
              <a:rPr lang="en-US" altLang="zh-CN" sz="2200">
                <a:solidFill>
                  <a:srgbClr val="000080"/>
                </a:solidFill>
                <a:latin typeface="宋体" panose="02010600030101010101" pitchFamily="2" charset="-122"/>
              </a:rPr>
              <a:t>+P</a:t>
            </a:r>
            <a:r>
              <a:rPr lang="en-US" altLang="zh-CN" sz="2200" baseline="-25000">
                <a:solidFill>
                  <a:srgbClr val="000080"/>
                </a:solidFill>
                <a:latin typeface="宋体" panose="02010600030101010101" pitchFamily="2" charset="-122"/>
              </a:rPr>
              <a:t>4</a:t>
            </a:r>
            <a:r>
              <a:rPr lang="en-US" altLang="zh-CN" sz="2200">
                <a:solidFill>
                  <a:srgbClr val="000080"/>
                </a:solidFill>
                <a:latin typeface="宋体" panose="02010600030101010101" pitchFamily="2" charset="-122"/>
              </a:rPr>
              <a:t>G</a:t>
            </a:r>
            <a:r>
              <a:rPr lang="en-US" altLang="zh-CN" sz="2200" baseline="-25000">
                <a:solidFill>
                  <a:srgbClr val="000080"/>
                </a:solidFill>
                <a:latin typeface="宋体" panose="02010600030101010101" pitchFamily="2" charset="-122"/>
              </a:rPr>
              <a:t>3</a:t>
            </a:r>
            <a:r>
              <a:rPr lang="en-US" altLang="zh-CN" sz="2200">
                <a:solidFill>
                  <a:srgbClr val="000080"/>
                </a:solidFill>
                <a:latin typeface="宋体" panose="02010600030101010101" pitchFamily="2" charset="-122"/>
              </a:rPr>
              <a:t>+P</a:t>
            </a:r>
            <a:r>
              <a:rPr lang="en-US" altLang="zh-CN" sz="2200" baseline="-25000">
                <a:solidFill>
                  <a:srgbClr val="000080"/>
                </a:solidFill>
                <a:latin typeface="宋体" panose="02010600030101010101" pitchFamily="2" charset="-122"/>
              </a:rPr>
              <a:t>4</a:t>
            </a:r>
            <a:r>
              <a:rPr lang="en-US" altLang="zh-CN" sz="2200">
                <a:solidFill>
                  <a:srgbClr val="000080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2200" baseline="-25000">
                <a:solidFill>
                  <a:srgbClr val="000080"/>
                </a:solidFill>
                <a:latin typeface="宋体" panose="02010600030101010101" pitchFamily="2" charset="-122"/>
              </a:rPr>
              <a:t>3</a:t>
            </a:r>
            <a:r>
              <a:rPr lang="en-US" altLang="zh-CN" sz="2200">
                <a:solidFill>
                  <a:srgbClr val="000080"/>
                </a:solidFill>
                <a:latin typeface="宋体" panose="02010600030101010101" pitchFamily="2" charset="-122"/>
              </a:rPr>
              <a:t>G</a:t>
            </a:r>
            <a:r>
              <a:rPr lang="en-US" altLang="zh-CN" sz="2200" baseline="-25000">
                <a:solidFill>
                  <a:srgbClr val="00008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200">
                <a:solidFill>
                  <a:srgbClr val="000080"/>
                </a:solidFill>
                <a:latin typeface="宋体" panose="02010600030101010101" pitchFamily="2" charset="-122"/>
              </a:rPr>
              <a:t>+P</a:t>
            </a:r>
            <a:r>
              <a:rPr lang="en-US" altLang="zh-CN" sz="2200" baseline="-25000">
                <a:solidFill>
                  <a:srgbClr val="000080"/>
                </a:solidFill>
                <a:latin typeface="宋体" panose="02010600030101010101" pitchFamily="2" charset="-122"/>
              </a:rPr>
              <a:t>4</a:t>
            </a:r>
            <a:r>
              <a:rPr lang="en-US" altLang="zh-CN" sz="2200">
                <a:solidFill>
                  <a:srgbClr val="000080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2200" baseline="-25000">
                <a:solidFill>
                  <a:srgbClr val="000080"/>
                </a:solidFill>
                <a:latin typeface="宋体" panose="02010600030101010101" pitchFamily="2" charset="-122"/>
              </a:rPr>
              <a:t>3</a:t>
            </a:r>
            <a:r>
              <a:rPr lang="en-US" altLang="zh-CN" sz="2200">
                <a:solidFill>
                  <a:srgbClr val="000080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2200" baseline="-25000">
                <a:solidFill>
                  <a:srgbClr val="00008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200">
                <a:solidFill>
                  <a:srgbClr val="000080"/>
                </a:solidFill>
                <a:latin typeface="宋体" panose="02010600030101010101" pitchFamily="2" charset="-122"/>
              </a:rPr>
              <a:t>G</a:t>
            </a:r>
            <a:r>
              <a:rPr lang="en-US" altLang="zh-CN" sz="2200" baseline="-25000">
                <a:solidFill>
                  <a:srgbClr val="00008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200">
                <a:solidFill>
                  <a:srgbClr val="000080"/>
                </a:solidFill>
                <a:latin typeface="宋体" panose="02010600030101010101" pitchFamily="2" charset="-122"/>
              </a:rPr>
              <a:t>+P</a:t>
            </a:r>
            <a:r>
              <a:rPr lang="en-US" altLang="zh-CN" sz="2200" baseline="-25000">
                <a:solidFill>
                  <a:srgbClr val="000080"/>
                </a:solidFill>
                <a:latin typeface="宋体" panose="02010600030101010101" pitchFamily="2" charset="-122"/>
              </a:rPr>
              <a:t>4</a:t>
            </a:r>
            <a:r>
              <a:rPr lang="en-US" altLang="zh-CN" sz="2200">
                <a:solidFill>
                  <a:srgbClr val="000080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2200" baseline="-25000">
                <a:solidFill>
                  <a:srgbClr val="000080"/>
                </a:solidFill>
                <a:latin typeface="宋体" panose="02010600030101010101" pitchFamily="2" charset="-122"/>
              </a:rPr>
              <a:t>3</a:t>
            </a:r>
            <a:r>
              <a:rPr lang="en-US" altLang="zh-CN" sz="2200">
                <a:solidFill>
                  <a:srgbClr val="000080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2200" baseline="-25000">
                <a:solidFill>
                  <a:srgbClr val="00008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200">
                <a:solidFill>
                  <a:srgbClr val="000080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2200" baseline="-25000">
                <a:solidFill>
                  <a:srgbClr val="00008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200">
                <a:solidFill>
                  <a:srgbClr val="000080"/>
                </a:solidFill>
                <a:latin typeface="宋体" panose="02010600030101010101" pitchFamily="2" charset="-122"/>
              </a:rPr>
              <a:t>C</a:t>
            </a:r>
            <a:r>
              <a:rPr lang="en-US" altLang="zh-CN" sz="2200" baseline="-25000">
                <a:solidFill>
                  <a:srgbClr val="000080"/>
                </a:solidFill>
                <a:latin typeface="宋体" panose="02010600030101010101" pitchFamily="2" charset="-122"/>
              </a:rPr>
              <a:t>0</a:t>
            </a:r>
          </a:p>
          <a:p>
            <a:pPr indent="377825" algn="just"/>
            <a:r>
              <a:rPr lang="en-US" altLang="zh-CN" sz="2200">
                <a:solidFill>
                  <a:srgbClr val="000080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200">
                <a:solidFill>
                  <a:srgbClr val="000080"/>
                </a:solidFill>
                <a:latin typeface="Times New Roman" panose="02020603050405020304" pitchFamily="18" charset="0"/>
              </a:rPr>
              <a:t>……</a:t>
            </a:r>
            <a:endParaRPr lang="en-US" altLang="zh-CN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460" name="Rectangle 12"/>
          <p:cNvSpPr>
            <a:spLocks noChangeArrowheads="1"/>
          </p:cNvSpPr>
          <p:nvPr/>
        </p:nvSpPr>
        <p:spPr bwMode="auto">
          <a:xfrm>
            <a:off x="673100" y="3232150"/>
            <a:ext cx="3276600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algn="just" eaLnBrk="1" hangingPunct="1"/>
            <a:r>
              <a:rPr lang="zh-CN" altLang="en-US">
                <a:solidFill>
                  <a:srgbClr val="00008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并行进位逻辑电路可以用与或门实现，其每个进位输出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C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仅由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G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、P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及最低进位输入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C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0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决定，可以同时产生。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"/>
          <p:cNvSpPr>
            <a:spLocks noChangeArrowheads="1"/>
          </p:cNvSpPr>
          <p:nvPr/>
        </p:nvSpPr>
        <p:spPr bwMode="auto">
          <a:xfrm>
            <a:off x="787400" y="409575"/>
            <a:ext cx="6604000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indent="11430" eaLnBrk="1" hangingPunct="1"/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2．分组并行进位方式</a:t>
            </a:r>
          </a:p>
          <a:p>
            <a:pPr indent="11430"/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⑴ 单级先行进位方式（组内并行、组间串行）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11430"/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以16位加法器为例: 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2" name="Group 97"/>
          <p:cNvGrpSpPr/>
          <p:nvPr/>
        </p:nvGrpSpPr>
        <p:grpSpPr bwMode="auto">
          <a:xfrm>
            <a:off x="1206500" y="4140200"/>
            <a:ext cx="7937500" cy="2301875"/>
            <a:chOff x="760" y="2608"/>
            <a:chExt cx="5000" cy="1450"/>
          </a:xfrm>
        </p:grpSpPr>
        <p:graphicFrame>
          <p:nvGraphicFramePr>
            <p:cNvPr id="20523" name="Object 5"/>
            <p:cNvGraphicFramePr>
              <a:graphicFrameLocks noChangeAspect="1"/>
            </p:cNvGraphicFramePr>
            <p:nvPr/>
          </p:nvGraphicFramePr>
          <p:xfrm>
            <a:off x="980" y="2843"/>
            <a:ext cx="3987" cy="1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8" r:id="rId3" imgW="2545080" imgH="1600200" progId="Visio.Drawing.6">
                    <p:embed/>
                  </p:oleObj>
                </mc:Choice>
                <mc:Fallback>
                  <p:oleObj r:id="rId3" imgW="2545080" imgH="1600200" progId="Visio.Drawing.6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0" y="2843"/>
                          <a:ext cx="3987" cy="1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4" name="Rectangle 9"/>
            <p:cNvSpPr>
              <a:spLocks noChangeArrowheads="1"/>
            </p:cNvSpPr>
            <p:nvPr/>
          </p:nvSpPr>
          <p:spPr bwMode="auto">
            <a:xfrm>
              <a:off x="760" y="2608"/>
              <a:ext cx="500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zh-CN" altLang="en-US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先行进位时间图</a:t>
              </a:r>
              <a:r>
                <a:rPr lang="zh-CN" altLang="en-US" sz="1100">
                  <a:latin typeface="黑体" panose="02010600030101010101" pitchFamily="2" charset="-122"/>
                  <a:ea typeface="黑体" panose="02010600030101010101" pitchFamily="2" charset="-122"/>
                </a:rPr>
                <a:t> </a:t>
              </a:r>
              <a:endParaRPr lang="zh-CN" altLang="en-US" b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  <p:grpSp>
        <p:nvGrpSpPr>
          <p:cNvPr id="20484" name="Group 51"/>
          <p:cNvGrpSpPr/>
          <p:nvPr/>
        </p:nvGrpSpPr>
        <p:grpSpPr bwMode="auto">
          <a:xfrm>
            <a:off x="1217613" y="2006600"/>
            <a:ext cx="7126287" cy="1912938"/>
            <a:chOff x="767" y="1264"/>
            <a:chExt cx="4489" cy="1205"/>
          </a:xfrm>
        </p:grpSpPr>
        <p:sp>
          <p:nvSpPr>
            <p:cNvPr id="20485" name="Text Box 84"/>
            <p:cNvSpPr txBox="1">
              <a:spLocks noChangeArrowheads="1"/>
            </p:cNvSpPr>
            <p:nvPr/>
          </p:nvSpPr>
          <p:spPr bwMode="auto">
            <a:xfrm>
              <a:off x="4221" y="1639"/>
              <a:ext cx="667" cy="374"/>
            </a:xfrm>
            <a:prstGeom prst="rect">
              <a:avLst/>
            </a:prstGeom>
            <a:noFill/>
            <a:ln w="19050">
              <a:solidFill>
                <a:srgbClr val="00008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" rIns="0" bIns="1080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6000"/>
                </a:lnSpc>
              </a:pPr>
              <a:r>
                <a:rPr kumimoji="0" lang="en-US" altLang="zh-CN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4</a:t>
              </a:r>
              <a:r>
                <a:rPr kumimoji="0" lang="zh-CN" altLang="en-US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位</a:t>
              </a:r>
              <a:r>
                <a:rPr kumimoji="0" lang="en-US" altLang="zh-CN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CLA</a:t>
              </a:r>
            </a:p>
            <a:p>
              <a:pPr algn="ctr">
                <a:lnSpc>
                  <a:spcPct val="96000"/>
                </a:lnSpc>
              </a:pPr>
              <a:r>
                <a:rPr kumimoji="0" lang="zh-CN" altLang="en-US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加法器</a:t>
              </a:r>
            </a:p>
          </p:txBody>
        </p:sp>
        <p:sp>
          <p:nvSpPr>
            <p:cNvPr id="20486" name="Line 86"/>
            <p:cNvSpPr>
              <a:spLocks noChangeShapeType="1"/>
            </p:cNvSpPr>
            <p:nvPr/>
          </p:nvSpPr>
          <p:spPr bwMode="auto">
            <a:xfrm flipV="1">
              <a:off x="4720" y="2013"/>
              <a:ext cx="0" cy="256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7" name="Line 87"/>
            <p:cNvSpPr>
              <a:spLocks noChangeShapeType="1"/>
            </p:cNvSpPr>
            <p:nvPr/>
          </p:nvSpPr>
          <p:spPr bwMode="auto">
            <a:xfrm flipV="1">
              <a:off x="4553" y="1425"/>
              <a:ext cx="0" cy="214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8" name="Line 88"/>
            <p:cNvSpPr>
              <a:spLocks noChangeShapeType="1"/>
            </p:cNvSpPr>
            <p:nvPr/>
          </p:nvSpPr>
          <p:spPr bwMode="auto">
            <a:xfrm flipH="1">
              <a:off x="4899" y="1819"/>
              <a:ext cx="345" cy="0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9" name="Text Box 91"/>
            <p:cNvSpPr txBox="1">
              <a:spLocks noChangeArrowheads="1"/>
            </p:cNvSpPr>
            <p:nvPr/>
          </p:nvSpPr>
          <p:spPr bwMode="auto">
            <a:xfrm>
              <a:off x="4275" y="1269"/>
              <a:ext cx="60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4 </a:t>
              </a:r>
              <a:r>
                <a:rPr kumimoji="0" lang="zh-CN" altLang="en-US" sz="1200"/>
                <a:t>～ </a:t>
              </a: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</a:p>
          </p:txBody>
        </p:sp>
        <p:sp>
          <p:nvSpPr>
            <p:cNvPr id="20490" name="Line 87"/>
            <p:cNvSpPr>
              <a:spLocks noChangeShapeType="1"/>
            </p:cNvSpPr>
            <p:nvPr/>
          </p:nvSpPr>
          <p:spPr bwMode="auto">
            <a:xfrm flipV="1">
              <a:off x="4373" y="2001"/>
              <a:ext cx="0" cy="172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1" name="Text Box 91"/>
            <p:cNvSpPr txBox="1">
              <a:spLocks noChangeArrowheads="1"/>
            </p:cNvSpPr>
            <p:nvPr/>
          </p:nvSpPr>
          <p:spPr bwMode="auto">
            <a:xfrm>
              <a:off x="4130" y="2143"/>
              <a:ext cx="60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4 </a:t>
              </a:r>
              <a:r>
                <a:rPr kumimoji="0" lang="zh-CN" altLang="en-US" sz="1200"/>
                <a:t>～ </a:t>
              </a: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</a:p>
          </p:txBody>
        </p:sp>
        <p:sp>
          <p:nvSpPr>
            <p:cNvPr id="20492" name="Text Box 91"/>
            <p:cNvSpPr txBox="1">
              <a:spLocks noChangeArrowheads="1"/>
            </p:cNvSpPr>
            <p:nvPr/>
          </p:nvSpPr>
          <p:spPr bwMode="auto">
            <a:xfrm>
              <a:off x="4421" y="2272"/>
              <a:ext cx="60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B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4 </a:t>
              </a:r>
              <a:r>
                <a:rPr kumimoji="0" lang="zh-CN" altLang="en-US" sz="1200"/>
                <a:t>～ </a:t>
              </a: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B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</a:p>
          </p:txBody>
        </p:sp>
        <p:sp>
          <p:nvSpPr>
            <p:cNvPr id="20493" name="Text Box 91"/>
            <p:cNvSpPr txBox="1">
              <a:spLocks noChangeArrowheads="1"/>
            </p:cNvSpPr>
            <p:nvPr/>
          </p:nvSpPr>
          <p:spPr bwMode="auto">
            <a:xfrm>
              <a:off x="4972" y="1579"/>
              <a:ext cx="2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0</a:t>
              </a:r>
            </a:p>
          </p:txBody>
        </p:sp>
        <p:sp>
          <p:nvSpPr>
            <p:cNvPr id="20494" name="Text Box 91"/>
            <p:cNvSpPr txBox="1">
              <a:spLocks noChangeArrowheads="1"/>
            </p:cNvSpPr>
            <p:nvPr/>
          </p:nvSpPr>
          <p:spPr bwMode="auto">
            <a:xfrm>
              <a:off x="767" y="1602"/>
              <a:ext cx="2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16</a:t>
              </a:r>
            </a:p>
          </p:txBody>
        </p:sp>
        <p:sp>
          <p:nvSpPr>
            <p:cNvPr id="20495" name="Text Box 84"/>
            <p:cNvSpPr txBox="1">
              <a:spLocks noChangeArrowheads="1"/>
            </p:cNvSpPr>
            <p:nvPr/>
          </p:nvSpPr>
          <p:spPr bwMode="auto">
            <a:xfrm>
              <a:off x="3184" y="1634"/>
              <a:ext cx="667" cy="374"/>
            </a:xfrm>
            <a:prstGeom prst="rect">
              <a:avLst/>
            </a:prstGeom>
            <a:noFill/>
            <a:ln w="19050">
              <a:solidFill>
                <a:srgbClr val="00008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" rIns="0" bIns="1080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6000"/>
                </a:lnSpc>
              </a:pPr>
              <a:r>
                <a:rPr kumimoji="0" lang="en-US" altLang="zh-CN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4</a:t>
              </a:r>
              <a:r>
                <a:rPr kumimoji="0" lang="zh-CN" altLang="en-US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位</a:t>
              </a:r>
              <a:r>
                <a:rPr kumimoji="0" lang="en-US" altLang="zh-CN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CLA</a:t>
              </a:r>
            </a:p>
            <a:p>
              <a:pPr algn="ctr">
                <a:lnSpc>
                  <a:spcPct val="96000"/>
                </a:lnSpc>
              </a:pPr>
              <a:r>
                <a:rPr kumimoji="0" lang="zh-CN" altLang="en-US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加法器</a:t>
              </a:r>
            </a:p>
          </p:txBody>
        </p:sp>
        <p:sp>
          <p:nvSpPr>
            <p:cNvPr id="20496" name="Line 86"/>
            <p:cNvSpPr>
              <a:spLocks noChangeShapeType="1"/>
            </p:cNvSpPr>
            <p:nvPr/>
          </p:nvSpPr>
          <p:spPr bwMode="auto">
            <a:xfrm flipV="1">
              <a:off x="3683" y="2008"/>
              <a:ext cx="0" cy="256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Line 87"/>
            <p:cNvSpPr>
              <a:spLocks noChangeShapeType="1"/>
            </p:cNvSpPr>
            <p:nvPr/>
          </p:nvSpPr>
          <p:spPr bwMode="auto">
            <a:xfrm flipV="1">
              <a:off x="3516" y="1420"/>
              <a:ext cx="0" cy="214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Line 88"/>
            <p:cNvSpPr>
              <a:spLocks noChangeShapeType="1"/>
            </p:cNvSpPr>
            <p:nvPr/>
          </p:nvSpPr>
          <p:spPr bwMode="auto">
            <a:xfrm flipH="1">
              <a:off x="3862" y="1814"/>
              <a:ext cx="345" cy="0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9" name="Text Box 91"/>
            <p:cNvSpPr txBox="1">
              <a:spLocks noChangeArrowheads="1"/>
            </p:cNvSpPr>
            <p:nvPr/>
          </p:nvSpPr>
          <p:spPr bwMode="auto">
            <a:xfrm>
              <a:off x="3238" y="1264"/>
              <a:ext cx="60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8 </a:t>
              </a:r>
              <a:r>
                <a:rPr kumimoji="0" lang="zh-CN" altLang="en-US" sz="1200"/>
                <a:t>～ </a:t>
              </a: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5</a:t>
              </a:r>
            </a:p>
          </p:txBody>
        </p:sp>
        <p:sp>
          <p:nvSpPr>
            <p:cNvPr id="20500" name="Line 87"/>
            <p:cNvSpPr>
              <a:spLocks noChangeShapeType="1"/>
            </p:cNvSpPr>
            <p:nvPr/>
          </p:nvSpPr>
          <p:spPr bwMode="auto">
            <a:xfrm flipV="1">
              <a:off x="3336" y="1996"/>
              <a:ext cx="0" cy="172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1" name="Text Box 91"/>
            <p:cNvSpPr txBox="1">
              <a:spLocks noChangeArrowheads="1"/>
            </p:cNvSpPr>
            <p:nvPr/>
          </p:nvSpPr>
          <p:spPr bwMode="auto">
            <a:xfrm>
              <a:off x="3093" y="2138"/>
              <a:ext cx="60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8 </a:t>
              </a:r>
              <a:r>
                <a:rPr kumimoji="0" lang="zh-CN" altLang="en-US" sz="1200"/>
                <a:t>～ </a:t>
              </a: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5</a:t>
              </a:r>
            </a:p>
          </p:txBody>
        </p:sp>
        <p:sp>
          <p:nvSpPr>
            <p:cNvPr id="20502" name="Text Box 91"/>
            <p:cNvSpPr txBox="1">
              <a:spLocks noChangeArrowheads="1"/>
            </p:cNvSpPr>
            <p:nvPr/>
          </p:nvSpPr>
          <p:spPr bwMode="auto">
            <a:xfrm>
              <a:off x="3384" y="2267"/>
              <a:ext cx="60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B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8 </a:t>
              </a:r>
              <a:r>
                <a:rPr kumimoji="0" lang="zh-CN" altLang="en-US" sz="1200"/>
                <a:t>～ </a:t>
              </a: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B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5</a:t>
              </a:r>
            </a:p>
          </p:txBody>
        </p:sp>
        <p:sp>
          <p:nvSpPr>
            <p:cNvPr id="20503" name="Text Box 91"/>
            <p:cNvSpPr txBox="1">
              <a:spLocks noChangeArrowheads="1"/>
            </p:cNvSpPr>
            <p:nvPr/>
          </p:nvSpPr>
          <p:spPr bwMode="auto">
            <a:xfrm>
              <a:off x="3935" y="1574"/>
              <a:ext cx="2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4</a:t>
              </a:r>
            </a:p>
          </p:txBody>
        </p:sp>
        <p:sp>
          <p:nvSpPr>
            <p:cNvPr id="20504" name="Text Box 84"/>
            <p:cNvSpPr txBox="1">
              <a:spLocks noChangeArrowheads="1"/>
            </p:cNvSpPr>
            <p:nvPr/>
          </p:nvSpPr>
          <p:spPr bwMode="auto">
            <a:xfrm>
              <a:off x="2151" y="1642"/>
              <a:ext cx="667" cy="374"/>
            </a:xfrm>
            <a:prstGeom prst="rect">
              <a:avLst/>
            </a:prstGeom>
            <a:noFill/>
            <a:ln w="19050">
              <a:solidFill>
                <a:srgbClr val="00008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" rIns="0" bIns="1080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6000"/>
                </a:lnSpc>
              </a:pPr>
              <a:r>
                <a:rPr kumimoji="0" lang="en-US" altLang="zh-CN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4</a:t>
              </a:r>
              <a:r>
                <a:rPr kumimoji="0" lang="zh-CN" altLang="en-US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位</a:t>
              </a:r>
              <a:r>
                <a:rPr kumimoji="0" lang="en-US" altLang="zh-CN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CLA</a:t>
              </a:r>
            </a:p>
            <a:p>
              <a:pPr algn="ctr">
                <a:lnSpc>
                  <a:spcPct val="96000"/>
                </a:lnSpc>
              </a:pPr>
              <a:r>
                <a:rPr kumimoji="0" lang="zh-CN" altLang="en-US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加法器</a:t>
              </a:r>
            </a:p>
          </p:txBody>
        </p:sp>
        <p:sp>
          <p:nvSpPr>
            <p:cNvPr id="20505" name="Line 86"/>
            <p:cNvSpPr>
              <a:spLocks noChangeShapeType="1"/>
            </p:cNvSpPr>
            <p:nvPr/>
          </p:nvSpPr>
          <p:spPr bwMode="auto">
            <a:xfrm flipV="1">
              <a:off x="2650" y="2016"/>
              <a:ext cx="0" cy="256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6" name="Line 87"/>
            <p:cNvSpPr>
              <a:spLocks noChangeShapeType="1"/>
            </p:cNvSpPr>
            <p:nvPr/>
          </p:nvSpPr>
          <p:spPr bwMode="auto">
            <a:xfrm flipV="1">
              <a:off x="2483" y="1428"/>
              <a:ext cx="0" cy="214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7" name="Line 88"/>
            <p:cNvSpPr>
              <a:spLocks noChangeShapeType="1"/>
            </p:cNvSpPr>
            <p:nvPr/>
          </p:nvSpPr>
          <p:spPr bwMode="auto">
            <a:xfrm flipH="1">
              <a:off x="2829" y="1822"/>
              <a:ext cx="345" cy="0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8" name="Text Box 91"/>
            <p:cNvSpPr txBox="1">
              <a:spLocks noChangeArrowheads="1"/>
            </p:cNvSpPr>
            <p:nvPr/>
          </p:nvSpPr>
          <p:spPr bwMode="auto">
            <a:xfrm>
              <a:off x="2205" y="1272"/>
              <a:ext cx="60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12 </a:t>
              </a:r>
              <a:r>
                <a:rPr kumimoji="0" lang="zh-CN" altLang="en-US" sz="1200"/>
                <a:t>～ </a:t>
              </a: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9</a:t>
              </a:r>
            </a:p>
          </p:txBody>
        </p:sp>
        <p:sp>
          <p:nvSpPr>
            <p:cNvPr id="20509" name="Line 87"/>
            <p:cNvSpPr>
              <a:spLocks noChangeShapeType="1"/>
            </p:cNvSpPr>
            <p:nvPr/>
          </p:nvSpPr>
          <p:spPr bwMode="auto">
            <a:xfrm flipV="1">
              <a:off x="2303" y="2004"/>
              <a:ext cx="0" cy="172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0" name="Text Box 91"/>
            <p:cNvSpPr txBox="1">
              <a:spLocks noChangeArrowheads="1"/>
            </p:cNvSpPr>
            <p:nvPr/>
          </p:nvSpPr>
          <p:spPr bwMode="auto">
            <a:xfrm>
              <a:off x="2060" y="2146"/>
              <a:ext cx="60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12 </a:t>
              </a:r>
              <a:r>
                <a:rPr kumimoji="0" lang="zh-CN" altLang="en-US" sz="1200"/>
                <a:t>～ </a:t>
              </a: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9</a:t>
              </a:r>
            </a:p>
          </p:txBody>
        </p:sp>
        <p:sp>
          <p:nvSpPr>
            <p:cNvPr id="20511" name="Text Box 91"/>
            <p:cNvSpPr txBox="1">
              <a:spLocks noChangeArrowheads="1"/>
            </p:cNvSpPr>
            <p:nvPr/>
          </p:nvSpPr>
          <p:spPr bwMode="auto">
            <a:xfrm>
              <a:off x="2351" y="2275"/>
              <a:ext cx="60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B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12 </a:t>
              </a:r>
              <a:r>
                <a:rPr kumimoji="0" lang="zh-CN" altLang="en-US" sz="1200"/>
                <a:t>～ </a:t>
              </a: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B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9</a:t>
              </a:r>
            </a:p>
          </p:txBody>
        </p:sp>
        <p:sp>
          <p:nvSpPr>
            <p:cNvPr id="20512" name="Text Box 91"/>
            <p:cNvSpPr txBox="1">
              <a:spLocks noChangeArrowheads="1"/>
            </p:cNvSpPr>
            <p:nvPr/>
          </p:nvSpPr>
          <p:spPr bwMode="auto">
            <a:xfrm>
              <a:off x="2902" y="1582"/>
              <a:ext cx="2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8</a:t>
              </a:r>
            </a:p>
          </p:txBody>
        </p:sp>
        <p:sp>
          <p:nvSpPr>
            <p:cNvPr id="20513" name="Text Box 84"/>
            <p:cNvSpPr txBox="1">
              <a:spLocks noChangeArrowheads="1"/>
            </p:cNvSpPr>
            <p:nvPr/>
          </p:nvSpPr>
          <p:spPr bwMode="auto">
            <a:xfrm>
              <a:off x="1119" y="1641"/>
              <a:ext cx="667" cy="374"/>
            </a:xfrm>
            <a:prstGeom prst="rect">
              <a:avLst/>
            </a:prstGeom>
            <a:noFill/>
            <a:ln w="19050">
              <a:solidFill>
                <a:srgbClr val="00008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" rIns="0" bIns="1080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6000"/>
                </a:lnSpc>
              </a:pPr>
              <a:r>
                <a:rPr kumimoji="0" lang="en-US" altLang="zh-CN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4</a:t>
              </a:r>
              <a:r>
                <a:rPr kumimoji="0" lang="zh-CN" altLang="en-US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位</a:t>
              </a:r>
              <a:r>
                <a:rPr kumimoji="0" lang="en-US" altLang="zh-CN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CLA</a:t>
              </a:r>
            </a:p>
            <a:p>
              <a:pPr algn="ctr">
                <a:lnSpc>
                  <a:spcPct val="96000"/>
                </a:lnSpc>
              </a:pPr>
              <a:r>
                <a:rPr kumimoji="0" lang="zh-CN" altLang="en-US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加法器</a:t>
              </a:r>
            </a:p>
          </p:txBody>
        </p:sp>
        <p:sp>
          <p:nvSpPr>
            <p:cNvPr id="20514" name="Line 86"/>
            <p:cNvSpPr>
              <a:spLocks noChangeShapeType="1"/>
            </p:cNvSpPr>
            <p:nvPr/>
          </p:nvSpPr>
          <p:spPr bwMode="auto">
            <a:xfrm flipV="1">
              <a:off x="1618" y="2015"/>
              <a:ext cx="0" cy="256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5" name="Line 87"/>
            <p:cNvSpPr>
              <a:spLocks noChangeShapeType="1"/>
            </p:cNvSpPr>
            <p:nvPr/>
          </p:nvSpPr>
          <p:spPr bwMode="auto">
            <a:xfrm flipV="1">
              <a:off x="1451" y="1427"/>
              <a:ext cx="0" cy="214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6" name="Line 88"/>
            <p:cNvSpPr>
              <a:spLocks noChangeShapeType="1"/>
            </p:cNvSpPr>
            <p:nvPr/>
          </p:nvSpPr>
          <p:spPr bwMode="auto">
            <a:xfrm flipH="1">
              <a:off x="1797" y="1821"/>
              <a:ext cx="345" cy="0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7" name="Text Box 91"/>
            <p:cNvSpPr txBox="1">
              <a:spLocks noChangeArrowheads="1"/>
            </p:cNvSpPr>
            <p:nvPr/>
          </p:nvSpPr>
          <p:spPr bwMode="auto">
            <a:xfrm>
              <a:off x="1173" y="1271"/>
              <a:ext cx="60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16 </a:t>
              </a:r>
              <a:r>
                <a:rPr kumimoji="0" lang="zh-CN" altLang="en-US" sz="1200"/>
                <a:t>～ </a:t>
              </a: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13</a:t>
              </a:r>
            </a:p>
          </p:txBody>
        </p:sp>
        <p:sp>
          <p:nvSpPr>
            <p:cNvPr id="20518" name="Line 87"/>
            <p:cNvSpPr>
              <a:spLocks noChangeShapeType="1"/>
            </p:cNvSpPr>
            <p:nvPr/>
          </p:nvSpPr>
          <p:spPr bwMode="auto">
            <a:xfrm flipV="1">
              <a:off x="1271" y="2003"/>
              <a:ext cx="0" cy="172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Text Box 91"/>
            <p:cNvSpPr txBox="1">
              <a:spLocks noChangeArrowheads="1"/>
            </p:cNvSpPr>
            <p:nvPr/>
          </p:nvSpPr>
          <p:spPr bwMode="auto">
            <a:xfrm>
              <a:off x="1028" y="2145"/>
              <a:ext cx="60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16 </a:t>
              </a:r>
              <a:r>
                <a:rPr kumimoji="0" lang="zh-CN" altLang="en-US" sz="1200"/>
                <a:t>～ </a:t>
              </a: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13</a:t>
              </a:r>
            </a:p>
          </p:txBody>
        </p:sp>
        <p:sp>
          <p:nvSpPr>
            <p:cNvPr id="20520" name="Text Box 91"/>
            <p:cNvSpPr txBox="1">
              <a:spLocks noChangeArrowheads="1"/>
            </p:cNvSpPr>
            <p:nvPr/>
          </p:nvSpPr>
          <p:spPr bwMode="auto">
            <a:xfrm>
              <a:off x="1319" y="2274"/>
              <a:ext cx="60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B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16 </a:t>
              </a:r>
              <a:r>
                <a:rPr kumimoji="0" lang="zh-CN" altLang="en-US" sz="1200"/>
                <a:t>～ </a:t>
              </a: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B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13</a:t>
              </a:r>
            </a:p>
          </p:txBody>
        </p:sp>
        <p:sp>
          <p:nvSpPr>
            <p:cNvPr id="20521" name="Text Box 91"/>
            <p:cNvSpPr txBox="1">
              <a:spLocks noChangeArrowheads="1"/>
            </p:cNvSpPr>
            <p:nvPr/>
          </p:nvSpPr>
          <p:spPr bwMode="auto">
            <a:xfrm>
              <a:off x="1870" y="1581"/>
              <a:ext cx="2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12</a:t>
              </a:r>
            </a:p>
          </p:txBody>
        </p:sp>
        <p:sp>
          <p:nvSpPr>
            <p:cNvPr id="20522" name="Line 95"/>
            <p:cNvSpPr>
              <a:spLocks noChangeShapeType="1"/>
            </p:cNvSpPr>
            <p:nvPr/>
          </p:nvSpPr>
          <p:spPr bwMode="auto">
            <a:xfrm flipH="1">
              <a:off x="829" y="1819"/>
              <a:ext cx="280" cy="0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347663" y="1168400"/>
          <a:ext cx="7777162" cy="217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3" name="Document" r:id="rId4" imgW="8007350" imgH="2241550" progId="Word.Document.8">
                  <p:embed/>
                </p:oleObj>
              </mc:Choice>
              <mc:Fallback>
                <p:oleObj name="Document" r:id="rId4" imgW="8007350" imgH="224155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3" y="1168400"/>
                        <a:ext cx="7777162" cy="217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63" name="Object 3"/>
          <p:cNvGraphicFramePr>
            <a:graphicFrameLocks noChangeAspect="1"/>
          </p:cNvGraphicFramePr>
          <p:nvPr/>
        </p:nvGraphicFramePr>
        <p:xfrm>
          <a:off x="404813" y="3368675"/>
          <a:ext cx="8159750" cy="276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4" name="Document" r:id="rId7" imgW="8200390" imgH="2782570" progId="Word.Document.8">
                  <p:embed/>
                </p:oleObj>
              </mc:Choice>
              <mc:Fallback>
                <p:oleObj name="Document" r:id="rId7" imgW="8200390" imgH="278257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3368675"/>
                        <a:ext cx="8159750" cy="276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787400" y="409575"/>
            <a:ext cx="660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indent="11430" eaLnBrk="1" hangingPunct="1">
              <a:lnSpc>
                <a:spcPct val="150000"/>
              </a:lnSpc>
            </a:pPr>
            <a:r>
              <a:rPr lang="zh-CN" altLang="en-US" sz="220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2．分组并行进位方式</a:t>
            </a:r>
            <a:endParaRPr lang="zh-CN" altLang="en-US" sz="1000">
              <a:solidFill>
                <a:srgbClr val="80000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5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693738" y="874713"/>
            <a:ext cx="7848600" cy="838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 eaLnBrk="1" hangingPunct="1">
              <a:lnSpc>
                <a:spcPct val="100000"/>
              </a:lnSpc>
            </a:pPr>
            <a:r>
              <a:rPr lang="zh-CN" altLang="en-US" sz="3200">
                <a:solidFill>
                  <a:srgbClr val="99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第4章 数值的机器运算</a:t>
            </a:r>
          </a:p>
        </p:txBody>
      </p:sp>
      <p:grpSp>
        <p:nvGrpSpPr>
          <p:cNvPr id="4099" name="Group 5"/>
          <p:cNvGrpSpPr/>
          <p:nvPr/>
        </p:nvGrpSpPr>
        <p:grpSpPr bwMode="auto">
          <a:xfrm>
            <a:off x="457200" y="838200"/>
            <a:ext cx="7781925" cy="1052513"/>
            <a:chOff x="288" y="528"/>
            <a:chExt cx="4902" cy="663"/>
          </a:xfrm>
        </p:grpSpPr>
        <p:sp>
          <p:nvSpPr>
            <p:cNvPr id="4101" name="Rectangle 6"/>
            <p:cNvSpPr>
              <a:spLocks noChangeArrowheads="1"/>
            </p:cNvSpPr>
            <p:nvPr/>
          </p:nvSpPr>
          <p:spPr bwMode="auto">
            <a:xfrm>
              <a:off x="457" y="596"/>
              <a:ext cx="25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2" name="Rectangle 7"/>
            <p:cNvSpPr>
              <a:spLocks noChangeArrowheads="1"/>
            </p:cNvSpPr>
            <p:nvPr/>
          </p:nvSpPr>
          <p:spPr bwMode="auto">
            <a:xfrm>
              <a:off x="681" y="596"/>
              <a:ext cx="191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3" name="Rectangle 8"/>
            <p:cNvSpPr>
              <a:spLocks noChangeArrowheads="1"/>
            </p:cNvSpPr>
            <p:nvPr/>
          </p:nvSpPr>
          <p:spPr bwMode="auto">
            <a:xfrm>
              <a:off x="530" y="862"/>
              <a:ext cx="24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4" name="Rectangle 9"/>
            <p:cNvSpPr>
              <a:spLocks noChangeArrowheads="1"/>
            </p:cNvSpPr>
            <p:nvPr/>
          </p:nvSpPr>
          <p:spPr bwMode="auto">
            <a:xfrm>
              <a:off x="746" y="862"/>
              <a:ext cx="215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5" name="Rectangle 10"/>
            <p:cNvSpPr>
              <a:spLocks noChangeArrowheads="1"/>
            </p:cNvSpPr>
            <p:nvPr/>
          </p:nvSpPr>
          <p:spPr bwMode="auto">
            <a:xfrm>
              <a:off x="288" y="816"/>
              <a:ext cx="327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Rectangle 11"/>
            <p:cNvSpPr>
              <a:spLocks noChangeArrowheads="1"/>
            </p:cNvSpPr>
            <p:nvPr/>
          </p:nvSpPr>
          <p:spPr bwMode="auto">
            <a:xfrm>
              <a:off x="659" y="528"/>
              <a:ext cx="18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Rectangle 12"/>
            <p:cNvSpPr>
              <a:spLocks noChangeArrowheads="1"/>
            </p:cNvSpPr>
            <p:nvPr/>
          </p:nvSpPr>
          <p:spPr bwMode="auto">
            <a:xfrm flipV="1">
              <a:off x="384" y="1056"/>
              <a:ext cx="4806" cy="2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rgbClr val="B8B8E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00" name="Text Box 128"/>
          <p:cNvSpPr txBox="1">
            <a:spLocks noChangeArrowheads="1"/>
          </p:cNvSpPr>
          <p:nvPr/>
        </p:nvSpPr>
        <p:spPr bwMode="auto">
          <a:xfrm>
            <a:off x="1625600" y="1947863"/>
            <a:ext cx="6103938" cy="4321175"/>
          </a:xfrm>
          <a:prstGeom prst="rect">
            <a:avLst/>
          </a:prstGeom>
          <a:gradFill rotWithShape="0">
            <a:gsLst>
              <a:gs pos="0">
                <a:srgbClr val="ADD6FF"/>
              </a:gs>
              <a:gs pos="100000">
                <a:srgbClr val="F5E3F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kumimoji="0"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§4.1 基本算术运算的实现</a:t>
            </a:r>
          </a:p>
          <a:p>
            <a:pPr algn="just">
              <a:lnSpc>
                <a:spcPct val="130000"/>
              </a:lnSpc>
            </a:pPr>
            <a:r>
              <a:rPr kumimoji="0"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§4.2 定点加减运算</a:t>
            </a:r>
          </a:p>
          <a:p>
            <a:pPr algn="just">
              <a:lnSpc>
                <a:spcPct val="130000"/>
              </a:lnSpc>
            </a:pPr>
            <a:r>
              <a:rPr kumimoji="0"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§4.3 带符号数的移位和舍入操作</a:t>
            </a:r>
          </a:p>
          <a:p>
            <a:pPr algn="just">
              <a:lnSpc>
                <a:spcPct val="130000"/>
              </a:lnSpc>
            </a:pPr>
            <a:r>
              <a:rPr kumimoji="0"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§4.4 定点乘法运算</a:t>
            </a:r>
          </a:p>
          <a:p>
            <a:pPr algn="just">
              <a:lnSpc>
                <a:spcPct val="130000"/>
              </a:lnSpc>
            </a:pPr>
            <a:r>
              <a:rPr kumimoji="0"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§4.5 定点除法运算</a:t>
            </a:r>
          </a:p>
          <a:p>
            <a:pPr algn="just">
              <a:lnSpc>
                <a:spcPct val="130000"/>
              </a:lnSpc>
            </a:pPr>
            <a:r>
              <a:rPr kumimoji="0"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§4.6 规格化浮点运算</a:t>
            </a:r>
          </a:p>
          <a:p>
            <a:pPr algn="just">
              <a:lnSpc>
                <a:spcPct val="130000"/>
              </a:lnSpc>
            </a:pPr>
            <a:r>
              <a:rPr kumimoji="0"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§4.7 十进制整数的加法运算</a:t>
            </a:r>
          </a:p>
          <a:p>
            <a:pPr algn="just">
              <a:lnSpc>
                <a:spcPct val="130000"/>
              </a:lnSpc>
            </a:pPr>
            <a:r>
              <a:rPr kumimoji="0"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§4.8 逻辑运算与实现</a:t>
            </a:r>
          </a:p>
          <a:p>
            <a:pPr algn="just">
              <a:lnSpc>
                <a:spcPct val="130000"/>
              </a:lnSpc>
            </a:pPr>
            <a:r>
              <a:rPr kumimoji="0"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§4.9 运算器的基本组成结构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1141413" y="4108450"/>
            <a:ext cx="5197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两级先行进位时间图</a:t>
            </a:r>
            <a:r>
              <a:rPr lang="zh-CN" altLang="en-US"/>
              <a:t> </a:t>
            </a:r>
            <a:endParaRPr lang="zh-CN" altLang="en-US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253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4438650"/>
            <a:ext cx="5892800" cy="185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7"/>
          <p:cNvSpPr>
            <a:spLocks noChangeArrowheads="1"/>
          </p:cNvSpPr>
          <p:nvPr/>
        </p:nvSpPr>
        <p:spPr bwMode="auto">
          <a:xfrm>
            <a:off x="539750" y="376238"/>
            <a:ext cx="813435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成组先行进位电路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BCLA，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是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CLA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电路的修改，增加了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Gi*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和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Pi*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逻辑输出，去掉了其中最高位并行进位的输出。</a:t>
            </a:r>
            <a:r>
              <a:rPr lang="zh-CN" altLang="en-US" sz="1100"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22533" name="Group 73"/>
          <p:cNvGrpSpPr/>
          <p:nvPr/>
        </p:nvGrpSpPr>
        <p:grpSpPr bwMode="auto">
          <a:xfrm>
            <a:off x="1139825" y="1495425"/>
            <a:ext cx="7204075" cy="2547938"/>
            <a:chOff x="718" y="942"/>
            <a:chExt cx="4538" cy="1605"/>
          </a:xfrm>
        </p:grpSpPr>
        <p:sp>
          <p:nvSpPr>
            <p:cNvPr id="22534" name="Text Box 84"/>
            <p:cNvSpPr txBox="1">
              <a:spLocks noChangeArrowheads="1"/>
            </p:cNvSpPr>
            <p:nvPr/>
          </p:nvSpPr>
          <p:spPr bwMode="auto">
            <a:xfrm>
              <a:off x="4221" y="1717"/>
              <a:ext cx="667" cy="374"/>
            </a:xfrm>
            <a:prstGeom prst="rect">
              <a:avLst/>
            </a:prstGeom>
            <a:noFill/>
            <a:ln w="19050">
              <a:solidFill>
                <a:srgbClr val="00008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" rIns="0" bIns="1080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6000"/>
                </a:lnSpc>
              </a:pPr>
              <a:r>
                <a:rPr kumimoji="0" lang="en-US" altLang="zh-CN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BCLA</a:t>
              </a:r>
            </a:p>
            <a:p>
              <a:pPr algn="ctr">
                <a:lnSpc>
                  <a:spcPct val="96000"/>
                </a:lnSpc>
              </a:pPr>
              <a:r>
                <a:rPr kumimoji="0" lang="zh-CN" altLang="en-US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加法器</a:t>
              </a:r>
            </a:p>
          </p:txBody>
        </p:sp>
        <p:sp>
          <p:nvSpPr>
            <p:cNvPr id="22535" name="Line 86"/>
            <p:cNvSpPr>
              <a:spLocks noChangeShapeType="1"/>
            </p:cNvSpPr>
            <p:nvPr/>
          </p:nvSpPr>
          <p:spPr bwMode="auto">
            <a:xfrm flipV="1">
              <a:off x="4720" y="2091"/>
              <a:ext cx="0" cy="256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6" name="Line 88"/>
            <p:cNvSpPr>
              <a:spLocks noChangeShapeType="1"/>
            </p:cNvSpPr>
            <p:nvPr/>
          </p:nvSpPr>
          <p:spPr bwMode="auto">
            <a:xfrm flipH="1">
              <a:off x="4899" y="1897"/>
              <a:ext cx="345" cy="0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7" name="Text Box 91"/>
            <p:cNvSpPr txBox="1">
              <a:spLocks noChangeArrowheads="1"/>
            </p:cNvSpPr>
            <p:nvPr/>
          </p:nvSpPr>
          <p:spPr bwMode="auto">
            <a:xfrm>
              <a:off x="4366" y="1396"/>
              <a:ext cx="55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4 </a:t>
              </a:r>
              <a:r>
                <a:rPr kumimoji="0" lang="zh-CN" altLang="en-US" sz="1200"/>
                <a:t>～ </a:t>
              </a: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</a:p>
          </p:txBody>
        </p:sp>
        <p:sp>
          <p:nvSpPr>
            <p:cNvPr id="22538" name="Line 87"/>
            <p:cNvSpPr>
              <a:spLocks noChangeShapeType="1"/>
            </p:cNvSpPr>
            <p:nvPr/>
          </p:nvSpPr>
          <p:spPr bwMode="auto">
            <a:xfrm flipV="1">
              <a:off x="4373" y="2061"/>
              <a:ext cx="0" cy="172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9" name="Text Box 91"/>
            <p:cNvSpPr txBox="1">
              <a:spLocks noChangeArrowheads="1"/>
            </p:cNvSpPr>
            <p:nvPr/>
          </p:nvSpPr>
          <p:spPr bwMode="auto">
            <a:xfrm>
              <a:off x="4130" y="2221"/>
              <a:ext cx="60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4 </a:t>
              </a:r>
              <a:r>
                <a:rPr kumimoji="0" lang="zh-CN" altLang="en-US" sz="1200"/>
                <a:t>～ </a:t>
              </a: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</a:p>
          </p:txBody>
        </p:sp>
        <p:sp>
          <p:nvSpPr>
            <p:cNvPr id="22540" name="Text Box 91"/>
            <p:cNvSpPr txBox="1">
              <a:spLocks noChangeArrowheads="1"/>
            </p:cNvSpPr>
            <p:nvPr/>
          </p:nvSpPr>
          <p:spPr bwMode="auto">
            <a:xfrm>
              <a:off x="4421" y="2350"/>
              <a:ext cx="60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B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4 </a:t>
              </a:r>
              <a:r>
                <a:rPr kumimoji="0" lang="zh-CN" altLang="en-US" sz="1200"/>
                <a:t>～ </a:t>
              </a: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B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</a:p>
          </p:txBody>
        </p:sp>
        <p:sp>
          <p:nvSpPr>
            <p:cNvPr id="22541" name="Text Box 91"/>
            <p:cNvSpPr txBox="1">
              <a:spLocks noChangeArrowheads="1"/>
            </p:cNvSpPr>
            <p:nvPr/>
          </p:nvSpPr>
          <p:spPr bwMode="auto">
            <a:xfrm>
              <a:off x="4972" y="1657"/>
              <a:ext cx="2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0</a:t>
              </a:r>
            </a:p>
          </p:txBody>
        </p:sp>
        <p:sp>
          <p:nvSpPr>
            <p:cNvPr id="22542" name="Text Box 91"/>
            <p:cNvSpPr txBox="1">
              <a:spLocks noChangeArrowheads="1"/>
            </p:cNvSpPr>
            <p:nvPr/>
          </p:nvSpPr>
          <p:spPr bwMode="auto">
            <a:xfrm>
              <a:off x="718" y="942"/>
              <a:ext cx="2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60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kumimoji="0" lang="en-US" altLang="zh-CN" sz="120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16</a:t>
              </a:r>
            </a:p>
          </p:txBody>
        </p:sp>
        <p:sp>
          <p:nvSpPr>
            <p:cNvPr id="22543" name="Text Box 84"/>
            <p:cNvSpPr txBox="1">
              <a:spLocks noChangeArrowheads="1"/>
            </p:cNvSpPr>
            <p:nvPr/>
          </p:nvSpPr>
          <p:spPr bwMode="auto">
            <a:xfrm>
              <a:off x="3184" y="1712"/>
              <a:ext cx="667" cy="374"/>
            </a:xfrm>
            <a:prstGeom prst="rect">
              <a:avLst/>
            </a:prstGeom>
            <a:noFill/>
            <a:ln w="19050">
              <a:solidFill>
                <a:srgbClr val="00008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" rIns="0" bIns="1080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6000"/>
                </a:lnSpc>
              </a:pPr>
              <a:r>
                <a:rPr kumimoji="0" lang="en-US" altLang="zh-CN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BCLA</a:t>
              </a:r>
            </a:p>
            <a:p>
              <a:pPr algn="ctr">
                <a:lnSpc>
                  <a:spcPct val="96000"/>
                </a:lnSpc>
              </a:pPr>
              <a:r>
                <a:rPr kumimoji="0" lang="zh-CN" altLang="en-US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加法器</a:t>
              </a:r>
            </a:p>
          </p:txBody>
        </p:sp>
        <p:sp>
          <p:nvSpPr>
            <p:cNvPr id="22544" name="Line 86"/>
            <p:cNvSpPr>
              <a:spLocks noChangeShapeType="1"/>
            </p:cNvSpPr>
            <p:nvPr/>
          </p:nvSpPr>
          <p:spPr bwMode="auto">
            <a:xfrm flipV="1">
              <a:off x="3683" y="2086"/>
              <a:ext cx="0" cy="256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5" name="Text Box 91"/>
            <p:cNvSpPr txBox="1">
              <a:spLocks noChangeArrowheads="1"/>
            </p:cNvSpPr>
            <p:nvPr/>
          </p:nvSpPr>
          <p:spPr bwMode="auto">
            <a:xfrm>
              <a:off x="3329" y="1391"/>
              <a:ext cx="55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8 </a:t>
              </a:r>
              <a:r>
                <a:rPr kumimoji="0" lang="zh-CN" altLang="en-US" sz="1200"/>
                <a:t>～ </a:t>
              </a: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5</a:t>
              </a:r>
            </a:p>
          </p:txBody>
        </p:sp>
        <p:sp>
          <p:nvSpPr>
            <p:cNvPr id="22546" name="Line 87"/>
            <p:cNvSpPr>
              <a:spLocks noChangeShapeType="1"/>
            </p:cNvSpPr>
            <p:nvPr/>
          </p:nvSpPr>
          <p:spPr bwMode="auto">
            <a:xfrm flipV="1">
              <a:off x="3336" y="2056"/>
              <a:ext cx="0" cy="172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7" name="Text Box 91"/>
            <p:cNvSpPr txBox="1">
              <a:spLocks noChangeArrowheads="1"/>
            </p:cNvSpPr>
            <p:nvPr/>
          </p:nvSpPr>
          <p:spPr bwMode="auto">
            <a:xfrm>
              <a:off x="3093" y="2216"/>
              <a:ext cx="60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8 </a:t>
              </a:r>
              <a:r>
                <a:rPr kumimoji="0" lang="zh-CN" altLang="en-US" sz="1200"/>
                <a:t>～ </a:t>
              </a: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5</a:t>
              </a:r>
            </a:p>
          </p:txBody>
        </p:sp>
        <p:sp>
          <p:nvSpPr>
            <p:cNvPr id="22548" name="Text Box 91"/>
            <p:cNvSpPr txBox="1">
              <a:spLocks noChangeArrowheads="1"/>
            </p:cNvSpPr>
            <p:nvPr/>
          </p:nvSpPr>
          <p:spPr bwMode="auto">
            <a:xfrm>
              <a:off x="3384" y="2345"/>
              <a:ext cx="60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B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8 </a:t>
              </a:r>
              <a:r>
                <a:rPr kumimoji="0" lang="zh-CN" altLang="en-US" sz="1200"/>
                <a:t>～ </a:t>
              </a: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B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5</a:t>
              </a:r>
            </a:p>
          </p:txBody>
        </p:sp>
        <p:sp>
          <p:nvSpPr>
            <p:cNvPr id="22549" name="Text Box 91"/>
            <p:cNvSpPr txBox="1">
              <a:spLocks noChangeArrowheads="1"/>
            </p:cNvSpPr>
            <p:nvPr/>
          </p:nvSpPr>
          <p:spPr bwMode="auto">
            <a:xfrm>
              <a:off x="3886" y="1876"/>
              <a:ext cx="2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60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kumimoji="0" lang="en-US" altLang="zh-CN" sz="120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4</a:t>
              </a:r>
            </a:p>
          </p:txBody>
        </p:sp>
        <p:sp>
          <p:nvSpPr>
            <p:cNvPr id="22550" name="Text Box 84"/>
            <p:cNvSpPr txBox="1">
              <a:spLocks noChangeArrowheads="1"/>
            </p:cNvSpPr>
            <p:nvPr/>
          </p:nvSpPr>
          <p:spPr bwMode="auto">
            <a:xfrm>
              <a:off x="2151" y="1720"/>
              <a:ext cx="667" cy="374"/>
            </a:xfrm>
            <a:prstGeom prst="rect">
              <a:avLst/>
            </a:prstGeom>
            <a:noFill/>
            <a:ln w="19050">
              <a:solidFill>
                <a:srgbClr val="00008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" rIns="0" bIns="1080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6000"/>
                </a:lnSpc>
              </a:pPr>
              <a:r>
                <a:rPr kumimoji="0" lang="en-US" altLang="zh-CN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BCLA</a:t>
              </a:r>
            </a:p>
            <a:p>
              <a:pPr algn="ctr">
                <a:lnSpc>
                  <a:spcPct val="96000"/>
                </a:lnSpc>
              </a:pPr>
              <a:r>
                <a:rPr kumimoji="0" lang="zh-CN" altLang="en-US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加法器</a:t>
              </a:r>
            </a:p>
          </p:txBody>
        </p:sp>
        <p:sp>
          <p:nvSpPr>
            <p:cNvPr id="22551" name="Line 86"/>
            <p:cNvSpPr>
              <a:spLocks noChangeShapeType="1"/>
            </p:cNvSpPr>
            <p:nvPr/>
          </p:nvSpPr>
          <p:spPr bwMode="auto">
            <a:xfrm flipV="1">
              <a:off x="2650" y="2094"/>
              <a:ext cx="0" cy="256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2" name="Text Box 91"/>
            <p:cNvSpPr txBox="1">
              <a:spLocks noChangeArrowheads="1"/>
            </p:cNvSpPr>
            <p:nvPr/>
          </p:nvSpPr>
          <p:spPr bwMode="auto">
            <a:xfrm>
              <a:off x="2338" y="1399"/>
              <a:ext cx="55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12 </a:t>
              </a:r>
              <a:r>
                <a:rPr kumimoji="0" lang="zh-CN" altLang="en-US" sz="1200"/>
                <a:t>～ </a:t>
              </a: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9</a:t>
              </a:r>
            </a:p>
          </p:txBody>
        </p:sp>
        <p:sp>
          <p:nvSpPr>
            <p:cNvPr id="22553" name="Line 87"/>
            <p:cNvSpPr>
              <a:spLocks noChangeShapeType="1"/>
            </p:cNvSpPr>
            <p:nvPr/>
          </p:nvSpPr>
          <p:spPr bwMode="auto">
            <a:xfrm flipV="1">
              <a:off x="2303" y="2064"/>
              <a:ext cx="0" cy="172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4" name="Text Box 91"/>
            <p:cNvSpPr txBox="1">
              <a:spLocks noChangeArrowheads="1"/>
            </p:cNvSpPr>
            <p:nvPr/>
          </p:nvSpPr>
          <p:spPr bwMode="auto">
            <a:xfrm>
              <a:off x="2060" y="2224"/>
              <a:ext cx="60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12 </a:t>
              </a:r>
              <a:r>
                <a:rPr kumimoji="0" lang="zh-CN" altLang="en-US" sz="1200"/>
                <a:t>～ </a:t>
              </a: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9</a:t>
              </a:r>
            </a:p>
          </p:txBody>
        </p:sp>
        <p:sp>
          <p:nvSpPr>
            <p:cNvPr id="22555" name="Text Box 91"/>
            <p:cNvSpPr txBox="1">
              <a:spLocks noChangeArrowheads="1"/>
            </p:cNvSpPr>
            <p:nvPr/>
          </p:nvSpPr>
          <p:spPr bwMode="auto">
            <a:xfrm>
              <a:off x="2351" y="2353"/>
              <a:ext cx="60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B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12 </a:t>
              </a:r>
              <a:r>
                <a:rPr kumimoji="0" lang="zh-CN" altLang="en-US" sz="1200"/>
                <a:t>～ </a:t>
              </a: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B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9</a:t>
              </a:r>
            </a:p>
          </p:txBody>
        </p:sp>
        <p:sp>
          <p:nvSpPr>
            <p:cNvPr id="22556" name="Text Box 91"/>
            <p:cNvSpPr txBox="1">
              <a:spLocks noChangeArrowheads="1"/>
            </p:cNvSpPr>
            <p:nvPr/>
          </p:nvSpPr>
          <p:spPr bwMode="auto">
            <a:xfrm>
              <a:off x="2853" y="1884"/>
              <a:ext cx="2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60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kumimoji="0" lang="en-US" altLang="zh-CN" sz="120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8</a:t>
              </a:r>
            </a:p>
          </p:txBody>
        </p:sp>
        <p:sp>
          <p:nvSpPr>
            <p:cNvPr id="22557" name="Text Box 84"/>
            <p:cNvSpPr txBox="1">
              <a:spLocks noChangeArrowheads="1"/>
            </p:cNvSpPr>
            <p:nvPr/>
          </p:nvSpPr>
          <p:spPr bwMode="auto">
            <a:xfrm>
              <a:off x="1119" y="1719"/>
              <a:ext cx="667" cy="374"/>
            </a:xfrm>
            <a:prstGeom prst="rect">
              <a:avLst/>
            </a:prstGeom>
            <a:noFill/>
            <a:ln w="19050">
              <a:solidFill>
                <a:srgbClr val="00008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" rIns="0" bIns="1080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6000"/>
                </a:lnSpc>
              </a:pPr>
              <a:r>
                <a:rPr kumimoji="0" lang="en-US" altLang="zh-CN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BCLA</a:t>
              </a:r>
            </a:p>
            <a:p>
              <a:pPr algn="ctr">
                <a:lnSpc>
                  <a:spcPct val="96000"/>
                </a:lnSpc>
              </a:pPr>
              <a:r>
                <a:rPr kumimoji="0" lang="zh-CN" altLang="en-US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加法器</a:t>
              </a:r>
            </a:p>
          </p:txBody>
        </p:sp>
        <p:sp>
          <p:nvSpPr>
            <p:cNvPr id="22558" name="Line 86"/>
            <p:cNvSpPr>
              <a:spLocks noChangeShapeType="1"/>
            </p:cNvSpPr>
            <p:nvPr/>
          </p:nvSpPr>
          <p:spPr bwMode="auto">
            <a:xfrm flipV="1">
              <a:off x="1618" y="2093"/>
              <a:ext cx="0" cy="256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9" name="Line 87"/>
            <p:cNvSpPr>
              <a:spLocks noChangeShapeType="1"/>
            </p:cNvSpPr>
            <p:nvPr/>
          </p:nvSpPr>
          <p:spPr bwMode="auto">
            <a:xfrm flipV="1">
              <a:off x="4553" y="1537"/>
              <a:ext cx="0" cy="18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0" name="Line 87"/>
            <p:cNvSpPr>
              <a:spLocks noChangeShapeType="1"/>
            </p:cNvSpPr>
            <p:nvPr/>
          </p:nvSpPr>
          <p:spPr bwMode="auto">
            <a:xfrm flipV="1">
              <a:off x="3516" y="1533"/>
              <a:ext cx="0" cy="18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1" name="Line 87"/>
            <p:cNvSpPr>
              <a:spLocks noChangeShapeType="1"/>
            </p:cNvSpPr>
            <p:nvPr/>
          </p:nvSpPr>
          <p:spPr bwMode="auto">
            <a:xfrm flipV="1">
              <a:off x="2483" y="1540"/>
              <a:ext cx="0" cy="18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2" name="Line 87"/>
            <p:cNvSpPr>
              <a:spLocks noChangeShapeType="1"/>
            </p:cNvSpPr>
            <p:nvPr/>
          </p:nvSpPr>
          <p:spPr bwMode="auto">
            <a:xfrm flipV="1">
              <a:off x="1451" y="1539"/>
              <a:ext cx="0" cy="18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3" name="Text Box 91"/>
            <p:cNvSpPr txBox="1">
              <a:spLocks noChangeArrowheads="1"/>
            </p:cNvSpPr>
            <p:nvPr/>
          </p:nvSpPr>
          <p:spPr bwMode="auto">
            <a:xfrm>
              <a:off x="1250" y="1398"/>
              <a:ext cx="64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16 </a:t>
              </a:r>
              <a:r>
                <a:rPr kumimoji="0" lang="zh-CN" altLang="en-US" sz="1200"/>
                <a:t>～ </a:t>
              </a: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13</a:t>
              </a:r>
            </a:p>
          </p:txBody>
        </p:sp>
        <p:sp>
          <p:nvSpPr>
            <p:cNvPr id="22564" name="Line 87"/>
            <p:cNvSpPr>
              <a:spLocks noChangeShapeType="1"/>
            </p:cNvSpPr>
            <p:nvPr/>
          </p:nvSpPr>
          <p:spPr bwMode="auto">
            <a:xfrm flipV="1">
              <a:off x="1271" y="2063"/>
              <a:ext cx="0" cy="172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5" name="Text Box 91"/>
            <p:cNvSpPr txBox="1">
              <a:spLocks noChangeArrowheads="1"/>
            </p:cNvSpPr>
            <p:nvPr/>
          </p:nvSpPr>
          <p:spPr bwMode="auto">
            <a:xfrm>
              <a:off x="1028" y="2223"/>
              <a:ext cx="60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16 </a:t>
              </a:r>
              <a:r>
                <a:rPr kumimoji="0" lang="zh-CN" altLang="en-US" sz="1200"/>
                <a:t>～ </a:t>
              </a: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13</a:t>
              </a:r>
            </a:p>
          </p:txBody>
        </p:sp>
        <p:sp>
          <p:nvSpPr>
            <p:cNvPr id="22566" name="Text Box 91"/>
            <p:cNvSpPr txBox="1">
              <a:spLocks noChangeArrowheads="1"/>
            </p:cNvSpPr>
            <p:nvPr/>
          </p:nvSpPr>
          <p:spPr bwMode="auto">
            <a:xfrm>
              <a:off x="1319" y="2352"/>
              <a:ext cx="60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B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16 </a:t>
              </a:r>
              <a:r>
                <a:rPr kumimoji="0" lang="zh-CN" altLang="en-US" sz="1200"/>
                <a:t>～ </a:t>
              </a: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B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13</a:t>
              </a:r>
            </a:p>
          </p:txBody>
        </p:sp>
        <p:sp>
          <p:nvSpPr>
            <p:cNvPr id="22567" name="Text Box 91"/>
            <p:cNvSpPr txBox="1">
              <a:spLocks noChangeArrowheads="1"/>
            </p:cNvSpPr>
            <p:nvPr/>
          </p:nvSpPr>
          <p:spPr bwMode="auto">
            <a:xfrm>
              <a:off x="1821" y="1883"/>
              <a:ext cx="2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60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kumimoji="0" lang="en-US" altLang="zh-CN" sz="120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12</a:t>
              </a:r>
            </a:p>
          </p:txBody>
        </p:sp>
        <p:sp>
          <p:nvSpPr>
            <p:cNvPr id="22568" name="Text Box 51"/>
            <p:cNvSpPr txBox="1">
              <a:spLocks noChangeArrowheads="1"/>
            </p:cNvSpPr>
            <p:nvPr/>
          </p:nvSpPr>
          <p:spPr bwMode="auto">
            <a:xfrm>
              <a:off x="1103" y="997"/>
              <a:ext cx="3800" cy="283"/>
            </a:xfrm>
            <a:prstGeom prst="rect">
              <a:avLst/>
            </a:prstGeom>
            <a:noFill/>
            <a:ln w="19050" algn="ctr">
              <a:solidFill>
                <a:srgbClr val="00008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CN" sz="2000">
                  <a:latin typeface="黑体" panose="02010600030101010101" pitchFamily="2" charset="-122"/>
                  <a:ea typeface="黑体" panose="02010600030101010101" pitchFamily="2" charset="-122"/>
                </a:rPr>
                <a:t>CLA</a:t>
              </a:r>
              <a:r>
                <a:rPr lang="zh-CN" altLang="en-US" sz="2000">
                  <a:latin typeface="黑体" panose="02010600030101010101" pitchFamily="2" charset="-122"/>
                  <a:ea typeface="黑体" panose="02010600030101010101" pitchFamily="2" charset="-122"/>
                </a:rPr>
                <a:t>电路</a:t>
              </a:r>
            </a:p>
          </p:txBody>
        </p:sp>
        <p:sp>
          <p:nvSpPr>
            <p:cNvPr id="22569" name="Line 52"/>
            <p:cNvSpPr>
              <a:spLocks noChangeShapeType="1"/>
            </p:cNvSpPr>
            <p:nvPr/>
          </p:nvSpPr>
          <p:spPr bwMode="auto">
            <a:xfrm flipV="1">
              <a:off x="1145" y="1285"/>
              <a:ext cx="0" cy="422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70" name="Line 53"/>
            <p:cNvSpPr>
              <a:spLocks noChangeShapeType="1"/>
            </p:cNvSpPr>
            <p:nvPr/>
          </p:nvSpPr>
          <p:spPr bwMode="auto">
            <a:xfrm flipV="1">
              <a:off x="1246" y="1288"/>
              <a:ext cx="0" cy="422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71" name="Text Box 91"/>
            <p:cNvSpPr txBox="1">
              <a:spLocks noChangeArrowheads="1"/>
            </p:cNvSpPr>
            <p:nvPr/>
          </p:nvSpPr>
          <p:spPr bwMode="auto">
            <a:xfrm>
              <a:off x="796" y="1281"/>
              <a:ext cx="64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G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4</a:t>
              </a:r>
              <a:r>
                <a:rPr kumimoji="0" lang="en-US" altLang="zh-CN" sz="1600" baseline="300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*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</a:t>
              </a:r>
              <a:r>
                <a:rPr kumimoji="0" lang="zh-CN" altLang="en-US" sz="1200"/>
                <a:t>   </a:t>
              </a: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P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4</a:t>
              </a:r>
              <a:r>
                <a:rPr kumimoji="0" lang="en-US" altLang="zh-CN" sz="1600" baseline="300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*</a:t>
              </a:r>
            </a:p>
          </p:txBody>
        </p:sp>
        <p:sp>
          <p:nvSpPr>
            <p:cNvPr id="22572" name="Line 58"/>
            <p:cNvSpPr>
              <a:spLocks noChangeShapeType="1"/>
            </p:cNvSpPr>
            <p:nvPr/>
          </p:nvSpPr>
          <p:spPr bwMode="auto">
            <a:xfrm flipV="1">
              <a:off x="2201" y="1287"/>
              <a:ext cx="0" cy="422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73" name="Line 59"/>
            <p:cNvSpPr>
              <a:spLocks noChangeShapeType="1"/>
            </p:cNvSpPr>
            <p:nvPr/>
          </p:nvSpPr>
          <p:spPr bwMode="auto">
            <a:xfrm flipV="1">
              <a:off x="2302" y="1290"/>
              <a:ext cx="0" cy="422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74" name="Text Box 91"/>
            <p:cNvSpPr txBox="1">
              <a:spLocks noChangeArrowheads="1"/>
            </p:cNvSpPr>
            <p:nvPr/>
          </p:nvSpPr>
          <p:spPr bwMode="auto">
            <a:xfrm>
              <a:off x="1852" y="1283"/>
              <a:ext cx="64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G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3</a:t>
              </a:r>
              <a:r>
                <a:rPr kumimoji="0" lang="en-US" altLang="zh-CN" sz="1600" baseline="300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*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</a:t>
              </a:r>
              <a:r>
                <a:rPr kumimoji="0" lang="zh-CN" altLang="en-US" sz="1200"/>
                <a:t>   </a:t>
              </a: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P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3</a:t>
              </a:r>
              <a:r>
                <a:rPr kumimoji="0" lang="en-US" altLang="zh-CN" sz="1600" baseline="300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*</a:t>
              </a:r>
            </a:p>
          </p:txBody>
        </p:sp>
        <p:sp>
          <p:nvSpPr>
            <p:cNvPr id="22575" name="Line 62"/>
            <p:cNvSpPr>
              <a:spLocks noChangeShapeType="1"/>
            </p:cNvSpPr>
            <p:nvPr/>
          </p:nvSpPr>
          <p:spPr bwMode="auto">
            <a:xfrm flipV="1">
              <a:off x="3213" y="1287"/>
              <a:ext cx="0" cy="422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76" name="Line 63"/>
            <p:cNvSpPr>
              <a:spLocks noChangeShapeType="1"/>
            </p:cNvSpPr>
            <p:nvPr/>
          </p:nvSpPr>
          <p:spPr bwMode="auto">
            <a:xfrm flipV="1">
              <a:off x="3314" y="1290"/>
              <a:ext cx="0" cy="422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77" name="Text Box 91"/>
            <p:cNvSpPr txBox="1">
              <a:spLocks noChangeArrowheads="1"/>
            </p:cNvSpPr>
            <p:nvPr/>
          </p:nvSpPr>
          <p:spPr bwMode="auto">
            <a:xfrm>
              <a:off x="2864" y="1291"/>
              <a:ext cx="64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G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2</a:t>
              </a:r>
              <a:r>
                <a:rPr kumimoji="0" lang="en-US" altLang="zh-CN" sz="1600" baseline="300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*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</a:t>
              </a:r>
              <a:r>
                <a:rPr kumimoji="0" lang="zh-CN" altLang="en-US" sz="1200"/>
                <a:t>   </a:t>
              </a: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P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2</a:t>
              </a:r>
              <a:r>
                <a:rPr kumimoji="0" lang="en-US" altLang="zh-CN" sz="1600" baseline="300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*</a:t>
              </a:r>
            </a:p>
          </p:txBody>
        </p:sp>
        <p:sp>
          <p:nvSpPr>
            <p:cNvPr id="22578" name="Line 66"/>
            <p:cNvSpPr>
              <a:spLocks noChangeShapeType="1"/>
            </p:cNvSpPr>
            <p:nvPr/>
          </p:nvSpPr>
          <p:spPr bwMode="auto">
            <a:xfrm flipV="1">
              <a:off x="4260" y="1288"/>
              <a:ext cx="0" cy="422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79" name="Line 67"/>
            <p:cNvSpPr>
              <a:spLocks noChangeShapeType="1"/>
            </p:cNvSpPr>
            <p:nvPr/>
          </p:nvSpPr>
          <p:spPr bwMode="auto">
            <a:xfrm flipV="1">
              <a:off x="4361" y="1287"/>
              <a:ext cx="0" cy="422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80" name="Text Box 91"/>
            <p:cNvSpPr txBox="1">
              <a:spLocks noChangeArrowheads="1"/>
            </p:cNvSpPr>
            <p:nvPr/>
          </p:nvSpPr>
          <p:spPr bwMode="auto">
            <a:xfrm>
              <a:off x="3911" y="1284"/>
              <a:ext cx="64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G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  <a:r>
                <a:rPr kumimoji="0" lang="en-US" altLang="zh-CN" sz="1600" baseline="300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*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</a:t>
              </a:r>
              <a:r>
                <a:rPr kumimoji="0" lang="zh-CN" altLang="en-US" sz="1200"/>
                <a:t>   </a:t>
              </a:r>
              <a:r>
                <a:rPr kumimoji="0" lang="en-US" altLang="zh-CN" sz="16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P</a:t>
              </a:r>
              <a:r>
                <a:rPr kumimoji="0" lang="en-US" altLang="zh-CN" sz="12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  <a:r>
                <a:rPr kumimoji="0" lang="en-US" altLang="zh-CN" sz="1600" baseline="30000">
                  <a:solidFill>
                    <a:srgbClr val="000099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*</a:t>
              </a:r>
            </a:p>
          </p:txBody>
        </p:sp>
        <p:sp>
          <p:nvSpPr>
            <p:cNvPr id="22581" name="Freeform 69"/>
            <p:cNvSpPr/>
            <p:nvPr/>
          </p:nvSpPr>
          <p:spPr bwMode="auto">
            <a:xfrm>
              <a:off x="1784" y="1278"/>
              <a:ext cx="162" cy="590"/>
            </a:xfrm>
            <a:custGeom>
              <a:avLst/>
              <a:gdLst>
                <a:gd name="T0" fmla="*/ 162 w 162"/>
                <a:gd name="T1" fmla="*/ 0 h 590"/>
                <a:gd name="T2" fmla="*/ 162 w 162"/>
                <a:gd name="T3" fmla="*/ 590 h 590"/>
                <a:gd name="T4" fmla="*/ 0 w 162"/>
                <a:gd name="T5" fmla="*/ 590 h 590"/>
                <a:gd name="T6" fmla="*/ 0 60000 65536"/>
                <a:gd name="T7" fmla="*/ 0 60000 65536"/>
                <a:gd name="T8" fmla="*/ 0 60000 65536"/>
                <a:gd name="T9" fmla="*/ 0 w 162"/>
                <a:gd name="T10" fmla="*/ 0 h 590"/>
                <a:gd name="T11" fmla="*/ 162 w 162"/>
                <a:gd name="T12" fmla="*/ 590 h 5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2" h="590">
                  <a:moveTo>
                    <a:pt x="162" y="0"/>
                  </a:moveTo>
                  <a:lnTo>
                    <a:pt x="162" y="590"/>
                  </a:lnTo>
                  <a:lnTo>
                    <a:pt x="0" y="590"/>
                  </a:ln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82" name="Freeform 70"/>
            <p:cNvSpPr/>
            <p:nvPr/>
          </p:nvSpPr>
          <p:spPr bwMode="auto">
            <a:xfrm>
              <a:off x="2812" y="1280"/>
              <a:ext cx="162" cy="590"/>
            </a:xfrm>
            <a:custGeom>
              <a:avLst/>
              <a:gdLst>
                <a:gd name="T0" fmla="*/ 162 w 162"/>
                <a:gd name="T1" fmla="*/ 0 h 590"/>
                <a:gd name="T2" fmla="*/ 162 w 162"/>
                <a:gd name="T3" fmla="*/ 590 h 590"/>
                <a:gd name="T4" fmla="*/ 0 w 162"/>
                <a:gd name="T5" fmla="*/ 590 h 590"/>
                <a:gd name="T6" fmla="*/ 0 60000 65536"/>
                <a:gd name="T7" fmla="*/ 0 60000 65536"/>
                <a:gd name="T8" fmla="*/ 0 60000 65536"/>
                <a:gd name="T9" fmla="*/ 0 w 162"/>
                <a:gd name="T10" fmla="*/ 0 h 590"/>
                <a:gd name="T11" fmla="*/ 162 w 162"/>
                <a:gd name="T12" fmla="*/ 590 h 5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2" h="590">
                  <a:moveTo>
                    <a:pt x="162" y="0"/>
                  </a:moveTo>
                  <a:lnTo>
                    <a:pt x="162" y="590"/>
                  </a:lnTo>
                  <a:lnTo>
                    <a:pt x="0" y="590"/>
                  </a:ln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83" name="Freeform 71"/>
            <p:cNvSpPr/>
            <p:nvPr/>
          </p:nvSpPr>
          <p:spPr bwMode="auto">
            <a:xfrm>
              <a:off x="3845" y="1280"/>
              <a:ext cx="162" cy="590"/>
            </a:xfrm>
            <a:custGeom>
              <a:avLst/>
              <a:gdLst>
                <a:gd name="T0" fmla="*/ 162 w 162"/>
                <a:gd name="T1" fmla="*/ 0 h 590"/>
                <a:gd name="T2" fmla="*/ 162 w 162"/>
                <a:gd name="T3" fmla="*/ 590 h 590"/>
                <a:gd name="T4" fmla="*/ 0 w 162"/>
                <a:gd name="T5" fmla="*/ 590 h 590"/>
                <a:gd name="T6" fmla="*/ 0 60000 65536"/>
                <a:gd name="T7" fmla="*/ 0 60000 65536"/>
                <a:gd name="T8" fmla="*/ 0 60000 65536"/>
                <a:gd name="T9" fmla="*/ 0 w 162"/>
                <a:gd name="T10" fmla="*/ 0 h 590"/>
                <a:gd name="T11" fmla="*/ 162 w 162"/>
                <a:gd name="T12" fmla="*/ 590 h 5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2" h="590">
                  <a:moveTo>
                    <a:pt x="162" y="0"/>
                  </a:moveTo>
                  <a:lnTo>
                    <a:pt x="162" y="590"/>
                  </a:lnTo>
                  <a:lnTo>
                    <a:pt x="0" y="590"/>
                  </a:ln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84" name="Line 88"/>
            <p:cNvSpPr>
              <a:spLocks noChangeShapeType="1"/>
            </p:cNvSpPr>
            <p:nvPr/>
          </p:nvSpPr>
          <p:spPr bwMode="auto">
            <a:xfrm flipH="1">
              <a:off x="751" y="1134"/>
              <a:ext cx="34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ChangeArrowheads="1"/>
          </p:cNvSpPr>
          <p:nvPr/>
        </p:nvSpPr>
        <p:spPr bwMode="auto">
          <a:xfrm>
            <a:off x="533400" y="733425"/>
            <a:ext cx="8242300" cy="2991082"/>
          </a:xfrm>
          <a:prstGeom prst="rect">
            <a:avLst/>
          </a:prstGeom>
          <a:gradFill rotWithShape="0">
            <a:gsLst>
              <a:gs pos="0">
                <a:srgbClr val="ADD6FF"/>
              </a:gs>
              <a:gs pos="50000">
                <a:srgbClr val="F5E3F3"/>
              </a:gs>
              <a:gs pos="100000">
                <a:srgbClr val="ADD6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indent="11430" eaLnBrk="1" hangingPunct="1"/>
            <a:r>
              <a:rPr lang="zh-CN" altLang="en-US" i="1" dirty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？思考：</a:t>
            </a:r>
            <a:endParaRPr lang="zh-CN" altLang="en-US" dirty="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11430"/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1</a:t>
            </a:r>
            <a:r>
              <a:rPr lang="zh-CN" altLang="en-US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．全加器中进位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输出表达式 </a:t>
            </a:r>
            <a:endParaRPr lang="en-US" altLang="zh-CN" dirty="0" smtClean="0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11430"/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       </a:t>
            </a:r>
            <a:r>
              <a:rPr lang="en-US" altLang="zh-CN" dirty="0" err="1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C</a:t>
            </a:r>
            <a:r>
              <a:rPr lang="en-US" altLang="zh-CN" baseline="-25000" dirty="0" err="1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</a:t>
            </a:r>
            <a:r>
              <a:rPr lang="en-US" altLang="zh-CN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 </a:t>
            </a:r>
            <a:r>
              <a:rPr lang="en-US" altLang="zh-CN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</a:t>
            </a:r>
            <a:r>
              <a:rPr lang="en-US" altLang="zh-CN" baseline="-25000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</a:t>
            </a:r>
            <a:r>
              <a:rPr lang="en-US" altLang="zh-CN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B</a:t>
            </a:r>
            <a:r>
              <a:rPr lang="en-US" altLang="zh-CN" baseline="-25000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</a:t>
            </a:r>
            <a:r>
              <a:rPr lang="en-US" altLang="zh-CN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+(</a:t>
            </a:r>
            <a:r>
              <a:rPr lang="en-US" altLang="zh-CN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</a:t>
            </a:r>
            <a:r>
              <a:rPr lang="en-US" altLang="zh-CN" baseline="-25000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</a:t>
            </a:r>
            <a:r>
              <a:rPr lang="en-US" altLang="zh-CN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⊕B</a:t>
            </a:r>
            <a:r>
              <a:rPr lang="en-US" altLang="zh-CN" baseline="-25000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)C</a:t>
            </a:r>
            <a:r>
              <a:rPr lang="en-US" altLang="zh-CN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i-1</a:t>
            </a:r>
          </a:p>
          <a:p>
            <a:pPr indent="11430"/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</a:t>
            </a:r>
            <a:r>
              <a:rPr lang="zh-CN" altLang="en-US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可否改为  </a:t>
            </a:r>
            <a:r>
              <a:rPr lang="en-US" altLang="zh-CN" dirty="0" err="1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C</a:t>
            </a:r>
            <a:r>
              <a:rPr lang="en-US" altLang="zh-CN" baseline="-25000" dirty="0" err="1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</a:t>
            </a:r>
            <a:r>
              <a:rPr lang="en-US" altLang="zh-CN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 </a:t>
            </a:r>
            <a:r>
              <a:rPr lang="en-US" altLang="zh-CN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</a:t>
            </a:r>
            <a:r>
              <a:rPr lang="en-US" altLang="zh-CN" baseline="-25000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</a:t>
            </a:r>
            <a:r>
              <a:rPr lang="en-US" altLang="zh-CN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B</a:t>
            </a:r>
            <a:r>
              <a:rPr lang="en-US" altLang="zh-CN" baseline="-25000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+(</a:t>
            </a:r>
            <a:r>
              <a:rPr lang="en-US" altLang="zh-CN" dirty="0" err="1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</a:t>
            </a:r>
            <a:r>
              <a:rPr lang="en-US" altLang="zh-CN" baseline="-25000" dirty="0" err="1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</a:t>
            </a:r>
            <a:r>
              <a:rPr lang="en-US" altLang="zh-CN" dirty="0" err="1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+B</a:t>
            </a:r>
            <a:r>
              <a:rPr lang="en-US" altLang="zh-CN" baseline="-25000" dirty="0" err="1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</a:t>
            </a:r>
            <a:r>
              <a:rPr lang="en-US" altLang="zh-CN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)C</a:t>
            </a:r>
            <a:r>
              <a:rPr lang="en-US" altLang="zh-CN" baseline="-25000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i-1  </a:t>
            </a:r>
            <a:r>
              <a:rPr lang="en-US" altLang="zh-CN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？</a:t>
            </a:r>
            <a:endParaRPr lang="en-US" altLang="zh-CN" dirty="0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11430">
              <a:lnSpc>
                <a:spcPct val="80000"/>
              </a:lnSpc>
            </a:pPr>
            <a:endParaRPr lang="en-US" altLang="zh-CN" dirty="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11430"/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2．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先行进位主要是解决什么问题，采用什么设计思路？</a:t>
            </a:r>
            <a:endParaRPr lang="zh-CN" altLang="en-US" dirty="0"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609600" y="1003300"/>
            <a:ext cx="8120063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indent="560705"/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定点数的加减运算包括原码、补码和反码3种带符号数的加减运算，其中补码加减运算实现起来最方便。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24579" name="Rectangle 8"/>
          <p:cNvSpPr>
            <a:spLocks noChangeArrowheads="1"/>
          </p:cNvSpPr>
          <p:nvPr/>
        </p:nvSpPr>
        <p:spPr bwMode="auto">
          <a:xfrm>
            <a:off x="0" y="442913"/>
            <a:ext cx="914400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zh-CN" altLang="en-US" sz="260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§4.2 定点加减运算</a:t>
            </a:r>
            <a:endParaRPr lang="zh-CN" altLang="en-US" sz="2600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491529" name="Rectangle 9"/>
          <p:cNvSpPr>
            <a:spLocks noChangeArrowheads="1"/>
          </p:cNvSpPr>
          <p:nvPr/>
        </p:nvSpPr>
        <p:spPr bwMode="auto">
          <a:xfrm>
            <a:off x="673100" y="2609850"/>
            <a:ext cx="81153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marL="1143000" indent="-1143000" algn="just"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220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运算规则：</a:t>
            </a:r>
            <a:endParaRPr lang="zh-CN" altLang="en-US" sz="100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marL="1143000" indent="-1143000" algn="just">
              <a:lnSpc>
                <a:spcPct val="100000"/>
              </a:lnSpc>
              <a:spcBef>
                <a:spcPct val="50000"/>
              </a:spcBef>
            </a:pPr>
            <a:r>
              <a:rPr lang="zh-CN" altLang="en-US" sz="22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(1) 符号位单独处理，用绝对值(即尾数)参加运算；</a:t>
            </a:r>
            <a:endParaRPr lang="zh-CN" altLang="en-US" sz="100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marL="1143000" indent="-1143000" algn="just">
              <a:lnSpc>
                <a:spcPct val="100000"/>
              </a:lnSpc>
              <a:spcBef>
                <a:spcPct val="50000"/>
              </a:spcBef>
            </a:pPr>
            <a:r>
              <a:rPr lang="zh-CN" altLang="en-US" sz="22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(2) 原码同号相加或异号相减时，尾数作加法运算，得和的原码尾数(需要判溢出),最后结果取被加(减)数的数符;</a:t>
            </a:r>
            <a:endParaRPr lang="zh-CN" altLang="en-US" sz="100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marL="1143000" indent="-1143000" algn="just">
              <a:lnSpc>
                <a:spcPct val="100000"/>
              </a:lnSpc>
              <a:spcBef>
                <a:spcPct val="50000"/>
              </a:spcBef>
            </a:pPr>
            <a:r>
              <a:rPr lang="zh-CN" altLang="en-US" sz="22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(3) 原码异号相加或同号相减时，尾数作减法运算，不需判溢出，减的结果为负时应把结果变补才是原码的尾数，结果的原码按是否够减决定结果数符。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491530" name="Rectangle 10"/>
          <p:cNvSpPr>
            <a:spLocks noChangeArrowheads="1"/>
          </p:cNvSpPr>
          <p:nvPr/>
        </p:nvSpPr>
        <p:spPr bwMode="auto">
          <a:xfrm>
            <a:off x="622300" y="2108200"/>
            <a:ext cx="852170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38088" rIns="90000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4.2.1 原码加减运算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491531" name="Rectangle 11"/>
          <p:cNvSpPr>
            <a:spLocks noChangeArrowheads="1"/>
          </p:cNvSpPr>
          <p:nvPr/>
        </p:nvSpPr>
        <p:spPr bwMode="auto">
          <a:xfrm>
            <a:off x="736600" y="5610225"/>
            <a:ext cx="8407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algn="just" eaLnBrk="1" hangingPunct="1">
              <a:lnSpc>
                <a:spcPct val="100000"/>
              </a:lnSpc>
            </a:pPr>
            <a:r>
              <a:rPr lang="zh-CN" altLang="en-US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注：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减法运算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A-B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可转换为加法运算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A+[B]</a:t>
            </a:r>
            <a:r>
              <a:rPr lang="zh-CN" altLang="en-US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变补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。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9" grpId="0" autoUpdateAnimBg="0"/>
      <p:bldP spid="491530" grpId="0" autoUpdateAnimBg="0"/>
      <p:bldP spid="49153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6"/>
          <p:cNvGrpSpPr/>
          <p:nvPr/>
        </p:nvGrpSpPr>
        <p:grpSpPr bwMode="auto">
          <a:xfrm>
            <a:off x="1600200" y="2578100"/>
            <a:ext cx="7208838" cy="1595438"/>
            <a:chOff x="1008" y="1624"/>
            <a:chExt cx="4200" cy="1005"/>
          </a:xfrm>
        </p:grpSpPr>
        <p:sp>
          <p:nvSpPr>
            <p:cNvPr id="25620" name="Rectangle 4"/>
            <p:cNvSpPr>
              <a:spLocks noChangeArrowheads="1"/>
            </p:cNvSpPr>
            <p:nvPr/>
          </p:nvSpPr>
          <p:spPr bwMode="auto">
            <a:xfrm>
              <a:off x="1008" y="1624"/>
              <a:ext cx="4200" cy="1005"/>
            </a:xfrm>
            <a:prstGeom prst="rect">
              <a:avLst/>
            </a:prstGeom>
            <a:solidFill>
              <a:srgbClr val="FFE265">
                <a:alpha val="50195"/>
              </a:srgbClr>
            </a:solidFill>
            <a:ln w="28575">
              <a:solidFill>
                <a:schemeClr val="accent2"/>
              </a:solidFill>
              <a:miter lim="800000"/>
            </a:ln>
          </p:spPr>
          <p:txBody>
            <a:bodyPr lIns="90000" tIns="46800" rIns="90000" bIns="0">
              <a:spAutoFit/>
            </a:bodyPr>
            <a:lstStyle/>
            <a:p>
              <a:pPr algn="just" eaLnBrk="1" hangingPunct="1">
                <a:lnSpc>
                  <a:spcPct val="160000"/>
                </a:lnSpc>
              </a:pPr>
              <a:r>
                <a:rPr lang="zh-CN" altLang="en-US" sz="1800">
                  <a:latin typeface="黑体" panose="02010600030101010101" pitchFamily="2" charset="-122"/>
                  <a:ea typeface="黑体" panose="02010600030101010101" pitchFamily="2" charset="-122"/>
                </a:rPr>
                <a:t>   [</a:t>
              </a:r>
              <a:r>
                <a:rPr lang="en-US" altLang="zh-CN" sz="1800">
                  <a:latin typeface="黑体" panose="02010600030101010101" pitchFamily="2" charset="-122"/>
                  <a:ea typeface="黑体" panose="02010600030101010101" pitchFamily="2" charset="-122"/>
                </a:rPr>
                <a:t>X+Y]</a:t>
              </a:r>
              <a:r>
                <a:rPr lang="zh-CN" altLang="en-US" sz="1800" baseline="-30000">
                  <a:latin typeface="黑体" panose="02010600030101010101" pitchFamily="2" charset="-122"/>
                  <a:ea typeface="黑体" panose="02010600030101010101" pitchFamily="2" charset="-122"/>
                </a:rPr>
                <a:t>补</a:t>
              </a:r>
              <a:r>
                <a:rPr lang="zh-CN" altLang="en-US" sz="1800">
                  <a:latin typeface="黑体" panose="02010600030101010101" pitchFamily="2" charset="-122"/>
                  <a:ea typeface="黑体" panose="02010600030101010101" pitchFamily="2" charset="-122"/>
                </a:rPr>
                <a:t>= [</a:t>
              </a:r>
              <a:r>
                <a:rPr lang="en-US" altLang="zh-CN" sz="1800">
                  <a:latin typeface="黑体" panose="02010600030101010101" pitchFamily="2" charset="-122"/>
                  <a:ea typeface="黑体" panose="02010600030101010101" pitchFamily="2" charset="-122"/>
                </a:rPr>
                <a:t>X]</a:t>
              </a:r>
              <a:r>
                <a:rPr lang="zh-CN" altLang="en-US" sz="1800" baseline="-30000">
                  <a:latin typeface="黑体" panose="02010600030101010101" pitchFamily="2" charset="-122"/>
                  <a:ea typeface="黑体" panose="02010600030101010101" pitchFamily="2" charset="-122"/>
                </a:rPr>
                <a:t>补</a:t>
              </a:r>
              <a:r>
                <a:rPr lang="zh-CN" altLang="en-US" sz="1800">
                  <a:latin typeface="黑体" panose="02010600030101010101" pitchFamily="2" charset="-122"/>
                  <a:ea typeface="黑体" panose="02010600030101010101" pitchFamily="2" charset="-122"/>
                </a:rPr>
                <a:t>+[</a:t>
              </a:r>
              <a:r>
                <a:rPr lang="en-US" altLang="zh-CN" sz="1800">
                  <a:latin typeface="黑体" panose="02010600030101010101" pitchFamily="2" charset="-122"/>
                  <a:ea typeface="黑体" panose="02010600030101010101" pitchFamily="2" charset="-122"/>
                </a:rPr>
                <a:t>Y]</a:t>
              </a:r>
              <a:r>
                <a:rPr lang="zh-CN" altLang="en-US" sz="1800" baseline="-30000">
                  <a:latin typeface="黑体" panose="02010600030101010101" pitchFamily="2" charset="-122"/>
                  <a:ea typeface="黑体" panose="02010600030101010101" pitchFamily="2" charset="-122"/>
                </a:rPr>
                <a:t>补</a:t>
              </a:r>
              <a:r>
                <a:rPr lang="zh-CN" altLang="en-US" sz="1800">
                  <a:latin typeface="黑体" panose="02010600030101010101" pitchFamily="2" charset="-122"/>
                  <a:ea typeface="黑体" panose="02010600030101010101" pitchFamily="2" charset="-122"/>
                </a:rPr>
                <a:t>  (</a:t>
              </a:r>
              <a:r>
                <a:rPr lang="en-US" altLang="zh-CN" sz="1800">
                  <a:latin typeface="黑体" panose="02010600030101010101" pitchFamily="2" charset="-122"/>
                  <a:ea typeface="黑体" panose="02010600030101010101" pitchFamily="2" charset="-122"/>
                </a:rPr>
                <a:t>mod M)</a:t>
              </a:r>
            </a:p>
            <a:p>
              <a:pPr algn="just">
                <a:lnSpc>
                  <a:spcPct val="160000"/>
                </a:lnSpc>
              </a:pPr>
              <a:r>
                <a:rPr lang="en-US" altLang="zh-CN" sz="1800">
                  <a:latin typeface="黑体" panose="02010600030101010101" pitchFamily="2" charset="-122"/>
                  <a:ea typeface="黑体" panose="02010600030101010101" pitchFamily="2" charset="-122"/>
                </a:rPr>
                <a:t>   [X-Y]</a:t>
              </a:r>
              <a:r>
                <a:rPr lang="zh-CN" altLang="en-US" sz="1800" baseline="-30000">
                  <a:latin typeface="黑体" panose="02010600030101010101" pitchFamily="2" charset="-122"/>
                  <a:ea typeface="黑体" panose="02010600030101010101" pitchFamily="2" charset="-122"/>
                </a:rPr>
                <a:t>补</a:t>
              </a:r>
              <a:r>
                <a:rPr lang="zh-CN" altLang="en-US" sz="1800">
                  <a:latin typeface="黑体" panose="02010600030101010101" pitchFamily="2" charset="-122"/>
                  <a:ea typeface="黑体" panose="02010600030101010101" pitchFamily="2" charset="-122"/>
                </a:rPr>
                <a:t>= [</a:t>
              </a:r>
              <a:r>
                <a:rPr lang="en-US" altLang="zh-CN" sz="1800">
                  <a:latin typeface="黑体" panose="02010600030101010101" pitchFamily="2" charset="-122"/>
                  <a:ea typeface="黑体" panose="02010600030101010101" pitchFamily="2" charset="-122"/>
                </a:rPr>
                <a:t>X]</a:t>
              </a:r>
              <a:r>
                <a:rPr lang="zh-CN" altLang="en-US" sz="1800" baseline="-30000">
                  <a:latin typeface="黑体" panose="02010600030101010101" pitchFamily="2" charset="-122"/>
                  <a:ea typeface="黑体" panose="02010600030101010101" pitchFamily="2" charset="-122"/>
                </a:rPr>
                <a:t>补</a:t>
              </a:r>
              <a:r>
                <a:rPr lang="zh-CN" altLang="en-US" sz="1800">
                  <a:latin typeface="黑体" panose="02010600030101010101" pitchFamily="2" charset="-122"/>
                  <a:ea typeface="黑体" panose="02010600030101010101" pitchFamily="2" charset="-122"/>
                </a:rPr>
                <a:t>+[-</a:t>
              </a:r>
              <a:r>
                <a:rPr lang="en-US" altLang="zh-CN" sz="1800">
                  <a:latin typeface="黑体" panose="02010600030101010101" pitchFamily="2" charset="-122"/>
                  <a:ea typeface="黑体" panose="02010600030101010101" pitchFamily="2" charset="-122"/>
                </a:rPr>
                <a:t>Y]</a:t>
              </a:r>
              <a:r>
                <a:rPr lang="zh-CN" altLang="en-US" sz="1800" baseline="-30000">
                  <a:latin typeface="黑体" panose="02010600030101010101" pitchFamily="2" charset="-122"/>
                  <a:ea typeface="黑体" panose="02010600030101010101" pitchFamily="2" charset="-122"/>
                </a:rPr>
                <a:t>补</a:t>
              </a:r>
              <a:r>
                <a:rPr lang="zh-CN" altLang="en-US" sz="1800">
                  <a:latin typeface="黑体" panose="02010600030101010101" pitchFamily="2" charset="-122"/>
                  <a:ea typeface="黑体" panose="02010600030101010101" pitchFamily="2" charset="-122"/>
                </a:rPr>
                <a:t> (</a:t>
              </a:r>
              <a:r>
                <a:rPr lang="en-US" altLang="zh-CN" sz="1800">
                  <a:latin typeface="黑体" panose="02010600030101010101" pitchFamily="2" charset="-122"/>
                  <a:ea typeface="黑体" panose="02010600030101010101" pitchFamily="2" charset="-122"/>
                </a:rPr>
                <a:t>mod M)  ---- </a:t>
              </a:r>
              <a:r>
                <a:rPr lang="zh-CN" altLang="en-US" sz="1800">
                  <a:latin typeface="黑体" panose="02010600030101010101" pitchFamily="2" charset="-122"/>
                  <a:ea typeface="黑体" panose="02010600030101010101" pitchFamily="2" charset="-122"/>
                </a:rPr>
                <a:t>减法可转化为加法运算！ </a:t>
              </a:r>
              <a:endParaRPr lang="zh-CN" altLang="en-US" sz="1000">
                <a:latin typeface="黑体" panose="02010600030101010101" pitchFamily="2" charset="-122"/>
                <a:ea typeface="黑体" panose="02010600030101010101" pitchFamily="2" charset="-122"/>
              </a:endParaRPr>
            </a:p>
            <a:p>
              <a:pPr algn="just">
                <a:lnSpc>
                  <a:spcPct val="160000"/>
                </a:lnSpc>
              </a:pPr>
              <a:r>
                <a:rPr lang="zh-CN" altLang="en-US" sz="1800">
                  <a:latin typeface="黑体" panose="02010600030101010101" pitchFamily="2" charset="-122"/>
                  <a:ea typeface="黑体" panose="02010600030101010101" pitchFamily="2" charset="-122"/>
                </a:rPr>
                <a:t>         =[</a:t>
              </a:r>
              <a:r>
                <a:rPr lang="en-US" altLang="zh-CN" sz="1800">
                  <a:latin typeface="黑体" panose="02010600030101010101" pitchFamily="2" charset="-122"/>
                  <a:ea typeface="黑体" panose="02010600030101010101" pitchFamily="2" charset="-122"/>
                </a:rPr>
                <a:t>X]</a:t>
              </a:r>
              <a:r>
                <a:rPr lang="zh-CN" altLang="en-US" sz="1800" baseline="-30000">
                  <a:latin typeface="黑体" panose="02010600030101010101" pitchFamily="2" charset="-122"/>
                  <a:ea typeface="黑体" panose="02010600030101010101" pitchFamily="2" charset="-122"/>
                </a:rPr>
                <a:t>补 </a:t>
              </a:r>
              <a:r>
                <a:rPr lang="zh-CN" altLang="en-US" sz="180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+</a:t>
              </a:r>
              <a:r>
                <a:rPr lang="zh-CN" altLang="en-US" sz="1800">
                  <a:latin typeface="黑体" panose="02010600030101010101" pitchFamily="2" charset="-122"/>
                  <a:ea typeface="黑体" panose="02010600030101010101" pitchFamily="2" charset="-122"/>
                </a:rPr>
                <a:t> [</a:t>
              </a:r>
              <a:r>
                <a:rPr lang="en-US" altLang="zh-CN" sz="1800">
                  <a:latin typeface="黑体" panose="02010600030101010101" pitchFamily="2" charset="-122"/>
                  <a:ea typeface="黑体" panose="02010600030101010101" pitchFamily="2" charset="-122"/>
                </a:rPr>
                <a:t>Y]</a:t>
              </a:r>
              <a:r>
                <a:rPr lang="zh-CN" altLang="en-US" sz="1800" baseline="-30000">
                  <a:latin typeface="黑体" panose="02010600030101010101" pitchFamily="2" charset="-122"/>
                  <a:ea typeface="黑体" panose="02010600030101010101" pitchFamily="2" charset="-122"/>
                </a:rPr>
                <a:t>补</a:t>
              </a:r>
              <a:r>
                <a:rPr lang="zh-CN" altLang="en-US" sz="1800">
                  <a:latin typeface="黑体" panose="02010600030101010101" pitchFamily="2" charset="-122"/>
                  <a:ea typeface="黑体" panose="02010600030101010101" pitchFamily="2" charset="-122"/>
                </a:rPr>
                <a:t> </a:t>
              </a:r>
              <a:r>
                <a:rPr lang="zh-CN" altLang="en-US" sz="180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+ </a:t>
              </a:r>
              <a:r>
                <a:rPr lang="zh-CN" altLang="en-US" sz="1800">
                  <a:latin typeface="Times New Roman" panose="02020603050405020304" pitchFamily="18" charset="0"/>
                  <a:ea typeface="黑体" panose="02010600030101010101" pitchFamily="2" charset="-122"/>
                </a:rPr>
                <a:t>“</a:t>
              </a:r>
              <a:r>
                <a:rPr lang="zh-CN" altLang="en-US" sz="1800">
                  <a:latin typeface="黑体" panose="02010600030101010101" pitchFamily="2" charset="-122"/>
                  <a:ea typeface="黑体" panose="02010600030101010101" pitchFamily="2" charset="-122"/>
                </a:rPr>
                <a:t>末位1</a:t>
              </a:r>
              <a:r>
                <a:rPr lang="zh-CN" altLang="en-US" sz="1800">
                  <a:latin typeface="Times New Roman" panose="02020603050405020304" pitchFamily="18" charset="0"/>
                  <a:ea typeface="黑体" panose="02010600030101010101" pitchFamily="2" charset="-122"/>
                </a:rPr>
                <a:t>”</a:t>
              </a:r>
              <a:r>
                <a:rPr lang="zh-CN" altLang="en-US" sz="1800">
                  <a:latin typeface="黑体" panose="02010600030101010101" pitchFamily="2" charset="-122"/>
                  <a:ea typeface="黑体" panose="02010600030101010101" pitchFamily="2" charset="-122"/>
                </a:rPr>
                <a:t>  (</a:t>
              </a:r>
              <a:r>
                <a:rPr lang="en-US" altLang="zh-CN" sz="1800">
                  <a:latin typeface="黑体" panose="02010600030101010101" pitchFamily="2" charset="-122"/>
                  <a:ea typeface="黑体" panose="02010600030101010101" pitchFamily="2" charset="-122"/>
                </a:rPr>
                <a:t>mod M)</a:t>
              </a:r>
            </a:p>
            <a:p>
              <a:pPr algn="just">
                <a:lnSpc>
                  <a:spcPct val="60000"/>
                </a:lnSpc>
              </a:pPr>
              <a:endParaRPr lang="en-US" altLang="zh-CN" sz="2200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25621" name="Line 25"/>
            <p:cNvSpPr>
              <a:spLocks noChangeShapeType="1"/>
            </p:cNvSpPr>
            <p:nvPr/>
          </p:nvSpPr>
          <p:spPr bwMode="auto">
            <a:xfrm>
              <a:off x="2224" y="2284"/>
              <a:ext cx="19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558800" y="522288"/>
            <a:ext cx="85852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38088" rIns="90000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4.2.2 补码加减运算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614363" y="915988"/>
            <a:ext cx="8529637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eaLnBrk="1" hangingPunct="1"/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1．运算方法</a:t>
            </a:r>
          </a:p>
          <a:p>
            <a:pPr algn="just"/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符号位参加运算。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algn="just"/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补码运算的两个重要公式：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3" name="Group 26"/>
          <p:cNvGrpSpPr/>
          <p:nvPr/>
        </p:nvGrpSpPr>
        <p:grpSpPr bwMode="auto">
          <a:xfrm>
            <a:off x="1420813" y="3576638"/>
            <a:ext cx="6221412" cy="1619250"/>
            <a:chOff x="895" y="2253"/>
            <a:chExt cx="3919" cy="1020"/>
          </a:xfrm>
        </p:grpSpPr>
        <p:sp>
          <p:nvSpPr>
            <p:cNvPr id="25606" name="AutoShape 5"/>
            <p:cNvSpPr>
              <a:spLocks noChangeArrowheads="1"/>
            </p:cNvSpPr>
            <p:nvPr/>
          </p:nvSpPr>
          <p:spPr bwMode="auto">
            <a:xfrm>
              <a:off x="2301" y="2264"/>
              <a:ext cx="346" cy="333"/>
            </a:xfrm>
            <a:prstGeom prst="wedgeRoundRectCallout">
              <a:avLst>
                <a:gd name="adj1" fmla="val -11273"/>
                <a:gd name="adj2" fmla="val 132884"/>
                <a:gd name="adj3" fmla="val 16667"/>
              </a:avLst>
            </a:prstGeom>
            <a:noFill/>
            <a:ln w="19050">
              <a:solidFill>
                <a:srgbClr val="0033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>
                <a:lnSpc>
                  <a:spcPct val="100000"/>
                </a:lnSpc>
              </a:pPr>
              <a:endParaRPr kumimoji="0" lang="zh-CN" altLang="en-US" sz="1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07" name="AutoShape 6"/>
            <p:cNvSpPr>
              <a:spLocks noChangeArrowheads="1"/>
            </p:cNvSpPr>
            <p:nvPr/>
          </p:nvSpPr>
          <p:spPr bwMode="auto">
            <a:xfrm>
              <a:off x="1827" y="2253"/>
              <a:ext cx="313" cy="352"/>
            </a:xfrm>
            <a:prstGeom prst="wedgeRoundRectCallout">
              <a:avLst>
                <a:gd name="adj1" fmla="val -19968"/>
                <a:gd name="adj2" fmla="val 136079"/>
                <a:gd name="adj3" fmla="val 16667"/>
              </a:avLst>
            </a:prstGeom>
            <a:noFill/>
            <a:ln w="19050">
              <a:solidFill>
                <a:srgbClr val="0033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>
                <a:lnSpc>
                  <a:spcPct val="100000"/>
                </a:lnSpc>
              </a:pPr>
              <a:endParaRPr kumimoji="0" lang="zh-CN" altLang="en-US" sz="1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325" y="2276"/>
              <a:ext cx="359" cy="293"/>
            </a:xfrm>
            <a:prstGeom prst="wedgeRoundRectCallout">
              <a:avLst>
                <a:gd name="adj1" fmla="val 3759"/>
                <a:gd name="adj2" fmla="val 137125"/>
                <a:gd name="adj3" fmla="val 16667"/>
              </a:avLst>
            </a:prstGeom>
            <a:noFill/>
            <a:ln w="19050">
              <a:solidFill>
                <a:srgbClr val="0033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>
                <a:lnSpc>
                  <a:spcPct val="100000"/>
                </a:lnSpc>
              </a:pPr>
              <a:endParaRPr kumimoji="0" lang="zh-CN" altLang="en-US" sz="1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2821" y="2256"/>
              <a:ext cx="596" cy="333"/>
            </a:xfrm>
            <a:prstGeom prst="wedgeRoundRectCallout">
              <a:avLst>
                <a:gd name="adj1" fmla="val -43458"/>
                <a:gd name="adj2" fmla="val 132583"/>
                <a:gd name="adj3" fmla="val 16667"/>
              </a:avLst>
            </a:prstGeom>
            <a:noFill/>
            <a:ln w="19050">
              <a:solidFill>
                <a:srgbClr val="0033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>
                <a:lnSpc>
                  <a:spcPct val="100000"/>
                </a:lnSpc>
              </a:pPr>
              <a:endParaRPr kumimoji="0" lang="zh-CN" altLang="en-US" sz="1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10" name="Rectangle 11"/>
            <p:cNvSpPr>
              <a:spLocks noChangeArrowheads="1"/>
            </p:cNvSpPr>
            <p:nvPr/>
          </p:nvSpPr>
          <p:spPr bwMode="auto">
            <a:xfrm>
              <a:off x="895" y="2931"/>
              <a:ext cx="2083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</a:rPr>
                <a:t>         </a:t>
              </a:r>
              <a:r>
                <a:rPr lang="en-US" altLang="zh-CN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</a:t>
              </a:r>
              <a:r>
                <a:rPr lang="en-US" altLang="zh-CN" sz="2200">
                  <a:solidFill>
                    <a:srgbClr val="0062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</a:t>
              </a:r>
              <a:r>
                <a:rPr lang="en-US" altLang="zh-CN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=  A</a:t>
              </a:r>
              <a:r>
                <a:rPr lang="en-US" altLang="zh-CN" sz="2200">
                  <a:solidFill>
                    <a:srgbClr val="0062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</a:t>
              </a:r>
              <a:r>
                <a:rPr lang="en-US" altLang="zh-CN" sz="220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+</a:t>
              </a:r>
              <a:r>
                <a:rPr lang="en-US" altLang="zh-CN" sz="2200">
                  <a:solidFill>
                    <a:srgbClr val="0062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</a:t>
              </a:r>
              <a:r>
                <a:rPr lang="en-US" altLang="zh-CN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B</a:t>
              </a:r>
              <a:r>
                <a:rPr lang="en-US" altLang="zh-CN" sz="22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</a:t>
              </a:r>
              <a:r>
                <a:rPr lang="en-US" altLang="zh-CN" sz="220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+</a:t>
              </a:r>
              <a:r>
                <a:rPr lang="en-US" altLang="zh-CN" sz="2200">
                  <a:solidFill>
                    <a:srgbClr val="0062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</a:t>
              </a:r>
              <a:r>
                <a:rPr lang="en-US" altLang="zh-CN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lang="en-US" altLang="zh-CN" sz="2200" baseline="-30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0</a:t>
              </a:r>
              <a:r>
                <a:rPr lang="en-US" altLang="zh-CN" sz="22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</a:t>
              </a:r>
              <a:endParaRPr lang="zh-CN" altLang="en-US" sz="220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grpSp>
          <p:nvGrpSpPr>
            <p:cNvPr id="25611" name="Group 22"/>
            <p:cNvGrpSpPr/>
            <p:nvPr/>
          </p:nvGrpSpPr>
          <p:grpSpPr bwMode="auto">
            <a:xfrm>
              <a:off x="3242" y="2515"/>
              <a:ext cx="1572" cy="758"/>
              <a:chOff x="3898" y="2307"/>
              <a:chExt cx="1572" cy="758"/>
            </a:xfrm>
          </p:grpSpPr>
          <p:sp>
            <p:nvSpPr>
              <p:cNvPr id="25612" name="Text Box 13"/>
              <p:cNvSpPr txBox="1">
                <a:spLocks noChangeArrowheads="1"/>
              </p:cNvSpPr>
              <p:nvPr/>
            </p:nvSpPr>
            <p:spPr bwMode="auto">
              <a:xfrm>
                <a:off x="3898" y="2307"/>
                <a:ext cx="1572" cy="6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40000"/>
                  </a:lnSpc>
                </a:pPr>
                <a:r>
                  <a:rPr kumimoji="0" lang="zh-CN" altLang="en-US" sz="1800" b="0">
                    <a:solidFill>
                      <a:srgbClr val="006200"/>
                    </a:solidFill>
                    <a:latin typeface="宋体" panose="02010600030101010101" pitchFamily="2" charset="-122"/>
                  </a:rPr>
                  <a:t>          </a:t>
                </a:r>
                <a:r>
                  <a:rPr kumimoji="0" lang="en-US" altLang="zh-CN" sz="1800">
                    <a:solidFill>
                      <a:srgbClr val="000080"/>
                    </a:solidFill>
                    <a:latin typeface="宋体" panose="02010600030101010101" pitchFamily="2" charset="-122"/>
                  </a:rPr>
                  <a:t>S</a:t>
                </a:r>
              </a:p>
              <a:p>
                <a:pPr algn="just">
                  <a:lnSpc>
                    <a:spcPct val="140000"/>
                  </a:lnSpc>
                </a:pPr>
                <a:r>
                  <a:rPr kumimoji="0" lang="en-US" altLang="zh-CN" sz="1800">
                    <a:solidFill>
                      <a:srgbClr val="000080"/>
                    </a:solidFill>
                    <a:latin typeface="宋体" panose="02010600030101010101" pitchFamily="2" charset="-122"/>
                  </a:rPr>
                  <a:t>C</a:t>
                </a:r>
                <a:r>
                  <a:rPr kumimoji="0" lang="en-US" altLang="zh-CN" sz="1800" baseline="-25000">
                    <a:solidFill>
                      <a:srgbClr val="000080"/>
                    </a:solidFill>
                    <a:latin typeface="宋体" panose="02010600030101010101" pitchFamily="2" charset="-122"/>
                  </a:rPr>
                  <a:t>s</a:t>
                </a:r>
                <a:r>
                  <a:rPr kumimoji="0" lang="en-US" altLang="zh-CN" sz="1800" b="0">
                    <a:solidFill>
                      <a:srgbClr val="000080"/>
                    </a:solidFill>
                    <a:latin typeface="宋体" panose="02010600030101010101" pitchFamily="2" charset="-122"/>
                  </a:rPr>
                  <a:t>               </a:t>
                </a:r>
                <a:r>
                  <a:rPr kumimoji="0" lang="en-US" altLang="zh-CN" sz="1800">
                    <a:solidFill>
                      <a:srgbClr val="000080"/>
                    </a:solidFill>
                    <a:latin typeface="宋体" panose="02010600030101010101" pitchFamily="2" charset="-122"/>
                  </a:rPr>
                  <a:t>C</a:t>
                </a:r>
                <a:r>
                  <a:rPr kumimoji="0" lang="en-US" altLang="zh-CN" sz="1800" baseline="-25000">
                    <a:solidFill>
                      <a:srgbClr val="000080"/>
                    </a:solidFill>
                    <a:latin typeface="宋体" panose="02010600030101010101" pitchFamily="2" charset="-122"/>
                  </a:rPr>
                  <a:t>0</a:t>
                </a:r>
              </a:p>
              <a:p>
                <a:pPr algn="just">
                  <a:lnSpc>
                    <a:spcPct val="140000"/>
                  </a:lnSpc>
                </a:pPr>
                <a:endParaRPr kumimoji="0" lang="en-US" altLang="zh-CN" sz="1800" b="0" baseline="-25000">
                  <a:solidFill>
                    <a:srgbClr val="000080"/>
                  </a:solidFill>
                  <a:latin typeface="宋体" panose="02010600030101010101" pitchFamily="2" charset="-122"/>
                </a:endParaRPr>
              </a:p>
              <a:p>
                <a:pPr algn="just">
                  <a:lnSpc>
                    <a:spcPct val="140000"/>
                  </a:lnSpc>
                </a:pPr>
                <a:r>
                  <a:rPr kumimoji="0" lang="en-US" altLang="zh-CN" sz="1800" b="0">
                    <a:solidFill>
                      <a:srgbClr val="000080"/>
                    </a:solidFill>
                    <a:latin typeface="Times New Roman" panose="02020603050405020304" pitchFamily="18" charset="0"/>
                  </a:rPr>
                  <a:t>         </a:t>
                </a:r>
                <a:r>
                  <a:rPr kumimoji="0" lang="en-US" altLang="zh-CN" sz="20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A</a:t>
                </a:r>
                <a:r>
                  <a:rPr kumimoji="0" lang="en-US" altLang="zh-CN" sz="2000" b="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       </a:t>
                </a:r>
                <a:r>
                  <a:rPr kumimoji="0" lang="en-US" altLang="zh-CN" sz="20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B</a:t>
                </a:r>
                <a:endParaRPr kumimoji="0" lang="en-US" altLang="zh-CN" sz="2000" b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grpSp>
            <p:nvGrpSpPr>
              <p:cNvPr id="25613" name="Group 21"/>
              <p:cNvGrpSpPr/>
              <p:nvPr/>
            </p:nvGrpSpPr>
            <p:grpSpPr bwMode="auto">
              <a:xfrm>
                <a:off x="4136" y="2514"/>
                <a:ext cx="965" cy="551"/>
                <a:chOff x="4136" y="2514"/>
                <a:chExt cx="965" cy="551"/>
              </a:xfrm>
            </p:grpSpPr>
            <p:sp>
              <p:nvSpPr>
                <p:cNvPr id="25614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292" y="2673"/>
                  <a:ext cx="661" cy="238"/>
                </a:xfrm>
                <a:prstGeom prst="rect">
                  <a:avLst/>
                </a:prstGeom>
                <a:noFill/>
                <a:ln w="19050">
                  <a:solidFill>
                    <a:srgbClr val="00008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</a:pPr>
                  <a:r>
                    <a:rPr kumimoji="0" lang="en-US" altLang="zh-CN" sz="2000">
                      <a:solidFill>
                        <a:schemeClr val="hlink"/>
                      </a:solidFill>
                      <a:latin typeface="黑体" panose="02010600030101010101" pitchFamily="2" charset="-122"/>
                      <a:ea typeface="黑体" panose="02010600030101010101" pitchFamily="2" charset="-122"/>
                    </a:rPr>
                    <a:t>∑</a:t>
                  </a:r>
                </a:p>
              </p:txBody>
            </p:sp>
            <p:sp>
              <p:nvSpPr>
                <p:cNvPr id="25615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4450" y="2911"/>
                  <a:ext cx="0" cy="154"/>
                </a:xfrm>
                <a:prstGeom prst="line">
                  <a:avLst/>
                </a:prstGeom>
                <a:noFill/>
                <a:ln w="38100">
                  <a:solidFill>
                    <a:srgbClr val="00008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6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4786" y="2903"/>
                  <a:ext cx="0" cy="153"/>
                </a:xfrm>
                <a:prstGeom prst="line">
                  <a:avLst/>
                </a:prstGeom>
                <a:noFill/>
                <a:ln w="38100">
                  <a:solidFill>
                    <a:srgbClr val="00008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7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624" y="2514"/>
                  <a:ext cx="0" cy="154"/>
                </a:xfrm>
                <a:prstGeom prst="line">
                  <a:avLst/>
                </a:prstGeom>
                <a:noFill/>
                <a:ln w="38100">
                  <a:solidFill>
                    <a:srgbClr val="00008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8" name="Line 19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5023" y="2721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9" name="Line 20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215" y="270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385763"/>
            <a:ext cx="9144000" cy="392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indent="560705" eaLnBrk="1" hangingPunct="1">
              <a:lnSpc>
                <a:spcPct val="15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2．运算溢出判断</a:t>
            </a:r>
          </a:p>
          <a:p>
            <a:pPr indent="560705" algn="just">
              <a:lnSpc>
                <a:spcPct val="15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1）根据运算前后数的符号位判断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560705" algn="just">
              <a:lnSpc>
                <a:spcPct val="15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设：操作数  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 = A</a:t>
            </a:r>
            <a:r>
              <a:rPr lang="en-US" altLang="zh-CN" baseline="-25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s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,A</a:t>
            </a:r>
            <a:r>
              <a:rPr lang="en-US" altLang="zh-CN" baseline="-25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 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</a:t>
            </a:r>
            <a:r>
              <a:rPr lang="en-US" altLang="zh-CN" baseline="-25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 </a:t>
            </a:r>
            <a:r>
              <a:rPr lang="en-US" altLang="zh-CN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…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A</a:t>
            </a:r>
            <a:r>
              <a:rPr lang="en-US" altLang="zh-CN" baseline="-25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n</a:t>
            </a:r>
          </a:p>
          <a:p>
            <a:pPr indent="560705" algn="just">
              <a:lnSpc>
                <a:spcPct val="15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操作数  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B = B</a:t>
            </a:r>
            <a:r>
              <a:rPr lang="en-US" altLang="zh-CN" baseline="-25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s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,B</a:t>
            </a:r>
            <a:r>
              <a:rPr lang="en-US" altLang="zh-CN" baseline="-25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 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B</a:t>
            </a:r>
            <a:r>
              <a:rPr lang="en-US" altLang="zh-CN" baseline="-25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 </a:t>
            </a:r>
            <a:r>
              <a:rPr lang="en-US" altLang="zh-CN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…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B</a:t>
            </a:r>
            <a:r>
              <a:rPr lang="en-US" altLang="zh-CN" baseline="-25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n</a:t>
            </a:r>
          </a:p>
          <a:p>
            <a:pPr indent="560705" algn="just">
              <a:lnSpc>
                <a:spcPct val="150000"/>
              </a:lnSpc>
            </a:pP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其和为：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S = S</a:t>
            </a:r>
            <a:r>
              <a:rPr lang="en-US" altLang="zh-CN" baseline="-25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s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,S</a:t>
            </a:r>
            <a:r>
              <a:rPr lang="en-US" altLang="zh-CN" baseline="-25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 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S</a:t>
            </a:r>
            <a:r>
              <a:rPr lang="en-US" altLang="zh-CN" baseline="-25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 </a:t>
            </a:r>
            <a:r>
              <a:rPr lang="en-US" altLang="zh-CN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…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S</a:t>
            </a:r>
            <a:r>
              <a:rPr lang="en-US" altLang="zh-CN" baseline="-25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n</a:t>
            </a:r>
          </a:p>
          <a:p>
            <a:pPr indent="560705" algn="just">
              <a:lnSpc>
                <a:spcPct val="150000"/>
              </a:lnSpc>
            </a:pP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则：溢出条件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V</a:t>
            </a:r>
            <a:r>
              <a:rPr lang="en-US" altLang="zh-CN" baseline="-25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f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= A</a:t>
            </a:r>
            <a:r>
              <a:rPr lang="en-US" altLang="zh-CN" baseline="-25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s</a:t>
            </a:r>
            <a:r>
              <a:rPr lang="en-US" altLang="zh-CN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·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B</a:t>
            </a:r>
            <a:r>
              <a:rPr lang="en-US" altLang="zh-CN" baseline="-25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s</a:t>
            </a:r>
            <a:r>
              <a:rPr lang="en-US" altLang="zh-CN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·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S</a:t>
            </a:r>
            <a:r>
              <a:rPr lang="en-US" altLang="zh-CN" baseline="-25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s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+  A</a:t>
            </a:r>
            <a:r>
              <a:rPr lang="en-US" altLang="zh-CN" baseline="-25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s</a:t>
            </a:r>
            <a:r>
              <a:rPr lang="en-US" altLang="zh-CN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·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B</a:t>
            </a:r>
            <a:r>
              <a:rPr lang="en-US" altLang="zh-CN" baseline="-25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s</a:t>
            </a:r>
            <a:r>
              <a:rPr lang="en-US" altLang="zh-CN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·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S</a:t>
            </a:r>
            <a:r>
              <a:rPr lang="en-US" altLang="zh-CN" baseline="-25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s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endParaRPr lang="en-US" altLang="zh-CN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560705">
              <a:lnSpc>
                <a:spcPct val="150000"/>
              </a:lnSpc>
            </a:pPr>
            <a:endParaRPr lang="en-US" altLang="zh-CN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26627" name="Group 14"/>
          <p:cNvGrpSpPr/>
          <p:nvPr/>
        </p:nvGrpSpPr>
        <p:grpSpPr bwMode="auto">
          <a:xfrm>
            <a:off x="1543050" y="3789363"/>
            <a:ext cx="7600950" cy="701675"/>
            <a:chOff x="972" y="2387"/>
            <a:chExt cx="4393" cy="442"/>
          </a:xfrm>
        </p:grpSpPr>
        <p:grpSp>
          <p:nvGrpSpPr>
            <p:cNvPr id="26632" name="Group 12"/>
            <p:cNvGrpSpPr/>
            <p:nvPr/>
          </p:nvGrpSpPr>
          <p:grpSpPr bwMode="auto">
            <a:xfrm>
              <a:off x="972" y="2389"/>
              <a:ext cx="2050" cy="440"/>
              <a:chOff x="972" y="2192"/>
              <a:chExt cx="2050" cy="440"/>
            </a:xfrm>
          </p:grpSpPr>
          <p:sp>
            <p:nvSpPr>
              <p:cNvPr id="26636" name="AutoShape 4"/>
              <p:cNvSpPr>
                <a:spLocks noChangeArrowheads="1"/>
              </p:cNvSpPr>
              <p:nvPr/>
            </p:nvSpPr>
            <p:spPr bwMode="auto">
              <a:xfrm>
                <a:off x="972" y="2392"/>
                <a:ext cx="2050" cy="240"/>
              </a:xfrm>
              <a:prstGeom prst="wedgeRoundRectCallout">
                <a:avLst>
                  <a:gd name="adj1" fmla="val 31611"/>
                  <a:gd name="adj2" fmla="val -122500"/>
                  <a:gd name="adj3" fmla="val 16667"/>
                </a:avLst>
              </a:prstGeom>
              <a:solidFill>
                <a:srgbClr val="FFFF00"/>
              </a:solidFill>
              <a:ln w="28575">
                <a:solidFill>
                  <a:schemeClr val="hlink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>
                  <a:lnSpc>
                    <a:spcPct val="100000"/>
                  </a:lnSpc>
                </a:pPr>
                <a:r>
                  <a:rPr kumimoji="0" lang="zh-CN" altLang="en-US" sz="1600">
                    <a:solidFill>
                      <a:schemeClr val="hlink"/>
                    </a:solidFill>
                    <a:latin typeface="Times New Roman" panose="02020603050405020304" pitchFamily="18" charset="0"/>
                    <a:ea typeface="黑体" panose="02010600030101010101" pitchFamily="2" charset="-122"/>
                  </a:rPr>
                  <a:t>两个负数相加，结果却为正数</a:t>
                </a:r>
              </a:p>
            </p:txBody>
          </p:sp>
          <p:sp>
            <p:nvSpPr>
              <p:cNvPr id="26637" name="Line 5"/>
              <p:cNvSpPr>
                <a:spLocks noChangeShapeType="1"/>
              </p:cNvSpPr>
              <p:nvPr/>
            </p:nvSpPr>
            <p:spPr bwMode="auto">
              <a:xfrm>
                <a:off x="2232" y="2192"/>
                <a:ext cx="736" cy="1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633" name="Group 13"/>
            <p:cNvGrpSpPr/>
            <p:nvPr/>
          </p:nvGrpSpPr>
          <p:grpSpPr bwMode="auto">
            <a:xfrm>
              <a:off x="3350" y="2387"/>
              <a:ext cx="2015" cy="410"/>
              <a:chOff x="3350" y="2190"/>
              <a:chExt cx="2015" cy="410"/>
            </a:xfrm>
          </p:grpSpPr>
          <p:sp>
            <p:nvSpPr>
              <p:cNvPr id="26634" name="AutoShape 3"/>
              <p:cNvSpPr>
                <a:spLocks noChangeArrowheads="1"/>
              </p:cNvSpPr>
              <p:nvPr/>
            </p:nvSpPr>
            <p:spPr bwMode="auto">
              <a:xfrm>
                <a:off x="3350" y="2352"/>
                <a:ext cx="2015" cy="248"/>
              </a:xfrm>
              <a:prstGeom prst="wedgeRoundRectCallout">
                <a:avLst>
                  <a:gd name="adj1" fmla="val -37940"/>
                  <a:gd name="adj2" fmla="val -103630"/>
                  <a:gd name="adj3" fmla="val 16667"/>
                </a:avLst>
              </a:prstGeom>
              <a:solidFill>
                <a:srgbClr val="FFFF00"/>
              </a:solidFill>
              <a:ln w="28575">
                <a:solidFill>
                  <a:schemeClr val="hlink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>
                  <a:lnSpc>
                    <a:spcPct val="100000"/>
                  </a:lnSpc>
                </a:pPr>
                <a:r>
                  <a:rPr kumimoji="0" lang="zh-CN" altLang="en-US" sz="1600">
                    <a:solidFill>
                      <a:schemeClr val="hlink"/>
                    </a:solidFill>
                    <a:latin typeface="Times New Roman" panose="02020603050405020304" pitchFamily="18" charset="0"/>
                    <a:ea typeface="黑体" panose="02010600030101010101" pitchFamily="2" charset="-122"/>
                  </a:rPr>
                  <a:t>两个正数相加，结果却为负数</a:t>
                </a:r>
              </a:p>
            </p:txBody>
          </p:sp>
          <p:sp>
            <p:nvSpPr>
              <p:cNvPr id="26635" name="Line 6"/>
              <p:cNvSpPr>
                <a:spLocks noChangeShapeType="1"/>
              </p:cNvSpPr>
              <p:nvPr/>
            </p:nvSpPr>
            <p:spPr bwMode="auto">
              <a:xfrm flipV="1">
                <a:off x="3392" y="2190"/>
                <a:ext cx="736" cy="2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0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4816602" y="3321050"/>
            <a:ext cx="1812544" cy="0"/>
            <a:chOff x="4816602" y="3321050"/>
            <a:chExt cx="1812544" cy="0"/>
          </a:xfrm>
        </p:grpSpPr>
        <p:sp>
          <p:nvSpPr>
            <p:cNvPr id="26629" name="Line 8"/>
            <p:cNvSpPr>
              <a:spLocks noChangeShapeType="1"/>
            </p:cNvSpPr>
            <p:nvPr/>
          </p:nvSpPr>
          <p:spPr bwMode="auto">
            <a:xfrm>
              <a:off x="4816602" y="3321050"/>
              <a:ext cx="274399" cy="0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0" name="Line 9"/>
            <p:cNvSpPr>
              <a:spLocks noChangeShapeType="1"/>
            </p:cNvSpPr>
            <p:nvPr/>
          </p:nvSpPr>
          <p:spPr bwMode="auto">
            <a:xfrm>
              <a:off x="5859410" y="3321050"/>
              <a:ext cx="272716" cy="0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1" name="Line 10"/>
            <p:cNvSpPr>
              <a:spLocks noChangeShapeType="1"/>
            </p:cNvSpPr>
            <p:nvPr/>
          </p:nvSpPr>
          <p:spPr bwMode="auto">
            <a:xfrm>
              <a:off x="6354747" y="3321050"/>
              <a:ext cx="274399" cy="0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3"/>
          <p:cNvSpPr>
            <a:spLocks noChangeArrowheads="1"/>
          </p:cNvSpPr>
          <p:nvPr/>
        </p:nvSpPr>
        <p:spPr bwMode="auto">
          <a:xfrm>
            <a:off x="635000" y="906463"/>
            <a:ext cx="850900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2) 采用进位位判断</a:t>
            </a:r>
            <a:endParaRPr lang="zh-CN" altLang="en-US" dirty="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设：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C</a:t>
            </a:r>
            <a:r>
              <a:rPr lang="en-US" altLang="zh-CN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s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为符号位产生的进位，</a:t>
            </a:r>
            <a:endParaRPr lang="zh-CN" altLang="en-US" dirty="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C</a:t>
            </a:r>
            <a:r>
              <a:rPr lang="en-US" altLang="zh-CN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为最高数值位产生的进位</a:t>
            </a:r>
            <a:endParaRPr lang="zh-CN" altLang="en-US" dirty="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则：溢出条件</a:t>
            </a:r>
            <a:r>
              <a:rPr lang="en-US" altLang="zh-CN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V</a:t>
            </a:r>
            <a:r>
              <a:rPr lang="en-US" altLang="zh-CN" baseline="-25000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f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= C</a:t>
            </a:r>
            <a:r>
              <a:rPr lang="en-US" altLang="zh-CN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s</a:t>
            </a:r>
            <a:r>
              <a:rPr lang="en-US" altLang="zh-CN" dirty="0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·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C</a:t>
            </a:r>
            <a:r>
              <a:rPr lang="en-US" altLang="zh-CN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+ C</a:t>
            </a:r>
            <a:r>
              <a:rPr lang="en-US" altLang="zh-CN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s</a:t>
            </a:r>
            <a:r>
              <a:rPr lang="en-US" altLang="zh-CN" dirty="0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·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C</a:t>
            </a:r>
            <a:r>
              <a:rPr lang="en-US" altLang="zh-CN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= C</a:t>
            </a:r>
            <a:r>
              <a:rPr lang="en-US" altLang="zh-CN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s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⊕C</a:t>
            </a:r>
            <a:r>
              <a:rPr lang="en-US" altLang="zh-CN" baseline="-25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endParaRPr lang="en-US" altLang="zh-CN" b="0" dirty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27651" name="Group 18"/>
          <p:cNvGrpSpPr/>
          <p:nvPr/>
        </p:nvGrpSpPr>
        <p:grpSpPr bwMode="auto">
          <a:xfrm>
            <a:off x="3767138" y="2479675"/>
            <a:ext cx="1368425" cy="7938"/>
            <a:chOff x="2373" y="1562"/>
            <a:chExt cx="862" cy="5"/>
          </a:xfrm>
        </p:grpSpPr>
        <p:sp>
          <p:nvSpPr>
            <p:cNvPr id="27663" name="Line 15"/>
            <p:cNvSpPr>
              <a:spLocks noChangeShapeType="1"/>
            </p:cNvSpPr>
            <p:nvPr/>
          </p:nvSpPr>
          <p:spPr bwMode="auto">
            <a:xfrm flipV="1">
              <a:off x="2373" y="1562"/>
              <a:ext cx="121" cy="0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4" name="Line 16"/>
            <p:cNvSpPr>
              <a:spLocks noChangeShapeType="1"/>
            </p:cNvSpPr>
            <p:nvPr/>
          </p:nvSpPr>
          <p:spPr bwMode="auto">
            <a:xfrm flipV="1">
              <a:off x="3122" y="1567"/>
              <a:ext cx="113" cy="0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385763"/>
            <a:ext cx="91440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indent="560705" eaLnBrk="1" hangingPunct="1">
              <a:lnSpc>
                <a:spcPct val="13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2．运算溢出判断</a:t>
            </a:r>
          </a:p>
        </p:txBody>
      </p:sp>
      <p:grpSp>
        <p:nvGrpSpPr>
          <p:cNvPr id="3" name="Group 19"/>
          <p:cNvGrpSpPr/>
          <p:nvPr/>
        </p:nvGrpSpPr>
        <p:grpSpPr bwMode="auto">
          <a:xfrm>
            <a:off x="685800" y="3067050"/>
            <a:ext cx="8331200" cy="1685925"/>
            <a:chOff x="432" y="1932"/>
            <a:chExt cx="5248" cy="1062"/>
          </a:xfrm>
        </p:grpSpPr>
        <p:grpSp>
          <p:nvGrpSpPr>
            <p:cNvPr id="27655" name="Group 28"/>
            <p:cNvGrpSpPr/>
            <p:nvPr/>
          </p:nvGrpSpPr>
          <p:grpSpPr bwMode="auto">
            <a:xfrm>
              <a:off x="432" y="1932"/>
              <a:ext cx="5248" cy="728"/>
              <a:chOff x="384" y="1932"/>
              <a:chExt cx="5248" cy="728"/>
            </a:xfrm>
          </p:grpSpPr>
          <p:sp>
            <p:nvSpPr>
              <p:cNvPr id="27659" name="Rectangle 18"/>
              <p:cNvSpPr>
                <a:spLocks noChangeArrowheads="1"/>
              </p:cNvSpPr>
              <p:nvPr/>
            </p:nvSpPr>
            <p:spPr bwMode="auto">
              <a:xfrm>
                <a:off x="384" y="1932"/>
                <a:ext cx="5248" cy="7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0">
                <a:spAutoFit/>
              </a:bodyPr>
              <a:lstStyle/>
              <a:p>
                <a:pPr algn="just" eaLnBrk="1" hangingPunct="1">
                  <a:lnSpc>
                    <a:spcPct val="150000"/>
                  </a:lnSpc>
                </a:pPr>
                <a:r>
                  <a:rPr lang="zh-CN" altLang="en-US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3) 运算时补码采用双符号位（变形补码）</a:t>
                </a:r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>
                    <a:solidFill>
                      <a:schemeClr val="tx1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       </a:t>
                </a:r>
                <a:r>
                  <a:rPr lang="zh-CN" altLang="en-US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溢出条件</a:t>
                </a:r>
                <a:r>
                  <a:rPr lang="en-US" altLang="zh-CN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V</a:t>
                </a:r>
                <a:r>
                  <a:rPr lang="en-US" altLang="zh-CN" baseline="-300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f</a:t>
                </a:r>
                <a:r>
                  <a:rPr lang="en-US" altLang="zh-CN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 = S</a:t>
                </a:r>
                <a:r>
                  <a:rPr lang="en-US" altLang="zh-CN" baseline="-300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s1</a:t>
                </a:r>
                <a:r>
                  <a:rPr lang="en-US" altLang="zh-CN">
                    <a:solidFill>
                      <a:srgbClr val="000080"/>
                    </a:solidFill>
                    <a:latin typeface="Times New Roman" panose="02020603050405020304" pitchFamily="18" charset="0"/>
                    <a:ea typeface="黑体" panose="02010600030101010101" pitchFamily="2" charset="-122"/>
                  </a:rPr>
                  <a:t>·</a:t>
                </a:r>
                <a:r>
                  <a:rPr lang="en-US" altLang="zh-CN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S</a:t>
                </a:r>
                <a:r>
                  <a:rPr lang="en-US" altLang="zh-CN" baseline="-300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s2</a:t>
                </a:r>
                <a:r>
                  <a:rPr lang="en-US" altLang="zh-CN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 + S</a:t>
                </a:r>
                <a:r>
                  <a:rPr lang="en-US" altLang="zh-CN" baseline="-300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s1</a:t>
                </a:r>
                <a:r>
                  <a:rPr lang="en-US" altLang="zh-CN">
                    <a:solidFill>
                      <a:srgbClr val="000080"/>
                    </a:solidFill>
                    <a:latin typeface="Times New Roman" panose="02020603050405020304" pitchFamily="18" charset="0"/>
                    <a:ea typeface="黑体" panose="02010600030101010101" pitchFamily="2" charset="-122"/>
                  </a:rPr>
                  <a:t>·</a:t>
                </a:r>
                <a:r>
                  <a:rPr lang="en-US" altLang="zh-CN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S</a:t>
                </a:r>
                <a:r>
                  <a:rPr lang="en-US" altLang="zh-CN" baseline="-300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s2</a:t>
                </a:r>
                <a:r>
                  <a:rPr lang="en-US" altLang="zh-CN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 = S</a:t>
                </a:r>
                <a:r>
                  <a:rPr lang="en-US" altLang="zh-CN" baseline="-300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s1</a:t>
                </a:r>
                <a:r>
                  <a:rPr lang="en-US" altLang="zh-CN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⊕S</a:t>
                </a:r>
                <a:r>
                  <a:rPr lang="en-US" altLang="zh-CN" baseline="-300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s2</a:t>
                </a:r>
                <a:r>
                  <a:rPr lang="en-US" altLang="zh-CN">
                    <a:latin typeface="黑体" panose="02010600030101010101" pitchFamily="2" charset="-122"/>
                    <a:ea typeface="黑体" panose="02010600030101010101" pitchFamily="2" charset="-122"/>
                  </a:rPr>
                  <a:t> </a:t>
                </a:r>
                <a:endParaRPr lang="en-US" altLang="zh-CN" b="0">
                  <a:solidFill>
                    <a:schemeClr val="tx1"/>
                  </a:solidFill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grpSp>
            <p:nvGrpSpPr>
              <p:cNvPr id="27660" name="Group 21"/>
              <p:cNvGrpSpPr/>
              <p:nvPr/>
            </p:nvGrpSpPr>
            <p:grpSpPr bwMode="auto">
              <a:xfrm>
                <a:off x="2339" y="2379"/>
                <a:ext cx="1312" cy="8"/>
                <a:chOff x="2464" y="2352"/>
                <a:chExt cx="1312" cy="8"/>
              </a:xfrm>
            </p:grpSpPr>
            <p:sp>
              <p:nvSpPr>
                <p:cNvPr id="27661" name="Line 19"/>
                <p:cNvSpPr>
                  <a:spLocks noChangeShapeType="1"/>
                </p:cNvSpPr>
                <p:nvPr/>
              </p:nvSpPr>
              <p:spPr bwMode="auto">
                <a:xfrm>
                  <a:off x="2464" y="235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62" name="Line 20"/>
                <p:cNvSpPr>
                  <a:spLocks noChangeShapeType="1"/>
                </p:cNvSpPr>
                <p:nvPr/>
              </p:nvSpPr>
              <p:spPr bwMode="auto">
                <a:xfrm>
                  <a:off x="3584" y="236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0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7656" name="Group 25"/>
            <p:cNvGrpSpPr/>
            <p:nvPr/>
          </p:nvGrpSpPr>
          <p:grpSpPr bwMode="auto">
            <a:xfrm>
              <a:off x="1340" y="2794"/>
              <a:ext cx="3205" cy="200"/>
              <a:chOff x="748" y="3610"/>
              <a:chExt cx="2133" cy="112"/>
            </a:xfrm>
          </p:grpSpPr>
          <p:sp>
            <p:nvSpPr>
              <p:cNvPr id="27657" name="AutoShape 23"/>
              <p:cNvSpPr>
                <a:spLocks noChangeArrowheads="1"/>
              </p:cNvSpPr>
              <p:nvPr/>
            </p:nvSpPr>
            <p:spPr bwMode="auto">
              <a:xfrm>
                <a:off x="748" y="3610"/>
                <a:ext cx="1041" cy="112"/>
              </a:xfrm>
              <a:prstGeom prst="wedgeRoundRectCallout">
                <a:avLst>
                  <a:gd name="adj1" fmla="val 33144"/>
                  <a:gd name="adj2" fmla="val -105556"/>
                  <a:gd name="adj3" fmla="val 16667"/>
                </a:avLst>
              </a:prstGeom>
              <a:solidFill>
                <a:srgbClr val="FFFF00"/>
              </a:solidFill>
              <a:ln w="28575">
                <a:solidFill>
                  <a:schemeClr val="hlink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>
                  <a:lnSpc>
                    <a:spcPct val="100000"/>
                  </a:lnSpc>
                </a:pPr>
                <a:r>
                  <a:rPr kumimoji="0" lang="en-US" altLang="zh-CN" sz="1600">
                    <a:solidFill>
                      <a:schemeClr val="hlink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S</a:t>
                </a:r>
                <a:r>
                  <a:rPr kumimoji="0" lang="en-US" altLang="zh-CN" sz="1600" baseline="-25000">
                    <a:solidFill>
                      <a:schemeClr val="hlink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s1</a:t>
                </a:r>
                <a:r>
                  <a:rPr kumimoji="0" lang="en-US" altLang="zh-CN" sz="1600">
                    <a:solidFill>
                      <a:schemeClr val="hlink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S</a:t>
                </a:r>
                <a:r>
                  <a:rPr kumimoji="0" lang="en-US" altLang="zh-CN" sz="1600" baseline="-25000">
                    <a:solidFill>
                      <a:schemeClr val="hlink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s2</a:t>
                </a:r>
                <a:r>
                  <a:rPr kumimoji="0" lang="en-US" altLang="zh-CN" sz="1600">
                    <a:solidFill>
                      <a:schemeClr val="hlink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=01，</a:t>
                </a:r>
                <a:r>
                  <a:rPr kumimoji="0" lang="zh-CN" altLang="en-US" sz="1600">
                    <a:solidFill>
                      <a:schemeClr val="hlink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结果正溢</a:t>
                </a:r>
              </a:p>
            </p:txBody>
          </p:sp>
          <p:sp>
            <p:nvSpPr>
              <p:cNvPr id="27658" name="AutoShape 24"/>
              <p:cNvSpPr>
                <a:spLocks noChangeArrowheads="1"/>
              </p:cNvSpPr>
              <p:nvPr/>
            </p:nvSpPr>
            <p:spPr bwMode="auto">
              <a:xfrm>
                <a:off x="1840" y="3610"/>
                <a:ext cx="1041" cy="112"/>
              </a:xfrm>
              <a:prstGeom prst="wedgeRoundRectCallout">
                <a:avLst>
                  <a:gd name="adj1" fmla="val -30801"/>
                  <a:gd name="adj2" fmla="val -110931"/>
                  <a:gd name="adj3" fmla="val 16667"/>
                </a:avLst>
              </a:prstGeom>
              <a:solidFill>
                <a:srgbClr val="FFFF00"/>
              </a:solidFill>
              <a:ln w="28575">
                <a:solidFill>
                  <a:schemeClr val="hlink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>
                  <a:lnSpc>
                    <a:spcPct val="100000"/>
                  </a:lnSpc>
                </a:pPr>
                <a:r>
                  <a:rPr kumimoji="0" lang="en-US" altLang="zh-CN" sz="1600">
                    <a:solidFill>
                      <a:schemeClr val="hlink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S</a:t>
                </a:r>
                <a:r>
                  <a:rPr kumimoji="0" lang="en-US" altLang="zh-CN" sz="1600" baseline="-25000">
                    <a:solidFill>
                      <a:schemeClr val="hlink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s1</a:t>
                </a:r>
                <a:r>
                  <a:rPr kumimoji="0" lang="en-US" altLang="zh-CN" sz="1600">
                    <a:solidFill>
                      <a:schemeClr val="hlink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S</a:t>
                </a:r>
                <a:r>
                  <a:rPr kumimoji="0" lang="en-US" altLang="zh-CN" sz="1600" baseline="-25000">
                    <a:solidFill>
                      <a:schemeClr val="hlink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s2</a:t>
                </a:r>
                <a:r>
                  <a:rPr kumimoji="0" lang="en-US" altLang="zh-CN" sz="1600">
                    <a:solidFill>
                      <a:schemeClr val="hlink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=10，</a:t>
                </a:r>
                <a:r>
                  <a:rPr kumimoji="0" lang="zh-CN" altLang="en-US" sz="1600">
                    <a:solidFill>
                      <a:schemeClr val="hlink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结果负溢</a:t>
                </a:r>
              </a:p>
            </p:txBody>
          </p:sp>
        </p:grpSp>
      </p:grpSp>
      <p:sp>
        <p:nvSpPr>
          <p:cNvPr id="541722" name="Rectangle 26"/>
          <p:cNvSpPr>
            <a:spLocks noChangeArrowheads="1"/>
          </p:cNvSpPr>
          <p:nvPr/>
        </p:nvSpPr>
        <p:spPr bwMode="auto">
          <a:xfrm>
            <a:off x="1042988" y="4806950"/>
            <a:ext cx="8101012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左边的符号位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S</a:t>
            </a:r>
            <a:r>
              <a:rPr lang="en-US" altLang="zh-CN" baseline="-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s1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叫做真符。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当结果的双符号位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S</a:t>
            </a:r>
            <a:r>
              <a:rPr lang="en-US" altLang="zh-CN" baseline="-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s1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S</a:t>
            </a:r>
            <a:r>
              <a:rPr lang="en-US" altLang="zh-CN" baseline="-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s2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为00或11时，值用补码能够表示。</a:t>
            </a:r>
            <a:r>
              <a:rPr lang="zh-CN" altLang="en-US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</a:t>
            </a:r>
            <a:endParaRPr lang="zh-CN" altLang="en-US" b="0" dirty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4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2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10"/>
          <p:cNvGrpSpPr/>
          <p:nvPr/>
        </p:nvGrpSpPr>
        <p:grpSpPr bwMode="auto">
          <a:xfrm>
            <a:off x="0" y="493713"/>
            <a:ext cx="9144000" cy="2624137"/>
            <a:chOff x="0" y="311"/>
            <a:chExt cx="5760" cy="1653"/>
          </a:xfrm>
        </p:grpSpPr>
        <p:sp>
          <p:nvSpPr>
            <p:cNvPr id="28678" name="Rectangle 5"/>
            <p:cNvSpPr>
              <a:spLocks noChangeArrowheads="1"/>
            </p:cNvSpPr>
            <p:nvPr/>
          </p:nvSpPr>
          <p:spPr bwMode="auto">
            <a:xfrm>
              <a:off x="0" y="311"/>
              <a:ext cx="5760" cy="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/>
            <a:p>
              <a:pPr algn="just" eaLnBrk="1" hangingPunct="1"/>
              <a:r>
                <a:rPr lang="zh-CN" altLang="en-US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    例：① </a:t>
              </a:r>
              <a:r>
                <a:rPr lang="en-US" altLang="zh-CN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A=0.1011, B=-0.1110, </a:t>
              </a:r>
              <a:r>
                <a:rPr lang="zh-CN" altLang="en-US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求[</a:t>
              </a:r>
              <a:r>
                <a:rPr lang="en-US" altLang="zh-CN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A+B]</a:t>
              </a:r>
              <a:r>
                <a:rPr lang="zh-CN" altLang="en-US" sz="2200" baseline="-30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补。</a:t>
              </a:r>
              <a:endParaRPr lang="zh-CN" altLang="en-US" sz="1000">
                <a:latin typeface="黑体" panose="02010600030101010101" pitchFamily="2" charset="-122"/>
                <a:ea typeface="黑体" panose="02010600030101010101" pitchFamily="2" charset="-122"/>
              </a:endParaRPr>
            </a:p>
            <a:p>
              <a:pPr algn="just">
                <a:lnSpc>
                  <a:spcPct val="140000"/>
                </a:lnSpc>
              </a:pPr>
              <a:r>
                <a:rPr lang="zh-CN" altLang="en-US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                  [</a:t>
              </a:r>
              <a:r>
                <a:rPr lang="en-US" altLang="zh-CN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A]</a:t>
              </a:r>
              <a:r>
                <a:rPr lang="zh-CN" altLang="en-US" sz="2200" baseline="-30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补</a:t>
              </a:r>
              <a:r>
                <a:rPr lang="zh-CN" altLang="en-US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00.1011</a:t>
              </a:r>
              <a:endParaRPr lang="zh-CN" altLang="en-US" sz="1000">
                <a:latin typeface="黑体" panose="02010600030101010101" pitchFamily="2" charset="-122"/>
                <a:ea typeface="黑体" panose="02010600030101010101" pitchFamily="2" charset="-122"/>
              </a:endParaRPr>
            </a:p>
            <a:p>
              <a:pPr algn="just"/>
              <a:r>
                <a:rPr lang="zh-CN" altLang="en-US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               +) [</a:t>
              </a:r>
              <a:r>
                <a:rPr lang="en-US" altLang="zh-CN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B]</a:t>
              </a:r>
              <a:r>
                <a:rPr lang="zh-CN" altLang="en-US" sz="2200" baseline="-30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补</a:t>
              </a:r>
              <a:r>
                <a:rPr lang="zh-CN" altLang="en-US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11.0010</a:t>
              </a:r>
              <a:endParaRPr lang="zh-CN" altLang="en-US" sz="1000">
                <a:latin typeface="黑体" panose="02010600030101010101" pitchFamily="2" charset="-122"/>
                <a:ea typeface="黑体" panose="02010600030101010101" pitchFamily="2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</a:t>
              </a:r>
              <a:r>
                <a:rPr lang="zh-CN" altLang="en-US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                </a:t>
              </a:r>
              <a:r>
                <a:rPr lang="zh-CN" altLang="en-US" sz="22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</a:t>
              </a:r>
              <a:r>
                <a:rPr lang="zh-CN" altLang="en-US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    11.1101</a:t>
              </a:r>
              <a:endParaRPr lang="zh-CN" altLang="en-US" sz="1000">
                <a:latin typeface="黑体" panose="02010600030101010101" pitchFamily="2" charset="-122"/>
                <a:ea typeface="黑体" panose="02010600030101010101" pitchFamily="2" charset="-122"/>
              </a:endParaRPr>
            </a:p>
            <a:p>
              <a:pPr algn="just"/>
              <a:r>
                <a:rPr lang="zh-CN" altLang="en-US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               ∴[</a:t>
              </a:r>
              <a:r>
                <a:rPr lang="en-US" altLang="zh-CN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A+B]</a:t>
              </a:r>
              <a:r>
                <a:rPr lang="zh-CN" altLang="en-US" sz="2200" baseline="-30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补</a:t>
              </a:r>
              <a:r>
                <a:rPr lang="zh-CN" altLang="en-US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= 1.1101</a:t>
              </a:r>
              <a:endParaRPr lang="zh-CN" altLang="en-US" sz="1000">
                <a:latin typeface="黑体" panose="02010600030101010101" pitchFamily="2" charset="-122"/>
                <a:ea typeface="黑体" panose="02010600030101010101" pitchFamily="2" charset="-122"/>
              </a:endParaRPr>
            </a:p>
            <a:p>
              <a:endParaRPr lang="zh-CN" altLang="en-US" b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28679" name="Line 6"/>
            <p:cNvSpPr>
              <a:spLocks noChangeShapeType="1"/>
            </p:cNvSpPr>
            <p:nvPr/>
          </p:nvSpPr>
          <p:spPr bwMode="auto">
            <a:xfrm flipV="1">
              <a:off x="1631" y="1200"/>
              <a:ext cx="1524" cy="0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/>
          <p:nvPr/>
        </p:nvGrpSpPr>
        <p:grpSpPr bwMode="auto">
          <a:xfrm>
            <a:off x="0" y="3059113"/>
            <a:ext cx="9144000" cy="2281237"/>
            <a:chOff x="0" y="1927"/>
            <a:chExt cx="5760" cy="1437"/>
          </a:xfrm>
        </p:grpSpPr>
        <p:sp>
          <p:nvSpPr>
            <p:cNvPr id="28676" name="Rectangle 7"/>
            <p:cNvSpPr>
              <a:spLocks noChangeArrowheads="1"/>
            </p:cNvSpPr>
            <p:nvPr/>
          </p:nvSpPr>
          <p:spPr bwMode="auto">
            <a:xfrm>
              <a:off x="0" y="1927"/>
              <a:ext cx="5760" cy="1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/>
            <a:p>
              <a:pPr algn="just" eaLnBrk="1" hangingPunct="1">
                <a:lnSpc>
                  <a:spcPct val="130000"/>
                </a:lnSpc>
              </a:pPr>
              <a:r>
                <a:rPr lang="zh-CN" altLang="en-US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        ② </a:t>
              </a:r>
              <a:r>
                <a:rPr lang="en-US" altLang="zh-CN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A=0.1011, B=-0.0010，</a:t>
              </a:r>
              <a:r>
                <a:rPr lang="zh-CN" altLang="en-US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求[</a:t>
              </a:r>
              <a:r>
                <a:rPr lang="en-US" altLang="zh-CN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A-B]</a:t>
              </a:r>
              <a:r>
                <a:rPr lang="zh-CN" altLang="en-US" sz="2200" baseline="-30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补。</a:t>
              </a:r>
              <a:endParaRPr lang="zh-CN" altLang="en-US" sz="1000">
                <a:latin typeface="黑体" panose="02010600030101010101" pitchFamily="2" charset="-122"/>
                <a:ea typeface="黑体" panose="02010600030101010101" pitchFamily="2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                  [</a:t>
              </a:r>
              <a:r>
                <a:rPr lang="en-US" altLang="zh-CN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A]</a:t>
              </a:r>
              <a:r>
                <a:rPr lang="zh-CN" altLang="en-US" sz="2200" baseline="-30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补</a:t>
              </a:r>
              <a:r>
                <a:rPr lang="zh-CN" altLang="en-US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00.1011</a:t>
              </a:r>
              <a:endParaRPr lang="zh-CN" altLang="en-US" sz="1000">
                <a:latin typeface="黑体" panose="02010600030101010101" pitchFamily="2" charset="-122"/>
                <a:ea typeface="黑体" panose="02010600030101010101" pitchFamily="2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               +)[-</a:t>
              </a:r>
              <a:r>
                <a:rPr lang="en-US" altLang="zh-CN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B]</a:t>
              </a:r>
              <a:r>
                <a:rPr lang="zh-CN" altLang="en-US" sz="2200" baseline="-30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补</a:t>
              </a:r>
              <a:r>
                <a:rPr lang="zh-CN" altLang="en-US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00.0010</a:t>
              </a:r>
              <a:endParaRPr lang="zh-CN" altLang="en-US" sz="1000">
                <a:latin typeface="黑体" panose="02010600030101010101" pitchFamily="2" charset="-122"/>
                <a:ea typeface="黑体" panose="02010600030101010101" pitchFamily="2" charset="-122"/>
              </a:endParaRPr>
            </a:p>
            <a:p>
              <a:pPr algn="just">
                <a:lnSpc>
                  <a:spcPct val="140000"/>
                </a:lnSpc>
              </a:pPr>
              <a:r>
                <a:rPr lang="zh-CN" altLang="en-US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</a:t>
              </a:r>
              <a:r>
                <a:rPr lang="zh-CN" altLang="en-US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                       00.1101</a:t>
              </a:r>
              <a:endParaRPr lang="zh-CN" altLang="en-US" sz="1000">
                <a:latin typeface="黑体" panose="02010600030101010101" pitchFamily="2" charset="-122"/>
                <a:ea typeface="黑体" panose="02010600030101010101" pitchFamily="2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               ∴[</a:t>
              </a:r>
              <a:r>
                <a:rPr lang="en-US" altLang="zh-CN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A-B]</a:t>
              </a:r>
              <a:r>
                <a:rPr lang="zh-CN" altLang="en-US" sz="2200" baseline="-30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补</a:t>
              </a:r>
              <a:r>
                <a:rPr lang="zh-CN" altLang="en-US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= 0.1101</a:t>
              </a:r>
              <a:endParaRPr lang="zh-CN" altLang="en-US" b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28677" name="Line 8"/>
            <p:cNvSpPr>
              <a:spLocks noChangeShapeType="1"/>
            </p:cNvSpPr>
            <p:nvPr/>
          </p:nvSpPr>
          <p:spPr bwMode="auto">
            <a:xfrm flipV="1">
              <a:off x="1615" y="2824"/>
              <a:ext cx="1524" cy="0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5"/>
          <p:cNvGraphicFramePr>
            <a:graphicFrameLocks noChangeAspect="1"/>
          </p:cNvGraphicFramePr>
          <p:nvPr/>
        </p:nvGraphicFramePr>
        <p:xfrm>
          <a:off x="0" y="566738"/>
          <a:ext cx="7477125" cy="322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4" name="Document" r:id="rId4" imgW="7516495" imgH="3247390" progId="Word.Document.8">
                  <p:embed/>
                </p:oleObj>
              </mc:Choice>
              <mc:Fallback>
                <p:oleObj name="Document" r:id="rId4" imgW="7516495" imgH="324739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66738"/>
                        <a:ext cx="7477125" cy="322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5" name="Object 9"/>
          <p:cNvGraphicFramePr>
            <a:graphicFrameLocks noChangeAspect="1"/>
          </p:cNvGraphicFramePr>
          <p:nvPr/>
        </p:nvGraphicFramePr>
        <p:xfrm>
          <a:off x="57150" y="3368675"/>
          <a:ext cx="7385050" cy="320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5" name="Document" r:id="rId7" imgW="7508875" imgH="3265805" progId="Word.Document.8">
                  <p:embed/>
                </p:oleObj>
              </mc:Choice>
              <mc:Fallback>
                <p:oleObj name="Document" r:id="rId7" imgW="7508875" imgH="3265805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" y="3368675"/>
                        <a:ext cx="7385050" cy="320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1225550"/>
            <a:ext cx="9144000" cy="51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indent="482600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CC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习题：</a:t>
            </a:r>
            <a:r>
              <a:rPr lang="en-US" altLang="zh-CN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P121  4-2，4-4(1)(3)，4-5(3)(4)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558800" y="477838"/>
            <a:ext cx="85852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4.2.3 补码定点加减运算的实现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31747" name="Group 70"/>
          <p:cNvGrpSpPr/>
          <p:nvPr/>
        </p:nvGrpSpPr>
        <p:grpSpPr bwMode="auto">
          <a:xfrm>
            <a:off x="1306513" y="1133475"/>
            <a:ext cx="6399212" cy="2509838"/>
            <a:chOff x="823" y="714"/>
            <a:chExt cx="4031" cy="1581"/>
          </a:xfrm>
        </p:grpSpPr>
        <p:sp>
          <p:nvSpPr>
            <p:cNvPr id="31749" name="Rectangle 5"/>
            <p:cNvSpPr>
              <a:spLocks noChangeArrowheads="1"/>
            </p:cNvSpPr>
            <p:nvPr/>
          </p:nvSpPr>
          <p:spPr bwMode="auto">
            <a:xfrm>
              <a:off x="1772" y="1255"/>
              <a:ext cx="347" cy="13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80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31750" name="Text Box 6"/>
            <p:cNvSpPr txBox="1">
              <a:spLocks noChangeArrowheads="1"/>
            </p:cNvSpPr>
            <p:nvPr/>
          </p:nvSpPr>
          <p:spPr bwMode="auto">
            <a:xfrm>
              <a:off x="1734" y="1200"/>
              <a:ext cx="423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&amp;</a:t>
              </a:r>
            </a:p>
          </p:txBody>
        </p:sp>
        <p:sp>
          <p:nvSpPr>
            <p:cNvPr id="31751" name="Rectangle 8"/>
            <p:cNvSpPr>
              <a:spLocks noChangeArrowheads="1"/>
            </p:cNvSpPr>
            <p:nvPr/>
          </p:nvSpPr>
          <p:spPr bwMode="auto">
            <a:xfrm>
              <a:off x="3584" y="1253"/>
              <a:ext cx="625" cy="19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80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31752" name="Line 9"/>
            <p:cNvSpPr>
              <a:spLocks noChangeShapeType="1"/>
            </p:cNvSpPr>
            <p:nvPr/>
          </p:nvSpPr>
          <p:spPr bwMode="auto">
            <a:xfrm>
              <a:off x="3584" y="1352"/>
              <a:ext cx="625" cy="0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3" name="Line 10"/>
            <p:cNvSpPr>
              <a:spLocks noChangeShapeType="1"/>
            </p:cNvSpPr>
            <p:nvPr/>
          </p:nvSpPr>
          <p:spPr bwMode="auto">
            <a:xfrm>
              <a:off x="3893" y="1353"/>
              <a:ext cx="0" cy="88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4" name="Text Box 11"/>
            <p:cNvSpPr txBox="1">
              <a:spLocks noChangeArrowheads="1"/>
            </p:cNvSpPr>
            <p:nvPr/>
          </p:nvSpPr>
          <p:spPr bwMode="auto">
            <a:xfrm>
              <a:off x="3659" y="1233"/>
              <a:ext cx="491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600">
                  <a:solidFill>
                    <a:schemeClr val="tx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≥1</a:t>
              </a:r>
            </a:p>
          </p:txBody>
        </p:sp>
        <p:sp>
          <p:nvSpPr>
            <p:cNvPr id="31755" name="Text Box 12"/>
            <p:cNvSpPr txBox="1">
              <a:spLocks noChangeArrowheads="1"/>
            </p:cNvSpPr>
            <p:nvPr/>
          </p:nvSpPr>
          <p:spPr bwMode="auto">
            <a:xfrm>
              <a:off x="3512" y="1278"/>
              <a:ext cx="51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&amp;</a:t>
              </a:r>
            </a:p>
          </p:txBody>
        </p:sp>
        <p:sp>
          <p:nvSpPr>
            <p:cNvPr id="31756" name="Text Box 14"/>
            <p:cNvSpPr txBox="1">
              <a:spLocks noChangeArrowheads="1"/>
            </p:cNvSpPr>
            <p:nvPr/>
          </p:nvSpPr>
          <p:spPr bwMode="auto">
            <a:xfrm>
              <a:off x="3027" y="838"/>
              <a:ext cx="939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加法器</a:t>
              </a: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F</a:t>
              </a:r>
            </a:p>
          </p:txBody>
        </p:sp>
        <p:sp>
          <p:nvSpPr>
            <p:cNvPr id="31757" name="Rectangle 15"/>
            <p:cNvSpPr>
              <a:spLocks noChangeArrowheads="1"/>
            </p:cNvSpPr>
            <p:nvPr/>
          </p:nvSpPr>
          <p:spPr bwMode="auto">
            <a:xfrm>
              <a:off x="2077" y="835"/>
              <a:ext cx="1775" cy="208"/>
            </a:xfrm>
            <a:prstGeom prst="rect">
              <a:avLst/>
            </a:prstGeom>
            <a:noFill/>
            <a:ln w="19050">
              <a:solidFill>
                <a:srgbClr val="00008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31758" name="Rectangle 16"/>
            <p:cNvSpPr>
              <a:spLocks noChangeArrowheads="1"/>
            </p:cNvSpPr>
            <p:nvPr/>
          </p:nvSpPr>
          <p:spPr bwMode="auto">
            <a:xfrm>
              <a:off x="2769" y="835"/>
              <a:ext cx="309" cy="208"/>
            </a:xfrm>
            <a:prstGeom prst="rect">
              <a:avLst/>
            </a:prstGeom>
            <a:noFill/>
            <a:ln w="12700">
              <a:solidFill>
                <a:srgbClr val="00008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31759" name="Text Box 17"/>
            <p:cNvSpPr txBox="1">
              <a:spLocks noChangeArrowheads="1"/>
            </p:cNvSpPr>
            <p:nvPr/>
          </p:nvSpPr>
          <p:spPr bwMode="auto">
            <a:xfrm>
              <a:off x="2686" y="838"/>
              <a:ext cx="465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Fi</a:t>
              </a:r>
            </a:p>
          </p:txBody>
        </p:sp>
        <p:grpSp>
          <p:nvGrpSpPr>
            <p:cNvPr id="31760" name="Group 18"/>
            <p:cNvGrpSpPr/>
            <p:nvPr/>
          </p:nvGrpSpPr>
          <p:grpSpPr bwMode="auto">
            <a:xfrm>
              <a:off x="3037" y="1575"/>
              <a:ext cx="1816" cy="300"/>
              <a:chOff x="5835" y="10243"/>
              <a:chExt cx="2640" cy="617"/>
            </a:xfrm>
          </p:grpSpPr>
          <p:sp>
            <p:nvSpPr>
              <p:cNvPr id="31801" name="Rectangle 19"/>
              <p:cNvSpPr>
                <a:spLocks noChangeArrowheads="1"/>
              </p:cNvSpPr>
              <p:nvPr/>
            </p:nvSpPr>
            <p:spPr bwMode="auto">
              <a:xfrm>
                <a:off x="5835" y="10275"/>
                <a:ext cx="2550" cy="465"/>
              </a:xfrm>
              <a:prstGeom prst="rect">
                <a:avLst/>
              </a:prstGeom>
              <a:solidFill>
                <a:srgbClr val="00FFFF">
                  <a:alpha val="50195"/>
                </a:srgbClr>
              </a:solidFill>
              <a:ln w="19050">
                <a:solidFill>
                  <a:srgbClr val="00008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31802" name="Text Box 20"/>
              <p:cNvSpPr txBox="1">
                <a:spLocks noChangeArrowheads="1"/>
              </p:cNvSpPr>
              <p:nvPr/>
            </p:nvSpPr>
            <p:spPr bwMode="auto">
              <a:xfrm>
                <a:off x="7185" y="10348"/>
                <a:ext cx="1290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zh-CN" altLang="en-US" sz="18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寄存器</a:t>
                </a:r>
                <a:r>
                  <a:rPr kumimoji="0" lang="en-US" altLang="zh-CN" sz="18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Y</a:t>
                </a:r>
              </a:p>
            </p:txBody>
          </p:sp>
          <p:sp>
            <p:nvSpPr>
              <p:cNvPr id="31803" name="Rectangle 21"/>
              <p:cNvSpPr>
                <a:spLocks noChangeArrowheads="1"/>
              </p:cNvSpPr>
              <p:nvPr/>
            </p:nvSpPr>
            <p:spPr bwMode="auto">
              <a:xfrm>
                <a:off x="6840" y="10275"/>
                <a:ext cx="450" cy="465"/>
              </a:xfrm>
              <a:prstGeom prst="rect">
                <a:avLst/>
              </a:prstGeom>
              <a:noFill/>
              <a:ln w="12700">
                <a:solidFill>
                  <a:srgbClr val="00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31804" name="Text Box 22"/>
              <p:cNvSpPr txBox="1">
                <a:spLocks noChangeArrowheads="1"/>
              </p:cNvSpPr>
              <p:nvPr/>
            </p:nvSpPr>
            <p:spPr bwMode="auto">
              <a:xfrm>
                <a:off x="6735" y="10468"/>
                <a:ext cx="675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Yi</a:t>
                </a:r>
              </a:p>
            </p:txBody>
          </p:sp>
          <p:sp>
            <p:nvSpPr>
              <p:cNvPr id="31805" name="Text Box 23"/>
              <p:cNvSpPr txBox="1">
                <a:spLocks noChangeArrowheads="1"/>
              </p:cNvSpPr>
              <p:nvPr/>
            </p:nvSpPr>
            <p:spPr bwMode="auto">
              <a:xfrm>
                <a:off x="6750" y="10243"/>
                <a:ext cx="675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zh-CN" altLang="en-US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0 1</a:t>
                </a:r>
              </a:p>
            </p:txBody>
          </p:sp>
        </p:grpSp>
        <p:grpSp>
          <p:nvGrpSpPr>
            <p:cNvPr id="31761" name="Group 24"/>
            <p:cNvGrpSpPr/>
            <p:nvPr/>
          </p:nvGrpSpPr>
          <p:grpSpPr bwMode="auto">
            <a:xfrm>
              <a:off x="1107" y="1569"/>
              <a:ext cx="1816" cy="306"/>
              <a:chOff x="5835" y="10243"/>
              <a:chExt cx="2640" cy="617"/>
            </a:xfrm>
          </p:grpSpPr>
          <p:sp>
            <p:nvSpPr>
              <p:cNvPr id="31796" name="Rectangle 25"/>
              <p:cNvSpPr>
                <a:spLocks noChangeArrowheads="1"/>
              </p:cNvSpPr>
              <p:nvPr/>
            </p:nvSpPr>
            <p:spPr bwMode="auto">
              <a:xfrm>
                <a:off x="5835" y="10275"/>
                <a:ext cx="2550" cy="465"/>
              </a:xfrm>
              <a:prstGeom prst="rect">
                <a:avLst/>
              </a:prstGeom>
              <a:solidFill>
                <a:srgbClr val="00FFFF">
                  <a:alpha val="50195"/>
                </a:srgbClr>
              </a:solidFill>
              <a:ln w="19050">
                <a:solidFill>
                  <a:srgbClr val="00008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31797" name="Text Box 26"/>
              <p:cNvSpPr txBox="1">
                <a:spLocks noChangeArrowheads="1"/>
              </p:cNvSpPr>
              <p:nvPr/>
            </p:nvSpPr>
            <p:spPr bwMode="auto">
              <a:xfrm>
                <a:off x="7185" y="10348"/>
                <a:ext cx="1290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zh-CN" altLang="en-US" sz="18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寄存器</a:t>
                </a:r>
                <a:r>
                  <a:rPr kumimoji="0" lang="en-US" altLang="zh-CN" sz="18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1798" name="Rectangle 27"/>
              <p:cNvSpPr>
                <a:spLocks noChangeArrowheads="1"/>
              </p:cNvSpPr>
              <p:nvPr/>
            </p:nvSpPr>
            <p:spPr bwMode="auto">
              <a:xfrm>
                <a:off x="6840" y="10275"/>
                <a:ext cx="450" cy="465"/>
              </a:xfrm>
              <a:prstGeom prst="rect">
                <a:avLst/>
              </a:prstGeom>
              <a:noFill/>
              <a:ln w="12700">
                <a:solidFill>
                  <a:srgbClr val="00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31799" name="Text Box 28"/>
              <p:cNvSpPr txBox="1">
                <a:spLocks noChangeArrowheads="1"/>
              </p:cNvSpPr>
              <p:nvPr/>
            </p:nvSpPr>
            <p:spPr bwMode="auto">
              <a:xfrm>
                <a:off x="6735" y="10468"/>
                <a:ext cx="675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Xi</a:t>
                </a:r>
              </a:p>
            </p:txBody>
          </p:sp>
          <p:sp>
            <p:nvSpPr>
              <p:cNvPr id="31800" name="Text Box 29"/>
              <p:cNvSpPr txBox="1">
                <a:spLocks noChangeArrowheads="1"/>
              </p:cNvSpPr>
              <p:nvPr/>
            </p:nvSpPr>
            <p:spPr bwMode="auto">
              <a:xfrm>
                <a:off x="6750" y="10243"/>
                <a:ext cx="675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zh-CN" altLang="en-US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0 1</a:t>
                </a:r>
              </a:p>
            </p:txBody>
          </p:sp>
        </p:grpSp>
        <p:sp>
          <p:nvSpPr>
            <p:cNvPr id="31762" name="Line 30"/>
            <p:cNvSpPr>
              <a:spLocks noChangeShapeType="1"/>
            </p:cNvSpPr>
            <p:nvPr/>
          </p:nvSpPr>
          <p:spPr bwMode="auto">
            <a:xfrm flipH="1" flipV="1">
              <a:off x="2003" y="1386"/>
              <a:ext cx="0" cy="203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763" name="Group 31"/>
            <p:cNvGrpSpPr/>
            <p:nvPr/>
          </p:nvGrpSpPr>
          <p:grpSpPr bwMode="auto">
            <a:xfrm>
              <a:off x="3819" y="1446"/>
              <a:ext cx="145" cy="156"/>
              <a:chOff x="6972" y="9780"/>
              <a:chExt cx="210" cy="495"/>
            </a:xfrm>
          </p:grpSpPr>
          <p:sp>
            <p:nvSpPr>
              <p:cNvPr id="31794" name="Line 32"/>
              <p:cNvSpPr>
                <a:spLocks noChangeShapeType="1"/>
              </p:cNvSpPr>
              <p:nvPr/>
            </p:nvSpPr>
            <p:spPr bwMode="auto">
              <a:xfrm flipV="1">
                <a:off x="7182" y="9780"/>
                <a:ext cx="0" cy="495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5" name="Line 33"/>
              <p:cNvSpPr>
                <a:spLocks noChangeShapeType="1"/>
              </p:cNvSpPr>
              <p:nvPr/>
            </p:nvSpPr>
            <p:spPr bwMode="auto">
              <a:xfrm flipV="1">
                <a:off x="6972" y="9780"/>
                <a:ext cx="0" cy="495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764" name="Freeform 34"/>
            <p:cNvSpPr/>
            <p:nvPr/>
          </p:nvSpPr>
          <p:spPr bwMode="auto">
            <a:xfrm>
              <a:off x="1943" y="1030"/>
              <a:ext cx="898" cy="228"/>
            </a:xfrm>
            <a:custGeom>
              <a:avLst/>
              <a:gdLst>
                <a:gd name="T0" fmla="*/ 0 w 1305"/>
                <a:gd name="T1" fmla="*/ 0 h 615"/>
                <a:gd name="T2" fmla="*/ 0 w 1305"/>
                <a:gd name="T3" fmla="*/ 0 h 615"/>
                <a:gd name="T4" fmla="*/ 2 w 1305"/>
                <a:gd name="T5" fmla="*/ 0 h 615"/>
                <a:gd name="T6" fmla="*/ 2 w 1305"/>
                <a:gd name="T7" fmla="*/ 0 h 6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05"/>
                <a:gd name="T13" fmla="*/ 0 h 615"/>
                <a:gd name="T14" fmla="*/ 1305 w 1305"/>
                <a:gd name="T15" fmla="*/ 615 h 6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05" h="615">
                  <a:moveTo>
                    <a:pt x="0" y="615"/>
                  </a:moveTo>
                  <a:lnTo>
                    <a:pt x="0" y="360"/>
                  </a:lnTo>
                  <a:lnTo>
                    <a:pt x="1305" y="360"/>
                  </a:lnTo>
                  <a:lnTo>
                    <a:pt x="1305" y="0"/>
                  </a:lnTo>
                </a:path>
              </a:pathLst>
            </a:custGeom>
            <a:noFill/>
            <a:ln w="12700" cap="flat" cmpd="sng">
              <a:solidFill>
                <a:srgbClr val="00008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5" name="Freeform 35"/>
            <p:cNvSpPr/>
            <p:nvPr/>
          </p:nvSpPr>
          <p:spPr bwMode="auto">
            <a:xfrm flipH="1">
              <a:off x="2996" y="1036"/>
              <a:ext cx="898" cy="209"/>
            </a:xfrm>
            <a:custGeom>
              <a:avLst/>
              <a:gdLst>
                <a:gd name="T0" fmla="*/ 0 w 1305"/>
                <a:gd name="T1" fmla="*/ 0 h 615"/>
                <a:gd name="T2" fmla="*/ 0 w 1305"/>
                <a:gd name="T3" fmla="*/ 0 h 615"/>
                <a:gd name="T4" fmla="*/ 2 w 1305"/>
                <a:gd name="T5" fmla="*/ 0 h 615"/>
                <a:gd name="T6" fmla="*/ 2 w 1305"/>
                <a:gd name="T7" fmla="*/ 0 h 6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05"/>
                <a:gd name="T13" fmla="*/ 0 h 615"/>
                <a:gd name="T14" fmla="*/ 1305 w 1305"/>
                <a:gd name="T15" fmla="*/ 615 h 6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05" h="615">
                  <a:moveTo>
                    <a:pt x="0" y="615"/>
                  </a:moveTo>
                  <a:lnTo>
                    <a:pt x="0" y="360"/>
                  </a:lnTo>
                  <a:lnTo>
                    <a:pt x="1305" y="360"/>
                  </a:lnTo>
                  <a:lnTo>
                    <a:pt x="1305" y="0"/>
                  </a:lnTo>
                </a:path>
              </a:pathLst>
            </a:custGeom>
            <a:noFill/>
            <a:ln w="12700" cap="flat" cmpd="sng">
              <a:solidFill>
                <a:srgbClr val="00008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766" name="Group 36"/>
            <p:cNvGrpSpPr/>
            <p:nvPr/>
          </p:nvGrpSpPr>
          <p:grpSpPr bwMode="auto">
            <a:xfrm>
              <a:off x="1159" y="842"/>
              <a:ext cx="598" cy="369"/>
              <a:chOff x="1815" y="11100"/>
              <a:chExt cx="870" cy="975"/>
            </a:xfrm>
          </p:grpSpPr>
          <p:sp>
            <p:nvSpPr>
              <p:cNvPr id="31788" name="Text Box 37"/>
              <p:cNvSpPr txBox="1">
                <a:spLocks noChangeArrowheads="1"/>
              </p:cNvSpPr>
              <p:nvPr/>
            </p:nvSpPr>
            <p:spPr bwMode="auto">
              <a:xfrm>
                <a:off x="1845" y="11100"/>
                <a:ext cx="210" cy="510"/>
              </a:xfrm>
              <a:prstGeom prst="rect">
                <a:avLst/>
              </a:prstGeom>
              <a:noFill/>
              <a:ln w="9525">
                <a:solidFill>
                  <a:srgbClr val="00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S</a:t>
                </a:r>
              </a:p>
            </p:txBody>
          </p:sp>
          <p:sp>
            <p:nvSpPr>
              <p:cNvPr id="31789" name="Text Box 38"/>
              <p:cNvSpPr txBox="1">
                <a:spLocks noChangeArrowheads="1"/>
              </p:cNvSpPr>
              <p:nvPr/>
            </p:nvSpPr>
            <p:spPr bwMode="auto">
              <a:xfrm>
                <a:off x="2055" y="11100"/>
                <a:ext cx="210" cy="510"/>
              </a:xfrm>
              <a:prstGeom prst="rect">
                <a:avLst/>
              </a:prstGeom>
              <a:noFill/>
              <a:ln w="9525">
                <a:solidFill>
                  <a:srgbClr val="00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Z</a:t>
                </a:r>
              </a:p>
            </p:txBody>
          </p:sp>
          <p:sp>
            <p:nvSpPr>
              <p:cNvPr id="31790" name="Text Box 39"/>
              <p:cNvSpPr txBox="1">
                <a:spLocks noChangeArrowheads="1"/>
              </p:cNvSpPr>
              <p:nvPr/>
            </p:nvSpPr>
            <p:spPr bwMode="auto">
              <a:xfrm>
                <a:off x="2265" y="11100"/>
                <a:ext cx="210" cy="510"/>
              </a:xfrm>
              <a:prstGeom prst="rect">
                <a:avLst/>
              </a:prstGeom>
              <a:noFill/>
              <a:ln w="9525">
                <a:solidFill>
                  <a:srgbClr val="00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O</a:t>
                </a:r>
              </a:p>
            </p:txBody>
          </p:sp>
          <p:sp>
            <p:nvSpPr>
              <p:cNvPr id="31791" name="Text Box 40"/>
              <p:cNvSpPr txBox="1">
                <a:spLocks noChangeArrowheads="1"/>
              </p:cNvSpPr>
              <p:nvPr/>
            </p:nvSpPr>
            <p:spPr bwMode="auto">
              <a:xfrm>
                <a:off x="2475" y="11100"/>
                <a:ext cx="210" cy="510"/>
              </a:xfrm>
              <a:prstGeom prst="rect">
                <a:avLst/>
              </a:prstGeom>
              <a:noFill/>
              <a:ln w="9525">
                <a:solidFill>
                  <a:srgbClr val="00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C</a:t>
                </a:r>
              </a:p>
            </p:txBody>
          </p:sp>
          <p:sp>
            <p:nvSpPr>
              <p:cNvPr id="31792" name="Text Box 41"/>
              <p:cNvSpPr txBox="1">
                <a:spLocks noChangeArrowheads="1"/>
              </p:cNvSpPr>
              <p:nvPr/>
            </p:nvSpPr>
            <p:spPr bwMode="auto">
              <a:xfrm>
                <a:off x="1815" y="11565"/>
                <a:ext cx="705" cy="5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8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PSW</a:t>
                </a:r>
              </a:p>
            </p:txBody>
          </p:sp>
          <p:sp>
            <p:nvSpPr>
              <p:cNvPr id="31793" name="Rectangle 42"/>
              <p:cNvSpPr>
                <a:spLocks noChangeArrowheads="1"/>
              </p:cNvSpPr>
              <p:nvPr/>
            </p:nvSpPr>
            <p:spPr bwMode="auto">
              <a:xfrm>
                <a:off x="1845" y="11100"/>
                <a:ext cx="840" cy="510"/>
              </a:xfrm>
              <a:prstGeom prst="rect">
                <a:avLst/>
              </a:prstGeom>
              <a:noFill/>
              <a:ln w="19050">
                <a:solidFill>
                  <a:srgbClr val="00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</p:grpSp>
        <p:sp>
          <p:nvSpPr>
            <p:cNvPr id="31767" name="Line 43"/>
            <p:cNvSpPr>
              <a:spLocks noChangeShapeType="1"/>
            </p:cNvSpPr>
            <p:nvPr/>
          </p:nvSpPr>
          <p:spPr bwMode="auto">
            <a:xfrm flipH="1">
              <a:off x="1768" y="944"/>
              <a:ext cx="299" cy="0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8" name="Rectangle 45"/>
            <p:cNvSpPr>
              <a:spLocks noChangeArrowheads="1"/>
            </p:cNvSpPr>
            <p:nvPr/>
          </p:nvSpPr>
          <p:spPr bwMode="auto">
            <a:xfrm>
              <a:off x="1793" y="2027"/>
              <a:ext cx="347" cy="13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80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31769" name="Text Box 46"/>
            <p:cNvSpPr txBox="1">
              <a:spLocks noChangeArrowheads="1"/>
            </p:cNvSpPr>
            <p:nvPr/>
          </p:nvSpPr>
          <p:spPr bwMode="auto">
            <a:xfrm>
              <a:off x="1755" y="1972"/>
              <a:ext cx="423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&amp;</a:t>
              </a:r>
            </a:p>
          </p:txBody>
        </p:sp>
        <p:sp>
          <p:nvSpPr>
            <p:cNvPr id="31770" name="Freeform 47"/>
            <p:cNvSpPr/>
            <p:nvPr/>
          </p:nvSpPr>
          <p:spPr bwMode="auto">
            <a:xfrm>
              <a:off x="823" y="714"/>
              <a:ext cx="2100" cy="1581"/>
            </a:xfrm>
            <a:custGeom>
              <a:avLst/>
              <a:gdLst>
                <a:gd name="T0" fmla="*/ 6 w 3045"/>
                <a:gd name="T1" fmla="*/ 0 h 3525"/>
                <a:gd name="T2" fmla="*/ 6 w 3045"/>
                <a:gd name="T3" fmla="*/ 0 h 3525"/>
                <a:gd name="T4" fmla="*/ 0 w 3045"/>
                <a:gd name="T5" fmla="*/ 0 h 3525"/>
                <a:gd name="T6" fmla="*/ 0 w 3045"/>
                <a:gd name="T7" fmla="*/ 0 h 3525"/>
                <a:gd name="T8" fmla="*/ 3 w 3045"/>
                <a:gd name="T9" fmla="*/ 0 h 3525"/>
                <a:gd name="T10" fmla="*/ 3 w 3045"/>
                <a:gd name="T11" fmla="*/ 0 h 35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45"/>
                <a:gd name="T19" fmla="*/ 0 h 3525"/>
                <a:gd name="T20" fmla="*/ 3045 w 3045"/>
                <a:gd name="T21" fmla="*/ 3525 h 35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45" h="3525">
                  <a:moveTo>
                    <a:pt x="3045" y="270"/>
                  </a:moveTo>
                  <a:lnTo>
                    <a:pt x="3045" y="0"/>
                  </a:lnTo>
                  <a:lnTo>
                    <a:pt x="0" y="0"/>
                  </a:lnTo>
                  <a:lnTo>
                    <a:pt x="0" y="3525"/>
                  </a:lnTo>
                  <a:lnTo>
                    <a:pt x="1530" y="3525"/>
                  </a:lnTo>
                  <a:lnTo>
                    <a:pt x="1530" y="3240"/>
                  </a:lnTo>
                </a:path>
              </a:pathLst>
            </a:custGeom>
            <a:noFill/>
            <a:ln w="12700" cap="flat" cmpd="sng">
              <a:solidFill>
                <a:srgbClr val="000080"/>
              </a:solidFill>
              <a:prstDash val="solid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1" name="Line 48"/>
            <p:cNvSpPr>
              <a:spLocks noChangeShapeType="1"/>
            </p:cNvSpPr>
            <p:nvPr/>
          </p:nvSpPr>
          <p:spPr bwMode="auto">
            <a:xfrm flipV="1">
              <a:off x="1950" y="1823"/>
              <a:ext cx="0" cy="209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2" name="Line 49"/>
            <p:cNvSpPr>
              <a:spLocks noChangeShapeType="1"/>
            </p:cNvSpPr>
            <p:nvPr/>
          </p:nvSpPr>
          <p:spPr bwMode="auto">
            <a:xfrm flipH="1">
              <a:off x="3843" y="936"/>
              <a:ext cx="29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3" name="Freeform 50"/>
            <p:cNvSpPr/>
            <p:nvPr/>
          </p:nvSpPr>
          <p:spPr bwMode="auto">
            <a:xfrm>
              <a:off x="4117" y="1448"/>
              <a:ext cx="477" cy="97"/>
            </a:xfrm>
            <a:custGeom>
              <a:avLst/>
              <a:gdLst>
                <a:gd name="T0" fmla="*/ 0 w 693"/>
                <a:gd name="T1" fmla="*/ 0 h 155"/>
                <a:gd name="T2" fmla="*/ 0 w 693"/>
                <a:gd name="T3" fmla="*/ 1 h 155"/>
                <a:gd name="T4" fmla="*/ 1 w 693"/>
                <a:gd name="T5" fmla="*/ 1 h 155"/>
                <a:gd name="T6" fmla="*/ 0 60000 65536"/>
                <a:gd name="T7" fmla="*/ 0 60000 65536"/>
                <a:gd name="T8" fmla="*/ 0 60000 65536"/>
                <a:gd name="T9" fmla="*/ 0 w 693"/>
                <a:gd name="T10" fmla="*/ 0 h 155"/>
                <a:gd name="T11" fmla="*/ 693 w 693"/>
                <a:gd name="T12" fmla="*/ 155 h 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3" h="155">
                  <a:moveTo>
                    <a:pt x="0" y="0"/>
                  </a:moveTo>
                  <a:lnTo>
                    <a:pt x="0" y="155"/>
                  </a:lnTo>
                  <a:lnTo>
                    <a:pt x="693" y="155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4" name="Freeform 51"/>
            <p:cNvSpPr/>
            <p:nvPr/>
          </p:nvSpPr>
          <p:spPr bwMode="auto">
            <a:xfrm>
              <a:off x="2037" y="2170"/>
              <a:ext cx="476" cy="125"/>
            </a:xfrm>
            <a:custGeom>
              <a:avLst/>
              <a:gdLst>
                <a:gd name="T0" fmla="*/ 0 w 693"/>
                <a:gd name="T1" fmla="*/ 0 h 155"/>
                <a:gd name="T2" fmla="*/ 0 w 693"/>
                <a:gd name="T3" fmla="*/ 6 h 155"/>
                <a:gd name="T4" fmla="*/ 1 w 693"/>
                <a:gd name="T5" fmla="*/ 6 h 155"/>
                <a:gd name="T6" fmla="*/ 0 60000 65536"/>
                <a:gd name="T7" fmla="*/ 0 60000 65536"/>
                <a:gd name="T8" fmla="*/ 0 60000 65536"/>
                <a:gd name="T9" fmla="*/ 0 w 693"/>
                <a:gd name="T10" fmla="*/ 0 h 155"/>
                <a:gd name="T11" fmla="*/ 693 w 693"/>
                <a:gd name="T12" fmla="*/ 155 h 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3" h="155">
                  <a:moveTo>
                    <a:pt x="0" y="0"/>
                  </a:moveTo>
                  <a:lnTo>
                    <a:pt x="0" y="155"/>
                  </a:lnTo>
                  <a:lnTo>
                    <a:pt x="693" y="155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5" name="Freeform 52"/>
            <p:cNvSpPr/>
            <p:nvPr/>
          </p:nvSpPr>
          <p:spPr bwMode="auto">
            <a:xfrm>
              <a:off x="2066" y="1823"/>
              <a:ext cx="476" cy="125"/>
            </a:xfrm>
            <a:custGeom>
              <a:avLst/>
              <a:gdLst>
                <a:gd name="T0" fmla="*/ 0 w 693"/>
                <a:gd name="T1" fmla="*/ 0 h 155"/>
                <a:gd name="T2" fmla="*/ 0 w 693"/>
                <a:gd name="T3" fmla="*/ 6 h 155"/>
                <a:gd name="T4" fmla="*/ 1 w 693"/>
                <a:gd name="T5" fmla="*/ 6 h 155"/>
                <a:gd name="T6" fmla="*/ 0 60000 65536"/>
                <a:gd name="T7" fmla="*/ 0 60000 65536"/>
                <a:gd name="T8" fmla="*/ 0 60000 65536"/>
                <a:gd name="T9" fmla="*/ 0 w 693"/>
                <a:gd name="T10" fmla="*/ 0 h 155"/>
                <a:gd name="T11" fmla="*/ 693 w 693"/>
                <a:gd name="T12" fmla="*/ 155 h 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3" h="155">
                  <a:moveTo>
                    <a:pt x="0" y="0"/>
                  </a:moveTo>
                  <a:lnTo>
                    <a:pt x="0" y="155"/>
                  </a:lnTo>
                  <a:lnTo>
                    <a:pt x="693" y="155"/>
                  </a:lnTo>
                </a:path>
              </a:pathLst>
            </a:custGeom>
            <a:noFill/>
            <a:ln w="12700" cap="flat" cmpd="sng">
              <a:solidFill>
                <a:srgbClr val="FF00FF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6" name="Freeform 53"/>
            <p:cNvSpPr/>
            <p:nvPr/>
          </p:nvSpPr>
          <p:spPr bwMode="auto">
            <a:xfrm flipH="1">
              <a:off x="3178" y="1449"/>
              <a:ext cx="477" cy="97"/>
            </a:xfrm>
            <a:custGeom>
              <a:avLst/>
              <a:gdLst>
                <a:gd name="T0" fmla="*/ 0 w 693"/>
                <a:gd name="T1" fmla="*/ 0 h 155"/>
                <a:gd name="T2" fmla="*/ 0 w 693"/>
                <a:gd name="T3" fmla="*/ 1 h 155"/>
                <a:gd name="T4" fmla="*/ 1 w 693"/>
                <a:gd name="T5" fmla="*/ 1 h 155"/>
                <a:gd name="T6" fmla="*/ 0 60000 65536"/>
                <a:gd name="T7" fmla="*/ 0 60000 65536"/>
                <a:gd name="T8" fmla="*/ 0 60000 65536"/>
                <a:gd name="T9" fmla="*/ 0 w 693"/>
                <a:gd name="T10" fmla="*/ 0 h 155"/>
                <a:gd name="T11" fmla="*/ 693 w 693"/>
                <a:gd name="T12" fmla="*/ 155 h 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3" h="155">
                  <a:moveTo>
                    <a:pt x="0" y="0"/>
                  </a:moveTo>
                  <a:lnTo>
                    <a:pt x="0" y="155"/>
                  </a:lnTo>
                  <a:lnTo>
                    <a:pt x="693" y="155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7" name="Freeform 54"/>
            <p:cNvSpPr/>
            <p:nvPr/>
          </p:nvSpPr>
          <p:spPr bwMode="auto">
            <a:xfrm flipH="1">
              <a:off x="1386" y="1393"/>
              <a:ext cx="477" cy="97"/>
            </a:xfrm>
            <a:custGeom>
              <a:avLst/>
              <a:gdLst>
                <a:gd name="T0" fmla="*/ 0 w 693"/>
                <a:gd name="T1" fmla="*/ 0 h 155"/>
                <a:gd name="T2" fmla="*/ 0 w 693"/>
                <a:gd name="T3" fmla="*/ 1 h 155"/>
                <a:gd name="T4" fmla="*/ 1 w 693"/>
                <a:gd name="T5" fmla="*/ 1 h 155"/>
                <a:gd name="T6" fmla="*/ 0 60000 65536"/>
                <a:gd name="T7" fmla="*/ 0 60000 65536"/>
                <a:gd name="T8" fmla="*/ 0 60000 65536"/>
                <a:gd name="T9" fmla="*/ 0 w 693"/>
                <a:gd name="T10" fmla="*/ 0 h 155"/>
                <a:gd name="T11" fmla="*/ 693 w 693"/>
                <a:gd name="T12" fmla="*/ 155 h 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3" h="155">
                  <a:moveTo>
                    <a:pt x="0" y="0"/>
                  </a:moveTo>
                  <a:lnTo>
                    <a:pt x="0" y="155"/>
                  </a:lnTo>
                  <a:lnTo>
                    <a:pt x="693" y="155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8" name="Text Box 55"/>
            <p:cNvSpPr txBox="1">
              <a:spLocks noChangeArrowheads="1"/>
            </p:cNvSpPr>
            <p:nvPr/>
          </p:nvSpPr>
          <p:spPr bwMode="auto">
            <a:xfrm>
              <a:off x="3799" y="762"/>
              <a:ext cx="79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800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1→</a:t>
              </a:r>
              <a:r>
                <a:rPr kumimoji="0" lang="en-US" altLang="zh-CN" sz="1800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F</a:t>
              </a:r>
            </a:p>
          </p:txBody>
        </p:sp>
        <p:sp>
          <p:nvSpPr>
            <p:cNvPr id="31779" name="Text Box 56"/>
            <p:cNvSpPr txBox="1">
              <a:spLocks noChangeArrowheads="1"/>
            </p:cNvSpPr>
            <p:nvPr/>
          </p:nvSpPr>
          <p:spPr bwMode="auto">
            <a:xfrm>
              <a:off x="4189" y="1383"/>
              <a:ext cx="66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Y→F</a:t>
              </a:r>
            </a:p>
          </p:txBody>
        </p:sp>
        <p:grpSp>
          <p:nvGrpSpPr>
            <p:cNvPr id="31780" name="Group 68"/>
            <p:cNvGrpSpPr/>
            <p:nvPr/>
          </p:nvGrpSpPr>
          <p:grpSpPr bwMode="auto">
            <a:xfrm>
              <a:off x="2846" y="1383"/>
              <a:ext cx="664" cy="153"/>
              <a:chOff x="2846" y="1407"/>
              <a:chExt cx="664" cy="153"/>
            </a:xfrm>
          </p:grpSpPr>
          <p:sp>
            <p:nvSpPr>
              <p:cNvPr id="31786" name="Text Box 58"/>
              <p:cNvSpPr txBox="1">
                <a:spLocks noChangeArrowheads="1"/>
              </p:cNvSpPr>
              <p:nvPr/>
            </p:nvSpPr>
            <p:spPr bwMode="auto">
              <a:xfrm>
                <a:off x="2846" y="1407"/>
                <a:ext cx="664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800">
                    <a:solidFill>
                      <a:srgbClr val="FF000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Y→F</a:t>
                </a:r>
              </a:p>
            </p:txBody>
          </p:sp>
          <p:sp>
            <p:nvSpPr>
              <p:cNvPr id="31787" name="Line 59"/>
              <p:cNvSpPr>
                <a:spLocks noChangeShapeType="1"/>
              </p:cNvSpPr>
              <p:nvPr/>
            </p:nvSpPr>
            <p:spPr bwMode="auto">
              <a:xfrm>
                <a:off x="3008" y="1407"/>
                <a:ext cx="11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781" name="Text Box 60"/>
            <p:cNvSpPr txBox="1">
              <a:spLocks noChangeArrowheads="1"/>
            </p:cNvSpPr>
            <p:nvPr/>
          </p:nvSpPr>
          <p:spPr bwMode="auto">
            <a:xfrm>
              <a:off x="1126" y="1328"/>
              <a:ext cx="66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X→F</a:t>
              </a:r>
            </a:p>
          </p:txBody>
        </p:sp>
        <p:sp>
          <p:nvSpPr>
            <p:cNvPr id="31782" name="Text Box 61"/>
            <p:cNvSpPr txBox="1">
              <a:spLocks noChangeArrowheads="1"/>
            </p:cNvSpPr>
            <p:nvPr/>
          </p:nvSpPr>
          <p:spPr bwMode="auto">
            <a:xfrm>
              <a:off x="2196" y="2129"/>
              <a:ext cx="664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F→X</a:t>
              </a:r>
            </a:p>
          </p:txBody>
        </p:sp>
        <p:sp>
          <p:nvSpPr>
            <p:cNvPr id="31783" name="Text Box 62"/>
            <p:cNvSpPr txBox="1">
              <a:spLocks noChangeArrowheads="1"/>
            </p:cNvSpPr>
            <p:nvPr/>
          </p:nvSpPr>
          <p:spPr bwMode="auto">
            <a:xfrm>
              <a:off x="2485" y="1879"/>
              <a:ext cx="66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FF00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CP x</a:t>
              </a:r>
            </a:p>
          </p:txBody>
        </p:sp>
      </p:grpSp>
      <p:sp>
        <p:nvSpPr>
          <p:cNvPr id="31748" name="Rectangle 65"/>
          <p:cNvSpPr>
            <a:spLocks noChangeArrowheads="1"/>
          </p:cNvSpPr>
          <p:nvPr/>
        </p:nvSpPr>
        <p:spPr bwMode="auto">
          <a:xfrm>
            <a:off x="766763" y="3822700"/>
            <a:ext cx="8329612" cy="1339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algn="just" eaLnBrk="1" hangingPunct="1"/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加法运算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即 </a:t>
            </a:r>
            <a:r>
              <a:rPr lang="en-US" altLang="zh-CN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X</a:t>
            </a:r>
            <a:r>
              <a:rPr lang="en-US" altLang="zh-CN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←</a:t>
            </a:r>
            <a:r>
              <a:rPr lang="en-US" altLang="zh-CN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X+Y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)，</a:t>
            </a:r>
          </a:p>
          <a:p>
            <a:pPr algn="just" eaLnBrk="1" hangingPunct="1"/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应给该运算器提供哪些</a:t>
            </a:r>
            <a:r>
              <a:rPr lang="zh-CN" altLang="en-US" dirty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控制信号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？</a:t>
            </a:r>
            <a:endParaRPr lang="zh-CN" altLang="en-US" dirty="0">
              <a:latin typeface="黑体" panose="02010600030101010101" pitchFamily="2" charset="-122"/>
              <a:ea typeface="黑体" panose="02010600030101010101" pitchFamily="2" charset="-122"/>
              <a:sym typeface="Symbol" panose="05050102010706020507" pitchFamily="18" charset="2"/>
            </a:endParaRPr>
          </a:p>
          <a:p>
            <a:pPr algn="just"/>
            <a:endParaRPr lang="zh-CN" altLang="en-US" sz="2200" dirty="0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3929063" y="1820863"/>
            <a:ext cx="687387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en-US" altLang="zh-CN" sz="1800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Ai</a:t>
            </a:r>
            <a:endParaRPr kumimoji="0" lang="en-US" altLang="zh-CN" sz="1800" dirty="0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63" name="Text Box 64"/>
          <p:cNvSpPr txBox="1">
            <a:spLocks noChangeArrowheads="1"/>
          </p:cNvSpPr>
          <p:nvPr/>
        </p:nvSpPr>
        <p:spPr bwMode="auto">
          <a:xfrm>
            <a:off x="4779963" y="1792288"/>
            <a:ext cx="6889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en-US" altLang="zh-CN" sz="1800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Bi</a:t>
            </a:r>
            <a:endParaRPr kumimoji="0" lang="en-US" altLang="zh-CN" sz="1800" dirty="0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693738" y="404813"/>
            <a:ext cx="7848600" cy="838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 eaLnBrk="1" hangingPunct="1">
              <a:lnSpc>
                <a:spcPct val="100000"/>
              </a:lnSpc>
            </a:pPr>
            <a:r>
              <a:rPr lang="zh-CN" altLang="en-US" sz="3200">
                <a:solidFill>
                  <a:srgbClr val="99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第4章 数值的机器运算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882650" y="1390650"/>
            <a:ext cx="7453313" cy="4922468"/>
          </a:xfrm>
          <a:prstGeom prst="rect">
            <a:avLst/>
          </a:prstGeom>
          <a:gradFill rotWithShape="0">
            <a:gsLst>
              <a:gs pos="0">
                <a:srgbClr val="ADD6FF"/>
              </a:gs>
              <a:gs pos="50000">
                <a:srgbClr val="F5E3F3"/>
              </a:gs>
              <a:gs pos="100000">
                <a:srgbClr val="ADD6FF"/>
              </a:gs>
            </a:gsLst>
            <a:lin ang="2700000" scaled="1"/>
          </a:gradFill>
          <a:ln w="19050">
            <a:solidFill>
              <a:srgbClr val="000099"/>
            </a:solidFill>
            <a:miter lim="800000"/>
          </a:ln>
        </p:spPr>
        <p:txBody>
          <a:bodyPr anchor="ctr"/>
          <a:lstStyle>
            <a:lvl1pPr marL="987425" indent="-987425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200" dirty="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本章要点：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1. 与门、与或门、三态门、寄存器等器件的典型应用方法，以及它们的组合应用方法；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2. 加法器的先行进位原理；定点数的加减乘除运算方法(其中补码数运算最重要), 并能把数据表示、运算方法(算法)和电路实现联系起来；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3. 微操作的概念及描述方法；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4. 逻辑运算及其实现方法、浮点数的运算方法；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r>
              <a:rPr lang="zh-CN" altLang="en-US" sz="2200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</a:t>
            </a:r>
            <a:r>
              <a:rPr lang="en-US" altLang="zh-CN" sz="2200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5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. </a:t>
            </a:r>
            <a:r>
              <a:rPr lang="zh-CN" altLang="en-US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理解定点数与浮点数运算特质的差异及其原因；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6</a:t>
            </a:r>
            <a:r>
              <a:rPr lang="zh-CN" altLang="en-US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. 了解定点运算器的典型结构.</a:t>
            </a:r>
            <a:r>
              <a:rPr lang="zh-CN" altLang="en-US" sz="2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endParaRPr lang="zh-CN" altLang="en-US" sz="2200" dirty="0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558800" y="477838"/>
            <a:ext cx="85852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4.2.3 补码定点加减运算的实现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32771" name="Group 70"/>
          <p:cNvGrpSpPr/>
          <p:nvPr/>
        </p:nvGrpSpPr>
        <p:grpSpPr bwMode="auto">
          <a:xfrm>
            <a:off x="1306513" y="1133475"/>
            <a:ext cx="6399212" cy="2509838"/>
            <a:chOff x="823" y="714"/>
            <a:chExt cx="4031" cy="1581"/>
          </a:xfrm>
        </p:grpSpPr>
        <p:sp>
          <p:nvSpPr>
            <p:cNvPr id="32788" name="Rectangle 5"/>
            <p:cNvSpPr>
              <a:spLocks noChangeArrowheads="1"/>
            </p:cNvSpPr>
            <p:nvPr/>
          </p:nvSpPr>
          <p:spPr bwMode="auto">
            <a:xfrm>
              <a:off x="1772" y="1255"/>
              <a:ext cx="347" cy="13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80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32789" name="Text Box 6"/>
            <p:cNvSpPr txBox="1">
              <a:spLocks noChangeArrowheads="1"/>
            </p:cNvSpPr>
            <p:nvPr/>
          </p:nvSpPr>
          <p:spPr bwMode="auto">
            <a:xfrm>
              <a:off x="1734" y="1200"/>
              <a:ext cx="423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&amp;</a:t>
              </a:r>
            </a:p>
          </p:txBody>
        </p:sp>
        <p:sp>
          <p:nvSpPr>
            <p:cNvPr id="32790" name="Rectangle 8"/>
            <p:cNvSpPr>
              <a:spLocks noChangeArrowheads="1"/>
            </p:cNvSpPr>
            <p:nvPr/>
          </p:nvSpPr>
          <p:spPr bwMode="auto">
            <a:xfrm>
              <a:off x="3584" y="1253"/>
              <a:ext cx="625" cy="19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80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32791" name="Line 9"/>
            <p:cNvSpPr>
              <a:spLocks noChangeShapeType="1"/>
            </p:cNvSpPr>
            <p:nvPr/>
          </p:nvSpPr>
          <p:spPr bwMode="auto">
            <a:xfrm>
              <a:off x="3584" y="1352"/>
              <a:ext cx="625" cy="0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2" name="Line 10"/>
            <p:cNvSpPr>
              <a:spLocks noChangeShapeType="1"/>
            </p:cNvSpPr>
            <p:nvPr/>
          </p:nvSpPr>
          <p:spPr bwMode="auto">
            <a:xfrm>
              <a:off x="3893" y="1353"/>
              <a:ext cx="0" cy="88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3" name="Text Box 11"/>
            <p:cNvSpPr txBox="1">
              <a:spLocks noChangeArrowheads="1"/>
            </p:cNvSpPr>
            <p:nvPr/>
          </p:nvSpPr>
          <p:spPr bwMode="auto">
            <a:xfrm>
              <a:off x="3659" y="1233"/>
              <a:ext cx="491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600">
                  <a:solidFill>
                    <a:schemeClr val="tx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≥1</a:t>
              </a:r>
            </a:p>
          </p:txBody>
        </p:sp>
        <p:sp>
          <p:nvSpPr>
            <p:cNvPr id="32794" name="Text Box 12"/>
            <p:cNvSpPr txBox="1">
              <a:spLocks noChangeArrowheads="1"/>
            </p:cNvSpPr>
            <p:nvPr/>
          </p:nvSpPr>
          <p:spPr bwMode="auto">
            <a:xfrm>
              <a:off x="3512" y="1278"/>
              <a:ext cx="51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&amp;</a:t>
              </a:r>
            </a:p>
          </p:txBody>
        </p:sp>
        <p:sp>
          <p:nvSpPr>
            <p:cNvPr id="32795" name="Text Box 14"/>
            <p:cNvSpPr txBox="1">
              <a:spLocks noChangeArrowheads="1"/>
            </p:cNvSpPr>
            <p:nvPr/>
          </p:nvSpPr>
          <p:spPr bwMode="auto">
            <a:xfrm>
              <a:off x="3027" y="838"/>
              <a:ext cx="939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加法器</a:t>
              </a: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F</a:t>
              </a:r>
            </a:p>
          </p:txBody>
        </p:sp>
        <p:sp>
          <p:nvSpPr>
            <p:cNvPr id="32796" name="Rectangle 15"/>
            <p:cNvSpPr>
              <a:spLocks noChangeArrowheads="1"/>
            </p:cNvSpPr>
            <p:nvPr/>
          </p:nvSpPr>
          <p:spPr bwMode="auto">
            <a:xfrm>
              <a:off x="2077" y="835"/>
              <a:ext cx="1775" cy="208"/>
            </a:xfrm>
            <a:prstGeom prst="rect">
              <a:avLst/>
            </a:prstGeom>
            <a:noFill/>
            <a:ln w="19050">
              <a:solidFill>
                <a:srgbClr val="00008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32797" name="Rectangle 16"/>
            <p:cNvSpPr>
              <a:spLocks noChangeArrowheads="1"/>
            </p:cNvSpPr>
            <p:nvPr/>
          </p:nvSpPr>
          <p:spPr bwMode="auto">
            <a:xfrm>
              <a:off x="2769" y="835"/>
              <a:ext cx="309" cy="208"/>
            </a:xfrm>
            <a:prstGeom prst="rect">
              <a:avLst/>
            </a:prstGeom>
            <a:noFill/>
            <a:ln w="12700">
              <a:solidFill>
                <a:srgbClr val="00008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32798" name="Text Box 17"/>
            <p:cNvSpPr txBox="1">
              <a:spLocks noChangeArrowheads="1"/>
            </p:cNvSpPr>
            <p:nvPr/>
          </p:nvSpPr>
          <p:spPr bwMode="auto">
            <a:xfrm>
              <a:off x="2686" y="838"/>
              <a:ext cx="465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Fi</a:t>
              </a:r>
            </a:p>
          </p:txBody>
        </p:sp>
        <p:grpSp>
          <p:nvGrpSpPr>
            <p:cNvPr id="32799" name="Group 18"/>
            <p:cNvGrpSpPr/>
            <p:nvPr/>
          </p:nvGrpSpPr>
          <p:grpSpPr bwMode="auto">
            <a:xfrm>
              <a:off x="3037" y="1575"/>
              <a:ext cx="1816" cy="300"/>
              <a:chOff x="5835" y="10243"/>
              <a:chExt cx="2640" cy="617"/>
            </a:xfrm>
          </p:grpSpPr>
          <p:sp>
            <p:nvSpPr>
              <p:cNvPr id="32840" name="Rectangle 19"/>
              <p:cNvSpPr>
                <a:spLocks noChangeArrowheads="1"/>
              </p:cNvSpPr>
              <p:nvPr/>
            </p:nvSpPr>
            <p:spPr bwMode="auto">
              <a:xfrm>
                <a:off x="5835" y="10275"/>
                <a:ext cx="2550" cy="465"/>
              </a:xfrm>
              <a:prstGeom prst="rect">
                <a:avLst/>
              </a:prstGeom>
              <a:solidFill>
                <a:srgbClr val="00FFFF">
                  <a:alpha val="50195"/>
                </a:srgbClr>
              </a:solidFill>
              <a:ln w="19050">
                <a:solidFill>
                  <a:srgbClr val="00008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32841" name="Text Box 20"/>
              <p:cNvSpPr txBox="1">
                <a:spLocks noChangeArrowheads="1"/>
              </p:cNvSpPr>
              <p:nvPr/>
            </p:nvSpPr>
            <p:spPr bwMode="auto">
              <a:xfrm>
                <a:off x="7185" y="10348"/>
                <a:ext cx="1290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zh-CN" altLang="en-US" sz="18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寄存器</a:t>
                </a:r>
                <a:r>
                  <a:rPr kumimoji="0" lang="en-US" altLang="zh-CN" sz="18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Y</a:t>
                </a:r>
              </a:p>
            </p:txBody>
          </p:sp>
          <p:sp>
            <p:nvSpPr>
              <p:cNvPr id="32842" name="Rectangle 21"/>
              <p:cNvSpPr>
                <a:spLocks noChangeArrowheads="1"/>
              </p:cNvSpPr>
              <p:nvPr/>
            </p:nvSpPr>
            <p:spPr bwMode="auto">
              <a:xfrm>
                <a:off x="6840" y="10275"/>
                <a:ext cx="450" cy="465"/>
              </a:xfrm>
              <a:prstGeom prst="rect">
                <a:avLst/>
              </a:prstGeom>
              <a:noFill/>
              <a:ln w="12700">
                <a:solidFill>
                  <a:srgbClr val="00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32843" name="Text Box 22"/>
              <p:cNvSpPr txBox="1">
                <a:spLocks noChangeArrowheads="1"/>
              </p:cNvSpPr>
              <p:nvPr/>
            </p:nvSpPr>
            <p:spPr bwMode="auto">
              <a:xfrm>
                <a:off x="6735" y="10468"/>
                <a:ext cx="675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Yi</a:t>
                </a:r>
              </a:p>
            </p:txBody>
          </p:sp>
          <p:sp>
            <p:nvSpPr>
              <p:cNvPr id="32844" name="Text Box 23"/>
              <p:cNvSpPr txBox="1">
                <a:spLocks noChangeArrowheads="1"/>
              </p:cNvSpPr>
              <p:nvPr/>
            </p:nvSpPr>
            <p:spPr bwMode="auto">
              <a:xfrm>
                <a:off x="6750" y="10243"/>
                <a:ext cx="675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zh-CN" altLang="en-US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0 1</a:t>
                </a:r>
              </a:p>
            </p:txBody>
          </p:sp>
        </p:grpSp>
        <p:grpSp>
          <p:nvGrpSpPr>
            <p:cNvPr id="32800" name="Group 24"/>
            <p:cNvGrpSpPr/>
            <p:nvPr/>
          </p:nvGrpSpPr>
          <p:grpSpPr bwMode="auto">
            <a:xfrm>
              <a:off x="1107" y="1569"/>
              <a:ext cx="1816" cy="306"/>
              <a:chOff x="5835" y="10243"/>
              <a:chExt cx="2640" cy="617"/>
            </a:xfrm>
          </p:grpSpPr>
          <p:sp>
            <p:nvSpPr>
              <p:cNvPr id="32835" name="Rectangle 25"/>
              <p:cNvSpPr>
                <a:spLocks noChangeArrowheads="1"/>
              </p:cNvSpPr>
              <p:nvPr/>
            </p:nvSpPr>
            <p:spPr bwMode="auto">
              <a:xfrm>
                <a:off x="5835" y="10275"/>
                <a:ext cx="2550" cy="465"/>
              </a:xfrm>
              <a:prstGeom prst="rect">
                <a:avLst/>
              </a:prstGeom>
              <a:solidFill>
                <a:srgbClr val="00FFFF">
                  <a:alpha val="50195"/>
                </a:srgbClr>
              </a:solidFill>
              <a:ln w="19050">
                <a:solidFill>
                  <a:srgbClr val="00008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32836" name="Text Box 26"/>
              <p:cNvSpPr txBox="1">
                <a:spLocks noChangeArrowheads="1"/>
              </p:cNvSpPr>
              <p:nvPr/>
            </p:nvSpPr>
            <p:spPr bwMode="auto">
              <a:xfrm>
                <a:off x="7185" y="10348"/>
                <a:ext cx="1290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zh-CN" altLang="en-US" sz="18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寄存器</a:t>
                </a:r>
                <a:r>
                  <a:rPr kumimoji="0" lang="en-US" altLang="zh-CN" sz="18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2837" name="Rectangle 27"/>
              <p:cNvSpPr>
                <a:spLocks noChangeArrowheads="1"/>
              </p:cNvSpPr>
              <p:nvPr/>
            </p:nvSpPr>
            <p:spPr bwMode="auto">
              <a:xfrm>
                <a:off x="6840" y="10275"/>
                <a:ext cx="450" cy="465"/>
              </a:xfrm>
              <a:prstGeom prst="rect">
                <a:avLst/>
              </a:prstGeom>
              <a:noFill/>
              <a:ln w="12700">
                <a:solidFill>
                  <a:srgbClr val="00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32838" name="Text Box 28"/>
              <p:cNvSpPr txBox="1">
                <a:spLocks noChangeArrowheads="1"/>
              </p:cNvSpPr>
              <p:nvPr/>
            </p:nvSpPr>
            <p:spPr bwMode="auto">
              <a:xfrm>
                <a:off x="6735" y="10468"/>
                <a:ext cx="675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Xi</a:t>
                </a:r>
              </a:p>
            </p:txBody>
          </p:sp>
          <p:sp>
            <p:nvSpPr>
              <p:cNvPr id="32839" name="Text Box 29"/>
              <p:cNvSpPr txBox="1">
                <a:spLocks noChangeArrowheads="1"/>
              </p:cNvSpPr>
              <p:nvPr/>
            </p:nvSpPr>
            <p:spPr bwMode="auto">
              <a:xfrm>
                <a:off x="6750" y="10243"/>
                <a:ext cx="675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zh-CN" altLang="en-US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0 1</a:t>
                </a:r>
              </a:p>
            </p:txBody>
          </p:sp>
        </p:grpSp>
        <p:sp>
          <p:nvSpPr>
            <p:cNvPr id="32801" name="Line 30"/>
            <p:cNvSpPr>
              <a:spLocks noChangeShapeType="1"/>
            </p:cNvSpPr>
            <p:nvPr/>
          </p:nvSpPr>
          <p:spPr bwMode="auto">
            <a:xfrm flipH="1" flipV="1">
              <a:off x="2003" y="1386"/>
              <a:ext cx="0" cy="203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802" name="Group 31"/>
            <p:cNvGrpSpPr/>
            <p:nvPr/>
          </p:nvGrpSpPr>
          <p:grpSpPr bwMode="auto">
            <a:xfrm>
              <a:off x="3819" y="1446"/>
              <a:ext cx="145" cy="156"/>
              <a:chOff x="6972" y="9780"/>
              <a:chExt cx="210" cy="495"/>
            </a:xfrm>
          </p:grpSpPr>
          <p:sp>
            <p:nvSpPr>
              <p:cNvPr id="32833" name="Line 32"/>
              <p:cNvSpPr>
                <a:spLocks noChangeShapeType="1"/>
              </p:cNvSpPr>
              <p:nvPr/>
            </p:nvSpPr>
            <p:spPr bwMode="auto">
              <a:xfrm flipV="1">
                <a:off x="7182" y="9780"/>
                <a:ext cx="0" cy="495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34" name="Line 33"/>
              <p:cNvSpPr>
                <a:spLocks noChangeShapeType="1"/>
              </p:cNvSpPr>
              <p:nvPr/>
            </p:nvSpPr>
            <p:spPr bwMode="auto">
              <a:xfrm flipV="1">
                <a:off x="6972" y="9780"/>
                <a:ext cx="0" cy="495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803" name="Freeform 34"/>
            <p:cNvSpPr/>
            <p:nvPr/>
          </p:nvSpPr>
          <p:spPr bwMode="auto">
            <a:xfrm>
              <a:off x="1943" y="1030"/>
              <a:ext cx="898" cy="228"/>
            </a:xfrm>
            <a:custGeom>
              <a:avLst/>
              <a:gdLst>
                <a:gd name="T0" fmla="*/ 0 w 1305"/>
                <a:gd name="T1" fmla="*/ 0 h 615"/>
                <a:gd name="T2" fmla="*/ 0 w 1305"/>
                <a:gd name="T3" fmla="*/ 0 h 615"/>
                <a:gd name="T4" fmla="*/ 2 w 1305"/>
                <a:gd name="T5" fmla="*/ 0 h 615"/>
                <a:gd name="T6" fmla="*/ 2 w 1305"/>
                <a:gd name="T7" fmla="*/ 0 h 6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05"/>
                <a:gd name="T13" fmla="*/ 0 h 615"/>
                <a:gd name="T14" fmla="*/ 1305 w 1305"/>
                <a:gd name="T15" fmla="*/ 615 h 6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05" h="615">
                  <a:moveTo>
                    <a:pt x="0" y="615"/>
                  </a:moveTo>
                  <a:lnTo>
                    <a:pt x="0" y="360"/>
                  </a:lnTo>
                  <a:lnTo>
                    <a:pt x="1305" y="360"/>
                  </a:lnTo>
                  <a:lnTo>
                    <a:pt x="1305" y="0"/>
                  </a:lnTo>
                </a:path>
              </a:pathLst>
            </a:custGeom>
            <a:noFill/>
            <a:ln w="12700" cap="flat" cmpd="sng">
              <a:solidFill>
                <a:srgbClr val="00008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4" name="Freeform 35"/>
            <p:cNvSpPr/>
            <p:nvPr/>
          </p:nvSpPr>
          <p:spPr bwMode="auto">
            <a:xfrm flipH="1">
              <a:off x="2996" y="1036"/>
              <a:ext cx="898" cy="209"/>
            </a:xfrm>
            <a:custGeom>
              <a:avLst/>
              <a:gdLst>
                <a:gd name="T0" fmla="*/ 0 w 1305"/>
                <a:gd name="T1" fmla="*/ 0 h 615"/>
                <a:gd name="T2" fmla="*/ 0 w 1305"/>
                <a:gd name="T3" fmla="*/ 0 h 615"/>
                <a:gd name="T4" fmla="*/ 2 w 1305"/>
                <a:gd name="T5" fmla="*/ 0 h 615"/>
                <a:gd name="T6" fmla="*/ 2 w 1305"/>
                <a:gd name="T7" fmla="*/ 0 h 6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05"/>
                <a:gd name="T13" fmla="*/ 0 h 615"/>
                <a:gd name="T14" fmla="*/ 1305 w 1305"/>
                <a:gd name="T15" fmla="*/ 615 h 6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05" h="615">
                  <a:moveTo>
                    <a:pt x="0" y="615"/>
                  </a:moveTo>
                  <a:lnTo>
                    <a:pt x="0" y="360"/>
                  </a:lnTo>
                  <a:lnTo>
                    <a:pt x="1305" y="360"/>
                  </a:lnTo>
                  <a:lnTo>
                    <a:pt x="1305" y="0"/>
                  </a:lnTo>
                </a:path>
              </a:pathLst>
            </a:custGeom>
            <a:noFill/>
            <a:ln w="12700" cap="flat" cmpd="sng">
              <a:solidFill>
                <a:srgbClr val="00008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805" name="Group 36"/>
            <p:cNvGrpSpPr/>
            <p:nvPr/>
          </p:nvGrpSpPr>
          <p:grpSpPr bwMode="auto">
            <a:xfrm>
              <a:off x="1159" y="842"/>
              <a:ext cx="598" cy="369"/>
              <a:chOff x="1815" y="11100"/>
              <a:chExt cx="870" cy="975"/>
            </a:xfrm>
          </p:grpSpPr>
          <p:sp>
            <p:nvSpPr>
              <p:cNvPr id="32827" name="Text Box 37"/>
              <p:cNvSpPr txBox="1">
                <a:spLocks noChangeArrowheads="1"/>
              </p:cNvSpPr>
              <p:nvPr/>
            </p:nvSpPr>
            <p:spPr bwMode="auto">
              <a:xfrm>
                <a:off x="1845" y="11100"/>
                <a:ext cx="210" cy="510"/>
              </a:xfrm>
              <a:prstGeom prst="rect">
                <a:avLst/>
              </a:prstGeom>
              <a:noFill/>
              <a:ln w="9525">
                <a:solidFill>
                  <a:srgbClr val="00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S</a:t>
                </a:r>
              </a:p>
            </p:txBody>
          </p:sp>
          <p:sp>
            <p:nvSpPr>
              <p:cNvPr id="32828" name="Text Box 38"/>
              <p:cNvSpPr txBox="1">
                <a:spLocks noChangeArrowheads="1"/>
              </p:cNvSpPr>
              <p:nvPr/>
            </p:nvSpPr>
            <p:spPr bwMode="auto">
              <a:xfrm>
                <a:off x="2055" y="11100"/>
                <a:ext cx="210" cy="510"/>
              </a:xfrm>
              <a:prstGeom prst="rect">
                <a:avLst/>
              </a:prstGeom>
              <a:noFill/>
              <a:ln w="9525">
                <a:solidFill>
                  <a:srgbClr val="00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Z</a:t>
                </a:r>
              </a:p>
            </p:txBody>
          </p:sp>
          <p:sp>
            <p:nvSpPr>
              <p:cNvPr id="32829" name="Text Box 39"/>
              <p:cNvSpPr txBox="1">
                <a:spLocks noChangeArrowheads="1"/>
              </p:cNvSpPr>
              <p:nvPr/>
            </p:nvSpPr>
            <p:spPr bwMode="auto">
              <a:xfrm>
                <a:off x="2265" y="11100"/>
                <a:ext cx="210" cy="510"/>
              </a:xfrm>
              <a:prstGeom prst="rect">
                <a:avLst/>
              </a:prstGeom>
              <a:noFill/>
              <a:ln w="9525">
                <a:solidFill>
                  <a:srgbClr val="00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O</a:t>
                </a:r>
              </a:p>
            </p:txBody>
          </p:sp>
          <p:sp>
            <p:nvSpPr>
              <p:cNvPr id="32830" name="Text Box 40"/>
              <p:cNvSpPr txBox="1">
                <a:spLocks noChangeArrowheads="1"/>
              </p:cNvSpPr>
              <p:nvPr/>
            </p:nvSpPr>
            <p:spPr bwMode="auto">
              <a:xfrm>
                <a:off x="2475" y="11100"/>
                <a:ext cx="210" cy="510"/>
              </a:xfrm>
              <a:prstGeom prst="rect">
                <a:avLst/>
              </a:prstGeom>
              <a:noFill/>
              <a:ln w="9525">
                <a:solidFill>
                  <a:srgbClr val="00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C</a:t>
                </a:r>
              </a:p>
            </p:txBody>
          </p:sp>
          <p:sp>
            <p:nvSpPr>
              <p:cNvPr id="32831" name="Text Box 41"/>
              <p:cNvSpPr txBox="1">
                <a:spLocks noChangeArrowheads="1"/>
              </p:cNvSpPr>
              <p:nvPr/>
            </p:nvSpPr>
            <p:spPr bwMode="auto">
              <a:xfrm>
                <a:off x="1815" y="11565"/>
                <a:ext cx="705" cy="5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8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PSW</a:t>
                </a:r>
              </a:p>
            </p:txBody>
          </p:sp>
          <p:sp>
            <p:nvSpPr>
              <p:cNvPr id="32832" name="Rectangle 42"/>
              <p:cNvSpPr>
                <a:spLocks noChangeArrowheads="1"/>
              </p:cNvSpPr>
              <p:nvPr/>
            </p:nvSpPr>
            <p:spPr bwMode="auto">
              <a:xfrm>
                <a:off x="1845" y="11100"/>
                <a:ext cx="840" cy="510"/>
              </a:xfrm>
              <a:prstGeom prst="rect">
                <a:avLst/>
              </a:prstGeom>
              <a:noFill/>
              <a:ln w="19050">
                <a:solidFill>
                  <a:srgbClr val="00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</p:grpSp>
        <p:sp>
          <p:nvSpPr>
            <p:cNvPr id="32806" name="Line 43"/>
            <p:cNvSpPr>
              <a:spLocks noChangeShapeType="1"/>
            </p:cNvSpPr>
            <p:nvPr/>
          </p:nvSpPr>
          <p:spPr bwMode="auto">
            <a:xfrm flipH="1">
              <a:off x="1768" y="944"/>
              <a:ext cx="299" cy="0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7" name="Rectangle 45"/>
            <p:cNvSpPr>
              <a:spLocks noChangeArrowheads="1"/>
            </p:cNvSpPr>
            <p:nvPr/>
          </p:nvSpPr>
          <p:spPr bwMode="auto">
            <a:xfrm>
              <a:off x="1793" y="2027"/>
              <a:ext cx="347" cy="13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80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32808" name="Text Box 46"/>
            <p:cNvSpPr txBox="1">
              <a:spLocks noChangeArrowheads="1"/>
            </p:cNvSpPr>
            <p:nvPr/>
          </p:nvSpPr>
          <p:spPr bwMode="auto">
            <a:xfrm>
              <a:off x="1755" y="1972"/>
              <a:ext cx="423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&amp;</a:t>
              </a:r>
            </a:p>
          </p:txBody>
        </p:sp>
        <p:sp>
          <p:nvSpPr>
            <p:cNvPr id="32809" name="Freeform 47"/>
            <p:cNvSpPr/>
            <p:nvPr/>
          </p:nvSpPr>
          <p:spPr bwMode="auto">
            <a:xfrm>
              <a:off x="823" y="714"/>
              <a:ext cx="2100" cy="1581"/>
            </a:xfrm>
            <a:custGeom>
              <a:avLst/>
              <a:gdLst>
                <a:gd name="T0" fmla="*/ 6 w 3045"/>
                <a:gd name="T1" fmla="*/ 0 h 3525"/>
                <a:gd name="T2" fmla="*/ 6 w 3045"/>
                <a:gd name="T3" fmla="*/ 0 h 3525"/>
                <a:gd name="T4" fmla="*/ 0 w 3045"/>
                <a:gd name="T5" fmla="*/ 0 h 3525"/>
                <a:gd name="T6" fmla="*/ 0 w 3045"/>
                <a:gd name="T7" fmla="*/ 0 h 3525"/>
                <a:gd name="T8" fmla="*/ 3 w 3045"/>
                <a:gd name="T9" fmla="*/ 0 h 3525"/>
                <a:gd name="T10" fmla="*/ 3 w 3045"/>
                <a:gd name="T11" fmla="*/ 0 h 35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45"/>
                <a:gd name="T19" fmla="*/ 0 h 3525"/>
                <a:gd name="T20" fmla="*/ 3045 w 3045"/>
                <a:gd name="T21" fmla="*/ 3525 h 35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45" h="3525">
                  <a:moveTo>
                    <a:pt x="3045" y="270"/>
                  </a:moveTo>
                  <a:lnTo>
                    <a:pt x="3045" y="0"/>
                  </a:lnTo>
                  <a:lnTo>
                    <a:pt x="0" y="0"/>
                  </a:lnTo>
                  <a:lnTo>
                    <a:pt x="0" y="3525"/>
                  </a:lnTo>
                  <a:lnTo>
                    <a:pt x="1530" y="3525"/>
                  </a:lnTo>
                  <a:lnTo>
                    <a:pt x="1530" y="3240"/>
                  </a:lnTo>
                </a:path>
              </a:pathLst>
            </a:custGeom>
            <a:noFill/>
            <a:ln w="12700" cap="flat" cmpd="sng">
              <a:solidFill>
                <a:srgbClr val="000080"/>
              </a:solidFill>
              <a:prstDash val="solid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0" name="Line 48"/>
            <p:cNvSpPr>
              <a:spLocks noChangeShapeType="1"/>
            </p:cNvSpPr>
            <p:nvPr/>
          </p:nvSpPr>
          <p:spPr bwMode="auto">
            <a:xfrm flipV="1">
              <a:off x="1950" y="1823"/>
              <a:ext cx="0" cy="209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1" name="Line 49"/>
            <p:cNvSpPr>
              <a:spLocks noChangeShapeType="1"/>
            </p:cNvSpPr>
            <p:nvPr/>
          </p:nvSpPr>
          <p:spPr bwMode="auto">
            <a:xfrm flipH="1">
              <a:off x="3843" y="936"/>
              <a:ext cx="29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2" name="Freeform 50"/>
            <p:cNvSpPr/>
            <p:nvPr/>
          </p:nvSpPr>
          <p:spPr bwMode="auto">
            <a:xfrm>
              <a:off x="4117" y="1448"/>
              <a:ext cx="477" cy="97"/>
            </a:xfrm>
            <a:custGeom>
              <a:avLst/>
              <a:gdLst>
                <a:gd name="T0" fmla="*/ 0 w 693"/>
                <a:gd name="T1" fmla="*/ 0 h 155"/>
                <a:gd name="T2" fmla="*/ 0 w 693"/>
                <a:gd name="T3" fmla="*/ 1 h 155"/>
                <a:gd name="T4" fmla="*/ 1 w 693"/>
                <a:gd name="T5" fmla="*/ 1 h 155"/>
                <a:gd name="T6" fmla="*/ 0 60000 65536"/>
                <a:gd name="T7" fmla="*/ 0 60000 65536"/>
                <a:gd name="T8" fmla="*/ 0 60000 65536"/>
                <a:gd name="T9" fmla="*/ 0 w 693"/>
                <a:gd name="T10" fmla="*/ 0 h 155"/>
                <a:gd name="T11" fmla="*/ 693 w 693"/>
                <a:gd name="T12" fmla="*/ 155 h 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3" h="155">
                  <a:moveTo>
                    <a:pt x="0" y="0"/>
                  </a:moveTo>
                  <a:lnTo>
                    <a:pt x="0" y="155"/>
                  </a:lnTo>
                  <a:lnTo>
                    <a:pt x="693" y="155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3" name="Freeform 51"/>
            <p:cNvSpPr/>
            <p:nvPr/>
          </p:nvSpPr>
          <p:spPr bwMode="auto">
            <a:xfrm>
              <a:off x="2037" y="2170"/>
              <a:ext cx="476" cy="125"/>
            </a:xfrm>
            <a:custGeom>
              <a:avLst/>
              <a:gdLst>
                <a:gd name="T0" fmla="*/ 0 w 693"/>
                <a:gd name="T1" fmla="*/ 0 h 155"/>
                <a:gd name="T2" fmla="*/ 0 w 693"/>
                <a:gd name="T3" fmla="*/ 6 h 155"/>
                <a:gd name="T4" fmla="*/ 1 w 693"/>
                <a:gd name="T5" fmla="*/ 6 h 155"/>
                <a:gd name="T6" fmla="*/ 0 60000 65536"/>
                <a:gd name="T7" fmla="*/ 0 60000 65536"/>
                <a:gd name="T8" fmla="*/ 0 60000 65536"/>
                <a:gd name="T9" fmla="*/ 0 w 693"/>
                <a:gd name="T10" fmla="*/ 0 h 155"/>
                <a:gd name="T11" fmla="*/ 693 w 693"/>
                <a:gd name="T12" fmla="*/ 155 h 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3" h="155">
                  <a:moveTo>
                    <a:pt x="0" y="0"/>
                  </a:moveTo>
                  <a:lnTo>
                    <a:pt x="0" y="155"/>
                  </a:lnTo>
                  <a:lnTo>
                    <a:pt x="693" y="155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4" name="Freeform 52"/>
            <p:cNvSpPr/>
            <p:nvPr/>
          </p:nvSpPr>
          <p:spPr bwMode="auto">
            <a:xfrm>
              <a:off x="2066" y="1823"/>
              <a:ext cx="476" cy="125"/>
            </a:xfrm>
            <a:custGeom>
              <a:avLst/>
              <a:gdLst>
                <a:gd name="T0" fmla="*/ 0 w 693"/>
                <a:gd name="T1" fmla="*/ 0 h 155"/>
                <a:gd name="T2" fmla="*/ 0 w 693"/>
                <a:gd name="T3" fmla="*/ 6 h 155"/>
                <a:gd name="T4" fmla="*/ 1 w 693"/>
                <a:gd name="T5" fmla="*/ 6 h 155"/>
                <a:gd name="T6" fmla="*/ 0 60000 65536"/>
                <a:gd name="T7" fmla="*/ 0 60000 65536"/>
                <a:gd name="T8" fmla="*/ 0 60000 65536"/>
                <a:gd name="T9" fmla="*/ 0 w 693"/>
                <a:gd name="T10" fmla="*/ 0 h 155"/>
                <a:gd name="T11" fmla="*/ 693 w 693"/>
                <a:gd name="T12" fmla="*/ 155 h 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3" h="155">
                  <a:moveTo>
                    <a:pt x="0" y="0"/>
                  </a:moveTo>
                  <a:lnTo>
                    <a:pt x="0" y="155"/>
                  </a:lnTo>
                  <a:lnTo>
                    <a:pt x="693" y="155"/>
                  </a:lnTo>
                </a:path>
              </a:pathLst>
            </a:custGeom>
            <a:noFill/>
            <a:ln w="12700" cap="flat" cmpd="sng">
              <a:solidFill>
                <a:srgbClr val="FF00FF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5" name="Freeform 53"/>
            <p:cNvSpPr/>
            <p:nvPr/>
          </p:nvSpPr>
          <p:spPr bwMode="auto">
            <a:xfrm flipH="1">
              <a:off x="3178" y="1449"/>
              <a:ext cx="477" cy="97"/>
            </a:xfrm>
            <a:custGeom>
              <a:avLst/>
              <a:gdLst>
                <a:gd name="T0" fmla="*/ 0 w 693"/>
                <a:gd name="T1" fmla="*/ 0 h 155"/>
                <a:gd name="T2" fmla="*/ 0 w 693"/>
                <a:gd name="T3" fmla="*/ 1 h 155"/>
                <a:gd name="T4" fmla="*/ 1 w 693"/>
                <a:gd name="T5" fmla="*/ 1 h 155"/>
                <a:gd name="T6" fmla="*/ 0 60000 65536"/>
                <a:gd name="T7" fmla="*/ 0 60000 65536"/>
                <a:gd name="T8" fmla="*/ 0 60000 65536"/>
                <a:gd name="T9" fmla="*/ 0 w 693"/>
                <a:gd name="T10" fmla="*/ 0 h 155"/>
                <a:gd name="T11" fmla="*/ 693 w 693"/>
                <a:gd name="T12" fmla="*/ 155 h 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3" h="155">
                  <a:moveTo>
                    <a:pt x="0" y="0"/>
                  </a:moveTo>
                  <a:lnTo>
                    <a:pt x="0" y="155"/>
                  </a:lnTo>
                  <a:lnTo>
                    <a:pt x="693" y="155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6" name="Freeform 54"/>
            <p:cNvSpPr/>
            <p:nvPr/>
          </p:nvSpPr>
          <p:spPr bwMode="auto">
            <a:xfrm flipH="1">
              <a:off x="1386" y="1393"/>
              <a:ext cx="477" cy="97"/>
            </a:xfrm>
            <a:custGeom>
              <a:avLst/>
              <a:gdLst>
                <a:gd name="T0" fmla="*/ 0 w 693"/>
                <a:gd name="T1" fmla="*/ 0 h 155"/>
                <a:gd name="T2" fmla="*/ 0 w 693"/>
                <a:gd name="T3" fmla="*/ 1 h 155"/>
                <a:gd name="T4" fmla="*/ 1 w 693"/>
                <a:gd name="T5" fmla="*/ 1 h 155"/>
                <a:gd name="T6" fmla="*/ 0 60000 65536"/>
                <a:gd name="T7" fmla="*/ 0 60000 65536"/>
                <a:gd name="T8" fmla="*/ 0 60000 65536"/>
                <a:gd name="T9" fmla="*/ 0 w 693"/>
                <a:gd name="T10" fmla="*/ 0 h 155"/>
                <a:gd name="T11" fmla="*/ 693 w 693"/>
                <a:gd name="T12" fmla="*/ 155 h 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3" h="155">
                  <a:moveTo>
                    <a:pt x="0" y="0"/>
                  </a:moveTo>
                  <a:lnTo>
                    <a:pt x="0" y="155"/>
                  </a:lnTo>
                  <a:lnTo>
                    <a:pt x="693" y="155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7" name="Text Box 55"/>
            <p:cNvSpPr txBox="1">
              <a:spLocks noChangeArrowheads="1"/>
            </p:cNvSpPr>
            <p:nvPr/>
          </p:nvSpPr>
          <p:spPr bwMode="auto">
            <a:xfrm>
              <a:off x="3799" y="762"/>
              <a:ext cx="79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800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1→</a:t>
              </a:r>
              <a:r>
                <a:rPr kumimoji="0" lang="en-US" altLang="zh-CN" sz="1800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F</a:t>
              </a:r>
            </a:p>
          </p:txBody>
        </p:sp>
        <p:sp>
          <p:nvSpPr>
            <p:cNvPr id="32818" name="Text Box 56"/>
            <p:cNvSpPr txBox="1">
              <a:spLocks noChangeArrowheads="1"/>
            </p:cNvSpPr>
            <p:nvPr/>
          </p:nvSpPr>
          <p:spPr bwMode="auto">
            <a:xfrm>
              <a:off x="4189" y="1383"/>
              <a:ext cx="66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Y→F</a:t>
              </a:r>
            </a:p>
          </p:txBody>
        </p:sp>
        <p:grpSp>
          <p:nvGrpSpPr>
            <p:cNvPr id="32819" name="Group 68"/>
            <p:cNvGrpSpPr/>
            <p:nvPr/>
          </p:nvGrpSpPr>
          <p:grpSpPr bwMode="auto">
            <a:xfrm>
              <a:off x="2846" y="1383"/>
              <a:ext cx="664" cy="153"/>
              <a:chOff x="2846" y="1407"/>
              <a:chExt cx="664" cy="153"/>
            </a:xfrm>
          </p:grpSpPr>
          <p:sp>
            <p:nvSpPr>
              <p:cNvPr id="32825" name="Text Box 58"/>
              <p:cNvSpPr txBox="1">
                <a:spLocks noChangeArrowheads="1"/>
              </p:cNvSpPr>
              <p:nvPr/>
            </p:nvSpPr>
            <p:spPr bwMode="auto">
              <a:xfrm>
                <a:off x="2846" y="1407"/>
                <a:ext cx="664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800" dirty="0">
                    <a:solidFill>
                      <a:srgbClr val="FF000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Y→F</a:t>
                </a:r>
              </a:p>
            </p:txBody>
          </p:sp>
          <p:sp>
            <p:nvSpPr>
              <p:cNvPr id="32826" name="Line 59"/>
              <p:cNvSpPr>
                <a:spLocks noChangeShapeType="1"/>
              </p:cNvSpPr>
              <p:nvPr/>
            </p:nvSpPr>
            <p:spPr bwMode="auto">
              <a:xfrm>
                <a:off x="3008" y="1407"/>
                <a:ext cx="11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820" name="Text Box 60"/>
            <p:cNvSpPr txBox="1">
              <a:spLocks noChangeArrowheads="1"/>
            </p:cNvSpPr>
            <p:nvPr/>
          </p:nvSpPr>
          <p:spPr bwMode="auto">
            <a:xfrm>
              <a:off x="1126" y="1328"/>
              <a:ext cx="66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X→F</a:t>
              </a:r>
            </a:p>
          </p:txBody>
        </p:sp>
        <p:sp>
          <p:nvSpPr>
            <p:cNvPr id="32821" name="Text Box 61"/>
            <p:cNvSpPr txBox="1">
              <a:spLocks noChangeArrowheads="1"/>
            </p:cNvSpPr>
            <p:nvPr/>
          </p:nvSpPr>
          <p:spPr bwMode="auto">
            <a:xfrm>
              <a:off x="2196" y="2129"/>
              <a:ext cx="664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F→X</a:t>
              </a:r>
            </a:p>
          </p:txBody>
        </p:sp>
        <p:sp>
          <p:nvSpPr>
            <p:cNvPr id="32822" name="Text Box 62"/>
            <p:cNvSpPr txBox="1">
              <a:spLocks noChangeArrowheads="1"/>
            </p:cNvSpPr>
            <p:nvPr/>
          </p:nvSpPr>
          <p:spPr bwMode="auto">
            <a:xfrm>
              <a:off x="2485" y="1879"/>
              <a:ext cx="66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FF00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CP x</a:t>
              </a:r>
            </a:p>
          </p:txBody>
        </p:sp>
        <p:sp>
          <p:nvSpPr>
            <p:cNvPr id="32823" name="Text Box 63"/>
            <p:cNvSpPr txBox="1">
              <a:spLocks noChangeArrowheads="1"/>
            </p:cNvSpPr>
            <p:nvPr/>
          </p:nvSpPr>
          <p:spPr bwMode="auto">
            <a:xfrm>
              <a:off x="2475" y="1147"/>
              <a:ext cx="433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 dirty="0" smtClean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Ai</a:t>
              </a:r>
              <a:endParaRPr kumimoji="0"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32824" name="Text Box 64"/>
            <p:cNvSpPr txBox="1">
              <a:spLocks noChangeArrowheads="1"/>
            </p:cNvSpPr>
            <p:nvPr/>
          </p:nvSpPr>
          <p:spPr bwMode="auto">
            <a:xfrm>
              <a:off x="3011" y="1129"/>
              <a:ext cx="43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 dirty="0" smtClean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Bi</a:t>
              </a:r>
              <a:endParaRPr kumimoji="0"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  <p:sp>
        <p:nvSpPr>
          <p:cNvPr id="32772" name="Rectangle 65"/>
          <p:cNvSpPr>
            <a:spLocks noChangeArrowheads="1"/>
          </p:cNvSpPr>
          <p:nvPr/>
        </p:nvSpPr>
        <p:spPr bwMode="auto">
          <a:xfrm>
            <a:off x="766763" y="3822700"/>
            <a:ext cx="832961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algn="just" eaLnBrk="1" hangingPunct="1"/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加法运算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即 </a:t>
            </a:r>
            <a:r>
              <a:rPr lang="en-US" altLang="zh-CN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X</a:t>
            </a:r>
            <a:r>
              <a:rPr lang="en-US" altLang="zh-CN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←</a:t>
            </a:r>
            <a:r>
              <a:rPr lang="en-US" altLang="zh-CN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X+Y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)，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应给该运算器提供如下控制信号：</a:t>
            </a:r>
            <a:endParaRPr lang="zh-CN" altLang="en-US" dirty="0">
              <a:latin typeface="黑体" panose="02010600030101010101" pitchFamily="2" charset="-122"/>
              <a:ea typeface="黑体" panose="02010600030101010101" pitchFamily="2" charset="-122"/>
              <a:sym typeface="Symbol" panose="05050102010706020507" pitchFamily="18" charset="2"/>
            </a:endParaRPr>
          </a:p>
          <a:p>
            <a:pPr algn="just"/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X→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； 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Y→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； 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F→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； </a:t>
            </a:r>
            <a:r>
              <a:rPr lang="en-US" altLang="zh-CN" dirty="0" err="1">
                <a:solidFill>
                  <a:srgbClr val="FF00FF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CPx</a:t>
            </a:r>
            <a:r>
              <a:rPr lang="en-US" altLang="zh-CN" dirty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dirty="0"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zh-CN" altLang="en-US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其它控制信号为低电平)</a:t>
            </a:r>
          </a:p>
        </p:txBody>
      </p:sp>
      <p:grpSp>
        <p:nvGrpSpPr>
          <p:cNvPr id="32773" name="Group 92"/>
          <p:cNvGrpSpPr/>
          <p:nvPr/>
        </p:nvGrpSpPr>
        <p:grpSpPr bwMode="auto">
          <a:xfrm>
            <a:off x="1206500" y="4795838"/>
            <a:ext cx="7937500" cy="1352550"/>
            <a:chOff x="760" y="3021"/>
            <a:chExt cx="5000" cy="852"/>
          </a:xfrm>
        </p:grpSpPr>
        <p:sp>
          <p:nvSpPr>
            <p:cNvPr id="32774" name="Rectangle 86"/>
            <p:cNvSpPr>
              <a:spLocks noChangeArrowheads="1"/>
            </p:cNvSpPr>
            <p:nvPr/>
          </p:nvSpPr>
          <p:spPr bwMode="auto">
            <a:xfrm>
              <a:off x="760" y="3021"/>
              <a:ext cx="5000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zh-CN" altLang="en-US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控制信号的波形为</a:t>
              </a:r>
              <a:r>
                <a:rPr lang="zh-CN" altLang="en-US" sz="2800">
                  <a:latin typeface="黑体" panose="02010600030101010101" pitchFamily="2" charset="-122"/>
                  <a:ea typeface="黑体" panose="02010600030101010101" pitchFamily="2" charset="-122"/>
                </a:rPr>
                <a:t>：</a:t>
              </a:r>
              <a:endParaRPr lang="zh-CN" altLang="en-US" sz="2800" b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grpSp>
          <p:nvGrpSpPr>
            <p:cNvPr id="32775" name="Group 91"/>
            <p:cNvGrpSpPr/>
            <p:nvPr/>
          </p:nvGrpSpPr>
          <p:grpSpPr bwMode="auto">
            <a:xfrm>
              <a:off x="2726" y="3113"/>
              <a:ext cx="1543" cy="760"/>
              <a:chOff x="2726" y="3088"/>
              <a:chExt cx="1543" cy="760"/>
            </a:xfrm>
          </p:grpSpPr>
          <p:grpSp>
            <p:nvGrpSpPr>
              <p:cNvPr id="32776" name="Group 71"/>
              <p:cNvGrpSpPr/>
              <p:nvPr/>
            </p:nvGrpSpPr>
            <p:grpSpPr bwMode="auto">
              <a:xfrm>
                <a:off x="3376" y="3088"/>
                <a:ext cx="726" cy="738"/>
                <a:chOff x="3015" y="6435"/>
                <a:chExt cx="585" cy="1065"/>
              </a:xfrm>
            </p:grpSpPr>
            <p:sp>
              <p:nvSpPr>
                <p:cNvPr id="32786" name="Line 72"/>
                <p:cNvSpPr>
                  <a:spLocks noChangeShapeType="1"/>
                </p:cNvSpPr>
                <p:nvPr/>
              </p:nvSpPr>
              <p:spPr bwMode="auto">
                <a:xfrm>
                  <a:off x="3015" y="6435"/>
                  <a:ext cx="0" cy="1065"/>
                </a:xfrm>
                <a:prstGeom prst="line">
                  <a:avLst/>
                </a:prstGeom>
                <a:noFill/>
                <a:ln w="28575" cap="rnd">
                  <a:solidFill>
                    <a:srgbClr val="00008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787" name="Line 73"/>
                <p:cNvSpPr>
                  <a:spLocks noChangeShapeType="1"/>
                </p:cNvSpPr>
                <p:nvPr/>
              </p:nvSpPr>
              <p:spPr bwMode="auto">
                <a:xfrm>
                  <a:off x="3600" y="6435"/>
                  <a:ext cx="0" cy="1065"/>
                </a:xfrm>
                <a:prstGeom prst="line">
                  <a:avLst/>
                </a:prstGeom>
                <a:noFill/>
                <a:ln w="28575" cap="rnd">
                  <a:solidFill>
                    <a:srgbClr val="00008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777" name="Freeform 74"/>
              <p:cNvSpPr/>
              <p:nvPr/>
            </p:nvSpPr>
            <p:spPr bwMode="auto">
              <a:xfrm>
                <a:off x="3171" y="3137"/>
                <a:ext cx="1098" cy="105"/>
              </a:xfrm>
              <a:custGeom>
                <a:avLst/>
                <a:gdLst>
                  <a:gd name="T0" fmla="*/ 0 w 885"/>
                  <a:gd name="T1" fmla="*/ 0 h 240"/>
                  <a:gd name="T2" fmla="*/ 2597 w 885"/>
                  <a:gd name="T3" fmla="*/ 0 h 240"/>
                  <a:gd name="T4" fmla="*/ 2597 w 885"/>
                  <a:gd name="T5" fmla="*/ 0 h 240"/>
                  <a:gd name="T6" fmla="*/ 11728 w 885"/>
                  <a:gd name="T7" fmla="*/ 0 h 240"/>
                  <a:gd name="T8" fmla="*/ 11728 w 885"/>
                  <a:gd name="T9" fmla="*/ 0 h 240"/>
                  <a:gd name="T10" fmla="*/ 13853 w 885"/>
                  <a:gd name="T11" fmla="*/ 0 h 2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85"/>
                  <a:gd name="T19" fmla="*/ 0 h 240"/>
                  <a:gd name="T20" fmla="*/ 885 w 885"/>
                  <a:gd name="T21" fmla="*/ 240 h 2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85" h="240">
                    <a:moveTo>
                      <a:pt x="0" y="240"/>
                    </a:moveTo>
                    <a:lnTo>
                      <a:pt x="165" y="240"/>
                    </a:lnTo>
                    <a:lnTo>
                      <a:pt x="165" y="0"/>
                    </a:lnTo>
                    <a:lnTo>
                      <a:pt x="750" y="0"/>
                    </a:lnTo>
                    <a:lnTo>
                      <a:pt x="750" y="240"/>
                    </a:lnTo>
                    <a:lnTo>
                      <a:pt x="885" y="240"/>
                    </a:lnTo>
                  </a:path>
                </a:pathLst>
              </a:custGeom>
              <a:noFill/>
              <a:ln w="28575" cap="flat" cmpd="sng">
                <a:solidFill>
                  <a:srgbClr val="00008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78" name="Freeform 75"/>
              <p:cNvSpPr/>
              <p:nvPr/>
            </p:nvSpPr>
            <p:spPr bwMode="auto">
              <a:xfrm>
                <a:off x="3171" y="3332"/>
                <a:ext cx="1098" cy="106"/>
              </a:xfrm>
              <a:custGeom>
                <a:avLst/>
                <a:gdLst>
                  <a:gd name="T0" fmla="*/ 0 w 885"/>
                  <a:gd name="T1" fmla="*/ 0 h 240"/>
                  <a:gd name="T2" fmla="*/ 2597 w 885"/>
                  <a:gd name="T3" fmla="*/ 0 h 240"/>
                  <a:gd name="T4" fmla="*/ 2597 w 885"/>
                  <a:gd name="T5" fmla="*/ 0 h 240"/>
                  <a:gd name="T6" fmla="*/ 11728 w 885"/>
                  <a:gd name="T7" fmla="*/ 0 h 240"/>
                  <a:gd name="T8" fmla="*/ 11728 w 885"/>
                  <a:gd name="T9" fmla="*/ 0 h 240"/>
                  <a:gd name="T10" fmla="*/ 13853 w 885"/>
                  <a:gd name="T11" fmla="*/ 0 h 2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85"/>
                  <a:gd name="T19" fmla="*/ 0 h 240"/>
                  <a:gd name="T20" fmla="*/ 885 w 885"/>
                  <a:gd name="T21" fmla="*/ 240 h 2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85" h="240">
                    <a:moveTo>
                      <a:pt x="0" y="240"/>
                    </a:moveTo>
                    <a:lnTo>
                      <a:pt x="165" y="240"/>
                    </a:lnTo>
                    <a:lnTo>
                      <a:pt x="165" y="0"/>
                    </a:lnTo>
                    <a:lnTo>
                      <a:pt x="750" y="0"/>
                    </a:lnTo>
                    <a:lnTo>
                      <a:pt x="750" y="240"/>
                    </a:lnTo>
                    <a:lnTo>
                      <a:pt x="885" y="240"/>
                    </a:lnTo>
                  </a:path>
                </a:pathLst>
              </a:custGeom>
              <a:noFill/>
              <a:ln w="28575" cap="flat" cmpd="sng">
                <a:solidFill>
                  <a:srgbClr val="00008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79" name="Freeform 76"/>
              <p:cNvSpPr/>
              <p:nvPr/>
            </p:nvSpPr>
            <p:spPr bwMode="auto">
              <a:xfrm>
                <a:off x="3171" y="3710"/>
                <a:ext cx="1098" cy="105"/>
              </a:xfrm>
              <a:custGeom>
                <a:avLst/>
                <a:gdLst>
                  <a:gd name="T0" fmla="*/ 0 w 885"/>
                  <a:gd name="T1" fmla="*/ 1 h 195"/>
                  <a:gd name="T2" fmla="*/ 8248 w 885"/>
                  <a:gd name="T3" fmla="*/ 1 h 195"/>
                  <a:gd name="T4" fmla="*/ 8248 w 885"/>
                  <a:gd name="T5" fmla="*/ 0 h 195"/>
                  <a:gd name="T6" fmla="*/ 11728 w 885"/>
                  <a:gd name="T7" fmla="*/ 0 h 195"/>
                  <a:gd name="T8" fmla="*/ 11728 w 885"/>
                  <a:gd name="T9" fmla="*/ 1 h 195"/>
                  <a:gd name="T10" fmla="*/ 13853 w 885"/>
                  <a:gd name="T11" fmla="*/ 1 h 1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85"/>
                  <a:gd name="T19" fmla="*/ 0 h 195"/>
                  <a:gd name="T20" fmla="*/ 885 w 885"/>
                  <a:gd name="T21" fmla="*/ 195 h 19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85" h="195">
                    <a:moveTo>
                      <a:pt x="0" y="195"/>
                    </a:moveTo>
                    <a:lnTo>
                      <a:pt x="528" y="195"/>
                    </a:lnTo>
                    <a:lnTo>
                      <a:pt x="528" y="0"/>
                    </a:lnTo>
                    <a:lnTo>
                      <a:pt x="750" y="0"/>
                    </a:lnTo>
                    <a:lnTo>
                      <a:pt x="750" y="195"/>
                    </a:lnTo>
                    <a:lnTo>
                      <a:pt x="885" y="195"/>
                    </a:lnTo>
                  </a:path>
                </a:pathLst>
              </a:custGeom>
              <a:noFill/>
              <a:ln w="28575" cap="flat" cmpd="sng">
                <a:solidFill>
                  <a:srgbClr val="00008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0" name="Line 82"/>
              <p:cNvSpPr>
                <a:spLocks noChangeShapeType="1"/>
              </p:cNvSpPr>
              <p:nvPr/>
            </p:nvSpPr>
            <p:spPr bwMode="auto">
              <a:xfrm>
                <a:off x="3835" y="3708"/>
                <a:ext cx="0" cy="108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1" name="Freeform 83"/>
              <p:cNvSpPr/>
              <p:nvPr/>
            </p:nvSpPr>
            <p:spPr bwMode="auto">
              <a:xfrm>
                <a:off x="3171" y="3536"/>
                <a:ext cx="1098" cy="105"/>
              </a:xfrm>
              <a:custGeom>
                <a:avLst/>
                <a:gdLst>
                  <a:gd name="T0" fmla="*/ 0 w 885"/>
                  <a:gd name="T1" fmla="*/ 0 h 240"/>
                  <a:gd name="T2" fmla="*/ 2597 w 885"/>
                  <a:gd name="T3" fmla="*/ 0 h 240"/>
                  <a:gd name="T4" fmla="*/ 2597 w 885"/>
                  <a:gd name="T5" fmla="*/ 0 h 240"/>
                  <a:gd name="T6" fmla="*/ 11728 w 885"/>
                  <a:gd name="T7" fmla="*/ 0 h 240"/>
                  <a:gd name="T8" fmla="*/ 11728 w 885"/>
                  <a:gd name="T9" fmla="*/ 0 h 240"/>
                  <a:gd name="T10" fmla="*/ 13853 w 885"/>
                  <a:gd name="T11" fmla="*/ 0 h 2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85"/>
                  <a:gd name="T19" fmla="*/ 0 h 240"/>
                  <a:gd name="T20" fmla="*/ 885 w 885"/>
                  <a:gd name="T21" fmla="*/ 240 h 2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85" h="240">
                    <a:moveTo>
                      <a:pt x="0" y="240"/>
                    </a:moveTo>
                    <a:lnTo>
                      <a:pt x="165" y="240"/>
                    </a:lnTo>
                    <a:lnTo>
                      <a:pt x="165" y="0"/>
                    </a:lnTo>
                    <a:lnTo>
                      <a:pt x="750" y="0"/>
                    </a:lnTo>
                    <a:lnTo>
                      <a:pt x="750" y="240"/>
                    </a:lnTo>
                    <a:lnTo>
                      <a:pt x="885" y="240"/>
                    </a:lnTo>
                  </a:path>
                </a:pathLst>
              </a:custGeom>
              <a:noFill/>
              <a:ln w="28575" cap="flat" cmpd="sng">
                <a:solidFill>
                  <a:srgbClr val="00008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2" name="Text Box 77"/>
              <p:cNvSpPr txBox="1">
                <a:spLocks noChangeArrowheads="1"/>
              </p:cNvSpPr>
              <p:nvPr/>
            </p:nvSpPr>
            <p:spPr bwMode="auto">
              <a:xfrm>
                <a:off x="2728" y="3098"/>
                <a:ext cx="389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</a:pPr>
                <a:r>
                  <a:rPr kumimoji="0" lang="en-US" altLang="zh-CN" sz="2000" dirty="0" smtClean="0">
                    <a:solidFill>
                      <a:srgbClr val="FF000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X</a:t>
                </a:r>
                <a:r>
                  <a:rPr kumimoji="0" lang="en-US" altLang="zh-CN" sz="2000" dirty="0" smtClean="0">
                    <a:solidFill>
                      <a:srgbClr val="FF0000"/>
                    </a:solidFill>
                    <a:latin typeface="黑体" panose="02010600030101010101" pitchFamily="2" charset="-122"/>
                    <a:ea typeface="黑体" panose="02010600030101010101" pitchFamily="2" charset="-122"/>
                    <a:sym typeface="Symbol" panose="05050102010706020507" pitchFamily="18" charset="2"/>
                  </a:rPr>
                  <a:t>→</a:t>
                </a:r>
                <a:r>
                  <a:rPr kumimoji="0" lang="en-US" altLang="zh-CN" sz="2000" dirty="0" smtClean="0">
                    <a:solidFill>
                      <a:srgbClr val="FF000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F</a:t>
                </a:r>
                <a:endParaRPr kumimoji="0" lang="en-US" altLang="zh-CN" sz="2000" dirty="0">
                  <a:solidFill>
                    <a:schemeClr val="tx1"/>
                  </a:solidFill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32783" name="Text Box 79"/>
              <p:cNvSpPr txBox="1">
                <a:spLocks noChangeArrowheads="1"/>
              </p:cNvSpPr>
              <p:nvPr/>
            </p:nvSpPr>
            <p:spPr bwMode="auto">
              <a:xfrm>
                <a:off x="2756" y="3663"/>
                <a:ext cx="389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</a:pPr>
                <a:r>
                  <a:rPr kumimoji="0" lang="en-US" altLang="zh-CN" sz="2000">
                    <a:solidFill>
                      <a:srgbClr val="FF00FF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CPx</a:t>
                </a:r>
              </a:p>
            </p:txBody>
          </p:sp>
          <p:sp>
            <p:nvSpPr>
              <p:cNvPr id="32784" name="Text Box 84"/>
              <p:cNvSpPr txBox="1">
                <a:spLocks noChangeArrowheads="1"/>
              </p:cNvSpPr>
              <p:nvPr/>
            </p:nvSpPr>
            <p:spPr bwMode="auto">
              <a:xfrm>
                <a:off x="2726" y="3488"/>
                <a:ext cx="389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</a:pPr>
                <a:r>
                  <a:rPr kumimoji="0" lang="en-US" altLang="zh-CN" sz="2000" dirty="0" smtClean="0">
                    <a:solidFill>
                      <a:srgbClr val="FF000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F</a:t>
                </a:r>
                <a:r>
                  <a:rPr kumimoji="0" lang="en-US" altLang="zh-CN" sz="2000" dirty="0" smtClean="0">
                    <a:solidFill>
                      <a:srgbClr val="FF0000"/>
                    </a:solidFill>
                    <a:latin typeface="黑体" panose="02010600030101010101" pitchFamily="2" charset="-122"/>
                    <a:ea typeface="黑体" panose="02010600030101010101" pitchFamily="2" charset="-122"/>
                    <a:sym typeface="Symbol" panose="05050102010706020507" pitchFamily="18" charset="2"/>
                  </a:rPr>
                  <a:t>→</a:t>
                </a:r>
                <a:r>
                  <a:rPr kumimoji="0" lang="en-US" altLang="zh-CN" sz="2000" dirty="0" smtClean="0">
                    <a:solidFill>
                      <a:srgbClr val="FF000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X</a:t>
                </a:r>
                <a:endParaRPr kumimoji="0" lang="en-US" altLang="zh-CN" sz="2000" dirty="0">
                  <a:solidFill>
                    <a:schemeClr val="tx1"/>
                  </a:solidFill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32785" name="Text Box 78"/>
              <p:cNvSpPr txBox="1">
                <a:spLocks noChangeArrowheads="1"/>
              </p:cNvSpPr>
              <p:nvPr/>
            </p:nvSpPr>
            <p:spPr bwMode="auto">
              <a:xfrm>
                <a:off x="2731" y="3313"/>
                <a:ext cx="391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</a:pPr>
                <a:r>
                  <a:rPr kumimoji="0" lang="en-US" altLang="zh-CN" sz="2000" dirty="0" smtClean="0">
                    <a:solidFill>
                      <a:srgbClr val="FF000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Y</a:t>
                </a:r>
                <a:r>
                  <a:rPr kumimoji="0" lang="en-US" altLang="zh-CN" sz="2000" dirty="0" smtClean="0">
                    <a:solidFill>
                      <a:srgbClr val="FF0000"/>
                    </a:solidFill>
                    <a:latin typeface="黑体" panose="02010600030101010101" pitchFamily="2" charset="-122"/>
                    <a:ea typeface="黑体" panose="02010600030101010101" pitchFamily="2" charset="-122"/>
                    <a:sym typeface="Symbol" panose="05050102010706020507" pitchFamily="18" charset="2"/>
                  </a:rPr>
                  <a:t>→</a:t>
                </a:r>
                <a:r>
                  <a:rPr kumimoji="0" lang="en-US" altLang="zh-CN" sz="2000" dirty="0" smtClean="0">
                    <a:solidFill>
                      <a:srgbClr val="FF000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F</a:t>
                </a:r>
                <a:endParaRPr kumimoji="0" lang="en-US" altLang="zh-CN" sz="2000" dirty="0">
                  <a:solidFill>
                    <a:schemeClr val="tx1"/>
                  </a:solidFill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558800" y="477838"/>
            <a:ext cx="85852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4.2.3 补码定点加减运算的实现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33797" name="Group 219"/>
          <p:cNvGrpSpPr/>
          <p:nvPr/>
        </p:nvGrpSpPr>
        <p:grpSpPr bwMode="auto">
          <a:xfrm>
            <a:off x="1306513" y="1133475"/>
            <a:ext cx="6399212" cy="2509838"/>
            <a:chOff x="823" y="714"/>
            <a:chExt cx="4031" cy="1581"/>
          </a:xfrm>
        </p:grpSpPr>
        <p:sp>
          <p:nvSpPr>
            <p:cNvPr id="33798" name="Rectangle 5"/>
            <p:cNvSpPr>
              <a:spLocks noChangeArrowheads="1"/>
            </p:cNvSpPr>
            <p:nvPr/>
          </p:nvSpPr>
          <p:spPr bwMode="auto">
            <a:xfrm>
              <a:off x="1772" y="1255"/>
              <a:ext cx="347" cy="13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80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33799" name="Text Box 6"/>
            <p:cNvSpPr txBox="1">
              <a:spLocks noChangeArrowheads="1"/>
            </p:cNvSpPr>
            <p:nvPr/>
          </p:nvSpPr>
          <p:spPr bwMode="auto">
            <a:xfrm>
              <a:off x="1734" y="1200"/>
              <a:ext cx="423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&amp;</a:t>
              </a:r>
            </a:p>
          </p:txBody>
        </p:sp>
        <p:sp>
          <p:nvSpPr>
            <p:cNvPr id="33800" name="Rectangle 8"/>
            <p:cNvSpPr>
              <a:spLocks noChangeArrowheads="1"/>
            </p:cNvSpPr>
            <p:nvPr/>
          </p:nvSpPr>
          <p:spPr bwMode="auto">
            <a:xfrm>
              <a:off x="3584" y="1253"/>
              <a:ext cx="625" cy="19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80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33801" name="Line 9"/>
            <p:cNvSpPr>
              <a:spLocks noChangeShapeType="1"/>
            </p:cNvSpPr>
            <p:nvPr/>
          </p:nvSpPr>
          <p:spPr bwMode="auto">
            <a:xfrm>
              <a:off x="3584" y="1352"/>
              <a:ext cx="625" cy="0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2" name="Line 10"/>
            <p:cNvSpPr>
              <a:spLocks noChangeShapeType="1"/>
            </p:cNvSpPr>
            <p:nvPr/>
          </p:nvSpPr>
          <p:spPr bwMode="auto">
            <a:xfrm>
              <a:off x="3893" y="1353"/>
              <a:ext cx="0" cy="88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3659" y="1233"/>
              <a:ext cx="491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600">
                  <a:solidFill>
                    <a:schemeClr val="tx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≥1</a:t>
              </a:r>
            </a:p>
          </p:txBody>
        </p:sp>
        <p:sp>
          <p:nvSpPr>
            <p:cNvPr id="33804" name="Text Box 12"/>
            <p:cNvSpPr txBox="1">
              <a:spLocks noChangeArrowheads="1"/>
            </p:cNvSpPr>
            <p:nvPr/>
          </p:nvSpPr>
          <p:spPr bwMode="auto">
            <a:xfrm>
              <a:off x="3512" y="1278"/>
              <a:ext cx="51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&amp;</a:t>
              </a:r>
            </a:p>
          </p:txBody>
        </p:sp>
        <p:sp>
          <p:nvSpPr>
            <p:cNvPr id="33805" name="Text Box 14"/>
            <p:cNvSpPr txBox="1">
              <a:spLocks noChangeArrowheads="1"/>
            </p:cNvSpPr>
            <p:nvPr/>
          </p:nvSpPr>
          <p:spPr bwMode="auto">
            <a:xfrm>
              <a:off x="3027" y="838"/>
              <a:ext cx="939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加法器</a:t>
              </a: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F</a:t>
              </a:r>
            </a:p>
          </p:txBody>
        </p:sp>
        <p:sp>
          <p:nvSpPr>
            <p:cNvPr id="33806" name="Rectangle 15"/>
            <p:cNvSpPr>
              <a:spLocks noChangeArrowheads="1"/>
            </p:cNvSpPr>
            <p:nvPr/>
          </p:nvSpPr>
          <p:spPr bwMode="auto">
            <a:xfrm>
              <a:off x="2077" y="835"/>
              <a:ext cx="1775" cy="208"/>
            </a:xfrm>
            <a:prstGeom prst="rect">
              <a:avLst/>
            </a:prstGeom>
            <a:noFill/>
            <a:ln w="19050">
              <a:solidFill>
                <a:srgbClr val="00008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33807" name="Rectangle 16"/>
            <p:cNvSpPr>
              <a:spLocks noChangeArrowheads="1"/>
            </p:cNvSpPr>
            <p:nvPr/>
          </p:nvSpPr>
          <p:spPr bwMode="auto">
            <a:xfrm>
              <a:off x="2769" y="835"/>
              <a:ext cx="309" cy="208"/>
            </a:xfrm>
            <a:prstGeom prst="rect">
              <a:avLst/>
            </a:prstGeom>
            <a:noFill/>
            <a:ln w="12700">
              <a:solidFill>
                <a:srgbClr val="00008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33808" name="Text Box 17"/>
            <p:cNvSpPr txBox="1">
              <a:spLocks noChangeArrowheads="1"/>
            </p:cNvSpPr>
            <p:nvPr/>
          </p:nvSpPr>
          <p:spPr bwMode="auto">
            <a:xfrm>
              <a:off x="2686" y="838"/>
              <a:ext cx="465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Fi</a:t>
              </a:r>
            </a:p>
          </p:txBody>
        </p:sp>
        <p:grpSp>
          <p:nvGrpSpPr>
            <p:cNvPr id="33809" name="Group 18"/>
            <p:cNvGrpSpPr/>
            <p:nvPr/>
          </p:nvGrpSpPr>
          <p:grpSpPr bwMode="auto">
            <a:xfrm>
              <a:off x="3037" y="1575"/>
              <a:ext cx="1816" cy="300"/>
              <a:chOff x="5835" y="10243"/>
              <a:chExt cx="2640" cy="617"/>
            </a:xfrm>
          </p:grpSpPr>
          <p:sp>
            <p:nvSpPr>
              <p:cNvPr id="33850" name="Rectangle 19"/>
              <p:cNvSpPr>
                <a:spLocks noChangeArrowheads="1"/>
              </p:cNvSpPr>
              <p:nvPr/>
            </p:nvSpPr>
            <p:spPr bwMode="auto">
              <a:xfrm>
                <a:off x="5835" y="10275"/>
                <a:ext cx="2550" cy="465"/>
              </a:xfrm>
              <a:prstGeom prst="rect">
                <a:avLst/>
              </a:prstGeom>
              <a:solidFill>
                <a:srgbClr val="00FFFF">
                  <a:alpha val="50195"/>
                </a:srgbClr>
              </a:solidFill>
              <a:ln w="19050">
                <a:solidFill>
                  <a:srgbClr val="00008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33851" name="Text Box 20"/>
              <p:cNvSpPr txBox="1">
                <a:spLocks noChangeArrowheads="1"/>
              </p:cNvSpPr>
              <p:nvPr/>
            </p:nvSpPr>
            <p:spPr bwMode="auto">
              <a:xfrm>
                <a:off x="7185" y="10348"/>
                <a:ext cx="1290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zh-CN" altLang="en-US" sz="18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寄存器</a:t>
                </a:r>
                <a:r>
                  <a:rPr kumimoji="0" lang="en-US" altLang="zh-CN" sz="18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Y</a:t>
                </a:r>
              </a:p>
            </p:txBody>
          </p:sp>
          <p:sp>
            <p:nvSpPr>
              <p:cNvPr id="33852" name="Rectangle 21"/>
              <p:cNvSpPr>
                <a:spLocks noChangeArrowheads="1"/>
              </p:cNvSpPr>
              <p:nvPr/>
            </p:nvSpPr>
            <p:spPr bwMode="auto">
              <a:xfrm>
                <a:off x="6840" y="10275"/>
                <a:ext cx="450" cy="465"/>
              </a:xfrm>
              <a:prstGeom prst="rect">
                <a:avLst/>
              </a:prstGeom>
              <a:noFill/>
              <a:ln w="12700">
                <a:solidFill>
                  <a:srgbClr val="00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33853" name="Text Box 22"/>
              <p:cNvSpPr txBox="1">
                <a:spLocks noChangeArrowheads="1"/>
              </p:cNvSpPr>
              <p:nvPr/>
            </p:nvSpPr>
            <p:spPr bwMode="auto">
              <a:xfrm>
                <a:off x="6735" y="10468"/>
                <a:ext cx="675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Yi</a:t>
                </a:r>
              </a:p>
            </p:txBody>
          </p:sp>
          <p:sp>
            <p:nvSpPr>
              <p:cNvPr id="33854" name="Text Box 23"/>
              <p:cNvSpPr txBox="1">
                <a:spLocks noChangeArrowheads="1"/>
              </p:cNvSpPr>
              <p:nvPr/>
            </p:nvSpPr>
            <p:spPr bwMode="auto">
              <a:xfrm>
                <a:off x="6750" y="10243"/>
                <a:ext cx="675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zh-CN" altLang="en-US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0 1</a:t>
                </a:r>
              </a:p>
            </p:txBody>
          </p:sp>
        </p:grpSp>
        <p:grpSp>
          <p:nvGrpSpPr>
            <p:cNvPr id="33810" name="Group 24"/>
            <p:cNvGrpSpPr/>
            <p:nvPr/>
          </p:nvGrpSpPr>
          <p:grpSpPr bwMode="auto">
            <a:xfrm>
              <a:off x="1107" y="1569"/>
              <a:ext cx="1816" cy="306"/>
              <a:chOff x="5835" y="10243"/>
              <a:chExt cx="2640" cy="617"/>
            </a:xfrm>
          </p:grpSpPr>
          <p:sp>
            <p:nvSpPr>
              <p:cNvPr id="33845" name="Rectangle 25"/>
              <p:cNvSpPr>
                <a:spLocks noChangeArrowheads="1"/>
              </p:cNvSpPr>
              <p:nvPr/>
            </p:nvSpPr>
            <p:spPr bwMode="auto">
              <a:xfrm>
                <a:off x="5835" y="10275"/>
                <a:ext cx="2550" cy="465"/>
              </a:xfrm>
              <a:prstGeom prst="rect">
                <a:avLst/>
              </a:prstGeom>
              <a:solidFill>
                <a:srgbClr val="00FFFF">
                  <a:alpha val="50195"/>
                </a:srgbClr>
              </a:solidFill>
              <a:ln w="19050">
                <a:solidFill>
                  <a:srgbClr val="00008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33846" name="Text Box 26"/>
              <p:cNvSpPr txBox="1">
                <a:spLocks noChangeArrowheads="1"/>
              </p:cNvSpPr>
              <p:nvPr/>
            </p:nvSpPr>
            <p:spPr bwMode="auto">
              <a:xfrm>
                <a:off x="7185" y="10348"/>
                <a:ext cx="1290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zh-CN" altLang="en-US" sz="18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寄存器</a:t>
                </a:r>
                <a:r>
                  <a:rPr kumimoji="0" lang="en-US" altLang="zh-CN" sz="18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3847" name="Rectangle 27"/>
              <p:cNvSpPr>
                <a:spLocks noChangeArrowheads="1"/>
              </p:cNvSpPr>
              <p:nvPr/>
            </p:nvSpPr>
            <p:spPr bwMode="auto">
              <a:xfrm>
                <a:off x="6840" y="10275"/>
                <a:ext cx="450" cy="465"/>
              </a:xfrm>
              <a:prstGeom prst="rect">
                <a:avLst/>
              </a:prstGeom>
              <a:noFill/>
              <a:ln w="12700">
                <a:solidFill>
                  <a:srgbClr val="00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33848" name="Text Box 28"/>
              <p:cNvSpPr txBox="1">
                <a:spLocks noChangeArrowheads="1"/>
              </p:cNvSpPr>
              <p:nvPr/>
            </p:nvSpPr>
            <p:spPr bwMode="auto">
              <a:xfrm>
                <a:off x="6735" y="10468"/>
                <a:ext cx="675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Xi</a:t>
                </a:r>
              </a:p>
            </p:txBody>
          </p:sp>
          <p:sp>
            <p:nvSpPr>
              <p:cNvPr id="33849" name="Text Box 29"/>
              <p:cNvSpPr txBox="1">
                <a:spLocks noChangeArrowheads="1"/>
              </p:cNvSpPr>
              <p:nvPr/>
            </p:nvSpPr>
            <p:spPr bwMode="auto">
              <a:xfrm>
                <a:off x="6750" y="10243"/>
                <a:ext cx="675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zh-CN" altLang="en-US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0 1</a:t>
                </a:r>
              </a:p>
            </p:txBody>
          </p:sp>
        </p:grpSp>
        <p:sp>
          <p:nvSpPr>
            <p:cNvPr id="33811" name="Line 30"/>
            <p:cNvSpPr>
              <a:spLocks noChangeShapeType="1"/>
            </p:cNvSpPr>
            <p:nvPr/>
          </p:nvSpPr>
          <p:spPr bwMode="auto">
            <a:xfrm flipH="1" flipV="1">
              <a:off x="2003" y="1386"/>
              <a:ext cx="0" cy="203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812" name="Group 31"/>
            <p:cNvGrpSpPr/>
            <p:nvPr/>
          </p:nvGrpSpPr>
          <p:grpSpPr bwMode="auto">
            <a:xfrm>
              <a:off x="3819" y="1446"/>
              <a:ext cx="145" cy="156"/>
              <a:chOff x="6972" y="9780"/>
              <a:chExt cx="210" cy="495"/>
            </a:xfrm>
          </p:grpSpPr>
          <p:sp>
            <p:nvSpPr>
              <p:cNvPr id="33843" name="Line 32"/>
              <p:cNvSpPr>
                <a:spLocks noChangeShapeType="1"/>
              </p:cNvSpPr>
              <p:nvPr/>
            </p:nvSpPr>
            <p:spPr bwMode="auto">
              <a:xfrm flipV="1">
                <a:off x="7182" y="9780"/>
                <a:ext cx="0" cy="495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44" name="Line 33"/>
              <p:cNvSpPr>
                <a:spLocks noChangeShapeType="1"/>
              </p:cNvSpPr>
              <p:nvPr/>
            </p:nvSpPr>
            <p:spPr bwMode="auto">
              <a:xfrm flipV="1">
                <a:off x="6972" y="9780"/>
                <a:ext cx="0" cy="495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813" name="Freeform 34"/>
            <p:cNvSpPr/>
            <p:nvPr/>
          </p:nvSpPr>
          <p:spPr bwMode="auto">
            <a:xfrm>
              <a:off x="1943" y="1030"/>
              <a:ext cx="898" cy="228"/>
            </a:xfrm>
            <a:custGeom>
              <a:avLst/>
              <a:gdLst>
                <a:gd name="T0" fmla="*/ 0 w 1305"/>
                <a:gd name="T1" fmla="*/ 0 h 615"/>
                <a:gd name="T2" fmla="*/ 0 w 1305"/>
                <a:gd name="T3" fmla="*/ 0 h 615"/>
                <a:gd name="T4" fmla="*/ 2 w 1305"/>
                <a:gd name="T5" fmla="*/ 0 h 615"/>
                <a:gd name="T6" fmla="*/ 2 w 1305"/>
                <a:gd name="T7" fmla="*/ 0 h 6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05"/>
                <a:gd name="T13" fmla="*/ 0 h 615"/>
                <a:gd name="T14" fmla="*/ 1305 w 1305"/>
                <a:gd name="T15" fmla="*/ 615 h 6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05" h="615">
                  <a:moveTo>
                    <a:pt x="0" y="615"/>
                  </a:moveTo>
                  <a:lnTo>
                    <a:pt x="0" y="360"/>
                  </a:lnTo>
                  <a:lnTo>
                    <a:pt x="1305" y="360"/>
                  </a:lnTo>
                  <a:lnTo>
                    <a:pt x="1305" y="0"/>
                  </a:lnTo>
                </a:path>
              </a:pathLst>
            </a:custGeom>
            <a:noFill/>
            <a:ln w="12700" cap="flat" cmpd="sng">
              <a:solidFill>
                <a:srgbClr val="00008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4" name="Freeform 35"/>
            <p:cNvSpPr/>
            <p:nvPr/>
          </p:nvSpPr>
          <p:spPr bwMode="auto">
            <a:xfrm flipH="1">
              <a:off x="2996" y="1036"/>
              <a:ext cx="898" cy="209"/>
            </a:xfrm>
            <a:custGeom>
              <a:avLst/>
              <a:gdLst>
                <a:gd name="T0" fmla="*/ 0 w 1305"/>
                <a:gd name="T1" fmla="*/ 0 h 615"/>
                <a:gd name="T2" fmla="*/ 0 w 1305"/>
                <a:gd name="T3" fmla="*/ 0 h 615"/>
                <a:gd name="T4" fmla="*/ 2 w 1305"/>
                <a:gd name="T5" fmla="*/ 0 h 615"/>
                <a:gd name="T6" fmla="*/ 2 w 1305"/>
                <a:gd name="T7" fmla="*/ 0 h 6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05"/>
                <a:gd name="T13" fmla="*/ 0 h 615"/>
                <a:gd name="T14" fmla="*/ 1305 w 1305"/>
                <a:gd name="T15" fmla="*/ 615 h 6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05" h="615">
                  <a:moveTo>
                    <a:pt x="0" y="615"/>
                  </a:moveTo>
                  <a:lnTo>
                    <a:pt x="0" y="360"/>
                  </a:lnTo>
                  <a:lnTo>
                    <a:pt x="1305" y="360"/>
                  </a:lnTo>
                  <a:lnTo>
                    <a:pt x="1305" y="0"/>
                  </a:lnTo>
                </a:path>
              </a:pathLst>
            </a:custGeom>
            <a:noFill/>
            <a:ln w="12700" cap="flat" cmpd="sng">
              <a:solidFill>
                <a:srgbClr val="00008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815" name="Group 36"/>
            <p:cNvGrpSpPr/>
            <p:nvPr/>
          </p:nvGrpSpPr>
          <p:grpSpPr bwMode="auto">
            <a:xfrm>
              <a:off x="1159" y="842"/>
              <a:ext cx="598" cy="369"/>
              <a:chOff x="1815" y="11100"/>
              <a:chExt cx="870" cy="975"/>
            </a:xfrm>
          </p:grpSpPr>
          <p:sp>
            <p:nvSpPr>
              <p:cNvPr id="33837" name="Text Box 37"/>
              <p:cNvSpPr txBox="1">
                <a:spLocks noChangeArrowheads="1"/>
              </p:cNvSpPr>
              <p:nvPr/>
            </p:nvSpPr>
            <p:spPr bwMode="auto">
              <a:xfrm>
                <a:off x="1845" y="11100"/>
                <a:ext cx="210" cy="510"/>
              </a:xfrm>
              <a:prstGeom prst="rect">
                <a:avLst/>
              </a:prstGeom>
              <a:noFill/>
              <a:ln w="9525">
                <a:solidFill>
                  <a:srgbClr val="00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S</a:t>
                </a:r>
              </a:p>
            </p:txBody>
          </p:sp>
          <p:sp>
            <p:nvSpPr>
              <p:cNvPr id="33838" name="Text Box 38"/>
              <p:cNvSpPr txBox="1">
                <a:spLocks noChangeArrowheads="1"/>
              </p:cNvSpPr>
              <p:nvPr/>
            </p:nvSpPr>
            <p:spPr bwMode="auto">
              <a:xfrm>
                <a:off x="2055" y="11100"/>
                <a:ext cx="210" cy="510"/>
              </a:xfrm>
              <a:prstGeom prst="rect">
                <a:avLst/>
              </a:prstGeom>
              <a:noFill/>
              <a:ln w="9525">
                <a:solidFill>
                  <a:srgbClr val="00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Z</a:t>
                </a:r>
              </a:p>
            </p:txBody>
          </p:sp>
          <p:sp>
            <p:nvSpPr>
              <p:cNvPr id="33839" name="Text Box 39"/>
              <p:cNvSpPr txBox="1">
                <a:spLocks noChangeArrowheads="1"/>
              </p:cNvSpPr>
              <p:nvPr/>
            </p:nvSpPr>
            <p:spPr bwMode="auto">
              <a:xfrm>
                <a:off x="2265" y="11100"/>
                <a:ext cx="210" cy="510"/>
              </a:xfrm>
              <a:prstGeom prst="rect">
                <a:avLst/>
              </a:prstGeom>
              <a:noFill/>
              <a:ln w="9525">
                <a:solidFill>
                  <a:srgbClr val="00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O</a:t>
                </a:r>
              </a:p>
            </p:txBody>
          </p:sp>
          <p:sp>
            <p:nvSpPr>
              <p:cNvPr id="33840" name="Text Box 40"/>
              <p:cNvSpPr txBox="1">
                <a:spLocks noChangeArrowheads="1"/>
              </p:cNvSpPr>
              <p:nvPr/>
            </p:nvSpPr>
            <p:spPr bwMode="auto">
              <a:xfrm>
                <a:off x="2475" y="11100"/>
                <a:ext cx="210" cy="510"/>
              </a:xfrm>
              <a:prstGeom prst="rect">
                <a:avLst/>
              </a:prstGeom>
              <a:noFill/>
              <a:ln w="9525">
                <a:solidFill>
                  <a:srgbClr val="00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C</a:t>
                </a:r>
              </a:p>
            </p:txBody>
          </p:sp>
          <p:sp>
            <p:nvSpPr>
              <p:cNvPr id="33841" name="Text Box 41"/>
              <p:cNvSpPr txBox="1">
                <a:spLocks noChangeArrowheads="1"/>
              </p:cNvSpPr>
              <p:nvPr/>
            </p:nvSpPr>
            <p:spPr bwMode="auto">
              <a:xfrm>
                <a:off x="1815" y="11565"/>
                <a:ext cx="705" cy="5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8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PSW</a:t>
                </a:r>
              </a:p>
            </p:txBody>
          </p:sp>
          <p:sp>
            <p:nvSpPr>
              <p:cNvPr id="33842" name="Rectangle 42"/>
              <p:cNvSpPr>
                <a:spLocks noChangeArrowheads="1"/>
              </p:cNvSpPr>
              <p:nvPr/>
            </p:nvSpPr>
            <p:spPr bwMode="auto">
              <a:xfrm>
                <a:off x="1845" y="11100"/>
                <a:ext cx="840" cy="510"/>
              </a:xfrm>
              <a:prstGeom prst="rect">
                <a:avLst/>
              </a:prstGeom>
              <a:noFill/>
              <a:ln w="19050">
                <a:solidFill>
                  <a:srgbClr val="00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</p:grpSp>
        <p:sp>
          <p:nvSpPr>
            <p:cNvPr id="33816" name="Line 43"/>
            <p:cNvSpPr>
              <a:spLocks noChangeShapeType="1"/>
            </p:cNvSpPr>
            <p:nvPr/>
          </p:nvSpPr>
          <p:spPr bwMode="auto">
            <a:xfrm flipH="1">
              <a:off x="1768" y="944"/>
              <a:ext cx="299" cy="0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7" name="Rectangle 45"/>
            <p:cNvSpPr>
              <a:spLocks noChangeArrowheads="1"/>
            </p:cNvSpPr>
            <p:nvPr/>
          </p:nvSpPr>
          <p:spPr bwMode="auto">
            <a:xfrm>
              <a:off x="1793" y="2027"/>
              <a:ext cx="347" cy="13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80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33818" name="Text Box 46"/>
            <p:cNvSpPr txBox="1">
              <a:spLocks noChangeArrowheads="1"/>
            </p:cNvSpPr>
            <p:nvPr/>
          </p:nvSpPr>
          <p:spPr bwMode="auto">
            <a:xfrm>
              <a:off x="1755" y="1972"/>
              <a:ext cx="423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&amp;</a:t>
              </a:r>
            </a:p>
          </p:txBody>
        </p:sp>
        <p:sp>
          <p:nvSpPr>
            <p:cNvPr id="33819" name="Freeform 47"/>
            <p:cNvSpPr/>
            <p:nvPr/>
          </p:nvSpPr>
          <p:spPr bwMode="auto">
            <a:xfrm>
              <a:off x="823" y="714"/>
              <a:ext cx="2100" cy="1581"/>
            </a:xfrm>
            <a:custGeom>
              <a:avLst/>
              <a:gdLst>
                <a:gd name="T0" fmla="*/ 6 w 3045"/>
                <a:gd name="T1" fmla="*/ 0 h 3525"/>
                <a:gd name="T2" fmla="*/ 6 w 3045"/>
                <a:gd name="T3" fmla="*/ 0 h 3525"/>
                <a:gd name="T4" fmla="*/ 0 w 3045"/>
                <a:gd name="T5" fmla="*/ 0 h 3525"/>
                <a:gd name="T6" fmla="*/ 0 w 3045"/>
                <a:gd name="T7" fmla="*/ 0 h 3525"/>
                <a:gd name="T8" fmla="*/ 3 w 3045"/>
                <a:gd name="T9" fmla="*/ 0 h 3525"/>
                <a:gd name="T10" fmla="*/ 3 w 3045"/>
                <a:gd name="T11" fmla="*/ 0 h 35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45"/>
                <a:gd name="T19" fmla="*/ 0 h 3525"/>
                <a:gd name="T20" fmla="*/ 3045 w 3045"/>
                <a:gd name="T21" fmla="*/ 3525 h 35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45" h="3525">
                  <a:moveTo>
                    <a:pt x="3045" y="270"/>
                  </a:moveTo>
                  <a:lnTo>
                    <a:pt x="3045" y="0"/>
                  </a:lnTo>
                  <a:lnTo>
                    <a:pt x="0" y="0"/>
                  </a:lnTo>
                  <a:lnTo>
                    <a:pt x="0" y="3525"/>
                  </a:lnTo>
                  <a:lnTo>
                    <a:pt x="1530" y="3525"/>
                  </a:lnTo>
                  <a:lnTo>
                    <a:pt x="1530" y="3240"/>
                  </a:lnTo>
                </a:path>
              </a:pathLst>
            </a:custGeom>
            <a:noFill/>
            <a:ln w="12700" cap="flat" cmpd="sng">
              <a:solidFill>
                <a:srgbClr val="000080"/>
              </a:solidFill>
              <a:prstDash val="solid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0" name="Line 48"/>
            <p:cNvSpPr>
              <a:spLocks noChangeShapeType="1"/>
            </p:cNvSpPr>
            <p:nvPr/>
          </p:nvSpPr>
          <p:spPr bwMode="auto">
            <a:xfrm flipV="1">
              <a:off x="1950" y="1823"/>
              <a:ext cx="0" cy="209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1" name="Line 49"/>
            <p:cNvSpPr>
              <a:spLocks noChangeShapeType="1"/>
            </p:cNvSpPr>
            <p:nvPr/>
          </p:nvSpPr>
          <p:spPr bwMode="auto">
            <a:xfrm flipH="1">
              <a:off x="3843" y="936"/>
              <a:ext cx="29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2" name="Freeform 50"/>
            <p:cNvSpPr/>
            <p:nvPr/>
          </p:nvSpPr>
          <p:spPr bwMode="auto">
            <a:xfrm>
              <a:off x="4117" y="1448"/>
              <a:ext cx="477" cy="97"/>
            </a:xfrm>
            <a:custGeom>
              <a:avLst/>
              <a:gdLst>
                <a:gd name="T0" fmla="*/ 0 w 693"/>
                <a:gd name="T1" fmla="*/ 0 h 155"/>
                <a:gd name="T2" fmla="*/ 0 w 693"/>
                <a:gd name="T3" fmla="*/ 1 h 155"/>
                <a:gd name="T4" fmla="*/ 1 w 693"/>
                <a:gd name="T5" fmla="*/ 1 h 155"/>
                <a:gd name="T6" fmla="*/ 0 60000 65536"/>
                <a:gd name="T7" fmla="*/ 0 60000 65536"/>
                <a:gd name="T8" fmla="*/ 0 60000 65536"/>
                <a:gd name="T9" fmla="*/ 0 w 693"/>
                <a:gd name="T10" fmla="*/ 0 h 155"/>
                <a:gd name="T11" fmla="*/ 693 w 693"/>
                <a:gd name="T12" fmla="*/ 155 h 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3" h="155">
                  <a:moveTo>
                    <a:pt x="0" y="0"/>
                  </a:moveTo>
                  <a:lnTo>
                    <a:pt x="0" y="155"/>
                  </a:lnTo>
                  <a:lnTo>
                    <a:pt x="693" y="155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3" name="Freeform 51"/>
            <p:cNvSpPr/>
            <p:nvPr/>
          </p:nvSpPr>
          <p:spPr bwMode="auto">
            <a:xfrm>
              <a:off x="2037" y="2170"/>
              <a:ext cx="476" cy="125"/>
            </a:xfrm>
            <a:custGeom>
              <a:avLst/>
              <a:gdLst>
                <a:gd name="T0" fmla="*/ 0 w 693"/>
                <a:gd name="T1" fmla="*/ 0 h 155"/>
                <a:gd name="T2" fmla="*/ 0 w 693"/>
                <a:gd name="T3" fmla="*/ 6 h 155"/>
                <a:gd name="T4" fmla="*/ 1 w 693"/>
                <a:gd name="T5" fmla="*/ 6 h 155"/>
                <a:gd name="T6" fmla="*/ 0 60000 65536"/>
                <a:gd name="T7" fmla="*/ 0 60000 65536"/>
                <a:gd name="T8" fmla="*/ 0 60000 65536"/>
                <a:gd name="T9" fmla="*/ 0 w 693"/>
                <a:gd name="T10" fmla="*/ 0 h 155"/>
                <a:gd name="T11" fmla="*/ 693 w 693"/>
                <a:gd name="T12" fmla="*/ 155 h 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3" h="155">
                  <a:moveTo>
                    <a:pt x="0" y="0"/>
                  </a:moveTo>
                  <a:lnTo>
                    <a:pt x="0" y="155"/>
                  </a:lnTo>
                  <a:lnTo>
                    <a:pt x="693" y="155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4" name="Freeform 52"/>
            <p:cNvSpPr/>
            <p:nvPr/>
          </p:nvSpPr>
          <p:spPr bwMode="auto">
            <a:xfrm>
              <a:off x="2066" y="1823"/>
              <a:ext cx="476" cy="125"/>
            </a:xfrm>
            <a:custGeom>
              <a:avLst/>
              <a:gdLst>
                <a:gd name="T0" fmla="*/ 0 w 693"/>
                <a:gd name="T1" fmla="*/ 0 h 155"/>
                <a:gd name="T2" fmla="*/ 0 w 693"/>
                <a:gd name="T3" fmla="*/ 6 h 155"/>
                <a:gd name="T4" fmla="*/ 1 w 693"/>
                <a:gd name="T5" fmla="*/ 6 h 155"/>
                <a:gd name="T6" fmla="*/ 0 60000 65536"/>
                <a:gd name="T7" fmla="*/ 0 60000 65536"/>
                <a:gd name="T8" fmla="*/ 0 60000 65536"/>
                <a:gd name="T9" fmla="*/ 0 w 693"/>
                <a:gd name="T10" fmla="*/ 0 h 155"/>
                <a:gd name="T11" fmla="*/ 693 w 693"/>
                <a:gd name="T12" fmla="*/ 155 h 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3" h="155">
                  <a:moveTo>
                    <a:pt x="0" y="0"/>
                  </a:moveTo>
                  <a:lnTo>
                    <a:pt x="0" y="155"/>
                  </a:lnTo>
                  <a:lnTo>
                    <a:pt x="693" y="155"/>
                  </a:lnTo>
                </a:path>
              </a:pathLst>
            </a:custGeom>
            <a:noFill/>
            <a:ln w="12700" cap="flat" cmpd="sng">
              <a:solidFill>
                <a:srgbClr val="FF00FF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5" name="Freeform 53"/>
            <p:cNvSpPr/>
            <p:nvPr/>
          </p:nvSpPr>
          <p:spPr bwMode="auto">
            <a:xfrm flipH="1">
              <a:off x="3178" y="1449"/>
              <a:ext cx="477" cy="97"/>
            </a:xfrm>
            <a:custGeom>
              <a:avLst/>
              <a:gdLst>
                <a:gd name="T0" fmla="*/ 0 w 693"/>
                <a:gd name="T1" fmla="*/ 0 h 155"/>
                <a:gd name="T2" fmla="*/ 0 w 693"/>
                <a:gd name="T3" fmla="*/ 1 h 155"/>
                <a:gd name="T4" fmla="*/ 1 w 693"/>
                <a:gd name="T5" fmla="*/ 1 h 155"/>
                <a:gd name="T6" fmla="*/ 0 60000 65536"/>
                <a:gd name="T7" fmla="*/ 0 60000 65536"/>
                <a:gd name="T8" fmla="*/ 0 60000 65536"/>
                <a:gd name="T9" fmla="*/ 0 w 693"/>
                <a:gd name="T10" fmla="*/ 0 h 155"/>
                <a:gd name="T11" fmla="*/ 693 w 693"/>
                <a:gd name="T12" fmla="*/ 155 h 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3" h="155">
                  <a:moveTo>
                    <a:pt x="0" y="0"/>
                  </a:moveTo>
                  <a:lnTo>
                    <a:pt x="0" y="155"/>
                  </a:lnTo>
                  <a:lnTo>
                    <a:pt x="693" y="155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6" name="Freeform 54"/>
            <p:cNvSpPr/>
            <p:nvPr/>
          </p:nvSpPr>
          <p:spPr bwMode="auto">
            <a:xfrm flipH="1">
              <a:off x="1386" y="1393"/>
              <a:ext cx="477" cy="97"/>
            </a:xfrm>
            <a:custGeom>
              <a:avLst/>
              <a:gdLst>
                <a:gd name="T0" fmla="*/ 0 w 693"/>
                <a:gd name="T1" fmla="*/ 0 h 155"/>
                <a:gd name="T2" fmla="*/ 0 w 693"/>
                <a:gd name="T3" fmla="*/ 1 h 155"/>
                <a:gd name="T4" fmla="*/ 1 w 693"/>
                <a:gd name="T5" fmla="*/ 1 h 155"/>
                <a:gd name="T6" fmla="*/ 0 60000 65536"/>
                <a:gd name="T7" fmla="*/ 0 60000 65536"/>
                <a:gd name="T8" fmla="*/ 0 60000 65536"/>
                <a:gd name="T9" fmla="*/ 0 w 693"/>
                <a:gd name="T10" fmla="*/ 0 h 155"/>
                <a:gd name="T11" fmla="*/ 693 w 693"/>
                <a:gd name="T12" fmla="*/ 155 h 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3" h="155">
                  <a:moveTo>
                    <a:pt x="0" y="0"/>
                  </a:moveTo>
                  <a:lnTo>
                    <a:pt x="0" y="155"/>
                  </a:lnTo>
                  <a:lnTo>
                    <a:pt x="693" y="155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7" name="Text Box 55"/>
            <p:cNvSpPr txBox="1">
              <a:spLocks noChangeArrowheads="1"/>
            </p:cNvSpPr>
            <p:nvPr/>
          </p:nvSpPr>
          <p:spPr bwMode="auto">
            <a:xfrm>
              <a:off x="3799" y="762"/>
              <a:ext cx="79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800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1→</a:t>
              </a:r>
              <a:r>
                <a:rPr kumimoji="0" lang="en-US" altLang="zh-CN" sz="1800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F</a:t>
              </a:r>
            </a:p>
          </p:txBody>
        </p:sp>
        <p:sp>
          <p:nvSpPr>
            <p:cNvPr id="33828" name="Text Box 56"/>
            <p:cNvSpPr txBox="1">
              <a:spLocks noChangeArrowheads="1"/>
            </p:cNvSpPr>
            <p:nvPr/>
          </p:nvSpPr>
          <p:spPr bwMode="auto">
            <a:xfrm>
              <a:off x="4189" y="1383"/>
              <a:ext cx="66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Y→F</a:t>
              </a:r>
            </a:p>
          </p:txBody>
        </p:sp>
        <p:grpSp>
          <p:nvGrpSpPr>
            <p:cNvPr id="33829" name="Group 269"/>
            <p:cNvGrpSpPr/>
            <p:nvPr/>
          </p:nvGrpSpPr>
          <p:grpSpPr bwMode="auto">
            <a:xfrm>
              <a:off x="2846" y="1383"/>
              <a:ext cx="664" cy="153"/>
              <a:chOff x="2846" y="1407"/>
              <a:chExt cx="664" cy="153"/>
            </a:xfrm>
          </p:grpSpPr>
          <p:sp>
            <p:nvSpPr>
              <p:cNvPr id="33835" name="Text Box 58"/>
              <p:cNvSpPr txBox="1">
                <a:spLocks noChangeArrowheads="1"/>
              </p:cNvSpPr>
              <p:nvPr/>
            </p:nvSpPr>
            <p:spPr bwMode="auto">
              <a:xfrm>
                <a:off x="2846" y="1407"/>
                <a:ext cx="664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800" dirty="0">
                    <a:solidFill>
                      <a:srgbClr val="FF000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Y→F</a:t>
                </a:r>
              </a:p>
            </p:txBody>
          </p:sp>
          <p:sp>
            <p:nvSpPr>
              <p:cNvPr id="33836" name="Line 59"/>
              <p:cNvSpPr>
                <a:spLocks noChangeShapeType="1"/>
              </p:cNvSpPr>
              <p:nvPr/>
            </p:nvSpPr>
            <p:spPr bwMode="auto">
              <a:xfrm>
                <a:off x="3008" y="1407"/>
                <a:ext cx="11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830" name="Text Box 60"/>
            <p:cNvSpPr txBox="1">
              <a:spLocks noChangeArrowheads="1"/>
            </p:cNvSpPr>
            <p:nvPr/>
          </p:nvSpPr>
          <p:spPr bwMode="auto">
            <a:xfrm>
              <a:off x="1126" y="1328"/>
              <a:ext cx="66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X→F</a:t>
              </a:r>
            </a:p>
          </p:txBody>
        </p:sp>
        <p:sp>
          <p:nvSpPr>
            <p:cNvPr id="33831" name="Text Box 61"/>
            <p:cNvSpPr txBox="1">
              <a:spLocks noChangeArrowheads="1"/>
            </p:cNvSpPr>
            <p:nvPr/>
          </p:nvSpPr>
          <p:spPr bwMode="auto">
            <a:xfrm>
              <a:off x="2196" y="2129"/>
              <a:ext cx="664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F→X</a:t>
              </a:r>
            </a:p>
          </p:txBody>
        </p:sp>
        <p:sp>
          <p:nvSpPr>
            <p:cNvPr id="33832" name="Text Box 62"/>
            <p:cNvSpPr txBox="1">
              <a:spLocks noChangeArrowheads="1"/>
            </p:cNvSpPr>
            <p:nvPr/>
          </p:nvSpPr>
          <p:spPr bwMode="auto">
            <a:xfrm>
              <a:off x="2485" y="1879"/>
              <a:ext cx="66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FF00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CP x</a:t>
              </a:r>
            </a:p>
          </p:txBody>
        </p:sp>
      </p:grpSp>
      <p:sp>
        <p:nvSpPr>
          <p:cNvPr id="84" name="Text Box 63"/>
          <p:cNvSpPr txBox="1">
            <a:spLocks noChangeArrowheads="1"/>
          </p:cNvSpPr>
          <p:nvPr/>
        </p:nvSpPr>
        <p:spPr bwMode="auto">
          <a:xfrm>
            <a:off x="3929063" y="1820863"/>
            <a:ext cx="687387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en-US" altLang="zh-CN" sz="1800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Ai</a:t>
            </a:r>
            <a:endParaRPr kumimoji="0" lang="en-US" altLang="zh-CN" sz="1800" dirty="0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85" name="Text Box 64"/>
          <p:cNvSpPr txBox="1">
            <a:spLocks noChangeArrowheads="1"/>
          </p:cNvSpPr>
          <p:nvPr/>
        </p:nvSpPr>
        <p:spPr bwMode="auto">
          <a:xfrm>
            <a:off x="4779963" y="1792288"/>
            <a:ext cx="6889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en-US" altLang="zh-CN" sz="1800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Bi</a:t>
            </a:r>
            <a:endParaRPr kumimoji="0" lang="en-US" altLang="zh-CN" sz="1800" dirty="0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766763" y="3822700"/>
            <a:ext cx="8125777" cy="933450"/>
            <a:chOff x="766763" y="3822700"/>
            <a:chExt cx="8125777" cy="933450"/>
          </a:xfrm>
        </p:grpSpPr>
        <p:sp>
          <p:nvSpPr>
            <p:cNvPr id="87" name="Rectangle 65"/>
            <p:cNvSpPr>
              <a:spLocks noChangeArrowheads="1"/>
            </p:cNvSpPr>
            <p:nvPr/>
          </p:nvSpPr>
          <p:spPr bwMode="auto">
            <a:xfrm>
              <a:off x="766763" y="3822700"/>
              <a:ext cx="8125777" cy="933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0">
              <a:spAutoFit/>
            </a:bodyPr>
            <a:lstStyle/>
            <a:p>
              <a:pPr algn="just" eaLnBrk="1" hangingPunct="1"/>
              <a:r>
                <a:rPr lang="zh-CN" altLang="en-US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减法运算</a:t>
              </a:r>
              <a:r>
                <a:rPr lang="en-US" altLang="zh-CN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(</a:t>
              </a:r>
              <a:r>
                <a:rPr lang="zh-CN" altLang="en-US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即 </a:t>
              </a:r>
              <a:r>
                <a:rPr lang="en-US" altLang="zh-CN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X←X-Y)</a:t>
              </a:r>
              <a:r>
                <a:rPr lang="zh-CN" altLang="en-US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，应给该运算器提供如下控制信号：</a:t>
              </a:r>
            </a:p>
            <a:p>
              <a:pPr algn="just"/>
              <a:r>
                <a:rPr lang="zh-CN" altLang="en-US" dirty="0" smtClean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sym typeface="Symbol" panose="05050102010706020507" pitchFamily="18" charset="2"/>
                </a:rPr>
                <a:t>    </a:t>
              </a:r>
              <a:r>
                <a:rPr lang="en-US" altLang="zh-CN" dirty="0" smtClean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lang="en-US" altLang="zh-CN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  <a:sym typeface="Symbol" panose="05050102010706020507" pitchFamily="18" charset="2"/>
                </a:rPr>
                <a:t>→F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  <a:sym typeface="Symbol" panose="05050102010706020507" pitchFamily="18" charset="2"/>
                </a:rPr>
                <a:t>； </a:t>
              </a:r>
              <a:r>
                <a:rPr lang="en-US" altLang="zh-CN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  <a:sym typeface="Symbol" panose="05050102010706020507" pitchFamily="18" charset="2"/>
                </a:rPr>
                <a:t>Y→F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  <a:sym typeface="Symbol" panose="05050102010706020507" pitchFamily="18" charset="2"/>
                </a:rPr>
                <a:t>； </a:t>
              </a:r>
              <a:r>
                <a:rPr lang="en-US" altLang="zh-CN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  <a:sym typeface="Symbol" panose="05050102010706020507" pitchFamily="18" charset="2"/>
                </a:rPr>
                <a:t>F→X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  <a:sym typeface="Symbol" panose="05050102010706020507" pitchFamily="18" charset="2"/>
                </a:rPr>
                <a:t>；</a:t>
              </a:r>
              <a:r>
                <a:rPr lang="en-US" altLang="zh-CN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  <a:sym typeface="Symbol" panose="05050102010706020507" pitchFamily="18" charset="2"/>
                </a:rPr>
                <a:t>1→F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  <a:sym typeface="Symbol" panose="05050102010706020507" pitchFamily="18" charset="2"/>
                </a:rPr>
                <a:t>； </a:t>
              </a:r>
              <a:r>
                <a:rPr lang="en-US" altLang="zh-CN" dirty="0" err="1">
                  <a:solidFill>
                    <a:srgbClr val="FF00FF"/>
                  </a:solidFill>
                  <a:latin typeface="黑体" panose="02010600030101010101" pitchFamily="2" charset="-122"/>
                  <a:ea typeface="黑体" panose="02010600030101010101" pitchFamily="2" charset="-122"/>
                  <a:sym typeface="Symbol" panose="05050102010706020507" pitchFamily="18" charset="2"/>
                </a:rPr>
                <a:t>CPx</a:t>
              </a:r>
              <a:r>
                <a:rPr lang="en-US" altLang="zh-CN" dirty="0" smtClean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  <a:sym typeface="Symbol" panose="05050102010706020507" pitchFamily="18" charset="2"/>
                </a:rPr>
                <a:t> </a:t>
              </a:r>
              <a:endParaRPr lang="zh-CN" altLang="en-US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88" name="Line 67"/>
            <p:cNvSpPr>
              <a:spLocks noChangeShapeType="1"/>
            </p:cNvSpPr>
            <p:nvPr/>
          </p:nvSpPr>
          <p:spPr bwMode="auto">
            <a:xfrm>
              <a:off x="2515913" y="4375785"/>
              <a:ext cx="201719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1206500" y="4787900"/>
            <a:ext cx="7194550" cy="1635125"/>
            <a:chOff x="1206500" y="4787900"/>
            <a:chExt cx="7194550" cy="1635125"/>
          </a:xfrm>
        </p:grpSpPr>
        <p:sp>
          <p:nvSpPr>
            <p:cNvPr id="90" name="Rectangle 86"/>
            <p:cNvSpPr>
              <a:spLocks noChangeArrowheads="1"/>
            </p:cNvSpPr>
            <p:nvPr/>
          </p:nvSpPr>
          <p:spPr bwMode="auto">
            <a:xfrm>
              <a:off x="1206500" y="4787900"/>
              <a:ext cx="7194550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0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zh-CN" altLang="en-US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控制信号的波形为</a:t>
              </a:r>
              <a:r>
                <a:rPr lang="zh-CN" altLang="en-US" sz="2800" dirty="0">
                  <a:latin typeface="黑体" panose="02010600030101010101" pitchFamily="2" charset="-122"/>
                  <a:ea typeface="黑体" panose="02010600030101010101" pitchFamily="2" charset="-122"/>
                </a:rPr>
                <a:t>：</a:t>
              </a:r>
              <a:endParaRPr lang="zh-CN" altLang="en-US" sz="2800" b="0" dirty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grpSp>
          <p:nvGrpSpPr>
            <p:cNvPr id="91" name="Group 153"/>
            <p:cNvGrpSpPr/>
            <p:nvPr/>
          </p:nvGrpSpPr>
          <p:grpSpPr bwMode="auto">
            <a:xfrm>
              <a:off x="4308475" y="4854575"/>
              <a:ext cx="2468563" cy="1568450"/>
              <a:chOff x="2714" y="3058"/>
              <a:chExt cx="1555" cy="988"/>
            </a:xfrm>
          </p:grpSpPr>
          <p:grpSp>
            <p:nvGrpSpPr>
              <p:cNvPr id="92" name="Group 87"/>
              <p:cNvGrpSpPr/>
              <p:nvPr/>
            </p:nvGrpSpPr>
            <p:grpSpPr bwMode="auto">
              <a:xfrm>
                <a:off x="3171" y="3058"/>
                <a:ext cx="1098" cy="988"/>
                <a:chOff x="3555" y="3197"/>
                <a:chExt cx="354" cy="641"/>
              </a:xfrm>
            </p:grpSpPr>
            <p:grpSp>
              <p:nvGrpSpPr>
                <p:cNvPr id="100" name="Group 71"/>
                <p:cNvGrpSpPr/>
                <p:nvPr/>
              </p:nvGrpSpPr>
              <p:grpSpPr bwMode="auto">
                <a:xfrm>
                  <a:off x="3621" y="3197"/>
                  <a:ext cx="234" cy="641"/>
                  <a:chOff x="3015" y="6435"/>
                  <a:chExt cx="585" cy="1065"/>
                </a:xfrm>
              </p:grpSpPr>
              <p:sp>
                <p:nvSpPr>
                  <p:cNvPr id="107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3015" y="6435"/>
                    <a:ext cx="0" cy="1065"/>
                  </a:xfrm>
                  <a:prstGeom prst="line">
                    <a:avLst/>
                  </a:prstGeom>
                  <a:noFill/>
                  <a:ln w="28575" cap="rnd">
                    <a:solidFill>
                      <a:srgbClr val="00008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6435"/>
                    <a:ext cx="0" cy="1065"/>
                  </a:xfrm>
                  <a:prstGeom prst="line">
                    <a:avLst/>
                  </a:prstGeom>
                  <a:noFill/>
                  <a:ln w="28575" cap="rnd">
                    <a:solidFill>
                      <a:srgbClr val="00008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1" name="Freeform 74"/>
                <p:cNvSpPr/>
                <p:nvPr/>
              </p:nvSpPr>
              <p:spPr bwMode="auto">
                <a:xfrm>
                  <a:off x="3555" y="3229"/>
                  <a:ext cx="354" cy="68"/>
                </a:xfrm>
                <a:custGeom>
                  <a:avLst/>
                  <a:gdLst>
                    <a:gd name="T0" fmla="*/ 0 w 885"/>
                    <a:gd name="T1" fmla="*/ 0 h 240"/>
                    <a:gd name="T2" fmla="*/ 0 w 885"/>
                    <a:gd name="T3" fmla="*/ 0 h 240"/>
                    <a:gd name="T4" fmla="*/ 0 w 885"/>
                    <a:gd name="T5" fmla="*/ 0 h 240"/>
                    <a:gd name="T6" fmla="*/ 0 w 885"/>
                    <a:gd name="T7" fmla="*/ 0 h 240"/>
                    <a:gd name="T8" fmla="*/ 0 w 885"/>
                    <a:gd name="T9" fmla="*/ 0 h 240"/>
                    <a:gd name="T10" fmla="*/ 0 w 885"/>
                    <a:gd name="T11" fmla="*/ 0 h 2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85"/>
                    <a:gd name="T19" fmla="*/ 0 h 240"/>
                    <a:gd name="T20" fmla="*/ 885 w 885"/>
                    <a:gd name="T21" fmla="*/ 240 h 2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85" h="240">
                      <a:moveTo>
                        <a:pt x="0" y="240"/>
                      </a:moveTo>
                      <a:lnTo>
                        <a:pt x="165" y="240"/>
                      </a:lnTo>
                      <a:lnTo>
                        <a:pt x="165" y="0"/>
                      </a:lnTo>
                      <a:lnTo>
                        <a:pt x="750" y="0"/>
                      </a:lnTo>
                      <a:lnTo>
                        <a:pt x="750" y="240"/>
                      </a:lnTo>
                      <a:lnTo>
                        <a:pt x="885" y="24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8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" name="Freeform 75"/>
                <p:cNvSpPr/>
                <p:nvPr/>
              </p:nvSpPr>
              <p:spPr bwMode="auto">
                <a:xfrm>
                  <a:off x="3555" y="3355"/>
                  <a:ext cx="354" cy="69"/>
                </a:xfrm>
                <a:custGeom>
                  <a:avLst/>
                  <a:gdLst>
                    <a:gd name="T0" fmla="*/ 0 w 885"/>
                    <a:gd name="T1" fmla="*/ 0 h 240"/>
                    <a:gd name="T2" fmla="*/ 0 w 885"/>
                    <a:gd name="T3" fmla="*/ 0 h 240"/>
                    <a:gd name="T4" fmla="*/ 0 w 885"/>
                    <a:gd name="T5" fmla="*/ 0 h 240"/>
                    <a:gd name="T6" fmla="*/ 0 w 885"/>
                    <a:gd name="T7" fmla="*/ 0 h 240"/>
                    <a:gd name="T8" fmla="*/ 0 w 885"/>
                    <a:gd name="T9" fmla="*/ 0 h 240"/>
                    <a:gd name="T10" fmla="*/ 0 w 885"/>
                    <a:gd name="T11" fmla="*/ 0 h 2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85"/>
                    <a:gd name="T19" fmla="*/ 0 h 240"/>
                    <a:gd name="T20" fmla="*/ 885 w 885"/>
                    <a:gd name="T21" fmla="*/ 240 h 2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85" h="240">
                      <a:moveTo>
                        <a:pt x="0" y="240"/>
                      </a:moveTo>
                      <a:lnTo>
                        <a:pt x="165" y="240"/>
                      </a:lnTo>
                      <a:lnTo>
                        <a:pt x="165" y="0"/>
                      </a:lnTo>
                      <a:lnTo>
                        <a:pt x="750" y="0"/>
                      </a:lnTo>
                      <a:lnTo>
                        <a:pt x="750" y="240"/>
                      </a:lnTo>
                      <a:lnTo>
                        <a:pt x="885" y="24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8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" name="Freeform 76"/>
                <p:cNvSpPr/>
                <p:nvPr/>
              </p:nvSpPr>
              <p:spPr bwMode="auto">
                <a:xfrm>
                  <a:off x="3555" y="3740"/>
                  <a:ext cx="354" cy="68"/>
                </a:xfrm>
                <a:custGeom>
                  <a:avLst/>
                  <a:gdLst>
                    <a:gd name="T0" fmla="*/ 0 w 885"/>
                    <a:gd name="T1" fmla="*/ 0 h 195"/>
                    <a:gd name="T2" fmla="*/ 0 w 885"/>
                    <a:gd name="T3" fmla="*/ 0 h 195"/>
                    <a:gd name="T4" fmla="*/ 0 w 885"/>
                    <a:gd name="T5" fmla="*/ 0 h 195"/>
                    <a:gd name="T6" fmla="*/ 0 w 885"/>
                    <a:gd name="T7" fmla="*/ 0 h 195"/>
                    <a:gd name="T8" fmla="*/ 0 w 885"/>
                    <a:gd name="T9" fmla="*/ 0 h 195"/>
                    <a:gd name="T10" fmla="*/ 0 w 885"/>
                    <a:gd name="T11" fmla="*/ 0 h 19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85"/>
                    <a:gd name="T19" fmla="*/ 0 h 195"/>
                    <a:gd name="T20" fmla="*/ 885 w 885"/>
                    <a:gd name="T21" fmla="*/ 195 h 19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85" h="195">
                      <a:moveTo>
                        <a:pt x="0" y="195"/>
                      </a:moveTo>
                      <a:lnTo>
                        <a:pt x="528" y="195"/>
                      </a:lnTo>
                      <a:lnTo>
                        <a:pt x="528" y="0"/>
                      </a:lnTo>
                      <a:lnTo>
                        <a:pt x="750" y="0"/>
                      </a:lnTo>
                      <a:lnTo>
                        <a:pt x="750" y="195"/>
                      </a:lnTo>
                      <a:lnTo>
                        <a:pt x="885" y="195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8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" name="Freeform 80"/>
                <p:cNvSpPr/>
                <p:nvPr/>
              </p:nvSpPr>
              <p:spPr bwMode="auto">
                <a:xfrm>
                  <a:off x="3555" y="3497"/>
                  <a:ext cx="354" cy="69"/>
                </a:xfrm>
                <a:custGeom>
                  <a:avLst/>
                  <a:gdLst>
                    <a:gd name="T0" fmla="*/ 0 w 885"/>
                    <a:gd name="T1" fmla="*/ 0 h 240"/>
                    <a:gd name="T2" fmla="*/ 0 w 885"/>
                    <a:gd name="T3" fmla="*/ 0 h 240"/>
                    <a:gd name="T4" fmla="*/ 0 w 885"/>
                    <a:gd name="T5" fmla="*/ 0 h 240"/>
                    <a:gd name="T6" fmla="*/ 0 w 885"/>
                    <a:gd name="T7" fmla="*/ 0 h 240"/>
                    <a:gd name="T8" fmla="*/ 0 w 885"/>
                    <a:gd name="T9" fmla="*/ 0 h 240"/>
                    <a:gd name="T10" fmla="*/ 0 w 885"/>
                    <a:gd name="T11" fmla="*/ 0 h 2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85"/>
                    <a:gd name="T19" fmla="*/ 0 h 240"/>
                    <a:gd name="T20" fmla="*/ 885 w 885"/>
                    <a:gd name="T21" fmla="*/ 240 h 2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85" h="240">
                      <a:moveTo>
                        <a:pt x="0" y="240"/>
                      </a:moveTo>
                      <a:lnTo>
                        <a:pt x="165" y="240"/>
                      </a:lnTo>
                      <a:lnTo>
                        <a:pt x="165" y="0"/>
                      </a:lnTo>
                      <a:lnTo>
                        <a:pt x="750" y="0"/>
                      </a:lnTo>
                      <a:lnTo>
                        <a:pt x="750" y="240"/>
                      </a:lnTo>
                      <a:lnTo>
                        <a:pt x="885" y="24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8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" name="Line 82"/>
                <p:cNvSpPr>
                  <a:spLocks noChangeShapeType="1"/>
                </p:cNvSpPr>
                <p:nvPr/>
              </p:nvSpPr>
              <p:spPr bwMode="auto">
                <a:xfrm>
                  <a:off x="3769" y="3739"/>
                  <a:ext cx="0" cy="70"/>
                </a:xfrm>
                <a:prstGeom prst="line">
                  <a:avLst/>
                </a:prstGeom>
                <a:noFill/>
                <a:ln w="28575">
                  <a:solidFill>
                    <a:srgbClr val="FF00FF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83"/>
                <p:cNvSpPr/>
                <p:nvPr/>
              </p:nvSpPr>
              <p:spPr bwMode="auto">
                <a:xfrm>
                  <a:off x="3555" y="3627"/>
                  <a:ext cx="354" cy="68"/>
                </a:xfrm>
                <a:custGeom>
                  <a:avLst/>
                  <a:gdLst>
                    <a:gd name="T0" fmla="*/ 0 w 885"/>
                    <a:gd name="T1" fmla="*/ 0 h 240"/>
                    <a:gd name="T2" fmla="*/ 0 w 885"/>
                    <a:gd name="T3" fmla="*/ 0 h 240"/>
                    <a:gd name="T4" fmla="*/ 0 w 885"/>
                    <a:gd name="T5" fmla="*/ 0 h 240"/>
                    <a:gd name="T6" fmla="*/ 0 w 885"/>
                    <a:gd name="T7" fmla="*/ 0 h 240"/>
                    <a:gd name="T8" fmla="*/ 0 w 885"/>
                    <a:gd name="T9" fmla="*/ 0 h 240"/>
                    <a:gd name="T10" fmla="*/ 0 w 885"/>
                    <a:gd name="T11" fmla="*/ 0 h 2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85"/>
                    <a:gd name="T19" fmla="*/ 0 h 240"/>
                    <a:gd name="T20" fmla="*/ 885 w 885"/>
                    <a:gd name="T21" fmla="*/ 240 h 2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85" h="240">
                      <a:moveTo>
                        <a:pt x="0" y="240"/>
                      </a:moveTo>
                      <a:lnTo>
                        <a:pt x="165" y="240"/>
                      </a:lnTo>
                      <a:lnTo>
                        <a:pt x="165" y="0"/>
                      </a:lnTo>
                      <a:lnTo>
                        <a:pt x="750" y="0"/>
                      </a:lnTo>
                      <a:lnTo>
                        <a:pt x="750" y="240"/>
                      </a:lnTo>
                      <a:lnTo>
                        <a:pt x="885" y="24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8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3" name="Text Box 77"/>
              <p:cNvSpPr txBox="1">
                <a:spLocks noChangeArrowheads="1"/>
              </p:cNvSpPr>
              <p:nvPr/>
            </p:nvSpPr>
            <p:spPr bwMode="auto">
              <a:xfrm>
                <a:off x="2728" y="3068"/>
                <a:ext cx="389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</a:pPr>
                <a:r>
                  <a:rPr kumimoji="0" lang="en-US" altLang="zh-CN" sz="2000" dirty="0" smtClean="0">
                    <a:solidFill>
                      <a:srgbClr val="FF000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X</a:t>
                </a:r>
                <a:r>
                  <a:rPr kumimoji="0" lang="en-US" altLang="zh-CN" sz="2000" dirty="0" smtClean="0">
                    <a:solidFill>
                      <a:srgbClr val="FF0000"/>
                    </a:solidFill>
                    <a:latin typeface="黑体" panose="02010600030101010101" pitchFamily="2" charset="-122"/>
                    <a:ea typeface="黑体" panose="02010600030101010101" pitchFamily="2" charset="-122"/>
                    <a:sym typeface="Symbol" panose="05050102010706020507" pitchFamily="18" charset="2"/>
                  </a:rPr>
                  <a:t>→</a:t>
                </a:r>
                <a:r>
                  <a:rPr kumimoji="0" lang="en-US" altLang="zh-CN" sz="2000" dirty="0" smtClean="0">
                    <a:solidFill>
                      <a:srgbClr val="FF000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F</a:t>
                </a:r>
                <a:endParaRPr kumimoji="0" lang="en-US" altLang="zh-CN" sz="2000" dirty="0">
                  <a:solidFill>
                    <a:schemeClr val="tx1"/>
                  </a:solidFill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94" name="Text Box 79"/>
              <p:cNvSpPr txBox="1">
                <a:spLocks noChangeArrowheads="1"/>
              </p:cNvSpPr>
              <p:nvPr/>
            </p:nvSpPr>
            <p:spPr bwMode="auto">
              <a:xfrm>
                <a:off x="2756" y="3848"/>
                <a:ext cx="389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</a:pPr>
                <a:r>
                  <a:rPr kumimoji="0" lang="en-US" altLang="zh-CN" sz="2000">
                    <a:solidFill>
                      <a:srgbClr val="FF00FF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CPx</a:t>
                </a:r>
              </a:p>
            </p:txBody>
          </p:sp>
          <p:sp>
            <p:nvSpPr>
              <p:cNvPr id="95" name="Text Box 81"/>
              <p:cNvSpPr txBox="1">
                <a:spLocks noChangeArrowheads="1"/>
              </p:cNvSpPr>
              <p:nvPr/>
            </p:nvSpPr>
            <p:spPr bwMode="auto">
              <a:xfrm>
                <a:off x="2726" y="3476"/>
                <a:ext cx="389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</a:pPr>
                <a:r>
                  <a:rPr kumimoji="0" lang="zh-CN" altLang="en-US" sz="2000" dirty="0" smtClean="0">
                    <a:solidFill>
                      <a:srgbClr val="FF000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1</a:t>
                </a:r>
                <a:r>
                  <a:rPr kumimoji="0" lang="zh-CN" altLang="en-US" sz="2000" dirty="0" smtClean="0">
                    <a:solidFill>
                      <a:srgbClr val="FF0000"/>
                    </a:solidFill>
                    <a:latin typeface="黑体" panose="02010600030101010101" pitchFamily="2" charset="-122"/>
                    <a:ea typeface="黑体" panose="02010600030101010101" pitchFamily="2" charset="-122"/>
                    <a:sym typeface="Symbol" panose="05050102010706020507" pitchFamily="18" charset="2"/>
                  </a:rPr>
                  <a:t>→</a:t>
                </a:r>
                <a:r>
                  <a:rPr kumimoji="0" lang="en-US" altLang="zh-CN" sz="2000" dirty="0" smtClean="0">
                    <a:solidFill>
                      <a:srgbClr val="FF000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F</a:t>
                </a:r>
                <a:endParaRPr kumimoji="0" lang="en-US" altLang="zh-CN" sz="2000" dirty="0">
                  <a:solidFill>
                    <a:schemeClr val="tx1"/>
                  </a:solidFill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96" name="Text Box 84"/>
              <p:cNvSpPr txBox="1">
                <a:spLocks noChangeArrowheads="1"/>
              </p:cNvSpPr>
              <p:nvPr/>
            </p:nvSpPr>
            <p:spPr bwMode="auto">
              <a:xfrm>
                <a:off x="2726" y="3673"/>
                <a:ext cx="389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</a:pPr>
                <a:r>
                  <a:rPr kumimoji="0" lang="en-US" altLang="zh-CN" sz="2000" dirty="0" smtClean="0">
                    <a:solidFill>
                      <a:srgbClr val="FF000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F</a:t>
                </a:r>
                <a:r>
                  <a:rPr kumimoji="0" lang="en-US" altLang="zh-CN" sz="2000" dirty="0" smtClean="0">
                    <a:solidFill>
                      <a:srgbClr val="FF0000"/>
                    </a:solidFill>
                    <a:latin typeface="黑体" panose="02010600030101010101" pitchFamily="2" charset="-122"/>
                    <a:ea typeface="黑体" panose="02010600030101010101" pitchFamily="2" charset="-122"/>
                    <a:sym typeface="Symbol" panose="05050102010706020507" pitchFamily="18" charset="2"/>
                  </a:rPr>
                  <a:t>→</a:t>
                </a:r>
                <a:r>
                  <a:rPr kumimoji="0" lang="en-US" altLang="zh-CN" sz="2000" dirty="0" smtClean="0">
                    <a:solidFill>
                      <a:srgbClr val="FF000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X</a:t>
                </a:r>
                <a:endParaRPr kumimoji="0" lang="en-US" altLang="zh-CN" sz="2000" dirty="0">
                  <a:solidFill>
                    <a:schemeClr val="tx1"/>
                  </a:solidFill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grpSp>
            <p:nvGrpSpPr>
              <p:cNvPr id="97" name="Group 152"/>
              <p:cNvGrpSpPr/>
              <p:nvPr/>
            </p:nvGrpSpPr>
            <p:grpSpPr bwMode="auto">
              <a:xfrm>
                <a:off x="2714" y="3283"/>
                <a:ext cx="408" cy="185"/>
                <a:chOff x="2714" y="3283"/>
                <a:chExt cx="408" cy="185"/>
              </a:xfrm>
            </p:grpSpPr>
            <p:sp>
              <p:nvSpPr>
                <p:cNvPr id="98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2731" y="3283"/>
                  <a:ext cx="391" cy="1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>
                    <a:lnSpc>
                      <a:spcPct val="100000"/>
                    </a:lnSpc>
                  </a:pPr>
                  <a:r>
                    <a:rPr kumimoji="0" lang="en-US" altLang="zh-CN" sz="2000" dirty="0" smtClean="0">
                      <a:solidFill>
                        <a:srgbClr val="FF0000"/>
                      </a:solidFill>
                      <a:latin typeface="黑体" panose="02010600030101010101" pitchFamily="2" charset="-122"/>
                      <a:ea typeface="黑体" panose="02010600030101010101" pitchFamily="2" charset="-122"/>
                    </a:rPr>
                    <a:t>Y</a:t>
                  </a:r>
                  <a:r>
                    <a:rPr kumimoji="0" lang="en-US" altLang="zh-CN" sz="2000" dirty="0" smtClean="0">
                      <a:solidFill>
                        <a:srgbClr val="FF0000"/>
                      </a:solidFill>
                      <a:latin typeface="黑体" panose="02010600030101010101" pitchFamily="2" charset="-122"/>
                      <a:ea typeface="黑体" panose="02010600030101010101" pitchFamily="2" charset="-122"/>
                      <a:sym typeface="Symbol" panose="05050102010706020507" pitchFamily="18" charset="2"/>
                    </a:rPr>
                    <a:t>→</a:t>
                  </a:r>
                  <a:r>
                    <a:rPr kumimoji="0" lang="en-US" altLang="zh-CN" sz="2000" dirty="0" smtClean="0">
                      <a:solidFill>
                        <a:srgbClr val="FF0000"/>
                      </a:solidFill>
                      <a:latin typeface="黑体" panose="02010600030101010101" pitchFamily="2" charset="-122"/>
                      <a:ea typeface="黑体" panose="02010600030101010101" pitchFamily="2" charset="-122"/>
                    </a:rPr>
                    <a:t>F</a:t>
                  </a:r>
                  <a:endParaRPr kumimoji="0" lang="en-US" altLang="zh-CN" sz="2000" dirty="0">
                    <a:solidFill>
                      <a:schemeClr val="tx1"/>
                    </a:solidFill>
                    <a:latin typeface="黑体" panose="02010600030101010101" pitchFamily="2" charset="-122"/>
                    <a:ea typeface="黑体" panose="02010600030101010101" pitchFamily="2" charset="-122"/>
                  </a:endParaRPr>
                </a:p>
              </p:txBody>
            </p:sp>
            <p:sp>
              <p:nvSpPr>
                <p:cNvPr id="99" name="Line 85"/>
                <p:cNvSpPr>
                  <a:spLocks noChangeShapeType="1"/>
                </p:cNvSpPr>
                <p:nvPr/>
              </p:nvSpPr>
              <p:spPr bwMode="auto">
                <a:xfrm>
                  <a:off x="2714" y="3300"/>
                  <a:ext cx="120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558800" y="477838"/>
            <a:ext cx="85852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4.2.3 补码定点加减运算的实现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34820" name="Group 159"/>
          <p:cNvGrpSpPr/>
          <p:nvPr/>
        </p:nvGrpSpPr>
        <p:grpSpPr bwMode="auto">
          <a:xfrm>
            <a:off x="1306513" y="1133475"/>
            <a:ext cx="6399212" cy="2509838"/>
            <a:chOff x="823" y="714"/>
            <a:chExt cx="4031" cy="1581"/>
          </a:xfrm>
        </p:grpSpPr>
        <p:sp>
          <p:nvSpPr>
            <p:cNvPr id="34824" name="Rectangle 5"/>
            <p:cNvSpPr>
              <a:spLocks noChangeArrowheads="1"/>
            </p:cNvSpPr>
            <p:nvPr/>
          </p:nvSpPr>
          <p:spPr bwMode="auto">
            <a:xfrm>
              <a:off x="1772" y="1255"/>
              <a:ext cx="347" cy="13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80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34825" name="Text Box 6"/>
            <p:cNvSpPr txBox="1">
              <a:spLocks noChangeArrowheads="1"/>
            </p:cNvSpPr>
            <p:nvPr/>
          </p:nvSpPr>
          <p:spPr bwMode="auto">
            <a:xfrm>
              <a:off x="1734" y="1200"/>
              <a:ext cx="423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&amp;</a:t>
              </a:r>
            </a:p>
          </p:txBody>
        </p:sp>
        <p:sp>
          <p:nvSpPr>
            <p:cNvPr id="34826" name="Rectangle 8"/>
            <p:cNvSpPr>
              <a:spLocks noChangeArrowheads="1"/>
            </p:cNvSpPr>
            <p:nvPr/>
          </p:nvSpPr>
          <p:spPr bwMode="auto">
            <a:xfrm>
              <a:off x="3584" y="1253"/>
              <a:ext cx="625" cy="19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80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34827" name="Line 9"/>
            <p:cNvSpPr>
              <a:spLocks noChangeShapeType="1"/>
            </p:cNvSpPr>
            <p:nvPr/>
          </p:nvSpPr>
          <p:spPr bwMode="auto">
            <a:xfrm>
              <a:off x="3584" y="1352"/>
              <a:ext cx="625" cy="0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8" name="Line 10"/>
            <p:cNvSpPr>
              <a:spLocks noChangeShapeType="1"/>
            </p:cNvSpPr>
            <p:nvPr/>
          </p:nvSpPr>
          <p:spPr bwMode="auto">
            <a:xfrm>
              <a:off x="3893" y="1353"/>
              <a:ext cx="0" cy="88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9" name="Text Box 11"/>
            <p:cNvSpPr txBox="1">
              <a:spLocks noChangeArrowheads="1"/>
            </p:cNvSpPr>
            <p:nvPr/>
          </p:nvSpPr>
          <p:spPr bwMode="auto">
            <a:xfrm>
              <a:off x="3659" y="1233"/>
              <a:ext cx="491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600">
                  <a:solidFill>
                    <a:schemeClr val="tx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≥1</a:t>
              </a:r>
            </a:p>
          </p:txBody>
        </p:sp>
        <p:sp>
          <p:nvSpPr>
            <p:cNvPr id="34830" name="Text Box 12"/>
            <p:cNvSpPr txBox="1">
              <a:spLocks noChangeArrowheads="1"/>
            </p:cNvSpPr>
            <p:nvPr/>
          </p:nvSpPr>
          <p:spPr bwMode="auto">
            <a:xfrm>
              <a:off x="3512" y="1278"/>
              <a:ext cx="51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&amp;</a:t>
              </a:r>
            </a:p>
          </p:txBody>
        </p:sp>
        <p:sp>
          <p:nvSpPr>
            <p:cNvPr id="34831" name="Text Box 14"/>
            <p:cNvSpPr txBox="1">
              <a:spLocks noChangeArrowheads="1"/>
            </p:cNvSpPr>
            <p:nvPr/>
          </p:nvSpPr>
          <p:spPr bwMode="auto">
            <a:xfrm>
              <a:off x="3027" y="838"/>
              <a:ext cx="939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加法器</a:t>
              </a: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F</a:t>
              </a:r>
            </a:p>
          </p:txBody>
        </p:sp>
        <p:sp>
          <p:nvSpPr>
            <p:cNvPr id="34832" name="Rectangle 15"/>
            <p:cNvSpPr>
              <a:spLocks noChangeArrowheads="1"/>
            </p:cNvSpPr>
            <p:nvPr/>
          </p:nvSpPr>
          <p:spPr bwMode="auto">
            <a:xfrm>
              <a:off x="2077" y="835"/>
              <a:ext cx="1775" cy="208"/>
            </a:xfrm>
            <a:prstGeom prst="rect">
              <a:avLst/>
            </a:prstGeom>
            <a:noFill/>
            <a:ln w="19050">
              <a:solidFill>
                <a:srgbClr val="00008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34833" name="Rectangle 16"/>
            <p:cNvSpPr>
              <a:spLocks noChangeArrowheads="1"/>
            </p:cNvSpPr>
            <p:nvPr/>
          </p:nvSpPr>
          <p:spPr bwMode="auto">
            <a:xfrm>
              <a:off x="2769" y="835"/>
              <a:ext cx="309" cy="208"/>
            </a:xfrm>
            <a:prstGeom prst="rect">
              <a:avLst/>
            </a:prstGeom>
            <a:noFill/>
            <a:ln w="12700">
              <a:solidFill>
                <a:srgbClr val="00008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34834" name="Text Box 17"/>
            <p:cNvSpPr txBox="1">
              <a:spLocks noChangeArrowheads="1"/>
            </p:cNvSpPr>
            <p:nvPr/>
          </p:nvSpPr>
          <p:spPr bwMode="auto">
            <a:xfrm>
              <a:off x="2686" y="838"/>
              <a:ext cx="465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Fi</a:t>
              </a:r>
            </a:p>
          </p:txBody>
        </p:sp>
        <p:grpSp>
          <p:nvGrpSpPr>
            <p:cNvPr id="34835" name="Group 18"/>
            <p:cNvGrpSpPr/>
            <p:nvPr/>
          </p:nvGrpSpPr>
          <p:grpSpPr bwMode="auto">
            <a:xfrm>
              <a:off x="3037" y="1575"/>
              <a:ext cx="1816" cy="300"/>
              <a:chOff x="5835" y="10243"/>
              <a:chExt cx="2640" cy="617"/>
            </a:xfrm>
          </p:grpSpPr>
          <p:sp>
            <p:nvSpPr>
              <p:cNvPr id="34876" name="Rectangle 19"/>
              <p:cNvSpPr>
                <a:spLocks noChangeArrowheads="1"/>
              </p:cNvSpPr>
              <p:nvPr/>
            </p:nvSpPr>
            <p:spPr bwMode="auto">
              <a:xfrm>
                <a:off x="5835" y="10275"/>
                <a:ext cx="2550" cy="465"/>
              </a:xfrm>
              <a:prstGeom prst="rect">
                <a:avLst/>
              </a:prstGeom>
              <a:solidFill>
                <a:srgbClr val="00FFFF">
                  <a:alpha val="50195"/>
                </a:srgbClr>
              </a:solidFill>
              <a:ln w="19050">
                <a:solidFill>
                  <a:srgbClr val="00008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34877" name="Text Box 20"/>
              <p:cNvSpPr txBox="1">
                <a:spLocks noChangeArrowheads="1"/>
              </p:cNvSpPr>
              <p:nvPr/>
            </p:nvSpPr>
            <p:spPr bwMode="auto">
              <a:xfrm>
                <a:off x="7185" y="10348"/>
                <a:ext cx="1290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zh-CN" altLang="en-US" sz="18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寄存器</a:t>
                </a:r>
                <a:r>
                  <a:rPr kumimoji="0" lang="en-US" altLang="zh-CN" sz="18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Y</a:t>
                </a:r>
              </a:p>
            </p:txBody>
          </p:sp>
          <p:sp>
            <p:nvSpPr>
              <p:cNvPr id="34878" name="Rectangle 21"/>
              <p:cNvSpPr>
                <a:spLocks noChangeArrowheads="1"/>
              </p:cNvSpPr>
              <p:nvPr/>
            </p:nvSpPr>
            <p:spPr bwMode="auto">
              <a:xfrm>
                <a:off x="6840" y="10275"/>
                <a:ext cx="450" cy="465"/>
              </a:xfrm>
              <a:prstGeom prst="rect">
                <a:avLst/>
              </a:prstGeom>
              <a:noFill/>
              <a:ln w="12700">
                <a:solidFill>
                  <a:srgbClr val="00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34879" name="Text Box 22"/>
              <p:cNvSpPr txBox="1">
                <a:spLocks noChangeArrowheads="1"/>
              </p:cNvSpPr>
              <p:nvPr/>
            </p:nvSpPr>
            <p:spPr bwMode="auto">
              <a:xfrm>
                <a:off x="6735" y="10468"/>
                <a:ext cx="675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Yi</a:t>
                </a:r>
              </a:p>
            </p:txBody>
          </p:sp>
          <p:sp>
            <p:nvSpPr>
              <p:cNvPr id="34880" name="Text Box 23"/>
              <p:cNvSpPr txBox="1">
                <a:spLocks noChangeArrowheads="1"/>
              </p:cNvSpPr>
              <p:nvPr/>
            </p:nvSpPr>
            <p:spPr bwMode="auto">
              <a:xfrm>
                <a:off x="6750" y="10243"/>
                <a:ext cx="675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zh-CN" altLang="en-US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0 1</a:t>
                </a:r>
              </a:p>
            </p:txBody>
          </p:sp>
        </p:grpSp>
        <p:grpSp>
          <p:nvGrpSpPr>
            <p:cNvPr id="34836" name="Group 24"/>
            <p:cNvGrpSpPr/>
            <p:nvPr/>
          </p:nvGrpSpPr>
          <p:grpSpPr bwMode="auto">
            <a:xfrm>
              <a:off x="1107" y="1569"/>
              <a:ext cx="1816" cy="306"/>
              <a:chOff x="5835" y="10243"/>
              <a:chExt cx="2640" cy="617"/>
            </a:xfrm>
          </p:grpSpPr>
          <p:sp>
            <p:nvSpPr>
              <p:cNvPr id="34871" name="Rectangle 25"/>
              <p:cNvSpPr>
                <a:spLocks noChangeArrowheads="1"/>
              </p:cNvSpPr>
              <p:nvPr/>
            </p:nvSpPr>
            <p:spPr bwMode="auto">
              <a:xfrm>
                <a:off x="5835" y="10275"/>
                <a:ext cx="2550" cy="465"/>
              </a:xfrm>
              <a:prstGeom prst="rect">
                <a:avLst/>
              </a:prstGeom>
              <a:solidFill>
                <a:srgbClr val="00FFFF">
                  <a:alpha val="50195"/>
                </a:srgbClr>
              </a:solidFill>
              <a:ln w="19050">
                <a:solidFill>
                  <a:srgbClr val="00008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34872" name="Text Box 26"/>
              <p:cNvSpPr txBox="1">
                <a:spLocks noChangeArrowheads="1"/>
              </p:cNvSpPr>
              <p:nvPr/>
            </p:nvSpPr>
            <p:spPr bwMode="auto">
              <a:xfrm>
                <a:off x="7185" y="10348"/>
                <a:ext cx="1290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zh-CN" altLang="en-US" sz="18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寄存器</a:t>
                </a:r>
                <a:r>
                  <a:rPr kumimoji="0" lang="en-US" altLang="zh-CN" sz="18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4873" name="Rectangle 27"/>
              <p:cNvSpPr>
                <a:spLocks noChangeArrowheads="1"/>
              </p:cNvSpPr>
              <p:nvPr/>
            </p:nvSpPr>
            <p:spPr bwMode="auto">
              <a:xfrm>
                <a:off x="6840" y="10275"/>
                <a:ext cx="450" cy="465"/>
              </a:xfrm>
              <a:prstGeom prst="rect">
                <a:avLst/>
              </a:prstGeom>
              <a:noFill/>
              <a:ln w="12700">
                <a:solidFill>
                  <a:srgbClr val="00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34874" name="Text Box 28"/>
              <p:cNvSpPr txBox="1">
                <a:spLocks noChangeArrowheads="1"/>
              </p:cNvSpPr>
              <p:nvPr/>
            </p:nvSpPr>
            <p:spPr bwMode="auto">
              <a:xfrm>
                <a:off x="6735" y="10468"/>
                <a:ext cx="675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Xi</a:t>
                </a:r>
              </a:p>
            </p:txBody>
          </p:sp>
          <p:sp>
            <p:nvSpPr>
              <p:cNvPr id="34875" name="Text Box 29"/>
              <p:cNvSpPr txBox="1">
                <a:spLocks noChangeArrowheads="1"/>
              </p:cNvSpPr>
              <p:nvPr/>
            </p:nvSpPr>
            <p:spPr bwMode="auto">
              <a:xfrm>
                <a:off x="6750" y="10243"/>
                <a:ext cx="675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zh-CN" altLang="en-US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0 1</a:t>
                </a:r>
              </a:p>
            </p:txBody>
          </p:sp>
        </p:grpSp>
        <p:sp>
          <p:nvSpPr>
            <p:cNvPr id="34837" name="Line 30"/>
            <p:cNvSpPr>
              <a:spLocks noChangeShapeType="1"/>
            </p:cNvSpPr>
            <p:nvPr/>
          </p:nvSpPr>
          <p:spPr bwMode="auto">
            <a:xfrm flipH="1" flipV="1">
              <a:off x="2003" y="1386"/>
              <a:ext cx="0" cy="203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838" name="Group 31"/>
            <p:cNvGrpSpPr/>
            <p:nvPr/>
          </p:nvGrpSpPr>
          <p:grpSpPr bwMode="auto">
            <a:xfrm>
              <a:off x="3819" y="1446"/>
              <a:ext cx="145" cy="156"/>
              <a:chOff x="6972" y="9780"/>
              <a:chExt cx="210" cy="495"/>
            </a:xfrm>
          </p:grpSpPr>
          <p:sp>
            <p:nvSpPr>
              <p:cNvPr id="34869" name="Line 32"/>
              <p:cNvSpPr>
                <a:spLocks noChangeShapeType="1"/>
              </p:cNvSpPr>
              <p:nvPr/>
            </p:nvSpPr>
            <p:spPr bwMode="auto">
              <a:xfrm flipV="1">
                <a:off x="7182" y="9780"/>
                <a:ext cx="0" cy="495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70" name="Line 33"/>
              <p:cNvSpPr>
                <a:spLocks noChangeShapeType="1"/>
              </p:cNvSpPr>
              <p:nvPr/>
            </p:nvSpPr>
            <p:spPr bwMode="auto">
              <a:xfrm flipV="1">
                <a:off x="6972" y="9780"/>
                <a:ext cx="0" cy="495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39" name="Freeform 34"/>
            <p:cNvSpPr/>
            <p:nvPr/>
          </p:nvSpPr>
          <p:spPr bwMode="auto">
            <a:xfrm>
              <a:off x="1943" y="1030"/>
              <a:ext cx="898" cy="228"/>
            </a:xfrm>
            <a:custGeom>
              <a:avLst/>
              <a:gdLst>
                <a:gd name="T0" fmla="*/ 0 w 1305"/>
                <a:gd name="T1" fmla="*/ 0 h 615"/>
                <a:gd name="T2" fmla="*/ 0 w 1305"/>
                <a:gd name="T3" fmla="*/ 0 h 615"/>
                <a:gd name="T4" fmla="*/ 2 w 1305"/>
                <a:gd name="T5" fmla="*/ 0 h 615"/>
                <a:gd name="T6" fmla="*/ 2 w 1305"/>
                <a:gd name="T7" fmla="*/ 0 h 6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05"/>
                <a:gd name="T13" fmla="*/ 0 h 615"/>
                <a:gd name="T14" fmla="*/ 1305 w 1305"/>
                <a:gd name="T15" fmla="*/ 615 h 6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05" h="615">
                  <a:moveTo>
                    <a:pt x="0" y="615"/>
                  </a:moveTo>
                  <a:lnTo>
                    <a:pt x="0" y="360"/>
                  </a:lnTo>
                  <a:lnTo>
                    <a:pt x="1305" y="360"/>
                  </a:lnTo>
                  <a:lnTo>
                    <a:pt x="1305" y="0"/>
                  </a:lnTo>
                </a:path>
              </a:pathLst>
            </a:custGeom>
            <a:noFill/>
            <a:ln w="12700" cap="flat" cmpd="sng">
              <a:solidFill>
                <a:srgbClr val="00008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0" name="Freeform 35"/>
            <p:cNvSpPr/>
            <p:nvPr/>
          </p:nvSpPr>
          <p:spPr bwMode="auto">
            <a:xfrm flipH="1">
              <a:off x="2996" y="1036"/>
              <a:ext cx="898" cy="209"/>
            </a:xfrm>
            <a:custGeom>
              <a:avLst/>
              <a:gdLst>
                <a:gd name="T0" fmla="*/ 0 w 1305"/>
                <a:gd name="T1" fmla="*/ 0 h 615"/>
                <a:gd name="T2" fmla="*/ 0 w 1305"/>
                <a:gd name="T3" fmla="*/ 0 h 615"/>
                <a:gd name="T4" fmla="*/ 2 w 1305"/>
                <a:gd name="T5" fmla="*/ 0 h 615"/>
                <a:gd name="T6" fmla="*/ 2 w 1305"/>
                <a:gd name="T7" fmla="*/ 0 h 6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05"/>
                <a:gd name="T13" fmla="*/ 0 h 615"/>
                <a:gd name="T14" fmla="*/ 1305 w 1305"/>
                <a:gd name="T15" fmla="*/ 615 h 6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05" h="615">
                  <a:moveTo>
                    <a:pt x="0" y="615"/>
                  </a:moveTo>
                  <a:lnTo>
                    <a:pt x="0" y="360"/>
                  </a:lnTo>
                  <a:lnTo>
                    <a:pt x="1305" y="360"/>
                  </a:lnTo>
                  <a:lnTo>
                    <a:pt x="1305" y="0"/>
                  </a:lnTo>
                </a:path>
              </a:pathLst>
            </a:custGeom>
            <a:noFill/>
            <a:ln w="12700" cap="flat" cmpd="sng">
              <a:solidFill>
                <a:srgbClr val="00008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841" name="Group 36"/>
            <p:cNvGrpSpPr/>
            <p:nvPr/>
          </p:nvGrpSpPr>
          <p:grpSpPr bwMode="auto">
            <a:xfrm>
              <a:off x="1159" y="842"/>
              <a:ext cx="598" cy="369"/>
              <a:chOff x="1815" y="11100"/>
              <a:chExt cx="870" cy="975"/>
            </a:xfrm>
          </p:grpSpPr>
          <p:sp>
            <p:nvSpPr>
              <p:cNvPr id="34863" name="Text Box 37"/>
              <p:cNvSpPr txBox="1">
                <a:spLocks noChangeArrowheads="1"/>
              </p:cNvSpPr>
              <p:nvPr/>
            </p:nvSpPr>
            <p:spPr bwMode="auto">
              <a:xfrm>
                <a:off x="1845" y="11100"/>
                <a:ext cx="210" cy="510"/>
              </a:xfrm>
              <a:prstGeom prst="rect">
                <a:avLst/>
              </a:prstGeom>
              <a:noFill/>
              <a:ln w="9525">
                <a:solidFill>
                  <a:srgbClr val="00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S</a:t>
                </a:r>
              </a:p>
            </p:txBody>
          </p:sp>
          <p:sp>
            <p:nvSpPr>
              <p:cNvPr id="34864" name="Text Box 38"/>
              <p:cNvSpPr txBox="1">
                <a:spLocks noChangeArrowheads="1"/>
              </p:cNvSpPr>
              <p:nvPr/>
            </p:nvSpPr>
            <p:spPr bwMode="auto">
              <a:xfrm>
                <a:off x="2055" y="11100"/>
                <a:ext cx="210" cy="510"/>
              </a:xfrm>
              <a:prstGeom prst="rect">
                <a:avLst/>
              </a:prstGeom>
              <a:noFill/>
              <a:ln w="9525">
                <a:solidFill>
                  <a:srgbClr val="00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Z</a:t>
                </a:r>
              </a:p>
            </p:txBody>
          </p:sp>
          <p:sp>
            <p:nvSpPr>
              <p:cNvPr id="34865" name="Text Box 39"/>
              <p:cNvSpPr txBox="1">
                <a:spLocks noChangeArrowheads="1"/>
              </p:cNvSpPr>
              <p:nvPr/>
            </p:nvSpPr>
            <p:spPr bwMode="auto">
              <a:xfrm>
                <a:off x="2265" y="11100"/>
                <a:ext cx="210" cy="510"/>
              </a:xfrm>
              <a:prstGeom prst="rect">
                <a:avLst/>
              </a:prstGeom>
              <a:noFill/>
              <a:ln w="9525">
                <a:solidFill>
                  <a:srgbClr val="00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O</a:t>
                </a:r>
              </a:p>
            </p:txBody>
          </p:sp>
          <p:sp>
            <p:nvSpPr>
              <p:cNvPr id="34866" name="Text Box 40"/>
              <p:cNvSpPr txBox="1">
                <a:spLocks noChangeArrowheads="1"/>
              </p:cNvSpPr>
              <p:nvPr/>
            </p:nvSpPr>
            <p:spPr bwMode="auto">
              <a:xfrm>
                <a:off x="2475" y="11100"/>
                <a:ext cx="210" cy="510"/>
              </a:xfrm>
              <a:prstGeom prst="rect">
                <a:avLst/>
              </a:prstGeom>
              <a:noFill/>
              <a:ln w="9525">
                <a:solidFill>
                  <a:srgbClr val="00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C</a:t>
                </a:r>
              </a:p>
            </p:txBody>
          </p:sp>
          <p:sp>
            <p:nvSpPr>
              <p:cNvPr id="34867" name="Text Box 41"/>
              <p:cNvSpPr txBox="1">
                <a:spLocks noChangeArrowheads="1"/>
              </p:cNvSpPr>
              <p:nvPr/>
            </p:nvSpPr>
            <p:spPr bwMode="auto">
              <a:xfrm>
                <a:off x="1815" y="11565"/>
                <a:ext cx="705" cy="5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8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PSW</a:t>
                </a:r>
              </a:p>
            </p:txBody>
          </p:sp>
          <p:sp>
            <p:nvSpPr>
              <p:cNvPr id="34868" name="Rectangle 42"/>
              <p:cNvSpPr>
                <a:spLocks noChangeArrowheads="1"/>
              </p:cNvSpPr>
              <p:nvPr/>
            </p:nvSpPr>
            <p:spPr bwMode="auto">
              <a:xfrm>
                <a:off x="1845" y="11100"/>
                <a:ext cx="840" cy="510"/>
              </a:xfrm>
              <a:prstGeom prst="rect">
                <a:avLst/>
              </a:prstGeom>
              <a:noFill/>
              <a:ln w="19050">
                <a:solidFill>
                  <a:srgbClr val="00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</p:grpSp>
        <p:sp>
          <p:nvSpPr>
            <p:cNvPr id="34842" name="Line 43"/>
            <p:cNvSpPr>
              <a:spLocks noChangeShapeType="1"/>
            </p:cNvSpPr>
            <p:nvPr/>
          </p:nvSpPr>
          <p:spPr bwMode="auto">
            <a:xfrm flipH="1">
              <a:off x="1768" y="944"/>
              <a:ext cx="299" cy="0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3" name="Rectangle 45"/>
            <p:cNvSpPr>
              <a:spLocks noChangeArrowheads="1"/>
            </p:cNvSpPr>
            <p:nvPr/>
          </p:nvSpPr>
          <p:spPr bwMode="auto">
            <a:xfrm>
              <a:off x="1793" y="2027"/>
              <a:ext cx="347" cy="13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80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34844" name="Text Box 46"/>
            <p:cNvSpPr txBox="1">
              <a:spLocks noChangeArrowheads="1"/>
            </p:cNvSpPr>
            <p:nvPr/>
          </p:nvSpPr>
          <p:spPr bwMode="auto">
            <a:xfrm>
              <a:off x="1755" y="1972"/>
              <a:ext cx="423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&amp;</a:t>
              </a:r>
            </a:p>
          </p:txBody>
        </p:sp>
        <p:sp>
          <p:nvSpPr>
            <p:cNvPr id="34845" name="Freeform 47"/>
            <p:cNvSpPr/>
            <p:nvPr/>
          </p:nvSpPr>
          <p:spPr bwMode="auto">
            <a:xfrm>
              <a:off x="823" y="714"/>
              <a:ext cx="2100" cy="1581"/>
            </a:xfrm>
            <a:custGeom>
              <a:avLst/>
              <a:gdLst>
                <a:gd name="T0" fmla="*/ 6 w 3045"/>
                <a:gd name="T1" fmla="*/ 0 h 3525"/>
                <a:gd name="T2" fmla="*/ 6 w 3045"/>
                <a:gd name="T3" fmla="*/ 0 h 3525"/>
                <a:gd name="T4" fmla="*/ 0 w 3045"/>
                <a:gd name="T5" fmla="*/ 0 h 3525"/>
                <a:gd name="T6" fmla="*/ 0 w 3045"/>
                <a:gd name="T7" fmla="*/ 0 h 3525"/>
                <a:gd name="T8" fmla="*/ 3 w 3045"/>
                <a:gd name="T9" fmla="*/ 0 h 3525"/>
                <a:gd name="T10" fmla="*/ 3 w 3045"/>
                <a:gd name="T11" fmla="*/ 0 h 35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45"/>
                <a:gd name="T19" fmla="*/ 0 h 3525"/>
                <a:gd name="T20" fmla="*/ 3045 w 3045"/>
                <a:gd name="T21" fmla="*/ 3525 h 35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45" h="3525">
                  <a:moveTo>
                    <a:pt x="3045" y="270"/>
                  </a:moveTo>
                  <a:lnTo>
                    <a:pt x="3045" y="0"/>
                  </a:lnTo>
                  <a:lnTo>
                    <a:pt x="0" y="0"/>
                  </a:lnTo>
                  <a:lnTo>
                    <a:pt x="0" y="3525"/>
                  </a:lnTo>
                  <a:lnTo>
                    <a:pt x="1530" y="3525"/>
                  </a:lnTo>
                  <a:lnTo>
                    <a:pt x="1530" y="3240"/>
                  </a:lnTo>
                </a:path>
              </a:pathLst>
            </a:custGeom>
            <a:noFill/>
            <a:ln w="12700" cap="flat" cmpd="sng">
              <a:solidFill>
                <a:srgbClr val="000080"/>
              </a:solidFill>
              <a:prstDash val="solid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6" name="Line 48"/>
            <p:cNvSpPr>
              <a:spLocks noChangeShapeType="1"/>
            </p:cNvSpPr>
            <p:nvPr/>
          </p:nvSpPr>
          <p:spPr bwMode="auto">
            <a:xfrm flipV="1">
              <a:off x="1950" y="1823"/>
              <a:ext cx="0" cy="209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7" name="Line 49"/>
            <p:cNvSpPr>
              <a:spLocks noChangeShapeType="1"/>
            </p:cNvSpPr>
            <p:nvPr/>
          </p:nvSpPr>
          <p:spPr bwMode="auto">
            <a:xfrm flipH="1">
              <a:off x="3843" y="936"/>
              <a:ext cx="29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8" name="Freeform 50"/>
            <p:cNvSpPr/>
            <p:nvPr/>
          </p:nvSpPr>
          <p:spPr bwMode="auto">
            <a:xfrm>
              <a:off x="4117" y="1448"/>
              <a:ext cx="477" cy="97"/>
            </a:xfrm>
            <a:custGeom>
              <a:avLst/>
              <a:gdLst>
                <a:gd name="T0" fmla="*/ 0 w 693"/>
                <a:gd name="T1" fmla="*/ 0 h 155"/>
                <a:gd name="T2" fmla="*/ 0 w 693"/>
                <a:gd name="T3" fmla="*/ 1 h 155"/>
                <a:gd name="T4" fmla="*/ 1 w 693"/>
                <a:gd name="T5" fmla="*/ 1 h 155"/>
                <a:gd name="T6" fmla="*/ 0 60000 65536"/>
                <a:gd name="T7" fmla="*/ 0 60000 65536"/>
                <a:gd name="T8" fmla="*/ 0 60000 65536"/>
                <a:gd name="T9" fmla="*/ 0 w 693"/>
                <a:gd name="T10" fmla="*/ 0 h 155"/>
                <a:gd name="T11" fmla="*/ 693 w 693"/>
                <a:gd name="T12" fmla="*/ 155 h 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3" h="155">
                  <a:moveTo>
                    <a:pt x="0" y="0"/>
                  </a:moveTo>
                  <a:lnTo>
                    <a:pt x="0" y="155"/>
                  </a:lnTo>
                  <a:lnTo>
                    <a:pt x="693" y="155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9" name="Freeform 51"/>
            <p:cNvSpPr/>
            <p:nvPr/>
          </p:nvSpPr>
          <p:spPr bwMode="auto">
            <a:xfrm>
              <a:off x="2037" y="2170"/>
              <a:ext cx="476" cy="125"/>
            </a:xfrm>
            <a:custGeom>
              <a:avLst/>
              <a:gdLst>
                <a:gd name="T0" fmla="*/ 0 w 693"/>
                <a:gd name="T1" fmla="*/ 0 h 155"/>
                <a:gd name="T2" fmla="*/ 0 w 693"/>
                <a:gd name="T3" fmla="*/ 6 h 155"/>
                <a:gd name="T4" fmla="*/ 1 w 693"/>
                <a:gd name="T5" fmla="*/ 6 h 155"/>
                <a:gd name="T6" fmla="*/ 0 60000 65536"/>
                <a:gd name="T7" fmla="*/ 0 60000 65536"/>
                <a:gd name="T8" fmla="*/ 0 60000 65536"/>
                <a:gd name="T9" fmla="*/ 0 w 693"/>
                <a:gd name="T10" fmla="*/ 0 h 155"/>
                <a:gd name="T11" fmla="*/ 693 w 693"/>
                <a:gd name="T12" fmla="*/ 155 h 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3" h="155">
                  <a:moveTo>
                    <a:pt x="0" y="0"/>
                  </a:moveTo>
                  <a:lnTo>
                    <a:pt x="0" y="155"/>
                  </a:lnTo>
                  <a:lnTo>
                    <a:pt x="693" y="155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0" name="Freeform 52"/>
            <p:cNvSpPr/>
            <p:nvPr/>
          </p:nvSpPr>
          <p:spPr bwMode="auto">
            <a:xfrm>
              <a:off x="2066" y="1823"/>
              <a:ext cx="476" cy="125"/>
            </a:xfrm>
            <a:custGeom>
              <a:avLst/>
              <a:gdLst>
                <a:gd name="T0" fmla="*/ 0 w 693"/>
                <a:gd name="T1" fmla="*/ 0 h 155"/>
                <a:gd name="T2" fmla="*/ 0 w 693"/>
                <a:gd name="T3" fmla="*/ 6 h 155"/>
                <a:gd name="T4" fmla="*/ 1 w 693"/>
                <a:gd name="T5" fmla="*/ 6 h 155"/>
                <a:gd name="T6" fmla="*/ 0 60000 65536"/>
                <a:gd name="T7" fmla="*/ 0 60000 65536"/>
                <a:gd name="T8" fmla="*/ 0 60000 65536"/>
                <a:gd name="T9" fmla="*/ 0 w 693"/>
                <a:gd name="T10" fmla="*/ 0 h 155"/>
                <a:gd name="T11" fmla="*/ 693 w 693"/>
                <a:gd name="T12" fmla="*/ 155 h 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3" h="155">
                  <a:moveTo>
                    <a:pt x="0" y="0"/>
                  </a:moveTo>
                  <a:lnTo>
                    <a:pt x="0" y="155"/>
                  </a:lnTo>
                  <a:lnTo>
                    <a:pt x="693" y="155"/>
                  </a:lnTo>
                </a:path>
              </a:pathLst>
            </a:custGeom>
            <a:noFill/>
            <a:ln w="12700" cap="flat" cmpd="sng">
              <a:solidFill>
                <a:srgbClr val="FF00FF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1" name="Freeform 53"/>
            <p:cNvSpPr/>
            <p:nvPr/>
          </p:nvSpPr>
          <p:spPr bwMode="auto">
            <a:xfrm flipH="1">
              <a:off x="3178" y="1449"/>
              <a:ext cx="477" cy="97"/>
            </a:xfrm>
            <a:custGeom>
              <a:avLst/>
              <a:gdLst>
                <a:gd name="T0" fmla="*/ 0 w 693"/>
                <a:gd name="T1" fmla="*/ 0 h 155"/>
                <a:gd name="T2" fmla="*/ 0 w 693"/>
                <a:gd name="T3" fmla="*/ 1 h 155"/>
                <a:gd name="T4" fmla="*/ 1 w 693"/>
                <a:gd name="T5" fmla="*/ 1 h 155"/>
                <a:gd name="T6" fmla="*/ 0 60000 65536"/>
                <a:gd name="T7" fmla="*/ 0 60000 65536"/>
                <a:gd name="T8" fmla="*/ 0 60000 65536"/>
                <a:gd name="T9" fmla="*/ 0 w 693"/>
                <a:gd name="T10" fmla="*/ 0 h 155"/>
                <a:gd name="T11" fmla="*/ 693 w 693"/>
                <a:gd name="T12" fmla="*/ 155 h 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3" h="155">
                  <a:moveTo>
                    <a:pt x="0" y="0"/>
                  </a:moveTo>
                  <a:lnTo>
                    <a:pt x="0" y="155"/>
                  </a:lnTo>
                  <a:lnTo>
                    <a:pt x="693" y="155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2" name="Freeform 54"/>
            <p:cNvSpPr/>
            <p:nvPr/>
          </p:nvSpPr>
          <p:spPr bwMode="auto">
            <a:xfrm flipH="1">
              <a:off x="1386" y="1393"/>
              <a:ext cx="477" cy="97"/>
            </a:xfrm>
            <a:custGeom>
              <a:avLst/>
              <a:gdLst>
                <a:gd name="T0" fmla="*/ 0 w 693"/>
                <a:gd name="T1" fmla="*/ 0 h 155"/>
                <a:gd name="T2" fmla="*/ 0 w 693"/>
                <a:gd name="T3" fmla="*/ 1 h 155"/>
                <a:gd name="T4" fmla="*/ 1 w 693"/>
                <a:gd name="T5" fmla="*/ 1 h 155"/>
                <a:gd name="T6" fmla="*/ 0 60000 65536"/>
                <a:gd name="T7" fmla="*/ 0 60000 65536"/>
                <a:gd name="T8" fmla="*/ 0 60000 65536"/>
                <a:gd name="T9" fmla="*/ 0 w 693"/>
                <a:gd name="T10" fmla="*/ 0 h 155"/>
                <a:gd name="T11" fmla="*/ 693 w 693"/>
                <a:gd name="T12" fmla="*/ 155 h 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3" h="155">
                  <a:moveTo>
                    <a:pt x="0" y="0"/>
                  </a:moveTo>
                  <a:lnTo>
                    <a:pt x="0" y="155"/>
                  </a:lnTo>
                  <a:lnTo>
                    <a:pt x="693" y="155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3" name="Text Box 55"/>
            <p:cNvSpPr txBox="1">
              <a:spLocks noChangeArrowheads="1"/>
            </p:cNvSpPr>
            <p:nvPr/>
          </p:nvSpPr>
          <p:spPr bwMode="auto">
            <a:xfrm>
              <a:off x="3799" y="762"/>
              <a:ext cx="79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800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1→</a:t>
              </a:r>
              <a:r>
                <a:rPr kumimoji="0" lang="en-US" altLang="zh-CN" sz="1800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F</a:t>
              </a:r>
            </a:p>
          </p:txBody>
        </p:sp>
        <p:sp>
          <p:nvSpPr>
            <p:cNvPr id="34854" name="Text Box 56"/>
            <p:cNvSpPr txBox="1">
              <a:spLocks noChangeArrowheads="1"/>
            </p:cNvSpPr>
            <p:nvPr/>
          </p:nvSpPr>
          <p:spPr bwMode="auto">
            <a:xfrm>
              <a:off x="4189" y="1383"/>
              <a:ext cx="66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Y→F</a:t>
              </a:r>
            </a:p>
          </p:txBody>
        </p:sp>
        <p:grpSp>
          <p:nvGrpSpPr>
            <p:cNvPr id="34855" name="Group 209"/>
            <p:cNvGrpSpPr/>
            <p:nvPr/>
          </p:nvGrpSpPr>
          <p:grpSpPr bwMode="auto">
            <a:xfrm>
              <a:off x="2846" y="1383"/>
              <a:ext cx="664" cy="153"/>
              <a:chOff x="2846" y="1407"/>
              <a:chExt cx="664" cy="153"/>
            </a:xfrm>
          </p:grpSpPr>
          <p:sp>
            <p:nvSpPr>
              <p:cNvPr id="34861" name="Text Box 58"/>
              <p:cNvSpPr txBox="1">
                <a:spLocks noChangeArrowheads="1"/>
              </p:cNvSpPr>
              <p:nvPr/>
            </p:nvSpPr>
            <p:spPr bwMode="auto">
              <a:xfrm>
                <a:off x="2846" y="1407"/>
                <a:ext cx="664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800">
                    <a:solidFill>
                      <a:srgbClr val="FF000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Y→F</a:t>
                </a:r>
              </a:p>
            </p:txBody>
          </p:sp>
          <p:sp>
            <p:nvSpPr>
              <p:cNvPr id="34862" name="Line 59"/>
              <p:cNvSpPr>
                <a:spLocks noChangeShapeType="1"/>
              </p:cNvSpPr>
              <p:nvPr/>
            </p:nvSpPr>
            <p:spPr bwMode="auto">
              <a:xfrm>
                <a:off x="3008" y="1407"/>
                <a:ext cx="11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56" name="Text Box 60"/>
            <p:cNvSpPr txBox="1">
              <a:spLocks noChangeArrowheads="1"/>
            </p:cNvSpPr>
            <p:nvPr/>
          </p:nvSpPr>
          <p:spPr bwMode="auto">
            <a:xfrm>
              <a:off x="1126" y="1328"/>
              <a:ext cx="66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X→F</a:t>
              </a:r>
            </a:p>
          </p:txBody>
        </p:sp>
        <p:sp>
          <p:nvSpPr>
            <p:cNvPr id="34857" name="Text Box 61"/>
            <p:cNvSpPr txBox="1">
              <a:spLocks noChangeArrowheads="1"/>
            </p:cNvSpPr>
            <p:nvPr/>
          </p:nvSpPr>
          <p:spPr bwMode="auto">
            <a:xfrm>
              <a:off x="2196" y="2129"/>
              <a:ext cx="664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F→X</a:t>
              </a:r>
            </a:p>
          </p:txBody>
        </p:sp>
        <p:sp>
          <p:nvSpPr>
            <p:cNvPr id="34858" name="Text Box 62"/>
            <p:cNvSpPr txBox="1">
              <a:spLocks noChangeArrowheads="1"/>
            </p:cNvSpPr>
            <p:nvPr/>
          </p:nvSpPr>
          <p:spPr bwMode="auto">
            <a:xfrm>
              <a:off x="2485" y="1879"/>
              <a:ext cx="66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FF00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CP x</a:t>
              </a:r>
            </a:p>
          </p:txBody>
        </p:sp>
      </p:grp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3929063" y="1820863"/>
            <a:ext cx="687387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en-US" altLang="zh-CN" sz="1800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Ai</a:t>
            </a:r>
            <a:endParaRPr kumimoji="0" lang="en-US" altLang="zh-CN" sz="1800" dirty="0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66" name="Text Box 64"/>
          <p:cNvSpPr txBox="1">
            <a:spLocks noChangeArrowheads="1"/>
          </p:cNvSpPr>
          <p:nvPr/>
        </p:nvSpPr>
        <p:spPr bwMode="auto">
          <a:xfrm>
            <a:off x="4779963" y="1792288"/>
            <a:ext cx="6889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en-US" altLang="zh-CN" sz="1800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Bi</a:t>
            </a:r>
            <a:endParaRPr kumimoji="0" lang="en-US" altLang="zh-CN" sz="1800" dirty="0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67" name="Rectangle 88"/>
          <p:cNvSpPr>
            <a:spLocks noChangeArrowheads="1"/>
          </p:cNvSpPr>
          <p:nvPr/>
        </p:nvSpPr>
        <p:spPr bwMode="auto">
          <a:xfrm>
            <a:off x="571500" y="4954588"/>
            <a:ext cx="85725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indent="560705" algn="just" eaLnBrk="1" hangingPunct="1">
              <a:lnSpc>
                <a:spcPct val="110000"/>
              </a:lnSpc>
            </a:pPr>
            <a:r>
              <a:rPr lang="zh-CN" altLang="en-US" dirty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注：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控制信号</a:t>
            </a:r>
            <a:r>
              <a:rPr lang="zh-CN" altLang="en-US" dirty="0" smtClean="0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“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→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F</a:t>
            </a:r>
            <a:r>
              <a:rPr lang="en-US" altLang="zh-CN" dirty="0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  <a:sym typeface="Symbol" panose="05050102010706020507" pitchFamily="18" charset="2"/>
              </a:rPr>
              <a:t>”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为加法器的最低位的进位输入。</a:t>
            </a:r>
            <a:endParaRPr lang="zh-CN" altLang="en-US" dirty="0">
              <a:latin typeface="黑体" panose="02010600030101010101" pitchFamily="2" charset="-122"/>
              <a:ea typeface="黑体" panose="02010600030101010101" pitchFamily="2" charset="-122"/>
              <a:sym typeface="Symbol" panose="05050102010706020507" pitchFamily="18" charset="2"/>
            </a:endParaRPr>
          </a:p>
          <a:p>
            <a:pPr indent="560705" algn="just">
              <a:lnSpc>
                <a:spcPct val="110000"/>
              </a:lnSpc>
            </a:pP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    上述的加法或减法运算都是一步完成的。</a:t>
            </a:r>
            <a:endParaRPr lang="zh-CN" altLang="en-US" dirty="0">
              <a:solidFill>
                <a:srgbClr val="FF0000"/>
              </a:solidFill>
              <a:latin typeface="黑体" panose="02010600030101010101" pitchFamily="2" charset="-122"/>
              <a:ea typeface="黑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766763" y="3822700"/>
            <a:ext cx="8125777" cy="933450"/>
            <a:chOff x="766763" y="3822700"/>
            <a:chExt cx="8125777" cy="933450"/>
          </a:xfrm>
        </p:grpSpPr>
        <p:sp>
          <p:nvSpPr>
            <p:cNvPr id="69" name="Rectangle 65"/>
            <p:cNvSpPr>
              <a:spLocks noChangeArrowheads="1"/>
            </p:cNvSpPr>
            <p:nvPr/>
          </p:nvSpPr>
          <p:spPr bwMode="auto">
            <a:xfrm>
              <a:off x="766763" y="3822700"/>
              <a:ext cx="8125777" cy="933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0">
              <a:spAutoFit/>
            </a:bodyPr>
            <a:lstStyle/>
            <a:p>
              <a:pPr algn="just" eaLnBrk="1" hangingPunct="1"/>
              <a:r>
                <a:rPr lang="zh-CN" altLang="en-US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减法运算</a:t>
              </a:r>
              <a:r>
                <a:rPr lang="en-US" altLang="zh-CN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(</a:t>
              </a:r>
              <a:r>
                <a:rPr lang="zh-CN" altLang="en-US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即 </a:t>
              </a:r>
              <a:r>
                <a:rPr lang="en-US" altLang="zh-CN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X←X-Y)</a:t>
              </a:r>
              <a:r>
                <a:rPr lang="zh-CN" altLang="en-US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，应给该运算器提供如下控制信号：</a:t>
              </a:r>
            </a:p>
            <a:p>
              <a:pPr algn="just"/>
              <a:r>
                <a:rPr lang="zh-CN" altLang="en-US" dirty="0" smtClean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sym typeface="Symbol" panose="05050102010706020507" pitchFamily="18" charset="2"/>
                </a:rPr>
                <a:t>    </a:t>
              </a:r>
              <a:r>
                <a:rPr lang="en-US" altLang="zh-CN" dirty="0" smtClean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lang="en-US" altLang="zh-CN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  <a:sym typeface="Symbol" panose="05050102010706020507" pitchFamily="18" charset="2"/>
                </a:rPr>
                <a:t>→F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  <a:sym typeface="Symbol" panose="05050102010706020507" pitchFamily="18" charset="2"/>
                </a:rPr>
                <a:t>； </a:t>
              </a:r>
              <a:r>
                <a:rPr lang="en-US" altLang="zh-CN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  <a:sym typeface="Symbol" panose="05050102010706020507" pitchFamily="18" charset="2"/>
                </a:rPr>
                <a:t>Y→F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  <a:sym typeface="Symbol" panose="05050102010706020507" pitchFamily="18" charset="2"/>
                </a:rPr>
                <a:t>； </a:t>
              </a:r>
              <a:r>
                <a:rPr lang="en-US" altLang="zh-CN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  <a:sym typeface="Symbol" panose="05050102010706020507" pitchFamily="18" charset="2"/>
                </a:rPr>
                <a:t>F→X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  <a:sym typeface="Symbol" panose="05050102010706020507" pitchFamily="18" charset="2"/>
                </a:rPr>
                <a:t>；</a:t>
              </a:r>
              <a:r>
                <a:rPr lang="en-US" altLang="zh-CN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  <a:sym typeface="Symbol" panose="05050102010706020507" pitchFamily="18" charset="2"/>
                </a:rPr>
                <a:t>1→F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  <a:sym typeface="Symbol" panose="05050102010706020507" pitchFamily="18" charset="2"/>
                </a:rPr>
                <a:t>； </a:t>
              </a:r>
              <a:r>
                <a:rPr lang="en-US" altLang="zh-CN" dirty="0" err="1">
                  <a:solidFill>
                    <a:srgbClr val="FF00FF"/>
                  </a:solidFill>
                  <a:latin typeface="黑体" panose="02010600030101010101" pitchFamily="2" charset="-122"/>
                  <a:ea typeface="黑体" panose="02010600030101010101" pitchFamily="2" charset="-122"/>
                  <a:sym typeface="Symbol" panose="05050102010706020507" pitchFamily="18" charset="2"/>
                </a:rPr>
                <a:t>CPx</a:t>
              </a:r>
              <a:r>
                <a:rPr lang="en-US" altLang="zh-CN" dirty="0" smtClean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  <a:sym typeface="Symbol" panose="05050102010706020507" pitchFamily="18" charset="2"/>
                </a:rPr>
                <a:t> </a:t>
              </a:r>
              <a:endParaRPr lang="zh-CN" altLang="en-US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70" name="Line 67"/>
            <p:cNvSpPr>
              <a:spLocks noChangeShapeType="1"/>
            </p:cNvSpPr>
            <p:nvPr/>
          </p:nvSpPr>
          <p:spPr bwMode="auto">
            <a:xfrm>
              <a:off x="2515913" y="4375785"/>
              <a:ext cx="201719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0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5"/>
          <p:cNvSpPr>
            <a:spLocks noChangeArrowheads="1"/>
          </p:cNvSpPr>
          <p:nvPr/>
        </p:nvSpPr>
        <p:spPr bwMode="auto">
          <a:xfrm>
            <a:off x="890588" y="3933825"/>
            <a:ext cx="7651750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algn="just" eaLnBrk="1" hangingPunct="1"/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计算机硬件所实现的所有的功能，都是通过把它分解成一步一步的基本操作来实现的，这些基本操作称为</a:t>
            </a:r>
            <a:r>
              <a:rPr lang="zh-CN" altLang="en-US" u="sng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微操作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。每个微操作都是</a:t>
            </a:r>
            <a:r>
              <a:rPr lang="zh-CN" altLang="en-US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寄存器到寄存器的传送</a:t>
            </a:r>
            <a:r>
              <a:rPr lang="zh-CN" altLang="en-US">
                <a:latin typeface="黑体" panose="02010600030101010101" pitchFamily="2" charset="-122"/>
                <a:ea typeface="黑体" panose="02010600030101010101" pitchFamily="2" charset="-122"/>
              </a:rPr>
              <a:t>。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aphicFrame>
        <p:nvGraphicFramePr>
          <p:cNvPr id="35843" name="Object 128"/>
          <p:cNvGraphicFramePr>
            <a:graphicFrameLocks noChangeAspect="1"/>
          </p:cNvGraphicFramePr>
          <p:nvPr/>
        </p:nvGraphicFramePr>
        <p:xfrm>
          <a:off x="781050" y="4090988"/>
          <a:ext cx="58737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6" name="位图图像" r:id="rId3" imgW="809625" imgH="438150" progId="Paint.Picture">
                  <p:embed/>
                </p:oleObj>
              </mc:Choice>
              <mc:Fallback>
                <p:oleObj name="位图图像" r:id="rId3" imgW="809625" imgH="438150" progId="Paint.Picture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4090988"/>
                        <a:ext cx="587375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558800" y="477838"/>
            <a:ext cx="85852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4.2.3 补码定点加减运算的实现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35845" name="Group 133"/>
          <p:cNvGrpSpPr/>
          <p:nvPr/>
        </p:nvGrpSpPr>
        <p:grpSpPr bwMode="auto">
          <a:xfrm>
            <a:off x="1306513" y="1133475"/>
            <a:ext cx="6399212" cy="2509838"/>
            <a:chOff x="823" y="714"/>
            <a:chExt cx="4031" cy="1581"/>
          </a:xfrm>
        </p:grpSpPr>
        <p:sp>
          <p:nvSpPr>
            <p:cNvPr id="35846" name="Rectangle 5"/>
            <p:cNvSpPr>
              <a:spLocks noChangeArrowheads="1"/>
            </p:cNvSpPr>
            <p:nvPr/>
          </p:nvSpPr>
          <p:spPr bwMode="auto">
            <a:xfrm>
              <a:off x="1772" y="1255"/>
              <a:ext cx="347" cy="13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80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35847" name="Text Box 6"/>
            <p:cNvSpPr txBox="1">
              <a:spLocks noChangeArrowheads="1"/>
            </p:cNvSpPr>
            <p:nvPr/>
          </p:nvSpPr>
          <p:spPr bwMode="auto">
            <a:xfrm>
              <a:off x="1734" y="1200"/>
              <a:ext cx="423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&amp;</a:t>
              </a:r>
            </a:p>
          </p:txBody>
        </p:sp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3584" y="1253"/>
              <a:ext cx="625" cy="19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80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>
              <a:off x="3584" y="1352"/>
              <a:ext cx="625" cy="0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>
              <a:off x="3893" y="1353"/>
              <a:ext cx="0" cy="88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1" name="Text Box 11"/>
            <p:cNvSpPr txBox="1">
              <a:spLocks noChangeArrowheads="1"/>
            </p:cNvSpPr>
            <p:nvPr/>
          </p:nvSpPr>
          <p:spPr bwMode="auto">
            <a:xfrm>
              <a:off x="3659" y="1233"/>
              <a:ext cx="491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600">
                  <a:solidFill>
                    <a:schemeClr val="tx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≥1</a:t>
              </a:r>
            </a:p>
          </p:txBody>
        </p:sp>
        <p:sp>
          <p:nvSpPr>
            <p:cNvPr id="35852" name="Text Box 12"/>
            <p:cNvSpPr txBox="1">
              <a:spLocks noChangeArrowheads="1"/>
            </p:cNvSpPr>
            <p:nvPr/>
          </p:nvSpPr>
          <p:spPr bwMode="auto">
            <a:xfrm>
              <a:off x="3512" y="1278"/>
              <a:ext cx="51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&amp;</a:t>
              </a:r>
            </a:p>
          </p:txBody>
        </p:sp>
        <p:sp>
          <p:nvSpPr>
            <p:cNvPr id="35853" name="Text Box 14"/>
            <p:cNvSpPr txBox="1">
              <a:spLocks noChangeArrowheads="1"/>
            </p:cNvSpPr>
            <p:nvPr/>
          </p:nvSpPr>
          <p:spPr bwMode="auto">
            <a:xfrm>
              <a:off x="3027" y="838"/>
              <a:ext cx="939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加法器</a:t>
              </a: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F</a:t>
              </a:r>
            </a:p>
          </p:txBody>
        </p:sp>
        <p:sp>
          <p:nvSpPr>
            <p:cNvPr id="35854" name="Rectangle 15"/>
            <p:cNvSpPr>
              <a:spLocks noChangeArrowheads="1"/>
            </p:cNvSpPr>
            <p:nvPr/>
          </p:nvSpPr>
          <p:spPr bwMode="auto">
            <a:xfrm>
              <a:off x="2077" y="835"/>
              <a:ext cx="1775" cy="208"/>
            </a:xfrm>
            <a:prstGeom prst="rect">
              <a:avLst/>
            </a:prstGeom>
            <a:noFill/>
            <a:ln w="19050">
              <a:solidFill>
                <a:srgbClr val="00008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35855" name="Rectangle 16"/>
            <p:cNvSpPr>
              <a:spLocks noChangeArrowheads="1"/>
            </p:cNvSpPr>
            <p:nvPr/>
          </p:nvSpPr>
          <p:spPr bwMode="auto">
            <a:xfrm>
              <a:off x="2769" y="835"/>
              <a:ext cx="309" cy="208"/>
            </a:xfrm>
            <a:prstGeom prst="rect">
              <a:avLst/>
            </a:prstGeom>
            <a:noFill/>
            <a:ln w="12700">
              <a:solidFill>
                <a:srgbClr val="00008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35856" name="Text Box 17"/>
            <p:cNvSpPr txBox="1">
              <a:spLocks noChangeArrowheads="1"/>
            </p:cNvSpPr>
            <p:nvPr/>
          </p:nvSpPr>
          <p:spPr bwMode="auto">
            <a:xfrm>
              <a:off x="2686" y="838"/>
              <a:ext cx="465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Fi</a:t>
              </a:r>
            </a:p>
          </p:txBody>
        </p:sp>
        <p:grpSp>
          <p:nvGrpSpPr>
            <p:cNvPr id="35857" name="Group 18"/>
            <p:cNvGrpSpPr/>
            <p:nvPr/>
          </p:nvGrpSpPr>
          <p:grpSpPr bwMode="auto">
            <a:xfrm>
              <a:off x="3037" y="1575"/>
              <a:ext cx="1816" cy="300"/>
              <a:chOff x="5835" y="10243"/>
              <a:chExt cx="2640" cy="617"/>
            </a:xfrm>
          </p:grpSpPr>
          <p:sp>
            <p:nvSpPr>
              <p:cNvPr id="35898" name="Rectangle 19"/>
              <p:cNvSpPr>
                <a:spLocks noChangeArrowheads="1"/>
              </p:cNvSpPr>
              <p:nvPr/>
            </p:nvSpPr>
            <p:spPr bwMode="auto">
              <a:xfrm>
                <a:off x="5835" y="10275"/>
                <a:ext cx="2550" cy="465"/>
              </a:xfrm>
              <a:prstGeom prst="rect">
                <a:avLst/>
              </a:prstGeom>
              <a:solidFill>
                <a:srgbClr val="00FFFF">
                  <a:alpha val="50195"/>
                </a:srgbClr>
              </a:solidFill>
              <a:ln w="19050">
                <a:solidFill>
                  <a:srgbClr val="00008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35899" name="Text Box 20"/>
              <p:cNvSpPr txBox="1">
                <a:spLocks noChangeArrowheads="1"/>
              </p:cNvSpPr>
              <p:nvPr/>
            </p:nvSpPr>
            <p:spPr bwMode="auto">
              <a:xfrm>
                <a:off x="7185" y="10348"/>
                <a:ext cx="1290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zh-CN" altLang="en-US" sz="18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寄存器</a:t>
                </a:r>
                <a:r>
                  <a:rPr kumimoji="0" lang="en-US" altLang="zh-CN" sz="18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Y</a:t>
                </a:r>
              </a:p>
            </p:txBody>
          </p:sp>
          <p:sp>
            <p:nvSpPr>
              <p:cNvPr id="35900" name="Rectangle 21"/>
              <p:cNvSpPr>
                <a:spLocks noChangeArrowheads="1"/>
              </p:cNvSpPr>
              <p:nvPr/>
            </p:nvSpPr>
            <p:spPr bwMode="auto">
              <a:xfrm>
                <a:off x="6840" y="10275"/>
                <a:ext cx="450" cy="465"/>
              </a:xfrm>
              <a:prstGeom prst="rect">
                <a:avLst/>
              </a:prstGeom>
              <a:noFill/>
              <a:ln w="12700">
                <a:solidFill>
                  <a:srgbClr val="00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35901" name="Text Box 22"/>
              <p:cNvSpPr txBox="1">
                <a:spLocks noChangeArrowheads="1"/>
              </p:cNvSpPr>
              <p:nvPr/>
            </p:nvSpPr>
            <p:spPr bwMode="auto">
              <a:xfrm>
                <a:off x="6735" y="10468"/>
                <a:ext cx="675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Yi</a:t>
                </a:r>
              </a:p>
            </p:txBody>
          </p:sp>
          <p:sp>
            <p:nvSpPr>
              <p:cNvPr id="35902" name="Text Box 23"/>
              <p:cNvSpPr txBox="1">
                <a:spLocks noChangeArrowheads="1"/>
              </p:cNvSpPr>
              <p:nvPr/>
            </p:nvSpPr>
            <p:spPr bwMode="auto">
              <a:xfrm>
                <a:off x="6750" y="10243"/>
                <a:ext cx="675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zh-CN" altLang="en-US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0 1</a:t>
                </a:r>
              </a:p>
            </p:txBody>
          </p:sp>
        </p:grpSp>
        <p:grpSp>
          <p:nvGrpSpPr>
            <p:cNvPr id="35858" name="Group 24"/>
            <p:cNvGrpSpPr/>
            <p:nvPr/>
          </p:nvGrpSpPr>
          <p:grpSpPr bwMode="auto">
            <a:xfrm>
              <a:off x="1107" y="1569"/>
              <a:ext cx="1816" cy="306"/>
              <a:chOff x="5835" y="10243"/>
              <a:chExt cx="2640" cy="617"/>
            </a:xfrm>
          </p:grpSpPr>
          <p:sp>
            <p:nvSpPr>
              <p:cNvPr id="35893" name="Rectangle 25"/>
              <p:cNvSpPr>
                <a:spLocks noChangeArrowheads="1"/>
              </p:cNvSpPr>
              <p:nvPr/>
            </p:nvSpPr>
            <p:spPr bwMode="auto">
              <a:xfrm>
                <a:off x="5835" y="10275"/>
                <a:ext cx="2550" cy="465"/>
              </a:xfrm>
              <a:prstGeom prst="rect">
                <a:avLst/>
              </a:prstGeom>
              <a:solidFill>
                <a:srgbClr val="00FFFF">
                  <a:alpha val="50195"/>
                </a:srgbClr>
              </a:solidFill>
              <a:ln w="19050">
                <a:solidFill>
                  <a:srgbClr val="00008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35894" name="Text Box 26"/>
              <p:cNvSpPr txBox="1">
                <a:spLocks noChangeArrowheads="1"/>
              </p:cNvSpPr>
              <p:nvPr/>
            </p:nvSpPr>
            <p:spPr bwMode="auto">
              <a:xfrm>
                <a:off x="7185" y="10348"/>
                <a:ext cx="1290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zh-CN" altLang="en-US" sz="18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寄存器</a:t>
                </a:r>
                <a:r>
                  <a:rPr kumimoji="0" lang="en-US" altLang="zh-CN" sz="18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5895" name="Rectangle 27"/>
              <p:cNvSpPr>
                <a:spLocks noChangeArrowheads="1"/>
              </p:cNvSpPr>
              <p:nvPr/>
            </p:nvSpPr>
            <p:spPr bwMode="auto">
              <a:xfrm>
                <a:off x="6840" y="10275"/>
                <a:ext cx="450" cy="465"/>
              </a:xfrm>
              <a:prstGeom prst="rect">
                <a:avLst/>
              </a:prstGeom>
              <a:noFill/>
              <a:ln w="12700">
                <a:solidFill>
                  <a:srgbClr val="00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35896" name="Text Box 28"/>
              <p:cNvSpPr txBox="1">
                <a:spLocks noChangeArrowheads="1"/>
              </p:cNvSpPr>
              <p:nvPr/>
            </p:nvSpPr>
            <p:spPr bwMode="auto">
              <a:xfrm>
                <a:off x="6735" y="10468"/>
                <a:ext cx="675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Xi</a:t>
                </a:r>
              </a:p>
            </p:txBody>
          </p:sp>
          <p:sp>
            <p:nvSpPr>
              <p:cNvPr id="35897" name="Text Box 29"/>
              <p:cNvSpPr txBox="1">
                <a:spLocks noChangeArrowheads="1"/>
              </p:cNvSpPr>
              <p:nvPr/>
            </p:nvSpPr>
            <p:spPr bwMode="auto">
              <a:xfrm>
                <a:off x="6750" y="10243"/>
                <a:ext cx="675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zh-CN" altLang="en-US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0 1</a:t>
                </a:r>
              </a:p>
            </p:txBody>
          </p:sp>
        </p:grpSp>
        <p:sp>
          <p:nvSpPr>
            <p:cNvPr id="35859" name="Line 30"/>
            <p:cNvSpPr>
              <a:spLocks noChangeShapeType="1"/>
            </p:cNvSpPr>
            <p:nvPr/>
          </p:nvSpPr>
          <p:spPr bwMode="auto">
            <a:xfrm flipH="1" flipV="1">
              <a:off x="2003" y="1386"/>
              <a:ext cx="0" cy="203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860" name="Group 31"/>
            <p:cNvGrpSpPr/>
            <p:nvPr/>
          </p:nvGrpSpPr>
          <p:grpSpPr bwMode="auto">
            <a:xfrm>
              <a:off x="3819" y="1446"/>
              <a:ext cx="145" cy="156"/>
              <a:chOff x="6972" y="9780"/>
              <a:chExt cx="210" cy="495"/>
            </a:xfrm>
          </p:grpSpPr>
          <p:sp>
            <p:nvSpPr>
              <p:cNvPr id="35891" name="Line 32"/>
              <p:cNvSpPr>
                <a:spLocks noChangeShapeType="1"/>
              </p:cNvSpPr>
              <p:nvPr/>
            </p:nvSpPr>
            <p:spPr bwMode="auto">
              <a:xfrm flipV="1">
                <a:off x="7182" y="9780"/>
                <a:ext cx="0" cy="495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92" name="Line 33"/>
              <p:cNvSpPr>
                <a:spLocks noChangeShapeType="1"/>
              </p:cNvSpPr>
              <p:nvPr/>
            </p:nvSpPr>
            <p:spPr bwMode="auto">
              <a:xfrm flipV="1">
                <a:off x="6972" y="9780"/>
                <a:ext cx="0" cy="495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861" name="Freeform 34"/>
            <p:cNvSpPr/>
            <p:nvPr/>
          </p:nvSpPr>
          <p:spPr bwMode="auto">
            <a:xfrm>
              <a:off x="1943" y="1030"/>
              <a:ext cx="898" cy="228"/>
            </a:xfrm>
            <a:custGeom>
              <a:avLst/>
              <a:gdLst>
                <a:gd name="T0" fmla="*/ 0 w 1305"/>
                <a:gd name="T1" fmla="*/ 0 h 615"/>
                <a:gd name="T2" fmla="*/ 0 w 1305"/>
                <a:gd name="T3" fmla="*/ 0 h 615"/>
                <a:gd name="T4" fmla="*/ 2 w 1305"/>
                <a:gd name="T5" fmla="*/ 0 h 615"/>
                <a:gd name="T6" fmla="*/ 2 w 1305"/>
                <a:gd name="T7" fmla="*/ 0 h 6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05"/>
                <a:gd name="T13" fmla="*/ 0 h 615"/>
                <a:gd name="T14" fmla="*/ 1305 w 1305"/>
                <a:gd name="T15" fmla="*/ 615 h 6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05" h="615">
                  <a:moveTo>
                    <a:pt x="0" y="615"/>
                  </a:moveTo>
                  <a:lnTo>
                    <a:pt x="0" y="360"/>
                  </a:lnTo>
                  <a:lnTo>
                    <a:pt x="1305" y="360"/>
                  </a:lnTo>
                  <a:lnTo>
                    <a:pt x="1305" y="0"/>
                  </a:lnTo>
                </a:path>
              </a:pathLst>
            </a:custGeom>
            <a:noFill/>
            <a:ln w="12700" cap="flat" cmpd="sng">
              <a:solidFill>
                <a:srgbClr val="00008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2" name="Freeform 35"/>
            <p:cNvSpPr/>
            <p:nvPr/>
          </p:nvSpPr>
          <p:spPr bwMode="auto">
            <a:xfrm flipH="1">
              <a:off x="2996" y="1036"/>
              <a:ext cx="898" cy="209"/>
            </a:xfrm>
            <a:custGeom>
              <a:avLst/>
              <a:gdLst>
                <a:gd name="T0" fmla="*/ 0 w 1305"/>
                <a:gd name="T1" fmla="*/ 0 h 615"/>
                <a:gd name="T2" fmla="*/ 0 w 1305"/>
                <a:gd name="T3" fmla="*/ 0 h 615"/>
                <a:gd name="T4" fmla="*/ 2 w 1305"/>
                <a:gd name="T5" fmla="*/ 0 h 615"/>
                <a:gd name="T6" fmla="*/ 2 w 1305"/>
                <a:gd name="T7" fmla="*/ 0 h 6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05"/>
                <a:gd name="T13" fmla="*/ 0 h 615"/>
                <a:gd name="T14" fmla="*/ 1305 w 1305"/>
                <a:gd name="T15" fmla="*/ 615 h 6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05" h="615">
                  <a:moveTo>
                    <a:pt x="0" y="615"/>
                  </a:moveTo>
                  <a:lnTo>
                    <a:pt x="0" y="360"/>
                  </a:lnTo>
                  <a:lnTo>
                    <a:pt x="1305" y="360"/>
                  </a:lnTo>
                  <a:lnTo>
                    <a:pt x="1305" y="0"/>
                  </a:lnTo>
                </a:path>
              </a:pathLst>
            </a:custGeom>
            <a:noFill/>
            <a:ln w="12700" cap="flat" cmpd="sng">
              <a:solidFill>
                <a:srgbClr val="00008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863" name="Group 36"/>
            <p:cNvGrpSpPr/>
            <p:nvPr/>
          </p:nvGrpSpPr>
          <p:grpSpPr bwMode="auto">
            <a:xfrm>
              <a:off x="1159" y="842"/>
              <a:ext cx="598" cy="369"/>
              <a:chOff x="1815" y="11100"/>
              <a:chExt cx="870" cy="975"/>
            </a:xfrm>
          </p:grpSpPr>
          <p:sp>
            <p:nvSpPr>
              <p:cNvPr id="35885" name="Text Box 37"/>
              <p:cNvSpPr txBox="1">
                <a:spLocks noChangeArrowheads="1"/>
              </p:cNvSpPr>
              <p:nvPr/>
            </p:nvSpPr>
            <p:spPr bwMode="auto">
              <a:xfrm>
                <a:off x="1845" y="11100"/>
                <a:ext cx="210" cy="510"/>
              </a:xfrm>
              <a:prstGeom prst="rect">
                <a:avLst/>
              </a:prstGeom>
              <a:noFill/>
              <a:ln w="9525">
                <a:solidFill>
                  <a:srgbClr val="00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S</a:t>
                </a:r>
              </a:p>
            </p:txBody>
          </p:sp>
          <p:sp>
            <p:nvSpPr>
              <p:cNvPr id="35886" name="Text Box 38"/>
              <p:cNvSpPr txBox="1">
                <a:spLocks noChangeArrowheads="1"/>
              </p:cNvSpPr>
              <p:nvPr/>
            </p:nvSpPr>
            <p:spPr bwMode="auto">
              <a:xfrm>
                <a:off x="2055" y="11100"/>
                <a:ext cx="210" cy="510"/>
              </a:xfrm>
              <a:prstGeom prst="rect">
                <a:avLst/>
              </a:prstGeom>
              <a:noFill/>
              <a:ln w="9525">
                <a:solidFill>
                  <a:srgbClr val="00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Z</a:t>
                </a:r>
              </a:p>
            </p:txBody>
          </p:sp>
          <p:sp>
            <p:nvSpPr>
              <p:cNvPr id="35887" name="Text Box 39"/>
              <p:cNvSpPr txBox="1">
                <a:spLocks noChangeArrowheads="1"/>
              </p:cNvSpPr>
              <p:nvPr/>
            </p:nvSpPr>
            <p:spPr bwMode="auto">
              <a:xfrm>
                <a:off x="2265" y="11100"/>
                <a:ext cx="210" cy="510"/>
              </a:xfrm>
              <a:prstGeom prst="rect">
                <a:avLst/>
              </a:prstGeom>
              <a:noFill/>
              <a:ln w="9525">
                <a:solidFill>
                  <a:srgbClr val="00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O</a:t>
                </a:r>
              </a:p>
            </p:txBody>
          </p:sp>
          <p:sp>
            <p:nvSpPr>
              <p:cNvPr id="35888" name="Text Box 40"/>
              <p:cNvSpPr txBox="1">
                <a:spLocks noChangeArrowheads="1"/>
              </p:cNvSpPr>
              <p:nvPr/>
            </p:nvSpPr>
            <p:spPr bwMode="auto">
              <a:xfrm>
                <a:off x="2475" y="11100"/>
                <a:ext cx="210" cy="510"/>
              </a:xfrm>
              <a:prstGeom prst="rect">
                <a:avLst/>
              </a:prstGeom>
              <a:noFill/>
              <a:ln w="9525">
                <a:solidFill>
                  <a:srgbClr val="00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C</a:t>
                </a:r>
              </a:p>
            </p:txBody>
          </p:sp>
          <p:sp>
            <p:nvSpPr>
              <p:cNvPr id="35889" name="Text Box 41"/>
              <p:cNvSpPr txBox="1">
                <a:spLocks noChangeArrowheads="1"/>
              </p:cNvSpPr>
              <p:nvPr/>
            </p:nvSpPr>
            <p:spPr bwMode="auto">
              <a:xfrm>
                <a:off x="1815" y="11565"/>
                <a:ext cx="705" cy="5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8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PSW</a:t>
                </a:r>
              </a:p>
            </p:txBody>
          </p:sp>
          <p:sp>
            <p:nvSpPr>
              <p:cNvPr id="35890" name="Rectangle 42"/>
              <p:cNvSpPr>
                <a:spLocks noChangeArrowheads="1"/>
              </p:cNvSpPr>
              <p:nvPr/>
            </p:nvSpPr>
            <p:spPr bwMode="auto">
              <a:xfrm>
                <a:off x="1845" y="11100"/>
                <a:ext cx="840" cy="510"/>
              </a:xfrm>
              <a:prstGeom prst="rect">
                <a:avLst/>
              </a:prstGeom>
              <a:noFill/>
              <a:ln w="19050">
                <a:solidFill>
                  <a:srgbClr val="00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</p:grpSp>
        <p:sp>
          <p:nvSpPr>
            <p:cNvPr id="35864" name="Line 43"/>
            <p:cNvSpPr>
              <a:spLocks noChangeShapeType="1"/>
            </p:cNvSpPr>
            <p:nvPr/>
          </p:nvSpPr>
          <p:spPr bwMode="auto">
            <a:xfrm flipH="1">
              <a:off x="1768" y="944"/>
              <a:ext cx="299" cy="0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5" name="Rectangle 45"/>
            <p:cNvSpPr>
              <a:spLocks noChangeArrowheads="1"/>
            </p:cNvSpPr>
            <p:nvPr/>
          </p:nvSpPr>
          <p:spPr bwMode="auto">
            <a:xfrm>
              <a:off x="1793" y="2027"/>
              <a:ext cx="347" cy="13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80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35866" name="Text Box 46"/>
            <p:cNvSpPr txBox="1">
              <a:spLocks noChangeArrowheads="1"/>
            </p:cNvSpPr>
            <p:nvPr/>
          </p:nvSpPr>
          <p:spPr bwMode="auto">
            <a:xfrm>
              <a:off x="1755" y="1972"/>
              <a:ext cx="423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&amp;</a:t>
              </a:r>
            </a:p>
          </p:txBody>
        </p:sp>
        <p:sp>
          <p:nvSpPr>
            <p:cNvPr id="35867" name="Freeform 47"/>
            <p:cNvSpPr/>
            <p:nvPr/>
          </p:nvSpPr>
          <p:spPr bwMode="auto">
            <a:xfrm>
              <a:off x="823" y="714"/>
              <a:ext cx="2100" cy="1581"/>
            </a:xfrm>
            <a:custGeom>
              <a:avLst/>
              <a:gdLst>
                <a:gd name="T0" fmla="*/ 6 w 3045"/>
                <a:gd name="T1" fmla="*/ 0 h 3525"/>
                <a:gd name="T2" fmla="*/ 6 w 3045"/>
                <a:gd name="T3" fmla="*/ 0 h 3525"/>
                <a:gd name="T4" fmla="*/ 0 w 3045"/>
                <a:gd name="T5" fmla="*/ 0 h 3525"/>
                <a:gd name="T6" fmla="*/ 0 w 3045"/>
                <a:gd name="T7" fmla="*/ 0 h 3525"/>
                <a:gd name="T8" fmla="*/ 3 w 3045"/>
                <a:gd name="T9" fmla="*/ 0 h 3525"/>
                <a:gd name="T10" fmla="*/ 3 w 3045"/>
                <a:gd name="T11" fmla="*/ 0 h 35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45"/>
                <a:gd name="T19" fmla="*/ 0 h 3525"/>
                <a:gd name="T20" fmla="*/ 3045 w 3045"/>
                <a:gd name="T21" fmla="*/ 3525 h 35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45" h="3525">
                  <a:moveTo>
                    <a:pt x="3045" y="270"/>
                  </a:moveTo>
                  <a:lnTo>
                    <a:pt x="3045" y="0"/>
                  </a:lnTo>
                  <a:lnTo>
                    <a:pt x="0" y="0"/>
                  </a:lnTo>
                  <a:lnTo>
                    <a:pt x="0" y="3525"/>
                  </a:lnTo>
                  <a:lnTo>
                    <a:pt x="1530" y="3525"/>
                  </a:lnTo>
                  <a:lnTo>
                    <a:pt x="1530" y="3240"/>
                  </a:lnTo>
                </a:path>
              </a:pathLst>
            </a:custGeom>
            <a:noFill/>
            <a:ln w="12700" cap="flat" cmpd="sng">
              <a:solidFill>
                <a:srgbClr val="000080"/>
              </a:solidFill>
              <a:prstDash val="solid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Line 48"/>
            <p:cNvSpPr>
              <a:spLocks noChangeShapeType="1"/>
            </p:cNvSpPr>
            <p:nvPr/>
          </p:nvSpPr>
          <p:spPr bwMode="auto">
            <a:xfrm flipV="1">
              <a:off x="1950" y="1823"/>
              <a:ext cx="0" cy="209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9" name="Line 49"/>
            <p:cNvSpPr>
              <a:spLocks noChangeShapeType="1"/>
            </p:cNvSpPr>
            <p:nvPr/>
          </p:nvSpPr>
          <p:spPr bwMode="auto">
            <a:xfrm flipH="1">
              <a:off x="3843" y="936"/>
              <a:ext cx="29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0" name="Freeform 50"/>
            <p:cNvSpPr/>
            <p:nvPr/>
          </p:nvSpPr>
          <p:spPr bwMode="auto">
            <a:xfrm>
              <a:off x="4117" y="1448"/>
              <a:ext cx="477" cy="97"/>
            </a:xfrm>
            <a:custGeom>
              <a:avLst/>
              <a:gdLst>
                <a:gd name="T0" fmla="*/ 0 w 693"/>
                <a:gd name="T1" fmla="*/ 0 h 155"/>
                <a:gd name="T2" fmla="*/ 0 w 693"/>
                <a:gd name="T3" fmla="*/ 1 h 155"/>
                <a:gd name="T4" fmla="*/ 1 w 693"/>
                <a:gd name="T5" fmla="*/ 1 h 155"/>
                <a:gd name="T6" fmla="*/ 0 60000 65536"/>
                <a:gd name="T7" fmla="*/ 0 60000 65536"/>
                <a:gd name="T8" fmla="*/ 0 60000 65536"/>
                <a:gd name="T9" fmla="*/ 0 w 693"/>
                <a:gd name="T10" fmla="*/ 0 h 155"/>
                <a:gd name="T11" fmla="*/ 693 w 693"/>
                <a:gd name="T12" fmla="*/ 155 h 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3" h="155">
                  <a:moveTo>
                    <a:pt x="0" y="0"/>
                  </a:moveTo>
                  <a:lnTo>
                    <a:pt x="0" y="155"/>
                  </a:lnTo>
                  <a:lnTo>
                    <a:pt x="693" y="155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1" name="Freeform 51"/>
            <p:cNvSpPr/>
            <p:nvPr/>
          </p:nvSpPr>
          <p:spPr bwMode="auto">
            <a:xfrm>
              <a:off x="2037" y="2170"/>
              <a:ext cx="476" cy="125"/>
            </a:xfrm>
            <a:custGeom>
              <a:avLst/>
              <a:gdLst>
                <a:gd name="T0" fmla="*/ 0 w 693"/>
                <a:gd name="T1" fmla="*/ 0 h 155"/>
                <a:gd name="T2" fmla="*/ 0 w 693"/>
                <a:gd name="T3" fmla="*/ 6 h 155"/>
                <a:gd name="T4" fmla="*/ 1 w 693"/>
                <a:gd name="T5" fmla="*/ 6 h 155"/>
                <a:gd name="T6" fmla="*/ 0 60000 65536"/>
                <a:gd name="T7" fmla="*/ 0 60000 65536"/>
                <a:gd name="T8" fmla="*/ 0 60000 65536"/>
                <a:gd name="T9" fmla="*/ 0 w 693"/>
                <a:gd name="T10" fmla="*/ 0 h 155"/>
                <a:gd name="T11" fmla="*/ 693 w 693"/>
                <a:gd name="T12" fmla="*/ 155 h 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3" h="155">
                  <a:moveTo>
                    <a:pt x="0" y="0"/>
                  </a:moveTo>
                  <a:lnTo>
                    <a:pt x="0" y="155"/>
                  </a:lnTo>
                  <a:lnTo>
                    <a:pt x="693" y="155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2" name="Freeform 52"/>
            <p:cNvSpPr/>
            <p:nvPr/>
          </p:nvSpPr>
          <p:spPr bwMode="auto">
            <a:xfrm>
              <a:off x="2066" y="1823"/>
              <a:ext cx="476" cy="125"/>
            </a:xfrm>
            <a:custGeom>
              <a:avLst/>
              <a:gdLst>
                <a:gd name="T0" fmla="*/ 0 w 693"/>
                <a:gd name="T1" fmla="*/ 0 h 155"/>
                <a:gd name="T2" fmla="*/ 0 w 693"/>
                <a:gd name="T3" fmla="*/ 6 h 155"/>
                <a:gd name="T4" fmla="*/ 1 w 693"/>
                <a:gd name="T5" fmla="*/ 6 h 155"/>
                <a:gd name="T6" fmla="*/ 0 60000 65536"/>
                <a:gd name="T7" fmla="*/ 0 60000 65536"/>
                <a:gd name="T8" fmla="*/ 0 60000 65536"/>
                <a:gd name="T9" fmla="*/ 0 w 693"/>
                <a:gd name="T10" fmla="*/ 0 h 155"/>
                <a:gd name="T11" fmla="*/ 693 w 693"/>
                <a:gd name="T12" fmla="*/ 155 h 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3" h="155">
                  <a:moveTo>
                    <a:pt x="0" y="0"/>
                  </a:moveTo>
                  <a:lnTo>
                    <a:pt x="0" y="155"/>
                  </a:lnTo>
                  <a:lnTo>
                    <a:pt x="693" y="155"/>
                  </a:lnTo>
                </a:path>
              </a:pathLst>
            </a:custGeom>
            <a:noFill/>
            <a:ln w="12700" cap="flat" cmpd="sng">
              <a:solidFill>
                <a:srgbClr val="FF00FF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3" name="Freeform 53"/>
            <p:cNvSpPr/>
            <p:nvPr/>
          </p:nvSpPr>
          <p:spPr bwMode="auto">
            <a:xfrm flipH="1">
              <a:off x="3178" y="1449"/>
              <a:ext cx="477" cy="97"/>
            </a:xfrm>
            <a:custGeom>
              <a:avLst/>
              <a:gdLst>
                <a:gd name="T0" fmla="*/ 0 w 693"/>
                <a:gd name="T1" fmla="*/ 0 h 155"/>
                <a:gd name="T2" fmla="*/ 0 w 693"/>
                <a:gd name="T3" fmla="*/ 1 h 155"/>
                <a:gd name="T4" fmla="*/ 1 w 693"/>
                <a:gd name="T5" fmla="*/ 1 h 155"/>
                <a:gd name="T6" fmla="*/ 0 60000 65536"/>
                <a:gd name="T7" fmla="*/ 0 60000 65536"/>
                <a:gd name="T8" fmla="*/ 0 60000 65536"/>
                <a:gd name="T9" fmla="*/ 0 w 693"/>
                <a:gd name="T10" fmla="*/ 0 h 155"/>
                <a:gd name="T11" fmla="*/ 693 w 693"/>
                <a:gd name="T12" fmla="*/ 155 h 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3" h="155">
                  <a:moveTo>
                    <a:pt x="0" y="0"/>
                  </a:moveTo>
                  <a:lnTo>
                    <a:pt x="0" y="155"/>
                  </a:lnTo>
                  <a:lnTo>
                    <a:pt x="693" y="155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4" name="Freeform 54"/>
            <p:cNvSpPr/>
            <p:nvPr/>
          </p:nvSpPr>
          <p:spPr bwMode="auto">
            <a:xfrm flipH="1">
              <a:off x="1386" y="1393"/>
              <a:ext cx="477" cy="97"/>
            </a:xfrm>
            <a:custGeom>
              <a:avLst/>
              <a:gdLst>
                <a:gd name="T0" fmla="*/ 0 w 693"/>
                <a:gd name="T1" fmla="*/ 0 h 155"/>
                <a:gd name="T2" fmla="*/ 0 w 693"/>
                <a:gd name="T3" fmla="*/ 1 h 155"/>
                <a:gd name="T4" fmla="*/ 1 w 693"/>
                <a:gd name="T5" fmla="*/ 1 h 155"/>
                <a:gd name="T6" fmla="*/ 0 60000 65536"/>
                <a:gd name="T7" fmla="*/ 0 60000 65536"/>
                <a:gd name="T8" fmla="*/ 0 60000 65536"/>
                <a:gd name="T9" fmla="*/ 0 w 693"/>
                <a:gd name="T10" fmla="*/ 0 h 155"/>
                <a:gd name="T11" fmla="*/ 693 w 693"/>
                <a:gd name="T12" fmla="*/ 155 h 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3" h="155">
                  <a:moveTo>
                    <a:pt x="0" y="0"/>
                  </a:moveTo>
                  <a:lnTo>
                    <a:pt x="0" y="155"/>
                  </a:lnTo>
                  <a:lnTo>
                    <a:pt x="693" y="155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5" name="Text Box 55"/>
            <p:cNvSpPr txBox="1">
              <a:spLocks noChangeArrowheads="1"/>
            </p:cNvSpPr>
            <p:nvPr/>
          </p:nvSpPr>
          <p:spPr bwMode="auto">
            <a:xfrm>
              <a:off x="3799" y="762"/>
              <a:ext cx="79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800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1→</a:t>
              </a:r>
              <a:r>
                <a:rPr kumimoji="0" lang="en-US" altLang="zh-CN" sz="1800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F</a:t>
              </a:r>
            </a:p>
          </p:txBody>
        </p:sp>
        <p:sp>
          <p:nvSpPr>
            <p:cNvPr id="35876" name="Text Box 56"/>
            <p:cNvSpPr txBox="1">
              <a:spLocks noChangeArrowheads="1"/>
            </p:cNvSpPr>
            <p:nvPr/>
          </p:nvSpPr>
          <p:spPr bwMode="auto">
            <a:xfrm>
              <a:off x="4189" y="1383"/>
              <a:ext cx="66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Y→F</a:t>
              </a:r>
            </a:p>
          </p:txBody>
        </p:sp>
        <p:grpSp>
          <p:nvGrpSpPr>
            <p:cNvPr id="35877" name="Group 183"/>
            <p:cNvGrpSpPr/>
            <p:nvPr/>
          </p:nvGrpSpPr>
          <p:grpSpPr bwMode="auto">
            <a:xfrm>
              <a:off x="2846" y="1383"/>
              <a:ext cx="664" cy="153"/>
              <a:chOff x="2846" y="1407"/>
              <a:chExt cx="664" cy="153"/>
            </a:xfrm>
          </p:grpSpPr>
          <p:sp>
            <p:nvSpPr>
              <p:cNvPr id="35883" name="Text Box 58"/>
              <p:cNvSpPr txBox="1">
                <a:spLocks noChangeArrowheads="1"/>
              </p:cNvSpPr>
              <p:nvPr/>
            </p:nvSpPr>
            <p:spPr bwMode="auto">
              <a:xfrm>
                <a:off x="2846" y="1407"/>
                <a:ext cx="664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800">
                    <a:solidFill>
                      <a:srgbClr val="FF000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Y→F</a:t>
                </a:r>
              </a:p>
            </p:txBody>
          </p:sp>
          <p:sp>
            <p:nvSpPr>
              <p:cNvPr id="35884" name="Line 59"/>
              <p:cNvSpPr>
                <a:spLocks noChangeShapeType="1"/>
              </p:cNvSpPr>
              <p:nvPr/>
            </p:nvSpPr>
            <p:spPr bwMode="auto">
              <a:xfrm>
                <a:off x="3008" y="1407"/>
                <a:ext cx="11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878" name="Text Box 60"/>
            <p:cNvSpPr txBox="1">
              <a:spLocks noChangeArrowheads="1"/>
            </p:cNvSpPr>
            <p:nvPr/>
          </p:nvSpPr>
          <p:spPr bwMode="auto">
            <a:xfrm>
              <a:off x="1126" y="1328"/>
              <a:ext cx="66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X→F</a:t>
              </a:r>
            </a:p>
          </p:txBody>
        </p:sp>
        <p:sp>
          <p:nvSpPr>
            <p:cNvPr id="35879" name="Text Box 61"/>
            <p:cNvSpPr txBox="1">
              <a:spLocks noChangeArrowheads="1"/>
            </p:cNvSpPr>
            <p:nvPr/>
          </p:nvSpPr>
          <p:spPr bwMode="auto">
            <a:xfrm>
              <a:off x="2196" y="2129"/>
              <a:ext cx="664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F→X</a:t>
              </a:r>
            </a:p>
          </p:txBody>
        </p:sp>
        <p:sp>
          <p:nvSpPr>
            <p:cNvPr id="35880" name="Text Box 62"/>
            <p:cNvSpPr txBox="1">
              <a:spLocks noChangeArrowheads="1"/>
            </p:cNvSpPr>
            <p:nvPr/>
          </p:nvSpPr>
          <p:spPr bwMode="auto">
            <a:xfrm>
              <a:off x="2485" y="1879"/>
              <a:ext cx="66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FF00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CP x</a:t>
              </a:r>
            </a:p>
          </p:txBody>
        </p:sp>
      </p:grpSp>
      <p:sp>
        <p:nvSpPr>
          <p:cNvPr id="63" name="Text Box 63"/>
          <p:cNvSpPr txBox="1">
            <a:spLocks noChangeArrowheads="1"/>
          </p:cNvSpPr>
          <p:nvPr/>
        </p:nvSpPr>
        <p:spPr bwMode="auto">
          <a:xfrm>
            <a:off x="3929063" y="1820863"/>
            <a:ext cx="687387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en-US" altLang="zh-CN" sz="1800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Ai</a:t>
            </a:r>
            <a:endParaRPr kumimoji="0" lang="en-US" altLang="zh-CN" sz="1800" dirty="0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64" name="Text Box 64"/>
          <p:cNvSpPr txBox="1">
            <a:spLocks noChangeArrowheads="1"/>
          </p:cNvSpPr>
          <p:nvPr/>
        </p:nvSpPr>
        <p:spPr bwMode="auto">
          <a:xfrm>
            <a:off x="4779963" y="1792288"/>
            <a:ext cx="6889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en-US" altLang="zh-CN" sz="1800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Bi</a:t>
            </a:r>
            <a:endParaRPr kumimoji="0" lang="en-US" altLang="zh-CN" sz="1800" dirty="0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ChangeArrowheads="1"/>
          </p:cNvSpPr>
          <p:nvPr/>
        </p:nvSpPr>
        <p:spPr bwMode="auto">
          <a:xfrm>
            <a:off x="685800" y="446088"/>
            <a:ext cx="8432800" cy="599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indent="-6350" algn="just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硬件电路的微操作，可用</a:t>
            </a:r>
            <a:r>
              <a:rPr lang="zh-CN" altLang="en-US" u="sng" dirty="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寄存器传送语言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来描述。</a:t>
            </a:r>
            <a:endParaRPr lang="en-US" altLang="zh-CN" dirty="0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-6350" algn="just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例如：</a:t>
            </a:r>
          </a:p>
          <a:p>
            <a:pPr indent="-6350" algn="just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R0←R1（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或 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R1→R0） </a:t>
            </a:r>
            <a:endParaRPr lang="en-US" altLang="zh-CN" dirty="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-6350" algn="just">
              <a:lnSpc>
                <a:spcPct val="150000"/>
              </a:lnSpc>
            </a:pPr>
            <a:r>
              <a:rPr lang="zh-CN" altLang="en-US" sz="2000" dirty="0">
                <a:solidFill>
                  <a:srgbClr val="0062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    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表示寄存器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R1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的数据送给寄存器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R0</a:t>
            </a:r>
          </a:p>
          <a:p>
            <a:pPr indent="-6350" algn="just">
              <a:lnSpc>
                <a:spcPct val="150000"/>
              </a:lnSpc>
            </a:pP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AR←DB←PC   </a:t>
            </a:r>
          </a:p>
          <a:p>
            <a:pPr indent="-6350" algn="just"/>
            <a:r>
              <a:rPr lang="en-US" altLang="zh-CN" dirty="0">
                <a:solidFill>
                  <a:srgbClr val="0062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  </a:t>
            </a:r>
            <a:r>
              <a:rPr lang="zh-CN" altLang="en-US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表示寄存器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PC</a:t>
            </a:r>
            <a:r>
              <a:rPr lang="zh-CN" altLang="en-US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的数据经过数据总线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DB</a:t>
            </a:r>
            <a:r>
              <a:rPr lang="zh-CN" altLang="en-US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送给寄存器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AR</a:t>
            </a:r>
          </a:p>
          <a:p>
            <a:pPr indent="-6350" algn="just"/>
            <a:r>
              <a:rPr lang="en-US" altLang="zh-CN" dirty="0">
                <a:solidFill>
                  <a:srgbClr val="0062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</a:t>
            </a:r>
            <a:r>
              <a:rPr lang="zh-CN" altLang="en-US" dirty="0">
                <a:solidFill>
                  <a:srgbClr val="0062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AR←PC</a:t>
            </a:r>
          </a:p>
          <a:p>
            <a:pPr indent="-6350" algn="just"/>
            <a:r>
              <a:rPr lang="en-US" altLang="zh-CN" dirty="0">
                <a:solidFill>
                  <a:srgbClr val="0062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  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表示寄存器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PC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的数据送给寄存器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AR</a:t>
            </a:r>
          </a:p>
          <a:p>
            <a:pPr indent="-6350" algn="just">
              <a:lnSpc>
                <a:spcPct val="150000"/>
              </a:lnSpc>
            </a:pP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</a:t>
            </a:r>
            <a:r>
              <a:rPr lang="en-US" altLang="zh-CN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X</a:t>
            </a:r>
            <a:r>
              <a:rPr lang="en-US" altLang="zh-CN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←</a:t>
            </a:r>
            <a:r>
              <a:rPr lang="en-US" altLang="zh-CN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X+Y</a:t>
            </a:r>
            <a:r>
              <a:rPr lang="en-US" altLang="zh-CN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  </a:t>
            </a:r>
            <a:endParaRPr lang="en-US" altLang="zh-CN" dirty="0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  <a:sym typeface="Symbol" panose="05050102010706020507" pitchFamily="18" charset="2"/>
            </a:endParaRPr>
          </a:p>
          <a:p>
            <a:pPr indent="-6350" algn="just">
              <a:lnSpc>
                <a:spcPct val="150000"/>
              </a:lnSpc>
            </a:pPr>
            <a:r>
              <a:rPr lang="en-US" altLang="zh-CN" dirty="0">
                <a:solidFill>
                  <a:srgbClr val="00620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          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表示寄存器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和寄存器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zh-CN" altLang="en-US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相加后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结果送给寄存器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X</a:t>
            </a:r>
          </a:p>
          <a:p>
            <a:pPr indent="-6350">
              <a:lnSpc>
                <a:spcPct val="200000"/>
              </a:lnSpc>
            </a:pPr>
            <a:r>
              <a:rPr lang="zh-CN" altLang="en-US" dirty="0"/>
              <a:t>   </a:t>
            </a:r>
            <a:r>
              <a:rPr lang="zh-CN" altLang="en-US" dirty="0">
                <a:solidFill>
                  <a:schemeClr val="hlink"/>
                </a:solidFill>
                <a:ea typeface="黑体" panose="02010600030101010101" pitchFamily="2" charset="-122"/>
              </a:rPr>
              <a:t>寄存器传送语言，与指令系统功能描述的写法有些差异！</a:t>
            </a:r>
            <a:endParaRPr lang="en-US" altLang="zh-CN" dirty="0">
              <a:solidFill>
                <a:schemeClr val="hlink"/>
              </a:solidFill>
              <a:ea typeface="黑体" panose="02010600030101010101" pitchFamily="2" charset="-122"/>
            </a:endParaRPr>
          </a:p>
        </p:txBody>
      </p:sp>
      <p:graphicFrame>
        <p:nvGraphicFramePr>
          <p:cNvPr id="36867" name="Object 8"/>
          <p:cNvGraphicFramePr>
            <a:graphicFrameLocks noChangeAspect="1"/>
          </p:cNvGraphicFramePr>
          <p:nvPr/>
        </p:nvGraphicFramePr>
        <p:xfrm>
          <a:off x="539750" y="661988"/>
          <a:ext cx="58737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1" name="位图图像" r:id="rId3" imgW="809625" imgH="438150" progId="Paint.Picture">
                  <p:embed/>
                </p:oleObj>
              </mc:Choice>
              <mc:Fallback>
                <p:oleObj name="位图图像" r:id="rId3" imgW="809625" imgH="438150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661988"/>
                        <a:ext cx="587375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054100" y="392113"/>
            <a:ext cx="7734300" cy="411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indent="-6350" algn="just" eaLnBrk="1" hangingPunct="1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注意：</a:t>
            </a:r>
          </a:p>
          <a:p>
            <a:pPr indent="-6350" algn="just" eaLnBrk="1" hangingPunct="1">
              <a:lnSpc>
                <a:spcPct val="40000"/>
              </a:lnSpc>
            </a:pPr>
            <a:endParaRPr lang="zh-CN" altLang="en-US">
              <a:solidFill>
                <a:srgbClr val="FF000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-6350" algn="just" eaLnBrk="1" hangingPunct="1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微操作</a:t>
            </a:r>
            <a:r>
              <a:rPr lang="zh-CN" altLang="en-US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“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AR←DB←PC</a:t>
            </a:r>
            <a:r>
              <a:rPr lang="en-US" altLang="zh-CN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”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如果分成如下两步：</a:t>
            </a:r>
          </a:p>
          <a:p>
            <a:pPr indent="-6350" algn="just" eaLnBrk="1" hangingPunct="1">
              <a:lnSpc>
                <a:spcPct val="150000"/>
              </a:lnSpc>
            </a:pPr>
            <a:r>
              <a:rPr lang="zh-CN" altLang="en-US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(1) </a:t>
            </a:r>
            <a:r>
              <a:rPr lang="en-US" altLang="zh-CN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DB←PC </a:t>
            </a:r>
          </a:p>
          <a:p>
            <a:pPr indent="-6350" algn="just">
              <a:lnSpc>
                <a:spcPct val="100000"/>
              </a:lnSpc>
            </a:pPr>
            <a:r>
              <a:rPr lang="en-US" altLang="zh-CN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(2) AR←DB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</a:t>
            </a:r>
          </a:p>
          <a:p>
            <a:pPr indent="-6350" algn="just">
              <a:lnSpc>
                <a:spcPct val="100000"/>
              </a:lnSpc>
            </a:pP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 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——</a:t>
            </a:r>
            <a:r>
              <a:rPr lang="zh-CN" altLang="en-US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错了！</a:t>
            </a:r>
          </a:p>
          <a:p>
            <a:pPr indent="-6350" algn="just">
              <a:lnSpc>
                <a:spcPct val="50000"/>
              </a:lnSpc>
            </a:pP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endParaRPr lang="en-US" altLang="zh-CN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-6350" algn="just"/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这是因为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DB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没有记忆功能，上述两步各自都不能构成微操作！</a:t>
            </a:r>
          </a:p>
          <a:p>
            <a:pPr indent="-6350" algn="just"/>
            <a:endParaRPr lang="zh-CN" altLang="en-US">
              <a:solidFill>
                <a:schemeClr val="hlink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463550" y="623888"/>
          <a:ext cx="58737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6" name="位图图像" r:id="rId3" imgW="809625" imgH="438150" progId="Paint.Picture">
                  <p:embed/>
                </p:oleObj>
              </mc:Choice>
              <mc:Fallback>
                <p:oleObj name="位图图像" r:id="rId3" imgW="809625" imgH="43815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623888"/>
                        <a:ext cx="587375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7908" name="Rectangle 4"/>
          <p:cNvSpPr>
            <a:spLocks noChangeArrowheads="1"/>
          </p:cNvSpPr>
          <p:nvPr/>
        </p:nvSpPr>
        <p:spPr bwMode="auto">
          <a:xfrm>
            <a:off x="796925" y="4889500"/>
            <a:ext cx="83470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algn="just" eaLnBrk="1" hangingPunct="1">
              <a:lnSpc>
                <a:spcPct val="100000"/>
              </a:lnSpc>
            </a:pPr>
            <a:r>
              <a:rPr lang="zh-CN" altLang="en-US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课外扩展阅读：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寄存器传送语言（英文材料 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Chapter 4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）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428625"/>
            <a:ext cx="91440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bIns="0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zh-CN" altLang="en-US" sz="260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§4.7 十进制整数的加法运算</a:t>
            </a:r>
            <a:endParaRPr lang="zh-CN" altLang="en-US" sz="2600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627063" y="981075"/>
            <a:ext cx="819308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indent="3175" algn="just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　　一些通用计算机中设有十进制数据表示，可以直接对十进制整数进行算术运算。</a:t>
            </a:r>
            <a:endParaRPr lang="zh-CN" altLang="en-US" dirty="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50000"/>
              </a:lnSpc>
            </a:pP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实现方法:</a:t>
            </a:r>
          </a:p>
          <a:p>
            <a:pPr indent="3175" algn="just">
              <a:lnSpc>
                <a:spcPct val="150000"/>
              </a:lnSpc>
            </a:pP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　　1) 十进制运算器</a:t>
            </a:r>
            <a:endParaRPr lang="zh-CN" altLang="en-US" dirty="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50000"/>
              </a:lnSpc>
            </a:pP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2) 在二进制运算部件上增加少量设备与通路</a:t>
            </a:r>
          </a:p>
          <a:p>
            <a:pPr indent="3175" algn="just">
              <a:lnSpc>
                <a:spcPct val="150000"/>
              </a:lnSpc>
            </a:pP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3) 二进制运算指令+十进制调整指令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微机上用得多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627063" y="4772025"/>
            <a:ext cx="8491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0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下面以一位十进制加法运算为例。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84946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0" y="428625"/>
            <a:ext cx="91440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bIns="0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zh-CN" altLang="en-US" sz="260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§4.7 十进制整数的加法运算</a:t>
            </a:r>
            <a:endParaRPr lang="zh-CN" altLang="en-US" sz="2600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1071563" y="942975"/>
            <a:ext cx="80724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1．余3码十进制加法器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547688" y="1379538"/>
            <a:ext cx="8596312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</a:t>
            </a:r>
            <a:r>
              <a:rPr lang="zh-CN" altLang="en-US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余3码: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用四位二进制数表示一位十进制数，每一个十进制位的值比二进制码多3。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457200" y="2251075"/>
            <a:ext cx="8686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00000"/>
              </a:lnSpc>
            </a:pPr>
            <a:r>
              <a:rPr lang="zh-CN" altLang="en-US" sz="22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</a:t>
            </a:r>
            <a:r>
              <a:rPr lang="zh-CN" altLang="en-US" sz="220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例: </a:t>
            </a:r>
            <a:r>
              <a:rPr lang="zh-CN" altLang="en-US" sz="220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3</a:t>
            </a:r>
            <a:r>
              <a:rPr lang="zh-CN" altLang="en-US" sz="2200">
                <a:solidFill>
                  <a:srgbClr val="00330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—</a:t>
            </a:r>
            <a:r>
              <a:rPr lang="zh-CN" altLang="en-US" sz="220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0110,  5</a:t>
            </a:r>
            <a:r>
              <a:rPr lang="zh-CN" altLang="en-US" sz="2200">
                <a:solidFill>
                  <a:srgbClr val="00330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—</a:t>
            </a:r>
            <a:r>
              <a:rPr lang="zh-CN" altLang="en-US" sz="220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1000, 9</a:t>
            </a:r>
            <a:r>
              <a:rPr lang="zh-CN" altLang="en-US" sz="2200">
                <a:solidFill>
                  <a:srgbClr val="00330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—</a:t>
            </a:r>
            <a:r>
              <a:rPr lang="zh-CN" altLang="en-US" sz="220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1100</a:t>
            </a:r>
            <a:endParaRPr lang="zh-CN" altLang="en-US" b="0">
              <a:solidFill>
                <a:srgbClr val="00330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98310" name="Group 6"/>
          <p:cNvGrpSpPr/>
          <p:nvPr/>
        </p:nvGrpSpPr>
        <p:grpSpPr bwMode="auto">
          <a:xfrm>
            <a:off x="1801813" y="2738438"/>
            <a:ext cx="2093912" cy="2339975"/>
            <a:chOff x="2199" y="5586"/>
            <a:chExt cx="2955" cy="3178"/>
          </a:xfrm>
        </p:grpSpPr>
        <p:sp>
          <p:nvSpPr>
            <p:cNvPr id="98319" name="Text Box 7"/>
            <p:cNvSpPr txBox="1">
              <a:spLocks noChangeArrowheads="1"/>
            </p:cNvSpPr>
            <p:nvPr/>
          </p:nvSpPr>
          <p:spPr bwMode="auto">
            <a:xfrm>
              <a:off x="2199" y="5586"/>
              <a:ext cx="2955" cy="317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33CCCC"/>
              </a:solidFill>
              <a:miter lim="800000"/>
            </a:ln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2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3+5=8</a:t>
              </a:r>
            </a:p>
            <a:p>
              <a:pPr algn="just">
                <a:lnSpc>
                  <a:spcPct val="112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0110 余3</a:t>
              </a:r>
            </a:p>
            <a:p>
              <a:pPr algn="just">
                <a:lnSpc>
                  <a:spcPct val="112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+)1000 余3</a:t>
              </a:r>
            </a:p>
            <a:p>
              <a:pPr algn="just">
                <a:lnSpc>
                  <a:spcPct val="112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1110 余</a:t>
              </a:r>
              <a:r>
                <a:rPr kumimoji="0" lang="zh-CN" altLang="en-US" sz="18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6</a:t>
              </a: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</a:t>
              </a:r>
            </a:p>
            <a:p>
              <a:pPr algn="just">
                <a:lnSpc>
                  <a:spcPct val="112000"/>
                </a:lnSpc>
              </a:pPr>
              <a:endParaRPr kumimoji="0" lang="zh-CN" altLang="en-US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  <a:p>
              <a:pPr algn="just">
                <a:lnSpc>
                  <a:spcPct val="112000"/>
                </a:lnSpc>
              </a:pPr>
              <a:r>
                <a:rPr kumimoji="0" lang="zh-CN" altLang="en-US" sz="180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 无进位,结果应减去3修正!</a:t>
              </a:r>
            </a:p>
          </p:txBody>
        </p:sp>
        <p:sp>
          <p:nvSpPr>
            <p:cNvPr id="98320" name="Line 8"/>
            <p:cNvSpPr>
              <a:spLocks noChangeShapeType="1"/>
            </p:cNvSpPr>
            <p:nvPr/>
          </p:nvSpPr>
          <p:spPr bwMode="auto">
            <a:xfrm>
              <a:off x="2299" y="6937"/>
              <a:ext cx="1260" cy="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8311" name="Group 9"/>
          <p:cNvGrpSpPr/>
          <p:nvPr/>
        </p:nvGrpSpPr>
        <p:grpSpPr bwMode="auto">
          <a:xfrm>
            <a:off x="4362450" y="2760663"/>
            <a:ext cx="2066925" cy="2298700"/>
            <a:chOff x="5766" y="5462"/>
            <a:chExt cx="2265" cy="2156"/>
          </a:xfrm>
        </p:grpSpPr>
        <p:sp>
          <p:nvSpPr>
            <p:cNvPr id="98316" name="Text Box 10"/>
            <p:cNvSpPr txBox="1">
              <a:spLocks noChangeArrowheads="1"/>
            </p:cNvSpPr>
            <p:nvPr/>
          </p:nvSpPr>
          <p:spPr bwMode="auto">
            <a:xfrm>
              <a:off x="5766" y="5462"/>
              <a:ext cx="2265" cy="215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33CCCC"/>
              </a:solidFill>
              <a:miter lim="800000"/>
            </a:ln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2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3+9=12</a:t>
              </a:r>
            </a:p>
            <a:p>
              <a:pPr algn="just">
                <a:lnSpc>
                  <a:spcPct val="112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0110 余3</a:t>
              </a:r>
            </a:p>
            <a:p>
              <a:pPr algn="just">
                <a:lnSpc>
                  <a:spcPct val="112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+)1100 余3</a:t>
              </a:r>
            </a:p>
            <a:p>
              <a:pPr algn="just">
                <a:lnSpc>
                  <a:spcPct val="112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10010 余</a:t>
              </a:r>
              <a:r>
                <a:rPr kumimoji="0" lang="zh-CN" altLang="en-US" sz="18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0</a:t>
              </a:r>
              <a:endParaRPr kumimoji="0" lang="zh-CN" altLang="en-US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  <a:p>
              <a:pPr algn="just">
                <a:lnSpc>
                  <a:spcPct val="112000"/>
                </a:lnSpc>
              </a:pPr>
              <a:r>
                <a:rPr kumimoji="0" lang="zh-CN" altLang="en-US" sz="1800">
                  <a:solidFill>
                    <a:srgbClr val="008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</a:t>
              </a:r>
              <a:endParaRPr kumimoji="0" lang="zh-CN" altLang="en-US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  <a:p>
              <a:pPr algn="just">
                <a:lnSpc>
                  <a:spcPct val="112000"/>
                </a:lnSpc>
              </a:pPr>
              <a:r>
                <a:rPr kumimoji="0" lang="zh-CN" altLang="en-US" sz="180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 有进位,结果应加上3修正!</a:t>
              </a:r>
            </a:p>
            <a:p>
              <a:pPr algn="just">
                <a:lnSpc>
                  <a:spcPct val="100000"/>
                </a:lnSpc>
              </a:pPr>
              <a:endParaRPr kumimoji="0" lang="zh-CN" altLang="en-US" sz="180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98317" name="Line 11"/>
            <p:cNvSpPr>
              <a:spLocks noChangeShapeType="1"/>
            </p:cNvSpPr>
            <p:nvPr/>
          </p:nvSpPr>
          <p:spPr bwMode="auto">
            <a:xfrm>
              <a:off x="5869" y="6398"/>
              <a:ext cx="9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18" name="AutoShape 12"/>
            <p:cNvSpPr>
              <a:spLocks noChangeArrowheads="1"/>
            </p:cNvSpPr>
            <p:nvPr/>
          </p:nvSpPr>
          <p:spPr bwMode="auto">
            <a:xfrm>
              <a:off x="5816" y="6730"/>
              <a:ext cx="586" cy="294"/>
            </a:xfrm>
            <a:prstGeom prst="wedgeRoundRectCallout">
              <a:avLst>
                <a:gd name="adj1" fmla="val -6861"/>
                <a:gd name="adj2" fmla="val -95620"/>
                <a:gd name="adj3" fmla="val 16667"/>
              </a:avLst>
            </a:prstGeom>
            <a:noFill/>
            <a:ln w="12700">
              <a:solidFill>
                <a:srgbClr val="0033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>
                <a:lnSpc>
                  <a:spcPct val="88000"/>
                </a:lnSpc>
              </a:pPr>
              <a:r>
                <a:rPr kumimoji="0" lang="zh-CN" altLang="en-US" sz="1800">
                  <a:solidFill>
                    <a:srgbClr val="0033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16</a:t>
              </a:r>
            </a:p>
          </p:txBody>
        </p:sp>
      </p:grpSp>
      <p:grpSp>
        <p:nvGrpSpPr>
          <p:cNvPr id="98312" name="Group 16"/>
          <p:cNvGrpSpPr/>
          <p:nvPr/>
        </p:nvGrpSpPr>
        <p:grpSpPr bwMode="auto">
          <a:xfrm>
            <a:off x="679450" y="5208588"/>
            <a:ext cx="7327900" cy="1190625"/>
            <a:chOff x="428" y="3281"/>
            <a:chExt cx="4616" cy="750"/>
          </a:xfrm>
        </p:grpSpPr>
        <p:sp>
          <p:nvSpPr>
            <p:cNvPr id="98313" name="Rectangle 13"/>
            <p:cNvSpPr>
              <a:spLocks noChangeArrowheads="1"/>
            </p:cNvSpPr>
            <p:nvPr/>
          </p:nvSpPr>
          <p:spPr bwMode="auto">
            <a:xfrm>
              <a:off x="428" y="3281"/>
              <a:ext cx="4616" cy="750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 algn="just" eaLnBrk="1" hangingPunct="1">
                <a:lnSpc>
                  <a:spcPct val="100000"/>
                </a:lnSpc>
              </a:pPr>
              <a:r>
                <a:rPr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 ∴ </a:t>
              </a:r>
              <a:r>
                <a:rPr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C=1</a:t>
              </a:r>
              <a:r>
                <a:rPr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时  </a:t>
              </a:r>
              <a:r>
                <a:rPr lang="zh-CN" altLang="en-US" sz="18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+3 </a:t>
              </a:r>
              <a:r>
                <a:rPr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0 0 1 1</a:t>
              </a:r>
              <a:endParaRPr lang="zh-CN" altLang="en-US" sz="1800">
                <a:latin typeface="黑体" panose="02010600030101010101" pitchFamily="2" charset="-122"/>
                <a:ea typeface="黑体" panose="02010600030101010101" pitchFamily="2" charset="-122"/>
              </a:endParaRPr>
            </a:p>
            <a:p>
              <a:pPr algn="just">
                <a:lnSpc>
                  <a:spcPct val="100000"/>
                </a:lnSpc>
              </a:pPr>
              <a:r>
                <a:rPr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    </a:t>
              </a:r>
              <a:r>
                <a:rPr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C=0</a:t>
              </a:r>
              <a:r>
                <a:rPr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时  </a:t>
              </a:r>
              <a:r>
                <a:rPr lang="zh-CN" altLang="en-US" sz="18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-3</a:t>
              </a:r>
              <a:r>
                <a:rPr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1 1 0 1</a:t>
              </a:r>
              <a:endParaRPr lang="zh-CN" altLang="en-US" sz="1800">
                <a:latin typeface="黑体" panose="02010600030101010101" pitchFamily="2" charset="-122"/>
                <a:ea typeface="黑体" panose="02010600030101010101" pitchFamily="2" charset="-122"/>
              </a:endParaRPr>
            </a:p>
            <a:p>
              <a:pPr algn="just">
                <a:lnSpc>
                  <a:spcPct val="100000"/>
                </a:lnSpc>
              </a:pPr>
              <a:r>
                <a:rPr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               </a:t>
              </a:r>
              <a:r>
                <a:rPr lang="zh-CN" altLang="en-US" sz="9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</a:t>
              </a:r>
              <a:r>
                <a:rPr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↑↑↑↑</a:t>
              </a:r>
              <a:endParaRPr lang="zh-CN" altLang="en-US" sz="1800">
                <a:latin typeface="黑体" panose="02010600030101010101" pitchFamily="2" charset="-122"/>
                <a:ea typeface="黑体" panose="02010600030101010101" pitchFamily="2" charset="-122"/>
              </a:endParaRPr>
            </a:p>
            <a:p>
              <a:pPr algn="just">
                <a:lnSpc>
                  <a:spcPct val="100000"/>
                </a:lnSpc>
              </a:pPr>
              <a:r>
                <a:rPr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         	   </a:t>
              </a:r>
              <a:r>
                <a:rPr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 C C </a:t>
              </a:r>
              <a:r>
                <a:rPr lang="en-US" altLang="zh-CN" sz="1800">
                  <a:solidFill>
                    <a:srgbClr val="000080"/>
                  </a:solidFill>
                  <a:latin typeface="Times New Roman" panose="02020603050405020304" pitchFamily="18" charset="0"/>
                  <a:ea typeface="黑体" panose="02010600030101010101" pitchFamily="2" charset="-122"/>
                </a:rPr>
                <a:t>“</a:t>
              </a:r>
              <a:r>
                <a:rPr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  <a:r>
                <a:rPr lang="en-US" altLang="zh-CN" sz="1800">
                  <a:solidFill>
                    <a:srgbClr val="000080"/>
                  </a:solidFill>
                  <a:latin typeface="Times New Roman" panose="02020603050405020304" pitchFamily="18" charset="0"/>
                  <a:ea typeface="黑体" panose="02010600030101010101" pitchFamily="2" charset="-122"/>
                </a:rPr>
                <a:t>”</a:t>
              </a:r>
              <a:endParaRPr lang="en-US" altLang="zh-CN" sz="1800" b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98314" name="Line 14"/>
            <p:cNvSpPr>
              <a:spLocks noChangeShapeType="1"/>
            </p:cNvSpPr>
            <p:nvPr/>
          </p:nvSpPr>
          <p:spPr bwMode="auto">
            <a:xfrm>
              <a:off x="1851" y="3843"/>
              <a:ext cx="10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15" name="Line 15"/>
            <p:cNvSpPr>
              <a:spLocks noChangeShapeType="1"/>
            </p:cNvSpPr>
            <p:nvPr/>
          </p:nvSpPr>
          <p:spPr bwMode="auto">
            <a:xfrm>
              <a:off x="1996" y="3841"/>
              <a:ext cx="10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0850291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ChangeArrowheads="1"/>
          </p:cNvSpPr>
          <p:nvPr/>
        </p:nvSpPr>
        <p:spPr bwMode="auto">
          <a:xfrm>
            <a:off x="757238" y="563563"/>
            <a:ext cx="8386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0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一位余</a:t>
            </a:r>
            <a:r>
              <a:rPr lang="en-US" altLang="zh-CN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3</a:t>
            </a: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码加法器原理:</a:t>
            </a:r>
          </a:p>
        </p:txBody>
      </p:sp>
      <p:grpSp>
        <p:nvGrpSpPr>
          <p:cNvPr id="99331" name="Group 40"/>
          <p:cNvGrpSpPr/>
          <p:nvPr/>
        </p:nvGrpSpPr>
        <p:grpSpPr bwMode="auto">
          <a:xfrm>
            <a:off x="1968500" y="1473200"/>
            <a:ext cx="5718175" cy="4052888"/>
            <a:chOff x="1105" y="639"/>
            <a:chExt cx="3602" cy="2553"/>
          </a:xfrm>
        </p:grpSpPr>
        <p:sp>
          <p:nvSpPr>
            <p:cNvPr id="99332" name="Text Box 9"/>
            <p:cNvSpPr txBox="1">
              <a:spLocks noChangeArrowheads="1"/>
            </p:cNvSpPr>
            <p:nvPr/>
          </p:nvSpPr>
          <p:spPr bwMode="auto">
            <a:xfrm>
              <a:off x="1752" y="1125"/>
              <a:ext cx="1670" cy="22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80"/>
              </a:solidFill>
              <a:miter lim="800000"/>
            </a:ln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CN" sz="2000">
                  <a:latin typeface="黑体" panose="02010600030101010101" pitchFamily="2" charset="-122"/>
                  <a:ea typeface="黑体" panose="02010600030101010101" pitchFamily="2" charset="-122"/>
                </a:rPr>
                <a:t>Σ</a:t>
              </a:r>
              <a:endParaRPr lang="en-US" altLang="zh-CN" sz="2000"/>
            </a:p>
          </p:txBody>
        </p:sp>
        <p:sp>
          <p:nvSpPr>
            <p:cNvPr id="99333" name="Text Box 10"/>
            <p:cNvSpPr txBox="1">
              <a:spLocks noChangeArrowheads="1"/>
            </p:cNvSpPr>
            <p:nvPr/>
          </p:nvSpPr>
          <p:spPr bwMode="auto">
            <a:xfrm>
              <a:off x="1752" y="2268"/>
              <a:ext cx="1670" cy="22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80"/>
              </a:solidFill>
              <a:miter lim="800000"/>
            </a:ln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CN" sz="2000">
                  <a:latin typeface="黑体" panose="02010600030101010101" pitchFamily="2" charset="-122"/>
                  <a:ea typeface="黑体" panose="02010600030101010101" pitchFamily="2" charset="-122"/>
                </a:rPr>
                <a:t>Σ</a:t>
              </a:r>
              <a:endParaRPr lang="en-US" altLang="zh-CN" sz="2000"/>
            </a:p>
          </p:txBody>
        </p:sp>
        <p:sp>
          <p:nvSpPr>
            <p:cNvPr id="99334" name="Line 11"/>
            <p:cNvSpPr>
              <a:spLocks noChangeShapeType="1"/>
            </p:cNvSpPr>
            <p:nvPr/>
          </p:nvSpPr>
          <p:spPr bwMode="auto">
            <a:xfrm flipV="1">
              <a:off x="2574" y="890"/>
              <a:ext cx="0" cy="238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9335" name="Line 12"/>
            <p:cNvSpPr>
              <a:spLocks noChangeShapeType="1"/>
            </p:cNvSpPr>
            <p:nvPr/>
          </p:nvSpPr>
          <p:spPr bwMode="auto">
            <a:xfrm flipV="1">
              <a:off x="2213" y="2490"/>
              <a:ext cx="0" cy="238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9336" name="Line 13"/>
            <p:cNvSpPr>
              <a:spLocks noChangeShapeType="1"/>
            </p:cNvSpPr>
            <p:nvPr/>
          </p:nvSpPr>
          <p:spPr bwMode="auto">
            <a:xfrm flipV="1">
              <a:off x="2968" y="2490"/>
              <a:ext cx="0" cy="238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9337" name="Line 14"/>
            <p:cNvSpPr>
              <a:spLocks noChangeShapeType="1"/>
            </p:cNvSpPr>
            <p:nvPr/>
          </p:nvSpPr>
          <p:spPr bwMode="auto">
            <a:xfrm flipV="1">
              <a:off x="2968" y="1351"/>
              <a:ext cx="0" cy="911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9338" name="Line 15"/>
            <p:cNvSpPr>
              <a:spLocks noChangeShapeType="1"/>
            </p:cNvSpPr>
            <p:nvPr/>
          </p:nvSpPr>
          <p:spPr bwMode="auto">
            <a:xfrm flipV="1">
              <a:off x="2211" y="1351"/>
              <a:ext cx="0" cy="238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9339" name="Line 16"/>
            <p:cNvSpPr>
              <a:spLocks noChangeShapeType="1"/>
            </p:cNvSpPr>
            <p:nvPr/>
          </p:nvSpPr>
          <p:spPr bwMode="auto">
            <a:xfrm flipV="1">
              <a:off x="2062" y="1543"/>
              <a:ext cx="300" cy="72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9340" name="Line 17"/>
            <p:cNvSpPr>
              <a:spLocks noChangeShapeType="1"/>
            </p:cNvSpPr>
            <p:nvPr/>
          </p:nvSpPr>
          <p:spPr bwMode="auto">
            <a:xfrm flipV="1">
              <a:off x="2054" y="1569"/>
              <a:ext cx="300" cy="72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9341" name="Line 18"/>
            <p:cNvSpPr>
              <a:spLocks noChangeShapeType="1"/>
            </p:cNvSpPr>
            <p:nvPr/>
          </p:nvSpPr>
          <p:spPr bwMode="auto">
            <a:xfrm flipH="1">
              <a:off x="1321" y="2379"/>
              <a:ext cx="431" cy="0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9342" name="Line 19"/>
            <p:cNvSpPr>
              <a:spLocks noChangeShapeType="1"/>
            </p:cNvSpPr>
            <p:nvPr/>
          </p:nvSpPr>
          <p:spPr bwMode="auto">
            <a:xfrm flipH="1">
              <a:off x="3419" y="2379"/>
              <a:ext cx="431" cy="0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grpSp>
          <p:nvGrpSpPr>
            <p:cNvPr id="99343" name="Group 20"/>
            <p:cNvGrpSpPr/>
            <p:nvPr/>
          </p:nvGrpSpPr>
          <p:grpSpPr bwMode="auto">
            <a:xfrm>
              <a:off x="1531" y="1850"/>
              <a:ext cx="159" cy="153"/>
              <a:chOff x="4860" y="1732"/>
              <a:chExt cx="414" cy="437"/>
            </a:xfrm>
          </p:grpSpPr>
          <p:sp>
            <p:nvSpPr>
              <p:cNvPr id="99361" name="AutoShape 21"/>
              <p:cNvSpPr>
                <a:spLocks noChangeArrowheads="1"/>
              </p:cNvSpPr>
              <p:nvPr/>
            </p:nvSpPr>
            <p:spPr bwMode="auto">
              <a:xfrm>
                <a:off x="4860" y="1778"/>
                <a:ext cx="414" cy="391"/>
              </a:xfrm>
              <a:prstGeom prst="triangle">
                <a:avLst>
                  <a:gd name="adj" fmla="val 50000"/>
                </a:avLst>
              </a:prstGeom>
              <a:solidFill>
                <a:srgbClr val="FFFFCC"/>
              </a:solidFill>
              <a:ln w="19050">
                <a:solidFill>
                  <a:srgbClr val="000080"/>
                </a:solidFill>
                <a:miter lim="800000"/>
              </a:ln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99362" name="Oval 22"/>
              <p:cNvSpPr>
                <a:spLocks noChangeArrowheads="1"/>
              </p:cNvSpPr>
              <p:nvPr/>
            </p:nvSpPr>
            <p:spPr bwMode="auto">
              <a:xfrm>
                <a:off x="5044" y="1732"/>
                <a:ext cx="69" cy="69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000080"/>
                </a:solidFill>
                <a:round/>
              </a:ln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99344" name="Line 23"/>
            <p:cNvSpPr>
              <a:spLocks noChangeShapeType="1"/>
            </p:cNvSpPr>
            <p:nvPr/>
          </p:nvSpPr>
          <p:spPr bwMode="auto">
            <a:xfrm>
              <a:off x="2121" y="1625"/>
              <a:ext cx="0" cy="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9345" name="Line 24"/>
            <p:cNvSpPr>
              <a:spLocks noChangeShapeType="1"/>
            </p:cNvSpPr>
            <p:nvPr/>
          </p:nvSpPr>
          <p:spPr bwMode="auto">
            <a:xfrm>
              <a:off x="2190" y="1602"/>
              <a:ext cx="0" cy="1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9346" name="Line 25"/>
            <p:cNvSpPr>
              <a:spLocks noChangeShapeType="1"/>
            </p:cNvSpPr>
            <p:nvPr/>
          </p:nvSpPr>
          <p:spPr bwMode="auto">
            <a:xfrm>
              <a:off x="2259" y="1602"/>
              <a:ext cx="0" cy="1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9347" name="Line 26"/>
            <p:cNvSpPr>
              <a:spLocks noChangeShapeType="1"/>
            </p:cNvSpPr>
            <p:nvPr/>
          </p:nvSpPr>
          <p:spPr bwMode="auto">
            <a:xfrm>
              <a:off x="2326" y="1576"/>
              <a:ext cx="0" cy="2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9348" name="Oval 27"/>
            <p:cNvSpPr>
              <a:spLocks noChangeArrowheads="1"/>
            </p:cNvSpPr>
            <p:nvPr/>
          </p:nvSpPr>
          <p:spPr bwMode="auto">
            <a:xfrm>
              <a:off x="1608" y="2121"/>
              <a:ext cx="27" cy="24"/>
            </a:xfrm>
            <a:prstGeom prst="ellipse">
              <a:avLst/>
            </a:prstGeom>
            <a:solidFill>
              <a:srgbClr val="000080"/>
            </a:solidFill>
            <a:ln w="19050">
              <a:solidFill>
                <a:srgbClr val="000080"/>
              </a:solidFill>
              <a:rou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9349" name="Line 28"/>
            <p:cNvSpPr>
              <a:spLocks noChangeShapeType="1"/>
            </p:cNvSpPr>
            <p:nvPr/>
          </p:nvSpPr>
          <p:spPr bwMode="auto">
            <a:xfrm flipV="1">
              <a:off x="1613" y="1994"/>
              <a:ext cx="0" cy="3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9350" name="Freeform 29"/>
            <p:cNvSpPr/>
            <p:nvPr/>
          </p:nvSpPr>
          <p:spPr bwMode="auto">
            <a:xfrm>
              <a:off x="1613" y="1723"/>
              <a:ext cx="585" cy="124"/>
            </a:xfrm>
            <a:custGeom>
              <a:avLst/>
              <a:gdLst>
                <a:gd name="T0" fmla="*/ 0 w 1125"/>
                <a:gd name="T1" fmla="*/ 0 h 266"/>
                <a:gd name="T2" fmla="*/ 0 w 1125"/>
                <a:gd name="T3" fmla="*/ 0 h 266"/>
                <a:gd name="T4" fmla="*/ 1 w 1125"/>
                <a:gd name="T5" fmla="*/ 0 h 266"/>
                <a:gd name="T6" fmla="*/ 0 60000 65536"/>
                <a:gd name="T7" fmla="*/ 0 60000 65536"/>
                <a:gd name="T8" fmla="*/ 0 60000 65536"/>
                <a:gd name="T9" fmla="*/ 0 w 1125"/>
                <a:gd name="T10" fmla="*/ 0 h 266"/>
                <a:gd name="T11" fmla="*/ 1125 w 1125"/>
                <a:gd name="T12" fmla="*/ 266 h 2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5" h="266">
                  <a:moveTo>
                    <a:pt x="0" y="266"/>
                  </a:moveTo>
                  <a:lnTo>
                    <a:pt x="0" y="0"/>
                  </a:lnTo>
                  <a:lnTo>
                    <a:pt x="1125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9351" name="Oval 30"/>
            <p:cNvSpPr>
              <a:spLocks noChangeArrowheads="1"/>
            </p:cNvSpPr>
            <p:nvPr/>
          </p:nvSpPr>
          <p:spPr bwMode="auto">
            <a:xfrm>
              <a:off x="2116" y="1702"/>
              <a:ext cx="26" cy="24"/>
            </a:xfrm>
            <a:prstGeom prst="ellipse">
              <a:avLst/>
            </a:prstGeom>
            <a:solidFill>
              <a:srgbClr val="000080"/>
            </a:solidFill>
            <a:ln w="19050">
              <a:solidFill>
                <a:srgbClr val="000080"/>
              </a:solidFill>
              <a:rou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9352" name="Oval 31"/>
            <p:cNvSpPr>
              <a:spLocks noChangeArrowheads="1"/>
            </p:cNvSpPr>
            <p:nvPr/>
          </p:nvSpPr>
          <p:spPr bwMode="auto">
            <a:xfrm>
              <a:off x="1608" y="2368"/>
              <a:ext cx="27" cy="24"/>
            </a:xfrm>
            <a:prstGeom prst="ellipse">
              <a:avLst/>
            </a:prstGeom>
            <a:solidFill>
              <a:srgbClr val="000080"/>
            </a:solidFill>
            <a:ln w="19050">
              <a:solidFill>
                <a:srgbClr val="000080"/>
              </a:solidFill>
              <a:rou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9353" name="Freeform 32"/>
            <p:cNvSpPr/>
            <p:nvPr/>
          </p:nvSpPr>
          <p:spPr bwMode="auto">
            <a:xfrm>
              <a:off x="1613" y="1589"/>
              <a:ext cx="646" cy="539"/>
            </a:xfrm>
            <a:custGeom>
              <a:avLst/>
              <a:gdLst>
                <a:gd name="T0" fmla="*/ 0 w 1260"/>
                <a:gd name="T1" fmla="*/ 0 h 1155"/>
                <a:gd name="T2" fmla="*/ 1 w 1260"/>
                <a:gd name="T3" fmla="*/ 0 h 1155"/>
                <a:gd name="T4" fmla="*/ 1 w 1260"/>
                <a:gd name="T5" fmla="*/ 0 h 1155"/>
                <a:gd name="T6" fmla="*/ 0 60000 65536"/>
                <a:gd name="T7" fmla="*/ 0 60000 65536"/>
                <a:gd name="T8" fmla="*/ 0 60000 65536"/>
                <a:gd name="T9" fmla="*/ 0 w 1260"/>
                <a:gd name="T10" fmla="*/ 0 h 1155"/>
                <a:gd name="T11" fmla="*/ 1260 w 1260"/>
                <a:gd name="T12" fmla="*/ 1155 h 1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60" h="1155">
                  <a:moveTo>
                    <a:pt x="0" y="1155"/>
                  </a:moveTo>
                  <a:lnTo>
                    <a:pt x="1260" y="1155"/>
                  </a:lnTo>
                  <a:lnTo>
                    <a:pt x="126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9354" name="Text Box 33"/>
            <p:cNvSpPr txBox="1">
              <a:spLocks noChangeArrowheads="1"/>
            </p:cNvSpPr>
            <p:nvPr/>
          </p:nvSpPr>
          <p:spPr bwMode="auto">
            <a:xfrm>
              <a:off x="1105" y="2122"/>
              <a:ext cx="416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lang="en-US" altLang="zh-CN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</a:t>
              </a:r>
            </a:p>
          </p:txBody>
        </p:sp>
        <p:sp>
          <p:nvSpPr>
            <p:cNvPr id="99355" name="Text Box 34"/>
            <p:cNvSpPr txBox="1">
              <a:spLocks noChangeArrowheads="1"/>
            </p:cNvSpPr>
            <p:nvPr/>
          </p:nvSpPr>
          <p:spPr bwMode="auto">
            <a:xfrm>
              <a:off x="3553" y="2122"/>
              <a:ext cx="484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lang="en-US" altLang="zh-CN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i+1</a:t>
              </a:r>
              <a:endParaRPr lang="en-US" altLang="zh-CN" sz="1600"/>
            </a:p>
          </p:txBody>
        </p:sp>
        <p:sp>
          <p:nvSpPr>
            <p:cNvPr id="99356" name="Text Box 35"/>
            <p:cNvSpPr txBox="1">
              <a:spLocks noChangeArrowheads="1"/>
            </p:cNvSpPr>
            <p:nvPr/>
          </p:nvSpPr>
          <p:spPr bwMode="auto">
            <a:xfrm>
              <a:off x="2306" y="1756"/>
              <a:ext cx="415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000">
                  <a:solidFill>
                    <a:srgbClr val="000080"/>
                  </a:solidFill>
                  <a:latin typeface="Times New Roman" panose="02020603050405020304" pitchFamily="18" charset="0"/>
                  <a:ea typeface="黑体" panose="02010600030101010101" pitchFamily="2" charset="-122"/>
                </a:rPr>
                <a:t>“</a:t>
              </a:r>
              <a:r>
                <a:rPr lang="en-US" altLang="zh-CN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  <a:r>
                <a:rPr lang="en-US" altLang="zh-CN" sz="2000">
                  <a:solidFill>
                    <a:srgbClr val="000080"/>
                  </a:solidFill>
                  <a:latin typeface="Times New Roman" panose="02020603050405020304" pitchFamily="18" charset="0"/>
                  <a:ea typeface="黑体" panose="02010600030101010101" pitchFamily="2" charset="-122"/>
                </a:rPr>
                <a:t>”</a:t>
              </a:r>
              <a:endParaRPr lang="en-US" altLang="zh-CN" sz="2000"/>
            </a:p>
          </p:txBody>
        </p:sp>
        <p:sp>
          <p:nvSpPr>
            <p:cNvPr id="99357" name="Text Box 36"/>
            <p:cNvSpPr txBox="1">
              <a:spLocks noChangeArrowheads="1"/>
            </p:cNvSpPr>
            <p:nvPr/>
          </p:nvSpPr>
          <p:spPr bwMode="auto">
            <a:xfrm>
              <a:off x="1251" y="639"/>
              <a:ext cx="2632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十进制和的余</a:t>
              </a:r>
              <a:r>
                <a:rPr lang="en-US" altLang="zh-CN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3</a:t>
              </a:r>
              <a:r>
                <a:rPr lang="zh-CN" altLang="en-US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码</a:t>
              </a:r>
              <a:endParaRPr lang="zh-CN" altLang="en-US" sz="2000"/>
            </a:p>
          </p:txBody>
        </p:sp>
        <p:sp>
          <p:nvSpPr>
            <p:cNvPr id="99358" name="Text Box 37"/>
            <p:cNvSpPr txBox="1">
              <a:spLocks noChangeArrowheads="1"/>
            </p:cNvSpPr>
            <p:nvPr/>
          </p:nvSpPr>
          <p:spPr bwMode="auto">
            <a:xfrm>
              <a:off x="1277" y="2745"/>
              <a:ext cx="2632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         B</a:t>
              </a:r>
            </a:p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(A</a:t>
              </a:r>
              <a:r>
                <a:rPr lang="en-US" altLang="zh-CN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i1</a:t>
              </a:r>
              <a:r>
                <a:rPr lang="en-US" altLang="zh-CN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- A</a:t>
              </a:r>
              <a:r>
                <a:rPr lang="en-US" altLang="zh-CN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i4</a:t>
              </a:r>
              <a:r>
                <a:rPr lang="en-US" altLang="zh-CN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)</a:t>
              </a:r>
              <a:r>
                <a:rPr lang="en-US" altLang="zh-CN" sz="2000" b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</a:t>
              </a:r>
              <a:r>
                <a:rPr lang="en-US" altLang="zh-CN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(B</a:t>
              </a:r>
              <a:r>
                <a:rPr lang="en-US" altLang="zh-CN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i1</a:t>
              </a:r>
              <a:r>
                <a:rPr lang="en-US" altLang="zh-CN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- B</a:t>
              </a:r>
              <a:r>
                <a:rPr lang="en-US" altLang="zh-CN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i4</a:t>
              </a:r>
              <a:r>
                <a:rPr lang="en-US" altLang="zh-CN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)</a:t>
              </a:r>
              <a:endParaRPr lang="en-US" altLang="zh-CN" sz="2000"/>
            </a:p>
          </p:txBody>
        </p:sp>
        <p:sp>
          <p:nvSpPr>
            <p:cNvPr id="99359" name="AutoShape 38"/>
            <p:cNvSpPr>
              <a:spLocks noChangeArrowheads="1"/>
            </p:cNvSpPr>
            <p:nvPr/>
          </p:nvSpPr>
          <p:spPr bwMode="auto">
            <a:xfrm>
              <a:off x="3483" y="779"/>
              <a:ext cx="1224" cy="245"/>
            </a:xfrm>
            <a:prstGeom prst="wedgeRoundRectCallout">
              <a:avLst>
                <a:gd name="adj1" fmla="val -62157"/>
                <a:gd name="adj2" fmla="val 115713"/>
                <a:gd name="adj3" fmla="val 16667"/>
              </a:avLst>
            </a:prstGeom>
            <a:solidFill>
              <a:srgbClr val="FFFF00"/>
            </a:solidFill>
            <a:ln w="9525">
              <a:solidFill>
                <a:schemeClr val="hlink"/>
              </a:solidFill>
              <a:miter lim="800000"/>
            </a:ln>
          </p:spPr>
          <p:txBody>
            <a:bodyPr lIns="0" tIns="0" rIns="0" bIns="0"/>
            <a:lstStyle/>
            <a:p>
              <a:pPr algn="just">
                <a:lnSpc>
                  <a:spcPct val="100000"/>
                </a:lnSpc>
              </a:pPr>
              <a:r>
                <a:rPr lang="zh-CN" altLang="en-US" sz="200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二进制加法器</a:t>
              </a:r>
              <a:endParaRPr lang="zh-CN" altLang="en-US" sz="2000">
                <a:solidFill>
                  <a:schemeClr val="hlink"/>
                </a:solidFill>
              </a:endParaRPr>
            </a:p>
          </p:txBody>
        </p:sp>
        <p:sp>
          <p:nvSpPr>
            <p:cNvPr id="99360" name="AutoShape 39"/>
            <p:cNvSpPr>
              <a:spLocks noChangeArrowheads="1"/>
            </p:cNvSpPr>
            <p:nvPr/>
          </p:nvSpPr>
          <p:spPr bwMode="auto">
            <a:xfrm>
              <a:off x="3468" y="1713"/>
              <a:ext cx="1185" cy="245"/>
            </a:xfrm>
            <a:prstGeom prst="wedgeRoundRectCallout">
              <a:avLst>
                <a:gd name="adj1" fmla="val -60606"/>
                <a:gd name="adj2" fmla="val 194000"/>
                <a:gd name="adj3" fmla="val 16667"/>
              </a:avLst>
            </a:prstGeom>
            <a:solidFill>
              <a:srgbClr val="FFFF00"/>
            </a:solidFill>
            <a:ln w="9525" algn="ctr">
              <a:solidFill>
                <a:schemeClr val="hlink"/>
              </a:solidFill>
              <a:miter lim="800000"/>
            </a:ln>
          </p:spPr>
          <p:txBody>
            <a:bodyPr lIns="0" tIns="0" rIns="0" bIns="0"/>
            <a:lstStyle/>
            <a:p>
              <a:pPr algn="just">
                <a:lnSpc>
                  <a:spcPct val="100000"/>
                </a:lnSpc>
              </a:pPr>
              <a:r>
                <a:rPr lang="zh-CN" altLang="en-US" sz="200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二进制加法器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46996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/>
          <p:cNvSpPr>
            <a:spLocks noChangeArrowheads="1"/>
          </p:cNvSpPr>
          <p:nvPr/>
        </p:nvSpPr>
        <p:spPr bwMode="auto">
          <a:xfrm>
            <a:off x="757238" y="563563"/>
            <a:ext cx="8386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0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一位余</a:t>
            </a:r>
            <a:r>
              <a:rPr lang="en-US" altLang="zh-CN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3</a:t>
            </a: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码加法器:</a:t>
            </a:r>
          </a:p>
        </p:txBody>
      </p:sp>
      <p:graphicFrame>
        <p:nvGraphicFramePr>
          <p:cNvPr id="100355" name="Object 35"/>
          <p:cNvGraphicFramePr>
            <a:graphicFrameLocks noChangeAspect="1"/>
          </p:cNvGraphicFramePr>
          <p:nvPr/>
        </p:nvGraphicFramePr>
        <p:xfrm>
          <a:off x="1273175" y="1446213"/>
          <a:ext cx="6553200" cy="380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2" name="Visio" r:id="rId3" imgW="3672840" imgH="2028825" progId="Visio.Drawing.6">
                  <p:embed/>
                </p:oleObj>
              </mc:Choice>
              <mc:Fallback>
                <p:oleObj name="Visio" r:id="rId3" imgW="3672840" imgH="20288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1446213"/>
                        <a:ext cx="6553200" cy="380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881553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0"/>
          <p:cNvSpPr>
            <a:spLocks noChangeArrowheads="1"/>
          </p:cNvSpPr>
          <p:nvPr/>
        </p:nvSpPr>
        <p:spPr bwMode="auto">
          <a:xfrm>
            <a:off x="657225" y="598488"/>
            <a:ext cx="7848600" cy="838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 eaLnBrk="1" hangingPunct="1">
              <a:lnSpc>
                <a:spcPct val="100000"/>
              </a:lnSpc>
            </a:pPr>
            <a:r>
              <a:rPr lang="zh-CN" altLang="en-US" sz="3200" dirty="0">
                <a:solidFill>
                  <a:srgbClr val="99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第4章 数值的机器运算</a:t>
            </a: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727075" y="1440657"/>
            <a:ext cx="8416925" cy="182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本章的教学目标：</a:t>
            </a:r>
          </a:p>
          <a:p>
            <a:pPr marL="965200" indent="-342900"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掌握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运算器内部的工作原理和基本</a:t>
            </a:r>
            <a:r>
              <a:rPr lang="zh-CN" altLang="en-US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结构</a:t>
            </a:r>
            <a:endParaRPr lang="zh-CN" altLang="en-US" dirty="0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marL="965200" indent="-342900"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提高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硬件方面的专业</a:t>
            </a:r>
            <a:r>
              <a:rPr lang="zh-CN" altLang="en-US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素质</a:t>
            </a:r>
            <a:endParaRPr lang="zh-CN" altLang="en-US" dirty="0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marL="965200" indent="-342900"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理解如何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把问题转化为可计算的</a:t>
            </a:r>
            <a:r>
              <a:rPr lang="zh-CN" altLang="en-US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算法</a:t>
            </a:r>
            <a:endParaRPr lang="zh-CN" altLang="en-US" dirty="0"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727074" y="3324953"/>
            <a:ext cx="8416925" cy="182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>
            <a:spAutoFit/>
          </a:bodyPr>
          <a:lstStyle/>
          <a:p>
            <a:pPr algn="just" eaLnBrk="1" hangingPunct="1"/>
            <a:r>
              <a:rPr lang="zh-CN" altLang="en-US" dirty="0" smtClean="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主要</a:t>
            </a:r>
            <a:r>
              <a:rPr lang="zh-CN" altLang="en-US" dirty="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内容：</a:t>
            </a:r>
          </a:p>
          <a:p>
            <a:pPr marL="965200" indent="-34290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算术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、逻辑运算的运算原理和规则 </a:t>
            </a:r>
            <a:r>
              <a:rPr lang="en-US" altLang="zh-CN" dirty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-- </a:t>
            </a:r>
            <a:r>
              <a:rPr lang="zh-CN" altLang="en-US" dirty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运算方法</a:t>
            </a:r>
            <a:endParaRPr lang="en-US" altLang="zh-CN" dirty="0">
              <a:solidFill>
                <a:srgbClr val="FF000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marL="965200" indent="-34290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运算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算法的硬件实现             </a:t>
            </a:r>
            <a:r>
              <a:rPr lang="en-US" altLang="zh-CN" dirty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-- </a:t>
            </a:r>
            <a:r>
              <a:rPr lang="zh-CN" altLang="en-US" dirty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运算电路</a:t>
            </a:r>
            <a:endParaRPr lang="en-US" altLang="zh-CN" dirty="0">
              <a:solidFill>
                <a:srgbClr val="FF000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marL="965200" indent="-34290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运算器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的基本结构               </a:t>
            </a:r>
            <a:r>
              <a:rPr lang="en-US" altLang="zh-CN" dirty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-- </a:t>
            </a:r>
            <a:r>
              <a:rPr lang="zh-CN" altLang="en-US" dirty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运算器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939800" y="498475"/>
            <a:ext cx="82042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2．8421码十进制加法器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428625" y="1020763"/>
            <a:ext cx="87153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1168400" indent="-1168400" algn="just" eaLnBrk="1" hangingPunct="1"/>
            <a:r>
              <a:rPr lang="zh-CN" altLang="en-US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8421码: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</a:p>
          <a:p>
            <a:pPr marL="1168400" indent="-1168400" algn="just" eaLnBrk="1" hangingPunct="1"/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用四位二进制数表示一位十进制数的另一种方法。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471488" y="2060575"/>
            <a:ext cx="8412162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indent="3175" algn="just" eaLnBrk="1" hangingPunct="1">
              <a:lnSpc>
                <a:spcPct val="10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     0 ─ 0000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0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     1 ─ 0001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0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        </a:t>
            </a:r>
            <a:r>
              <a:rPr lang="zh-CN" altLang="en-US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……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0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   	 9 ─ 1001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>
              <a:lnSpc>
                <a:spcPct val="100000"/>
              </a:lnSpc>
            </a:pP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509579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220663" y="406400"/>
            <a:ext cx="8923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例</a:t>
            </a:r>
            <a:r>
              <a:rPr lang="zh-CN" altLang="en-US" sz="1100"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102403" name="Group 3"/>
          <p:cNvGrpSpPr/>
          <p:nvPr/>
        </p:nvGrpSpPr>
        <p:grpSpPr bwMode="auto">
          <a:xfrm>
            <a:off x="760413" y="733425"/>
            <a:ext cx="3822700" cy="1673225"/>
            <a:chOff x="2534" y="3801"/>
            <a:chExt cx="3195" cy="2051"/>
          </a:xfrm>
        </p:grpSpPr>
        <p:sp>
          <p:nvSpPr>
            <p:cNvPr id="102413" name="Text Box 4"/>
            <p:cNvSpPr txBox="1">
              <a:spLocks noChangeArrowheads="1"/>
            </p:cNvSpPr>
            <p:nvPr/>
          </p:nvSpPr>
          <p:spPr bwMode="auto">
            <a:xfrm>
              <a:off x="2534" y="3801"/>
              <a:ext cx="3195" cy="205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33CCCC"/>
              </a:solidFill>
              <a:miter lim="800000"/>
            </a:ln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2000"/>
                </a:lnSpc>
              </a:pPr>
              <a:r>
                <a:rPr kumimoji="0" lang="zh-CN" altLang="en-US" sz="2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① 3+5=8</a:t>
              </a:r>
            </a:p>
            <a:p>
              <a:pPr algn="just">
                <a:lnSpc>
                  <a:spcPct val="112000"/>
                </a:lnSpc>
              </a:pPr>
              <a:r>
                <a:rPr kumimoji="0" lang="zh-CN" altLang="en-US" sz="2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0011</a:t>
              </a:r>
            </a:p>
            <a:p>
              <a:pPr algn="just">
                <a:lnSpc>
                  <a:spcPct val="112000"/>
                </a:lnSpc>
              </a:pPr>
              <a:r>
                <a:rPr kumimoji="0" lang="zh-CN" altLang="en-US" sz="2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+)0101</a:t>
              </a:r>
            </a:p>
            <a:p>
              <a:pPr algn="just">
                <a:lnSpc>
                  <a:spcPct val="112000"/>
                </a:lnSpc>
              </a:pPr>
              <a:r>
                <a:rPr kumimoji="0" lang="zh-CN" altLang="en-US" sz="2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</a:t>
              </a:r>
              <a:r>
                <a:rPr kumimoji="0" lang="zh-CN" altLang="en-US" sz="2000" dirty="0" smtClean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1000 </a:t>
              </a:r>
              <a:r>
                <a:rPr kumimoji="0" lang="zh-CN" altLang="en-US" sz="2000" dirty="0" smtClean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--</a:t>
              </a:r>
              <a:r>
                <a:rPr kumimoji="0" lang="zh-CN" altLang="en-US" sz="2000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结果正确!</a:t>
              </a:r>
              <a:endParaRPr kumimoji="0" lang="zh-CN" altLang="en-US" sz="2000" dirty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02414" name="Line 5"/>
            <p:cNvSpPr>
              <a:spLocks noChangeShapeType="1"/>
            </p:cNvSpPr>
            <p:nvPr/>
          </p:nvSpPr>
          <p:spPr bwMode="auto">
            <a:xfrm>
              <a:off x="2729" y="5152"/>
              <a:ext cx="10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6"/>
          <p:cNvGrpSpPr/>
          <p:nvPr/>
        </p:nvGrpSpPr>
        <p:grpSpPr bwMode="auto">
          <a:xfrm>
            <a:off x="747713" y="2486025"/>
            <a:ext cx="3846512" cy="2263775"/>
            <a:chOff x="2519" y="5957"/>
            <a:chExt cx="4425" cy="2786"/>
          </a:xfrm>
        </p:grpSpPr>
        <p:sp>
          <p:nvSpPr>
            <p:cNvPr id="102410" name="Text Box 7"/>
            <p:cNvSpPr txBox="1">
              <a:spLocks noChangeArrowheads="1"/>
            </p:cNvSpPr>
            <p:nvPr/>
          </p:nvSpPr>
          <p:spPr bwMode="auto">
            <a:xfrm>
              <a:off x="2519" y="5957"/>
              <a:ext cx="4425" cy="278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33CCCC"/>
              </a:solidFill>
              <a:miter lim="800000"/>
            </a:ln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2000"/>
                </a:lnSpc>
              </a:pPr>
              <a:r>
                <a:rPr kumimoji="0" lang="zh-CN" altLang="en-US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② 3+9=12</a:t>
              </a:r>
            </a:p>
            <a:p>
              <a:pPr algn="just">
                <a:lnSpc>
                  <a:spcPct val="112000"/>
                </a:lnSpc>
              </a:pPr>
              <a:r>
                <a:rPr kumimoji="0" lang="zh-CN" altLang="en-US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0011</a:t>
              </a:r>
            </a:p>
            <a:p>
              <a:pPr algn="just">
                <a:lnSpc>
                  <a:spcPct val="112000"/>
                </a:lnSpc>
              </a:pPr>
              <a:r>
                <a:rPr kumimoji="0" lang="zh-CN" altLang="en-US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+)1001</a:t>
              </a:r>
            </a:p>
            <a:p>
              <a:pPr algn="just">
                <a:lnSpc>
                  <a:spcPct val="112000"/>
                </a:lnSpc>
              </a:pPr>
              <a:r>
                <a:rPr kumimoji="0" lang="zh-CN" altLang="en-US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1100</a:t>
              </a:r>
              <a:r>
                <a:rPr kumimoji="0" lang="zh-CN" altLang="en-US" sz="20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--结果超过9，需校正!</a:t>
              </a:r>
            </a:p>
            <a:p>
              <a:pPr algn="just">
                <a:lnSpc>
                  <a:spcPct val="112000"/>
                </a:lnSpc>
              </a:pPr>
              <a:r>
                <a:rPr kumimoji="0" lang="zh-CN" altLang="en-US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+)0110 </a:t>
              </a:r>
              <a:r>
                <a:rPr kumimoji="0" lang="zh-CN" altLang="en-US" sz="20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-- +6校正</a:t>
              </a:r>
              <a:endParaRPr kumimoji="0" lang="zh-CN" altLang="en-US" sz="2000">
                <a:solidFill>
                  <a:srgbClr val="00800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  <a:p>
              <a:pPr algn="just">
                <a:lnSpc>
                  <a:spcPct val="112000"/>
                </a:lnSpc>
              </a:pPr>
              <a:r>
                <a:rPr kumimoji="0" lang="zh-CN" altLang="en-US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1,0010</a:t>
              </a:r>
              <a:endParaRPr kumimoji="0" lang="zh-CN" altLang="en-US" sz="2000">
                <a:solidFill>
                  <a:srgbClr val="00800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02411" name="Line 8"/>
            <p:cNvSpPr>
              <a:spLocks noChangeShapeType="1"/>
            </p:cNvSpPr>
            <p:nvPr/>
          </p:nvSpPr>
          <p:spPr bwMode="auto">
            <a:xfrm>
              <a:off x="2754" y="7280"/>
              <a:ext cx="10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2" name="Line 9"/>
            <p:cNvSpPr>
              <a:spLocks noChangeShapeType="1"/>
            </p:cNvSpPr>
            <p:nvPr/>
          </p:nvSpPr>
          <p:spPr bwMode="auto">
            <a:xfrm>
              <a:off x="2754" y="8134"/>
              <a:ext cx="10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0"/>
          <p:cNvGrpSpPr/>
          <p:nvPr/>
        </p:nvGrpSpPr>
        <p:grpSpPr bwMode="auto">
          <a:xfrm>
            <a:off x="4725988" y="2493963"/>
            <a:ext cx="3832225" cy="2274887"/>
            <a:chOff x="2489" y="8946"/>
            <a:chExt cx="4425" cy="2786"/>
          </a:xfrm>
        </p:grpSpPr>
        <p:sp>
          <p:nvSpPr>
            <p:cNvPr id="102407" name="Text Box 11"/>
            <p:cNvSpPr txBox="1">
              <a:spLocks noChangeArrowheads="1"/>
            </p:cNvSpPr>
            <p:nvPr/>
          </p:nvSpPr>
          <p:spPr bwMode="auto">
            <a:xfrm>
              <a:off x="2489" y="8946"/>
              <a:ext cx="4425" cy="278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33CCCC"/>
              </a:solidFill>
              <a:miter lim="800000"/>
            </a:ln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2000"/>
                </a:lnSpc>
              </a:pPr>
              <a:r>
                <a:rPr kumimoji="0" lang="zh-CN" altLang="en-US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③ 8+9=17</a:t>
              </a:r>
            </a:p>
            <a:p>
              <a:pPr algn="just">
                <a:lnSpc>
                  <a:spcPct val="112000"/>
                </a:lnSpc>
              </a:pPr>
              <a:r>
                <a:rPr kumimoji="0" lang="zh-CN" altLang="en-US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1000</a:t>
              </a:r>
            </a:p>
            <a:p>
              <a:pPr algn="just">
                <a:lnSpc>
                  <a:spcPct val="112000"/>
                </a:lnSpc>
              </a:pPr>
              <a:r>
                <a:rPr kumimoji="0" lang="zh-CN" altLang="en-US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+)1001</a:t>
              </a:r>
            </a:p>
            <a:p>
              <a:pPr algn="just">
                <a:lnSpc>
                  <a:spcPct val="112000"/>
                </a:lnSpc>
              </a:pPr>
              <a:r>
                <a:rPr kumimoji="0" lang="zh-CN" altLang="en-US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1,0001 </a:t>
              </a:r>
              <a:r>
                <a:rPr kumimoji="0" lang="zh-CN" altLang="en-US" sz="20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--有进位，需+6校正</a:t>
              </a:r>
            </a:p>
            <a:p>
              <a:pPr algn="just">
                <a:lnSpc>
                  <a:spcPct val="112000"/>
                </a:lnSpc>
              </a:pPr>
              <a:r>
                <a:rPr kumimoji="0" lang="zh-CN" altLang="en-US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+)0110 </a:t>
              </a:r>
              <a:r>
                <a:rPr kumimoji="0" lang="zh-CN" altLang="en-US" sz="20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-- +6校正</a:t>
              </a:r>
              <a:r>
                <a:rPr kumimoji="0" lang="zh-CN" altLang="en-US" sz="2000">
                  <a:solidFill>
                    <a:srgbClr val="0033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（为什么?）</a:t>
              </a:r>
            </a:p>
            <a:p>
              <a:pPr algn="just">
                <a:lnSpc>
                  <a:spcPct val="112000"/>
                </a:lnSpc>
              </a:pPr>
              <a:r>
                <a:rPr kumimoji="0" lang="zh-CN" altLang="en-US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1,0111</a:t>
              </a:r>
              <a:endParaRPr kumimoji="0" lang="zh-CN" altLang="en-US" sz="2000">
                <a:solidFill>
                  <a:srgbClr val="00800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02408" name="Line 12"/>
            <p:cNvSpPr>
              <a:spLocks noChangeShapeType="1"/>
            </p:cNvSpPr>
            <p:nvPr/>
          </p:nvSpPr>
          <p:spPr bwMode="auto">
            <a:xfrm>
              <a:off x="2689" y="10283"/>
              <a:ext cx="10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9" name="Line 13"/>
            <p:cNvSpPr>
              <a:spLocks noChangeShapeType="1"/>
            </p:cNvSpPr>
            <p:nvPr/>
          </p:nvSpPr>
          <p:spPr bwMode="auto">
            <a:xfrm>
              <a:off x="2704" y="11123"/>
              <a:ext cx="10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0863" name="Rectangle 15"/>
          <p:cNvSpPr>
            <a:spLocks noChangeArrowheads="1"/>
          </p:cNvSpPr>
          <p:nvPr/>
        </p:nvSpPr>
        <p:spPr bwMode="auto">
          <a:xfrm>
            <a:off x="523875" y="4919663"/>
            <a:ext cx="8620125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indent="-3175" algn="just" eaLnBrk="1" hangingPunct="1"/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∴ 8421码加法包括 </a:t>
            </a:r>
            <a:r>
              <a:rPr lang="zh-CN" altLang="en-US" u="sng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和校正 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和 </a:t>
            </a:r>
            <a:r>
              <a:rPr lang="zh-CN" altLang="en-US" u="sng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进位校正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：</a:t>
            </a:r>
            <a:endParaRPr lang="zh-CN" altLang="en-US" dirty="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-3175" algn="just"/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相加结果≤9时，不需校正；</a:t>
            </a:r>
            <a:endParaRPr lang="zh-CN" altLang="en-US" dirty="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-3175"/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相加结果&gt;9时或有进位时，和加6校正，并产生进位。</a:t>
            </a:r>
            <a:r>
              <a:rPr lang="zh-CN" altLang="en-US" sz="1100" dirty="0"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endParaRPr lang="zh-CN" altLang="en-US" b="0" dirty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364390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90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63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823913" y="3478213"/>
            <a:ext cx="83200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判断二进制加法结果是否大于9的逻辑表达式为: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>
                <a:solidFill>
                  <a:srgbClr val="FF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</a:t>
            </a:r>
            <a:r>
              <a:rPr lang="en-US" altLang="zh-CN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C</a:t>
            </a:r>
            <a:r>
              <a:rPr lang="en-US" altLang="zh-CN" baseline="-3000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i4 </a:t>
            </a:r>
            <a:r>
              <a:rPr lang="en-US" altLang="zh-CN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 C</a:t>
            </a:r>
            <a:r>
              <a:rPr lang="en-US" altLang="zh-CN" baseline="-3000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i4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’</a:t>
            </a:r>
            <a:r>
              <a:rPr lang="en-US" altLang="zh-CN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+  S</a:t>
            </a:r>
            <a:r>
              <a:rPr lang="en-US" altLang="zh-CN" baseline="-3000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i4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’</a:t>
            </a:r>
            <a:r>
              <a:rPr lang="en-US" altLang="zh-CN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S</a:t>
            </a:r>
            <a:r>
              <a:rPr lang="en-US" altLang="zh-CN" baseline="-3000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i3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’</a:t>
            </a:r>
            <a:r>
              <a:rPr lang="en-US" altLang="zh-CN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+  S</a:t>
            </a:r>
            <a:r>
              <a:rPr lang="en-US" altLang="zh-CN" baseline="-3000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i4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’</a:t>
            </a:r>
            <a:r>
              <a:rPr lang="en-US" altLang="zh-CN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S</a:t>
            </a:r>
            <a:r>
              <a:rPr lang="en-US" altLang="zh-CN" baseline="-3000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i2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’</a:t>
            </a:r>
            <a:endParaRPr lang="zh-CN" altLang="en-US" b="0">
              <a:solidFill>
                <a:schemeClr val="hlink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103427" name="Group 13"/>
          <p:cNvGrpSpPr/>
          <p:nvPr/>
        </p:nvGrpSpPr>
        <p:grpSpPr bwMode="auto">
          <a:xfrm>
            <a:off x="1343025" y="366713"/>
            <a:ext cx="6175375" cy="2900362"/>
            <a:chOff x="846" y="231"/>
            <a:chExt cx="3890" cy="1827"/>
          </a:xfrm>
        </p:grpSpPr>
        <p:graphicFrame>
          <p:nvGraphicFramePr>
            <p:cNvPr id="103428" name="Object 3"/>
            <p:cNvGraphicFramePr>
              <a:graphicFrameLocks noChangeAspect="1"/>
            </p:cNvGraphicFramePr>
            <p:nvPr/>
          </p:nvGraphicFramePr>
          <p:xfrm>
            <a:off x="846" y="231"/>
            <a:ext cx="3890" cy="18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06" name="Photo Editor 照片" r:id="rId3" imgW="3505200" imgH="2133600" progId="MSPhotoEd.3">
                    <p:embed/>
                  </p:oleObj>
                </mc:Choice>
                <mc:Fallback>
                  <p:oleObj name="Photo Editor 照片" r:id="rId3" imgW="3505200" imgH="2133600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6" y="231"/>
                          <a:ext cx="3890" cy="18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29" name="Text Box 4"/>
            <p:cNvSpPr txBox="1">
              <a:spLocks noChangeArrowheads="1"/>
            </p:cNvSpPr>
            <p:nvPr/>
          </p:nvSpPr>
          <p:spPr bwMode="auto">
            <a:xfrm>
              <a:off x="1819" y="277"/>
              <a:ext cx="1507" cy="25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CN" sz="160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</a:t>
              </a:r>
              <a:r>
                <a:rPr lang="en-US" altLang="zh-CN" sz="1600" baseline="-2500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i4</a:t>
              </a:r>
              <a:r>
                <a:rPr lang="en-US" altLang="zh-CN" sz="160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0030101010101" pitchFamily="2" charset="-122"/>
                </a:rPr>
                <a:t>’</a:t>
              </a:r>
              <a:r>
                <a:rPr lang="en-US" altLang="zh-CN" sz="1600" baseline="-2500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 </a:t>
              </a:r>
              <a:r>
                <a:rPr lang="en-US" altLang="zh-CN" sz="160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</a:t>
              </a:r>
              <a:r>
                <a:rPr lang="en-US" altLang="zh-CN" sz="1600" baseline="-2500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i3</a:t>
              </a:r>
              <a:r>
                <a:rPr lang="en-US" altLang="zh-CN" sz="160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0030101010101" pitchFamily="2" charset="-122"/>
                </a:rPr>
                <a:t>’</a:t>
              </a:r>
              <a:r>
                <a:rPr lang="en-US" altLang="zh-CN" sz="1600" baseline="-2500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</a:t>
              </a:r>
              <a:r>
                <a:rPr lang="en-US" altLang="zh-CN" sz="160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S</a:t>
              </a:r>
              <a:r>
                <a:rPr lang="en-US" altLang="zh-CN" sz="1600" baseline="-2500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i2</a:t>
              </a:r>
              <a:r>
                <a:rPr lang="en-US" altLang="zh-CN" sz="160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0030101010101" pitchFamily="2" charset="-122"/>
                </a:rPr>
                <a:t>’</a:t>
              </a:r>
              <a:r>
                <a:rPr lang="en-US" altLang="zh-CN" sz="1600" baseline="-2500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</a:t>
              </a:r>
              <a:r>
                <a:rPr lang="en-US" altLang="zh-CN" sz="160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</a:t>
              </a:r>
              <a:r>
                <a:rPr lang="en-US" altLang="zh-CN" sz="1600" baseline="-2500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i1</a:t>
              </a:r>
              <a:r>
                <a:rPr lang="en-US" altLang="zh-CN" sz="160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0030101010101" pitchFamily="2" charset="-122"/>
                </a:rPr>
                <a:t>’</a:t>
              </a:r>
              <a:endParaRPr lang="en-US" altLang="zh-CN" sz="1600" b="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grpSp>
          <p:nvGrpSpPr>
            <p:cNvPr id="103430" name="Group 12"/>
            <p:cNvGrpSpPr/>
            <p:nvPr/>
          </p:nvGrpSpPr>
          <p:grpSpPr bwMode="auto">
            <a:xfrm>
              <a:off x="1903" y="569"/>
              <a:ext cx="977" cy="1429"/>
              <a:chOff x="1195" y="512"/>
              <a:chExt cx="788" cy="1207"/>
            </a:xfrm>
          </p:grpSpPr>
          <p:sp>
            <p:nvSpPr>
              <p:cNvPr id="103431" name="AutoShape 6"/>
              <p:cNvSpPr>
                <a:spLocks noChangeArrowheads="1"/>
              </p:cNvSpPr>
              <p:nvPr/>
            </p:nvSpPr>
            <p:spPr bwMode="auto">
              <a:xfrm>
                <a:off x="1195" y="919"/>
                <a:ext cx="454" cy="800"/>
              </a:xfrm>
              <a:prstGeom prst="roundRect">
                <a:avLst>
                  <a:gd name="adj" fmla="val 16667"/>
                </a:avLst>
              </a:prstGeom>
              <a:solidFill>
                <a:srgbClr val="CC3300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grpSp>
            <p:nvGrpSpPr>
              <p:cNvPr id="103432" name="Group 11"/>
              <p:cNvGrpSpPr/>
              <p:nvPr/>
            </p:nvGrpSpPr>
            <p:grpSpPr bwMode="auto">
              <a:xfrm>
                <a:off x="1211" y="512"/>
                <a:ext cx="772" cy="1185"/>
                <a:chOff x="1211" y="512"/>
                <a:chExt cx="772" cy="1185"/>
              </a:xfrm>
            </p:grpSpPr>
            <p:sp>
              <p:nvSpPr>
                <p:cNvPr id="103433" name="AutoShape 7"/>
                <p:cNvSpPr>
                  <a:spLocks noChangeArrowheads="1"/>
                </p:cNvSpPr>
                <p:nvPr/>
              </p:nvSpPr>
              <p:spPr bwMode="auto">
                <a:xfrm>
                  <a:off x="1211" y="513"/>
                  <a:ext cx="168" cy="34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黑体" panose="02010600030101010101" pitchFamily="2" charset="-122"/>
                    <a:ea typeface="黑体" panose="02010600030101010101" pitchFamily="2" charset="-122"/>
                  </a:endParaRPr>
                </a:p>
              </p:txBody>
            </p:sp>
            <p:sp>
              <p:nvSpPr>
                <p:cNvPr id="103434" name="AutoShape 8"/>
                <p:cNvSpPr>
                  <a:spLocks noChangeArrowheads="1"/>
                </p:cNvSpPr>
                <p:nvPr/>
              </p:nvSpPr>
              <p:spPr bwMode="auto">
                <a:xfrm>
                  <a:off x="1815" y="512"/>
                  <a:ext cx="168" cy="34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黑体" panose="02010600030101010101" pitchFamily="2" charset="-122"/>
                    <a:ea typeface="黑体" panose="02010600030101010101" pitchFamily="2" charset="-122"/>
                  </a:endParaRPr>
                </a:p>
              </p:txBody>
            </p:sp>
            <p:sp>
              <p:nvSpPr>
                <p:cNvPr id="103435" name="AutoShape 9"/>
                <p:cNvSpPr>
                  <a:spLocks noChangeArrowheads="1"/>
                </p:cNvSpPr>
                <p:nvPr/>
              </p:nvSpPr>
              <p:spPr bwMode="auto">
                <a:xfrm>
                  <a:off x="1217" y="1351"/>
                  <a:ext cx="168" cy="34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黑体" panose="02010600030101010101" pitchFamily="2" charset="-122"/>
                    <a:ea typeface="黑体" panose="02010600030101010101" pitchFamily="2" charset="-122"/>
                  </a:endParaRPr>
                </a:p>
              </p:txBody>
            </p:sp>
            <p:sp>
              <p:nvSpPr>
                <p:cNvPr id="103436" name="AutoShape 10"/>
                <p:cNvSpPr>
                  <a:spLocks noChangeArrowheads="1"/>
                </p:cNvSpPr>
                <p:nvPr/>
              </p:nvSpPr>
              <p:spPr bwMode="auto">
                <a:xfrm>
                  <a:off x="1808" y="1348"/>
                  <a:ext cx="168" cy="34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黑体" panose="02010600030101010101" pitchFamily="2" charset="-122"/>
                    <a:ea typeface="黑体" panose="02010600030101010101" pitchFamily="2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1627320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771525" y="460375"/>
            <a:ext cx="837247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判断二进制加法结果是否大于9的逻辑表达式为: 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zh-CN">
                <a:solidFill>
                  <a:srgbClr val="FF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</a:t>
            </a:r>
            <a:r>
              <a:rPr lang="en-US" altLang="zh-CN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C</a:t>
            </a:r>
            <a:r>
              <a:rPr lang="en-US" altLang="zh-CN" baseline="-3000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i4 </a:t>
            </a:r>
            <a:r>
              <a:rPr lang="en-US" altLang="zh-CN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 C</a:t>
            </a:r>
            <a:r>
              <a:rPr lang="en-US" altLang="zh-CN" baseline="-3000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i4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’</a:t>
            </a:r>
            <a:r>
              <a:rPr lang="en-US" altLang="zh-CN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+  S</a:t>
            </a:r>
            <a:r>
              <a:rPr lang="en-US" altLang="zh-CN" baseline="-3000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i4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’</a:t>
            </a:r>
            <a:r>
              <a:rPr lang="en-US" altLang="zh-CN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S</a:t>
            </a:r>
            <a:r>
              <a:rPr lang="en-US" altLang="zh-CN" baseline="-3000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i3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’</a:t>
            </a:r>
            <a:r>
              <a:rPr lang="en-US" altLang="zh-CN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+ S</a:t>
            </a:r>
            <a:r>
              <a:rPr lang="en-US" altLang="zh-CN" baseline="-3000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i4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’</a:t>
            </a:r>
            <a:r>
              <a:rPr lang="en-US" altLang="zh-CN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S</a:t>
            </a:r>
            <a:r>
              <a:rPr lang="en-US" altLang="zh-CN" baseline="-3000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i2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’</a:t>
            </a:r>
            <a:endParaRPr lang="zh-CN" altLang="en-US" b="0">
              <a:solidFill>
                <a:schemeClr val="hlink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744538" y="1752600"/>
            <a:ext cx="8399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00000"/>
              </a:lnSpc>
              <a:tabLst>
                <a:tab pos="-6350" algn="l"/>
              </a:tabLst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一位</a:t>
            </a:r>
            <a:r>
              <a:rPr lang="en-US" altLang="zh-CN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8421</a:t>
            </a: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码加法器原理：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104452" name="Group 49"/>
          <p:cNvGrpSpPr/>
          <p:nvPr/>
        </p:nvGrpSpPr>
        <p:grpSpPr bwMode="auto">
          <a:xfrm>
            <a:off x="1720850" y="2527300"/>
            <a:ext cx="6003925" cy="2781300"/>
            <a:chOff x="1084" y="1295"/>
            <a:chExt cx="3782" cy="1752"/>
          </a:xfrm>
        </p:grpSpPr>
        <p:sp>
          <p:nvSpPr>
            <p:cNvPr id="104453" name="Text Box 5"/>
            <p:cNvSpPr txBox="1">
              <a:spLocks noChangeArrowheads="1"/>
            </p:cNvSpPr>
            <p:nvPr/>
          </p:nvSpPr>
          <p:spPr bwMode="auto">
            <a:xfrm>
              <a:off x="1914" y="1593"/>
              <a:ext cx="1669" cy="16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80"/>
              </a:solidFill>
              <a:miter lim="800000"/>
            </a:ln>
          </p:spPr>
          <p:txBody>
            <a:bodyPr t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Σ2</a:t>
              </a:r>
            </a:p>
          </p:txBody>
        </p:sp>
        <p:sp>
          <p:nvSpPr>
            <p:cNvPr id="104454" name="Text Box 6"/>
            <p:cNvSpPr txBox="1">
              <a:spLocks noChangeArrowheads="1"/>
            </p:cNvSpPr>
            <p:nvPr/>
          </p:nvSpPr>
          <p:spPr bwMode="auto">
            <a:xfrm>
              <a:off x="1914" y="2397"/>
              <a:ext cx="1669" cy="16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80"/>
              </a:solidFill>
              <a:miter lim="800000"/>
            </a:ln>
          </p:spPr>
          <p:txBody>
            <a:bodyPr t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Σ1</a:t>
              </a:r>
            </a:p>
          </p:txBody>
        </p:sp>
        <p:sp>
          <p:nvSpPr>
            <p:cNvPr id="104455" name="Line 7"/>
            <p:cNvSpPr>
              <a:spLocks noChangeShapeType="1"/>
            </p:cNvSpPr>
            <p:nvPr/>
          </p:nvSpPr>
          <p:spPr bwMode="auto">
            <a:xfrm flipV="1">
              <a:off x="2735" y="1427"/>
              <a:ext cx="0" cy="168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zh-CN" altLang="en-US"/>
            </a:p>
          </p:txBody>
        </p:sp>
        <p:sp>
          <p:nvSpPr>
            <p:cNvPr id="104456" name="Line 8"/>
            <p:cNvSpPr>
              <a:spLocks noChangeShapeType="1"/>
            </p:cNvSpPr>
            <p:nvPr/>
          </p:nvSpPr>
          <p:spPr bwMode="auto">
            <a:xfrm flipV="1">
              <a:off x="2376" y="2553"/>
              <a:ext cx="0" cy="168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zh-CN" altLang="en-US"/>
            </a:p>
          </p:txBody>
        </p:sp>
        <p:sp>
          <p:nvSpPr>
            <p:cNvPr id="104457" name="Line 9"/>
            <p:cNvSpPr>
              <a:spLocks noChangeShapeType="1"/>
            </p:cNvSpPr>
            <p:nvPr/>
          </p:nvSpPr>
          <p:spPr bwMode="auto">
            <a:xfrm flipV="1">
              <a:off x="3128" y="2553"/>
              <a:ext cx="0" cy="168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zh-CN" altLang="en-US"/>
            </a:p>
          </p:txBody>
        </p:sp>
        <p:sp>
          <p:nvSpPr>
            <p:cNvPr id="104458" name="Line 10"/>
            <p:cNvSpPr>
              <a:spLocks noChangeShapeType="1"/>
            </p:cNvSpPr>
            <p:nvPr/>
          </p:nvSpPr>
          <p:spPr bwMode="auto">
            <a:xfrm flipV="1">
              <a:off x="3128" y="1751"/>
              <a:ext cx="0" cy="641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zh-CN" altLang="en-US"/>
            </a:p>
          </p:txBody>
        </p:sp>
        <p:sp>
          <p:nvSpPr>
            <p:cNvPr id="104459" name="Line 11"/>
            <p:cNvSpPr>
              <a:spLocks noChangeShapeType="1"/>
            </p:cNvSpPr>
            <p:nvPr/>
          </p:nvSpPr>
          <p:spPr bwMode="auto">
            <a:xfrm flipV="1">
              <a:off x="2372" y="1751"/>
              <a:ext cx="0" cy="167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zh-CN" altLang="en-US"/>
            </a:p>
          </p:txBody>
        </p:sp>
        <p:sp>
          <p:nvSpPr>
            <p:cNvPr id="104460" name="Line 12"/>
            <p:cNvSpPr>
              <a:spLocks noChangeShapeType="1"/>
            </p:cNvSpPr>
            <p:nvPr/>
          </p:nvSpPr>
          <p:spPr bwMode="auto">
            <a:xfrm flipV="1">
              <a:off x="2224" y="1887"/>
              <a:ext cx="300" cy="5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zh-CN" altLang="en-US"/>
            </a:p>
          </p:txBody>
        </p:sp>
        <p:sp>
          <p:nvSpPr>
            <p:cNvPr id="104461" name="Line 13"/>
            <p:cNvSpPr>
              <a:spLocks noChangeShapeType="1"/>
            </p:cNvSpPr>
            <p:nvPr/>
          </p:nvSpPr>
          <p:spPr bwMode="auto">
            <a:xfrm flipV="1">
              <a:off x="2216" y="1905"/>
              <a:ext cx="300" cy="51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zh-CN" altLang="en-US"/>
            </a:p>
          </p:txBody>
        </p:sp>
        <p:sp>
          <p:nvSpPr>
            <p:cNvPr id="104462" name="Line 14"/>
            <p:cNvSpPr>
              <a:spLocks noChangeShapeType="1"/>
            </p:cNvSpPr>
            <p:nvPr/>
          </p:nvSpPr>
          <p:spPr bwMode="auto">
            <a:xfrm flipH="1">
              <a:off x="1624" y="2475"/>
              <a:ext cx="290" cy="0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zh-CN" altLang="en-US"/>
            </a:p>
          </p:txBody>
        </p:sp>
        <p:sp>
          <p:nvSpPr>
            <p:cNvPr id="104463" name="Line 15"/>
            <p:cNvSpPr>
              <a:spLocks noChangeShapeType="1"/>
            </p:cNvSpPr>
            <p:nvPr/>
          </p:nvSpPr>
          <p:spPr bwMode="auto">
            <a:xfrm flipH="1">
              <a:off x="3580" y="2475"/>
              <a:ext cx="430" cy="0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zh-CN" altLang="en-US"/>
            </a:p>
          </p:txBody>
        </p:sp>
        <p:sp>
          <p:nvSpPr>
            <p:cNvPr id="104464" name="Line 16"/>
            <p:cNvSpPr>
              <a:spLocks noChangeShapeType="1"/>
            </p:cNvSpPr>
            <p:nvPr/>
          </p:nvSpPr>
          <p:spPr bwMode="auto">
            <a:xfrm>
              <a:off x="2337" y="1942"/>
              <a:ext cx="0" cy="69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zh-CN" altLang="en-US"/>
            </a:p>
          </p:txBody>
        </p:sp>
        <p:sp>
          <p:nvSpPr>
            <p:cNvPr id="104465" name="Line 17"/>
            <p:cNvSpPr>
              <a:spLocks noChangeShapeType="1"/>
            </p:cNvSpPr>
            <p:nvPr/>
          </p:nvSpPr>
          <p:spPr bwMode="auto">
            <a:xfrm>
              <a:off x="2406" y="1926"/>
              <a:ext cx="0" cy="85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zh-CN" altLang="en-US"/>
            </a:p>
          </p:txBody>
        </p:sp>
        <p:sp>
          <p:nvSpPr>
            <p:cNvPr id="104466" name="Oval 18"/>
            <p:cNvSpPr>
              <a:spLocks noChangeArrowheads="1"/>
            </p:cNvSpPr>
            <p:nvPr/>
          </p:nvSpPr>
          <p:spPr bwMode="auto">
            <a:xfrm>
              <a:off x="1307" y="2360"/>
              <a:ext cx="27" cy="17"/>
            </a:xfrm>
            <a:prstGeom prst="ellipse">
              <a:avLst/>
            </a:prstGeom>
            <a:solidFill>
              <a:srgbClr val="000080"/>
            </a:solidFill>
            <a:ln w="12700">
              <a:solidFill>
                <a:srgbClr val="000080"/>
              </a:solidFill>
              <a:round/>
            </a:ln>
          </p:spPr>
          <p:txBody>
            <a:bodyPr tIns="0" bIns="0"/>
            <a:lstStyle/>
            <a:p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04467" name="Oval 19"/>
            <p:cNvSpPr>
              <a:spLocks noChangeArrowheads="1"/>
            </p:cNvSpPr>
            <p:nvPr/>
          </p:nvSpPr>
          <p:spPr bwMode="auto">
            <a:xfrm>
              <a:off x="1470" y="2004"/>
              <a:ext cx="27" cy="17"/>
            </a:xfrm>
            <a:prstGeom prst="ellipse">
              <a:avLst/>
            </a:prstGeom>
            <a:solidFill>
              <a:srgbClr val="000080"/>
            </a:solidFill>
            <a:ln w="12700">
              <a:solidFill>
                <a:srgbClr val="000080"/>
              </a:solidFill>
              <a:round/>
            </a:ln>
          </p:spPr>
          <p:txBody>
            <a:bodyPr tIns="0" bIns="0"/>
            <a:lstStyle/>
            <a:p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04468" name="Text Box 20"/>
            <p:cNvSpPr txBox="1">
              <a:spLocks noChangeArrowheads="1"/>
            </p:cNvSpPr>
            <p:nvPr/>
          </p:nvSpPr>
          <p:spPr bwMode="auto">
            <a:xfrm>
              <a:off x="1576" y="2289"/>
              <a:ext cx="385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kumimoji="0" lang="en-US" altLang="zh-CN" sz="18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i4</a:t>
              </a:r>
              <a:r>
                <a:rPr kumimoji="0" lang="en-US" altLang="zh-CN" sz="1800">
                  <a:solidFill>
                    <a:srgbClr val="000080"/>
                  </a:solidFill>
                  <a:latin typeface="Times New Roman" panose="02020603050405020304" pitchFamily="18" charset="0"/>
                  <a:ea typeface="黑体" panose="02010600030101010101" pitchFamily="2" charset="-122"/>
                </a:rPr>
                <a:t>’</a:t>
              </a:r>
              <a:endParaRPr kumimoji="0"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04469" name="Text Box 21"/>
            <p:cNvSpPr txBox="1">
              <a:spLocks noChangeArrowheads="1"/>
            </p:cNvSpPr>
            <p:nvPr/>
          </p:nvSpPr>
          <p:spPr bwMode="auto">
            <a:xfrm>
              <a:off x="3713" y="2273"/>
              <a:ext cx="48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kumimoji="0" lang="en-US" altLang="zh-CN" sz="18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i0</a:t>
              </a:r>
              <a:endParaRPr kumimoji="0"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04470" name="Text Box 22"/>
            <p:cNvSpPr txBox="1">
              <a:spLocks noChangeArrowheads="1"/>
            </p:cNvSpPr>
            <p:nvPr/>
          </p:nvSpPr>
          <p:spPr bwMode="auto">
            <a:xfrm>
              <a:off x="2471" y="1295"/>
              <a:ext cx="660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</a:t>
              </a:r>
              <a:r>
                <a:rPr kumimoji="0" lang="en-US" altLang="zh-CN" sz="18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i4</a:t>
              </a: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-S</a:t>
              </a:r>
              <a:r>
                <a:rPr kumimoji="0" lang="en-US" altLang="zh-CN" sz="18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i1</a:t>
              </a:r>
              <a:endParaRPr kumimoji="0"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04471" name="Text Box 23"/>
            <p:cNvSpPr txBox="1">
              <a:spLocks noChangeArrowheads="1"/>
            </p:cNvSpPr>
            <p:nvPr/>
          </p:nvSpPr>
          <p:spPr bwMode="auto">
            <a:xfrm>
              <a:off x="1773" y="2732"/>
              <a:ext cx="1871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</a:t>
              </a: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          B</a:t>
              </a:r>
            </a:p>
            <a:p>
              <a:pPr algn="ctr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(A</a:t>
              </a:r>
              <a:r>
                <a:rPr kumimoji="0" lang="en-US" altLang="zh-CN" sz="18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i4</a:t>
              </a: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-A</a:t>
              </a:r>
              <a:r>
                <a:rPr kumimoji="0" lang="en-US" altLang="zh-CN" sz="18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i1</a:t>
              </a: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)  (B</a:t>
              </a:r>
              <a:r>
                <a:rPr kumimoji="0" lang="en-US" altLang="zh-CN" sz="18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i4</a:t>
              </a: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-B</a:t>
              </a:r>
              <a:r>
                <a:rPr kumimoji="0" lang="en-US" altLang="zh-CN" sz="18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i1</a:t>
              </a: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)</a:t>
              </a:r>
            </a:p>
            <a:p>
              <a:pPr algn="ctr">
                <a:lnSpc>
                  <a:spcPct val="100000"/>
                </a:lnSpc>
              </a:pPr>
              <a:endParaRPr kumimoji="0"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04472" name="AutoShape 24"/>
            <p:cNvSpPr>
              <a:spLocks noChangeArrowheads="1"/>
            </p:cNvSpPr>
            <p:nvPr/>
          </p:nvSpPr>
          <p:spPr bwMode="auto">
            <a:xfrm>
              <a:off x="3644" y="1349"/>
              <a:ext cx="1222" cy="172"/>
            </a:xfrm>
            <a:prstGeom prst="wedgeRoundRectCallout">
              <a:avLst>
                <a:gd name="adj1" fmla="val -62134"/>
                <a:gd name="adj2" fmla="val 115593"/>
                <a:gd name="adj3" fmla="val 16667"/>
              </a:avLst>
            </a:prstGeom>
            <a:solidFill>
              <a:srgbClr val="FFFF00"/>
            </a:solidFill>
            <a:ln w="9525">
              <a:solidFill>
                <a:schemeClr val="hlink"/>
              </a:solidFill>
              <a:miter lim="800000"/>
            </a:ln>
          </p:spPr>
          <p:txBody>
            <a:bodyPr tIns="0" bIns="0"/>
            <a:lstStyle/>
            <a:p>
              <a:pPr algn="just">
                <a:lnSpc>
                  <a:spcPct val="100000"/>
                </a:lnSpc>
              </a:pPr>
              <a:r>
                <a:rPr kumimoji="0" lang="zh-CN" altLang="en-US" sz="180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二进制加法器</a:t>
              </a:r>
            </a:p>
          </p:txBody>
        </p:sp>
        <p:sp>
          <p:nvSpPr>
            <p:cNvPr id="104473" name="AutoShape 25"/>
            <p:cNvSpPr>
              <a:spLocks noChangeArrowheads="1"/>
            </p:cNvSpPr>
            <p:nvPr/>
          </p:nvSpPr>
          <p:spPr bwMode="auto">
            <a:xfrm>
              <a:off x="3628" y="2007"/>
              <a:ext cx="1184" cy="172"/>
            </a:xfrm>
            <a:prstGeom prst="wedgeRoundRectCallout">
              <a:avLst>
                <a:gd name="adj1" fmla="val -60606"/>
                <a:gd name="adj2" fmla="val 194051"/>
                <a:gd name="adj3" fmla="val 16667"/>
              </a:avLst>
            </a:prstGeom>
            <a:solidFill>
              <a:srgbClr val="FFFF00"/>
            </a:solidFill>
            <a:ln w="9525">
              <a:solidFill>
                <a:schemeClr val="hlink"/>
              </a:solidFill>
              <a:miter lim="800000"/>
            </a:ln>
          </p:spPr>
          <p:txBody>
            <a:bodyPr tIns="0" bIns="0"/>
            <a:lstStyle/>
            <a:p>
              <a:pPr algn="just">
                <a:lnSpc>
                  <a:spcPct val="100000"/>
                </a:lnSpc>
              </a:pPr>
              <a:r>
                <a:rPr kumimoji="0" lang="zh-CN" altLang="en-US" sz="180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二进制加法器</a:t>
              </a:r>
            </a:p>
          </p:txBody>
        </p:sp>
        <p:sp>
          <p:nvSpPr>
            <p:cNvPr id="104474" name="Text Box 26"/>
            <p:cNvSpPr txBox="1">
              <a:spLocks noChangeArrowheads="1"/>
            </p:cNvSpPr>
            <p:nvPr/>
          </p:nvSpPr>
          <p:spPr bwMode="auto">
            <a:xfrm>
              <a:off x="3157" y="1847"/>
              <a:ext cx="75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</a:t>
              </a:r>
              <a:r>
                <a:rPr kumimoji="0" lang="en-US" altLang="zh-CN" sz="18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i4</a:t>
              </a:r>
              <a:r>
                <a:rPr kumimoji="0" lang="en-US" altLang="zh-CN" sz="1800">
                  <a:solidFill>
                    <a:srgbClr val="000080"/>
                  </a:solidFill>
                  <a:latin typeface="Times New Roman" panose="02020603050405020304" pitchFamily="18" charset="0"/>
                  <a:ea typeface="黑体" panose="02010600030101010101" pitchFamily="2" charset="-122"/>
                </a:rPr>
                <a:t>’</a:t>
              </a: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-S</a:t>
              </a:r>
              <a:r>
                <a:rPr kumimoji="0" lang="en-US" altLang="zh-CN" sz="18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i1</a:t>
              </a:r>
              <a:r>
                <a:rPr kumimoji="0" lang="en-US" altLang="zh-CN" sz="1800">
                  <a:solidFill>
                    <a:srgbClr val="000080"/>
                  </a:solidFill>
                  <a:latin typeface="Times New Roman" panose="02020603050405020304" pitchFamily="18" charset="0"/>
                  <a:ea typeface="黑体" panose="02010600030101010101" pitchFamily="2" charset="-122"/>
                </a:rPr>
                <a:t>’</a:t>
              </a:r>
              <a:r>
                <a:rPr kumimoji="0" lang="en-US" altLang="zh-CN" sz="18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</a:t>
              </a:r>
              <a:endParaRPr kumimoji="0"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04475" name="Rectangle 27"/>
            <p:cNvSpPr>
              <a:spLocks noChangeArrowheads="1"/>
            </p:cNvSpPr>
            <p:nvPr/>
          </p:nvSpPr>
          <p:spPr bwMode="auto">
            <a:xfrm>
              <a:off x="1297" y="2189"/>
              <a:ext cx="377" cy="11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80"/>
              </a:solidFill>
              <a:miter lim="800000"/>
            </a:ln>
          </p:spPr>
          <p:txBody>
            <a:bodyPr tIns="0" bIns="0"/>
            <a:lstStyle/>
            <a:p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04476" name="Line 28"/>
            <p:cNvSpPr>
              <a:spLocks noChangeShapeType="1"/>
            </p:cNvSpPr>
            <p:nvPr/>
          </p:nvSpPr>
          <p:spPr bwMode="auto">
            <a:xfrm>
              <a:off x="1297" y="2249"/>
              <a:ext cx="377" cy="0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zh-CN" altLang="en-US"/>
            </a:p>
          </p:txBody>
        </p:sp>
        <p:sp>
          <p:nvSpPr>
            <p:cNvPr id="104477" name="Text Box 29"/>
            <p:cNvSpPr txBox="1">
              <a:spLocks noChangeArrowheads="1"/>
            </p:cNvSpPr>
            <p:nvPr/>
          </p:nvSpPr>
          <p:spPr bwMode="auto">
            <a:xfrm>
              <a:off x="1282" y="2191"/>
              <a:ext cx="412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kumimoji="0" lang="zh-CN" altLang="en-US" sz="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≥</a:t>
              </a:r>
              <a:r>
                <a:rPr kumimoji="0" lang="en-US" altLang="zh-CN" sz="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</a:p>
            <a:p>
              <a:pPr>
                <a:lnSpc>
                  <a:spcPct val="80000"/>
                </a:lnSpc>
              </a:pPr>
              <a:r>
                <a:rPr kumimoji="0" lang="en-US" altLang="zh-CN" sz="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&amp;</a:t>
              </a:r>
            </a:p>
          </p:txBody>
        </p:sp>
        <p:sp>
          <p:nvSpPr>
            <p:cNvPr id="104478" name="Line 30"/>
            <p:cNvSpPr>
              <a:spLocks noChangeShapeType="1"/>
            </p:cNvSpPr>
            <p:nvPr/>
          </p:nvSpPr>
          <p:spPr bwMode="auto">
            <a:xfrm>
              <a:off x="1414" y="2254"/>
              <a:ext cx="0" cy="48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zh-CN" altLang="en-US"/>
            </a:p>
          </p:txBody>
        </p:sp>
        <p:sp>
          <p:nvSpPr>
            <p:cNvPr id="104479" name="Line 31"/>
            <p:cNvSpPr>
              <a:spLocks noChangeShapeType="1"/>
            </p:cNvSpPr>
            <p:nvPr/>
          </p:nvSpPr>
          <p:spPr bwMode="auto">
            <a:xfrm>
              <a:off x="1544" y="2254"/>
              <a:ext cx="0" cy="48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zh-CN" altLang="en-US"/>
            </a:p>
          </p:txBody>
        </p:sp>
        <p:sp>
          <p:nvSpPr>
            <p:cNvPr id="104480" name="Line 32"/>
            <p:cNvSpPr>
              <a:spLocks noChangeShapeType="1"/>
            </p:cNvSpPr>
            <p:nvPr/>
          </p:nvSpPr>
          <p:spPr bwMode="auto">
            <a:xfrm flipH="1">
              <a:off x="1102" y="2009"/>
              <a:ext cx="1307" cy="0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zh-CN" altLang="en-US"/>
            </a:p>
          </p:txBody>
        </p:sp>
        <p:sp>
          <p:nvSpPr>
            <p:cNvPr id="104481" name="Line 33"/>
            <p:cNvSpPr>
              <a:spLocks noChangeShapeType="1"/>
            </p:cNvSpPr>
            <p:nvPr/>
          </p:nvSpPr>
          <p:spPr bwMode="auto">
            <a:xfrm flipV="1">
              <a:off x="1479" y="2010"/>
              <a:ext cx="0" cy="1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zh-CN" altLang="en-US"/>
            </a:p>
          </p:txBody>
        </p:sp>
        <p:sp>
          <p:nvSpPr>
            <p:cNvPr id="104482" name="Oval 34"/>
            <p:cNvSpPr>
              <a:spLocks noChangeArrowheads="1"/>
            </p:cNvSpPr>
            <p:nvPr/>
          </p:nvSpPr>
          <p:spPr bwMode="auto">
            <a:xfrm>
              <a:off x="2326" y="2007"/>
              <a:ext cx="26" cy="17"/>
            </a:xfrm>
            <a:prstGeom prst="ellipse">
              <a:avLst/>
            </a:prstGeom>
            <a:solidFill>
              <a:srgbClr val="000080"/>
            </a:solidFill>
            <a:ln w="12700">
              <a:solidFill>
                <a:srgbClr val="000080"/>
              </a:solidFill>
              <a:round/>
            </a:ln>
          </p:spPr>
          <p:txBody>
            <a:bodyPr tIns="0" bIns="0"/>
            <a:lstStyle/>
            <a:p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04483" name="Text Box 35"/>
            <p:cNvSpPr txBox="1">
              <a:spLocks noChangeArrowheads="1"/>
            </p:cNvSpPr>
            <p:nvPr/>
          </p:nvSpPr>
          <p:spPr bwMode="auto">
            <a:xfrm>
              <a:off x="1146" y="1798"/>
              <a:ext cx="38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kumimoji="0" lang="en-US" altLang="zh-CN" sz="18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i4</a:t>
              </a:r>
              <a:endParaRPr kumimoji="0"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04484" name="Line 36"/>
            <p:cNvSpPr>
              <a:spLocks noChangeShapeType="1"/>
            </p:cNvSpPr>
            <p:nvPr/>
          </p:nvSpPr>
          <p:spPr bwMode="auto">
            <a:xfrm flipH="1">
              <a:off x="2268" y="1935"/>
              <a:ext cx="0" cy="218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zh-CN" altLang="en-US"/>
            </a:p>
          </p:txBody>
        </p:sp>
        <p:sp>
          <p:nvSpPr>
            <p:cNvPr id="104485" name="Line 37"/>
            <p:cNvSpPr>
              <a:spLocks noChangeShapeType="1"/>
            </p:cNvSpPr>
            <p:nvPr/>
          </p:nvSpPr>
          <p:spPr bwMode="auto">
            <a:xfrm>
              <a:off x="2222" y="2154"/>
              <a:ext cx="92" cy="0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zh-CN" altLang="en-US"/>
            </a:p>
          </p:txBody>
        </p:sp>
        <p:sp>
          <p:nvSpPr>
            <p:cNvPr id="104486" name="Freeform 38"/>
            <p:cNvSpPr/>
            <p:nvPr/>
          </p:nvSpPr>
          <p:spPr bwMode="auto">
            <a:xfrm>
              <a:off x="2270" y="1901"/>
              <a:ext cx="216" cy="192"/>
            </a:xfrm>
            <a:custGeom>
              <a:avLst/>
              <a:gdLst>
                <a:gd name="T0" fmla="*/ 1 w 420"/>
                <a:gd name="T1" fmla="*/ 0 h 399"/>
                <a:gd name="T2" fmla="*/ 1 w 420"/>
                <a:gd name="T3" fmla="*/ 0 h 399"/>
                <a:gd name="T4" fmla="*/ 0 w 420"/>
                <a:gd name="T5" fmla="*/ 0 h 399"/>
                <a:gd name="T6" fmla="*/ 0 60000 65536"/>
                <a:gd name="T7" fmla="*/ 0 60000 65536"/>
                <a:gd name="T8" fmla="*/ 0 60000 65536"/>
                <a:gd name="T9" fmla="*/ 0 w 420"/>
                <a:gd name="T10" fmla="*/ 0 h 399"/>
                <a:gd name="T11" fmla="*/ 420 w 420"/>
                <a:gd name="T12" fmla="*/ 399 h 3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0" h="399">
                  <a:moveTo>
                    <a:pt x="420" y="0"/>
                  </a:moveTo>
                  <a:lnTo>
                    <a:pt x="420" y="399"/>
                  </a:lnTo>
                  <a:lnTo>
                    <a:pt x="0" y="399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endParaRPr lang="zh-CN" altLang="en-US"/>
            </a:p>
          </p:txBody>
        </p:sp>
        <p:sp>
          <p:nvSpPr>
            <p:cNvPr id="104487" name="Oval 39"/>
            <p:cNvSpPr>
              <a:spLocks noChangeArrowheads="1"/>
            </p:cNvSpPr>
            <p:nvPr/>
          </p:nvSpPr>
          <p:spPr bwMode="auto">
            <a:xfrm>
              <a:off x="2257" y="2087"/>
              <a:ext cx="26" cy="17"/>
            </a:xfrm>
            <a:prstGeom prst="ellipse">
              <a:avLst/>
            </a:prstGeom>
            <a:solidFill>
              <a:srgbClr val="000080"/>
            </a:solidFill>
            <a:ln w="12700">
              <a:solidFill>
                <a:srgbClr val="000080"/>
              </a:solidFill>
              <a:round/>
            </a:ln>
          </p:spPr>
          <p:txBody>
            <a:bodyPr tIns="0" bIns="0"/>
            <a:lstStyle/>
            <a:p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104488" name="Line 40"/>
            <p:cNvSpPr>
              <a:spLocks noChangeShapeType="1"/>
            </p:cNvSpPr>
            <p:nvPr/>
          </p:nvSpPr>
          <p:spPr bwMode="auto">
            <a:xfrm flipV="1">
              <a:off x="1625" y="2298"/>
              <a:ext cx="0" cy="175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zh-CN" altLang="en-US"/>
            </a:p>
          </p:txBody>
        </p:sp>
        <p:sp>
          <p:nvSpPr>
            <p:cNvPr id="104489" name="Line 41"/>
            <p:cNvSpPr>
              <a:spLocks noChangeShapeType="1"/>
            </p:cNvSpPr>
            <p:nvPr/>
          </p:nvSpPr>
          <p:spPr bwMode="auto">
            <a:xfrm>
              <a:off x="1317" y="2298"/>
              <a:ext cx="0" cy="322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zh-CN" altLang="en-US"/>
            </a:p>
          </p:txBody>
        </p:sp>
        <p:sp>
          <p:nvSpPr>
            <p:cNvPr id="104490" name="Line 42"/>
            <p:cNvSpPr>
              <a:spLocks noChangeShapeType="1"/>
            </p:cNvSpPr>
            <p:nvPr/>
          </p:nvSpPr>
          <p:spPr bwMode="auto">
            <a:xfrm>
              <a:off x="1509" y="2301"/>
              <a:ext cx="0" cy="321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zh-CN" altLang="en-US"/>
            </a:p>
          </p:txBody>
        </p:sp>
        <p:sp>
          <p:nvSpPr>
            <p:cNvPr id="104491" name="Line 43"/>
            <p:cNvSpPr>
              <a:spLocks noChangeShapeType="1"/>
            </p:cNvSpPr>
            <p:nvPr/>
          </p:nvSpPr>
          <p:spPr bwMode="auto">
            <a:xfrm>
              <a:off x="1386" y="2306"/>
              <a:ext cx="0" cy="321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zh-CN" altLang="en-US"/>
            </a:p>
          </p:txBody>
        </p:sp>
        <p:sp>
          <p:nvSpPr>
            <p:cNvPr id="104492" name="Freeform 44"/>
            <p:cNvSpPr/>
            <p:nvPr/>
          </p:nvSpPr>
          <p:spPr bwMode="auto">
            <a:xfrm>
              <a:off x="1317" y="2303"/>
              <a:ext cx="131" cy="64"/>
            </a:xfrm>
            <a:custGeom>
              <a:avLst/>
              <a:gdLst>
                <a:gd name="T0" fmla="*/ 1 w 255"/>
                <a:gd name="T1" fmla="*/ 0 h 182"/>
                <a:gd name="T2" fmla="*/ 1 w 255"/>
                <a:gd name="T3" fmla="*/ 0 h 182"/>
                <a:gd name="T4" fmla="*/ 0 w 255"/>
                <a:gd name="T5" fmla="*/ 0 h 182"/>
                <a:gd name="T6" fmla="*/ 0 60000 65536"/>
                <a:gd name="T7" fmla="*/ 0 60000 65536"/>
                <a:gd name="T8" fmla="*/ 0 60000 65536"/>
                <a:gd name="T9" fmla="*/ 0 w 255"/>
                <a:gd name="T10" fmla="*/ 0 h 182"/>
                <a:gd name="T11" fmla="*/ 255 w 255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5" h="182">
                  <a:moveTo>
                    <a:pt x="255" y="0"/>
                  </a:moveTo>
                  <a:lnTo>
                    <a:pt x="255" y="182"/>
                  </a:lnTo>
                  <a:lnTo>
                    <a:pt x="0" y="182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endParaRPr lang="zh-CN" altLang="en-US"/>
            </a:p>
          </p:txBody>
        </p:sp>
        <p:sp>
          <p:nvSpPr>
            <p:cNvPr id="104493" name="Text Box 45"/>
            <p:cNvSpPr txBox="1">
              <a:spLocks noChangeArrowheads="1"/>
            </p:cNvSpPr>
            <p:nvPr/>
          </p:nvSpPr>
          <p:spPr bwMode="auto">
            <a:xfrm>
              <a:off x="1084" y="2598"/>
              <a:ext cx="922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</a:t>
              </a:r>
              <a:r>
                <a:rPr kumimoji="0" lang="en-US" altLang="zh-CN" sz="18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i4</a:t>
              </a:r>
              <a:r>
                <a:rPr kumimoji="0" lang="en-US" altLang="zh-CN" sz="1800">
                  <a:solidFill>
                    <a:srgbClr val="000080"/>
                  </a:solidFill>
                  <a:latin typeface="Times New Roman" panose="02020603050405020304" pitchFamily="18" charset="0"/>
                  <a:ea typeface="黑体" panose="02010600030101010101" pitchFamily="2" charset="-122"/>
                </a:rPr>
                <a:t>’</a:t>
              </a: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S</a:t>
              </a:r>
              <a:r>
                <a:rPr kumimoji="0" lang="en-US" altLang="zh-CN" sz="18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i3</a:t>
              </a:r>
              <a:r>
                <a:rPr kumimoji="0" lang="en-US" altLang="zh-CN" sz="1800">
                  <a:solidFill>
                    <a:srgbClr val="000080"/>
                  </a:solidFill>
                  <a:latin typeface="Times New Roman" panose="02020603050405020304" pitchFamily="18" charset="0"/>
                  <a:ea typeface="黑体" panose="02010600030101010101" pitchFamily="2" charset="-122"/>
                </a:rPr>
                <a:t>’</a:t>
              </a: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S</a:t>
              </a:r>
              <a:r>
                <a:rPr kumimoji="0" lang="en-US" altLang="zh-CN" sz="18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i2</a:t>
              </a:r>
              <a:r>
                <a:rPr kumimoji="0" lang="en-US" altLang="zh-CN" sz="1800">
                  <a:solidFill>
                    <a:srgbClr val="000080"/>
                  </a:solidFill>
                  <a:latin typeface="Times New Roman" panose="02020603050405020304" pitchFamily="18" charset="0"/>
                  <a:ea typeface="黑体" panose="02010600030101010101" pitchFamily="2" charset="-122"/>
                </a:rPr>
                <a:t>’</a:t>
              </a:r>
              <a:r>
                <a:rPr kumimoji="0" lang="en-US" altLang="zh-CN" sz="18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</a:t>
              </a:r>
              <a:endParaRPr kumimoji="0"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210048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3"/>
          <p:cNvSpPr>
            <a:spLocks noChangeArrowheads="1"/>
          </p:cNvSpPr>
          <p:nvPr/>
        </p:nvSpPr>
        <p:spPr bwMode="auto">
          <a:xfrm>
            <a:off x="744538" y="650875"/>
            <a:ext cx="8399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00000"/>
              </a:lnSpc>
              <a:tabLst>
                <a:tab pos="-6350" algn="l"/>
              </a:tabLst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一位</a:t>
            </a:r>
            <a:r>
              <a:rPr lang="en-US" altLang="zh-CN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8421</a:t>
            </a: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码加法器：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105475" name="Group 47"/>
          <p:cNvGrpSpPr/>
          <p:nvPr/>
        </p:nvGrpSpPr>
        <p:grpSpPr bwMode="auto">
          <a:xfrm>
            <a:off x="1447800" y="1241425"/>
            <a:ext cx="6324600" cy="4613275"/>
            <a:chOff x="912" y="720"/>
            <a:chExt cx="3984" cy="2906"/>
          </a:xfrm>
        </p:grpSpPr>
        <p:graphicFrame>
          <p:nvGraphicFramePr>
            <p:cNvPr id="105476" name="Object 48"/>
            <p:cNvGraphicFramePr>
              <a:graphicFrameLocks noChangeAspect="1"/>
            </p:cNvGraphicFramePr>
            <p:nvPr/>
          </p:nvGraphicFramePr>
          <p:xfrm>
            <a:off x="912" y="720"/>
            <a:ext cx="3984" cy="29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030" name="Visio" r:id="rId3" imgW="3890645" imgH="2594610" progId="Visio.Drawing.6">
                    <p:embed/>
                  </p:oleObj>
                </mc:Choice>
                <mc:Fallback>
                  <p:oleObj name="Visio" r:id="rId3" imgW="3890645" imgH="259461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720"/>
                          <a:ext cx="3984" cy="29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189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477" name="Rectangle 49"/>
            <p:cNvSpPr>
              <a:spLocks noChangeArrowheads="1"/>
            </p:cNvSpPr>
            <p:nvPr/>
          </p:nvSpPr>
          <p:spPr bwMode="auto">
            <a:xfrm>
              <a:off x="1920" y="1698"/>
              <a:ext cx="1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zh-CN" altLang="en-US" sz="1600" b="0">
                  <a:solidFill>
                    <a:schemeClr val="tx1"/>
                  </a:solidFill>
                  <a:latin typeface="宋体" panose="02010600030101010101" pitchFamily="2" charset="-122"/>
                </a:rPr>
                <a:t>＆</a:t>
              </a:r>
              <a:r>
                <a:rPr lang="zh-CN" altLang="en-US" sz="1600" b="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 </a:t>
              </a:r>
              <a:endParaRPr lang="zh-CN" altLang="en-US" sz="16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5478" name="Rectangle 50"/>
            <p:cNvSpPr>
              <a:spLocks noChangeArrowheads="1"/>
            </p:cNvSpPr>
            <p:nvPr/>
          </p:nvSpPr>
          <p:spPr bwMode="auto">
            <a:xfrm>
              <a:off x="1920" y="2178"/>
              <a:ext cx="1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zh-CN" altLang="en-US" sz="1600" b="0">
                  <a:solidFill>
                    <a:schemeClr val="tx1"/>
                  </a:solidFill>
                  <a:latin typeface="宋体" panose="02010600030101010101" pitchFamily="2" charset="-122"/>
                </a:rPr>
                <a:t>＆</a:t>
              </a:r>
              <a:r>
                <a:rPr lang="zh-CN" altLang="en-US" sz="1600" b="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 </a:t>
              </a:r>
              <a:endParaRPr lang="zh-CN" altLang="en-US" sz="16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5479" name="Rectangle 51"/>
            <p:cNvSpPr>
              <a:spLocks noChangeArrowheads="1"/>
            </p:cNvSpPr>
            <p:nvPr/>
          </p:nvSpPr>
          <p:spPr bwMode="auto">
            <a:xfrm>
              <a:off x="1392" y="1728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zh-CN" altLang="en-US" sz="1600" b="0">
                  <a:solidFill>
                    <a:schemeClr val="tx1"/>
                  </a:solidFill>
                  <a:latin typeface="宋体" panose="02010600030101010101" pitchFamily="2" charset="-122"/>
                </a:rPr>
                <a:t>≥</a:t>
              </a:r>
              <a:r>
                <a:rPr lang="zh-CN" altLang="en-US" sz="1600" b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1600" b="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 </a:t>
              </a:r>
              <a:endParaRPr lang="zh-CN" altLang="en-US" sz="16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498306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403225"/>
            <a:ext cx="9144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algn="ctr" eaLnBrk="1" hangingPunct="1">
              <a:lnSpc>
                <a:spcPct val="110000"/>
              </a:lnSpc>
            </a:pPr>
            <a:r>
              <a:rPr lang="zh-CN" altLang="en-US" sz="260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§4.3 带符号数的移位和舍入操作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546100" y="942975"/>
            <a:ext cx="8280400" cy="207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indent="589280" algn="just" eaLnBrk="1" hangingPunct="1">
              <a:lnSpc>
                <a:spcPct val="150000"/>
              </a:lnSpc>
              <a:spcAft>
                <a:spcPct val="50000"/>
              </a:spcAft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带符号数的移位指算术移位。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589280" algn="just">
              <a:lnSpc>
                <a:spcPct val="10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算术左移1位即乘以2操作，算术右移1位即除以2操作，移位的规则与码制有关。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589280">
              <a:lnSpc>
                <a:spcPct val="150000"/>
              </a:lnSpc>
            </a:pP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520700" y="2509838"/>
            <a:ext cx="8623300" cy="3328987"/>
            <a:chOff x="328" y="1581"/>
            <a:chExt cx="5432" cy="2097"/>
          </a:xfrm>
        </p:grpSpPr>
        <p:sp>
          <p:nvSpPr>
            <p:cNvPr id="38917" name="Rectangle 7"/>
            <p:cNvSpPr>
              <a:spLocks noChangeArrowheads="1"/>
            </p:cNvSpPr>
            <p:nvPr/>
          </p:nvSpPr>
          <p:spPr bwMode="auto">
            <a:xfrm>
              <a:off x="344" y="1581"/>
              <a:ext cx="5416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38088" rIns="90000" bIns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zh-CN" altLang="en-US">
                  <a:solidFill>
                    <a:srgbClr val="80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4.3.1 带符号数的移位操作 </a:t>
              </a:r>
            </a:p>
            <a:p>
              <a:pPr>
                <a:lnSpc>
                  <a:spcPct val="150000"/>
                </a:lnSpc>
              </a:pPr>
              <a:r>
                <a:rPr lang="zh-CN" altLang="en-US">
                  <a:solidFill>
                    <a:srgbClr val="80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 1．原码的移位规则</a:t>
              </a:r>
              <a:endParaRPr lang="zh-CN" altLang="en-US" b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38918" name="Rectangle 9"/>
            <p:cNvSpPr>
              <a:spLocks noChangeArrowheads="1"/>
            </p:cNvSpPr>
            <p:nvPr/>
          </p:nvSpPr>
          <p:spPr bwMode="auto">
            <a:xfrm>
              <a:off x="328" y="2252"/>
              <a:ext cx="5432" cy="1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/>
            <a:p>
              <a:pPr indent="560705" algn="just" eaLnBrk="1" hangingPunct="1">
                <a:lnSpc>
                  <a:spcPct val="150000"/>
                </a:lnSpc>
              </a:pPr>
              <a:r>
                <a:rPr lang="zh-CN" altLang="en-US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符号位均不变，空出位一律以</a:t>
              </a:r>
              <a:r>
                <a:rPr lang="zh-CN" altLang="en-US" dirty="0">
                  <a:solidFill>
                    <a:srgbClr val="000080"/>
                  </a:solidFill>
                  <a:latin typeface="Times New Roman" panose="02020603050405020304" pitchFamily="18" charset="0"/>
                  <a:ea typeface="黑体" panose="02010600030101010101" pitchFamily="2" charset="-122"/>
                </a:rPr>
                <a:t>“</a:t>
              </a:r>
              <a:r>
                <a:rPr lang="zh-CN" altLang="en-US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0</a:t>
              </a:r>
              <a:r>
                <a:rPr lang="zh-CN" altLang="en-US" dirty="0">
                  <a:solidFill>
                    <a:srgbClr val="000080"/>
                  </a:solidFill>
                  <a:latin typeface="Times New Roman" panose="02020603050405020304" pitchFamily="18" charset="0"/>
                  <a:ea typeface="黑体" panose="02010600030101010101" pitchFamily="2" charset="-122"/>
                </a:rPr>
                <a:t>”</a:t>
              </a:r>
              <a:r>
                <a:rPr lang="zh-CN" altLang="en-US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补入。</a:t>
              </a:r>
              <a:endParaRPr lang="zh-CN" altLang="en-US" dirty="0">
                <a:latin typeface="黑体" panose="02010600030101010101" pitchFamily="2" charset="-122"/>
                <a:ea typeface="黑体" panose="02010600030101010101" pitchFamily="2" charset="-122"/>
              </a:endParaRPr>
            </a:p>
            <a:p>
              <a:pPr indent="560705" algn="just">
                <a:lnSpc>
                  <a:spcPct val="150000"/>
                </a:lnSpc>
              </a:pPr>
              <a:r>
                <a:rPr lang="zh-CN" altLang="en-US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 例：移位前 1</a:t>
              </a:r>
              <a:r>
                <a:rPr lang="en-US" altLang="zh-CN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X</a:t>
              </a:r>
              <a:r>
                <a:rPr lang="en-US" altLang="zh-CN" baseline="-30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  <a:r>
                <a:rPr lang="en-US" altLang="zh-CN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X</a:t>
              </a:r>
              <a:r>
                <a:rPr lang="en-US" altLang="zh-CN" baseline="-30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2 </a:t>
              </a:r>
              <a:r>
                <a:rPr lang="en-US" altLang="zh-CN" dirty="0">
                  <a:solidFill>
                    <a:srgbClr val="000080"/>
                  </a:solidFill>
                  <a:latin typeface="Times New Roman" panose="02020603050405020304" pitchFamily="18" charset="0"/>
                  <a:ea typeface="黑体" panose="02010600030101010101" pitchFamily="2" charset="-122"/>
                </a:rPr>
                <a:t>…</a:t>
              </a:r>
              <a:r>
                <a:rPr lang="en-US" altLang="zh-CN" baseline="-30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</a:t>
              </a:r>
              <a:r>
                <a:rPr lang="en-US" altLang="zh-CN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X</a:t>
              </a:r>
              <a:r>
                <a:rPr lang="en-US" altLang="zh-CN" baseline="-30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n-1</a:t>
              </a:r>
              <a:r>
                <a:rPr lang="en-US" altLang="zh-CN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X</a:t>
              </a:r>
              <a:r>
                <a:rPr lang="en-US" altLang="zh-CN" baseline="-30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n</a:t>
              </a:r>
              <a:endParaRPr lang="en-US" altLang="zh-CN" dirty="0">
                <a:latin typeface="黑体" panose="02010600030101010101" pitchFamily="2" charset="-122"/>
                <a:ea typeface="黑体" panose="02010600030101010101" pitchFamily="2" charset="-122"/>
              </a:endParaRPr>
            </a:p>
            <a:p>
              <a:pPr indent="560705" algn="just">
                <a:lnSpc>
                  <a:spcPct val="150000"/>
                </a:lnSpc>
              </a:pPr>
              <a:r>
                <a:rPr lang="zh-CN" altLang="en-US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     移位后 1</a:t>
              </a:r>
              <a:r>
                <a:rPr lang="en-US" altLang="zh-CN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X</a:t>
              </a:r>
              <a:r>
                <a:rPr lang="en-US" altLang="zh-CN" baseline="-30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2</a:t>
              </a:r>
              <a:r>
                <a:rPr lang="en-US" altLang="zh-CN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X</a:t>
              </a:r>
              <a:r>
                <a:rPr lang="en-US" altLang="zh-CN" baseline="-30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3 </a:t>
              </a:r>
              <a:r>
                <a:rPr lang="en-US" altLang="zh-CN" dirty="0">
                  <a:solidFill>
                    <a:srgbClr val="000080"/>
                  </a:solidFill>
                  <a:latin typeface="Times New Roman" panose="02020603050405020304" pitchFamily="18" charset="0"/>
                  <a:ea typeface="黑体" panose="02010600030101010101" pitchFamily="2" charset="-122"/>
                </a:rPr>
                <a:t>…</a:t>
              </a:r>
              <a:r>
                <a:rPr lang="en-US" altLang="zh-CN" baseline="-30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</a:t>
              </a:r>
              <a:r>
                <a:rPr lang="en-US" altLang="zh-CN" dirty="0" err="1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X</a:t>
              </a:r>
              <a:r>
                <a:rPr lang="en-US" altLang="zh-CN" baseline="-30000" dirty="0" err="1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n</a:t>
              </a:r>
              <a:r>
                <a:rPr lang="en-US" altLang="zh-CN" baseline="-30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</a:t>
              </a:r>
              <a:r>
                <a:rPr lang="en-US" altLang="zh-CN" u="sng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0</a:t>
              </a:r>
              <a:r>
                <a:rPr lang="en-US" altLang="zh-CN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 </a:t>
              </a:r>
              <a:r>
                <a:rPr lang="en-US" altLang="zh-CN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（</a:t>
              </a:r>
              <a:r>
                <a:rPr lang="zh-CN" altLang="en-US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若</a:t>
              </a:r>
              <a:r>
                <a:rPr lang="en-US" altLang="zh-CN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X</a:t>
              </a:r>
              <a:r>
                <a:rPr lang="en-US" altLang="zh-CN" baseline="-30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  <a:r>
                <a:rPr lang="zh-CN" altLang="en-US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为1则溢出）</a:t>
              </a:r>
              <a:endParaRPr lang="zh-CN" altLang="en-US" dirty="0">
                <a:latin typeface="黑体" panose="02010600030101010101" pitchFamily="2" charset="-122"/>
                <a:ea typeface="黑体" panose="02010600030101010101" pitchFamily="2" charset="-122"/>
              </a:endParaRPr>
            </a:p>
            <a:p>
              <a:pPr indent="560705" algn="just">
                <a:lnSpc>
                  <a:spcPct val="150000"/>
                </a:lnSpc>
              </a:pPr>
              <a:r>
                <a:rPr lang="zh-CN" altLang="en-US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     右移后 1</a:t>
              </a:r>
              <a:r>
                <a:rPr lang="zh-CN" altLang="en-US" u="sng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0</a:t>
              </a:r>
              <a:r>
                <a:rPr lang="en-US" altLang="zh-CN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X</a:t>
              </a:r>
              <a:r>
                <a:rPr lang="en-US" altLang="zh-CN" baseline="-30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 </a:t>
              </a:r>
              <a:r>
                <a:rPr lang="en-US" altLang="zh-CN" dirty="0">
                  <a:solidFill>
                    <a:srgbClr val="000080"/>
                  </a:solidFill>
                  <a:latin typeface="Times New Roman" panose="02020603050405020304" pitchFamily="18" charset="0"/>
                  <a:ea typeface="黑体" panose="02010600030101010101" pitchFamily="2" charset="-122"/>
                </a:rPr>
                <a:t>…</a:t>
              </a:r>
              <a:r>
                <a:rPr lang="en-US" altLang="zh-CN" baseline="-30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</a:t>
              </a:r>
              <a:r>
                <a:rPr lang="en-US" altLang="zh-CN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X</a:t>
              </a:r>
              <a:r>
                <a:rPr lang="en-US" altLang="zh-CN" baseline="-30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n-2</a:t>
              </a:r>
              <a:r>
                <a:rPr lang="en-US" altLang="zh-CN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X</a:t>
              </a:r>
              <a:r>
                <a:rPr lang="en-US" altLang="zh-CN" baseline="-30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n-1</a:t>
              </a:r>
              <a:r>
                <a:rPr lang="en-US" altLang="zh-CN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（</a:t>
              </a:r>
              <a:r>
                <a:rPr lang="en-US" altLang="zh-CN" dirty="0" err="1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X</a:t>
              </a:r>
              <a:r>
                <a:rPr lang="en-US" altLang="zh-CN" baseline="-30000" dirty="0" err="1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n</a:t>
              </a:r>
              <a:r>
                <a:rPr lang="zh-CN" altLang="en-US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丢弃）</a:t>
              </a:r>
              <a:endParaRPr lang="zh-CN" altLang="en-US" b="0" dirty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270000" y="420688"/>
            <a:ext cx="7848600" cy="349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indent="3175" eaLnBrk="1" hangingPunct="1">
              <a:lnSpc>
                <a:spcPct val="14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2．补码的移位规则 </a:t>
            </a:r>
          </a:p>
          <a:p>
            <a:pPr indent="3175" algn="just">
              <a:lnSpc>
                <a:spcPct val="14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左移：符号位不变，所有位左移，末位补入</a:t>
            </a:r>
            <a:r>
              <a:rPr lang="zh-CN" altLang="en-US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“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0</a:t>
            </a:r>
            <a:r>
              <a:rPr lang="zh-CN" altLang="en-US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”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4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如果所有位左移后符号位变了，则溢出！</a:t>
            </a:r>
          </a:p>
          <a:p>
            <a:pPr indent="3175" algn="just">
              <a:lnSpc>
                <a:spcPct val="150000"/>
              </a:lnSpc>
            </a:pPr>
            <a:endParaRPr lang="zh-CN" altLang="en-US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50000"/>
              </a:lnSpc>
            </a:pPr>
            <a:endParaRPr lang="zh-CN" altLang="en-US" sz="100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5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右移：符号位不变，连同符号位右移</a:t>
            </a:r>
          </a:p>
          <a:p>
            <a:pPr indent="3175" algn="just">
              <a:lnSpc>
                <a:spcPct val="150000"/>
              </a:lnSpc>
            </a:pPr>
            <a:endParaRPr lang="zh-CN" altLang="en-US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39939" name="Group 25"/>
          <p:cNvGrpSpPr/>
          <p:nvPr/>
        </p:nvGrpSpPr>
        <p:grpSpPr bwMode="auto">
          <a:xfrm>
            <a:off x="2386013" y="2190750"/>
            <a:ext cx="2881312" cy="393700"/>
            <a:chOff x="1503" y="1380"/>
            <a:chExt cx="1815" cy="248"/>
          </a:xfrm>
        </p:grpSpPr>
        <p:sp>
          <p:nvSpPr>
            <p:cNvPr id="39952" name="Text Box 7"/>
            <p:cNvSpPr txBox="1">
              <a:spLocks noChangeArrowheads="1"/>
            </p:cNvSpPr>
            <p:nvPr/>
          </p:nvSpPr>
          <p:spPr bwMode="auto">
            <a:xfrm>
              <a:off x="2699" y="1380"/>
              <a:ext cx="619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kumimoji="0" lang="zh-CN" altLang="en-US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低位补0</a:t>
              </a:r>
            </a:p>
          </p:txBody>
        </p:sp>
        <p:sp>
          <p:nvSpPr>
            <p:cNvPr id="39953" name="Rectangle 4"/>
            <p:cNvSpPr>
              <a:spLocks noChangeArrowheads="1"/>
            </p:cNvSpPr>
            <p:nvPr/>
          </p:nvSpPr>
          <p:spPr bwMode="auto">
            <a:xfrm>
              <a:off x="1503" y="1425"/>
              <a:ext cx="898" cy="14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2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39954" name="Line 5"/>
            <p:cNvSpPr>
              <a:spLocks noChangeShapeType="1"/>
            </p:cNvSpPr>
            <p:nvPr/>
          </p:nvSpPr>
          <p:spPr bwMode="auto">
            <a:xfrm flipH="1">
              <a:off x="1827" y="1491"/>
              <a:ext cx="357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5" name="Line 6"/>
            <p:cNvSpPr>
              <a:spLocks noChangeShapeType="1"/>
            </p:cNvSpPr>
            <p:nvPr/>
          </p:nvSpPr>
          <p:spPr bwMode="auto">
            <a:xfrm flipH="1">
              <a:off x="2425" y="1493"/>
              <a:ext cx="183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6" name="Line 8"/>
            <p:cNvSpPr>
              <a:spLocks noChangeShapeType="1"/>
            </p:cNvSpPr>
            <p:nvPr/>
          </p:nvSpPr>
          <p:spPr bwMode="auto">
            <a:xfrm>
              <a:off x="1652" y="1425"/>
              <a:ext cx="0" cy="13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7" name="Line 9"/>
            <p:cNvSpPr>
              <a:spLocks noChangeShapeType="1"/>
            </p:cNvSpPr>
            <p:nvPr/>
          </p:nvSpPr>
          <p:spPr bwMode="auto">
            <a:xfrm flipH="1">
              <a:off x="1546" y="1493"/>
              <a:ext cx="184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40" name="Group 26"/>
          <p:cNvGrpSpPr/>
          <p:nvPr/>
        </p:nvGrpSpPr>
        <p:grpSpPr bwMode="auto">
          <a:xfrm>
            <a:off x="2100263" y="3473450"/>
            <a:ext cx="3446462" cy="635000"/>
            <a:chOff x="1323" y="2188"/>
            <a:chExt cx="2171" cy="400"/>
          </a:xfrm>
        </p:grpSpPr>
        <p:sp>
          <p:nvSpPr>
            <p:cNvPr id="39944" name="Text Box 11"/>
            <p:cNvSpPr txBox="1">
              <a:spLocks noChangeArrowheads="1"/>
            </p:cNvSpPr>
            <p:nvPr/>
          </p:nvSpPr>
          <p:spPr bwMode="auto">
            <a:xfrm>
              <a:off x="2642" y="2188"/>
              <a:ext cx="852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kumimoji="0" lang="zh-CN" altLang="en-US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低位丢弃</a:t>
              </a:r>
            </a:p>
            <a:p>
              <a:pPr algn="just">
                <a:lnSpc>
                  <a:spcPct val="100000"/>
                </a:lnSpc>
              </a:pPr>
              <a:r>
                <a:rPr kumimoji="0" lang="zh-CN" altLang="en-US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(或舍入)</a:t>
              </a:r>
            </a:p>
          </p:txBody>
        </p:sp>
        <p:sp>
          <p:nvSpPr>
            <p:cNvPr id="39945" name="Rectangle 13"/>
            <p:cNvSpPr>
              <a:spLocks noChangeArrowheads="1"/>
            </p:cNvSpPr>
            <p:nvPr/>
          </p:nvSpPr>
          <p:spPr bwMode="auto">
            <a:xfrm>
              <a:off x="1507" y="2228"/>
              <a:ext cx="912" cy="12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2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39946" name="Line 14"/>
            <p:cNvSpPr>
              <a:spLocks noChangeShapeType="1"/>
            </p:cNvSpPr>
            <p:nvPr/>
          </p:nvSpPr>
          <p:spPr bwMode="auto">
            <a:xfrm>
              <a:off x="1837" y="2300"/>
              <a:ext cx="36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7" name="Line 15"/>
            <p:cNvSpPr>
              <a:spLocks noChangeShapeType="1"/>
            </p:cNvSpPr>
            <p:nvPr/>
          </p:nvSpPr>
          <p:spPr bwMode="auto">
            <a:xfrm>
              <a:off x="2368" y="2300"/>
              <a:ext cx="187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8" name="Line 16"/>
            <p:cNvSpPr>
              <a:spLocks noChangeShapeType="1"/>
            </p:cNvSpPr>
            <p:nvPr/>
          </p:nvSpPr>
          <p:spPr bwMode="auto">
            <a:xfrm>
              <a:off x="1659" y="2228"/>
              <a:ext cx="0" cy="12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9" name="Line 17"/>
            <p:cNvSpPr>
              <a:spLocks noChangeShapeType="1"/>
            </p:cNvSpPr>
            <p:nvPr/>
          </p:nvSpPr>
          <p:spPr bwMode="auto">
            <a:xfrm>
              <a:off x="1598" y="2300"/>
              <a:ext cx="18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0" name="Line 18"/>
            <p:cNvSpPr>
              <a:spLocks noChangeShapeType="1"/>
            </p:cNvSpPr>
            <p:nvPr/>
          </p:nvSpPr>
          <p:spPr bwMode="auto">
            <a:xfrm>
              <a:off x="2291" y="2228"/>
              <a:ext cx="0" cy="1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1" name="Freeform 19"/>
            <p:cNvSpPr/>
            <p:nvPr/>
          </p:nvSpPr>
          <p:spPr bwMode="auto">
            <a:xfrm>
              <a:off x="1323" y="2188"/>
              <a:ext cx="261" cy="120"/>
            </a:xfrm>
            <a:custGeom>
              <a:avLst/>
              <a:gdLst>
                <a:gd name="T0" fmla="*/ 121 w 273"/>
                <a:gd name="T1" fmla="*/ 2 h 155"/>
                <a:gd name="T2" fmla="*/ 121 w 273"/>
                <a:gd name="T3" fmla="*/ 0 h 155"/>
                <a:gd name="T4" fmla="*/ 0 w 273"/>
                <a:gd name="T5" fmla="*/ 0 h 155"/>
                <a:gd name="T6" fmla="*/ 0 w 273"/>
                <a:gd name="T7" fmla="*/ 2 h 155"/>
                <a:gd name="T8" fmla="*/ 75 w 273"/>
                <a:gd name="T9" fmla="*/ 2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3"/>
                <a:gd name="T16" fmla="*/ 0 h 155"/>
                <a:gd name="T17" fmla="*/ 273 w 273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3" h="155">
                  <a:moveTo>
                    <a:pt x="273" y="124"/>
                  </a:moveTo>
                  <a:lnTo>
                    <a:pt x="273" y="0"/>
                  </a:lnTo>
                  <a:lnTo>
                    <a:pt x="0" y="0"/>
                  </a:lnTo>
                  <a:lnTo>
                    <a:pt x="0" y="155"/>
                  </a:lnTo>
                  <a:lnTo>
                    <a:pt x="168" y="155"/>
                  </a:ln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5"/>
          <p:cNvGrpSpPr/>
          <p:nvPr/>
        </p:nvGrpSpPr>
        <p:grpSpPr bwMode="auto">
          <a:xfrm>
            <a:off x="514350" y="4449763"/>
            <a:ext cx="6289675" cy="407987"/>
            <a:chOff x="380" y="2811"/>
            <a:chExt cx="3492" cy="257"/>
          </a:xfrm>
        </p:grpSpPr>
        <p:sp>
          <p:nvSpPr>
            <p:cNvPr id="39942" name="Rectangle 23"/>
            <p:cNvSpPr>
              <a:spLocks noChangeArrowheads="1"/>
            </p:cNvSpPr>
            <p:nvPr/>
          </p:nvSpPr>
          <p:spPr bwMode="auto">
            <a:xfrm>
              <a:off x="729" y="2811"/>
              <a:ext cx="3143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Font typeface="Wingdings" panose="05000000000000000000" pitchFamily="2" charset="2"/>
                <a:buNone/>
              </a:pPr>
              <a:r>
                <a:rPr lang="zh-CN" altLang="en-US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注意：</a:t>
              </a:r>
              <a:r>
                <a:rPr lang="zh-CN" altLang="en-US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机器数移位后总的位数不变！</a:t>
              </a:r>
            </a:p>
          </p:txBody>
        </p:sp>
        <p:graphicFrame>
          <p:nvGraphicFramePr>
            <p:cNvPr id="39943" name="Object 24"/>
            <p:cNvGraphicFramePr>
              <a:graphicFrameLocks noChangeAspect="1"/>
            </p:cNvGraphicFramePr>
            <p:nvPr/>
          </p:nvGraphicFramePr>
          <p:xfrm>
            <a:off x="380" y="2857"/>
            <a:ext cx="37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21" name="位图图像" r:id="rId3" imgW="809625" imgH="438150" progId="Paint.Picture">
                    <p:embed/>
                  </p:oleObj>
                </mc:Choice>
                <mc:Fallback>
                  <p:oleObj name="位图图像" r:id="rId3" imgW="809625" imgH="438150" progId="Paint.Picture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" y="2857"/>
                          <a:ext cx="37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23850" y="365125"/>
            <a:ext cx="8458200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indent="560705" eaLnBrk="1" hangingPunct="1">
              <a:lnSpc>
                <a:spcPct val="15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3．移位功能的实现</a:t>
            </a:r>
          </a:p>
          <a:p>
            <a:pPr indent="560705" algn="just">
              <a:lnSpc>
                <a:spcPct val="15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（1）由移位寄存器来实现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560705" algn="just">
              <a:lnSpc>
                <a:spcPct val="150000"/>
              </a:lnSpc>
              <a:spcAft>
                <a:spcPct val="20000"/>
              </a:spcAft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（2）用移位器来实现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560705" algn="just">
              <a:lnSpc>
                <a:spcPct val="11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移位器可以由多路选择器构成，常接在加法器的输出端，可以实现直传（不移位）、左斜一位送（左移一位）和右斜一位送（右移一位）的功能。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40963" name="Rectangle 100"/>
          <p:cNvSpPr>
            <a:spLocks noChangeArrowheads="1"/>
          </p:cNvSpPr>
          <p:nvPr/>
        </p:nvSpPr>
        <p:spPr bwMode="auto">
          <a:xfrm>
            <a:off x="0" y="3306763"/>
            <a:ext cx="914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endParaRPr lang="zh-CN" altLang="en-US" sz="2600"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3355975" y="3338513"/>
            <a:ext cx="561975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en-US" altLang="zh-CN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L</a:t>
            </a:r>
            <a:r>
              <a:rPr kumimoji="0" lang="en-US" altLang="zh-CN" sz="1600" baseline="-25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</a:t>
            </a:r>
            <a:endParaRPr kumimoji="0" lang="en-US" altLang="zh-CN" sz="1600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40965" name="Text Box 28"/>
          <p:cNvSpPr txBox="1">
            <a:spLocks noChangeArrowheads="1"/>
          </p:cNvSpPr>
          <p:nvPr/>
        </p:nvSpPr>
        <p:spPr bwMode="auto">
          <a:xfrm>
            <a:off x="5214938" y="4152900"/>
            <a:ext cx="1049337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6000"/>
              </a:lnSpc>
            </a:pPr>
            <a:r>
              <a:rPr kumimoji="0" lang="zh-CN" altLang="en-US" sz="160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</a:t>
            </a:r>
            <a:r>
              <a:rPr kumimoji="0" lang="en-US" altLang="zh-CN" sz="160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F→L</a:t>
            </a:r>
          </a:p>
          <a:p>
            <a:pPr algn="just">
              <a:lnSpc>
                <a:spcPct val="96000"/>
              </a:lnSpc>
            </a:pPr>
            <a:r>
              <a:rPr kumimoji="0" lang="en-US" altLang="zh-CN" sz="160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F→L </a:t>
            </a:r>
          </a:p>
          <a:p>
            <a:pPr algn="just">
              <a:lnSpc>
                <a:spcPct val="96000"/>
              </a:lnSpc>
            </a:pPr>
            <a:r>
              <a:rPr kumimoji="0" lang="en-US" altLang="zh-CN" sz="160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F/2→L</a:t>
            </a:r>
          </a:p>
        </p:txBody>
      </p:sp>
      <p:grpSp>
        <p:nvGrpSpPr>
          <p:cNvPr id="40966" name="Group 76"/>
          <p:cNvGrpSpPr/>
          <p:nvPr/>
        </p:nvGrpSpPr>
        <p:grpSpPr bwMode="auto">
          <a:xfrm>
            <a:off x="6108700" y="3717925"/>
            <a:ext cx="2403475" cy="1784350"/>
            <a:chOff x="3848" y="2342"/>
            <a:chExt cx="1514" cy="1124"/>
          </a:xfrm>
        </p:grpSpPr>
        <p:grpSp>
          <p:nvGrpSpPr>
            <p:cNvPr id="41004" name="Group 41"/>
            <p:cNvGrpSpPr/>
            <p:nvPr/>
          </p:nvGrpSpPr>
          <p:grpSpPr bwMode="auto">
            <a:xfrm>
              <a:off x="4006" y="2602"/>
              <a:ext cx="415" cy="272"/>
              <a:chOff x="2396" y="1801"/>
              <a:chExt cx="736" cy="522"/>
            </a:xfrm>
          </p:grpSpPr>
          <p:grpSp>
            <p:nvGrpSpPr>
              <p:cNvPr id="41022" name="Group 42"/>
              <p:cNvGrpSpPr/>
              <p:nvPr/>
            </p:nvGrpSpPr>
            <p:grpSpPr bwMode="auto">
              <a:xfrm>
                <a:off x="2396" y="1946"/>
                <a:ext cx="736" cy="377"/>
                <a:chOff x="2396" y="1946"/>
                <a:chExt cx="736" cy="332"/>
              </a:xfrm>
            </p:grpSpPr>
            <p:sp>
              <p:nvSpPr>
                <p:cNvPr id="41024" name="Rectangle 43"/>
                <p:cNvSpPr>
                  <a:spLocks noChangeArrowheads="1"/>
                </p:cNvSpPr>
                <p:nvPr/>
              </p:nvSpPr>
              <p:spPr bwMode="auto">
                <a:xfrm>
                  <a:off x="2396" y="1946"/>
                  <a:ext cx="736" cy="33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8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>
                    <a:latin typeface="黑体" panose="02010600030101010101" pitchFamily="2" charset="-122"/>
                    <a:ea typeface="黑体" panose="02010600030101010101" pitchFamily="2" charset="-122"/>
                  </a:endParaRPr>
                </a:p>
              </p:txBody>
            </p:sp>
            <p:sp>
              <p:nvSpPr>
                <p:cNvPr id="41025" name="Line 44"/>
                <p:cNvSpPr>
                  <a:spLocks noChangeShapeType="1"/>
                </p:cNvSpPr>
                <p:nvPr/>
              </p:nvSpPr>
              <p:spPr bwMode="auto">
                <a:xfrm>
                  <a:off x="2396" y="2116"/>
                  <a:ext cx="736" cy="0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26" name="Line 45"/>
                <p:cNvSpPr>
                  <a:spLocks noChangeShapeType="1"/>
                </p:cNvSpPr>
                <p:nvPr/>
              </p:nvSpPr>
              <p:spPr bwMode="auto">
                <a:xfrm>
                  <a:off x="2626" y="2130"/>
                  <a:ext cx="0" cy="138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27" name="Line 46"/>
                <p:cNvSpPr>
                  <a:spLocks noChangeShapeType="1"/>
                </p:cNvSpPr>
                <p:nvPr/>
              </p:nvSpPr>
              <p:spPr bwMode="auto">
                <a:xfrm>
                  <a:off x="2879" y="2130"/>
                  <a:ext cx="0" cy="138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1023" name="Text Box 47"/>
              <p:cNvSpPr txBox="1">
                <a:spLocks noChangeArrowheads="1"/>
              </p:cNvSpPr>
              <p:nvPr/>
            </p:nvSpPr>
            <p:spPr bwMode="auto">
              <a:xfrm>
                <a:off x="2485" y="1801"/>
                <a:ext cx="578" cy="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zh-CN" altLang="en-US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≥1</a:t>
                </a:r>
              </a:p>
            </p:txBody>
          </p:sp>
        </p:grpSp>
        <p:sp>
          <p:nvSpPr>
            <p:cNvPr id="41005" name="Text Box 48"/>
            <p:cNvSpPr txBox="1">
              <a:spLocks noChangeArrowheads="1"/>
            </p:cNvSpPr>
            <p:nvPr/>
          </p:nvSpPr>
          <p:spPr bwMode="auto">
            <a:xfrm>
              <a:off x="3890" y="2703"/>
              <a:ext cx="338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&amp;</a:t>
              </a:r>
            </a:p>
          </p:txBody>
        </p:sp>
        <p:sp>
          <p:nvSpPr>
            <p:cNvPr id="41006" name="Line 49"/>
            <p:cNvSpPr>
              <a:spLocks noChangeShapeType="1"/>
            </p:cNvSpPr>
            <p:nvPr/>
          </p:nvSpPr>
          <p:spPr bwMode="auto">
            <a:xfrm>
              <a:off x="4203" y="2532"/>
              <a:ext cx="0" cy="1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7" name="Line 51"/>
            <p:cNvSpPr>
              <a:spLocks noChangeShapeType="1"/>
            </p:cNvSpPr>
            <p:nvPr/>
          </p:nvSpPr>
          <p:spPr bwMode="auto">
            <a:xfrm>
              <a:off x="4034" y="2861"/>
              <a:ext cx="0" cy="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8" name="Line 52"/>
            <p:cNvSpPr>
              <a:spLocks noChangeShapeType="1"/>
            </p:cNvSpPr>
            <p:nvPr/>
          </p:nvSpPr>
          <p:spPr bwMode="auto">
            <a:xfrm>
              <a:off x="4102" y="2861"/>
              <a:ext cx="0" cy="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9" name="Line 53"/>
            <p:cNvSpPr>
              <a:spLocks noChangeShapeType="1"/>
            </p:cNvSpPr>
            <p:nvPr/>
          </p:nvSpPr>
          <p:spPr bwMode="auto">
            <a:xfrm>
              <a:off x="4178" y="2861"/>
              <a:ext cx="0" cy="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0" name="Line 54"/>
            <p:cNvSpPr>
              <a:spLocks noChangeShapeType="1"/>
            </p:cNvSpPr>
            <p:nvPr/>
          </p:nvSpPr>
          <p:spPr bwMode="auto">
            <a:xfrm>
              <a:off x="4246" y="2861"/>
              <a:ext cx="0" cy="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1" name="Line 55"/>
            <p:cNvSpPr>
              <a:spLocks noChangeShapeType="1"/>
            </p:cNvSpPr>
            <p:nvPr/>
          </p:nvSpPr>
          <p:spPr bwMode="auto">
            <a:xfrm>
              <a:off x="4313" y="2861"/>
              <a:ext cx="0" cy="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2" name="Line 56"/>
            <p:cNvSpPr>
              <a:spLocks noChangeShapeType="1"/>
            </p:cNvSpPr>
            <p:nvPr/>
          </p:nvSpPr>
          <p:spPr bwMode="auto">
            <a:xfrm>
              <a:off x="4381" y="2861"/>
              <a:ext cx="0" cy="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3" name="Text Box 57"/>
            <p:cNvSpPr txBox="1">
              <a:spLocks noChangeArrowheads="1"/>
            </p:cNvSpPr>
            <p:nvPr/>
          </p:nvSpPr>
          <p:spPr bwMode="auto">
            <a:xfrm>
              <a:off x="4017" y="2342"/>
              <a:ext cx="406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G</a:t>
              </a:r>
            </a:p>
          </p:txBody>
        </p:sp>
        <p:sp>
          <p:nvSpPr>
            <p:cNvPr id="41014" name="Line 58"/>
            <p:cNvSpPr>
              <a:spLocks noChangeShapeType="1"/>
            </p:cNvSpPr>
            <p:nvPr/>
          </p:nvSpPr>
          <p:spPr bwMode="auto">
            <a:xfrm>
              <a:off x="4034" y="2957"/>
              <a:ext cx="0" cy="3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5" name="Line 59"/>
            <p:cNvSpPr>
              <a:spLocks noChangeShapeType="1"/>
            </p:cNvSpPr>
            <p:nvPr/>
          </p:nvSpPr>
          <p:spPr bwMode="auto">
            <a:xfrm>
              <a:off x="4178" y="2965"/>
              <a:ext cx="0" cy="3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6" name="Line 60"/>
            <p:cNvSpPr>
              <a:spLocks noChangeShapeType="1"/>
            </p:cNvSpPr>
            <p:nvPr/>
          </p:nvSpPr>
          <p:spPr bwMode="auto">
            <a:xfrm>
              <a:off x="4313" y="2965"/>
              <a:ext cx="0" cy="3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7" name="Freeform 61"/>
            <p:cNvSpPr/>
            <p:nvPr/>
          </p:nvSpPr>
          <p:spPr bwMode="auto">
            <a:xfrm>
              <a:off x="4381" y="2861"/>
              <a:ext cx="575" cy="117"/>
            </a:xfrm>
            <a:custGeom>
              <a:avLst/>
              <a:gdLst>
                <a:gd name="T0" fmla="*/ 0 w 1020"/>
                <a:gd name="T1" fmla="*/ 0 h 225"/>
                <a:gd name="T2" fmla="*/ 0 w 1020"/>
                <a:gd name="T3" fmla="*/ 1 h 225"/>
                <a:gd name="T4" fmla="*/ 1 w 1020"/>
                <a:gd name="T5" fmla="*/ 1 h 225"/>
                <a:gd name="T6" fmla="*/ 0 60000 65536"/>
                <a:gd name="T7" fmla="*/ 0 60000 65536"/>
                <a:gd name="T8" fmla="*/ 0 60000 65536"/>
                <a:gd name="T9" fmla="*/ 0 w 1020"/>
                <a:gd name="T10" fmla="*/ 0 h 225"/>
                <a:gd name="T11" fmla="*/ 1020 w 1020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0" h="225">
                  <a:moveTo>
                    <a:pt x="0" y="0"/>
                  </a:moveTo>
                  <a:lnTo>
                    <a:pt x="0" y="225"/>
                  </a:lnTo>
                  <a:lnTo>
                    <a:pt x="1020" y="225"/>
                  </a:ln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8" name="Freeform 62"/>
            <p:cNvSpPr/>
            <p:nvPr/>
          </p:nvSpPr>
          <p:spPr bwMode="auto">
            <a:xfrm>
              <a:off x="4102" y="2861"/>
              <a:ext cx="854" cy="305"/>
            </a:xfrm>
            <a:custGeom>
              <a:avLst/>
              <a:gdLst>
                <a:gd name="T0" fmla="*/ 0 w 1020"/>
                <a:gd name="T1" fmla="*/ 0 h 225"/>
                <a:gd name="T2" fmla="*/ 0 w 1020"/>
                <a:gd name="T3" fmla="*/ 103057 h 225"/>
                <a:gd name="T4" fmla="*/ 74 w 1020"/>
                <a:gd name="T5" fmla="*/ 103057 h 225"/>
                <a:gd name="T6" fmla="*/ 0 60000 65536"/>
                <a:gd name="T7" fmla="*/ 0 60000 65536"/>
                <a:gd name="T8" fmla="*/ 0 60000 65536"/>
                <a:gd name="T9" fmla="*/ 0 w 1020"/>
                <a:gd name="T10" fmla="*/ 0 h 225"/>
                <a:gd name="T11" fmla="*/ 1020 w 1020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0" h="225">
                  <a:moveTo>
                    <a:pt x="0" y="0"/>
                  </a:moveTo>
                  <a:lnTo>
                    <a:pt x="0" y="225"/>
                  </a:lnTo>
                  <a:lnTo>
                    <a:pt x="1020" y="225"/>
                  </a:ln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9" name="Freeform 63"/>
            <p:cNvSpPr/>
            <p:nvPr/>
          </p:nvSpPr>
          <p:spPr bwMode="auto">
            <a:xfrm>
              <a:off x="4246" y="2861"/>
              <a:ext cx="710" cy="211"/>
            </a:xfrm>
            <a:custGeom>
              <a:avLst/>
              <a:gdLst>
                <a:gd name="T0" fmla="*/ 0 w 1020"/>
                <a:gd name="T1" fmla="*/ 0 h 225"/>
                <a:gd name="T2" fmla="*/ 0 w 1020"/>
                <a:gd name="T3" fmla="*/ 136 h 225"/>
                <a:gd name="T4" fmla="*/ 3 w 1020"/>
                <a:gd name="T5" fmla="*/ 136 h 225"/>
                <a:gd name="T6" fmla="*/ 0 60000 65536"/>
                <a:gd name="T7" fmla="*/ 0 60000 65536"/>
                <a:gd name="T8" fmla="*/ 0 60000 65536"/>
                <a:gd name="T9" fmla="*/ 0 w 1020"/>
                <a:gd name="T10" fmla="*/ 0 h 225"/>
                <a:gd name="T11" fmla="*/ 1020 w 1020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0" h="225">
                  <a:moveTo>
                    <a:pt x="0" y="0"/>
                  </a:moveTo>
                  <a:lnTo>
                    <a:pt x="0" y="225"/>
                  </a:lnTo>
                  <a:lnTo>
                    <a:pt x="1020" y="225"/>
                  </a:ln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0" name="Text Box 64"/>
            <p:cNvSpPr txBox="1">
              <a:spLocks noChangeArrowheads="1"/>
            </p:cNvSpPr>
            <p:nvPr/>
          </p:nvSpPr>
          <p:spPr bwMode="auto">
            <a:xfrm>
              <a:off x="3848" y="3240"/>
              <a:ext cx="68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 B C</a:t>
              </a:r>
            </a:p>
          </p:txBody>
        </p:sp>
        <p:sp>
          <p:nvSpPr>
            <p:cNvPr id="41021" name="Text Box 65"/>
            <p:cNvSpPr txBox="1">
              <a:spLocks noChangeArrowheads="1"/>
            </p:cNvSpPr>
            <p:nvPr/>
          </p:nvSpPr>
          <p:spPr bwMode="auto">
            <a:xfrm>
              <a:off x="4871" y="2799"/>
              <a:ext cx="491" cy="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6000"/>
                </a:lnSpc>
              </a:pPr>
              <a:r>
                <a:rPr kumimoji="0" lang="en-US" altLang="zh-CN" sz="16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kumimoji="0" lang="en-US" altLang="zh-CN" sz="12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3</a:t>
              </a:r>
            </a:p>
            <a:p>
              <a:pPr algn="ctr">
                <a:lnSpc>
                  <a:spcPct val="96000"/>
                </a:lnSpc>
              </a:pPr>
              <a:r>
                <a:rPr kumimoji="0" lang="en-US" altLang="zh-CN" sz="16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kumimoji="0" lang="en-US" altLang="zh-CN" sz="12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2</a:t>
              </a:r>
            </a:p>
            <a:p>
              <a:pPr algn="ctr">
                <a:lnSpc>
                  <a:spcPct val="96000"/>
                </a:lnSpc>
              </a:pPr>
              <a:r>
                <a:rPr kumimoji="0" lang="en-US" altLang="zh-CN" sz="16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kumimoji="0" lang="en-US" altLang="zh-CN" sz="12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</a:p>
          </p:txBody>
        </p:sp>
      </p:grpSp>
      <p:grpSp>
        <p:nvGrpSpPr>
          <p:cNvPr id="40967" name="Group 75"/>
          <p:cNvGrpSpPr/>
          <p:nvPr/>
        </p:nvGrpSpPr>
        <p:grpSpPr bwMode="auto">
          <a:xfrm>
            <a:off x="796925" y="3487738"/>
            <a:ext cx="4892675" cy="1893887"/>
            <a:chOff x="502" y="2197"/>
            <a:chExt cx="3082" cy="1193"/>
          </a:xfrm>
        </p:grpSpPr>
        <p:grpSp>
          <p:nvGrpSpPr>
            <p:cNvPr id="40971" name="Group 6"/>
            <p:cNvGrpSpPr/>
            <p:nvPr/>
          </p:nvGrpSpPr>
          <p:grpSpPr bwMode="auto">
            <a:xfrm>
              <a:off x="1869" y="2468"/>
              <a:ext cx="616" cy="195"/>
              <a:chOff x="2396" y="1946"/>
              <a:chExt cx="736" cy="332"/>
            </a:xfrm>
          </p:grpSpPr>
          <p:sp>
            <p:nvSpPr>
              <p:cNvPr id="41000" name="Rectangle 7"/>
              <p:cNvSpPr>
                <a:spLocks noChangeArrowheads="1"/>
              </p:cNvSpPr>
              <p:nvPr/>
            </p:nvSpPr>
            <p:spPr bwMode="auto">
              <a:xfrm>
                <a:off x="2396" y="1946"/>
                <a:ext cx="736" cy="33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8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41001" name="Line 8"/>
              <p:cNvSpPr>
                <a:spLocks noChangeShapeType="1"/>
              </p:cNvSpPr>
              <p:nvPr/>
            </p:nvSpPr>
            <p:spPr bwMode="auto">
              <a:xfrm>
                <a:off x="2396" y="2116"/>
                <a:ext cx="736" cy="0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2" name="Line 9"/>
              <p:cNvSpPr>
                <a:spLocks noChangeShapeType="1"/>
              </p:cNvSpPr>
              <p:nvPr/>
            </p:nvSpPr>
            <p:spPr bwMode="auto">
              <a:xfrm>
                <a:off x="2626" y="2130"/>
                <a:ext cx="0" cy="138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3" name="Line 10"/>
              <p:cNvSpPr>
                <a:spLocks noChangeShapeType="1"/>
              </p:cNvSpPr>
              <p:nvPr/>
            </p:nvSpPr>
            <p:spPr bwMode="auto">
              <a:xfrm>
                <a:off x="2879" y="2130"/>
                <a:ext cx="0" cy="138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972" name="Text Box 11"/>
            <p:cNvSpPr txBox="1">
              <a:spLocks noChangeArrowheads="1"/>
            </p:cNvSpPr>
            <p:nvPr/>
          </p:nvSpPr>
          <p:spPr bwMode="auto">
            <a:xfrm>
              <a:off x="1811" y="2394"/>
              <a:ext cx="702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600" b="0">
                  <a:solidFill>
                    <a:schemeClr val="tx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≥1</a:t>
              </a:r>
              <a:endParaRPr kumimoji="0" lang="zh-CN" altLang="en-US" sz="160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40973" name="Text Box 12"/>
            <p:cNvSpPr txBox="1">
              <a:spLocks noChangeArrowheads="1"/>
            </p:cNvSpPr>
            <p:nvPr/>
          </p:nvSpPr>
          <p:spPr bwMode="auto">
            <a:xfrm>
              <a:off x="1837" y="2496"/>
              <a:ext cx="275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600" b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&amp;</a:t>
              </a:r>
            </a:p>
          </p:txBody>
        </p:sp>
        <p:sp>
          <p:nvSpPr>
            <p:cNvPr id="40974" name="Line 13"/>
            <p:cNvSpPr>
              <a:spLocks noChangeShapeType="1"/>
            </p:cNvSpPr>
            <p:nvPr/>
          </p:nvSpPr>
          <p:spPr bwMode="auto">
            <a:xfrm flipH="1">
              <a:off x="2167" y="2267"/>
              <a:ext cx="2" cy="1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0975" name="Group 14"/>
            <p:cNvGrpSpPr/>
            <p:nvPr/>
          </p:nvGrpSpPr>
          <p:grpSpPr bwMode="auto">
            <a:xfrm>
              <a:off x="1907" y="2661"/>
              <a:ext cx="515" cy="124"/>
              <a:chOff x="3855" y="4875"/>
              <a:chExt cx="615" cy="240"/>
            </a:xfrm>
          </p:grpSpPr>
          <p:sp>
            <p:nvSpPr>
              <p:cNvPr id="40994" name="Line 15"/>
              <p:cNvSpPr>
                <a:spLocks noChangeShapeType="1"/>
              </p:cNvSpPr>
              <p:nvPr/>
            </p:nvSpPr>
            <p:spPr bwMode="auto">
              <a:xfrm>
                <a:off x="3855" y="4875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5" name="Line 16"/>
              <p:cNvSpPr>
                <a:spLocks noChangeShapeType="1"/>
              </p:cNvSpPr>
              <p:nvPr/>
            </p:nvSpPr>
            <p:spPr bwMode="auto">
              <a:xfrm>
                <a:off x="3975" y="4875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6" name="Line 17"/>
              <p:cNvSpPr>
                <a:spLocks noChangeShapeType="1"/>
              </p:cNvSpPr>
              <p:nvPr/>
            </p:nvSpPr>
            <p:spPr bwMode="auto">
              <a:xfrm>
                <a:off x="4110" y="4875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7" name="Line 18"/>
              <p:cNvSpPr>
                <a:spLocks noChangeShapeType="1"/>
              </p:cNvSpPr>
              <p:nvPr/>
            </p:nvSpPr>
            <p:spPr bwMode="auto">
              <a:xfrm>
                <a:off x="4230" y="4875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8" name="Line 19"/>
              <p:cNvSpPr>
                <a:spLocks noChangeShapeType="1"/>
              </p:cNvSpPr>
              <p:nvPr/>
            </p:nvSpPr>
            <p:spPr bwMode="auto">
              <a:xfrm>
                <a:off x="4350" y="4875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9" name="Line 20"/>
              <p:cNvSpPr>
                <a:spLocks noChangeShapeType="1"/>
              </p:cNvSpPr>
              <p:nvPr/>
            </p:nvSpPr>
            <p:spPr bwMode="auto">
              <a:xfrm>
                <a:off x="4470" y="4875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0976" name="Group 21"/>
            <p:cNvGrpSpPr/>
            <p:nvPr/>
          </p:nvGrpSpPr>
          <p:grpSpPr bwMode="auto">
            <a:xfrm>
              <a:off x="1907" y="2756"/>
              <a:ext cx="415" cy="412"/>
              <a:chOff x="3793" y="11546"/>
              <a:chExt cx="632" cy="586"/>
            </a:xfrm>
          </p:grpSpPr>
          <p:sp>
            <p:nvSpPr>
              <p:cNvPr id="40991" name="Line 22"/>
              <p:cNvSpPr>
                <a:spLocks noChangeShapeType="1"/>
              </p:cNvSpPr>
              <p:nvPr/>
            </p:nvSpPr>
            <p:spPr bwMode="auto">
              <a:xfrm>
                <a:off x="3793" y="11546"/>
                <a:ext cx="0" cy="5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2" name="Line 23"/>
              <p:cNvSpPr>
                <a:spLocks noChangeShapeType="1"/>
              </p:cNvSpPr>
              <p:nvPr/>
            </p:nvSpPr>
            <p:spPr bwMode="auto">
              <a:xfrm>
                <a:off x="4118" y="11561"/>
                <a:ext cx="0" cy="5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3" name="Line 24"/>
              <p:cNvSpPr>
                <a:spLocks noChangeShapeType="1"/>
              </p:cNvSpPr>
              <p:nvPr/>
            </p:nvSpPr>
            <p:spPr bwMode="auto">
              <a:xfrm>
                <a:off x="4425" y="11561"/>
                <a:ext cx="0" cy="5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977" name="Freeform 25"/>
            <p:cNvSpPr/>
            <p:nvPr/>
          </p:nvSpPr>
          <p:spPr bwMode="auto">
            <a:xfrm>
              <a:off x="2422" y="2661"/>
              <a:ext cx="853" cy="116"/>
            </a:xfrm>
            <a:custGeom>
              <a:avLst/>
              <a:gdLst>
                <a:gd name="T0" fmla="*/ 0 w 1020"/>
                <a:gd name="T1" fmla="*/ 0 h 225"/>
                <a:gd name="T2" fmla="*/ 0 w 1020"/>
                <a:gd name="T3" fmla="*/ 1 h 225"/>
                <a:gd name="T4" fmla="*/ 62 w 1020"/>
                <a:gd name="T5" fmla="*/ 1 h 225"/>
                <a:gd name="T6" fmla="*/ 0 60000 65536"/>
                <a:gd name="T7" fmla="*/ 0 60000 65536"/>
                <a:gd name="T8" fmla="*/ 0 60000 65536"/>
                <a:gd name="T9" fmla="*/ 0 w 1020"/>
                <a:gd name="T10" fmla="*/ 0 h 225"/>
                <a:gd name="T11" fmla="*/ 1020 w 1020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0" h="225">
                  <a:moveTo>
                    <a:pt x="0" y="0"/>
                  </a:moveTo>
                  <a:lnTo>
                    <a:pt x="0" y="225"/>
                  </a:lnTo>
                  <a:lnTo>
                    <a:pt x="1020" y="225"/>
                  </a:ln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26"/>
            <p:cNvSpPr/>
            <p:nvPr/>
          </p:nvSpPr>
          <p:spPr bwMode="auto">
            <a:xfrm>
              <a:off x="2008" y="2661"/>
              <a:ext cx="1267" cy="302"/>
            </a:xfrm>
            <a:custGeom>
              <a:avLst/>
              <a:gdLst>
                <a:gd name="T0" fmla="*/ 0 w 1020"/>
                <a:gd name="T1" fmla="*/ 0 h 225"/>
                <a:gd name="T2" fmla="*/ 0 w 1020"/>
                <a:gd name="T3" fmla="*/ 84996 h 225"/>
                <a:gd name="T4" fmla="*/ 77104 w 1020"/>
                <a:gd name="T5" fmla="*/ 84996 h 225"/>
                <a:gd name="T6" fmla="*/ 0 60000 65536"/>
                <a:gd name="T7" fmla="*/ 0 60000 65536"/>
                <a:gd name="T8" fmla="*/ 0 60000 65536"/>
                <a:gd name="T9" fmla="*/ 0 w 1020"/>
                <a:gd name="T10" fmla="*/ 0 h 225"/>
                <a:gd name="T11" fmla="*/ 1020 w 1020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0" h="225">
                  <a:moveTo>
                    <a:pt x="0" y="0"/>
                  </a:moveTo>
                  <a:lnTo>
                    <a:pt x="0" y="225"/>
                  </a:lnTo>
                  <a:lnTo>
                    <a:pt x="1020" y="225"/>
                  </a:ln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27"/>
            <p:cNvSpPr/>
            <p:nvPr/>
          </p:nvSpPr>
          <p:spPr bwMode="auto">
            <a:xfrm>
              <a:off x="2221" y="2661"/>
              <a:ext cx="1054" cy="209"/>
            </a:xfrm>
            <a:custGeom>
              <a:avLst/>
              <a:gdLst>
                <a:gd name="T0" fmla="*/ 0 w 1020"/>
                <a:gd name="T1" fmla="*/ 0 h 225"/>
                <a:gd name="T2" fmla="*/ 0 w 1020"/>
                <a:gd name="T3" fmla="*/ 112 h 225"/>
                <a:gd name="T4" fmla="*/ 2806 w 1020"/>
                <a:gd name="T5" fmla="*/ 112 h 225"/>
                <a:gd name="T6" fmla="*/ 0 60000 65536"/>
                <a:gd name="T7" fmla="*/ 0 60000 65536"/>
                <a:gd name="T8" fmla="*/ 0 60000 65536"/>
                <a:gd name="T9" fmla="*/ 0 w 1020"/>
                <a:gd name="T10" fmla="*/ 0 h 225"/>
                <a:gd name="T11" fmla="*/ 1020 w 1020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0" h="225">
                  <a:moveTo>
                    <a:pt x="0" y="0"/>
                  </a:moveTo>
                  <a:lnTo>
                    <a:pt x="0" y="225"/>
                  </a:lnTo>
                  <a:lnTo>
                    <a:pt x="1020" y="225"/>
                  </a:ln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0980" name="Group 29"/>
            <p:cNvGrpSpPr/>
            <p:nvPr/>
          </p:nvGrpSpPr>
          <p:grpSpPr bwMode="auto">
            <a:xfrm>
              <a:off x="1315" y="3168"/>
              <a:ext cx="1692" cy="222"/>
              <a:chOff x="1714" y="12387"/>
              <a:chExt cx="2580" cy="421"/>
            </a:xfrm>
          </p:grpSpPr>
          <p:sp>
            <p:nvSpPr>
              <p:cNvPr id="40984" name="Text Box 30"/>
              <p:cNvSpPr txBox="1">
                <a:spLocks noChangeArrowheads="1"/>
              </p:cNvSpPr>
              <p:nvPr/>
            </p:nvSpPr>
            <p:spPr bwMode="auto">
              <a:xfrm>
                <a:off x="3094" y="12453"/>
                <a:ext cx="1182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>
                  <a:lnSpc>
                    <a:spcPct val="100000"/>
                  </a:lnSpc>
                </a:pPr>
                <a:r>
                  <a:rPr kumimoji="0" lang="zh-CN" altLang="en-US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加法器</a:t>
                </a:r>
                <a:r>
                  <a:rPr kumimoji="0"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F</a:t>
                </a:r>
              </a:p>
            </p:txBody>
          </p:sp>
          <p:sp>
            <p:nvSpPr>
              <p:cNvPr id="40985" name="Rectangle 31"/>
              <p:cNvSpPr>
                <a:spLocks noChangeArrowheads="1"/>
              </p:cNvSpPr>
              <p:nvPr/>
            </p:nvSpPr>
            <p:spPr bwMode="auto">
              <a:xfrm>
                <a:off x="1714" y="12387"/>
                <a:ext cx="2580" cy="421"/>
              </a:xfrm>
              <a:prstGeom prst="rect">
                <a:avLst/>
              </a:prstGeom>
              <a:noFill/>
              <a:ln w="28575">
                <a:solidFill>
                  <a:srgbClr val="00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40986" name="Rectangle 32"/>
              <p:cNvSpPr>
                <a:spLocks noChangeArrowheads="1"/>
              </p:cNvSpPr>
              <p:nvPr/>
            </p:nvSpPr>
            <p:spPr bwMode="auto">
              <a:xfrm>
                <a:off x="2764" y="12387"/>
                <a:ext cx="357" cy="421"/>
              </a:xfrm>
              <a:prstGeom prst="rect">
                <a:avLst/>
              </a:prstGeom>
              <a:noFill/>
              <a:ln w="12700">
                <a:solidFill>
                  <a:srgbClr val="00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40987" name="Text Box 33"/>
              <p:cNvSpPr txBox="1">
                <a:spLocks noChangeArrowheads="1"/>
              </p:cNvSpPr>
              <p:nvPr/>
            </p:nvSpPr>
            <p:spPr bwMode="auto">
              <a:xfrm>
                <a:off x="2743" y="12418"/>
                <a:ext cx="441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F</a:t>
                </a:r>
                <a:r>
                  <a:rPr kumimoji="0" lang="en-US" altLang="zh-CN" sz="1600" baseline="-250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i</a:t>
                </a:r>
                <a:endParaRPr kumimoji="0" lang="en-US" altLang="zh-CN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40988" name="Rectangle 34"/>
              <p:cNvSpPr>
                <a:spLocks noChangeArrowheads="1"/>
              </p:cNvSpPr>
              <p:nvPr/>
            </p:nvSpPr>
            <p:spPr bwMode="auto">
              <a:xfrm>
                <a:off x="2407" y="12387"/>
                <a:ext cx="1071" cy="421"/>
              </a:xfrm>
              <a:prstGeom prst="rect">
                <a:avLst/>
              </a:prstGeom>
              <a:noFill/>
              <a:ln w="12700">
                <a:solidFill>
                  <a:srgbClr val="00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40989" name="Text Box 35"/>
              <p:cNvSpPr txBox="1">
                <a:spLocks noChangeArrowheads="1"/>
              </p:cNvSpPr>
              <p:nvPr/>
            </p:nvSpPr>
            <p:spPr bwMode="auto">
              <a:xfrm>
                <a:off x="2365" y="12418"/>
                <a:ext cx="504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F</a:t>
                </a:r>
                <a:r>
                  <a:rPr kumimoji="0" lang="en-US" altLang="zh-CN" sz="1600" baseline="-250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i-1</a:t>
                </a:r>
                <a:endParaRPr kumimoji="0" lang="en-US" altLang="zh-CN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40990" name="Text Box 36"/>
              <p:cNvSpPr txBox="1">
                <a:spLocks noChangeArrowheads="1"/>
              </p:cNvSpPr>
              <p:nvPr/>
            </p:nvSpPr>
            <p:spPr bwMode="auto">
              <a:xfrm>
                <a:off x="2995" y="12404"/>
                <a:ext cx="675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F</a:t>
                </a:r>
                <a:r>
                  <a:rPr kumimoji="0" lang="en-US" altLang="zh-CN" sz="1600" baseline="-250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i+1</a:t>
                </a:r>
                <a:endParaRPr kumimoji="0" lang="en-US" altLang="zh-CN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</p:grpSp>
        <p:sp>
          <p:nvSpPr>
            <p:cNvPr id="40981" name="Rectangle 37"/>
            <p:cNvSpPr>
              <a:spLocks noChangeArrowheads="1"/>
            </p:cNvSpPr>
            <p:nvPr/>
          </p:nvSpPr>
          <p:spPr bwMode="auto">
            <a:xfrm>
              <a:off x="1563" y="2398"/>
              <a:ext cx="1419" cy="62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40982" name="AutoShape 38"/>
            <p:cNvSpPr>
              <a:spLocks noChangeArrowheads="1"/>
            </p:cNvSpPr>
            <p:nvPr/>
          </p:nvSpPr>
          <p:spPr bwMode="auto">
            <a:xfrm>
              <a:off x="502" y="2578"/>
              <a:ext cx="634" cy="278"/>
            </a:xfrm>
            <a:prstGeom prst="wedgeRoundRectCallout">
              <a:avLst>
                <a:gd name="adj1" fmla="val 137060"/>
                <a:gd name="adj2" fmla="val -37097"/>
                <a:gd name="adj3" fmla="val 16667"/>
              </a:avLst>
            </a:prstGeom>
            <a:noFill/>
            <a:ln w="9525">
              <a:solidFill>
                <a:srgbClr val="0033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rIns="36000" bIns="0"/>
            <a:lstStyle/>
            <a:p>
              <a:pPr algn="just">
                <a:lnSpc>
                  <a:spcPct val="100000"/>
                </a:lnSpc>
              </a:pPr>
              <a:r>
                <a:rPr kumimoji="0" lang="zh-CN" altLang="en-US" sz="1400">
                  <a:solidFill>
                    <a:srgbClr val="0033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移位器的其中1位</a:t>
              </a:r>
            </a:p>
          </p:txBody>
        </p:sp>
        <p:sp>
          <p:nvSpPr>
            <p:cNvPr id="40983" name="Rectangle 101"/>
            <p:cNvSpPr>
              <a:spLocks noChangeArrowheads="1"/>
            </p:cNvSpPr>
            <p:nvPr/>
          </p:nvSpPr>
          <p:spPr bwMode="auto">
            <a:xfrm>
              <a:off x="2616" y="2197"/>
              <a:ext cx="968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/>
            <a:p>
              <a:pPr algn="just" eaLnBrk="1" hangingPunct="1">
                <a:lnSpc>
                  <a:spcPct val="100000"/>
                </a:lnSpc>
              </a:pPr>
              <a:r>
                <a:rPr lang="zh-CN" altLang="en-US" sz="1500">
                  <a:solidFill>
                    <a:srgbClr val="0033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参见</a:t>
              </a:r>
              <a:r>
                <a:rPr lang="en-US" altLang="zh-CN" sz="1500">
                  <a:solidFill>
                    <a:srgbClr val="0033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P100</a:t>
              </a:r>
              <a:r>
                <a:rPr lang="zh-CN" altLang="en-US" sz="1500">
                  <a:solidFill>
                    <a:srgbClr val="0033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图4-9</a:t>
              </a:r>
              <a:endParaRPr lang="zh-CN" altLang="en-US" b="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  <p:grpSp>
        <p:nvGrpSpPr>
          <p:cNvPr id="10" name="Group 105"/>
          <p:cNvGrpSpPr/>
          <p:nvPr/>
        </p:nvGrpSpPr>
        <p:grpSpPr bwMode="auto">
          <a:xfrm>
            <a:off x="641350" y="5570538"/>
            <a:ext cx="8502650" cy="442912"/>
            <a:chOff x="404" y="3509"/>
            <a:chExt cx="5356" cy="279"/>
          </a:xfrm>
        </p:grpSpPr>
        <p:sp>
          <p:nvSpPr>
            <p:cNvPr id="40969" name="Rectangle 103"/>
            <p:cNvSpPr>
              <a:spLocks noChangeArrowheads="1"/>
            </p:cNvSpPr>
            <p:nvPr/>
          </p:nvSpPr>
          <p:spPr bwMode="auto">
            <a:xfrm>
              <a:off x="760" y="3509"/>
              <a:ext cx="500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/>
            <a:p>
              <a:pPr algn="just" eaLnBrk="1" hangingPunct="1">
                <a:lnSpc>
                  <a:spcPct val="100000"/>
                </a:lnSpc>
              </a:pPr>
              <a:r>
                <a:rPr lang="zh-CN" altLang="en-US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注意：</a:t>
              </a:r>
              <a:r>
                <a:rPr lang="zh-CN" altLang="en-US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多路选择器是没有记忆功能的！</a:t>
              </a:r>
              <a:endParaRPr lang="zh-CN" altLang="en-US" b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graphicFrame>
          <p:nvGraphicFramePr>
            <p:cNvPr id="40970" name="Object 104"/>
            <p:cNvGraphicFramePr>
              <a:graphicFrameLocks noChangeAspect="1"/>
            </p:cNvGraphicFramePr>
            <p:nvPr/>
          </p:nvGraphicFramePr>
          <p:xfrm>
            <a:off x="404" y="3577"/>
            <a:ext cx="37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91" name="位图图像" r:id="rId3" imgW="809625" imgH="438150" progId="Paint.Picture">
                    <p:embed/>
                  </p:oleObj>
                </mc:Choice>
                <mc:Fallback>
                  <p:oleObj name="位图图像" r:id="rId3" imgW="809625" imgH="438150" progId="Paint.Picture">
                    <p:embed/>
                    <p:pic>
                      <p:nvPicPr>
                        <p:cNvPr id="0" name="Object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" y="3577"/>
                          <a:ext cx="37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2"/>
          <p:cNvSpPr>
            <a:spLocks noChangeArrowheads="1"/>
          </p:cNvSpPr>
          <p:nvPr/>
        </p:nvSpPr>
        <p:spPr bwMode="auto">
          <a:xfrm>
            <a:off x="165100" y="460375"/>
            <a:ext cx="8978900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indent="589280" algn="just" eaLnBrk="1" hangingPunct="1">
              <a:lnSpc>
                <a:spcPct val="14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移位操作除了算术移位外，还有逻辑移位和循环移位。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589280" algn="just">
              <a:lnSpc>
                <a:spcPct val="14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逻辑移位：逻辑左移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589280" algn="just">
              <a:lnSpc>
                <a:spcPct val="14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  逻辑右移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41987" name="Group 25"/>
          <p:cNvGrpSpPr/>
          <p:nvPr/>
        </p:nvGrpSpPr>
        <p:grpSpPr bwMode="auto">
          <a:xfrm>
            <a:off x="5099050" y="1314450"/>
            <a:ext cx="1781175" cy="195263"/>
            <a:chOff x="3052" y="828"/>
            <a:chExt cx="1122" cy="123"/>
          </a:xfrm>
        </p:grpSpPr>
        <p:sp>
          <p:nvSpPr>
            <p:cNvPr id="42007" name="Rectangle 8"/>
            <p:cNvSpPr>
              <a:spLocks noChangeArrowheads="1"/>
            </p:cNvSpPr>
            <p:nvPr/>
          </p:nvSpPr>
          <p:spPr bwMode="auto">
            <a:xfrm>
              <a:off x="3212" y="828"/>
              <a:ext cx="781" cy="12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2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42008" name="Line 9"/>
            <p:cNvSpPr>
              <a:spLocks noChangeShapeType="1"/>
            </p:cNvSpPr>
            <p:nvPr/>
          </p:nvSpPr>
          <p:spPr bwMode="auto">
            <a:xfrm flipH="1">
              <a:off x="3494" y="885"/>
              <a:ext cx="31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9" name="Line 10"/>
            <p:cNvSpPr>
              <a:spLocks noChangeShapeType="1"/>
            </p:cNvSpPr>
            <p:nvPr/>
          </p:nvSpPr>
          <p:spPr bwMode="auto">
            <a:xfrm flipH="1">
              <a:off x="4014" y="899"/>
              <a:ext cx="16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0" name="Line 11"/>
            <p:cNvSpPr>
              <a:spLocks noChangeShapeType="1"/>
            </p:cNvSpPr>
            <p:nvPr/>
          </p:nvSpPr>
          <p:spPr bwMode="auto">
            <a:xfrm flipH="1">
              <a:off x="3052" y="899"/>
              <a:ext cx="16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988" name="Text Box 12"/>
          <p:cNvSpPr txBox="1">
            <a:spLocks noChangeArrowheads="1"/>
          </p:cNvSpPr>
          <p:nvPr/>
        </p:nvSpPr>
        <p:spPr bwMode="auto">
          <a:xfrm>
            <a:off x="7005638" y="1314450"/>
            <a:ext cx="10223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</a:pPr>
            <a:r>
              <a:rPr kumimoji="0" lang="zh-CN" altLang="en-US" sz="160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低位补0</a:t>
            </a:r>
          </a:p>
        </p:txBody>
      </p:sp>
      <p:sp>
        <p:nvSpPr>
          <p:cNvPr id="41989" name="Text Box 13"/>
          <p:cNvSpPr txBox="1">
            <a:spLocks noChangeArrowheads="1"/>
          </p:cNvSpPr>
          <p:nvPr/>
        </p:nvSpPr>
        <p:spPr bwMode="auto">
          <a:xfrm>
            <a:off x="3989388" y="1314450"/>
            <a:ext cx="10223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r>
              <a:rPr kumimoji="0" lang="zh-CN" altLang="en-US" sz="160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高位丢掉</a:t>
            </a:r>
          </a:p>
        </p:txBody>
      </p:sp>
      <p:sp>
        <p:nvSpPr>
          <p:cNvPr id="41990" name="Text Box 20"/>
          <p:cNvSpPr txBox="1">
            <a:spLocks noChangeArrowheads="1"/>
          </p:cNvSpPr>
          <p:nvPr/>
        </p:nvSpPr>
        <p:spPr bwMode="auto">
          <a:xfrm>
            <a:off x="7002463" y="1852613"/>
            <a:ext cx="900112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</a:pPr>
            <a:r>
              <a:rPr kumimoji="0" lang="zh-CN" altLang="en-US" sz="160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低位丢弃</a:t>
            </a:r>
          </a:p>
        </p:txBody>
      </p:sp>
      <p:sp>
        <p:nvSpPr>
          <p:cNvPr id="41991" name="Text Box 21"/>
          <p:cNvSpPr txBox="1">
            <a:spLocks noChangeArrowheads="1"/>
          </p:cNvSpPr>
          <p:nvPr/>
        </p:nvSpPr>
        <p:spPr bwMode="auto">
          <a:xfrm>
            <a:off x="3968750" y="1852613"/>
            <a:ext cx="1022350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r>
              <a:rPr kumimoji="0" lang="zh-CN" altLang="en-US" sz="160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高位补0</a:t>
            </a:r>
          </a:p>
        </p:txBody>
      </p:sp>
      <p:sp>
        <p:nvSpPr>
          <p:cNvPr id="41992" name="Rectangle 27"/>
          <p:cNvSpPr>
            <a:spLocks noChangeArrowheads="1"/>
          </p:cNvSpPr>
          <p:nvPr/>
        </p:nvSpPr>
        <p:spPr bwMode="auto">
          <a:xfrm>
            <a:off x="5353050" y="1847850"/>
            <a:ext cx="1239838" cy="1952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2"/>
            </a:solidFill>
            <a:miter lim="800000"/>
          </a:ln>
        </p:spPr>
        <p:txBody>
          <a:bodyPr/>
          <a:lstStyle/>
          <a:p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41993" name="Line 28"/>
          <p:cNvSpPr>
            <a:spLocks noChangeShapeType="1"/>
          </p:cNvSpPr>
          <p:nvPr/>
        </p:nvSpPr>
        <p:spPr bwMode="auto">
          <a:xfrm flipH="1">
            <a:off x="5800725" y="1938338"/>
            <a:ext cx="49371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4" name="Line 29"/>
          <p:cNvSpPr>
            <a:spLocks noChangeShapeType="1"/>
          </p:cNvSpPr>
          <p:nvPr/>
        </p:nvSpPr>
        <p:spPr bwMode="auto">
          <a:xfrm flipH="1">
            <a:off x="6626225" y="1960563"/>
            <a:ext cx="254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5" name="Line 30"/>
          <p:cNvSpPr>
            <a:spLocks noChangeShapeType="1"/>
          </p:cNvSpPr>
          <p:nvPr/>
        </p:nvSpPr>
        <p:spPr bwMode="auto">
          <a:xfrm flipH="1">
            <a:off x="5099050" y="1960563"/>
            <a:ext cx="254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1996" name="Group 35"/>
          <p:cNvGrpSpPr/>
          <p:nvPr/>
        </p:nvGrpSpPr>
        <p:grpSpPr bwMode="auto">
          <a:xfrm>
            <a:off x="736600" y="2330450"/>
            <a:ext cx="8407400" cy="1592263"/>
            <a:chOff x="464" y="1468"/>
            <a:chExt cx="5296" cy="1003"/>
          </a:xfrm>
        </p:grpSpPr>
        <p:sp>
          <p:nvSpPr>
            <p:cNvPr id="41997" name="Rectangle 34"/>
            <p:cNvSpPr>
              <a:spLocks noChangeArrowheads="1"/>
            </p:cNvSpPr>
            <p:nvPr/>
          </p:nvSpPr>
          <p:spPr bwMode="auto">
            <a:xfrm>
              <a:off x="464" y="1468"/>
              <a:ext cx="5296" cy="1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/>
            <a:p>
              <a:pPr indent="3175" algn="just" eaLnBrk="1" hangingPunct="1">
                <a:lnSpc>
                  <a:spcPct val="140000"/>
                </a:lnSpc>
              </a:pPr>
              <a:r>
                <a:rPr lang="zh-CN" altLang="en-US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循环移位：</a:t>
              </a:r>
              <a:r>
                <a:rPr lang="zh-CN" altLang="en-US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小循环(左移为例)</a:t>
              </a:r>
              <a:endParaRPr lang="zh-CN" altLang="en-US" sz="2200">
                <a:latin typeface="黑体" panose="02010600030101010101" pitchFamily="2" charset="-122"/>
                <a:ea typeface="黑体" panose="02010600030101010101" pitchFamily="2" charset="-122"/>
              </a:endParaRPr>
            </a:p>
            <a:p>
              <a:pPr indent="3175" algn="just">
                <a:lnSpc>
                  <a:spcPct val="140000"/>
                </a:lnSpc>
              </a:pPr>
              <a:r>
                <a:rPr lang="zh-CN" altLang="en-US" sz="2200">
                  <a:solidFill>
                    <a:srgbClr val="0000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       </a:t>
              </a:r>
              <a:r>
                <a:rPr lang="zh-CN" altLang="en-US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大循环(左移为例)</a:t>
              </a:r>
              <a:endParaRPr lang="zh-CN" altLang="en-US" sz="2200">
                <a:latin typeface="黑体" panose="02010600030101010101" pitchFamily="2" charset="-122"/>
                <a:ea typeface="黑体" panose="02010600030101010101" pitchFamily="2" charset="-122"/>
              </a:endParaRPr>
            </a:p>
            <a:p>
              <a:pPr indent="3175">
                <a:lnSpc>
                  <a:spcPct val="150000"/>
                </a:lnSpc>
              </a:pPr>
              <a:endParaRPr lang="zh-CN" altLang="en-US" b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41998" name="Text Box 42"/>
            <p:cNvSpPr txBox="1">
              <a:spLocks noChangeArrowheads="1"/>
            </p:cNvSpPr>
            <p:nvPr/>
          </p:nvSpPr>
          <p:spPr bwMode="auto">
            <a:xfrm>
              <a:off x="2984" y="1964"/>
              <a:ext cx="18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600"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</a:p>
          </p:txBody>
        </p:sp>
        <p:sp>
          <p:nvSpPr>
            <p:cNvPr id="41999" name="Rectangle 3"/>
            <p:cNvSpPr>
              <a:spLocks noChangeArrowheads="1"/>
            </p:cNvSpPr>
            <p:nvPr/>
          </p:nvSpPr>
          <p:spPr bwMode="auto">
            <a:xfrm>
              <a:off x="3293" y="1636"/>
              <a:ext cx="786" cy="1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2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42000" name="Freeform 4"/>
            <p:cNvSpPr/>
            <p:nvPr/>
          </p:nvSpPr>
          <p:spPr bwMode="auto">
            <a:xfrm>
              <a:off x="3132" y="1598"/>
              <a:ext cx="1156" cy="101"/>
            </a:xfrm>
            <a:custGeom>
              <a:avLst/>
              <a:gdLst>
                <a:gd name="T0" fmla="*/ 399537 w 735"/>
                <a:gd name="T1" fmla="*/ 1 h 195"/>
                <a:gd name="T2" fmla="*/ 0 w 735"/>
                <a:gd name="T3" fmla="*/ 1 h 195"/>
                <a:gd name="T4" fmla="*/ 0 w 735"/>
                <a:gd name="T5" fmla="*/ 0 h 195"/>
                <a:gd name="T6" fmla="*/ 2795158 w 735"/>
                <a:gd name="T7" fmla="*/ 0 h 195"/>
                <a:gd name="T8" fmla="*/ 2795158 w 735"/>
                <a:gd name="T9" fmla="*/ 1 h 195"/>
                <a:gd name="T10" fmla="*/ 2340077 w 735"/>
                <a:gd name="T11" fmla="*/ 1 h 1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5"/>
                <a:gd name="T19" fmla="*/ 0 h 195"/>
                <a:gd name="T20" fmla="*/ 735 w 735"/>
                <a:gd name="T21" fmla="*/ 195 h 19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5" h="195">
                  <a:moveTo>
                    <a:pt x="105" y="195"/>
                  </a:moveTo>
                  <a:lnTo>
                    <a:pt x="0" y="195"/>
                  </a:lnTo>
                  <a:lnTo>
                    <a:pt x="0" y="0"/>
                  </a:lnTo>
                  <a:lnTo>
                    <a:pt x="735" y="0"/>
                  </a:lnTo>
                  <a:lnTo>
                    <a:pt x="735" y="195"/>
                  </a:lnTo>
                  <a:lnTo>
                    <a:pt x="615" y="195"/>
                  </a:lnTo>
                </a:path>
              </a:pathLst>
            </a:custGeom>
            <a:noFill/>
            <a:ln w="28575" cmpd="sng">
              <a:solidFill>
                <a:schemeClr val="hlink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1" name="Line 5"/>
            <p:cNvSpPr>
              <a:spLocks noChangeShapeType="1"/>
            </p:cNvSpPr>
            <p:nvPr/>
          </p:nvSpPr>
          <p:spPr bwMode="auto">
            <a:xfrm flipH="1">
              <a:off x="3577" y="1699"/>
              <a:ext cx="313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2" name="Rectangle 37"/>
            <p:cNvSpPr>
              <a:spLocks noChangeArrowheads="1"/>
            </p:cNvSpPr>
            <p:nvPr/>
          </p:nvSpPr>
          <p:spPr bwMode="auto">
            <a:xfrm>
              <a:off x="3285" y="1980"/>
              <a:ext cx="785" cy="12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2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42003" name="Rectangle 39"/>
            <p:cNvSpPr>
              <a:spLocks noChangeArrowheads="1"/>
            </p:cNvSpPr>
            <p:nvPr/>
          </p:nvSpPr>
          <p:spPr bwMode="auto">
            <a:xfrm>
              <a:off x="3010" y="1980"/>
              <a:ext cx="123" cy="133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42004" name="Line 38"/>
            <p:cNvSpPr>
              <a:spLocks noChangeShapeType="1"/>
            </p:cNvSpPr>
            <p:nvPr/>
          </p:nvSpPr>
          <p:spPr bwMode="auto">
            <a:xfrm flipH="1">
              <a:off x="3569" y="2038"/>
              <a:ext cx="31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5" name="Line 40"/>
            <p:cNvSpPr>
              <a:spLocks noChangeShapeType="1"/>
            </p:cNvSpPr>
            <p:nvPr/>
          </p:nvSpPr>
          <p:spPr bwMode="auto">
            <a:xfrm flipH="1">
              <a:off x="3130" y="2052"/>
              <a:ext cx="16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6" name="Freeform 41"/>
            <p:cNvSpPr/>
            <p:nvPr/>
          </p:nvSpPr>
          <p:spPr bwMode="auto">
            <a:xfrm>
              <a:off x="2878" y="1934"/>
              <a:ext cx="1400" cy="114"/>
            </a:xfrm>
            <a:custGeom>
              <a:avLst/>
              <a:gdLst>
                <a:gd name="T0" fmla="*/ 1 w 2220"/>
                <a:gd name="T1" fmla="*/ 1 h 180"/>
                <a:gd name="T2" fmla="*/ 0 w 2220"/>
                <a:gd name="T3" fmla="*/ 1 h 180"/>
                <a:gd name="T4" fmla="*/ 0 w 2220"/>
                <a:gd name="T5" fmla="*/ 0 h 180"/>
                <a:gd name="T6" fmla="*/ 1 w 2220"/>
                <a:gd name="T7" fmla="*/ 0 h 180"/>
                <a:gd name="T8" fmla="*/ 1 w 2220"/>
                <a:gd name="T9" fmla="*/ 1 h 180"/>
                <a:gd name="T10" fmla="*/ 1 w 2220"/>
                <a:gd name="T11" fmla="*/ 1 h 1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20"/>
                <a:gd name="T19" fmla="*/ 0 h 180"/>
                <a:gd name="T20" fmla="*/ 2220 w 2220"/>
                <a:gd name="T21" fmla="*/ 180 h 1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20" h="180">
                  <a:moveTo>
                    <a:pt x="210" y="180"/>
                  </a:moveTo>
                  <a:lnTo>
                    <a:pt x="0" y="180"/>
                  </a:lnTo>
                  <a:lnTo>
                    <a:pt x="0" y="0"/>
                  </a:lnTo>
                  <a:lnTo>
                    <a:pt x="2220" y="0"/>
                  </a:lnTo>
                  <a:lnTo>
                    <a:pt x="2220" y="165"/>
                  </a:lnTo>
                  <a:lnTo>
                    <a:pt x="1890" y="165"/>
                  </a:lnTo>
                </a:path>
              </a:pathLst>
            </a:custGeom>
            <a:noFill/>
            <a:ln w="28575" cmpd="sng">
              <a:solidFill>
                <a:schemeClr val="hlink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558800" y="482600"/>
            <a:ext cx="858520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38088" rIns="90000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4.3.2 带符号数的舍入操作 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469900" y="896938"/>
            <a:ext cx="86741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indent="560705" algn="just" eaLnBrk="1" hangingPunct="1">
              <a:lnSpc>
                <a:spcPct val="15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算术右移时常见的舍入方法有：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560705" algn="just">
              <a:lnSpc>
                <a:spcPct val="15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(1) 恒舍法（切断）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560705" algn="just">
              <a:lnSpc>
                <a:spcPct val="15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末尾多余部分的位一律舍去。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560705" algn="just">
              <a:lnSpc>
                <a:spcPct val="15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(2) 恒置1法（冯</a:t>
            </a:r>
            <a:r>
              <a:rPr lang="zh-CN" altLang="en-US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·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诺依曼舍入法）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560705" algn="just">
              <a:lnSpc>
                <a:spcPct val="15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不论末尾舍去的是什么，都把保留部分的最低位置1。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560705" algn="just">
              <a:lnSpc>
                <a:spcPct val="15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(3) 下舍上入法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560705" algn="just">
              <a:lnSpc>
                <a:spcPct val="15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（0舍1入）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560705" algn="just">
              <a:lnSpc>
                <a:spcPct val="15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(4) 查表舍入法(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ROM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舍入法)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77888" y="5545138"/>
            <a:ext cx="82661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algn="just" eaLnBrk="1" hangingPunct="1">
              <a:lnSpc>
                <a:spcPct val="10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各种舍入方法的误差统计数值不同。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0"/>
          <p:cNvSpPr>
            <a:spLocks noChangeArrowheads="1"/>
          </p:cNvSpPr>
          <p:nvPr/>
        </p:nvSpPr>
        <p:spPr bwMode="auto">
          <a:xfrm>
            <a:off x="657225" y="598488"/>
            <a:ext cx="7848600" cy="838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 eaLnBrk="1" hangingPunct="1">
              <a:lnSpc>
                <a:spcPct val="100000"/>
              </a:lnSpc>
            </a:pPr>
            <a:r>
              <a:rPr lang="zh-CN" altLang="en-US" sz="3200" dirty="0">
                <a:solidFill>
                  <a:srgbClr val="99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第4章 数值的机器运算</a:t>
            </a: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666750" y="1338263"/>
            <a:ext cx="79168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algn="just" eaLnBrk="1" hangingPunct="1"/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几个名词及其相互关系：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12" name="Rectangle 36"/>
          <p:cNvSpPr>
            <a:spLocks noChangeArrowheads="1"/>
          </p:cNvSpPr>
          <p:nvPr/>
        </p:nvSpPr>
        <p:spPr bwMode="auto">
          <a:xfrm>
            <a:off x="1295400" y="1897145"/>
            <a:ext cx="7848600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运算器</a:t>
            </a:r>
            <a:r>
              <a:rPr lang="zh-CN" altLang="en-US" dirty="0" smtClean="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：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执行各种</a:t>
            </a:r>
            <a:r>
              <a:rPr lang="zh-CN" altLang="en-US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算术运算和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逻辑运算操作的</a:t>
            </a:r>
            <a:r>
              <a:rPr lang="zh-CN" altLang="en-US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部件</a:t>
            </a:r>
            <a:endParaRPr lang="zh-CN" altLang="en-US" dirty="0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eaLnBrk="1" hangingPunct="1"/>
            <a:r>
              <a:rPr lang="en-US" altLang="zh-CN" dirty="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ALU</a:t>
            </a:r>
            <a:r>
              <a:rPr lang="zh-CN" altLang="en-US" dirty="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：   </a:t>
            </a:r>
            <a:r>
              <a:rPr lang="zh-CN" altLang="en-US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运算器中的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核心部件</a:t>
            </a:r>
          </a:p>
          <a:p>
            <a:pPr eaLnBrk="1" hangingPunct="1"/>
            <a:r>
              <a:rPr lang="zh-CN" altLang="en-US" dirty="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加法器：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ALU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中最基本的部件</a:t>
            </a:r>
            <a:r>
              <a:rPr lang="zh-CN" altLang="en-US" dirty="0"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endParaRPr lang="zh-CN" altLang="en-US" b="0" dirty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13" name="Group 18"/>
          <p:cNvGrpSpPr/>
          <p:nvPr/>
        </p:nvGrpSpPr>
        <p:grpSpPr bwMode="auto">
          <a:xfrm>
            <a:off x="3005138" y="3494170"/>
            <a:ext cx="4341812" cy="1597025"/>
            <a:chOff x="1893" y="2781"/>
            <a:chExt cx="2735" cy="1006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893" y="2781"/>
              <a:ext cx="2735" cy="1006"/>
            </a:xfrm>
            <a:prstGeom prst="rect">
              <a:avLst/>
            </a:prstGeom>
            <a:solidFill>
              <a:srgbClr val="CCECFF"/>
            </a:solidFill>
            <a:ln w="28575" algn="ctr">
              <a:solidFill>
                <a:srgbClr val="003300"/>
              </a:solidFill>
              <a:miter lim="800000"/>
            </a:ln>
          </p:spPr>
          <p:txBody>
            <a:bodyPr lIns="90000" tIns="46800" rIns="90000" bIns="0"/>
            <a:lstStyle/>
            <a:p>
              <a:pPr>
                <a:lnSpc>
                  <a:spcPct val="110000"/>
                </a:lnSpc>
              </a:pPr>
              <a:r>
                <a:rPr lang="zh-CN" altLang="en-US">
                  <a:ea typeface="黑体" panose="02010600030101010101" pitchFamily="2" charset="-122"/>
                </a:rPr>
                <a:t>运算器</a:t>
              </a:r>
            </a:p>
          </p:txBody>
        </p:sp>
        <p:sp>
          <p:nvSpPr>
            <p:cNvPr id="15" name="Freeform 62"/>
            <p:cNvSpPr/>
            <p:nvPr/>
          </p:nvSpPr>
          <p:spPr bwMode="auto">
            <a:xfrm>
              <a:off x="2364" y="2945"/>
              <a:ext cx="1963" cy="668"/>
            </a:xfrm>
            <a:custGeom>
              <a:avLst/>
              <a:gdLst>
                <a:gd name="T0" fmla="*/ 0 w 1978"/>
                <a:gd name="T1" fmla="*/ 25713 h 486"/>
                <a:gd name="T2" fmla="*/ 273 w 1978"/>
                <a:gd name="T3" fmla="*/ 0 h 486"/>
                <a:gd name="T4" fmla="*/ 767 w 1978"/>
                <a:gd name="T5" fmla="*/ 0 h 486"/>
                <a:gd name="T6" fmla="*/ 1046 w 1978"/>
                <a:gd name="T7" fmla="*/ 26217 h 486"/>
                <a:gd name="T8" fmla="*/ 589 w 1978"/>
                <a:gd name="T9" fmla="*/ 26217 h 486"/>
                <a:gd name="T10" fmla="*/ 525 w 1978"/>
                <a:gd name="T11" fmla="*/ 19074 h 486"/>
                <a:gd name="T12" fmla="*/ 446 w 1978"/>
                <a:gd name="T13" fmla="*/ 26217 h 486"/>
                <a:gd name="T14" fmla="*/ 0 w 1978"/>
                <a:gd name="T15" fmla="*/ 25713 h 48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78"/>
                <a:gd name="T25" fmla="*/ 0 h 486"/>
                <a:gd name="T26" fmla="*/ 1978 w 1978"/>
                <a:gd name="T27" fmla="*/ 486 h 48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78" h="486">
                  <a:moveTo>
                    <a:pt x="0" y="477"/>
                  </a:moveTo>
                  <a:lnTo>
                    <a:pt x="512" y="0"/>
                  </a:lnTo>
                  <a:lnTo>
                    <a:pt x="1448" y="0"/>
                  </a:lnTo>
                  <a:lnTo>
                    <a:pt x="1978" y="486"/>
                  </a:lnTo>
                  <a:lnTo>
                    <a:pt x="1122" y="486"/>
                  </a:lnTo>
                  <a:lnTo>
                    <a:pt x="988" y="354"/>
                  </a:lnTo>
                  <a:lnTo>
                    <a:pt x="848" y="486"/>
                  </a:lnTo>
                  <a:lnTo>
                    <a:pt x="0" y="477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8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66"/>
            <p:cNvSpPr txBox="1">
              <a:spLocks noChangeArrowheads="1"/>
            </p:cNvSpPr>
            <p:nvPr/>
          </p:nvSpPr>
          <p:spPr bwMode="auto">
            <a:xfrm>
              <a:off x="2462" y="3281"/>
              <a:ext cx="47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kumimoji="0" lang="en-US" altLang="zh-CN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ALU</a:t>
              </a:r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2967" y="3046"/>
              <a:ext cx="749" cy="321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lIns="90000" tIns="46800" rIns="90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>
                  <a:solidFill>
                    <a:schemeClr val="hlink"/>
                  </a:solidFill>
                  <a:ea typeface="黑体" panose="02010600030101010101" pitchFamily="2" charset="-122"/>
                </a:rPr>
                <a:t>加法器</a:t>
              </a: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558800" y="482600"/>
            <a:ext cx="858520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38088" rIns="90000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4.3.2 带符号数的舍入操作 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914400" y="990600"/>
            <a:ext cx="77851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查表舍入的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一般方法：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当 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位数据的高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K-1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位为全</a:t>
            </a:r>
            <a:r>
              <a:rPr lang="zh-CN" altLang="en-US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时按恒舍法填入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K-1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位全</a:t>
            </a:r>
            <a:r>
              <a:rPr lang="zh-CN" altLang="en-US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，否则其余单元都按下舍上入法来填其内容。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r>
              <a:rPr lang="zh-CN" altLang="en-US"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</a:p>
        </p:txBody>
      </p:sp>
      <p:grpSp>
        <p:nvGrpSpPr>
          <p:cNvPr id="44036" name="Group 48"/>
          <p:cNvGrpSpPr/>
          <p:nvPr/>
        </p:nvGrpSpPr>
        <p:grpSpPr bwMode="auto">
          <a:xfrm>
            <a:off x="1376363" y="2505075"/>
            <a:ext cx="5783262" cy="3513138"/>
            <a:chOff x="1106" y="1585"/>
            <a:chExt cx="3643" cy="2213"/>
          </a:xfrm>
        </p:grpSpPr>
        <p:grpSp>
          <p:nvGrpSpPr>
            <p:cNvPr id="44037" name="Group 30"/>
            <p:cNvGrpSpPr/>
            <p:nvPr/>
          </p:nvGrpSpPr>
          <p:grpSpPr bwMode="auto">
            <a:xfrm>
              <a:off x="2401" y="1585"/>
              <a:ext cx="2348" cy="707"/>
              <a:chOff x="3035" y="1702"/>
              <a:chExt cx="2348" cy="707"/>
            </a:xfrm>
          </p:grpSpPr>
          <p:grpSp>
            <p:nvGrpSpPr>
              <p:cNvPr id="44055" name="Group 13"/>
              <p:cNvGrpSpPr/>
              <p:nvPr/>
            </p:nvGrpSpPr>
            <p:grpSpPr bwMode="auto">
              <a:xfrm>
                <a:off x="3035" y="2199"/>
                <a:ext cx="2339" cy="210"/>
                <a:chOff x="2002" y="1728"/>
                <a:chExt cx="2339" cy="210"/>
              </a:xfrm>
            </p:grpSpPr>
            <p:sp>
              <p:nvSpPr>
                <p:cNvPr id="44063" name="Rectangle 9"/>
                <p:cNvSpPr>
                  <a:spLocks noChangeArrowheads="1"/>
                </p:cNvSpPr>
                <p:nvPr/>
              </p:nvSpPr>
              <p:spPr bwMode="auto">
                <a:xfrm>
                  <a:off x="2002" y="1728"/>
                  <a:ext cx="2339" cy="210"/>
                </a:xfrm>
                <a:prstGeom prst="rect">
                  <a:avLst/>
                </a:prstGeom>
                <a:solidFill>
                  <a:srgbClr val="00FFFF"/>
                </a:solidFill>
                <a:ln w="28575" algn="ctr">
                  <a:solidFill>
                    <a:srgbClr val="000080"/>
                  </a:solidFill>
                  <a:miter lim="800000"/>
                </a:ln>
              </p:spPr>
              <p:txBody>
                <a:bodyPr lIns="90000" tIns="46800" rIns="9000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064" name="Line 10"/>
                <p:cNvSpPr>
                  <a:spLocks noChangeShapeType="1"/>
                </p:cNvSpPr>
                <p:nvPr/>
              </p:nvSpPr>
              <p:spPr bwMode="auto">
                <a:xfrm>
                  <a:off x="3442" y="1728"/>
                  <a:ext cx="0" cy="204"/>
                </a:xfrm>
                <a:prstGeom prst="line">
                  <a:avLst/>
                </a:prstGeom>
                <a:noFill/>
                <a:ln w="19050">
                  <a:solidFill>
                    <a:srgbClr val="00008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4056" name="Line 15"/>
              <p:cNvSpPr>
                <a:spLocks noChangeShapeType="1"/>
              </p:cNvSpPr>
              <p:nvPr/>
            </p:nvSpPr>
            <p:spPr bwMode="auto">
              <a:xfrm>
                <a:off x="3035" y="1833"/>
                <a:ext cx="0" cy="366"/>
              </a:xfrm>
              <a:prstGeom prst="line">
                <a:avLst/>
              </a:prstGeom>
              <a:noFill/>
              <a:ln w="9525">
                <a:solidFill>
                  <a:srgbClr val="0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057" name="Line 16"/>
              <p:cNvSpPr>
                <a:spLocks noChangeShapeType="1"/>
              </p:cNvSpPr>
              <p:nvPr/>
            </p:nvSpPr>
            <p:spPr bwMode="auto">
              <a:xfrm>
                <a:off x="5377" y="1822"/>
                <a:ext cx="0" cy="366"/>
              </a:xfrm>
              <a:prstGeom prst="line">
                <a:avLst/>
              </a:prstGeom>
              <a:noFill/>
              <a:ln w="9525">
                <a:solidFill>
                  <a:srgbClr val="0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058" name="Line 17"/>
              <p:cNvSpPr>
                <a:spLocks noChangeShapeType="1"/>
              </p:cNvSpPr>
              <p:nvPr/>
            </p:nvSpPr>
            <p:spPr bwMode="auto">
              <a:xfrm flipH="1">
                <a:off x="4473" y="2036"/>
                <a:ext cx="0" cy="162"/>
              </a:xfrm>
              <a:prstGeom prst="line">
                <a:avLst/>
              </a:prstGeom>
              <a:noFill/>
              <a:ln w="9525">
                <a:solidFill>
                  <a:srgbClr val="0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059" name="Line 18"/>
              <p:cNvSpPr>
                <a:spLocks noChangeShapeType="1"/>
              </p:cNvSpPr>
              <p:nvPr/>
            </p:nvSpPr>
            <p:spPr bwMode="auto">
              <a:xfrm>
                <a:off x="4468" y="2128"/>
                <a:ext cx="906" cy="0"/>
              </a:xfrm>
              <a:prstGeom prst="line">
                <a:avLst/>
              </a:prstGeom>
              <a:noFill/>
              <a:ln w="9525">
                <a:solidFill>
                  <a:srgbClr val="000080"/>
                </a:solidFill>
                <a:round/>
                <a:headEnd type="triangle" w="med" len="lg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060" name="Line 19"/>
              <p:cNvSpPr>
                <a:spLocks noChangeShapeType="1"/>
              </p:cNvSpPr>
              <p:nvPr/>
            </p:nvSpPr>
            <p:spPr bwMode="auto">
              <a:xfrm>
                <a:off x="3051" y="1934"/>
                <a:ext cx="2332" cy="0"/>
              </a:xfrm>
              <a:prstGeom prst="line">
                <a:avLst/>
              </a:prstGeom>
              <a:noFill/>
              <a:ln w="9525">
                <a:solidFill>
                  <a:srgbClr val="000080"/>
                </a:solidFill>
                <a:round/>
                <a:headEnd type="triangle" w="med" len="lg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061" name="Text Box 20"/>
              <p:cNvSpPr txBox="1">
                <a:spLocks noChangeArrowheads="1"/>
              </p:cNvSpPr>
              <p:nvPr/>
            </p:nvSpPr>
            <p:spPr bwMode="auto">
              <a:xfrm>
                <a:off x="4552" y="1903"/>
                <a:ext cx="737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8</a:t>
                </a:r>
                <a:r>
                  <a:rPr lang="zh-CN" altLang="en-US" sz="20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位</a:t>
                </a:r>
              </a:p>
            </p:txBody>
          </p:sp>
          <p:sp>
            <p:nvSpPr>
              <p:cNvPr id="44062" name="Text Box 21"/>
              <p:cNvSpPr txBox="1">
                <a:spLocks noChangeArrowheads="1"/>
              </p:cNvSpPr>
              <p:nvPr/>
            </p:nvSpPr>
            <p:spPr bwMode="auto">
              <a:xfrm>
                <a:off x="3916" y="1702"/>
                <a:ext cx="801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（</a:t>
                </a:r>
                <a:r>
                  <a:rPr lang="en-US" altLang="zh-CN" sz="20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p+1)</a:t>
                </a:r>
                <a:r>
                  <a:rPr lang="zh-CN" altLang="en-US" sz="20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位</a:t>
                </a:r>
              </a:p>
            </p:txBody>
          </p:sp>
        </p:grpSp>
        <p:grpSp>
          <p:nvGrpSpPr>
            <p:cNvPr id="44038" name="Group 29"/>
            <p:cNvGrpSpPr/>
            <p:nvPr/>
          </p:nvGrpSpPr>
          <p:grpSpPr bwMode="auto">
            <a:xfrm>
              <a:off x="2426" y="3206"/>
              <a:ext cx="2188" cy="592"/>
              <a:chOff x="3002" y="2994"/>
              <a:chExt cx="2188" cy="592"/>
            </a:xfrm>
          </p:grpSpPr>
          <p:grpSp>
            <p:nvGrpSpPr>
              <p:cNvPr id="44045" name="Group 14"/>
              <p:cNvGrpSpPr/>
              <p:nvPr/>
            </p:nvGrpSpPr>
            <p:grpSpPr bwMode="auto">
              <a:xfrm>
                <a:off x="3002" y="2994"/>
                <a:ext cx="2185" cy="210"/>
                <a:chOff x="3002" y="3001"/>
                <a:chExt cx="2185" cy="210"/>
              </a:xfrm>
            </p:grpSpPr>
            <p:sp>
              <p:nvSpPr>
                <p:cNvPr id="44053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2" y="3001"/>
                  <a:ext cx="2185" cy="210"/>
                </a:xfrm>
                <a:prstGeom prst="rect">
                  <a:avLst/>
                </a:prstGeom>
                <a:solidFill>
                  <a:srgbClr val="00FFFF"/>
                </a:solidFill>
                <a:ln w="28575" algn="ctr">
                  <a:solidFill>
                    <a:srgbClr val="000080"/>
                  </a:solidFill>
                  <a:miter lim="800000"/>
                </a:ln>
              </p:spPr>
              <p:txBody>
                <a:bodyPr lIns="90000" tIns="46800" rIns="9000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054" name="Line 12"/>
                <p:cNvSpPr>
                  <a:spLocks noChangeShapeType="1"/>
                </p:cNvSpPr>
                <p:nvPr/>
              </p:nvSpPr>
              <p:spPr bwMode="auto">
                <a:xfrm>
                  <a:off x="4442" y="3001"/>
                  <a:ext cx="0" cy="204"/>
                </a:xfrm>
                <a:prstGeom prst="line">
                  <a:avLst/>
                </a:prstGeom>
                <a:noFill/>
                <a:ln w="19050">
                  <a:solidFill>
                    <a:srgbClr val="00008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4046" name="Line 22"/>
              <p:cNvSpPr>
                <a:spLocks noChangeShapeType="1"/>
              </p:cNvSpPr>
              <p:nvPr/>
            </p:nvSpPr>
            <p:spPr bwMode="auto">
              <a:xfrm>
                <a:off x="3002" y="3220"/>
                <a:ext cx="0" cy="366"/>
              </a:xfrm>
              <a:prstGeom prst="line">
                <a:avLst/>
              </a:prstGeom>
              <a:noFill/>
              <a:ln w="9525">
                <a:solidFill>
                  <a:srgbClr val="0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047" name="Line 23"/>
              <p:cNvSpPr>
                <a:spLocks noChangeShapeType="1"/>
              </p:cNvSpPr>
              <p:nvPr/>
            </p:nvSpPr>
            <p:spPr bwMode="auto">
              <a:xfrm>
                <a:off x="3018" y="3496"/>
                <a:ext cx="2163" cy="0"/>
              </a:xfrm>
              <a:prstGeom prst="line">
                <a:avLst/>
              </a:prstGeom>
              <a:noFill/>
              <a:ln w="9525">
                <a:solidFill>
                  <a:srgbClr val="000080"/>
                </a:solidFill>
                <a:round/>
                <a:headEnd type="triangle" w="med" len="lg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048" name="Text Box 24"/>
              <p:cNvSpPr txBox="1">
                <a:spLocks noChangeArrowheads="1"/>
              </p:cNvSpPr>
              <p:nvPr/>
            </p:nvSpPr>
            <p:spPr bwMode="auto">
              <a:xfrm>
                <a:off x="3358" y="3265"/>
                <a:ext cx="801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p</a:t>
                </a:r>
                <a:r>
                  <a:rPr lang="zh-CN" altLang="en-US" sz="20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位</a:t>
                </a:r>
              </a:p>
            </p:txBody>
          </p:sp>
          <p:sp>
            <p:nvSpPr>
              <p:cNvPr id="44049" name="Line 25"/>
              <p:cNvSpPr>
                <a:spLocks noChangeShapeType="1"/>
              </p:cNvSpPr>
              <p:nvPr/>
            </p:nvSpPr>
            <p:spPr bwMode="auto">
              <a:xfrm>
                <a:off x="5190" y="3215"/>
                <a:ext cx="0" cy="366"/>
              </a:xfrm>
              <a:prstGeom prst="line">
                <a:avLst/>
              </a:prstGeom>
              <a:noFill/>
              <a:ln w="9525">
                <a:solidFill>
                  <a:srgbClr val="0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050" name="Line 26"/>
              <p:cNvSpPr>
                <a:spLocks noChangeShapeType="1"/>
              </p:cNvSpPr>
              <p:nvPr/>
            </p:nvSpPr>
            <p:spPr bwMode="auto">
              <a:xfrm>
                <a:off x="4440" y="3211"/>
                <a:ext cx="3" cy="223"/>
              </a:xfrm>
              <a:prstGeom prst="line">
                <a:avLst/>
              </a:prstGeom>
              <a:noFill/>
              <a:ln w="9525">
                <a:solidFill>
                  <a:srgbClr val="0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051" name="Line 27"/>
              <p:cNvSpPr>
                <a:spLocks noChangeShapeType="1"/>
              </p:cNvSpPr>
              <p:nvPr/>
            </p:nvSpPr>
            <p:spPr bwMode="auto">
              <a:xfrm>
                <a:off x="4435" y="3392"/>
                <a:ext cx="746" cy="0"/>
              </a:xfrm>
              <a:prstGeom prst="line">
                <a:avLst/>
              </a:prstGeom>
              <a:noFill/>
              <a:ln w="9525">
                <a:solidFill>
                  <a:srgbClr val="000080"/>
                </a:solidFill>
                <a:round/>
                <a:headEnd type="triangle" w="med" len="lg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052" name="Text Box 28"/>
              <p:cNvSpPr txBox="1">
                <a:spLocks noChangeArrowheads="1"/>
              </p:cNvSpPr>
              <p:nvPr/>
            </p:nvSpPr>
            <p:spPr bwMode="auto">
              <a:xfrm>
                <a:off x="4429" y="3177"/>
                <a:ext cx="737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7</a:t>
                </a:r>
                <a:r>
                  <a:rPr lang="zh-CN" altLang="en-US" sz="20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位</a:t>
                </a:r>
              </a:p>
            </p:txBody>
          </p:sp>
        </p:grpSp>
        <p:sp>
          <p:nvSpPr>
            <p:cNvPr id="44039" name="Text Box 31"/>
            <p:cNvSpPr txBox="1">
              <a:spLocks noChangeArrowheads="1"/>
            </p:cNvSpPr>
            <p:nvPr/>
          </p:nvSpPr>
          <p:spPr bwMode="auto">
            <a:xfrm>
              <a:off x="3856" y="2529"/>
              <a:ext cx="767" cy="431"/>
            </a:xfrm>
            <a:prstGeom prst="rect">
              <a:avLst/>
            </a:prstGeom>
            <a:noFill/>
            <a:ln w="28575" algn="ctr">
              <a:solidFill>
                <a:srgbClr val="00008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256×7</a:t>
              </a:r>
            </a:p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ROM</a:t>
              </a:r>
            </a:p>
          </p:txBody>
        </p:sp>
        <p:sp>
          <p:nvSpPr>
            <p:cNvPr id="44040" name="Line 32"/>
            <p:cNvSpPr>
              <a:spLocks noChangeShapeType="1"/>
            </p:cNvSpPr>
            <p:nvPr/>
          </p:nvSpPr>
          <p:spPr bwMode="auto">
            <a:xfrm>
              <a:off x="4236" y="2290"/>
              <a:ext cx="0" cy="24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41" name="Line 33"/>
            <p:cNvSpPr>
              <a:spLocks noChangeShapeType="1"/>
            </p:cNvSpPr>
            <p:nvPr/>
          </p:nvSpPr>
          <p:spPr bwMode="auto">
            <a:xfrm>
              <a:off x="4232" y="2960"/>
              <a:ext cx="0" cy="24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42" name="Text Box 40"/>
            <p:cNvSpPr txBox="1">
              <a:spLocks noChangeArrowheads="1"/>
            </p:cNvSpPr>
            <p:nvPr/>
          </p:nvSpPr>
          <p:spPr bwMode="auto">
            <a:xfrm>
              <a:off x="1106" y="2068"/>
              <a:ext cx="1187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zh-CN" altLang="en-US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舍入前数据</a:t>
              </a:r>
            </a:p>
          </p:txBody>
        </p:sp>
        <p:sp>
          <p:nvSpPr>
            <p:cNvPr id="44043" name="Text Box 45"/>
            <p:cNvSpPr txBox="1">
              <a:spLocks noChangeArrowheads="1"/>
            </p:cNvSpPr>
            <p:nvPr/>
          </p:nvSpPr>
          <p:spPr bwMode="auto">
            <a:xfrm>
              <a:off x="1158" y="3188"/>
              <a:ext cx="1187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zh-CN" altLang="en-US" sz="2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舍入后数据</a:t>
              </a:r>
            </a:p>
          </p:txBody>
        </p:sp>
        <p:sp>
          <p:nvSpPr>
            <p:cNvPr id="44044" name="Line 47"/>
            <p:cNvSpPr>
              <a:spLocks noChangeShapeType="1"/>
            </p:cNvSpPr>
            <p:nvPr/>
          </p:nvSpPr>
          <p:spPr bwMode="auto">
            <a:xfrm>
              <a:off x="3101" y="2307"/>
              <a:ext cx="0" cy="885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0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73100" y="701675"/>
            <a:ext cx="8470900" cy="4036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思考：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计算机硬件中的微操作有些什么特点？</a:t>
            </a:r>
            <a:endParaRPr lang="zh-CN" altLang="en-US" dirty="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练习：</a:t>
            </a:r>
            <a:r>
              <a:rPr lang="en-US" altLang="zh-CN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P121  4-6  </a:t>
            </a:r>
            <a:r>
              <a:rPr lang="zh-CN" altLang="en-US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修改题目如下：</a:t>
            </a:r>
            <a:endParaRPr lang="en-US" altLang="zh-CN" dirty="0" smtClean="0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</a:t>
            </a:r>
            <a:r>
              <a:rPr lang="zh-CN" altLang="en-US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（</a:t>
            </a:r>
            <a:r>
              <a:rPr lang="zh-CN" altLang="zh-CN" dirty="0" smtClean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已知 </a:t>
            </a:r>
            <a:r>
              <a:rPr lang="en-US" altLang="zh-CN" dirty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[X]</a:t>
            </a:r>
            <a:r>
              <a:rPr lang="zh-CN" altLang="zh-CN" sz="1600" dirty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en-US" altLang="zh-CN" dirty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=0.1011,  [Y]</a:t>
            </a:r>
            <a:r>
              <a:rPr lang="zh-CN" altLang="zh-CN" sz="1600" dirty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en-US" altLang="zh-CN" dirty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=1.1011</a:t>
            </a:r>
            <a:r>
              <a:rPr lang="zh-CN" altLang="zh-CN" dirty="0">
                <a:latin typeface="黑体" panose="02010600030101010101" pitchFamily="2" charset="-122"/>
                <a:ea typeface="黑体" panose="02010600030101010101" pitchFamily="2" charset="-122"/>
              </a:rPr>
              <a:t>， 用恒舍法</a:t>
            </a:r>
            <a:r>
              <a:rPr lang="en-US" altLang="zh-CN" dirty="0">
                <a:latin typeface="黑体" panose="02010600030101010101" pitchFamily="2" charset="-122"/>
                <a:ea typeface="黑体" panose="02010600030101010101" pitchFamily="2" charset="-122"/>
              </a:rPr>
              <a:t>,</a:t>
            </a:r>
            <a:endParaRPr lang="zh-CN" altLang="zh-CN" dirty="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marL="901700" indent="438150"/>
            <a:r>
              <a:rPr lang="zh-CN" altLang="zh-CN" dirty="0">
                <a:solidFill>
                  <a:srgbClr val="00206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求：</a:t>
            </a:r>
            <a:r>
              <a:rPr lang="en-US" altLang="zh-CN" dirty="0">
                <a:solidFill>
                  <a:srgbClr val="00206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[X/2]</a:t>
            </a:r>
            <a:r>
              <a:rPr lang="zh-CN" altLang="zh-CN" sz="1600" dirty="0">
                <a:solidFill>
                  <a:srgbClr val="00206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zh-CN" dirty="0">
                <a:solidFill>
                  <a:srgbClr val="00206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206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, [</a:t>
            </a:r>
            <a:r>
              <a:rPr lang="en-US" altLang="zh-CN" dirty="0">
                <a:solidFill>
                  <a:srgbClr val="00206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Y/2]</a:t>
            </a:r>
            <a:r>
              <a:rPr lang="zh-CN" altLang="zh-CN" sz="1600" dirty="0">
                <a:solidFill>
                  <a:srgbClr val="00206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zh-CN" dirty="0">
                <a:solidFill>
                  <a:srgbClr val="00206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206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,</a:t>
            </a:r>
          </a:p>
          <a:p>
            <a:pPr marL="901700" indent="438150"/>
            <a:r>
              <a:rPr lang="en-US" altLang="zh-CN" dirty="0" smtClean="0">
                <a:solidFill>
                  <a:srgbClr val="00206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[</a:t>
            </a:r>
            <a:r>
              <a:rPr lang="en-US" altLang="zh-CN" dirty="0">
                <a:solidFill>
                  <a:srgbClr val="00206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X/4]</a:t>
            </a:r>
            <a:r>
              <a:rPr lang="zh-CN" altLang="zh-CN" sz="1600" dirty="0">
                <a:solidFill>
                  <a:srgbClr val="00206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zh-CN" dirty="0">
                <a:solidFill>
                  <a:srgbClr val="00206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206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,</a:t>
            </a:r>
            <a:r>
              <a:rPr lang="en-US" altLang="zh-CN" dirty="0">
                <a:solidFill>
                  <a:srgbClr val="00206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[Y/4]</a:t>
            </a:r>
            <a:r>
              <a:rPr lang="zh-CN" altLang="zh-CN" sz="1600" dirty="0">
                <a:solidFill>
                  <a:srgbClr val="00206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zh-CN" dirty="0">
                <a:solidFill>
                  <a:srgbClr val="00206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206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, </a:t>
            </a:r>
          </a:p>
          <a:p>
            <a:pPr marL="901700" indent="438150"/>
            <a:r>
              <a:rPr lang="en-US" altLang="zh-CN" dirty="0">
                <a:solidFill>
                  <a:srgbClr val="00206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206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[-</a:t>
            </a:r>
            <a:r>
              <a:rPr lang="en-US" altLang="zh-CN" dirty="0">
                <a:solidFill>
                  <a:srgbClr val="00206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X]</a:t>
            </a:r>
            <a:r>
              <a:rPr lang="zh-CN" altLang="zh-CN" sz="1600" dirty="0">
                <a:solidFill>
                  <a:srgbClr val="00206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zh-CN" dirty="0">
                <a:solidFill>
                  <a:srgbClr val="00206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206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, </a:t>
            </a:r>
            <a:r>
              <a:rPr lang="en-US" altLang="zh-CN" dirty="0" smtClean="0">
                <a:solidFill>
                  <a:srgbClr val="00206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[-Y</a:t>
            </a:r>
            <a:r>
              <a:rPr lang="en-US" altLang="zh-CN" dirty="0">
                <a:solidFill>
                  <a:srgbClr val="00206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]</a:t>
            </a:r>
            <a:r>
              <a:rPr lang="zh-CN" altLang="zh-CN" sz="1600" dirty="0" smtClean="0">
                <a:solidFill>
                  <a:srgbClr val="00206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en-US" altLang="zh-CN" sz="1600" dirty="0" smtClean="0">
                <a:solidFill>
                  <a:srgbClr val="00206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r>
              <a:rPr lang="zh-CN" altLang="en-US" sz="1600" dirty="0" smtClean="0">
                <a:solidFill>
                  <a:srgbClr val="00206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，</a:t>
            </a:r>
            <a:r>
              <a:rPr lang="zh-CN" altLang="zh-CN" dirty="0" smtClean="0">
                <a:solidFill>
                  <a:srgbClr val="00206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206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</a:p>
          <a:p>
            <a:pPr marL="901700" indent="438150"/>
            <a:r>
              <a:rPr lang="en-US" altLang="zh-CN" dirty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     [</a:t>
            </a:r>
            <a:r>
              <a:rPr lang="en-US" altLang="zh-CN" dirty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2Y]</a:t>
            </a:r>
            <a:r>
              <a:rPr lang="zh-CN" altLang="zh-CN" sz="1600" dirty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</a:p>
          <a:p>
            <a:pPr marL="901700" indent="438150">
              <a:lnSpc>
                <a:spcPct val="150000"/>
              </a:lnSpc>
            </a:pPr>
            <a:r>
              <a:rPr lang="zh-CN" altLang="en-US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</a:t>
            </a:r>
            <a:r>
              <a:rPr lang="zh-CN" altLang="en-US" dirty="0" smtClean="0">
                <a:solidFill>
                  <a:srgbClr val="C0C0C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endParaRPr lang="zh-CN" altLang="en-US" dirty="0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463550"/>
            <a:ext cx="9144000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algn="ctr" eaLnBrk="1" hangingPunct="1">
              <a:lnSpc>
                <a:spcPct val="110000"/>
              </a:lnSpc>
            </a:pPr>
            <a:r>
              <a:rPr lang="zh-CN" altLang="en-US" sz="260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§4.4 定点乘法运算</a:t>
            </a:r>
          </a:p>
          <a:p>
            <a:pPr>
              <a:lnSpc>
                <a:spcPct val="100000"/>
              </a:lnSpc>
            </a:pPr>
            <a:endParaRPr lang="zh-CN" altLang="en-US" sz="2600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966788"/>
            <a:ext cx="9144000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</a:t>
            </a:r>
            <a:r>
              <a:rPr lang="zh-CN" altLang="en-US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乘除的实现途径：</a:t>
            </a:r>
          </a:p>
          <a:p>
            <a:pPr algn="just">
              <a:lnSpc>
                <a:spcPct val="15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1) 软件实现   (低档机中只提供加、减、移位等指令)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2) 在加减运算器基础上增加少量电路实现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(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有乘除指令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</a:t>
            </a:r>
            <a:endParaRPr lang="en-US" altLang="zh-CN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3) 设置专用的高速阵列乘除运算器。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ChangeArrowheads="1"/>
          </p:cNvSpPr>
          <p:nvPr/>
        </p:nvSpPr>
        <p:spPr bwMode="auto">
          <a:xfrm>
            <a:off x="495300" y="363538"/>
            <a:ext cx="8648700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38088" rIns="90000" bIns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4.4.1 原码一位乘法</a:t>
            </a:r>
          </a:p>
          <a:p>
            <a:pPr algn="just">
              <a:lnSpc>
                <a:spcPct val="15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被乘数、乘数用原码表示，所求的积也用原码表示。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</a:t>
            </a:r>
            <a:r>
              <a:rPr lang="zh-CN" altLang="en-US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处理方法：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符号位单独处理        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P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S 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 X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S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⊕Y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S</a:t>
            </a:r>
            <a:endParaRPr lang="en-US" altLang="zh-CN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      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绝对值相乘得积的尾数 |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P| = |X|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|Y| </a:t>
            </a:r>
            <a:endParaRPr lang="en-US" altLang="zh-CN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46822" name="Object 6"/>
          <p:cNvGraphicFramePr>
            <a:graphicFrameLocks noChangeAspect="1"/>
          </p:cNvGraphicFramePr>
          <p:nvPr/>
        </p:nvGraphicFramePr>
        <p:xfrm>
          <a:off x="1041400" y="2708275"/>
          <a:ext cx="3819525" cy="265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5" name="Document" r:id="rId4" imgW="3884930" imgH="2703830" progId="Word.Document.8">
                  <p:embed/>
                </p:oleObj>
              </mc:Choice>
              <mc:Fallback>
                <p:oleObj name="Document" r:id="rId4" imgW="3884930" imgH="270383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2708275"/>
                        <a:ext cx="3819525" cy="265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6823" name="Object 7"/>
          <p:cNvGraphicFramePr>
            <a:graphicFrameLocks noChangeAspect="1"/>
          </p:cNvGraphicFramePr>
          <p:nvPr/>
        </p:nvGraphicFramePr>
        <p:xfrm>
          <a:off x="2894013" y="3889375"/>
          <a:ext cx="3679825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6" name="Document" r:id="rId7" imgW="3704590" imgH="1200785" progId="Word.Document.8">
                  <p:embed/>
                </p:oleObj>
              </mc:Choice>
              <mc:Fallback>
                <p:oleObj name="Document" r:id="rId7" imgW="3704590" imgH="120078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13" y="3889375"/>
                        <a:ext cx="3679825" cy="1192213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 w="9525">
                        <a:solidFill>
                          <a:srgbClr val="00FF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6824" name="Rectangle 8"/>
          <p:cNvSpPr>
            <a:spLocks noChangeArrowheads="1"/>
          </p:cNvSpPr>
          <p:nvPr/>
        </p:nvSpPr>
        <p:spPr bwMode="auto">
          <a:xfrm>
            <a:off x="1449388" y="3975100"/>
            <a:ext cx="776287" cy="920750"/>
          </a:xfrm>
          <a:prstGeom prst="rect">
            <a:avLst/>
          </a:prstGeom>
          <a:solidFill>
            <a:srgbClr val="FF5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546825" name="Line 9"/>
          <p:cNvSpPr>
            <a:spLocks noChangeShapeType="1"/>
          </p:cNvSpPr>
          <p:nvPr/>
        </p:nvSpPr>
        <p:spPr bwMode="auto">
          <a:xfrm>
            <a:off x="2273300" y="4356100"/>
            <a:ext cx="609600" cy="0"/>
          </a:xfrm>
          <a:prstGeom prst="line">
            <a:avLst/>
          </a:prstGeom>
          <a:noFill/>
          <a:ln w="19050">
            <a:solidFill>
              <a:srgbClr val="FF505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4" grpId="0" animBg="1"/>
      <p:bldP spid="54682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6"/>
          <p:cNvGraphicFramePr>
            <a:graphicFrameLocks noChangeAspect="1"/>
          </p:cNvGraphicFramePr>
          <p:nvPr/>
        </p:nvGraphicFramePr>
        <p:xfrm>
          <a:off x="1014413" y="1427163"/>
          <a:ext cx="3808412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8" name="Document" r:id="rId4" imgW="3884930" imgH="2688590" progId="Word.Document.8">
                  <p:embed/>
                </p:oleObj>
              </mc:Choice>
              <mc:Fallback>
                <p:oleObj name="Document" r:id="rId4" imgW="3884930" imgH="268859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1427163"/>
                        <a:ext cx="3808412" cy="263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406400" y="492125"/>
            <a:ext cx="29718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4.4.1 原码一位乘法</a:t>
            </a:r>
          </a:p>
        </p:txBody>
      </p:sp>
      <p:grpSp>
        <p:nvGrpSpPr>
          <p:cNvPr id="2" name="Group 3"/>
          <p:cNvGrpSpPr/>
          <p:nvPr/>
        </p:nvGrpSpPr>
        <p:grpSpPr bwMode="auto">
          <a:xfrm>
            <a:off x="2641600" y="2363788"/>
            <a:ext cx="3182938" cy="304800"/>
            <a:chOff x="1274" y="1728"/>
            <a:chExt cx="2005" cy="192"/>
          </a:xfrm>
        </p:grpSpPr>
        <p:sp>
          <p:nvSpPr>
            <p:cNvPr id="48133" name="Text Box 4"/>
            <p:cNvSpPr txBox="1">
              <a:spLocks noChangeArrowheads="1"/>
            </p:cNvSpPr>
            <p:nvPr/>
          </p:nvSpPr>
          <p:spPr bwMode="auto">
            <a:xfrm>
              <a:off x="1274" y="1735"/>
              <a:ext cx="481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66FF"/>
              </a:solidFill>
              <a:miter lim="800000"/>
            </a:ln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zh-CN" altLang="en-US" sz="1200">
                  <a:latin typeface="宋体" panose="02010600030101010101" pitchFamily="2" charset="-122"/>
                </a:rPr>
                <a:t>0000</a:t>
              </a:r>
            </a:p>
          </p:txBody>
        </p:sp>
        <p:sp>
          <p:nvSpPr>
            <p:cNvPr id="48134" name="Text Box 5"/>
            <p:cNvSpPr txBox="1">
              <a:spLocks noChangeArrowheads="1"/>
            </p:cNvSpPr>
            <p:nvPr/>
          </p:nvSpPr>
          <p:spPr bwMode="auto">
            <a:xfrm>
              <a:off x="1872" y="1728"/>
              <a:ext cx="14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1400">
                  <a:latin typeface="黑体" panose="02010600030101010101" pitchFamily="2" charset="-122"/>
                  <a:ea typeface="黑体" panose="02010600030101010101" pitchFamily="2" charset="-122"/>
                </a:rPr>
                <a:t>积的累加和初值为0</a:t>
              </a: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3"/>
          <p:cNvGrpSpPr/>
          <p:nvPr/>
        </p:nvGrpSpPr>
        <p:grpSpPr bwMode="auto">
          <a:xfrm>
            <a:off x="1754188" y="2374900"/>
            <a:ext cx="1727200" cy="508000"/>
            <a:chOff x="681" y="1696"/>
            <a:chExt cx="1088" cy="320"/>
          </a:xfrm>
        </p:grpSpPr>
        <p:sp>
          <p:nvSpPr>
            <p:cNvPr id="49165" name="Line 4"/>
            <p:cNvSpPr>
              <a:spLocks noChangeShapeType="1"/>
            </p:cNvSpPr>
            <p:nvPr/>
          </p:nvSpPr>
          <p:spPr bwMode="auto">
            <a:xfrm>
              <a:off x="1181" y="1944"/>
              <a:ext cx="5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9166" name="Group 5"/>
            <p:cNvGrpSpPr/>
            <p:nvPr/>
          </p:nvGrpSpPr>
          <p:grpSpPr bwMode="auto">
            <a:xfrm>
              <a:off x="681" y="1696"/>
              <a:ext cx="1088" cy="320"/>
              <a:chOff x="681" y="1696"/>
              <a:chExt cx="1088" cy="320"/>
            </a:xfrm>
          </p:grpSpPr>
          <p:sp>
            <p:nvSpPr>
              <p:cNvPr id="49167" name="Rectangle 6"/>
              <p:cNvSpPr>
                <a:spLocks noChangeArrowheads="1"/>
              </p:cNvSpPr>
              <p:nvPr/>
            </p:nvSpPr>
            <p:spPr bwMode="auto">
              <a:xfrm>
                <a:off x="881" y="1696"/>
                <a:ext cx="82" cy="150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solidFill>
                  <a:srgbClr val="FF505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49168" name="Rectangle 7"/>
              <p:cNvSpPr>
                <a:spLocks noChangeArrowheads="1"/>
              </p:cNvSpPr>
              <p:nvPr/>
            </p:nvSpPr>
            <p:spPr bwMode="auto">
              <a:xfrm>
                <a:off x="681" y="1883"/>
                <a:ext cx="282" cy="133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solidFill>
                  <a:srgbClr val="FF505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grpSp>
            <p:nvGrpSpPr>
              <p:cNvPr id="49169" name="Group 8"/>
              <p:cNvGrpSpPr/>
              <p:nvPr/>
            </p:nvGrpSpPr>
            <p:grpSpPr bwMode="auto">
              <a:xfrm>
                <a:off x="1257" y="1728"/>
                <a:ext cx="512" cy="288"/>
                <a:chOff x="1257" y="1728"/>
                <a:chExt cx="512" cy="288"/>
              </a:xfrm>
            </p:grpSpPr>
            <p:sp>
              <p:nvSpPr>
                <p:cNvPr id="49170" name="Rectangle 9"/>
                <p:cNvSpPr>
                  <a:spLocks noChangeArrowheads="1"/>
                </p:cNvSpPr>
                <p:nvPr/>
              </p:nvSpPr>
              <p:spPr bwMode="auto">
                <a:xfrm>
                  <a:off x="1257" y="1728"/>
                  <a:ext cx="512" cy="288"/>
                </a:xfrm>
                <a:prstGeom prst="rect">
                  <a:avLst/>
                </a:prstGeom>
                <a:noFill/>
                <a:ln w="9525">
                  <a:solidFill>
                    <a:srgbClr val="FF00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黑体" panose="02010600030101010101" pitchFamily="2" charset="-122"/>
                    <a:ea typeface="黑体" panose="02010600030101010101" pitchFamily="2" charset="-122"/>
                  </a:endParaRPr>
                </a:p>
              </p:txBody>
            </p:sp>
            <p:sp>
              <p:nvSpPr>
                <p:cNvPr id="4917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274" y="1886"/>
                  <a:ext cx="481" cy="130"/>
                </a:xfrm>
                <a:prstGeom prst="rect">
                  <a:avLst/>
                </a:prstGeom>
                <a:solidFill>
                  <a:srgbClr val="FF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>
                    <a:lnSpc>
                      <a:spcPct val="100000"/>
                    </a:lnSpc>
                  </a:pPr>
                  <a:r>
                    <a:rPr lang="zh-CN" altLang="en-US" sz="1200">
                      <a:solidFill>
                        <a:srgbClr val="FFFFFF"/>
                      </a:solidFill>
                      <a:latin typeface="黑体" panose="02010600030101010101" pitchFamily="2" charset="-122"/>
                      <a:ea typeface="黑体" panose="02010600030101010101" pitchFamily="2" charset="-122"/>
                    </a:rPr>
                    <a:t>1101</a:t>
                  </a:r>
                </a:p>
              </p:txBody>
            </p:sp>
            <p:sp>
              <p:nvSpPr>
                <p:cNvPr id="4917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281" y="1739"/>
                  <a:ext cx="481" cy="14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>
                    <a:lnSpc>
                      <a:spcPct val="100000"/>
                    </a:lnSpc>
                  </a:pPr>
                  <a:r>
                    <a:rPr lang="zh-CN" altLang="en-US" sz="1200">
                      <a:latin typeface="黑体" panose="02010600030101010101" pitchFamily="2" charset="-122"/>
                      <a:ea typeface="黑体" panose="02010600030101010101" pitchFamily="2" charset="-122"/>
                    </a:rPr>
                    <a:t>0000</a:t>
                  </a:r>
                </a:p>
              </p:txBody>
            </p:sp>
          </p:grpSp>
        </p:grpSp>
      </p:grpSp>
      <p:grpSp>
        <p:nvGrpSpPr>
          <p:cNvPr id="5" name="Group 12"/>
          <p:cNvGrpSpPr/>
          <p:nvPr/>
        </p:nvGrpSpPr>
        <p:grpSpPr bwMode="auto">
          <a:xfrm>
            <a:off x="3136900" y="2443163"/>
            <a:ext cx="3492500" cy="658812"/>
            <a:chOff x="1554" y="1745"/>
            <a:chExt cx="2200" cy="415"/>
          </a:xfrm>
        </p:grpSpPr>
        <p:grpSp>
          <p:nvGrpSpPr>
            <p:cNvPr id="49158" name="Group 13"/>
            <p:cNvGrpSpPr/>
            <p:nvPr/>
          </p:nvGrpSpPr>
          <p:grpSpPr bwMode="auto">
            <a:xfrm>
              <a:off x="1828" y="1862"/>
              <a:ext cx="512" cy="298"/>
              <a:chOff x="1828" y="1862"/>
              <a:chExt cx="512" cy="298"/>
            </a:xfrm>
          </p:grpSpPr>
          <p:sp>
            <p:nvSpPr>
              <p:cNvPr id="49163" name="Rectangle 14"/>
              <p:cNvSpPr>
                <a:spLocks noChangeArrowheads="1"/>
              </p:cNvSpPr>
              <p:nvPr/>
            </p:nvSpPr>
            <p:spPr bwMode="auto">
              <a:xfrm>
                <a:off x="1828" y="1862"/>
                <a:ext cx="512" cy="298"/>
              </a:xfrm>
              <a:prstGeom prst="rect">
                <a:avLst/>
              </a:prstGeom>
              <a:noFill/>
              <a:ln w="9525">
                <a:solidFill>
                  <a:srgbClr val="FF00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</a:endParaRPr>
              </a:p>
            </p:txBody>
          </p:sp>
          <p:sp>
            <p:nvSpPr>
              <p:cNvPr id="49164" name="Text Box 15"/>
              <p:cNvSpPr txBox="1">
                <a:spLocks noChangeArrowheads="1"/>
              </p:cNvSpPr>
              <p:nvPr/>
            </p:nvSpPr>
            <p:spPr bwMode="auto">
              <a:xfrm>
                <a:off x="1844" y="1872"/>
                <a:ext cx="481" cy="14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>
                  <a:lnSpc>
                    <a:spcPct val="100000"/>
                  </a:lnSpc>
                </a:pPr>
                <a:r>
                  <a:rPr lang="zh-CN" altLang="en-US" sz="1200">
                    <a:latin typeface="宋体" panose="02010600030101010101" pitchFamily="2" charset="-122"/>
                  </a:rPr>
                  <a:t>1101</a:t>
                </a:r>
              </a:p>
            </p:txBody>
          </p:sp>
        </p:grpSp>
        <p:sp>
          <p:nvSpPr>
            <p:cNvPr id="49159" name="Text Box 16"/>
            <p:cNvSpPr txBox="1">
              <a:spLocks noChangeArrowheads="1"/>
            </p:cNvSpPr>
            <p:nvPr/>
          </p:nvSpPr>
          <p:spPr bwMode="auto">
            <a:xfrm>
              <a:off x="2347" y="1841"/>
              <a:ext cx="14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1400">
                  <a:latin typeface="黑体" panose="02010600030101010101" pitchFamily="2" charset="-122"/>
                  <a:ea typeface="黑体" panose="02010600030101010101" pitchFamily="2" charset="-122"/>
                </a:rPr>
                <a:t>积第一次累加后的值</a:t>
              </a:r>
              <a:endParaRPr lang="zh-CN" altLang="en-US" sz="1600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grpSp>
          <p:nvGrpSpPr>
            <p:cNvPr id="49160" name="Group 17"/>
            <p:cNvGrpSpPr/>
            <p:nvPr/>
          </p:nvGrpSpPr>
          <p:grpSpPr bwMode="auto">
            <a:xfrm>
              <a:off x="1554" y="1745"/>
              <a:ext cx="366" cy="288"/>
              <a:chOff x="1554" y="1745"/>
              <a:chExt cx="366" cy="288"/>
            </a:xfrm>
          </p:grpSpPr>
          <p:sp>
            <p:nvSpPr>
              <p:cNvPr id="49161" name="Rectangle 18"/>
              <p:cNvSpPr>
                <a:spLocks noChangeArrowheads="1"/>
              </p:cNvSpPr>
              <p:nvPr/>
            </p:nvSpPr>
            <p:spPr bwMode="auto">
              <a:xfrm>
                <a:off x="1554" y="1745"/>
                <a:ext cx="201" cy="288"/>
              </a:xfrm>
              <a:prstGeom prst="rect">
                <a:avLst/>
              </a:prstGeom>
              <a:solidFill>
                <a:srgbClr val="CC3300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宋体" panose="02010600030101010101" pitchFamily="2" charset="-122"/>
                </a:endParaRPr>
              </a:p>
            </p:txBody>
          </p:sp>
          <p:sp>
            <p:nvSpPr>
              <p:cNvPr id="49162" name="Line 19"/>
              <p:cNvSpPr>
                <a:spLocks noChangeShapeType="1"/>
              </p:cNvSpPr>
              <p:nvPr/>
            </p:nvSpPr>
            <p:spPr bwMode="auto">
              <a:xfrm>
                <a:off x="1662" y="1846"/>
                <a:ext cx="258" cy="98"/>
              </a:xfrm>
              <a:prstGeom prst="line">
                <a:avLst/>
              </a:prstGeom>
              <a:noFill/>
              <a:ln w="19050">
                <a:solidFill>
                  <a:srgbClr val="FF505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9156" name="Rectangle 20"/>
          <p:cNvSpPr>
            <a:spLocks noChangeArrowheads="1"/>
          </p:cNvSpPr>
          <p:nvPr/>
        </p:nvSpPr>
        <p:spPr bwMode="auto">
          <a:xfrm>
            <a:off x="534988" y="492125"/>
            <a:ext cx="340995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 sz="220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4.4.1 原码一位乘法</a:t>
            </a:r>
          </a:p>
        </p:txBody>
      </p:sp>
      <p:graphicFrame>
        <p:nvGraphicFramePr>
          <p:cNvPr id="49157" name="对象 1"/>
          <p:cNvGraphicFramePr>
            <a:graphicFrameLocks noChangeAspect="1"/>
          </p:cNvGraphicFramePr>
          <p:nvPr/>
        </p:nvGraphicFramePr>
        <p:xfrm>
          <a:off x="1014413" y="1427163"/>
          <a:ext cx="3808412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6" name="Document" r:id="rId4" imgW="3884930" imgH="2688590" progId="Word.Document.8">
                  <p:embed/>
                </p:oleObj>
              </mc:Choice>
              <mc:Fallback>
                <p:oleObj name="Document" r:id="rId4" imgW="3884930" imgH="2688590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1427163"/>
                        <a:ext cx="3808412" cy="263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663700" y="2679700"/>
            <a:ext cx="5334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2547938" y="2768600"/>
            <a:ext cx="90487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990725" y="2374900"/>
            <a:ext cx="107950" cy="238125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solidFill>
              <a:srgbClr val="FF505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1663700" y="2925763"/>
            <a:ext cx="434975" cy="211137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solidFill>
              <a:srgbClr val="FF505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0182" name="Group 6"/>
          <p:cNvGrpSpPr/>
          <p:nvPr/>
        </p:nvGrpSpPr>
        <p:grpSpPr bwMode="auto">
          <a:xfrm>
            <a:off x="2668588" y="2425700"/>
            <a:ext cx="812800" cy="457200"/>
            <a:chOff x="1257" y="1728"/>
            <a:chExt cx="512" cy="288"/>
          </a:xfrm>
        </p:grpSpPr>
        <p:sp>
          <p:nvSpPr>
            <p:cNvPr id="50200" name="Rectangle 7"/>
            <p:cNvSpPr>
              <a:spLocks noChangeArrowheads="1"/>
            </p:cNvSpPr>
            <p:nvPr/>
          </p:nvSpPr>
          <p:spPr bwMode="auto">
            <a:xfrm>
              <a:off x="1257" y="1728"/>
              <a:ext cx="512" cy="288"/>
            </a:xfrm>
            <a:prstGeom prst="rect">
              <a:avLst/>
            </a:prstGeom>
            <a:noFill/>
            <a:ln w="9525">
              <a:solidFill>
                <a:srgbClr val="FF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1" name="Text Box 8"/>
            <p:cNvSpPr txBox="1">
              <a:spLocks noChangeArrowheads="1"/>
            </p:cNvSpPr>
            <p:nvPr/>
          </p:nvSpPr>
          <p:spPr bwMode="auto">
            <a:xfrm>
              <a:off x="1274" y="1886"/>
              <a:ext cx="481" cy="130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zh-CN" altLang="en-US" sz="1200">
                  <a:solidFill>
                    <a:srgbClr val="FFFFFF"/>
                  </a:solidFill>
                  <a:latin typeface="Arial" panose="020B0604020202020204" pitchFamily="34" charset="0"/>
                </a:rPr>
                <a:t>1101</a:t>
              </a:r>
            </a:p>
          </p:txBody>
        </p:sp>
        <p:sp>
          <p:nvSpPr>
            <p:cNvPr id="50202" name="Text Box 9"/>
            <p:cNvSpPr txBox="1">
              <a:spLocks noChangeArrowheads="1"/>
            </p:cNvSpPr>
            <p:nvPr/>
          </p:nvSpPr>
          <p:spPr bwMode="auto">
            <a:xfrm>
              <a:off x="1281" y="1739"/>
              <a:ext cx="481" cy="14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zh-CN" altLang="en-US" sz="1200">
                  <a:latin typeface="Arial" panose="020B0604020202020204" pitchFamily="34" charset="0"/>
                </a:rPr>
                <a:t>0000</a:t>
              </a:r>
            </a:p>
          </p:txBody>
        </p:sp>
      </p:grpSp>
      <p:grpSp>
        <p:nvGrpSpPr>
          <p:cNvPr id="50183" name="Group 10"/>
          <p:cNvGrpSpPr/>
          <p:nvPr/>
        </p:nvGrpSpPr>
        <p:grpSpPr bwMode="auto">
          <a:xfrm>
            <a:off x="3559175" y="2628900"/>
            <a:ext cx="812800" cy="473075"/>
            <a:chOff x="1828" y="1862"/>
            <a:chExt cx="512" cy="298"/>
          </a:xfrm>
        </p:grpSpPr>
        <p:sp>
          <p:nvSpPr>
            <p:cNvPr id="50198" name="Rectangle 11"/>
            <p:cNvSpPr>
              <a:spLocks noChangeArrowheads="1"/>
            </p:cNvSpPr>
            <p:nvPr/>
          </p:nvSpPr>
          <p:spPr bwMode="auto">
            <a:xfrm>
              <a:off x="1828" y="1862"/>
              <a:ext cx="512" cy="298"/>
            </a:xfrm>
            <a:prstGeom prst="rect">
              <a:avLst/>
            </a:prstGeom>
            <a:noFill/>
            <a:ln w="9525">
              <a:solidFill>
                <a:srgbClr val="FF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9" name="Text Box 12"/>
            <p:cNvSpPr txBox="1">
              <a:spLocks noChangeArrowheads="1"/>
            </p:cNvSpPr>
            <p:nvPr/>
          </p:nvSpPr>
          <p:spPr bwMode="auto">
            <a:xfrm>
              <a:off x="1844" y="1872"/>
              <a:ext cx="481" cy="14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zh-CN" altLang="en-US" sz="1200">
                  <a:latin typeface="Arial" panose="020B0604020202020204" pitchFamily="34" charset="0"/>
                </a:rPr>
                <a:t>1101</a:t>
              </a:r>
            </a:p>
          </p:txBody>
        </p:sp>
      </p:grpSp>
      <p:grpSp>
        <p:nvGrpSpPr>
          <p:cNvPr id="50184" name="Group 13"/>
          <p:cNvGrpSpPr/>
          <p:nvPr/>
        </p:nvGrpSpPr>
        <p:grpSpPr bwMode="auto">
          <a:xfrm>
            <a:off x="3584575" y="2890838"/>
            <a:ext cx="781050" cy="211137"/>
            <a:chOff x="1844" y="2016"/>
            <a:chExt cx="481" cy="133"/>
          </a:xfrm>
        </p:grpSpPr>
        <p:sp>
          <p:nvSpPr>
            <p:cNvPr id="50196" name="Rectangle 14"/>
            <p:cNvSpPr>
              <a:spLocks noChangeArrowheads="1"/>
            </p:cNvSpPr>
            <p:nvPr/>
          </p:nvSpPr>
          <p:spPr bwMode="auto">
            <a:xfrm>
              <a:off x="1844" y="2016"/>
              <a:ext cx="481" cy="133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7" name="Text Box 15"/>
            <p:cNvSpPr txBox="1">
              <a:spLocks noChangeArrowheads="1"/>
            </p:cNvSpPr>
            <p:nvPr/>
          </p:nvSpPr>
          <p:spPr bwMode="auto">
            <a:xfrm>
              <a:off x="1879" y="2016"/>
              <a:ext cx="386" cy="133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zh-CN" altLang="en-US" sz="1200">
                  <a:solidFill>
                    <a:srgbClr val="FFFFFF"/>
                  </a:solidFill>
                  <a:latin typeface="Arial" panose="020B0604020202020204" pitchFamily="34" charset="0"/>
                </a:rPr>
                <a:t>1101</a:t>
              </a:r>
            </a:p>
          </p:txBody>
        </p:sp>
      </p:grpSp>
      <p:grpSp>
        <p:nvGrpSpPr>
          <p:cNvPr id="5" name="Group 16"/>
          <p:cNvGrpSpPr/>
          <p:nvPr/>
        </p:nvGrpSpPr>
        <p:grpSpPr bwMode="auto">
          <a:xfrm>
            <a:off x="3940175" y="2654300"/>
            <a:ext cx="1303338" cy="658813"/>
            <a:chOff x="2058" y="992"/>
            <a:chExt cx="821" cy="415"/>
          </a:xfrm>
        </p:grpSpPr>
        <p:grpSp>
          <p:nvGrpSpPr>
            <p:cNvPr id="50190" name="Group 17"/>
            <p:cNvGrpSpPr/>
            <p:nvPr/>
          </p:nvGrpSpPr>
          <p:grpSpPr bwMode="auto">
            <a:xfrm>
              <a:off x="2367" y="1109"/>
              <a:ext cx="512" cy="298"/>
              <a:chOff x="1828" y="1862"/>
              <a:chExt cx="512" cy="298"/>
            </a:xfrm>
          </p:grpSpPr>
          <p:sp>
            <p:nvSpPr>
              <p:cNvPr id="50194" name="Rectangle 18"/>
              <p:cNvSpPr>
                <a:spLocks noChangeArrowheads="1"/>
              </p:cNvSpPr>
              <p:nvPr/>
            </p:nvSpPr>
            <p:spPr bwMode="auto">
              <a:xfrm>
                <a:off x="1828" y="1862"/>
                <a:ext cx="512" cy="298"/>
              </a:xfrm>
              <a:prstGeom prst="rect">
                <a:avLst/>
              </a:prstGeom>
              <a:noFill/>
              <a:ln w="9525">
                <a:solidFill>
                  <a:srgbClr val="FF00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195" name="Text Box 19"/>
              <p:cNvSpPr txBox="1">
                <a:spLocks noChangeArrowheads="1"/>
              </p:cNvSpPr>
              <p:nvPr/>
            </p:nvSpPr>
            <p:spPr bwMode="auto">
              <a:xfrm>
                <a:off x="1844" y="1872"/>
                <a:ext cx="481" cy="14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>
                  <a:lnSpc>
                    <a:spcPct val="100000"/>
                  </a:lnSpc>
                </a:pPr>
                <a:r>
                  <a:rPr lang="zh-CN" altLang="en-US" sz="1200">
                    <a:latin typeface="Arial" panose="020B0604020202020204" pitchFamily="34" charset="0"/>
                  </a:rPr>
                  <a:t>100111</a:t>
                </a:r>
              </a:p>
            </p:txBody>
          </p:sp>
        </p:grpSp>
        <p:grpSp>
          <p:nvGrpSpPr>
            <p:cNvPr id="50191" name="Group 20"/>
            <p:cNvGrpSpPr/>
            <p:nvPr/>
          </p:nvGrpSpPr>
          <p:grpSpPr bwMode="auto">
            <a:xfrm>
              <a:off x="2058" y="992"/>
              <a:ext cx="366" cy="288"/>
              <a:chOff x="1554" y="1745"/>
              <a:chExt cx="366" cy="288"/>
            </a:xfrm>
          </p:grpSpPr>
          <p:sp>
            <p:nvSpPr>
              <p:cNvPr id="50192" name="Rectangle 21"/>
              <p:cNvSpPr>
                <a:spLocks noChangeArrowheads="1"/>
              </p:cNvSpPr>
              <p:nvPr/>
            </p:nvSpPr>
            <p:spPr bwMode="auto">
              <a:xfrm>
                <a:off x="1554" y="1745"/>
                <a:ext cx="201" cy="288"/>
              </a:xfrm>
              <a:prstGeom prst="rect">
                <a:avLst/>
              </a:prstGeom>
              <a:solidFill>
                <a:srgbClr val="CC3300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3" name="Line 22"/>
              <p:cNvSpPr>
                <a:spLocks noChangeShapeType="1"/>
              </p:cNvSpPr>
              <p:nvPr/>
            </p:nvSpPr>
            <p:spPr bwMode="auto">
              <a:xfrm>
                <a:off x="1662" y="1846"/>
                <a:ext cx="258" cy="98"/>
              </a:xfrm>
              <a:prstGeom prst="line">
                <a:avLst/>
              </a:prstGeom>
              <a:noFill/>
              <a:ln w="19050">
                <a:solidFill>
                  <a:srgbClr val="FF505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0186" name="Line 23"/>
          <p:cNvSpPr>
            <a:spLocks noChangeShapeType="1"/>
          </p:cNvSpPr>
          <p:nvPr/>
        </p:nvSpPr>
        <p:spPr bwMode="auto">
          <a:xfrm>
            <a:off x="2501900" y="3016250"/>
            <a:ext cx="990600" cy="0"/>
          </a:xfrm>
          <a:prstGeom prst="line">
            <a:avLst/>
          </a:prstGeom>
          <a:noFill/>
          <a:ln w="19050">
            <a:solidFill>
              <a:srgbClr val="FF505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7" name="Rectangle 24"/>
          <p:cNvSpPr>
            <a:spLocks noChangeArrowheads="1"/>
          </p:cNvSpPr>
          <p:nvPr/>
        </p:nvSpPr>
        <p:spPr bwMode="auto">
          <a:xfrm>
            <a:off x="3127375" y="2443163"/>
            <a:ext cx="319088" cy="457200"/>
          </a:xfrm>
          <a:prstGeom prst="rect">
            <a:avLst/>
          </a:prstGeom>
          <a:solidFill>
            <a:srgbClr val="CC33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8" name="Rectangle 20"/>
          <p:cNvSpPr>
            <a:spLocks noChangeArrowheads="1"/>
          </p:cNvSpPr>
          <p:nvPr/>
        </p:nvSpPr>
        <p:spPr bwMode="auto">
          <a:xfrm>
            <a:off x="534988" y="492125"/>
            <a:ext cx="340995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 sz="220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4.4.1 原码一位乘法</a:t>
            </a:r>
          </a:p>
        </p:txBody>
      </p:sp>
      <p:graphicFrame>
        <p:nvGraphicFramePr>
          <p:cNvPr id="50189" name="对象 1"/>
          <p:cNvGraphicFramePr>
            <a:graphicFrameLocks noChangeAspect="1"/>
          </p:cNvGraphicFramePr>
          <p:nvPr/>
        </p:nvGraphicFramePr>
        <p:xfrm>
          <a:off x="1014413" y="1427163"/>
          <a:ext cx="3808412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6" name="Document" r:id="rId4" imgW="3884930" imgH="2688590" progId="Word.Document.8">
                  <p:embed/>
                </p:oleObj>
              </mc:Choice>
              <mc:Fallback>
                <p:oleObj name="Document" r:id="rId4" imgW="3884930" imgH="2688590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1427163"/>
                        <a:ext cx="3808412" cy="263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1563688" y="2690813"/>
            <a:ext cx="633412" cy="4333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3" name="Line 3"/>
          <p:cNvSpPr>
            <a:spLocks noChangeShapeType="1"/>
          </p:cNvSpPr>
          <p:nvPr/>
        </p:nvSpPr>
        <p:spPr bwMode="auto">
          <a:xfrm>
            <a:off x="2560638" y="2768600"/>
            <a:ext cx="90487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892300" y="2374900"/>
            <a:ext cx="107950" cy="238125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solidFill>
              <a:srgbClr val="FF505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1565275" y="3148013"/>
            <a:ext cx="447675" cy="211137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solidFill>
              <a:srgbClr val="FF505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206" name="Group 6"/>
          <p:cNvGrpSpPr/>
          <p:nvPr/>
        </p:nvGrpSpPr>
        <p:grpSpPr bwMode="auto">
          <a:xfrm>
            <a:off x="2681288" y="2425700"/>
            <a:ext cx="812800" cy="457200"/>
            <a:chOff x="1257" y="1728"/>
            <a:chExt cx="512" cy="288"/>
          </a:xfrm>
        </p:grpSpPr>
        <p:sp>
          <p:nvSpPr>
            <p:cNvPr id="51231" name="Rectangle 7"/>
            <p:cNvSpPr>
              <a:spLocks noChangeArrowheads="1"/>
            </p:cNvSpPr>
            <p:nvPr/>
          </p:nvSpPr>
          <p:spPr bwMode="auto">
            <a:xfrm>
              <a:off x="1257" y="1728"/>
              <a:ext cx="512" cy="288"/>
            </a:xfrm>
            <a:prstGeom prst="rect">
              <a:avLst/>
            </a:prstGeom>
            <a:noFill/>
            <a:ln w="9525">
              <a:solidFill>
                <a:srgbClr val="FF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2" name="Text Box 8"/>
            <p:cNvSpPr txBox="1">
              <a:spLocks noChangeArrowheads="1"/>
            </p:cNvSpPr>
            <p:nvPr/>
          </p:nvSpPr>
          <p:spPr bwMode="auto">
            <a:xfrm>
              <a:off x="1274" y="1886"/>
              <a:ext cx="481" cy="130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zh-CN" altLang="en-US" sz="1200">
                  <a:solidFill>
                    <a:srgbClr val="FFFFFF"/>
                  </a:solidFill>
                  <a:latin typeface="Arial" panose="020B0604020202020204" pitchFamily="34" charset="0"/>
                </a:rPr>
                <a:t>1101</a:t>
              </a:r>
            </a:p>
          </p:txBody>
        </p:sp>
        <p:sp>
          <p:nvSpPr>
            <p:cNvPr id="51233" name="Text Box 9"/>
            <p:cNvSpPr txBox="1">
              <a:spLocks noChangeArrowheads="1"/>
            </p:cNvSpPr>
            <p:nvPr/>
          </p:nvSpPr>
          <p:spPr bwMode="auto">
            <a:xfrm>
              <a:off x="1281" y="1739"/>
              <a:ext cx="481" cy="14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zh-CN" altLang="en-US" sz="1200">
                  <a:latin typeface="Arial" panose="020B0604020202020204" pitchFamily="34" charset="0"/>
                </a:rPr>
                <a:t>0000</a:t>
              </a:r>
            </a:p>
          </p:txBody>
        </p:sp>
      </p:grpSp>
      <p:grpSp>
        <p:nvGrpSpPr>
          <p:cNvPr id="51207" name="Group 10"/>
          <p:cNvGrpSpPr/>
          <p:nvPr/>
        </p:nvGrpSpPr>
        <p:grpSpPr bwMode="auto">
          <a:xfrm>
            <a:off x="3571875" y="2628900"/>
            <a:ext cx="812800" cy="473075"/>
            <a:chOff x="1828" y="1862"/>
            <a:chExt cx="512" cy="298"/>
          </a:xfrm>
        </p:grpSpPr>
        <p:sp>
          <p:nvSpPr>
            <p:cNvPr id="51229" name="Rectangle 11"/>
            <p:cNvSpPr>
              <a:spLocks noChangeArrowheads="1"/>
            </p:cNvSpPr>
            <p:nvPr/>
          </p:nvSpPr>
          <p:spPr bwMode="auto">
            <a:xfrm>
              <a:off x="1828" y="1862"/>
              <a:ext cx="512" cy="298"/>
            </a:xfrm>
            <a:prstGeom prst="rect">
              <a:avLst/>
            </a:prstGeom>
            <a:noFill/>
            <a:ln w="9525">
              <a:solidFill>
                <a:srgbClr val="FF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0" name="Text Box 12"/>
            <p:cNvSpPr txBox="1">
              <a:spLocks noChangeArrowheads="1"/>
            </p:cNvSpPr>
            <p:nvPr/>
          </p:nvSpPr>
          <p:spPr bwMode="auto">
            <a:xfrm>
              <a:off x="1844" y="1872"/>
              <a:ext cx="481" cy="14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zh-CN" altLang="en-US" sz="1200">
                  <a:latin typeface="Arial" panose="020B0604020202020204" pitchFamily="34" charset="0"/>
                </a:rPr>
                <a:t>1101</a:t>
              </a:r>
            </a:p>
          </p:txBody>
        </p:sp>
      </p:grpSp>
      <p:grpSp>
        <p:nvGrpSpPr>
          <p:cNvPr id="51208" name="Group 13"/>
          <p:cNvGrpSpPr/>
          <p:nvPr/>
        </p:nvGrpSpPr>
        <p:grpSpPr bwMode="auto">
          <a:xfrm>
            <a:off x="3597275" y="2890838"/>
            <a:ext cx="781050" cy="211137"/>
            <a:chOff x="1844" y="2016"/>
            <a:chExt cx="481" cy="133"/>
          </a:xfrm>
        </p:grpSpPr>
        <p:sp>
          <p:nvSpPr>
            <p:cNvPr id="51227" name="Rectangle 14"/>
            <p:cNvSpPr>
              <a:spLocks noChangeArrowheads="1"/>
            </p:cNvSpPr>
            <p:nvPr/>
          </p:nvSpPr>
          <p:spPr bwMode="auto">
            <a:xfrm>
              <a:off x="1844" y="2016"/>
              <a:ext cx="481" cy="133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8" name="Text Box 15"/>
            <p:cNvSpPr txBox="1">
              <a:spLocks noChangeArrowheads="1"/>
            </p:cNvSpPr>
            <p:nvPr/>
          </p:nvSpPr>
          <p:spPr bwMode="auto">
            <a:xfrm>
              <a:off x="1879" y="2016"/>
              <a:ext cx="386" cy="133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zh-CN" altLang="en-US" sz="1200">
                  <a:solidFill>
                    <a:srgbClr val="FFFFFF"/>
                  </a:solidFill>
                  <a:latin typeface="Arial" panose="020B0604020202020204" pitchFamily="34" charset="0"/>
                </a:rPr>
                <a:t>1101</a:t>
              </a:r>
            </a:p>
          </p:txBody>
        </p:sp>
      </p:grpSp>
      <p:grpSp>
        <p:nvGrpSpPr>
          <p:cNvPr id="51209" name="Group 16"/>
          <p:cNvGrpSpPr/>
          <p:nvPr/>
        </p:nvGrpSpPr>
        <p:grpSpPr bwMode="auto">
          <a:xfrm>
            <a:off x="4443413" y="2840038"/>
            <a:ext cx="812800" cy="473075"/>
            <a:chOff x="2367" y="1109"/>
            <a:chExt cx="512" cy="298"/>
          </a:xfrm>
        </p:grpSpPr>
        <p:grpSp>
          <p:nvGrpSpPr>
            <p:cNvPr id="51222" name="Group 17"/>
            <p:cNvGrpSpPr/>
            <p:nvPr/>
          </p:nvGrpSpPr>
          <p:grpSpPr bwMode="auto">
            <a:xfrm>
              <a:off x="2367" y="1109"/>
              <a:ext cx="512" cy="298"/>
              <a:chOff x="1828" y="1862"/>
              <a:chExt cx="512" cy="298"/>
            </a:xfrm>
          </p:grpSpPr>
          <p:sp>
            <p:nvSpPr>
              <p:cNvPr id="51225" name="Rectangle 18"/>
              <p:cNvSpPr>
                <a:spLocks noChangeArrowheads="1"/>
              </p:cNvSpPr>
              <p:nvPr/>
            </p:nvSpPr>
            <p:spPr bwMode="auto">
              <a:xfrm>
                <a:off x="1828" y="1862"/>
                <a:ext cx="512" cy="298"/>
              </a:xfrm>
              <a:prstGeom prst="rect">
                <a:avLst/>
              </a:prstGeom>
              <a:noFill/>
              <a:ln w="9525">
                <a:solidFill>
                  <a:srgbClr val="FF00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26" name="Text Box 19"/>
              <p:cNvSpPr txBox="1">
                <a:spLocks noChangeArrowheads="1"/>
              </p:cNvSpPr>
              <p:nvPr/>
            </p:nvSpPr>
            <p:spPr bwMode="auto">
              <a:xfrm>
                <a:off x="1844" y="1872"/>
                <a:ext cx="481" cy="14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>
                  <a:lnSpc>
                    <a:spcPct val="100000"/>
                  </a:lnSpc>
                </a:pPr>
                <a:r>
                  <a:rPr lang="zh-CN" altLang="en-US" sz="1200">
                    <a:latin typeface="Arial" panose="020B0604020202020204" pitchFamily="34" charset="0"/>
                  </a:rPr>
                  <a:t>100111</a:t>
                </a:r>
              </a:p>
            </p:txBody>
          </p:sp>
        </p:grpSp>
        <p:sp>
          <p:nvSpPr>
            <p:cNvPr id="51223" name="Rectangle 20"/>
            <p:cNvSpPr>
              <a:spLocks noChangeArrowheads="1"/>
            </p:cNvSpPr>
            <p:nvPr/>
          </p:nvSpPr>
          <p:spPr bwMode="auto">
            <a:xfrm>
              <a:off x="2387" y="1274"/>
              <a:ext cx="492" cy="133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4" name="Text Box 21"/>
            <p:cNvSpPr txBox="1">
              <a:spLocks noChangeArrowheads="1"/>
            </p:cNvSpPr>
            <p:nvPr/>
          </p:nvSpPr>
          <p:spPr bwMode="auto">
            <a:xfrm>
              <a:off x="2483" y="1274"/>
              <a:ext cx="283" cy="133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zh-CN" altLang="en-US" sz="1200">
                  <a:solidFill>
                    <a:srgbClr val="FFFFFF"/>
                  </a:solidFill>
                  <a:latin typeface="Arial" panose="020B0604020202020204" pitchFamily="34" charset="0"/>
                </a:rPr>
                <a:t>0000</a:t>
              </a:r>
            </a:p>
          </p:txBody>
        </p:sp>
      </p:grpSp>
      <p:grpSp>
        <p:nvGrpSpPr>
          <p:cNvPr id="7" name="Group 22"/>
          <p:cNvGrpSpPr/>
          <p:nvPr/>
        </p:nvGrpSpPr>
        <p:grpSpPr bwMode="auto">
          <a:xfrm>
            <a:off x="4746625" y="2855913"/>
            <a:ext cx="1385888" cy="742950"/>
            <a:chOff x="2558" y="1119"/>
            <a:chExt cx="873" cy="468"/>
          </a:xfrm>
        </p:grpSpPr>
        <p:grpSp>
          <p:nvGrpSpPr>
            <p:cNvPr id="51217" name="Group 23"/>
            <p:cNvGrpSpPr/>
            <p:nvPr/>
          </p:nvGrpSpPr>
          <p:grpSpPr bwMode="auto">
            <a:xfrm>
              <a:off x="2919" y="1289"/>
              <a:ext cx="512" cy="298"/>
              <a:chOff x="1828" y="1862"/>
              <a:chExt cx="512" cy="298"/>
            </a:xfrm>
          </p:grpSpPr>
          <p:sp>
            <p:nvSpPr>
              <p:cNvPr id="51220" name="Rectangle 24"/>
              <p:cNvSpPr>
                <a:spLocks noChangeArrowheads="1"/>
              </p:cNvSpPr>
              <p:nvPr/>
            </p:nvSpPr>
            <p:spPr bwMode="auto">
              <a:xfrm>
                <a:off x="1828" y="1862"/>
                <a:ext cx="512" cy="298"/>
              </a:xfrm>
              <a:prstGeom prst="rect">
                <a:avLst/>
              </a:prstGeom>
              <a:noFill/>
              <a:ln w="9525">
                <a:solidFill>
                  <a:srgbClr val="FF00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21" name="Text Box 25"/>
              <p:cNvSpPr txBox="1">
                <a:spLocks noChangeArrowheads="1"/>
              </p:cNvSpPr>
              <p:nvPr/>
            </p:nvSpPr>
            <p:spPr bwMode="auto">
              <a:xfrm>
                <a:off x="1844" y="1872"/>
                <a:ext cx="481" cy="14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>
                  <a:lnSpc>
                    <a:spcPct val="100000"/>
                  </a:lnSpc>
                </a:pPr>
                <a:r>
                  <a:rPr lang="zh-CN" altLang="en-US" sz="1200">
                    <a:latin typeface="Arial" panose="020B0604020202020204" pitchFamily="34" charset="0"/>
                  </a:rPr>
                  <a:t>100111</a:t>
                </a:r>
              </a:p>
            </p:txBody>
          </p:sp>
        </p:grpSp>
        <p:sp>
          <p:nvSpPr>
            <p:cNvPr id="51218" name="Line 26"/>
            <p:cNvSpPr>
              <a:spLocks noChangeShapeType="1"/>
            </p:cNvSpPr>
            <p:nvPr/>
          </p:nvSpPr>
          <p:spPr bwMode="auto">
            <a:xfrm>
              <a:off x="2674" y="1248"/>
              <a:ext cx="350" cy="124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9" name="Rectangle 27"/>
            <p:cNvSpPr>
              <a:spLocks noChangeArrowheads="1"/>
            </p:cNvSpPr>
            <p:nvPr/>
          </p:nvSpPr>
          <p:spPr bwMode="auto">
            <a:xfrm>
              <a:off x="2558" y="1119"/>
              <a:ext cx="201" cy="288"/>
            </a:xfrm>
            <a:prstGeom prst="rect">
              <a:avLst/>
            </a:prstGeom>
            <a:solidFill>
              <a:srgbClr val="CC33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11" name="Line 28"/>
          <p:cNvSpPr>
            <a:spLocks noChangeShapeType="1"/>
          </p:cNvSpPr>
          <p:nvPr/>
        </p:nvSpPr>
        <p:spPr bwMode="auto">
          <a:xfrm>
            <a:off x="2514600" y="3016250"/>
            <a:ext cx="990600" cy="0"/>
          </a:xfrm>
          <a:prstGeom prst="line">
            <a:avLst/>
          </a:prstGeom>
          <a:noFill/>
          <a:ln w="19050">
            <a:solidFill>
              <a:srgbClr val="FF505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2" name="Line 29"/>
          <p:cNvSpPr>
            <a:spLocks noChangeShapeType="1"/>
          </p:cNvSpPr>
          <p:nvPr/>
        </p:nvSpPr>
        <p:spPr bwMode="auto">
          <a:xfrm>
            <a:off x="2481263" y="3257550"/>
            <a:ext cx="1962150" cy="0"/>
          </a:xfrm>
          <a:prstGeom prst="line">
            <a:avLst/>
          </a:prstGeom>
          <a:noFill/>
          <a:ln w="19050">
            <a:solidFill>
              <a:srgbClr val="FF505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3" name="Rectangle 30"/>
          <p:cNvSpPr>
            <a:spLocks noChangeArrowheads="1"/>
          </p:cNvSpPr>
          <p:nvPr/>
        </p:nvSpPr>
        <p:spPr bwMode="auto">
          <a:xfrm>
            <a:off x="3951288" y="2644775"/>
            <a:ext cx="319087" cy="457200"/>
          </a:xfrm>
          <a:prstGeom prst="rect">
            <a:avLst/>
          </a:prstGeom>
          <a:solidFill>
            <a:srgbClr val="CC33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4" name="Rectangle 31"/>
          <p:cNvSpPr>
            <a:spLocks noChangeArrowheads="1"/>
          </p:cNvSpPr>
          <p:nvPr/>
        </p:nvSpPr>
        <p:spPr bwMode="auto">
          <a:xfrm>
            <a:off x="3140075" y="2443163"/>
            <a:ext cx="319088" cy="457200"/>
          </a:xfrm>
          <a:prstGeom prst="rect">
            <a:avLst/>
          </a:prstGeom>
          <a:solidFill>
            <a:srgbClr val="CC33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5" name="Rectangle 20"/>
          <p:cNvSpPr>
            <a:spLocks noChangeArrowheads="1"/>
          </p:cNvSpPr>
          <p:nvPr/>
        </p:nvSpPr>
        <p:spPr bwMode="auto">
          <a:xfrm>
            <a:off x="534988" y="492125"/>
            <a:ext cx="340995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 sz="220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4.4.1 原码一位乘法</a:t>
            </a:r>
          </a:p>
        </p:txBody>
      </p:sp>
      <p:graphicFrame>
        <p:nvGraphicFramePr>
          <p:cNvPr id="51216" name="对象 1"/>
          <p:cNvGraphicFramePr>
            <a:graphicFrameLocks noChangeAspect="1"/>
          </p:cNvGraphicFramePr>
          <p:nvPr/>
        </p:nvGraphicFramePr>
        <p:xfrm>
          <a:off x="1014413" y="1427163"/>
          <a:ext cx="3808412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7" name="Document" r:id="rId4" imgW="3884930" imgH="2688590" progId="Word.Document.8">
                  <p:embed/>
                </p:oleObj>
              </mc:Choice>
              <mc:Fallback>
                <p:oleObj name="Document" r:id="rId4" imgW="3884930" imgH="2688590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1427163"/>
                        <a:ext cx="3808412" cy="263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1484313" y="2701925"/>
            <a:ext cx="704850" cy="6556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>
            <a:off x="2535238" y="2768600"/>
            <a:ext cx="90487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789113" y="2374900"/>
            <a:ext cx="107950" cy="238125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solidFill>
              <a:srgbClr val="FF505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1484313" y="3403600"/>
            <a:ext cx="412750" cy="211138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solidFill>
              <a:srgbClr val="FF505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2230" name="Group 6"/>
          <p:cNvGrpSpPr/>
          <p:nvPr/>
        </p:nvGrpSpPr>
        <p:grpSpPr bwMode="auto">
          <a:xfrm>
            <a:off x="2655888" y="2425700"/>
            <a:ext cx="812800" cy="457200"/>
            <a:chOff x="1257" y="1728"/>
            <a:chExt cx="512" cy="288"/>
          </a:xfrm>
        </p:grpSpPr>
        <p:sp>
          <p:nvSpPr>
            <p:cNvPr id="52262" name="Rectangle 7"/>
            <p:cNvSpPr>
              <a:spLocks noChangeArrowheads="1"/>
            </p:cNvSpPr>
            <p:nvPr/>
          </p:nvSpPr>
          <p:spPr bwMode="auto">
            <a:xfrm>
              <a:off x="1257" y="1728"/>
              <a:ext cx="512" cy="288"/>
            </a:xfrm>
            <a:prstGeom prst="rect">
              <a:avLst/>
            </a:prstGeom>
            <a:noFill/>
            <a:ln w="9525">
              <a:solidFill>
                <a:srgbClr val="FF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3" name="Text Box 8"/>
            <p:cNvSpPr txBox="1">
              <a:spLocks noChangeArrowheads="1"/>
            </p:cNvSpPr>
            <p:nvPr/>
          </p:nvSpPr>
          <p:spPr bwMode="auto">
            <a:xfrm>
              <a:off x="1274" y="1886"/>
              <a:ext cx="481" cy="130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zh-CN" altLang="en-US" sz="1200">
                  <a:solidFill>
                    <a:srgbClr val="FFFFFF"/>
                  </a:solidFill>
                  <a:latin typeface="Arial" panose="020B0604020202020204" pitchFamily="34" charset="0"/>
                </a:rPr>
                <a:t>1101</a:t>
              </a:r>
            </a:p>
          </p:txBody>
        </p:sp>
        <p:sp>
          <p:nvSpPr>
            <p:cNvPr id="52264" name="Text Box 9"/>
            <p:cNvSpPr txBox="1">
              <a:spLocks noChangeArrowheads="1"/>
            </p:cNvSpPr>
            <p:nvPr/>
          </p:nvSpPr>
          <p:spPr bwMode="auto">
            <a:xfrm>
              <a:off x="1281" y="1739"/>
              <a:ext cx="481" cy="14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zh-CN" altLang="en-US" sz="1200">
                  <a:latin typeface="Arial" panose="020B0604020202020204" pitchFamily="34" charset="0"/>
                </a:rPr>
                <a:t>0000</a:t>
              </a:r>
            </a:p>
          </p:txBody>
        </p:sp>
      </p:grpSp>
      <p:grpSp>
        <p:nvGrpSpPr>
          <p:cNvPr id="52231" name="Group 10"/>
          <p:cNvGrpSpPr/>
          <p:nvPr/>
        </p:nvGrpSpPr>
        <p:grpSpPr bwMode="auto">
          <a:xfrm>
            <a:off x="3546475" y="2628900"/>
            <a:ext cx="812800" cy="473075"/>
            <a:chOff x="1828" y="1862"/>
            <a:chExt cx="512" cy="298"/>
          </a:xfrm>
        </p:grpSpPr>
        <p:sp>
          <p:nvSpPr>
            <p:cNvPr id="52260" name="Rectangle 11"/>
            <p:cNvSpPr>
              <a:spLocks noChangeArrowheads="1"/>
            </p:cNvSpPr>
            <p:nvPr/>
          </p:nvSpPr>
          <p:spPr bwMode="auto">
            <a:xfrm>
              <a:off x="1828" y="1862"/>
              <a:ext cx="512" cy="298"/>
            </a:xfrm>
            <a:prstGeom prst="rect">
              <a:avLst/>
            </a:prstGeom>
            <a:noFill/>
            <a:ln w="9525">
              <a:solidFill>
                <a:srgbClr val="FF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1" name="Text Box 12"/>
            <p:cNvSpPr txBox="1">
              <a:spLocks noChangeArrowheads="1"/>
            </p:cNvSpPr>
            <p:nvPr/>
          </p:nvSpPr>
          <p:spPr bwMode="auto">
            <a:xfrm>
              <a:off x="1844" y="1872"/>
              <a:ext cx="481" cy="14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zh-CN" altLang="en-US" sz="1200">
                  <a:latin typeface="Arial" panose="020B0604020202020204" pitchFamily="34" charset="0"/>
                </a:rPr>
                <a:t>1101</a:t>
              </a:r>
            </a:p>
          </p:txBody>
        </p:sp>
      </p:grpSp>
      <p:grpSp>
        <p:nvGrpSpPr>
          <p:cNvPr id="52232" name="Group 13"/>
          <p:cNvGrpSpPr/>
          <p:nvPr/>
        </p:nvGrpSpPr>
        <p:grpSpPr bwMode="auto">
          <a:xfrm>
            <a:off x="3571875" y="2890838"/>
            <a:ext cx="781050" cy="211137"/>
            <a:chOff x="1844" y="2016"/>
            <a:chExt cx="481" cy="133"/>
          </a:xfrm>
        </p:grpSpPr>
        <p:sp>
          <p:nvSpPr>
            <p:cNvPr id="52258" name="Rectangle 14"/>
            <p:cNvSpPr>
              <a:spLocks noChangeArrowheads="1"/>
            </p:cNvSpPr>
            <p:nvPr/>
          </p:nvSpPr>
          <p:spPr bwMode="auto">
            <a:xfrm>
              <a:off x="1844" y="2016"/>
              <a:ext cx="481" cy="133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9" name="Text Box 15"/>
            <p:cNvSpPr txBox="1">
              <a:spLocks noChangeArrowheads="1"/>
            </p:cNvSpPr>
            <p:nvPr/>
          </p:nvSpPr>
          <p:spPr bwMode="auto">
            <a:xfrm>
              <a:off x="1879" y="2016"/>
              <a:ext cx="386" cy="133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zh-CN" altLang="en-US" sz="1200">
                  <a:solidFill>
                    <a:srgbClr val="FFFFFF"/>
                  </a:solidFill>
                  <a:latin typeface="Arial" panose="020B0604020202020204" pitchFamily="34" charset="0"/>
                </a:rPr>
                <a:t>1101</a:t>
              </a:r>
            </a:p>
          </p:txBody>
        </p:sp>
      </p:grpSp>
      <p:grpSp>
        <p:nvGrpSpPr>
          <p:cNvPr id="52233" name="Group 16"/>
          <p:cNvGrpSpPr/>
          <p:nvPr/>
        </p:nvGrpSpPr>
        <p:grpSpPr bwMode="auto">
          <a:xfrm>
            <a:off x="4418013" y="2840038"/>
            <a:ext cx="812800" cy="473075"/>
            <a:chOff x="2367" y="1109"/>
            <a:chExt cx="512" cy="298"/>
          </a:xfrm>
        </p:grpSpPr>
        <p:grpSp>
          <p:nvGrpSpPr>
            <p:cNvPr id="52253" name="Group 17"/>
            <p:cNvGrpSpPr/>
            <p:nvPr/>
          </p:nvGrpSpPr>
          <p:grpSpPr bwMode="auto">
            <a:xfrm>
              <a:off x="2367" y="1109"/>
              <a:ext cx="512" cy="298"/>
              <a:chOff x="1828" y="1862"/>
              <a:chExt cx="512" cy="298"/>
            </a:xfrm>
          </p:grpSpPr>
          <p:sp>
            <p:nvSpPr>
              <p:cNvPr id="52256" name="Rectangle 18"/>
              <p:cNvSpPr>
                <a:spLocks noChangeArrowheads="1"/>
              </p:cNvSpPr>
              <p:nvPr/>
            </p:nvSpPr>
            <p:spPr bwMode="auto">
              <a:xfrm>
                <a:off x="1828" y="1862"/>
                <a:ext cx="512" cy="298"/>
              </a:xfrm>
              <a:prstGeom prst="rect">
                <a:avLst/>
              </a:prstGeom>
              <a:noFill/>
              <a:ln w="9525">
                <a:solidFill>
                  <a:srgbClr val="FF00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7" name="Text Box 19"/>
              <p:cNvSpPr txBox="1">
                <a:spLocks noChangeArrowheads="1"/>
              </p:cNvSpPr>
              <p:nvPr/>
            </p:nvSpPr>
            <p:spPr bwMode="auto">
              <a:xfrm>
                <a:off x="1844" y="1872"/>
                <a:ext cx="481" cy="14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>
                  <a:lnSpc>
                    <a:spcPct val="100000"/>
                  </a:lnSpc>
                </a:pPr>
                <a:r>
                  <a:rPr lang="zh-CN" altLang="en-US" sz="1200">
                    <a:latin typeface="Arial" panose="020B0604020202020204" pitchFamily="34" charset="0"/>
                  </a:rPr>
                  <a:t>100111</a:t>
                </a:r>
              </a:p>
            </p:txBody>
          </p:sp>
        </p:grpSp>
        <p:sp>
          <p:nvSpPr>
            <p:cNvPr id="52254" name="Rectangle 20"/>
            <p:cNvSpPr>
              <a:spLocks noChangeArrowheads="1"/>
            </p:cNvSpPr>
            <p:nvPr/>
          </p:nvSpPr>
          <p:spPr bwMode="auto">
            <a:xfrm>
              <a:off x="2387" y="1274"/>
              <a:ext cx="492" cy="133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5" name="Text Box 21"/>
            <p:cNvSpPr txBox="1">
              <a:spLocks noChangeArrowheads="1"/>
            </p:cNvSpPr>
            <p:nvPr/>
          </p:nvSpPr>
          <p:spPr bwMode="auto">
            <a:xfrm>
              <a:off x="2483" y="1274"/>
              <a:ext cx="283" cy="133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zh-CN" altLang="en-US" sz="1200">
                  <a:solidFill>
                    <a:srgbClr val="FFFFFF"/>
                  </a:solidFill>
                  <a:latin typeface="Arial" panose="020B0604020202020204" pitchFamily="34" charset="0"/>
                </a:rPr>
                <a:t>0000</a:t>
              </a:r>
            </a:p>
          </p:txBody>
        </p:sp>
      </p:grpSp>
      <p:grpSp>
        <p:nvGrpSpPr>
          <p:cNvPr id="52234" name="Group 22"/>
          <p:cNvGrpSpPr/>
          <p:nvPr/>
        </p:nvGrpSpPr>
        <p:grpSpPr bwMode="auto">
          <a:xfrm>
            <a:off x="5311775" y="3157538"/>
            <a:ext cx="812800" cy="473075"/>
            <a:chOff x="1828" y="1862"/>
            <a:chExt cx="512" cy="298"/>
          </a:xfrm>
        </p:grpSpPr>
        <p:sp>
          <p:nvSpPr>
            <p:cNvPr id="52251" name="Rectangle 23"/>
            <p:cNvSpPr>
              <a:spLocks noChangeArrowheads="1"/>
            </p:cNvSpPr>
            <p:nvPr/>
          </p:nvSpPr>
          <p:spPr bwMode="auto">
            <a:xfrm>
              <a:off x="1828" y="1862"/>
              <a:ext cx="512" cy="298"/>
            </a:xfrm>
            <a:prstGeom prst="rect">
              <a:avLst/>
            </a:prstGeom>
            <a:noFill/>
            <a:ln w="9525">
              <a:solidFill>
                <a:srgbClr val="FF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2" name="Text Box 24"/>
            <p:cNvSpPr txBox="1">
              <a:spLocks noChangeArrowheads="1"/>
            </p:cNvSpPr>
            <p:nvPr/>
          </p:nvSpPr>
          <p:spPr bwMode="auto">
            <a:xfrm>
              <a:off x="1844" y="1872"/>
              <a:ext cx="481" cy="14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zh-CN" altLang="en-US" sz="1200">
                  <a:latin typeface="Arial" panose="020B0604020202020204" pitchFamily="34" charset="0"/>
                </a:rPr>
                <a:t>100111</a:t>
              </a:r>
            </a:p>
          </p:txBody>
        </p:sp>
      </p:grpSp>
      <p:grpSp>
        <p:nvGrpSpPr>
          <p:cNvPr id="52235" name="Group 25"/>
          <p:cNvGrpSpPr/>
          <p:nvPr/>
        </p:nvGrpSpPr>
        <p:grpSpPr bwMode="auto">
          <a:xfrm>
            <a:off x="5311775" y="3421063"/>
            <a:ext cx="792163" cy="211137"/>
            <a:chOff x="2923" y="1359"/>
            <a:chExt cx="499" cy="133"/>
          </a:xfrm>
        </p:grpSpPr>
        <p:sp>
          <p:nvSpPr>
            <p:cNvPr id="52249" name="Rectangle 26"/>
            <p:cNvSpPr>
              <a:spLocks noChangeArrowheads="1"/>
            </p:cNvSpPr>
            <p:nvPr/>
          </p:nvSpPr>
          <p:spPr bwMode="auto">
            <a:xfrm>
              <a:off x="2930" y="1359"/>
              <a:ext cx="492" cy="133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0" name="Text Box 27"/>
            <p:cNvSpPr txBox="1">
              <a:spLocks noChangeArrowheads="1"/>
            </p:cNvSpPr>
            <p:nvPr/>
          </p:nvSpPr>
          <p:spPr bwMode="auto">
            <a:xfrm>
              <a:off x="2923" y="1370"/>
              <a:ext cx="337" cy="94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zh-CN" altLang="en-US" sz="1200">
                  <a:solidFill>
                    <a:srgbClr val="FFFFFF"/>
                  </a:solidFill>
                  <a:latin typeface="Arial" panose="020B0604020202020204" pitchFamily="34" charset="0"/>
                </a:rPr>
                <a:t>1101</a:t>
              </a:r>
            </a:p>
          </p:txBody>
        </p:sp>
      </p:grpSp>
      <p:sp>
        <p:nvSpPr>
          <p:cNvPr id="52236" name="Line 28"/>
          <p:cNvSpPr>
            <a:spLocks noChangeShapeType="1"/>
          </p:cNvSpPr>
          <p:nvPr/>
        </p:nvSpPr>
        <p:spPr bwMode="auto">
          <a:xfrm>
            <a:off x="2489200" y="3016250"/>
            <a:ext cx="990600" cy="0"/>
          </a:xfrm>
          <a:prstGeom prst="line">
            <a:avLst/>
          </a:prstGeom>
          <a:noFill/>
          <a:ln w="19050">
            <a:solidFill>
              <a:srgbClr val="FF505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7" name="Line 29"/>
          <p:cNvSpPr>
            <a:spLocks noChangeShapeType="1"/>
          </p:cNvSpPr>
          <p:nvPr/>
        </p:nvSpPr>
        <p:spPr bwMode="auto">
          <a:xfrm>
            <a:off x="2455863" y="3257550"/>
            <a:ext cx="1962150" cy="0"/>
          </a:xfrm>
          <a:prstGeom prst="line">
            <a:avLst/>
          </a:prstGeom>
          <a:noFill/>
          <a:ln w="19050">
            <a:solidFill>
              <a:srgbClr val="FF505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8" name="Line 30"/>
          <p:cNvSpPr>
            <a:spLocks noChangeShapeType="1"/>
          </p:cNvSpPr>
          <p:nvPr/>
        </p:nvSpPr>
        <p:spPr bwMode="auto">
          <a:xfrm>
            <a:off x="2489200" y="3532188"/>
            <a:ext cx="2741613" cy="0"/>
          </a:xfrm>
          <a:prstGeom prst="line">
            <a:avLst/>
          </a:prstGeom>
          <a:noFill/>
          <a:ln w="19050">
            <a:solidFill>
              <a:srgbClr val="FF505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9" name="Rectangle 31"/>
          <p:cNvSpPr>
            <a:spLocks noChangeArrowheads="1"/>
          </p:cNvSpPr>
          <p:nvPr/>
        </p:nvSpPr>
        <p:spPr bwMode="auto">
          <a:xfrm>
            <a:off x="4721225" y="2852738"/>
            <a:ext cx="319088" cy="457200"/>
          </a:xfrm>
          <a:prstGeom prst="rect">
            <a:avLst/>
          </a:prstGeom>
          <a:solidFill>
            <a:srgbClr val="CC33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0" name="Rectangle 32"/>
          <p:cNvSpPr>
            <a:spLocks noChangeArrowheads="1"/>
          </p:cNvSpPr>
          <p:nvPr/>
        </p:nvSpPr>
        <p:spPr bwMode="auto">
          <a:xfrm>
            <a:off x="3925888" y="2644775"/>
            <a:ext cx="319087" cy="457200"/>
          </a:xfrm>
          <a:prstGeom prst="rect">
            <a:avLst/>
          </a:prstGeom>
          <a:solidFill>
            <a:srgbClr val="CC33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1" name="Rectangle 33"/>
          <p:cNvSpPr>
            <a:spLocks noChangeArrowheads="1"/>
          </p:cNvSpPr>
          <p:nvPr/>
        </p:nvSpPr>
        <p:spPr bwMode="auto">
          <a:xfrm>
            <a:off x="3101975" y="2443163"/>
            <a:ext cx="319088" cy="457200"/>
          </a:xfrm>
          <a:prstGeom prst="rect">
            <a:avLst/>
          </a:prstGeom>
          <a:solidFill>
            <a:srgbClr val="CC33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34"/>
          <p:cNvGrpSpPr/>
          <p:nvPr/>
        </p:nvGrpSpPr>
        <p:grpSpPr bwMode="auto">
          <a:xfrm>
            <a:off x="2471738" y="3157538"/>
            <a:ext cx="3629025" cy="882650"/>
            <a:chOff x="1141" y="1309"/>
            <a:chExt cx="2286" cy="556"/>
          </a:xfrm>
        </p:grpSpPr>
        <p:sp>
          <p:nvSpPr>
            <p:cNvPr id="52245" name="Line 35"/>
            <p:cNvSpPr>
              <a:spLocks noChangeShapeType="1"/>
            </p:cNvSpPr>
            <p:nvPr/>
          </p:nvSpPr>
          <p:spPr bwMode="auto">
            <a:xfrm>
              <a:off x="3116" y="1608"/>
              <a:ext cx="0" cy="113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6" name="Rectangle 36"/>
            <p:cNvSpPr>
              <a:spLocks noChangeArrowheads="1"/>
            </p:cNvSpPr>
            <p:nvPr/>
          </p:nvSpPr>
          <p:spPr bwMode="auto">
            <a:xfrm>
              <a:off x="3066" y="1309"/>
              <a:ext cx="201" cy="288"/>
            </a:xfrm>
            <a:prstGeom prst="rect">
              <a:avLst/>
            </a:prstGeom>
            <a:solidFill>
              <a:srgbClr val="CC33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7" name="Text Box 37"/>
            <p:cNvSpPr txBox="1">
              <a:spLocks noChangeArrowheads="1"/>
            </p:cNvSpPr>
            <p:nvPr/>
          </p:nvSpPr>
          <p:spPr bwMode="auto">
            <a:xfrm>
              <a:off x="2928" y="1721"/>
              <a:ext cx="499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FF5050"/>
              </a:solidFill>
              <a:miter lim="800000"/>
            </a:ln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zh-CN" altLang="en-US" sz="1200">
                  <a:latin typeface="Arial" panose="020B0604020202020204" pitchFamily="34" charset="0"/>
                </a:rPr>
                <a:t>10001111</a:t>
              </a:r>
            </a:p>
          </p:txBody>
        </p:sp>
        <p:sp>
          <p:nvSpPr>
            <p:cNvPr id="52248" name="Freeform 38"/>
            <p:cNvSpPr/>
            <p:nvPr/>
          </p:nvSpPr>
          <p:spPr bwMode="auto">
            <a:xfrm>
              <a:off x="1141" y="1689"/>
              <a:ext cx="1748" cy="118"/>
            </a:xfrm>
            <a:custGeom>
              <a:avLst/>
              <a:gdLst>
                <a:gd name="T0" fmla="*/ 1748 w 1748"/>
                <a:gd name="T1" fmla="*/ 16 h 133"/>
                <a:gd name="T2" fmla="*/ 1037 w 1748"/>
                <a:gd name="T3" fmla="*/ 16 h 133"/>
                <a:gd name="T4" fmla="*/ 1037 w 1748"/>
                <a:gd name="T5" fmla="*/ 0 h 133"/>
                <a:gd name="T6" fmla="*/ 0 w 1748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48"/>
                <a:gd name="T13" fmla="*/ 0 h 133"/>
                <a:gd name="T14" fmla="*/ 1748 w 1748"/>
                <a:gd name="T15" fmla="*/ 133 h 1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48" h="133">
                  <a:moveTo>
                    <a:pt x="1748" y="133"/>
                  </a:moveTo>
                  <a:lnTo>
                    <a:pt x="1037" y="133"/>
                  </a:lnTo>
                  <a:lnTo>
                    <a:pt x="1037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FF5050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243" name="Rectangle 20"/>
          <p:cNvSpPr>
            <a:spLocks noChangeArrowheads="1"/>
          </p:cNvSpPr>
          <p:nvPr/>
        </p:nvSpPr>
        <p:spPr bwMode="auto">
          <a:xfrm>
            <a:off x="534988" y="492125"/>
            <a:ext cx="340995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 sz="220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4.4.1 原码一位乘法</a:t>
            </a:r>
          </a:p>
        </p:txBody>
      </p:sp>
      <p:graphicFrame>
        <p:nvGraphicFramePr>
          <p:cNvPr id="52244" name="对象 1"/>
          <p:cNvGraphicFramePr>
            <a:graphicFrameLocks noChangeAspect="1"/>
          </p:cNvGraphicFramePr>
          <p:nvPr/>
        </p:nvGraphicFramePr>
        <p:xfrm>
          <a:off x="1014413" y="1427163"/>
          <a:ext cx="3808412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8" name="Document" r:id="rId4" imgW="3884930" imgH="2688590" progId="Word.Document.8">
                  <p:embed/>
                </p:oleObj>
              </mc:Choice>
              <mc:Fallback>
                <p:oleObj name="Document" r:id="rId4" imgW="3884930" imgH="2688590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1427163"/>
                        <a:ext cx="3808412" cy="263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3"/>
          <p:cNvGrpSpPr/>
          <p:nvPr/>
        </p:nvGrpSpPr>
        <p:grpSpPr bwMode="auto">
          <a:xfrm>
            <a:off x="1577975" y="1182688"/>
            <a:ext cx="5003800" cy="2884487"/>
            <a:chOff x="2491" y="9039"/>
            <a:chExt cx="5040" cy="3162"/>
          </a:xfrm>
        </p:grpSpPr>
        <p:sp>
          <p:nvSpPr>
            <p:cNvPr id="53253" name="Text Box 4"/>
            <p:cNvSpPr txBox="1">
              <a:spLocks noChangeArrowheads="1"/>
            </p:cNvSpPr>
            <p:nvPr/>
          </p:nvSpPr>
          <p:spPr bwMode="auto">
            <a:xfrm>
              <a:off x="2911" y="9294"/>
              <a:ext cx="1302" cy="31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19050">
              <a:solidFill>
                <a:srgbClr val="000080"/>
              </a:solidFill>
              <a:miter lim="800000"/>
            </a:ln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</a:t>
              </a: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寄存器</a:t>
              </a:r>
            </a:p>
          </p:txBody>
        </p:sp>
        <p:sp>
          <p:nvSpPr>
            <p:cNvPr id="53254" name="Text Box 5"/>
            <p:cNvSpPr txBox="1">
              <a:spLocks noChangeArrowheads="1"/>
            </p:cNvSpPr>
            <p:nvPr/>
          </p:nvSpPr>
          <p:spPr bwMode="auto">
            <a:xfrm>
              <a:off x="4759" y="9294"/>
              <a:ext cx="1302" cy="312"/>
            </a:xfrm>
            <a:prstGeom prst="rect">
              <a:avLst/>
            </a:prstGeom>
            <a:solidFill>
              <a:srgbClr val="00FFFF">
                <a:alpha val="50195"/>
              </a:srgbClr>
            </a:solidFill>
            <a:ln w="19050">
              <a:solidFill>
                <a:srgbClr val="000080"/>
              </a:solidFill>
              <a:miter lim="800000"/>
            </a:ln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寄存器</a:t>
              </a:r>
            </a:p>
          </p:txBody>
        </p:sp>
        <p:sp>
          <p:nvSpPr>
            <p:cNvPr id="53255" name="Text Box 6"/>
            <p:cNvSpPr txBox="1">
              <a:spLocks noChangeArrowheads="1"/>
            </p:cNvSpPr>
            <p:nvPr/>
          </p:nvSpPr>
          <p:spPr bwMode="auto">
            <a:xfrm>
              <a:off x="3163" y="11136"/>
              <a:ext cx="1302" cy="312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rgbClr val="000080"/>
              </a:solidFill>
              <a:miter lim="800000"/>
            </a:ln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B</a:t>
              </a:r>
              <a:r>
                <a:rPr kumimoji="0" lang="zh-CN" altLang="en-US" sz="1800">
                  <a:solidFill>
                    <a:srgbClr val="00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寄存器</a:t>
              </a:r>
            </a:p>
          </p:txBody>
        </p:sp>
        <p:sp>
          <p:nvSpPr>
            <p:cNvPr id="53256" name="Text Box 7"/>
            <p:cNvSpPr txBox="1">
              <a:spLocks noChangeArrowheads="1"/>
            </p:cNvSpPr>
            <p:nvPr/>
          </p:nvSpPr>
          <p:spPr bwMode="auto">
            <a:xfrm>
              <a:off x="2911" y="9889"/>
              <a:ext cx="1302" cy="312"/>
            </a:xfrm>
            <a:prstGeom prst="rect">
              <a:avLst/>
            </a:prstGeom>
            <a:noFill/>
            <a:ln w="19050">
              <a:solidFill>
                <a:srgbClr val="00008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加法器</a:t>
              </a:r>
            </a:p>
          </p:txBody>
        </p:sp>
        <p:sp>
          <p:nvSpPr>
            <p:cNvPr id="53257" name="Text Box 8"/>
            <p:cNvSpPr txBox="1">
              <a:spLocks noChangeArrowheads="1"/>
            </p:cNvSpPr>
            <p:nvPr/>
          </p:nvSpPr>
          <p:spPr bwMode="auto">
            <a:xfrm>
              <a:off x="3583" y="10456"/>
              <a:ext cx="588" cy="283"/>
            </a:xfrm>
            <a:prstGeom prst="rect">
              <a:avLst/>
            </a:prstGeom>
            <a:noFill/>
            <a:ln w="19050">
              <a:solidFill>
                <a:srgbClr val="00008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&amp;</a:t>
              </a:r>
            </a:p>
          </p:txBody>
        </p:sp>
        <p:sp>
          <p:nvSpPr>
            <p:cNvPr id="53258" name="Freeform 9"/>
            <p:cNvSpPr/>
            <p:nvPr/>
          </p:nvSpPr>
          <p:spPr bwMode="auto">
            <a:xfrm>
              <a:off x="2491" y="9039"/>
              <a:ext cx="1092" cy="1360"/>
            </a:xfrm>
            <a:custGeom>
              <a:avLst/>
              <a:gdLst>
                <a:gd name="T0" fmla="*/ 1092 w 1092"/>
                <a:gd name="T1" fmla="*/ 7 h 1674"/>
                <a:gd name="T2" fmla="*/ 1092 w 1092"/>
                <a:gd name="T3" fmla="*/ 0 h 1674"/>
                <a:gd name="T4" fmla="*/ 0 w 1092"/>
                <a:gd name="T5" fmla="*/ 0 h 1674"/>
                <a:gd name="T6" fmla="*/ 0 w 1092"/>
                <a:gd name="T7" fmla="*/ 41 h 1674"/>
                <a:gd name="T8" fmla="*/ 756 w 1092"/>
                <a:gd name="T9" fmla="*/ 41 h 1674"/>
                <a:gd name="T10" fmla="*/ 756 w 1092"/>
                <a:gd name="T11" fmla="*/ 33 h 16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92"/>
                <a:gd name="T19" fmla="*/ 0 h 1674"/>
                <a:gd name="T20" fmla="*/ 1092 w 1092"/>
                <a:gd name="T21" fmla="*/ 1674 h 16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92" h="1674">
                  <a:moveTo>
                    <a:pt x="1092" y="310"/>
                  </a:moveTo>
                  <a:lnTo>
                    <a:pt x="1092" y="0"/>
                  </a:lnTo>
                  <a:lnTo>
                    <a:pt x="0" y="0"/>
                  </a:lnTo>
                  <a:lnTo>
                    <a:pt x="0" y="1674"/>
                  </a:lnTo>
                  <a:lnTo>
                    <a:pt x="756" y="1674"/>
                  </a:lnTo>
                  <a:lnTo>
                    <a:pt x="756" y="1426"/>
                  </a:lnTo>
                </a:path>
              </a:pathLst>
            </a:custGeom>
            <a:noFill/>
            <a:ln w="28575" cap="flat" cmpd="sng">
              <a:solidFill>
                <a:srgbClr val="000080"/>
              </a:solidFill>
              <a:prstDash val="solid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9" name="Line 10"/>
            <p:cNvSpPr>
              <a:spLocks noChangeShapeType="1"/>
            </p:cNvSpPr>
            <p:nvPr/>
          </p:nvSpPr>
          <p:spPr bwMode="auto">
            <a:xfrm flipV="1">
              <a:off x="3877" y="10173"/>
              <a:ext cx="0" cy="283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0" name="Line 11"/>
            <p:cNvSpPr>
              <a:spLocks noChangeShapeType="1"/>
            </p:cNvSpPr>
            <p:nvPr/>
          </p:nvSpPr>
          <p:spPr bwMode="auto">
            <a:xfrm flipV="1">
              <a:off x="3751" y="10739"/>
              <a:ext cx="0" cy="397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1" name="Line 12"/>
            <p:cNvSpPr>
              <a:spLocks noChangeShapeType="1"/>
            </p:cNvSpPr>
            <p:nvPr/>
          </p:nvSpPr>
          <p:spPr bwMode="auto">
            <a:xfrm flipV="1">
              <a:off x="3583" y="9606"/>
              <a:ext cx="0" cy="283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2" name="Line 13"/>
            <p:cNvSpPr>
              <a:spLocks noChangeShapeType="1"/>
            </p:cNvSpPr>
            <p:nvPr/>
          </p:nvSpPr>
          <p:spPr bwMode="auto">
            <a:xfrm>
              <a:off x="5851" y="9294"/>
              <a:ext cx="0" cy="312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Freeform 14"/>
            <p:cNvSpPr/>
            <p:nvPr/>
          </p:nvSpPr>
          <p:spPr bwMode="auto">
            <a:xfrm>
              <a:off x="4006" y="9039"/>
              <a:ext cx="2601" cy="1870"/>
            </a:xfrm>
            <a:custGeom>
              <a:avLst/>
              <a:gdLst>
                <a:gd name="T0" fmla="*/ 509 w 2814"/>
                <a:gd name="T1" fmla="*/ 55 h 2046"/>
                <a:gd name="T2" fmla="*/ 509 w 2814"/>
                <a:gd name="T3" fmla="*/ 0 h 2046"/>
                <a:gd name="T4" fmla="*/ 682 w 2814"/>
                <a:gd name="T5" fmla="*/ 0 h 2046"/>
                <a:gd name="T6" fmla="*/ 682 w 2814"/>
                <a:gd name="T7" fmla="*/ 404 h 2046"/>
                <a:gd name="T8" fmla="*/ 0 w 2814"/>
                <a:gd name="T9" fmla="*/ 404 h 2046"/>
                <a:gd name="T10" fmla="*/ 0 w 2814"/>
                <a:gd name="T11" fmla="*/ 368 h 20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14"/>
                <a:gd name="T19" fmla="*/ 0 h 2046"/>
                <a:gd name="T20" fmla="*/ 2814 w 2814"/>
                <a:gd name="T21" fmla="*/ 2046 h 20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14" h="2046">
                  <a:moveTo>
                    <a:pt x="2100" y="279"/>
                  </a:moveTo>
                  <a:lnTo>
                    <a:pt x="2100" y="0"/>
                  </a:lnTo>
                  <a:lnTo>
                    <a:pt x="2814" y="0"/>
                  </a:lnTo>
                  <a:lnTo>
                    <a:pt x="2814" y="2046"/>
                  </a:lnTo>
                  <a:lnTo>
                    <a:pt x="0" y="2046"/>
                  </a:lnTo>
                  <a:lnTo>
                    <a:pt x="0" y="1860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Line 15"/>
            <p:cNvSpPr>
              <a:spLocks noChangeShapeType="1"/>
            </p:cNvSpPr>
            <p:nvPr/>
          </p:nvSpPr>
          <p:spPr bwMode="auto">
            <a:xfrm>
              <a:off x="4213" y="9436"/>
              <a:ext cx="504" cy="0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5" name="Freeform 16"/>
            <p:cNvSpPr/>
            <p:nvPr/>
          </p:nvSpPr>
          <p:spPr bwMode="auto">
            <a:xfrm>
              <a:off x="3919" y="9606"/>
              <a:ext cx="2268" cy="170"/>
            </a:xfrm>
            <a:custGeom>
              <a:avLst/>
              <a:gdLst>
                <a:gd name="T0" fmla="*/ 0 w 2268"/>
                <a:gd name="T1" fmla="*/ 0 h 155"/>
                <a:gd name="T2" fmla="*/ 0 w 2268"/>
                <a:gd name="T3" fmla="*/ 817 h 155"/>
                <a:gd name="T4" fmla="*/ 2268 w 2268"/>
                <a:gd name="T5" fmla="*/ 817 h 155"/>
                <a:gd name="T6" fmla="*/ 0 60000 65536"/>
                <a:gd name="T7" fmla="*/ 0 60000 65536"/>
                <a:gd name="T8" fmla="*/ 0 60000 65536"/>
                <a:gd name="T9" fmla="*/ 0 w 2268"/>
                <a:gd name="T10" fmla="*/ 0 h 155"/>
                <a:gd name="T11" fmla="*/ 2268 w 2268"/>
                <a:gd name="T12" fmla="*/ 155 h 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68" h="155">
                  <a:moveTo>
                    <a:pt x="0" y="0"/>
                  </a:moveTo>
                  <a:lnTo>
                    <a:pt x="0" y="155"/>
                  </a:lnTo>
                  <a:lnTo>
                    <a:pt x="2268" y="155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6" name="Line 17"/>
            <p:cNvSpPr>
              <a:spLocks noChangeShapeType="1"/>
            </p:cNvSpPr>
            <p:nvPr/>
          </p:nvSpPr>
          <p:spPr bwMode="auto">
            <a:xfrm flipV="1">
              <a:off x="5389" y="9606"/>
              <a:ext cx="0" cy="17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7" name="Text Box 18"/>
            <p:cNvSpPr txBox="1">
              <a:spLocks noChangeArrowheads="1"/>
            </p:cNvSpPr>
            <p:nvPr/>
          </p:nvSpPr>
          <p:spPr bwMode="auto">
            <a:xfrm>
              <a:off x="6145" y="9464"/>
              <a:ext cx="378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8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右移</a:t>
              </a:r>
            </a:p>
          </p:txBody>
        </p:sp>
        <p:sp>
          <p:nvSpPr>
            <p:cNvPr id="53268" name="Text Box 19"/>
            <p:cNvSpPr txBox="1">
              <a:spLocks noChangeArrowheads="1"/>
            </p:cNvSpPr>
            <p:nvPr/>
          </p:nvSpPr>
          <p:spPr bwMode="auto">
            <a:xfrm>
              <a:off x="3961" y="10654"/>
              <a:ext cx="1218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8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+</a:t>
              </a:r>
              <a:r>
                <a:rPr kumimoji="0" lang="en-US" altLang="zh-CN" sz="18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B</a:t>
              </a:r>
            </a:p>
          </p:txBody>
        </p:sp>
        <p:grpSp>
          <p:nvGrpSpPr>
            <p:cNvPr id="53269" name="Group 20"/>
            <p:cNvGrpSpPr/>
            <p:nvPr/>
          </p:nvGrpSpPr>
          <p:grpSpPr bwMode="auto">
            <a:xfrm>
              <a:off x="5428" y="11238"/>
              <a:ext cx="420" cy="631"/>
              <a:chOff x="2070" y="7695"/>
              <a:chExt cx="420" cy="690"/>
            </a:xfrm>
          </p:grpSpPr>
          <p:sp>
            <p:nvSpPr>
              <p:cNvPr id="53274" name="Rectangle 21"/>
              <p:cNvSpPr>
                <a:spLocks noChangeArrowheads="1"/>
              </p:cNvSpPr>
              <p:nvPr/>
            </p:nvSpPr>
            <p:spPr bwMode="auto">
              <a:xfrm>
                <a:off x="2070" y="7890"/>
                <a:ext cx="420" cy="3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8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53275" name="Line 22"/>
              <p:cNvSpPr>
                <a:spLocks noChangeShapeType="1"/>
              </p:cNvSpPr>
              <p:nvPr/>
            </p:nvSpPr>
            <p:spPr bwMode="auto">
              <a:xfrm>
                <a:off x="2175" y="8190"/>
                <a:ext cx="0" cy="195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6" name="Line 23"/>
              <p:cNvSpPr>
                <a:spLocks noChangeShapeType="1"/>
              </p:cNvSpPr>
              <p:nvPr/>
            </p:nvSpPr>
            <p:spPr bwMode="auto">
              <a:xfrm>
                <a:off x="2355" y="8190"/>
                <a:ext cx="0" cy="195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7" name="Line 24"/>
              <p:cNvSpPr>
                <a:spLocks noChangeShapeType="1"/>
              </p:cNvSpPr>
              <p:nvPr/>
            </p:nvSpPr>
            <p:spPr bwMode="auto">
              <a:xfrm>
                <a:off x="2280" y="7695"/>
                <a:ext cx="0" cy="195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70" name="Text Box 25"/>
            <p:cNvSpPr txBox="1">
              <a:spLocks noChangeArrowheads="1"/>
            </p:cNvSpPr>
            <p:nvPr/>
          </p:nvSpPr>
          <p:spPr bwMode="auto">
            <a:xfrm>
              <a:off x="5098" y="11844"/>
              <a:ext cx="1134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X</a:t>
              </a:r>
              <a:r>
                <a:rPr kumimoji="0" lang="en-US" altLang="zh-CN" sz="18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</a:t>
              </a: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Y</a:t>
              </a:r>
              <a:r>
                <a:rPr kumimoji="0" lang="en-US" altLang="zh-CN" sz="18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</a:t>
              </a:r>
              <a:endParaRPr kumimoji="0"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53271" name="Text Box 26"/>
            <p:cNvSpPr txBox="1">
              <a:spLocks noChangeArrowheads="1"/>
            </p:cNvSpPr>
            <p:nvPr/>
          </p:nvSpPr>
          <p:spPr bwMode="auto">
            <a:xfrm>
              <a:off x="5323" y="10909"/>
              <a:ext cx="690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P</a:t>
              </a:r>
              <a:r>
                <a:rPr kumimoji="0" lang="en-US" altLang="zh-CN" sz="18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</a:t>
              </a:r>
              <a:endParaRPr kumimoji="0"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53272" name="Text Box 27"/>
            <p:cNvSpPr txBox="1">
              <a:spLocks noChangeArrowheads="1"/>
            </p:cNvSpPr>
            <p:nvPr/>
          </p:nvSpPr>
          <p:spPr bwMode="auto">
            <a:xfrm>
              <a:off x="5263" y="11394"/>
              <a:ext cx="795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=1</a:t>
              </a:r>
            </a:p>
          </p:txBody>
        </p:sp>
        <p:sp>
          <p:nvSpPr>
            <p:cNvPr id="53273" name="Text Box 28"/>
            <p:cNvSpPr txBox="1">
              <a:spLocks noChangeArrowheads="1"/>
            </p:cNvSpPr>
            <p:nvPr/>
          </p:nvSpPr>
          <p:spPr bwMode="auto">
            <a:xfrm>
              <a:off x="6229" y="11391"/>
              <a:ext cx="1302" cy="312"/>
            </a:xfrm>
            <a:prstGeom prst="rect">
              <a:avLst/>
            </a:prstGeom>
            <a:noFill/>
            <a:ln w="19050">
              <a:solidFill>
                <a:srgbClr val="00008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CR</a:t>
              </a: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计数器</a:t>
              </a:r>
            </a:p>
          </p:txBody>
        </p:sp>
      </p:grpSp>
      <p:graphicFrame>
        <p:nvGraphicFramePr>
          <p:cNvPr id="53251" name="Object 4"/>
          <p:cNvGraphicFramePr>
            <a:graphicFrameLocks noChangeAspect="1"/>
          </p:cNvGraphicFramePr>
          <p:nvPr/>
        </p:nvGraphicFramePr>
        <p:xfrm>
          <a:off x="1016000" y="4308475"/>
          <a:ext cx="8067675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1" name="Document" r:id="rId4" imgW="8223250" imgH="1985645" progId="Word.Document.8">
                  <p:embed/>
                </p:oleObj>
              </mc:Choice>
              <mc:Fallback>
                <p:oleObj name="Document" r:id="rId4" imgW="8223250" imgH="198564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4308475"/>
                        <a:ext cx="8067675" cy="193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Rectangle 2"/>
          <p:cNvSpPr>
            <a:spLocks noChangeArrowheads="1"/>
          </p:cNvSpPr>
          <p:nvPr/>
        </p:nvSpPr>
        <p:spPr bwMode="auto">
          <a:xfrm>
            <a:off x="727075" y="503238"/>
            <a:ext cx="8010525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algn="just" eaLnBrk="1" hangingPunct="1">
              <a:lnSpc>
                <a:spcPct val="10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原码一位乘法框图：（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P93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图4-12）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15"/>
          <p:cNvGrpSpPr/>
          <p:nvPr/>
        </p:nvGrpSpPr>
        <p:grpSpPr bwMode="auto">
          <a:xfrm>
            <a:off x="2401888" y="2076450"/>
            <a:ext cx="2962275" cy="1228725"/>
            <a:chOff x="1513" y="1260"/>
            <a:chExt cx="1866" cy="774"/>
          </a:xfrm>
        </p:grpSpPr>
        <p:sp>
          <p:nvSpPr>
            <p:cNvPr id="8237" name="Text Box 49"/>
            <p:cNvSpPr txBox="1">
              <a:spLocks noChangeArrowheads="1"/>
            </p:cNvSpPr>
            <p:nvPr/>
          </p:nvSpPr>
          <p:spPr bwMode="auto">
            <a:xfrm>
              <a:off x="2539" y="1490"/>
              <a:ext cx="840" cy="3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F = A</a:t>
              </a:r>
              <a:r>
                <a:rPr kumimoji="0" lang="en-US" altLang="zh-CN" sz="1600">
                  <a:solidFill>
                    <a:srgbClr val="000080"/>
                  </a:solidFill>
                  <a:latin typeface="Times New Roman" panose="02020603050405020304" pitchFamily="18" charset="0"/>
                  <a:ea typeface="黑体" panose="02010600030101010101" pitchFamily="2" charset="-122"/>
                  <a:cs typeface="Times New Roman" panose="02020603050405020304" pitchFamily="18" charset="0"/>
                </a:rPr>
                <a:t>·</a:t>
              </a:r>
              <a:r>
                <a:rPr kumimoji="0" lang="en-US" altLang="zh-CN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B</a:t>
              </a:r>
            </a:p>
            <a:p>
              <a:pPr algn="ctr">
                <a:lnSpc>
                  <a:spcPct val="100000"/>
                </a:lnSpc>
              </a:pPr>
              <a:endParaRPr kumimoji="0" lang="en-US" altLang="zh-CN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238" name="Group 50"/>
            <p:cNvGrpSpPr/>
            <p:nvPr/>
          </p:nvGrpSpPr>
          <p:grpSpPr bwMode="auto">
            <a:xfrm>
              <a:off x="1513" y="1260"/>
              <a:ext cx="910" cy="774"/>
              <a:chOff x="3087" y="4459"/>
              <a:chExt cx="1678" cy="1425"/>
            </a:xfrm>
          </p:grpSpPr>
          <p:grpSp>
            <p:nvGrpSpPr>
              <p:cNvPr id="8239" name="Group 51"/>
              <p:cNvGrpSpPr/>
              <p:nvPr/>
            </p:nvGrpSpPr>
            <p:grpSpPr bwMode="auto">
              <a:xfrm>
                <a:off x="3087" y="4489"/>
                <a:ext cx="735" cy="1395"/>
                <a:chOff x="2315" y="8050"/>
                <a:chExt cx="735" cy="1395"/>
              </a:xfrm>
            </p:grpSpPr>
            <p:sp>
              <p:nvSpPr>
                <p:cNvPr id="8251" name="Rectangle 52"/>
                <p:cNvSpPr>
                  <a:spLocks noChangeArrowheads="1"/>
                </p:cNvSpPr>
                <p:nvPr/>
              </p:nvSpPr>
              <p:spPr bwMode="auto">
                <a:xfrm>
                  <a:off x="2465" y="8605"/>
                  <a:ext cx="420" cy="3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8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>
                    <a:latin typeface="黑体" panose="02010600030101010101" pitchFamily="2" charset="-122"/>
                    <a:ea typeface="黑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2" name="Line 53"/>
                <p:cNvSpPr>
                  <a:spLocks noChangeShapeType="1"/>
                </p:cNvSpPr>
                <p:nvPr/>
              </p:nvSpPr>
              <p:spPr bwMode="auto">
                <a:xfrm>
                  <a:off x="2570" y="8905"/>
                  <a:ext cx="0" cy="195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53" name="Line 54"/>
                <p:cNvSpPr>
                  <a:spLocks noChangeShapeType="1"/>
                </p:cNvSpPr>
                <p:nvPr/>
              </p:nvSpPr>
              <p:spPr bwMode="auto">
                <a:xfrm>
                  <a:off x="2750" y="8905"/>
                  <a:ext cx="0" cy="195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54" name="Line 55"/>
                <p:cNvSpPr>
                  <a:spLocks noChangeShapeType="1"/>
                </p:cNvSpPr>
                <p:nvPr/>
              </p:nvSpPr>
              <p:spPr bwMode="auto">
                <a:xfrm>
                  <a:off x="2675" y="8410"/>
                  <a:ext cx="0" cy="195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55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2315" y="9055"/>
                  <a:ext cx="690" cy="3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</a:pPr>
                  <a:r>
                    <a:rPr kumimoji="0" lang="en-US" altLang="zh-CN" sz="1600">
                      <a:solidFill>
                        <a:srgbClr val="000080"/>
                      </a:solidFill>
                      <a:latin typeface="黑体" panose="02010600030101010101" pitchFamily="2" charset="-122"/>
                      <a:ea typeface="黑体" panose="02010600030101010101" pitchFamily="2" charset="-122"/>
                      <a:cs typeface="Times New Roman" panose="02020603050405020304" pitchFamily="18" charset="0"/>
                    </a:rPr>
                    <a:t>A B</a:t>
                  </a:r>
                </a:p>
              </p:txBody>
            </p:sp>
            <p:sp>
              <p:nvSpPr>
                <p:cNvPr id="8256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360" y="8050"/>
                  <a:ext cx="690" cy="3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</a:pPr>
                  <a:r>
                    <a:rPr kumimoji="0" lang="en-US" altLang="zh-CN" sz="1600">
                      <a:solidFill>
                        <a:srgbClr val="000080"/>
                      </a:solidFill>
                      <a:latin typeface="黑体" panose="02010600030101010101" pitchFamily="2" charset="-122"/>
                      <a:ea typeface="黑体" panose="02010600030101010101" pitchFamily="2" charset="-122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8257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420" y="8515"/>
                  <a:ext cx="510" cy="4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</a:pPr>
                  <a:r>
                    <a:rPr kumimoji="0" lang="zh-CN" altLang="en-US" sz="1600">
                      <a:solidFill>
                        <a:srgbClr val="000080"/>
                      </a:solidFill>
                      <a:latin typeface="黑体" panose="02010600030101010101" pitchFamily="2" charset="-122"/>
                      <a:ea typeface="黑体" panose="02010600030101010101" pitchFamily="2" charset="-122"/>
                      <a:cs typeface="Times New Roman" panose="02020603050405020304" pitchFamily="18" charset="0"/>
                    </a:rPr>
                    <a:t>&amp;</a:t>
                  </a:r>
                  <a:endParaRPr kumimoji="0" lang="zh-CN" altLang="en-US" sz="1600">
                    <a:solidFill>
                      <a:schemeClr val="tx1"/>
                    </a:solidFill>
                    <a:latin typeface="黑体" panose="02010600030101010101" pitchFamily="2" charset="-122"/>
                    <a:ea typeface="黑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40" name="Group 59"/>
              <p:cNvGrpSpPr/>
              <p:nvPr/>
            </p:nvGrpSpPr>
            <p:grpSpPr bwMode="auto">
              <a:xfrm>
                <a:off x="4030" y="4459"/>
                <a:ext cx="735" cy="1395"/>
                <a:chOff x="3258" y="8340"/>
                <a:chExt cx="735" cy="1395"/>
              </a:xfrm>
            </p:grpSpPr>
            <p:grpSp>
              <p:nvGrpSpPr>
                <p:cNvPr id="8241" name="Group 60"/>
                <p:cNvGrpSpPr/>
                <p:nvPr/>
              </p:nvGrpSpPr>
              <p:grpSpPr bwMode="auto">
                <a:xfrm>
                  <a:off x="3407" y="8864"/>
                  <a:ext cx="391" cy="363"/>
                  <a:chOff x="4101" y="1709"/>
                  <a:chExt cx="391" cy="483"/>
                </a:xfrm>
              </p:grpSpPr>
              <p:grpSp>
                <p:nvGrpSpPr>
                  <p:cNvPr id="8247" name="Group 61"/>
                  <p:cNvGrpSpPr/>
                  <p:nvPr/>
                </p:nvGrpSpPr>
                <p:grpSpPr bwMode="auto">
                  <a:xfrm>
                    <a:off x="4101" y="1709"/>
                    <a:ext cx="391" cy="483"/>
                    <a:chOff x="6976" y="1755"/>
                    <a:chExt cx="414" cy="483"/>
                  </a:xfrm>
                </p:grpSpPr>
                <p:sp>
                  <p:nvSpPr>
                    <p:cNvPr id="8249" name="Oval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976" y="1755"/>
                      <a:ext cx="414" cy="437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rgbClr val="00008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黑体" panose="02010600030101010101" pitchFamily="2" charset="-122"/>
                        <a:ea typeface="黑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50" name="Rectangl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976" y="1962"/>
                      <a:ext cx="414" cy="27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rgbClr val="000080"/>
                      </a:solidFill>
                      <a:miter lim="800000"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黑体" panose="02010600030101010101" pitchFamily="2" charset="-122"/>
                        <a:ea typeface="黑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248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4110" y="1893"/>
                    <a:ext cx="357" cy="46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黑体" panose="02010600030101010101" pitchFamily="2" charset="-122"/>
                      <a:ea typeface="黑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242" name="Line 65"/>
                <p:cNvSpPr>
                  <a:spLocks noChangeShapeType="1"/>
                </p:cNvSpPr>
                <p:nvPr/>
              </p:nvSpPr>
              <p:spPr bwMode="auto">
                <a:xfrm>
                  <a:off x="3501" y="9216"/>
                  <a:ext cx="0" cy="195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43" name="Line 66"/>
                <p:cNvSpPr>
                  <a:spLocks noChangeShapeType="1"/>
                </p:cNvSpPr>
                <p:nvPr/>
              </p:nvSpPr>
              <p:spPr bwMode="auto">
                <a:xfrm>
                  <a:off x="3681" y="9216"/>
                  <a:ext cx="0" cy="195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44" name="Line 67"/>
                <p:cNvSpPr>
                  <a:spLocks noChangeShapeType="1"/>
                </p:cNvSpPr>
                <p:nvPr/>
              </p:nvSpPr>
              <p:spPr bwMode="auto">
                <a:xfrm>
                  <a:off x="3606" y="8676"/>
                  <a:ext cx="0" cy="195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45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258" y="9345"/>
                  <a:ext cx="690" cy="3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</a:pPr>
                  <a:r>
                    <a:rPr kumimoji="0" lang="en-US" altLang="zh-CN" sz="1600">
                      <a:solidFill>
                        <a:srgbClr val="000080"/>
                      </a:solidFill>
                      <a:latin typeface="黑体" panose="02010600030101010101" pitchFamily="2" charset="-122"/>
                      <a:ea typeface="黑体" panose="02010600030101010101" pitchFamily="2" charset="-122"/>
                      <a:cs typeface="Times New Roman" panose="02020603050405020304" pitchFamily="18" charset="0"/>
                    </a:rPr>
                    <a:t>A B</a:t>
                  </a:r>
                </a:p>
              </p:txBody>
            </p:sp>
            <p:sp>
              <p:nvSpPr>
                <p:cNvPr id="8246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3303" y="8340"/>
                  <a:ext cx="690" cy="3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</a:pPr>
                  <a:r>
                    <a:rPr kumimoji="0" lang="en-US" altLang="zh-CN" sz="1600">
                      <a:solidFill>
                        <a:srgbClr val="000080"/>
                      </a:solidFill>
                      <a:latin typeface="黑体" panose="02010600030101010101" pitchFamily="2" charset="-122"/>
                      <a:ea typeface="黑体" panose="02010600030101010101" pitchFamily="2" charset="-122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</p:grpSp>
        </p:grpSp>
      </p:grpSp>
      <p:grpSp>
        <p:nvGrpSpPr>
          <p:cNvPr id="8195" name="Group 125"/>
          <p:cNvGrpSpPr/>
          <p:nvPr/>
        </p:nvGrpSpPr>
        <p:grpSpPr bwMode="auto">
          <a:xfrm>
            <a:off x="1433513" y="3795713"/>
            <a:ext cx="4294187" cy="1543050"/>
            <a:chOff x="903" y="2391"/>
            <a:chExt cx="2705" cy="972"/>
          </a:xfrm>
        </p:grpSpPr>
        <p:grpSp>
          <p:nvGrpSpPr>
            <p:cNvPr id="8212" name="Group 87"/>
            <p:cNvGrpSpPr/>
            <p:nvPr/>
          </p:nvGrpSpPr>
          <p:grpSpPr bwMode="auto">
            <a:xfrm>
              <a:off x="1480" y="2661"/>
              <a:ext cx="421" cy="702"/>
              <a:chOff x="2331" y="9754"/>
              <a:chExt cx="735" cy="1395"/>
            </a:xfrm>
          </p:grpSpPr>
          <p:grpSp>
            <p:nvGrpSpPr>
              <p:cNvPr id="8229" name="Group 88"/>
              <p:cNvGrpSpPr/>
              <p:nvPr/>
            </p:nvGrpSpPr>
            <p:grpSpPr bwMode="auto">
              <a:xfrm>
                <a:off x="2481" y="10114"/>
                <a:ext cx="420" cy="690"/>
                <a:chOff x="2070" y="7695"/>
                <a:chExt cx="420" cy="690"/>
              </a:xfrm>
            </p:grpSpPr>
            <p:sp>
              <p:nvSpPr>
                <p:cNvPr id="8233" name="Rectangle 89"/>
                <p:cNvSpPr>
                  <a:spLocks noChangeArrowheads="1"/>
                </p:cNvSpPr>
                <p:nvPr/>
              </p:nvSpPr>
              <p:spPr bwMode="auto">
                <a:xfrm>
                  <a:off x="2070" y="7890"/>
                  <a:ext cx="420" cy="3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8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>
                    <a:latin typeface="黑体" panose="02010600030101010101" pitchFamily="2" charset="-122"/>
                    <a:ea typeface="黑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4" name="Line 90"/>
                <p:cNvSpPr>
                  <a:spLocks noChangeShapeType="1"/>
                </p:cNvSpPr>
                <p:nvPr/>
              </p:nvSpPr>
              <p:spPr bwMode="auto">
                <a:xfrm>
                  <a:off x="2175" y="8190"/>
                  <a:ext cx="0" cy="195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35" name="Line 91"/>
                <p:cNvSpPr>
                  <a:spLocks noChangeShapeType="1"/>
                </p:cNvSpPr>
                <p:nvPr/>
              </p:nvSpPr>
              <p:spPr bwMode="auto">
                <a:xfrm>
                  <a:off x="2355" y="8190"/>
                  <a:ext cx="0" cy="195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36" name="Line 92"/>
                <p:cNvSpPr>
                  <a:spLocks noChangeShapeType="1"/>
                </p:cNvSpPr>
                <p:nvPr/>
              </p:nvSpPr>
              <p:spPr bwMode="auto">
                <a:xfrm>
                  <a:off x="2280" y="7695"/>
                  <a:ext cx="0" cy="195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230" name="Text Box 93"/>
              <p:cNvSpPr txBox="1">
                <a:spLocks noChangeArrowheads="1"/>
              </p:cNvSpPr>
              <p:nvPr/>
            </p:nvSpPr>
            <p:spPr bwMode="auto">
              <a:xfrm>
                <a:off x="2331" y="10759"/>
                <a:ext cx="690" cy="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  <a:cs typeface="Times New Roman" panose="02020603050405020304" pitchFamily="18" charset="0"/>
                  </a:rPr>
                  <a:t>A B</a:t>
                </a:r>
              </a:p>
            </p:txBody>
          </p:sp>
          <p:sp>
            <p:nvSpPr>
              <p:cNvPr id="8231" name="Text Box 94"/>
              <p:cNvSpPr txBox="1">
                <a:spLocks noChangeArrowheads="1"/>
              </p:cNvSpPr>
              <p:nvPr/>
            </p:nvSpPr>
            <p:spPr bwMode="auto">
              <a:xfrm>
                <a:off x="2376" y="9754"/>
                <a:ext cx="690" cy="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8232" name="Text Box 95"/>
              <p:cNvSpPr txBox="1">
                <a:spLocks noChangeArrowheads="1"/>
              </p:cNvSpPr>
              <p:nvPr/>
            </p:nvSpPr>
            <p:spPr bwMode="auto">
              <a:xfrm>
                <a:off x="2361" y="10219"/>
                <a:ext cx="660" cy="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zh-CN" altLang="en-US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  <a:cs typeface="Times New Roman" panose="02020603050405020304" pitchFamily="18" charset="0"/>
                  </a:rPr>
                  <a:t>≥1</a:t>
                </a:r>
              </a:p>
            </p:txBody>
          </p:sp>
        </p:grpSp>
        <p:grpSp>
          <p:nvGrpSpPr>
            <p:cNvPr id="8213" name="Group 96"/>
            <p:cNvGrpSpPr/>
            <p:nvPr/>
          </p:nvGrpSpPr>
          <p:grpSpPr bwMode="auto">
            <a:xfrm>
              <a:off x="2062" y="2668"/>
              <a:ext cx="405" cy="692"/>
              <a:chOff x="3733" y="9924"/>
              <a:chExt cx="706" cy="1422"/>
            </a:xfrm>
          </p:grpSpPr>
          <p:grpSp>
            <p:nvGrpSpPr>
              <p:cNvPr id="8216" name="Group 97"/>
              <p:cNvGrpSpPr/>
              <p:nvPr/>
            </p:nvGrpSpPr>
            <p:grpSpPr bwMode="auto">
              <a:xfrm>
                <a:off x="3908" y="10260"/>
                <a:ext cx="345" cy="1025"/>
                <a:chOff x="3738" y="9855"/>
                <a:chExt cx="345" cy="1025"/>
              </a:xfrm>
            </p:grpSpPr>
            <p:grpSp>
              <p:nvGrpSpPr>
                <p:cNvPr id="8219" name="Group 98"/>
                <p:cNvGrpSpPr/>
                <p:nvPr/>
              </p:nvGrpSpPr>
              <p:grpSpPr bwMode="auto">
                <a:xfrm>
                  <a:off x="3738" y="10052"/>
                  <a:ext cx="345" cy="828"/>
                  <a:chOff x="2928" y="3917"/>
                  <a:chExt cx="345" cy="828"/>
                </a:xfrm>
              </p:grpSpPr>
              <p:grpSp>
                <p:nvGrpSpPr>
                  <p:cNvPr id="8223" name="Group 99"/>
                  <p:cNvGrpSpPr/>
                  <p:nvPr/>
                </p:nvGrpSpPr>
                <p:grpSpPr bwMode="auto">
                  <a:xfrm>
                    <a:off x="2928" y="3917"/>
                    <a:ext cx="345" cy="828"/>
                    <a:chOff x="6608" y="2560"/>
                    <a:chExt cx="805" cy="1242"/>
                  </a:xfrm>
                </p:grpSpPr>
                <p:sp>
                  <p:nvSpPr>
                    <p:cNvPr id="8226" name="Oval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54" y="2560"/>
                      <a:ext cx="713" cy="119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rgbClr val="00008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黑体" panose="02010600030101010101" pitchFamily="2" charset="-122"/>
                        <a:ea typeface="黑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27" name="Oval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54" y="2974"/>
                      <a:ext cx="713" cy="529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rgbClr val="00008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黑体" panose="02010600030101010101" pitchFamily="2" charset="-122"/>
                        <a:ea typeface="黑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28" name="Rectangle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08" y="3158"/>
                      <a:ext cx="805" cy="64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90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黑体" panose="02010600030101010101" pitchFamily="2" charset="-122"/>
                        <a:ea typeface="黑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224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3043" y="4078"/>
                    <a:ext cx="13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8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25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3112" y="4009"/>
                    <a:ext cx="0" cy="138"/>
                  </a:xfrm>
                  <a:prstGeom prst="line">
                    <a:avLst/>
                  </a:prstGeom>
                  <a:noFill/>
                  <a:ln w="19050">
                    <a:solidFill>
                      <a:srgbClr val="00008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220" name="Line 105"/>
                <p:cNvSpPr>
                  <a:spLocks noChangeShapeType="1"/>
                </p:cNvSpPr>
                <p:nvPr/>
              </p:nvSpPr>
              <p:spPr bwMode="auto">
                <a:xfrm>
                  <a:off x="3810" y="10395"/>
                  <a:ext cx="0" cy="195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21" name="Line 106"/>
                <p:cNvSpPr>
                  <a:spLocks noChangeShapeType="1"/>
                </p:cNvSpPr>
                <p:nvPr/>
              </p:nvSpPr>
              <p:spPr bwMode="auto">
                <a:xfrm>
                  <a:off x="3990" y="10395"/>
                  <a:ext cx="0" cy="195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22" name="Line 107"/>
                <p:cNvSpPr>
                  <a:spLocks noChangeShapeType="1"/>
                </p:cNvSpPr>
                <p:nvPr/>
              </p:nvSpPr>
              <p:spPr bwMode="auto">
                <a:xfrm>
                  <a:off x="3915" y="9855"/>
                  <a:ext cx="0" cy="195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217" name="Text Box 108"/>
              <p:cNvSpPr txBox="1">
                <a:spLocks noChangeArrowheads="1"/>
              </p:cNvSpPr>
              <p:nvPr/>
            </p:nvSpPr>
            <p:spPr bwMode="auto">
              <a:xfrm>
                <a:off x="3733" y="10956"/>
                <a:ext cx="690" cy="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  <a:cs typeface="Times New Roman" panose="02020603050405020304" pitchFamily="18" charset="0"/>
                  </a:rPr>
                  <a:t>A B</a:t>
                </a:r>
              </a:p>
            </p:txBody>
          </p:sp>
          <p:sp>
            <p:nvSpPr>
              <p:cNvPr id="8218" name="Text Box 109"/>
              <p:cNvSpPr txBox="1">
                <a:spLocks noChangeArrowheads="1"/>
              </p:cNvSpPr>
              <p:nvPr/>
            </p:nvSpPr>
            <p:spPr bwMode="auto">
              <a:xfrm>
                <a:off x="3749" y="9924"/>
                <a:ext cx="690" cy="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</p:grpSp>
        <p:sp>
          <p:nvSpPr>
            <p:cNvPr id="8214" name="Text Box 110"/>
            <p:cNvSpPr txBox="1">
              <a:spLocks noChangeArrowheads="1"/>
            </p:cNvSpPr>
            <p:nvPr/>
          </p:nvSpPr>
          <p:spPr bwMode="auto">
            <a:xfrm>
              <a:off x="2690" y="2956"/>
              <a:ext cx="918" cy="2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F = A+B</a:t>
              </a:r>
            </a:p>
            <a:p>
              <a:pPr algn="just">
                <a:lnSpc>
                  <a:spcPct val="100000"/>
                </a:lnSpc>
              </a:pPr>
              <a:endParaRPr kumimoji="0" lang="en-US" altLang="zh-CN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15" name="Rectangle 113"/>
            <p:cNvSpPr>
              <a:spLocks noChangeArrowheads="1"/>
            </p:cNvSpPr>
            <p:nvPr/>
          </p:nvSpPr>
          <p:spPr bwMode="auto">
            <a:xfrm>
              <a:off x="903" y="2391"/>
              <a:ext cx="9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zh-CN" altLang="en-US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或门</a:t>
              </a:r>
              <a:r>
                <a:rPr lang="zh-CN" altLang="en-US" sz="1600"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zh-CN" altLang="en-US" sz="1600" b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16"/>
          <p:cNvGrpSpPr/>
          <p:nvPr/>
        </p:nvGrpSpPr>
        <p:grpSpPr bwMode="auto">
          <a:xfrm>
            <a:off x="5727700" y="2074863"/>
            <a:ext cx="2382838" cy="1714500"/>
            <a:chOff x="3608" y="1259"/>
            <a:chExt cx="1501" cy="1080"/>
          </a:xfrm>
        </p:grpSpPr>
        <p:grpSp>
          <p:nvGrpSpPr>
            <p:cNvPr id="8200" name="Group 70"/>
            <p:cNvGrpSpPr/>
            <p:nvPr/>
          </p:nvGrpSpPr>
          <p:grpSpPr bwMode="auto">
            <a:xfrm>
              <a:off x="3760" y="1259"/>
              <a:ext cx="1349" cy="889"/>
              <a:chOff x="6709" y="8445"/>
              <a:chExt cx="2461" cy="1620"/>
            </a:xfrm>
          </p:grpSpPr>
          <p:grpSp>
            <p:nvGrpSpPr>
              <p:cNvPr id="8202" name="Group 71"/>
              <p:cNvGrpSpPr/>
              <p:nvPr/>
            </p:nvGrpSpPr>
            <p:grpSpPr bwMode="auto">
              <a:xfrm>
                <a:off x="6755" y="8445"/>
                <a:ext cx="2415" cy="1320"/>
                <a:chOff x="5895" y="7260"/>
                <a:chExt cx="2415" cy="1320"/>
              </a:xfrm>
            </p:grpSpPr>
            <p:sp>
              <p:nvSpPr>
                <p:cNvPr id="8204" name="Rectangle 72"/>
                <p:cNvSpPr>
                  <a:spLocks noChangeArrowheads="1"/>
                </p:cNvSpPr>
                <p:nvPr/>
              </p:nvSpPr>
              <p:spPr bwMode="auto">
                <a:xfrm>
                  <a:off x="6000" y="7815"/>
                  <a:ext cx="420" cy="3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8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>
                    <a:latin typeface="黑体" panose="02010600030101010101" pitchFamily="2" charset="-122"/>
                    <a:ea typeface="黑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5" name="Line 73"/>
                <p:cNvSpPr>
                  <a:spLocks noChangeShapeType="1"/>
                </p:cNvSpPr>
                <p:nvPr/>
              </p:nvSpPr>
              <p:spPr bwMode="auto">
                <a:xfrm>
                  <a:off x="6105" y="8115"/>
                  <a:ext cx="0" cy="465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06" name="Line 74"/>
                <p:cNvSpPr>
                  <a:spLocks noChangeShapeType="1"/>
                </p:cNvSpPr>
                <p:nvPr/>
              </p:nvSpPr>
              <p:spPr bwMode="auto">
                <a:xfrm>
                  <a:off x="6285" y="8115"/>
                  <a:ext cx="0" cy="195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07" name="Line 75"/>
                <p:cNvSpPr>
                  <a:spLocks noChangeShapeType="1"/>
                </p:cNvSpPr>
                <p:nvPr/>
              </p:nvSpPr>
              <p:spPr bwMode="auto">
                <a:xfrm>
                  <a:off x="6210" y="7620"/>
                  <a:ext cx="0" cy="195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08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6495" y="7890"/>
                  <a:ext cx="1815" cy="3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>
                    <a:lnSpc>
                      <a:spcPct val="100000"/>
                    </a:lnSpc>
                  </a:pPr>
                  <a:r>
                    <a:rPr kumimoji="0" lang="en-US" altLang="zh-CN" sz="1600">
                      <a:solidFill>
                        <a:srgbClr val="FF0000"/>
                      </a:solidFill>
                      <a:latin typeface="黑体" panose="02010600030101010101" pitchFamily="2" charset="-122"/>
                      <a:ea typeface="黑体" panose="02010600030101010101" pitchFamily="2" charset="-122"/>
                      <a:cs typeface="Times New Roman" panose="02020603050405020304" pitchFamily="18" charset="0"/>
                    </a:rPr>
                    <a:t>C (</a:t>
                  </a:r>
                  <a:r>
                    <a:rPr kumimoji="0" lang="zh-CN" altLang="en-US" sz="1600">
                      <a:solidFill>
                        <a:srgbClr val="FF0000"/>
                      </a:solidFill>
                      <a:latin typeface="黑体" panose="02010600030101010101" pitchFamily="2" charset="-122"/>
                      <a:ea typeface="黑体" panose="02010600030101010101" pitchFamily="2" charset="-122"/>
                      <a:cs typeface="Times New Roman" panose="02020603050405020304" pitchFamily="18" charset="0"/>
                    </a:rPr>
                    <a:t>控制信号）</a:t>
                  </a:r>
                </a:p>
              </p:txBody>
            </p:sp>
            <p:sp>
              <p:nvSpPr>
                <p:cNvPr id="8209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5895" y="7260"/>
                  <a:ext cx="690" cy="3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</a:pPr>
                  <a:r>
                    <a:rPr kumimoji="0" lang="en-US" altLang="zh-CN" sz="1600">
                      <a:solidFill>
                        <a:srgbClr val="000080"/>
                      </a:solidFill>
                      <a:latin typeface="黑体" panose="02010600030101010101" pitchFamily="2" charset="-122"/>
                      <a:ea typeface="黑体" panose="02010600030101010101" pitchFamily="2" charset="-122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8210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5955" y="7725"/>
                  <a:ext cx="510" cy="4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</a:pPr>
                  <a:r>
                    <a:rPr kumimoji="0" lang="zh-CN" altLang="en-US" sz="1600">
                      <a:solidFill>
                        <a:srgbClr val="000080"/>
                      </a:solidFill>
                      <a:latin typeface="黑体" panose="02010600030101010101" pitchFamily="2" charset="-122"/>
                      <a:ea typeface="黑体" panose="02010600030101010101" pitchFamily="2" charset="-122"/>
                      <a:cs typeface="Times New Roman" panose="02020603050405020304" pitchFamily="18" charset="0"/>
                    </a:rPr>
                    <a:t>&amp;</a:t>
                  </a:r>
                  <a:endParaRPr kumimoji="0" lang="zh-CN" altLang="en-US" sz="1600">
                    <a:solidFill>
                      <a:schemeClr val="tx1"/>
                    </a:solidFill>
                    <a:latin typeface="黑体" panose="02010600030101010101" pitchFamily="2" charset="-122"/>
                    <a:ea typeface="黑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1" name="Line 79"/>
                <p:cNvSpPr>
                  <a:spLocks noChangeShapeType="1"/>
                </p:cNvSpPr>
                <p:nvPr/>
              </p:nvSpPr>
              <p:spPr bwMode="auto">
                <a:xfrm>
                  <a:off x="6285" y="8295"/>
                  <a:ext cx="117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203" name="Text Box 80"/>
              <p:cNvSpPr txBox="1">
                <a:spLocks noChangeArrowheads="1"/>
              </p:cNvSpPr>
              <p:nvPr/>
            </p:nvSpPr>
            <p:spPr bwMode="auto">
              <a:xfrm>
                <a:off x="6709" y="9675"/>
                <a:ext cx="614" cy="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  <p:sp>
          <p:nvSpPr>
            <p:cNvPr id="8201" name="Rectangle 114"/>
            <p:cNvSpPr>
              <a:spLocks noChangeArrowheads="1"/>
            </p:cNvSpPr>
            <p:nvPr/>
          </p:nvSpPr>
          <p:spPr bwMode="auto">
            <a:xfrm>
              <a:off x="3608" y="2127"/>
              <a:ext cx="8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6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应用例子</a:t>
              </a:r>
              <a:r>
                <a:rPr lang="zh-CN" altLang="en-US" sz="1600"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zh-CN" altLang="en-US" sz="1600" b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197" name="Rectangle 123"/>
          <p:cNvSpPr>
            <a:spLocks noChangeArrowheads="1"/>
          </p:cNvSpPr>
          <p:nvPr/>
        </p:nvSpPr>
        <p:spPr bwMode="auto">
          <a:xfrm>
            <a:off x="1371600" y="1651000"/>
            <a:ext cx="42672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  <a:cs typeface="Times New Roman" panose="02020603050405020304" pitchFamily="18" charset="0"/>
              </a:rPr>
              <a:t>与门</a:t>
            </a:r>
            <a:r>
              <a:rPr lang="zh-CN" altLang="en-US" sz="1100">
                <a:latin typeface="Times New Roman" panose="02020603050405020304" pitchFamily="18" charset="0"/>
                <a:ea typeface="黑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b="0">
              <a:solidFill>
                <a:schemeClr val="tx1"/>
              </a:solidFill>
              <a:latin typeface="Times New Roman" panose="02020603050405020304" pitchFamily="18" charset="0"/>
              <a:ea typeface="黑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98" name="Rectangle 124"/>
          <p:cNvSpPr>
            <a:spLocks noChangeArrowheads="1"/>
          </p:cNvSpPr>
          <p:nvPr/>
        </p:nvSpPr>
        <p:spPr bwMode="auto">
          <a:xfrm>
            <a:off x="419100" y="312738"/>
            <a:ext cx="7937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260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§4.0 预备知识</a:t>
            </a:r>
            <a:endParaRPr lang="zh-CN" altLang="en-US">
              <a:solidFill>
                <a:srgbClr val="800000"/>
              </a:solidFill>
              <a:latin typeface="黑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99" name="Rectangle 124"/>
          <p:cNvSpPr>
            <a:spLocks noChangeArrowheads="1"/>
          </p:cNvSpPr>
          <p:nvPr/>
        </p:nvSpPr>
        <p:spPr bwMode="auto">
          <a:xfrm>
            <a:off x="282575" y="885825"/>
            <a:ext cx="7937500" cy="51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1.门电路及其典型</a:t>
            </a:r>
            <a:r>
              <a:rPr lang="zh-CN" altLang="en-US" dirty="0" smtClean="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用法</a:t>
            </a:r>
            <a:endParaRPr lang="zh-CN" altLang="en-US" dirty="0">
              <a:solidFill>
                <a:srgbClr val="800000"/>
              </a:solidFill>
              <a:latin typeface="黑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727075" y="503238"/>
            <a:ext cx="8010525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algn="just" eaLnBrk="1" hangingPunct="1">
              <a:lnSpc>
                <a:spcPct val="10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原码一位乘法框图：（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P93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图4-12）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54275" name="Rectangle 29"/>
          <p:cNvSpPr>
            <a:spLocks noChangeArrowheads="1"/>
          </p:cNvSpPr>
          <p:nvPr/>
        </p:nvSpPr>
        <p:spPr bwMode="auto">
          <a:xfrm>
            <a:off x="1600200" y="4384675"/>
            <a:ext cx="7543800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indent="3175" eaLnBrk="1" hangingPunct="1"/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加法器：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n+2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位的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/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与门：  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n+2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个，（控制是加被乘数还是加0）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/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异或门：1个，处理符号位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54276" name="Group 3"/>
          <p:cNvGrpSpPr/>
          <p:nvPr/>
        </p:nvGrpSpPr>
        <p:grpSpPr bwMode="auto">
          <a:xfrm>
            <a:off x="1577975" y="1182688"/>
            <a:ext cx="5003800" cy="2884487"/>
            <a:chOff x="2491" y="9039"/>
            <a:chExt cx="5040" cy="3162"/>
          </a:xfrm>
        </p:grpSpPr>
        <p:sp>
          <p:nvSpPr>
            <p:cNvPr id="54277" name="Text Box 4"/>
            <p:cNvSpPr txBox="1">
              <a:spLocks noChangeArrowheads="1"/>
            </p:cNvSpPr>
            <p:nvPr/>
          </p:nvSpPr>
          <p:spPr bwMode="auto">
            <a:xfrm>
              <a:off x="2911" y="9294"/>
              <a:ext cx="1302" cy="31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19050">
              <a:solidFill>
                <a:srgbClr val="000080"/>
              </a:solidFill>
              <a:miter lim="800000"/>
            </a:ln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</a:t>
              </a: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寄存器</a:t>
              </a:r>
            </a:p>
          </p:txBody>
        </p:sp>
        <p:sp>
          <p:nvSpPr>
            <p:cNvPr id="54278" name="Text Box 5"/>
            <p:cNvSpPr txBox="1">
              <a:spLocks noChangeArrowheads="1"/>
            </p:cNvSpPr>
            <p:nvPr/>
          </p:nvSpPr>
          <p:spPr bwMode="auto">
            <a:xfrm>
              <a:off x="4759" y="9294"/>
              <a:ext cx="1302" cy="312"/>
            </a:xfrm>
            <a:prstGeom prst="rect">
              <a:avLst/>
            </a:prstGeom>
            <a:solidFill>
              <a:srgbClr val="00FFFF">
                <a:alpha val="50195"/>
              </a:srgbClr>
            </a:solidFill>
            <a:ln w="19050">
              <a:solidFill>
                <a:srgbClr val="000080"/>
              </a:solidFill>
              <a:miter lim="800000"/>
            </a:ln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寄存器</a:t>
              </a:r>
            </a:p>
          </p:txBody>
        </p:sp>
        <p:sp>
          <p:nvSpPr>
            <p:cNvPr id="54279" name="Text Box 6"/>
            <p:cNvSpPr txBox="1">
              <a:spLocks noChangeArrowheads="1"/>
            </p:cNvSpPr>
            <p:nvPr/>
          </p:nvSpPr>
          <p:spPr bwMode="auto">
            <a:xfrm>
              <a:off x="3163" y="11136"/>
              <a:ext cx="1302" cy="312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rgbClr val="000080"/>
              </a:solidFill>
              <a:miter lim="800000"/>
            </a:ln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B</a:t>
              </a:r>
              <a:r>
                <a:rPr kumimoji="0" lang="zh-CN" altLang="en-US" sz="1800">
                  <a:solidFill>
                    <a:srgbClr val="00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寄存器</a:t>
              </a:r>
            </a:p>
          </p:txBody>
        </p:sp>
        <p:sp>
          <p:nvSpPr>
            <p:cNvPr id="54280" name="Text Box 7"/>
            <p:cNvSpPr txBox="1">
              <a:spLocks noChangeArrowheads="1"/>
            </p:cNvSpPr>
            <p:nvPr/>
          </p:nvSpPr>
          <p:spPr bwMode="auto">
            <a:xfrm>
              <a:off x="2911" y="9889"/>
              <a:ext cx="1302" cy="312"/>
            </a:xfrm>
            <a:prstGeom prst="rect">
              <a:avLst/>
            </a:prstGeom>
            <a:noFill/>
            <a:ln w="19050">
              <a:solidFill>
                <a:srgbClr val="00008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加法器</a:t>
              </a:r>
            </a:p>
          </p:txBody>
        </p:sp>
        <p:sp>
          <p:nvSpPr>
            <p:cNvPr id="54281" name="Text Box 8"/>
            <p:cNvSpPr txBox="1">
              <a:spLocks noChangeArrowheads="1"/>
            </p:cNvSpPr>
            <p:nvPr/>
          </p:nvSpPr>
          <p:spPr bwMode="auto">
            <a:xfrm>
              <a:off x="3583" y="10456"/>
              <a:ext cx="588" cy="283"/>
            </a:xfrm>
            <a:prstGeom prst="rect">
              <a:avLst/>
            </a:prstGeom>
            <a:noFill/>
            <a:ln w="19050">
              <a:solidFill>
                <a:srgbClr val="00008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&amp;</a:t>
              </a:r>
            </a:p>
          </p:txBody>
        </p:sp>
        <p:sp>
          <p:nvSpPr>
            <p:cNvPr id="54282" name="Freeform 9"/>
            <p:cNvSpPr/>
            <p:nvPr/>
          </p:nvSpPr>
          <p:spPr bwMode="auto">
            <a:xfrm>
              <a:off x="2491" y="9039"/>
              <a:ext cx="1092" cy="1360"/>
            </a:xfrm>
            <a:custGeom>
              <a:avLst/>
              <a:gdLst>
                <a:gd name="T0" fmla="*/ 1092 w 1092"/>
                <a:gd name="T1" fmla="*/ 7 h 1674"/>
                <a:gd name="T2" fmla="*/ 1092 w 1092"/>
                <a:gd name="T3" fmla="*/ 0 h 1674"/>
                <a:gd name="T4" fmla="*/ 0 w 1092"/>
                <a:gd name="T5" fmla="*/ 0 h 1674"/>
                <a:gd name="T6" fmla="*/ 0 w 1092"/>
                <a:gd name="T7" fmla="*/ 41 h 1674"/>
                <a:gd name="T8" fmla="*/ 756 w 1092"/>
                <a:gd name="T9" fmla="*/ 41 h 1674"/>
                <a:gd name="T10" fmla="*/ 756 w 1092"/>
                <a:gd name="T11" fmla="*/ 33 h 16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92"/>
                <a:gd name="T19" fmla="*/ 0 h 1674"/>
                <a:gd name="T20" fmla="*/ 1092 w 1092"/>
                <a:gd name="T21" fmla="*/ 1674 h 16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92" h="1674">
                  <a:moveTo>
                    <a:pt x="1092" y="310"/>
                  </a:moveTo>
                  <a:lnTo>
                    <a:pt x="1092" y="0"/>
                  </a:lnTo>
                  <a:lnTo>
                    <a:pt x="0" y="0"/>
                  </a:lnTo>
                  <a:lnTo>
                    <a:pt x="0" y="1674"/>
                  </a:lnTo>
                  <a:lnTo>
                    <a:pt x="756" y="1674"/>
                  </a:lnTo>
                  <a:lnTo>
                    <a:pt x="756" y="1426"/>
                  </a:lnTo>
                </a:path>
              </a:pathLst>
            </a:custGeom>
            <a:noFill/>
            <a:ln w="28575" cap="flat" cmpd="sng">
              <a:solidFill>
                <a:srgbClr val="000080"/>
              </a:solidFill>
              <a:prstDash val="solid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3" name="Line 10"/>
            <p:cNvSpPr>
              <a:spLocks noChangeShapeType="1"/>
            </p:cNvSpPr>
            <p:nvPr/>
          </p:nvSpPr>
          <p:spPr bwMode="auto">
            <a:xfrm flipV="1">
              <a:off x="3877" y="10173"/>
              <a:ext cx="0" cy="283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4" name="Line 11"/>
            <p:cNvSpPr>
              <a:spLocks noChangeShapeType="1"/>
            </p:cNvSpPr>
            <p:nvPr/>
          </p:nvSpPr>
          <p:spPr bwMode="auto">
            <a:xfrm flipV="1">
              <a:off x="3751" y="10739"/>
              <a:ext cx="0" cy="397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5" name="Line 12"/>
            <p:cNvSpPr>
              <a:spLocks noChangeShapeType="1"/>
            </p:cNvSpPr>
            <p:nvPr/>
          </p:nvSpPr>
          <p:spPr bwMode="auto">
            <a:xfrm flipV="1">
              <a:off x="3583" y="9606"/>
              <a:ext cx="0" cy="283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6" name="Line 13"/>
            <p:cNvSpPr>
              <a:spLocks noChangeShapeType="1"/>
            </p:cNvSpPr>
            <p:nvPr/>
          </p:nvSpPr>
          <p:spPr bwMode="auto">
            <a:xfrm>
              <a:off x="5851" y="9294"/>
              <a:ext cx="0" cy="312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7" name="Freeform 14"/>
            <p:cNvSpPr/>
            <p:nvPr/>
          </p:nvSpPr>
          <p:spPr bwMode="auto">
            <a:xfrm>
              <a:off x="4006" y="9039"/>
              <a:ext cx="2601" cy="1870"/>
            </a:xfrm>
            <a:custGeom>
              <a:avLst/>
              <a:gdLst>
                <a:gd name="T0" fmla="*/ 509 w 2814"/>
                <a:gd name="T1" fmla="*/ 55 h 2046"/>
                <a:gd name="T2" fmla="*/ 509 w 2814"/>
                <a:gd name="T3" fmla="*/ 0 h 2046"/>
                <a:gd name="T4" fmla="*/ 682 w 2814"/>
                <a:gd name="T5" fmla="*/ 0 h 2046"/>
                <a:gd name="T6" fmla="*/ 682 w 2814"/>
                <a:gd name="T7" fmla="*/ 404 h 2046"/>
                <a:gd name="T8" fmla="*/ 0 w 2814"/>
                <a:gd name="T9" fmla="*/ 404 h 2046"/>
                <a:gd name="T10" fmla="*/ 0 w 2814"/>
                <a:gd name="T11" fmla="*/ 368 h 20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14"/>
                <a:gd name="T19" fmla="*/ 0 h 2046"/>
                <a:gd name="T20" fmla="*/ 2814 w 2814"/>
                <a:gd name="T21" fmla="*/ 2046 h 20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14" h="2046">
                  <a:moveTo>
                    <a:pt x="2100" y="279"/>
                  </a:moveTo>
                  <a:lnTo>
                    <a:pt x="2100" y="0"/>
                  </a:lnTo>
                  <a:lnTo>
                    <a:pt x="2814" y="0"/>
                  </a:lnTo>
                  <a:lnTo>
                    <a:pt x="2814" y="2046"/>
                  </a:lnTo>
                  <a:lnTo>
                    <a:pt x="0" y="2046"/>
                  </a:lnTo>
                  <a:lnTo>
                    <a:pt x="0" y="1860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8" name="Line 15"/>
            <p:cNvSpPr>
              <a:spLocks noChangeShapeType="1"/>
            </p:cNvSpPr>
            <p:nvPr/>
          </p:nvSpPr>
          <p:spPr bwMode="auto">
            <a:xfrm>
              <a:off x="4213" y="9436"/>
              <a:ext cx="504" cy="0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9" name="Freeform 16"/>
            <p:cNvSpPr/>
            <p:nvPr/>
          </p:nvSpPr>
          <p:spPr bwMode="auto">
            <a:xfrm>
              <a:off x="3919" y="9606"/>
              <a:ext cx="2268" cy="170"/>
            </a:xfrm>
            <a:custGeom>
              <a:avLst/>
              <a:gdLst>
                <a:gd name="T0" fmla="*/ 0 w 2268"/>
                <a:gd name="T1" fmla="*/ 0 h 155"/>
                <a:gd name="T2" fmla="*/ 0 w 2268"/>
                <a:gd name="T3" fmla="*/ 817 h 155"/>
                <a:gd name="T4" fmla="*/ 2268 w 2268"/>
                <a:gd name="T5" fmla="*/ 817 h 155"/>
                <a:gd name="T6" fmla="*/ 0 60000 65536"/>
                <a:gd name="T7" fmla="*/ 0 60000 65536"/>
                <a:gd name="T8" fmla="*/ 0 60000 65536"/>
                <a:gd name="T9" fmla="*/ 0 w 2268"/>
                <a:gd name="T10" fmla="*/ 0 h 155"/>
                <a:gd name="T11" fmla="*/ 2268 w 2268"/>
                <a:gd name="T12" fmla="*/ 155 h 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68" h="155">
                  <a:moveTo>
                    <a:pt x="0" y="0"/>
                  </a:moveTo>
                  <a:lnTo>
                    <a:pt x="0" y="155"/>
                  </a:lnTo>
                  <a:lnTo>
                    <a:pt x="2268" y="155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0" name="Line 17"/>
            <p:cNvSpPr>
              <a:spLocks noChangeShapeType="1"/>
            </p:cNvSpPr>
            <p:nvPr/>
          </p:nvSpPr>
          <p:spPr bwMode="auto">
            <a:xfrm flipV="1">
              <a:off x="5389" y="9606"/>
              <a:ext cx="0" cy="17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1" name="Text Box 18"/>
            <p:cNvSpPr txBox="1">
              <a:spLocks noChangeArrowheads="1"/>
            </p:cNvSpPr>
            <p:nvPr/>
          </p:nvSpPr>
          <p:spPr bwMode="auto">
            <a:xfrm>
              <a:off x="6145" y="9464"/>
              <a:ext cx="378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8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右移</a:t>
              </a:r>
            </a:p>
          </p:txBody>
        </p:sp>
        <p:sp>
          <p:nvSpPr>
            <p:cNvPr id="54292" name="Text Box 19"/>
            <p:cNvSpPr txBox="1">
              <a:spLocks noChangeArrowheads="1"/>
            </p:cNvSpPr>
            <p:nvPr/>
          </p:nvSpPr>
          <p:spPr bwMode="auto">
            <a:xfrm>
              <a:off x="3961" y="10654"/>
              <a:ext cx="1218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8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+</a:t>
              </a:r>
              <a:r>
                <a:rPr kumimoji="0" lang="en-US" altLang="zh-CN" sz="18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B</a:t>
              </a:r>
            </a:p>
          </p:txBody>
        </p:sp>
        <p:grpSp>
          <p:nvGrpSpPr>
            <p:cNvPr id="54293" name="Group 20"/>
            <p:cNvGrpSpPr/>
            <p:nvPr/>
          </p:nvGrpSpPr>
          <p:grpSpPr bwMode="auto">
            <a:xfrm>
              <a:off x="5428" y="11238"/>
              <a:ext cx="420" cy="631"/>
              <a:chOff x="2070" y="7695"/>
              <a:chExt cx="420" cy="690"/>
            </a:xfrm>
          </p:grpSpPr>
          <p:sp>
            <p:nvSpPr>
              <p:cNvPr id="54298" name="Rectangle 21"/>
              <p:cNvSpPr>
                <a:spLocks noChangeArrowheads="1"/>
              </p:cNvSpPr>
              <p:nvPr/>
            </p:nvSpPr>
            <p:spPr bwMode="auto">
              <a:xfrm>
                <a:off x="2070" y="7890"/>
                <a:ext cx="420" cy="3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8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54299" name="Line 22"/>
              <p:cNvSpPr>
                <a:spLocks noChangeShapeType="1"/>
              </p:cNvSpPr>
              <p:nvPr/>
            </p:nvSpPr>
            <p:spPr bwMode="auto">
              <a:xfrm>
                <a:off x="2175" y="8190"/>
                <a:ext cx="0" cy="195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0" name="Line 23"/>
              <p:cNvSpPr>
                <a:spLocks noChangeShapeType="1"/>
              </p:cNvSpPr>
              <p:nvPr/>
            </p:nvSpPr>
            <p:spPr bwMode="auto">
              <a:xfrm>
                <a:off x="2355" y="8190"/>
                <a:ext cx="0" cy="195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1" name="Line 24"/>
              <p:cNvSpPr>
                <a:spLocks noChangeShapeType="1"/>
              </p:cNvSpPr>
              <p:nvPr/>
            </p:nvSpPr>
            <p:spPr bwMode="auto">
              <a:xfrm>
                <a:off x="2280" y="7695"/>
                <a:ext cx="0" cy="195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4294" name="Text Box 25"/>
            <p:cNvSpPr txBox="1">
              <a:spLocks noChangeArrowheads="1"/>
            </p:cNvSpPr>
            <p:nvPr/>
          </p:nvSpPr>
          <p:spPr bwMode="auto">
            <a:xfrm>
              <a:off x="5098" y="11844"/>
              <a:ext cx="1134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X</a:t>
              </a:r>
              <a:r>
                <a:rPr kumimoji="0" lang="en-US" altLang="zh-CN" sz="18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</a:t>
              </a: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Y</a:t>
              </a:r>
              <a:r>
                <a:rPr kumimoji="0" lang="en-US" altLang="zh-CN" sz="18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</a:t>
              </a:r>
              <a:endParaRPr kumimoji="0"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54295" name="Text Box 26"/>
            <p:cNvSpPr txBox="1">
              <a:spLocks noChangeArrowheads="1"/>
            </p:cNvSpPr>
            <p:nvPr/>
          </p:nvSpPr>
          <p:spPr bwMode="auto">
            <a:xfrm>
              <a:off x="5323" y="10909"/>
              <a:ext cx="690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P</a:t>
              </a:r>
              <a:r>
                <a:rPr kumimoji="0" lang="en-US" altLang="zh-CN" sz="1800" baseline="-25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</a:t>
              </a:r>
              <a:endParaRPr kumimoji="0"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54296" name="Text Box 27"/>
            <p:cNvSpPr txBox="1">
              <a:spLocks noChangeArrowheads="1"/>
            </p:cNvSpPr>
            <p:nvPr/>
          </p:nvSpPr>
          <p:spPr bwMode="auto">
            <a:xfrm>
              <a:off x="5263" y="11394"/>
              <a:ext cx="795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=1</a:t>
              </a:r>
            </a:p>
          </p:txBody>
        </p:sp>
        <p:sp>
          <p:nvSpPr>
            <p:cNvPr id="54297" name="Text Box 28"/>
            <p:cNvSpPr txBox="1">
              <a:spLocks noChangeArrowheads="1"/>
            </p:cNvSpPr>
            <p:nvPr/>
          </p:nvSpPr>
          <p:spPr bwMode="auto">
            <a:xfrm>
              <a:off x="6229" y="11391"/>
              <a:ext cx="1302" cy="312"/>
            </a:xfrm>
            <a:prstGeom prst="rect">
              <a:avLst/>
            </a:prstGeom>
            <a:noFill/>
            <a:ln w="19050">
              <a:solidFill>
                <a:srgbClr val="00008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CR</a:t>
              </a:r>
              <a:r>
                <a: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计数器</a:t>
              </a: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1"/>
          <p:cNvSpPr>
            <a:spLocks noChangeArrowheads="1"/>
          </p:cNvSpPr>
          <p:nvPr/>
        </p:nvSpPr>
        <p:spPr bwMode="auto">
          <a:xfrm>
            <a:off x="1168400" y="1930400"/>
            <a:ext cx="7975600" cy="406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indent="954405" eaLnBrk="1" hangingPunct="1">
              <a:lnSpc>
                <a:spcPct val="100000"/>
              </a:lnSpc>
            </a:pP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r>
              <a:rPr lang="zh-CN" altLang="en-US" sz="1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r>
              <a:rPr lang="zh-CN" altLang="en-US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0 0.0 0 0 0   </a:t>
            </a:r>
            <a:r>
              <a:rPr lang="en-US" altLang="zh-CN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0.1 0 1 </a:t>
            </a:r>
            <a:r>
              <a:rPr lang="en-US" altLang="zh-CN" sz="1600" u="sng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endParaRPr lang="en-US" altLang="zh-CN" sz="160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954405">
              <a:lnSpc>
                <a:spcPct val="100000"/>
              </a:lnSpc>
            </a:pPr>
            <a:r>
              <a:rPr lang="zh-CN" altLang="en-US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+|</a:t>
            </a:r>
            <a:r>
              <a:rPr lang="en-US" altLang="zh-CN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X|  0 0.1 1 0 1                        C</a:t>
            </a:r>
            <a:r>
              <a:rPr lang="en-US" altLang="zh-CN" sz="16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=1，+|X|</a:t>
            </a:r>
            <a:endParaRPr lang="en-US" altLang="zh-CN" sz="160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954405">
              <a:lnSpc>
                <a:spcPct val="100000"/>
              </a:lnSpc>
            </a:pPr>
            <a:r>
              <a:rPr lang="en-US" altLang="zh-CN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0 0.1 1 0 1</a:t>
            </a:r>
            <a:endParaRPr lang="en-US" altLang="zh-CN" sz="160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954405" algn="just">
              <a:lnSpc>
                <a:spcPct val="100000"/>
              </a:lnSpc>
            </a:pPr>
            <a:r>
              <a:rPr lang="en-US" altLang="zh-CN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→   0 0.0 1 1 0   1 0 1 0 </a:t>
            </a:r>
            <a:r>
              <a:rPr lang="en-US" altLang="zh-CN" sz="1600" u="sng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</a:t>
            </a:r>
            <a:r>
              <a:rPr lang="zh-CN" altLang="en-US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部分积右移一位</a:t>
            </a:r>
            <a:endParaRPr lang="zh-CN" altLang="en-US" sz="160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954405">
              <a:lnSpc>
                <a:spcPct val="100000"/>
              </a:lnSpc>
            </a:pPr>
            <a:r>
              <a:rPr lang="zh-CN" altLang="en-US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+|</a:t>
            </a:r>
            <a:r>
              <a:rPr lang="en-US" altLang="zh-CN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X|  0 0.1 1 0 1                         C</a:t>
            </a:r>
            <a:r>
              <a:rPr lang="en-US" altLang="zh-CN" sz="16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=1，+|X|</a:t>
            </a:r>
            <a:endParaRPr lang="en-US" altLang="zh-CN" sz="160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954405" algn="just">
              <a:lnSpc>
                <a:spcPct val="100000"/>
              </a:lnSpc>
            </a:pPr>
            <a:r>
              <a:rPr lang="en-US" altLang="zh-CN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0 1.0 0 1 1</a:t>
            </a:r>
            <a:endParaRPr lang="en-US" altLang="zh-CN" sz="160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954405" algn="just">
              <a:lnSpc>
                <a:spcPct val="100000"/>
              </a:lnSpc>
            </a:pPr>
            <a:r>
              <a:rPr lang="en-US" altLang="zh-CN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→   0 0.1 0 0 1   1 1 0 1 </a:t>
            </a:r>
            <a:r>
              <a:rPr lang="en-US" altLang="zh-CN" sz="1600" u="sng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0</a:t>
            </a:r>
            <a:r>
              <a:rPr lang="en-US" altLang="zh-CN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</a:t>
            </a:r>
            <a:r>
              <a:rPr lang="zh-CN" altLang="en-US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部分积右移一位</a:t>
            </a:r>
            <a:endParaRPr lang="zh-CN" altLang="en-US" sz="160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954405">
              <a:lnSpc>
                <a:spcPct val="100000"/>
              </a:lnSpc>
            </a:pPr>
            <a:r>
              <a:rPr lang="zh-CN" altLang="en-US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+ 0   0 0.0 0 0 0                         </a:t>
            </a:r>
            <a:r>
              <a:rPr lang="en-US" altLang="zh-CN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C</a:t>
            </a:r>
            <a:r>
              <a:rPr lang="en-US" altLang="zh-CN" sz="16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=0，+0</a:t>
            </a:r>
            <a:endParaRPr lang="en-US" altLang="zh-CN" sz="160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954405">
              <a:lnSpc>
                <a:spcPct val="100000"/>
              </a:lnSpc>
            </a:pPr>
            <a:r>
              <a:rPr lang="en-US" altLang="zh-CN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0 0.1 0 0 1</a:t>
            </a:r>
            <a:endParaRPr lang="en-US" altLang="zh-CN" sz="160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954405" algn="just">
              <a:lnSpc>
                <a:spcPct val="100000"/>
              </a:lnSpc>
            </a:pPr>
            <a:r>
              <a:rPr lang="en-US" altLang="zh-CN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→   0 0.0 1 0 0   1 1 1 0 </a:t>
            </a:r>
            <a:r>
              <a:rPr lang="en-US" altLang="zh-CN" sz="1600" u="sng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</a:t>
            </a:r>
            <a:r>
              <a:rPr lang="zh-CN" altLang="en-US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部分积右移一位</a:t>
            </a:r>
            <a:endParaRPr lang="zh-CN" altLang="en-US" sz="160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954405">
              <a:lnSpc>
                <a:spcPct val="100000"/>
              </a:lnSpc>
            </a:pPr>
            <a:r>
              <a:rPr lang="zh-CN" altLang="en-US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+|</a:t>
            </a:r>
            <a:r>
              <a:rPr lang="en-US" altLang="zh-CN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X|  0 0.1 1 0 1                        C</a:t>
            </a:r>
            <a:r>
              <a:rPr lang="en-US" altLang="zh-CN" sz="16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=1，+|X|</a:t>
            </a:r>
            <a:endParaRPr lang="en-US" altLang="zh-CN" sz="160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954405">
              <a:lnSpc>
                <a:spcPct val="100000"/>
              </a:lnSpc>
            </a:pPr>
            <a:r>
              <a:rPr lang="en-US" altLang="zh-CN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0 1.0 0 0 1</a:t>
            </a:r>
            <a:endParaRPr lang="en-US" altLang="zh-CN" sz="160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954405">
              <a:lnSpc>
                <a:spcPct val="100000"/>
              </a:lnSpc>
            </a:pPr>
            <a:r>
              <a:rPr lang="en-US" altLang="zh-CN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→   0 0.1 0 0 0   1 1 1 1 0      </a:t>
            </a:r>
            <a:r>
              <a:rPr lang="zh-CN" altLang="en-US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部分积右移一位</a:t>
            </a:r>
            <a:endParaRPr lang="zh-CN" altLang="en-US" sz="160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954405" algn="just">
              <a:lnSpc>
                <a:spcPct val="160000"/>
              </a:lnSpc>
            </a:pPr>
            <a:r>
              <a:rPr lang="zh-CN" altLang="en-US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∵ </a:t>
            </a:r>
            <a:r>
              <a:rPr lang="en-US" altLang="zh-CN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P</a:t>
            </a:r>
            <a:r>
              <a:rPr lang="en-US" altLang="zh-CN" sz="16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S</a:t>
            </a:r>
            <a:r>
              <a:rPr lang="en-US" altLang="zh-CN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=X</a:t>
            </a:r>
            <a:r>
              <a:rPr lang="en-US" altLang="zh-CN" sz="16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S</a:t>
            </a:r>
            <a:r>
              <a:rPr lang="en-US" altLang="zh-CN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⊕Y</a:t>
            </a:r>
            <a:r>
              <a:rPr lang="en-US" altLang="zh-CN" sz="16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S</a:t>
            </a:r>
            <a:r>
              <a:rPr lang="en-US" altLang="zh-CN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=0⊕1=1</a:t>
            </a:r>
            <a:endParaRPr lang="en-US" altLang="zh-CN" sz="160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954405" algn="just">
              <a:lnSpc>
                <a:spcPct val="160000"/>
              </a:lnSpc>
            </a:pPr>
            <a:r>
              <a:rPr lang="en-US" altLang="zh-CN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∴ X</a:t>
            </a:r>
            <a:r>
              <a:rPr lang="en-US" altLang="zh-CN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Y = - 0.10001111 </a:t>
            </a:r>
            <a:endParaRPr lang="en-US" altLang="zh-CN" sz="1600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5299" name="Object 2"/>
          <p:cNvGraphicFramePr>
            <a:graphicFrameLocks noChangeAspect="1"/>
          </p:cNvGraphicFramePr>
          <p:nvPr/>
        </p:nvGraphicFramePr>
        <p:xfrm>
          <a:off x="693738" y="1030288"/>
          <a:ext cx="56832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7" name="Document" r:id="rId4" imgW="5780405" imgH="795655" progId="Word.Document.8">
                  <p:embed/>
                </p:oleObj>
              </mc:Choice>
              <mc:Fallback>
                <p:oleObj name="Document" r:id="rId4" imgW="5780405" imgH="79565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1030288"/>
                        <a:ext cx="568325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457200" y="482600"/>
            <a:ext cx="86868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 sz="220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计算机的计算过程：</a:t>
            </a:r>
            <a:r>
              <a:rPr lang="zh-CN" altLang="en-US" sz="1100"/>
              <a:t> </a:t>
            </a:r>
            <a:endParaRPr lang="zh-CN" altLang="en-US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2757488" y="1739900"/>
            <a:ext cx="1228725" cy="214313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80"/>
            </a:solidFill>
            <a:miter lim="800000"/>
          </a:ln>
        </p:spPr>
        <p:txBody>
          <a:bodyPr lIns="0" tIns="0" rIns="0" bIns="0"/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en-US" altLang="zh-CN" sz="1600">
                <a:latin typeface="黑体" panose="02010600030101010101" pitchFamily="2" charset="-122"/>
                <a:ea typeface="黑体" panose="02010600030101010101" pitchFamily="2" charset="-122"/>
              </a:rPr>
              <a:t>A</a:t>
            </a:r>
            <a:r>
              <a:rPr kumimoji="0" lang="zh-CN" altLang="en-US" sz="1600">
                <a:latin typeface="黑体" panose="02010600030101010101" pitchFamily="2" charset="-122"/>
                <a:ea typeface="黑体" panose="02010600030101010101" pitchFamily="2" charset="-122"/>
              </a:rPr>
              <a:t>寄存器</a:t>
            </a:r>
            <a:endParaRPr kumimoji="0" lang="en-US" altLang="zh-CN" sz="1600"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55302" name="Text Box 5"/>
          <p:cNvSpPr txBox="1">
            <a:spLocks noChangeArrowheads="1"/>
          </p:cNvSpPr>
          <p:nvPr/>
        </p:nvSpPr>
        <p:spPr bwMode="auto">
          <a:xfrm>
            <a:off x="4227513" y="1739900"/>
            <a:ext cx="992187" cy="214313"/>
          </a:xfrm>
          <a:prstGeom prst="rect">
            <a:avLst/>
          </a:prstGeom>
          <a:solidFill>
            <a:srgbClr val="00FFFF"/>
          </a:solidFill>
          <a:ln w="19050">
            <a:solidFill>
              <a:srgbClr val="000080"/>
            </a:solidFill>
            <a:miter lim="800000"/>
          </a:ln>
        </p:spPr>
        <p:txBody>
          <a:bodyPr lIns="0" tIns="0" rIns="0" bIns="0"/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en-US" altLang="zh-CN" sz="160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C</a:t>
            </a:r>
            <a:r>
              <a:rPr kumimoji="0" lang="zh-CN" altLang="en-US" sz="160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寄存器</a:t>
            </a:r>
            <a:endParaRPr kumimoji="0" lang="en-US" altLang="zh-CN" sz="160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658438" name="Rectangle 6"/>
          <p:cNvSpPr>
            <a:spLocks noChangeArrowheads="1"/>
          </p:cNvSpPr>
          <p:nvPr/>
        </p:nvSpPr>
        <p:spPr bwMode="auto">
          <a:xfrm>
            <a:off x="2786063" y="2063750"/>
            <a:ext cx="1233487" cy="212725"/>
          </a:xfrm>
          <a:prstGeom prst="rect">
            <a:avLst/>
          </a:prstGeom>
          <a:solidFill>
            <a:srgbClr val="FFFF00">
              <a:alpha val="50195"/>
            </a:srgbClr>
          </a:solidFill>
          <a:ln w="9525">
            <a:solidFill>
              <a:srgbClr val="FF505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8439" name="Rectangle 7"/>
          <p:cNvSpPr>
            <a:spLocks noChangeArrowheads="1"/>
          </p:cNvSpPr>
          <p:nvPr/>
        </p:nvSpPr>
        <p:spPr bwMode="auto">
          <a:xfrm>
            <a:off x="5018088" y="2076450"/>
            <a:ext cx="201612" cy="225425"/>
          </a:xfrm>
          <a:prstGeom prst="rect">
            <a:avLst/>
          </a:prstGeom>
          <a:solidFill>
            <a:srgbClr val="CC33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8440" name="Rectangle 8"/>
          <p:cNvSpPr>
            <a:spLocks noChangeArrowheads="1"/>
          </p:cNvSpPr>
          <p:nvPr/>
        </p:nvSpPr>
        <p:spPr bwMode="auto">
          <a:xfrm>
            <a:off x="5018088" y="2789238"/>
            <a:ext cx="201612" cy="225425"/>
          </a:xfrm>
          <a:prstGeom prst="rect">
            <a:avLst/>
          </a:prstGeom>
          <a:solidFill>
            <a:srgbClr val="CC33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8441" name="Rectangle 9"/>
          <p:cNvSpPr>
            <a:spLocks noChangeArrowheads="1"/>
          </p:cNvSpPr>
          <p:nvPr/>
        </p:nvSpPr>
        <p:spPr bwMode="auto">
          <a:xfrm>
            <a:off x="2798763" y="3517900"/>
            <a:ext cx="1806575" cy="206375"/>
          </a:xfrm>
          <a:prstGeom prst="rect">
            <a:avLst/>
          </a:prstGeom>
          <a:solidFill>
            <a:srgbClr val="FFFF00">
              <a:alpha val="50195"/>
            </a:srgbClr>
          </a:solidFill>
          <a:ln w="9525">
            <a:solidFill>
              <a:srgbClr val="FF505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8442" name="Rectangle 10"/>
          <p:cNvSpPr>
            <a:spLocks noChangeArrowheads="1"/>
          </p:cNvSpPr>
          <p:nvPr/>
        </p:nvSpPr>
        <p:spPr bwMode="auto">
          <a:xfrm>
            <a:off x="5018088" y="3511550"/>
            <a:ext cx="201612" cy="225425"/>
          </a:xfrm>
          <a:prstGeom prst="rect">
            <a:avLst/>
          </a:prstGeom>
          <a:solidFill>
            <a:srgbClr val="CC33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8443" name="Rectangle 11"/>
          <p:cNvSpPr>
            <a:spLocks noChangeArrowheads="1"/>
          </p:cNvSpPr>
          <p:nvPr/>
        </p:nvSpPr>
        <p:spPr bwMode="auto">
          <a:xfrm>
            <a:off x="5018088" y="4270375"/>
            <a:ext cx="201612" cy="225425"/>
          </a:xfrm>
          <a:prstGeom prst="rect">
            <a:avLst/>
          </a:prstGeom>
          <a:solidFill>
            <a:srgbClr val="CC33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9" name="Text Box 12"/>
          <p:cNvSpPr txBox="1">
            <a:spLocks noChangeArrowheads="1"/>
          </p:cNvSpPr>
          <p:nvPr/>
        </p:nvSpPr>
        <p:spPr bwMode="auto">
          <a:xfrm>
            <a:off x="381000" y="5829300"/>
            <a:ext cx="1228725" cy="214313"/>
          </a:xfrm>
          <a:prstGeom prst="rect">
            <a:avLst/>
          </a:prstGeom>
          <a:solidFill>
            <a:srgbClr val="FF00FF"/>
          </a:solidFill>
          <a:ln w="19050">
            <a:solidFill>
              <a:srgbClr val="000080"/>
            </a:solidFill>
            <a:miter lim="800000"/>
          </a:ln>
        </p:spPr>
        <p:txBody>
          <a:bodyPr lIns="0" tIns="0" rIns="0" bIns="0"/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en-US" altLang="zh-CN" sz="1600">
                <a:solidFill>
                  <a:srgbClr val="00FFFF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B</a:t>
            </a:r>
            <a:r>
              <a:rPr kumimoji="0" lang="zh-CN" altLang="en-US" sz="1600">
                <a:solidFill>
                  <a:srgbClr val="00FFFF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寄存器</a:t>
            </a:r>
            <a:endParaRPr kumimoji="0" lang="en-US" altLang="zh-CN" sz="1600">
              <a:solidFill>
                <a:srgbClr val="00FFFF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55310" name="Group 13"/>
          <p:cNvGrpSpPr/>
          <p:nvPr/>
        </p:nvGrpSpPr>
        <p:grpSpPr bwMode="auto">
          <a:xfrm>
            <a:off x="2171700" y="2540000"/>
            <a:ext cx="1854200" cy="2222500"/>
            <a:chOff x="1368" y="1600"/>
            <a:chExt cx="1168" cy="1400"/>
          </a:xfrm>
        </p:grpSpPr>
        <p:sp>
          <p:nvSpPr>
            <p:cNvPr id="55339" name="Line 14"/>
            <p:cNvSpPr>
              <a:spLocks noChangeShapeType="1"/>
            </p:cNvSpPr>
            <p:nvPr/>
          </p:nvSpPr>
          <p:spPr bwMode="auto">
            <a:xfrm>
              <a:off x="1376" y="1600"/>
              <a:ext cx="116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40" name="Line 15"/>
            <p:cNvSpPr>
              <a:spLocks noChangeShapeType="1"/>
            </p:cNvSpPr>
            <p:nvPr/>
          </p:nvSpPr>
          <p:spPr bwMode="auto">
            <a:xfrm>
              <a:off x="1376" y="2064"/>
              <a:ext cx="116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41" name="Line 16"/>
            <p:cNvSpPr>
              <a:spLocks noChangeShapeType="1"/>
            </p:cNvSpPr>
            <p:nvPr/>
          </p:nvSpPr>
          <p:spPr bwMode="auto">
            <a:xfrm>
              <a:off x="1376" y="2512"/>
              <a:ext cx="116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42" name="Line 17"/>
            <p:cNvSpPr>
              <a:spLocks noChangeShapeType="1"/>
            </p:cNvSpPr>
            <p:nvPr/>
          </p:nvSpPr>
          <p:spPr bwMode="auto">
            <a:xfrm>
              <a:off x="1368" y="3000"/>
              <a:ext cx="116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58450" name="Rectangle 18"/>
          <p:cNvSpPr>
            <a:spLocks noChangeArrowheads="1"/>
          </p:cNvSpPr>
          <p:nvPr/>
        </p:nvSpPr>
        <p:spPr bwMode="auto">
          <a:xfrm>
            <a:off x="2798763" y="3051175"/>
            <a:ext cx="1246187" cy="192088"/>
          </a:xfrm>
          <a:prstGeom prst="rect">
            <a:avLst/>
          </a:prstGeom>
          <a:solidFill>
            <a:srgbClr val="CC33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8451" name="Rectangle 19"/>
          <p:cNvSpPr>
            <a:spLocks noChangeArrowheads="1"/>
          </p:cNvSpPr>
          <p:nvPr/>
        </p:nvSpPr>
        <p:spPr bwMode="auto">
          <a:xfrm>
            <a:off x="2798763" y="3775075"/>
            <a:ext cx="1246187" cy="192088"/>
          </a:xfrm>
          <a:prstGeom prst="rect">
            <a:avLst/>
          </a:prstGeom>
          <a:solidFill>
            <a:srgbClr val="CC33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8452" name="Rectangle 20"/>
          <p:cNvSpPr>
            <a:spLocks noChangeArrowheads="1"/>
          </p:cNvSpPr>
          <p:nvPr/>
        </p:nvSpPr>
        <p:spPr bwMode="auto">
          <a:xfrm>
            <a:off x="2798763" y="4524375"/>
            <a:ext cx="1246187" cy="192088"/>
          </a:xfrm>
          <a:prstGeom prst="rect">
            <a:avLst/>
          </a:prstGeom>
          <a:solidFill>
            <a:srgbClr val="CC33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8466" name="Rectangle 34"/>
          <p:cNvSpPr>
            <a:spLocks noChangeArrowheads="1"/>
          </p:cNvSpPr>
          <p:nvPr/>
        </p:nvSpPr>
        <p:spPr bwMode="auto">
          <a:xfrm>
            <a:off x="2798763" y="4279900"/>
            <a:ext cx="1984375" cy="206375"/>
          </a:xfrm>
          <a:prstGeom prst="rect">
            <a:avLst/>
          </a:prstGeom>
          <a:solidFill>
            <a:srgbClr val="FFFF00">
              <a:alpha val="50195"/>
            </a:srgbClr>
          </a:solidFill>
          <a:ln w="9525">
            <a:solidFill>
              <a:srgbClr val="FF505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8467" name="Rectangle 35"/>
          <p:cNvSpPr>
            <a:spLocks noChangeArrowheads="1"/>
          </p:cNvSpPr>
          <p:nvPr/>
        </p:nvSpPr>
        <p:spPr bwMode="auto">
          <a:xfrm>
            <a:off x="2786063" y="5003800"/>
            <a:ext cx="2232025" cy="206375"/>
          </a:xfrm>
          <a:prstGeom prst="rect">
            <a:avLst/>
          </a:prstGeom>
          <a:solidFill>
            <a:srgbClr val="FFFF00">
              <a:alpha val="50195"/>
            </a:srgbClr>
          </a:solidFill>
          <a:ln w="9525">
            <a:solidFill>
              <a:srgbClr val="FF505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8468" name="Rectangle 36"/>
          <p:cNvSpPr>
            <a:spLocks noChangeArrowheads="1"/>
          </p:cNvSpPr>
          <p:nvPr/>
        </p:nvSpPr>
        <p:spPr bwMode="auto">
          <a:xfrm>
            <a:off x="2786063" y="2327275"/>
            <a:ext cx="1246187" cy="192088"/>
          </a:xfrm>
          <a:prstGeom prst="rect">
            <a:avLst/>
          </a:prstGeom>
          <a:solidFill>
            <a:srgbClr val="CC33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5317" name="Group 49"/>
          <p:cNvGrpSpPr/>
          <p:nvPr/>
        </p:nvGrpSpPr>
        <p:grpSpPr bwMode="auto">
          <a:xfrm>
            <a:off x="211138" y="1939925"/>
            <a:ext cx="1677987" cy="2662238"/>
            <a:chOff x="133" y="1222"/>
            <a:chExt cx="1057" cy="1677"/>
          </a:xfrm>
        </p:grpSpPr>
        <p:graphicFrame>
          <p:nvGraphicFramePr>
            <p:cNvPr id="55336" name="Object 38"/>
            <p:cNvGraphicFramePr>
              <a:graphicFrameLocks noChangeAspect="1"/>
            </p:cNvGraphicFramePr>
            <p:nvPr/>
          </p:nvGraphicFramePr>
          <p:xfrm>
            <a:off x="133" y="1222"/>
            <a:ext cx="1057" cy="1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68" name="文档" r:id="rId6" imgW="1697990" imgH="2693035" progId="Word.Document.8">
                    <p:embed/>
                  </p:oleObj>
                </mc:Choice>
                <mc:Fallback>
                  <p:oleObj name="文档" r:id="rId6" imgW="1697990" imgH="2693035" progId="Word.Document.8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" y="1222"/>
                          <a:ext cx="1057" cy="16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37" name="Rectangle 39"/>
            <p:cNvSpPr>
              <a:spLocks noChangeArrowheads="1"/>
            </p:cNvSpPr>
            <p:nvPr/>
          </p:nvSpPr>
          <p:spPr bwMode="auto">
            <a:xfrm>
              <a:off x="748" y="1578"/>
              <a:ext cx="55" cy="150"/>
            </a:xfrm>
            <a:prstGeom prst="rect">
              <a:avLst/>
            </a:prstGeom>
            <a:solidFill>
              <a:srgbClr val="CC33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0030101010101" pitchFamily="2" charset="-122"/>
              </a:endParaRPr>
            </a:p>
          </p:txBody>
        </p:sp>
        <p:sp>
          <p:nvSpPr>
            <p:cNvPr id="55338" name="Rectangle 40"/>
            <p:cNvSpPr>
              <a:spLocks noChangeArrowheads="1"/>
            </p:cNvSpPr>
            <p:nvPr/>
          </p:nvSpPr>
          <p:spPr bwMode="auto">
            <a:xfrm>
              <a:off x="568" y="1758"/>
              <a:ext cx="251" cy="100"/>
            </a:xfrm>
            <a:prstGeom prst="rect">
              <a:avLst/>
            </a:prstGeom>
            <a:solidFill>
              <a:srgbClr val="CC33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0030101010101" pitchFamily="2" charset="-122"/>
              </a:endParaRPr>
            </a:p>
          </p:txBody>
        </p:sp>
      </p:grpSp>
      <p:grpSp>
        <p:nvGrpSpPr>
          <p:cNvPr id="4" name="Group 47"/>
          <p:cNvGrpSpPr/>
          <p:nvPr/>
        </p:nvGrpSpPr>
        <p:grpSpPr bwMode="auto">
          <a:xfrm>
            <a:off x="2119313" y="2284413"/>
            <a:ext cx="3932237" cy="730250"/>
            <a:chOff x="1335" y="1439"/>
            <a:chExt cx="2477" cy="460"/>
          </a:xfrm>
        </p:grpSpPr>
        <p:sp>
          <p:nvSpPr>
            <p:cNvPr id="55320" name="Rectangle 22"/>
            <p:cNvSpPr>
              <a:spLocks noChangeArrowheads="1"/>
            </p:cNvSpPr>
            <p:nvPr/>
          </p:nvSpPr>
          <p:spPr bwMode="auto">
            <a:xfrm>
              <a:off x="1763" y="1771"/>
              <a:ext cx="1010" cy="128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rgbClr val="FF505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5321" name="Group 46"/>
            <p:cNvGrpSpPr/>
            <p:nvPr/>
          </p:nvGrpSpPr>
          <p:grpSpPr bwMode="auto">
            <a:xfrm>
              <a:off x="1335" y="1439"/>
              <a:ext cx="2477" cy="374"/>
              <a:chOff x="1335" y="1439"/>
              <a:chExt cx="2477" cy="374"/>
            </a:xfrm>
          </p:grpSpPr>
          <p:sp>
            <p:nvSpPr>
              <p:cNvPr id="55322" name="Line 24"/>
              <p:cNvSpPr>
                <a:spLocks noChangeShapeType="1"/>
              </p:cNvSpPr>
              <p:nvPr/>
            </p:nvSpPr>
            <p:spPr bwMode="auto">
              <a:xfrm>
                <a:off x="2224" y="1715"/>
                <a:ext cx="111" cy="64"/>
              </a:xfrm>
              <a:prstGeom prst="line">
                <a:avLst/>
              </a:prstGeom>
              <a:noFill/>
              <a:ln w="19050">
                <a:solidFill>
                  <a:srgbClr val="FF505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23" name="Line 25"/>
              <p:cNvSpPr>
                <a:spLocks noChangeShapeType="1"/>
              </p:cNvSpPr>
              <p:nvPr/>
            </p:nvSpPr>
            <p:spPr bwMode="auto">
              <a:xfrm>
                <a:off x="2085" y="1707"/>
                <a:ext cx="111" cy="64"/>
              </a:xfrm>
              <a:prstGeom prst="line">
                <a:avLst/>
              </a:prstGeom>
              <a:noFill/>
              <a:ln w="19050">
                <a:solidFill>
                  <a:srgbClr val="FF505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24" name="Line 26"/>
              <p:cNvSpPr>
                <a:spLocks noChangeShapeType="1"/>
              </p:cNvSpPr>
              <p:nvPr/>
            </p:nvSpPr>
            <p:spPr bwMode="auto">
              <a:xfrm>
                <a:off x="2349" y="1707"/>
                <a:ext cx="111" cy="64"/>
              </a:xfrm>
              <a:prstGeom prst="line">
                <a:avLst/>
              </a:prstGeom>
              <a:noFill/>
              <a:ln w="19050">
                <a:solidFill>
                  <a:srgbClr val="FF505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25" name="Line 27"/>
              <p:cNvSpPr>
                <a:spLocks noChangeShapeType="1"/>
              </p:cNvSpPr>
              <p:nvPr/>
            </p:nvSpPr>
            <p:spPr bwMode="auto">
              <a:xfrm>
                <a:off x="1838" y="1707"/>
                <a:ext cx="111" cy="64"/>
              </a:xfrm>
              <a:prstGeom prst="line">
                <a:avLst/>
              </a:prstGeom>
              <a:noFill/>
              <a:ln w="19050">
                <a:solidFill>
                  <a:srgbClr val="FF505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26" name="Line 28"/>
              <p:cNvSpPr>
                <a:spLocks noChangeShapeType="1"/>
              </p:cNvSpPr>
              <p:nvPr/>
            </p:nvSpPr>
            <p:spPr bwMode="auto">
              <a:xfrm>
                <a:off x="2438" y="1707"/>
                <a:ext cx="231" cy="72"/>
              </a:xfrm>
              <a:prstGeom prst="line">
                <a:avLst/>
              </a:prstGeom>
              <a:noFill/>
              <a:ln w="19050">
                <a:solidFill>
                  <a:srgbClr val="FF505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27" name="Line 29"/>
              <p:cNvSpPr>
                <a:spLocks noChangeShapeType="1"/>
              </p:cNvSpPr>
              <p:nvPr/>
            </p:nvSpPr>
            <p:spPr bwMode="auto">
              <a:xfrm>
                <a:off x="2699" y="1442"/>
                <a:ext cx="111" cy="313"/>
              </a:xfrm>
              <a:prstGeom prst="line">
                <a:avLst/>
              </a:prstGeom>
              <a:noFill/>
              <a:ln w="19050">
                <a:solidFill>
                  <a:srgbClr val="FF505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28" name="Line 30"/>
              <p:cNvSpPr>
                <a:spLocks noChangeShapeType="1"/>
              </p:cNvSpPr>
              <p:nvPr/>
            </p:nvSpPr>
            <p:spPr bwMode="auto">
              <a:xfrm>
                <a:off x="2835" y="1442"/>
                <a:ext cx="111" cy="313"/>
              </a:xfrm>
              <a:prstGeom prst="line">
                <a:avLst/>
              </a:prstGeom>
              <a:noFill/>
              <a:ln w="19050">
                <a:solidFill>
                  <a:srgbClr val="FF505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29" name="Line 31"/>
              <p:cNvSpPr>
                <a:spLocks noChangeShapeType="1"/>
              </p:cNvSpPr>
              <p:nvPr/>
            </p:nvSpPr>
            <p:spPr bwMode="auto">
              <a:xfrm>
                <a:off x="2971" y="1439"/>
                <a:ext cx="111" cy="313"/>
              </a:xfrm>
              <a:prstGeom prst="line">
                <a:avLst/>
              </a:prstGeom>
              <a:noFill/>
              <a:ln w="19050">
                <a:solidFill>
                  <a:srgbClr val="FF505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30" name="Line 32"/>
              <p:cNvSpPr>
                <a:spLocks noChangeShapeType="1"/>
              </p:cNvSpPr>
              <p:nvPr/>
            </p:nvSpPr>
            <p:spPr bwMode="auto">
              <a:xfrm>
                <a:off x="3243" y="1466"/>
                <a:ext cx="111" cy="313"/>
              </a:xfrm>
              <a:prstGeom prst="line">
                <a:avLst/>
              </a:prstGeom>
              <a:noFill/>
              <a:ln w="19050">
                <a:solidFill>
                  <a:srgbClr val="FF5050"/>
                </a:solidFill>
                <a:prstDash val="dash"/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31" name="Line 33"/>
              <p:cNvSpPr>
                <a:spLocks noChangeShapeType="1"/>
              </p:cNvSpPr>
              <p:nvPr/>
            </p:nvSpPr>
            <p:spPr bwMode="auto">
              <a:xfrm>
                <a:off x="1958" y="1707"/>
                <a:ext cx="111" cy="64"/>
              </a:xfrm>
              <a:prstGeom prst="line">
                <a:avLst/>
              </a:prstGeom>
              <a:noFill/>
              <a:ln w="19050">
                <a:solidFill>
                  <a:srgbClr val="FF505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32" name="Line 42"/>
              <p:cNvSpPr>
                <a:spLocks noChangeShapeType="1"/>
              </p:cNvSpPr>
              <p:nvPr/>
            </p:nvSpPr>
            <p:spPr bwMode="auto">
              <a:xfrm>
                <a:off x="3107" y="1439"/>
                <a:ext cx="111" cy="313"/>
              </a:xfrm>
              <a:prstGeom prst="line">
                <a:avLst/>
              </a:prstGeom>
              <a:noFill/>
              <a:ln w="19050">
                <a:solidFill>
                  <a:srgbClr val="FF505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33" name="Line 43"/>
              <p:cNvSpPr>
                <a:spLocks noChangeShapeType="1"/>
              </p:cNvSpPr>
              <p:nvPr/>
            </p:nvSpPr>
            <p:spPr bwMode="auto">
              <a:xfrm>
                <a:off x="1699" y="1715"/>
                <a:ext cx="111" cy="64"/>
              </a:xfrm>
              <a:prstGeom prst="line">
                <a:avLst/>
              </a:prstGeom>
              <a:noFill/>
              <a:ln w="19050">
                <a:solidFill>
                  <a:srgbClr val="FF505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34" name="Text Box 44"/>
              <p:cNvSpPr txBox="1">
                <a:spLocks noChangeArrowheads="1"/>
              </p:cNvSpPr>
              <p:nvPr/>
            </p:nvSpPr>
            <p:spPr bwMode="auto">
              <a:xfrm>
                <a:off x="1335" y="1616"/>
                <a:ext cx="36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rIns="0">
                <a:spAutoFit/>
              </a:bodyPr>
              <a:lstStyle>
                <a:lvl1pPr marL="609600" indent="-609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Wingdings" panose="05000000000000000000" pitchFamily="2" charset="2"/>
                  <a:buNone/>
                </a:pPr>
                <a:r>
                  <a:rPr lang="zh-CN" altLang="en-US" sz="1600">
                    <a:solidFill>
                      <a:schemeClr val="hlink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补</a:t>
                </a:r>
                <a:r>
                  <a:rPr lang="en-US" altLang="zh-CN" sz="1600">
                    <a:solidFill>
                      <a:schemeClr val="hlink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0</a:t>
                </a:r>
              </a:p>
            </p:txBody>
          </p:sp>
          <p:sp>
            <p:nvSpPr>
              <p:cNvPr id="55335" name="Text Box 45"/>
              <p:cNvSpPr txBox="1">
                <a:spLocks noChangeArrowheads="1"/>
              </p:cNvSpPr>
              <p:nvPr/>
            </p:nvSpPr>
            <p:spPr bwMode="auto">
              <a:xfrm>
                <a:off x="3288" y="1582"/>
                <a:ext cx="52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marL="609600" indent="-609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Wingdings" panose="05000000000000000000" pitchFamily="2" charset="2"/>
                  <a:buNone/>
                </a:pPr>
                <a:r>
                  <a:rPr lang="zh-CN" altLang="en-US" sz="1600">
                    <a:solidFill>
                      <a:schemeClr val="hlink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丢弃</a:t>
                </a:r>
              </a:p>
            </p:txBody>
          </p:sp>
        </p:grpSp>
      </p:grpSp>
      <p:sp>
        <p:nvSpPr>
          <p:cNvPr id="55319" name="任意多边形 31"/>
          <p:cNvSpPr/>
          <p:nvPr/>
        </p:nvSpPr>
        <p:spPr bwMode="auto">
          <a:xfrm>
            <a:off x="4237038" y="2032000"/>
            <a:ext cx="817562" cy="3200400"/>
          </a:xfrm>
          <a:custGeom>
            <a:avLst/>
            <a:gdLst>
              <a:gd name="T0" fmla="*/ 0 w 753534"/>
              <a:gd name="T1" fmla="*/ 0 h 3200400"/>
              <a:gd name="T2" fmla="*/ 0 w 753534"/>
              <a:gd name="T3" fmla="*/ 668867 h 3200400"/>
              <a:gd name="T4" fmla="*/ 711774 w 753534"/>
              <a:gd name="T5" fmla="*/ 668867 h 3200400"/>
              <a:gd name="T6" fmla="*/ 711774 w 753534"/>
              <a:gd name="T7" fmla="*/ 1363134 h 3200400"/>
              <a:gd name="T8" fmla="*/ 1559114 w 753534"/>
              <a:gd name="T9" fmla="*/ 1363134 h 3200400"/>
              <a:gd name="T10" fmla="*/ 1559114 w 753534"/>
              <a:gd name="T11" fmla="*/ 2091267 h 3200400"/>
              <a:gd name="T12" fmla="*/ 2270887 w 753534"/>
              <a:gd name="T13" fmla="*/ 2091267 h 3200400"/>
              <a:gd name="T14" fmla="*/ 2236991 w 753534"/>
              <a:gd name="T15" fmla="*/ 2794000 h 3200400"/>
              <a:gd name="T16" fmla="*/ 3016550 w 753534"/>
              <a:gd name="T17" fmla="*/ 2802466 h 3200400"/>
              <a:gd name="T18" fmla="*/ 3016550 w 753534"/>
              <a:gd name="T19" fmla="*/ 3200400 h 32004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53534"/>
              <a:gd name="T31" fmla="*/ 0 h 3200400"/>
              <a:gd name="T32" fmla="*/ 753534 w 753534"/>
              <a:gd name="T33" fmla="*/ 3200400 h 32004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53534" h="3200400">
                <a:moveTo>
                  <a:pt x="0" y="0"/>
                </a:moveTo>
                <a:lnTo>
                  <a:pt x="0" y="668867"/>
                </a:lnTo>
                <a:lnTo>
                  <a:pt x="177800" y="668867"/>
                </a:lnTo>
                <a:lnTo>
                  <a:pt x="177800" y="1363134"/>
                </a:lnTo>
                <a:lnTo>
                  <a:pt x="389467" y="1363134"/>
                </a:lnTo>
                <a:lnTo>
                  <a:pt x="389467" y="2091267"/>
                </a:lnTo>
                <a:lnTo>
                  <a:pt x="567267" y="2091267"/>
                </a:lnTo>
                <a:lnTo>
                  <a:pt x="558800" y="2794001"/>
                </a:lnTo>
                <a:lnTo>
                  <a:pt x="753534" y="2802467"/>
                </a:lnTo>
                <a:lnTo>
                  <a:pt x="753534" y="3200400"/>
                </a:ln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5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5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8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8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5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5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5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5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8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58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5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5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58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58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5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8" grpId="0" animBg="1"/>
      <p:bldP spid="658439" grpId="0" animBg="1"/>
      <p:bldP spid="658440" grpId="0" animBg="1"/>
      <p:bldP spid="658441" grpId="0" animBg="1"/>
      <p:bldP spid="658442" grpId="0" animBg="1"/>
      <p:bldP spid="658443" grpId="0" animBg="1"/>
      <p:bldP spid="658450" grpId="0" animBg="1"/>
      <p:bldP spid="658451" grpId="0" animBg="1"/>
      <p:bldP spid="658452" grpId="0" animBg="1"/>
      <p:bldP spid="658466" grpId="0" animBg="1"/>
      <p:bldP spid="658467" grpId="0" animBg="1"/>
      <p:bldP spid="65846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554038"/>
            <a:ext cx="91440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algn="just" eaLnBrk="1" hangingPunct="1">
              <a:lnSpc>
                <a:spcPct val="10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原码一位乘法流程图 (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P93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图4-11)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56323" name="Group 133"/>
          <p:cNvGrpSpPr/>
          <p:nvPr/>
        </p:nvGrpSpPr>
        <p:grpSpPr bwMode="auto">
          <a:xfrm>
            <a:off x="1552575" y="1273175"/>
            <a:ext cx="5205413" cy="4829175"/>
            <a:chOff x="978" y="736"/>
            <a:chExt cx="3279" cy="3042"/>
          </a:xfrm>
        </p:grpSpPr>
        <p:sp>
          <p:nvSpPr>
            <p:cNvPr id="56325" name="Freeform 132"/>
            <p:cNvSpPr/>
            <p:nvPr/>
          </p:nvSpPr>
          <p:spPr bwMode="auto">
            <a:xfrm>
              <a:off x="978" y="1465"/>
              <a:ext cx="1760" cy="1445"/>
            </a:xfrm>
            <a:custGeom>
              <a:avLst/>
              <a:gdLst>
                <a:gd name="T0" fmla="*/ 182324714 w 815"/>
                <a:gd name="T1" fmla="*/ 2147483647 h 217"/>
                <a:gd name="T2" fmla="*/ 0 w 815"/>
                <a:gd name="T3" fmla="*/ 2147483647 h 217"/>
                <a:gd name="T4" fmla="*/ 0 w 815"/>
                <a:gd name="T5" fmla="*/ 0 h 217"/>
                <a:gd name="T6" fmla="*/ 178685684 w 815"/>
                <a:gd name="T7" fmla="*/ 0 h 2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5"/>
                <a:gd name="T13" fmla="*/ 0 h 217"/>
                <a:gd name="T14" fmla="*/ 815 w 815"/>
                <a:gd name="T15" fmla="*/ 217 h 2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5" h="217">
                  <a:moveTo>
                    <a:pt x="815" y="217"/>
                  </a:moveTo>
                  <a:lnTo>
                    <a:pt x="0" y="217"/>
                  </a:lnTo>
                  <a:lnTo>
                    <a:pt x="0" y="0"/>
                  </a:lnTo>
                  <a:lnTo>
                    <a:pt x="799" y="0"/>
                  </a:lnTo>
                </a:path>
              </a:pathLst>
            </a:custGeom>
            <a:noFill/>
            <a:ln w="28575" cap="flat" cmpd="sng">
              <a:solidFill>
                <a:srgbClr val="00008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26" name="Line 8"/>
            <p:cNvSpPr>
              <a:spLocks noChangeShapeType="1"/>
            </p:cNvSpPr>
            <p:nvPr/>
          </p:nvSpPr>
          <p:spPr bwMode="auto">
            <a:xfrm>
              <a:off x="2709" y="2255"/>
              <a:ext cx="0" cy="133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7" name="Rectangle 127"/>
            <p:cNvSpPr>
              <a:spLocks noChangeArrowheads="1"/>
            </p:cNvSpPr>
            <p:nvPr/>
          </p:nvSpPr>
          <p:spPr bwMode="auto">
            <a:xfrm>
              <a:off x="1793" y="1706"/>
              <a:ext cx="1829" cy="549"/>
            </a:xfrm>
            <a:prstGeom prst="rect">
              <a:avLst/>
            </a:prstGeom>
            <a:noFill/>
            <a:ln w="28575" algn="ctr">
              <a:solidFill>
                <a:srgbClr val="00008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28" name="Line 8"/>
            <p:cNvSpPr>
              <a:spLocks noChangeShapeType="1"/>
            </p:cNvSpPr>
            <p:nvPr/>
          </p:nvSpPr>
          <p:spPr bwMode="auto">
            <a:xfrm>
              <a:off x="2709" y="889"/>
              <a:ext cx="0" cy="776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9" name="AutoShape 9"/>
            <p:cNvSpPr>
              <a:spLocks noChangeArrowheads="1"/>
            </p:cNvSpPr>
            <p:nvPr/>
          </p:nvSpPr>
          <p:spPr bwMode="auto">
            <a:xfrm>
              <a:off x="2196" y="736"/>
              <a:ext cx="1036" cy="187"/>
            </a:xfrm>
            <a:prstGeom prst="roundRect">
              <a:avLst>
                <a:gd name="adj" fmla="val 43954"/>
              </a:avLst>
            </a:prstGeom>
            <a:solidFill>
              <a:srgbClr val="FFFFFF"/>
            </a:solidFill>
            <a:ln w="28575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zh-CN" altLang="en-US" sz="14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原码一位乘法</a:t>
              </a:r>
            </a:p>
          </p:txBody>
        </p:sp>
        <p:grpSp>
          <p:nvGrpSpPr>
            <p:cNvPr id="56330" name="Group 131"/>
            <p:cNvGrpSpPr/>
            <p:nvPr/>
          </p:nvGrpSpPr>
          <p:grpSpPr bwMode="auto">
            <a:xfrm>
              <a:off x="2111" y="996"/>
              <a:ext cx="1195" cy="379"/>
              <a:chOff x="2111" y="1036"/>
              <a:chExt cx="1195" cy="379"/>
            </a:xfrm>
          </p:grpSpPr>
          <p:sp>
            <p:nvSpPr>
              <p:cNvPr id="56357" name="Text Box 11"/>
              <p:cNvSpPr txBox="1">
                <a:spLocks noChangeArrowheads="1"/>
              </p:cNvSpPr>
              <p:nvPr/>
            </p:nvSpPr>
            <p:spPr bwMode="auto">
              <a:xfrm>
                <a:off x="2111" y="1109"/>
                <a:ext cx="1195" cy="306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rgbClr val="000066"/>
                </a:solidFill>
                <a:miter lim="800000"/>
              </a:ln>
            </p:spPr>
            <p:txBody>
              <a:bodyPr lIns="3600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00000"/>
                  </a:lnSpc>
                </a:pPr>
                <a:r>
                  <a:rPr kumimoji="0" lang="en-US" altLang="zh-CN" sz="14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 |X|→B, |Y| → C</a:t>
                </a:r>
              </a:p>
              <a:p>
                <a:pPr algn="just" eaLnBrk="1" hangingPunct="1">
                  <a:lnSpc>
                    <a:spcPct val="100000"/>
                  </a:lnSpc>
                </a:pPr>
                <a:r>
                  <a:rPr kumimoji="0" lang="en-US" altLang="zh-CN" sz="14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  0→A, 0→CR</a:t>
                </a:r>
              </a:p>
            </p:txBody>
          </p:sp>
          <p:sp>
            <p:nvSpPr>
              <p:cNvPr id="56358" name="Line 12"/>
              <p:cNvSpPr>
                <a:spLocks noChangeShapeType="1"/>
              </p:cNvSpPr>
              <p:nvPr/>
            </p:nvSpPr>
            <p:spPr bwMode="auto">
              <a:xfrm>
                <a:off x="2709" y="1036"/>
                <a:ext cx="0" cy="68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6331" name="Group 16"/>
            <p:cNvGrpSpPr/>
            <p:nvPr/>
          </p:nvGrpSpPr>
          <p:grpSpPr bwMode="auto">
            <a:xfrm>
              <a:off x="1156" y="1855"/>
              <a:ext cx="1270" cy="238"/>
              <a:chOff x="4358" y="4270"/>
              <a:chExt cx="2436" cy="434"/>
            </a:xfrm>
          </p:grpSpPr>
          <p:sp>
            <p:nvSpPr>
              <p:cNvPr id="56355" name="Text Box 17"/>
              <p:cNvSpPr txBox="1">
                <a:spLocks noChangeArrowheads="1"/>
              </p:cNvSpPr>
              <p:nvPr/>
            </p:nvSpPr>
            <p:spPr bwMode="auto">
              <a:xfrm>
                <a:off x="4358" y="4394"/>
                <a:ext cx="2436" cy="310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rgbClr val="000066"/>
                </a:solidFill>
                <a:miter lim="800000"/>
              </a:ln>
            </p:spPr>
            <p:txBody>
              <a:bodyPr lIns="3600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altLang="zh-CN" sz="14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2</a:t>
                </a:r>
                <a:r>
                  <a:rPr kumimoji="0" lang="en-US" altLang="zh-CN" sz="1400" baseline="300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-1</a:t>
                </a:r>
                <a:r>
                  <a:rPr kumimoji="0" lang="en-US" altLang="zh-CN" sz="14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[(A+0),C] → [A,C]</a:t>
                </a:r>
              </a:p>
            </p:txBody>
          </p:sp>
          <p:sp>
            <p:nvSpPr>
              <p:cNvPr id="56356" name="Line 18"/>
              <p:cNvSpPr>
                <a:spLocks noChangeShapeType="1"/>
              </p:cNvSpPr>
              <p:nvPr/>
            </p:nvSpPr>
            <p:spPr bwMode="auto">
              <a:xfrm>
                <a:off x="5576" y="4270"/>
                <a:ext cx="0" cy="124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6332" name="Group 19"/>
            <p:cNvGrpSpPr/>
            <p:nvPr/>
          </p:nvGrpSpPr>
          <p:grpSpPr bwMode="auto">
            <a:xfrm>
              <a:off x="2058" y="1486"/>
              <a:ext cx="1301" cy="375"/>
              <a:chOff x="2594" y="4022"/>
              <a:chExt cx="2436" cy="682"/>
            </a:xfrm>
          </p:grpSpPr>
          <p:sp>
            <p:nvSpPr>
              <p:cNvPr id="56352" name="Line 20"/>
              <p:cNvSpPr>
                <a:spLocks noChangeShapeType="1"/>
              </p:cNvSpPr>
              <p:nvPr/>
            </p:nvSpPr>
            <p:spPr bwMode="auto">
              <a:xfrm>
                <a:off x="3812" y="4022"/>
                <a:ext cx="0" cy="124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53" name="AutoShape 21"/>
              <p:cNvSpPr>
                <a:spLocks noChangeArrowheads="1"/>
              </p:cNvSpPr>
              <p:nvPr/>
            </p:nvSpPr>
            <p:spPr bwMode="auto">
              <a:xfrm>
                <a:off x="2594" y="4146"/>
                <a:ext cx="2394" cy="558"/>
              </a:xfrm>
              <a:prstGeom prst="flowChartDecision">
                <a:avLst/>
              </a:prstGeom>
              <a:solidFill>
                <a:srgbClr val="FFFFFF"/>
              </a:solidFill>
              <a:ln w="28575">
                <a:solidFill>
                  <a:srgbClr val="000066"/>
                </a:solidFill>
                <a:miter lim="800000"/>
              </a:ln>
            </p:spPr>
            <p:txBody>
              <a:bodyPr/>
              <a:lstStyle/>
              <a:p>
                <a:pPr eaLnBrk="1" hangingPunct="1">
                  <a:lnSpc>
                    <a:spcPct val="130000"/>
                  </a:lnSpc>
                  <a:spcBef>
                    <a:spcPct val="50000"/>
                  </a:spcBef>
                </a:pPr>
                <a:endParaRPr kumimoji="0" lang="zh-CN" altLang="en-US" sz="14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56354" name="Text Box 22"/>
              <p:cNvSpPr txBox="1">
                <a:spLocks noChangeArrowheads="1"/>
              </p:cNvSpPr>
              <p:nvPr/>
            </p:nvSpPr>
            <p:spPr bwMode="auto">
              <a:xfrm>
                <a:off x="2594" y="4270"/>
                <a:ext cx="243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altLang="zh-CN" sz="14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Cn = 1?</a:t>
                </a:r>
              </a:p>
            </p:txBody>
          </p:sp>
        </p:grpSp>
        <p:sp>
          <p:nvSpPr>
            <p:cNvPr id="56333" name="Text Box 33"/>
            <p:cNvSpPr txBox="1">
              <a:spLocks noChangeArrowheads="1"/>
            </p:cNvSpPr>
            <p:nvPr/>
          </p:nvSpPr>
          <p:spPr bwMode="auto">
            <a:xfrm>
              <a:off x="3267" y="1544"/>
              <a:ext cx="31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kumimoji="0" lang="en-US" altLang="zh-CN" sz="14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Y</a:t>
              </a:r>
            </a:p>
          </p:txBody>
        </p:sp>
        <p:sp>
          <p:nvSpPr>
            <p:cNvPr id="56334" name="Text Box 34"/>
            <p:cNvSpPr txBox="1">
              <a:spLocks noChangeArrowheads="1"/>
            </p:cNvSpPr>
            <p:nvPr/>
          </p:nvSpPr>
          <p:spPr bwMode="auto">
            <a:xfrm>
              <a:off x="2710" y="3035"/>
              <a:ext cx="31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kumimoji="0" lang="en-US" altLang="zh-CN" sz="14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Y</a:t>
              </a:r>
            </a:p>
          </p:txBody>
        </p:sp>
        <p:sp>
          <p:nvSpPr>
            <p:cNvPr id="56335" name="Text Box 35"/>
            <p:cNvSpPr txBox="1">
              <a:spLocks noChangeArrowheads="1"/>
            </p:cNvSpPr>
            <p:nvPr/>
          </p:nvSpPr>
          <p:spPr bwMode="auto">
            <a:xfrm>
              <a:off x="1773" y="1554"/>
              <a:ext cx="31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kumimoji="0" lang="en-US" altLang="zh-CN" sz="14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N</a:t>
              </a:r>
            </a:p>
          </p:txBody>
        </p:sp>
        <p:sp>
          <p:nvSpPr>
            <p:cNvPr id="56336" name="Text Box 36"/>
            <p:cNvSpPr txBox="1">
              <a:spLocks noChangeArrowheads="1"/>
            </p:cNvSpPr>
            <p:nvPr/>
          </p:nvSpPr>
          <p:spPr bwMode="auto">
            <a:xfrm>
              <a:off x="1776" y="2762"/>
              <a:ext cx="31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kumimoji="0" lang="en-US" altLang="zh-CN" sz="14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N</a:t>
              </a:r>
            </a:p>
          </p:txBody>
        </p:sp>
        <p:grpSp>
          <p:nvGrpSpPr>
            <p:cNvPr id="56337" name="Group 16"/>
            <p:cNvGrpSpPr/>
            <p:nvPr/>
          </p:nvGrpSpPr>
          <p:grpSpPr bwMode="auto">
            <a:xfrm>
              <a:off x="2114" y="2354"/>
              <a:ext cx="1192" cy="238"/>
              <a:chOff x="4358" y="4270"/>
              <a:chExt cx="2436" cy="434"/>
            </a:xfrm>
          </p:grpSpPr>
          <p:sp>
            <p:nvSpPr>
              <p:cNvPr id="56350" name="Text Box 17"/>
              <p:cNvSpPr txBox="1">
                <a:spLocks noChangeArrowheads="1"/>
              </p:cNvSpPr>
              <p:nvPr/>
            </p:nvSpPr>
            <p:spPr bwMode="auto">
              <a:xfrm>
                <a:off x="4358" y="4394"/>
                <a:ext cx="2436" cy="310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rgbClr val="000066"/>
                </a:solidFill>
                <a:miter lim="800000"/>
              </a:ln>
            </p:spPr>
            <p:txBody>
              <a:bodyPr lIns="3600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altLang="zh-CN" sz="14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CR+1 → CR</a:t>
                </a:r>
              </a:p>
            </p:txBody>
          </p:sp>
          <p:sp>
            <p:nvSpPr>
              <p:cNvPr id="56351" name="Line 18"/>
              <p:cNvSpPr>
                <a:spLocks noChangeShapeType="1"/>
              </p:cNvSpPr>
              <p:nvPr/>
            </p:nvSpPr>
            <p:spPr bwMode="auto">
              <a:xfrm>
                <a:off x="5576" y="4270"/>
                <a:ext cx="0" cy="124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6338" name="Group 19"/>
            <p:cNvGrpSpPr/>
            <p:nvPr/>
          </p:nvGrpSpPr>
          <p:grpSpPr bwMode="auto">
            <a:xfrm>
              <a:off x="2059" y="2692"/>
              <a:ext cx="1301" cy="375"/>
              <a:chOff x="2594" y="4022"/>
              <a:chExt cx="2436" cy="682"/>
            </a:xfrm>
          </p:grpSpPr>
          <p:sp>
            <p:nvSpPr>
              <p:cNvPr id="56347" name="Line 20"/>
              <p:cNvSpPr>
                <a:spLocks noChangeShapeType="1"/>
              </p:cNvSpPr>
              <p:nvPr/>
            </p:nvSpPr>
            <p:spPr bwMode="auto">
              <a:xfrm>
                <a:off x="3812" y="4022"/>
                <a:ext cx="0" cy="124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48" name="AutoShape 21"/>
              <p:cNvSpPr>
                <a:spLocks noChangeArrowheads="1"/>
              </p:cNvSpPr>
              <p:nvPr/>
            </p:nvSpPr>
            <p:spPr bwMode="auto">
              <a:xfrm>
                <a:off x="2594" y="4146"/>
                <a:ext cx="2394" cy="558"/>
              </a:xfrm>
              <a:prstGeom prst="flowChartDecision">
                <a:avLst/>
              </a:prstGeom>
              <a:solidFill>
                <a:srgbClr val="FFFFFF"/>
              </a:solidFill>
              <a:ln w="28575">
                <a:solidFill>
                  <a:srgbClr val="000066"/>
                </a:solidFill>
                <a:miter lim="800000"/>
              </a:ln>
            </p:spPr>
            <p:txBody>
              <a:bodyPr/>
              <a:lstStyle/>
              <a:p>
                <a:pPr eaLnBrk="1" hangingPunct="1">
                  <a:lnSpc>
                    <a:spcPct val="130000"/>
                  </a:lnSpc>
                  <a:spcBef>
                    <a:spcPct val="50000"/>
                  </a:spcBef>
                </a:pPr>
                <a:endParaRPr kumimoji="0" lang="zh-CN" altLang="en-US" sz="14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56349" name="Text Box 22"/>
              <p:cNvSpPr txBox="1">
                <a:spLocks noChangeArrowheads="1"/>
              </p:cNvSpPr>
              <p:nvPr/>
            </p:nvSpPr>
            <p:spPr bwMode="auto">
              <a:xfrm>
                <a:off x="2594" y="4270"/>
                <a:ext cx="243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altLang="zh-CN" sz="14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CR = n?</a:t>
                </a:r>
              </a:p>
            </p:txBody>
          </p:sp>
        </p:grpSp>
        <p:grpSp>
          <p:nvGrpSpPr>
            <p:cNvPr id="56339" name="Group 16"/>
            <p:cNvGrpSpPr/>
            <p:nvPr/>
          </p:nvGrpSpPr>
          <p:grpSpPr bwMode="auto">
            <a:xfrm>
              <a:off x="2116" y="3172"/>
              <a:ext cx="1192" cy="238"/>
              <a:chOff x="4358" y="4270"/>
              <a:chExt cx="2436" cy="434"/>
            </a:xfrm>
          </p:grpSpPr>
          <p:sp>
            <p:nvSpPr>
              <p:cNvPr id="56345" name="Text Box 17"/>
              <p:cNvSpPr txBox="1">
                <a:spLocks noChangeArrowheads="1"/>
              </p:cNvSpPr>
              <p:nvPr/>
            </p:nvSpPr>
            <p:spPr bwMode="auto">
              <a:xfrm>
                <a:off x="4358" y="4394"/>
                <a:ext cx="2436" cy="310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rgbClr val="000066"/>
                </a:solidFill>
                <a:miter lim="800000"/>
              </a:ln>
            </p:spPr>
            <p:txBody>
              <a:bodyPr lIns="3600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altLang="zh-CN" sz="14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Xs</a:t>
                </a:r>
                <a:r>
                  <a:rPr kumimoji="0" lang="en-GB" altLang="zh-CN" sz="14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⊕</a:t>
                </a:r>
                <a:r>
                  <a:rPr kumimoji="0" lang="en-US" altLang="zh-CN" sz="14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Ys → Ps</a:t>
                </a:r>
                <a:endParaRPr kumimoji="0" lang="en-US" altLang="zh-CN"/>
              </a:p>
            </p:txBody>
          </p:sp>
          <p:sp>
            <p:nvSpPr>
              <p:cNvPr id="56346" name="Line 18"/>
              <p:cNvSpPr>
                <a:spLocks noChangeShapeType="1"/>
              </p:cNvSpPr>
              <p:nvPr/>
            </p:nvSpPr>
            <p:spPr bwMode="auto">
              <a:xfrm>
                <a:off x="5576" y="4270"/>
                <a:ext cx="0" cy="124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340" name="AutoShape 9"/>
            <p:cNvSpPr>
              <a:spLocks noChangeArrowheads="1"/>
            </p:cNvSpPr>
            <p:nvPr/>
          </p:nvSpPr>
          <p:spPr bwMode="auto">
            <a:xfrm>
              <a:off x="2301" y="3591"/>
              <a:ext cx="807" cy="187"/>
            </a:xfrm>
            <a:prstGeom prst="roundRect">
              <a:avLst>
                <a:gd name="adj" fmla="val 43954"/>
              </a:avLst>
            </a:prstGeom>
            <a:solidFill>
              <a:srgbClr val="FFFFFF"/>
            </a:solidFill>
            <a:ln w="28575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zh-CN" altLang="en-US" sz="14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结束</a:t>
              </a:r>
            </a:p>
          </p:txBody>
        </p:sp>
        <p:grpSp>
          <p:nvGrpSpPr>
            <p:cNvPr id="56341" name="Group 16"/>
            <p:cNvGrpSpPr/>
            <p:nvPr/>
          </p:nvGrpSpPr>
          <p:grpSpPr bwMode="auto">
            <a:xfrm>
              <a:off x="2987" y="1868"/>
              <a:ext cx="1270" cy="238"/>
              <a:chOff x="4358" y="4270"/>
              <a:chExt cx="2436" cy="434"/>
            </a:xfrm>
          </p:grpSpPr>
          <p:sp>
            <p:nvSpPr>
              <p:cNvPr id="56343" name="Text Box 17"/>
              <p:cNvSpPr txBox="1">
                <a:spLocks noChangeArrowheads="1"/>
              </p:cNvSpPr>
              <p:nvPr/>
            </p:nvSpPr>
            <p:spPr bwMode="auto">
              <a:xfrm>
                <a:off x="4358" y="4394"/>
                <a:ext cx="2436" cy="310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rgbClr val="000066"/>
                </a:solidFill>
                <a:miter lim="800000"/>
              </a:ln>
            </p:spPr>
            <p:txBody>
              <a:bodyPr lIns="3600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altLang="zh-CN" sz="14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2</a:t>
                </a:r>
                <a:r>
                  <a:rPr kumimoji="0" lang="en-US" altLang="zh-CN" sz="1400" baseline="300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-1</a:t>
                </a:r>
                <a:r>
                  <a:rPr kumimoji="0" lang="en-US" altLang="zh-CN" sz="14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[(A+B),C] → [A,C]</a:t>
                </a:r>
              </a:p>
            </p:txBody>
          </p:sp>
          <p:sp>
            <p:nvSpPr>
              <p:cNvPr id="56344" name="Line 18"/>
              <p:cNvSpPr>
                <a:spLocks noChangeShapeType="1"/>
              </p:cNvSpPr>
              <p:nvPr/>
            </p:nvSpPr>
            <p:spPr bwMode="auto">
              <a:xfrm>
                <a:off x="5576" y="4270"/>
                <a:ext cx="0" cy="124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342" name="Oval 130"/>
            <p:cNvSpPr>
              <a:spLocks noChangeArrowheads="1"/>
            </p:cNvSpPr>
            <p:nvPr/>
          </p:nvSpPr>
          <p:spPr bwMode="auto">
            <a:xfrm>
              <a:off x="2679" y="2228"/>
              <a:ext cx="56" cy="56"/>
            </a:xfrm>
            <a:prstGeom prst="ellipse">
              <a:avLst/>
            </a:prstGeom>
            <a:solidFill>
              <a:srgbClr val="000080"/>
            </a:solidFill>
            <a:ln w="9525" algn="ctr">
              <a:solidFill>
                <a:srgbClr val="000080"/>
              </a:solidFill>
              <a:round/>
            </a:ln>
          </p:spPr>
          <p:txBody>
            <a:bodyPr wrap="none" lIns="90000" tIns="46800" rIns="90000" bIns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6324" name="Rectangle 29"/>
          <p:cNvSpPr>
            <a:spLocks noChangeArrowheads="1"/>
          </p:cNvSpPr>
          <p:nvPr/>
        </p:nvSpPr>
        <p:spPr bwMode="auto">
          <a:xfrm>
            <a:off x="6305550" y="4156075"/>
            <a:ext cx="2838450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indent="3175" eaLnBrk="1" hangingPunct="1"/>
            <a:r>
              <a:rPr lang="zh-CN" altLang="en-US" sz="200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注：</a:t>
            </a:r>
          </a:p>
          <a:p>
            <a:pPr indent="3175" eaLnBrk="1" hangingPunct="1"/>
            <a:r>
              <a:rPr lang="en-US" altLang="zh-CN" sz="200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B</a:t>
            </a:r>
            <a:r>
              <a:rPr lang="zh-CN" altLang="en-US" sz="200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-- </a:t>
            </a:r>
            <a:r>
              <a:rPr lang="zh-CN" altLang="en-US" sz="200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被乘数</a:t>
            </a:r>
          </a:p>
          <a:p>
            <a:pPr indent="3175" algn="just"/>
            <a:r>
              <a:rPr lang="en-US" altLang="zh-CN" sz="200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C</a:t>
            </a:r>
            <a:r>
              <a:rPr lang="zh-CN" altLang="en-US" sz="200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-- </a:t>
            </a:r>
            <a:r>
              <a:rPr lang="zh-CN" altLang="en-US" sz="200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乘数</a:t>
            </a:r>
          </a:p>
          <a:p>
            <a:pPr indent="3175" algn="just"/>
            <a:r>
              <a:rPr lang="en-US" altLang="zh-CN" sz="200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[A,C]-- </a:t>
            </a:r>
            <a:r>
              <a:rPr lang="zh-CN" altLang="en-US" sz="200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部分积</a:t>
            </a:r>
          </a:p>
          <a:p>
            <a:pPr indent="3175" algn="just"/>
            <a:endParaRPr lang="zh-CN" altLang="en-US" sz="2000" b="0">
              <a:solidFill>
                <a:srgbClr val="00330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0"/>
          <p:cNvSpPr>
            <a:spLocks noChangeArrowheads="1"/>
          </p:cNvSpPr>
          <p:nvPr/>
        </p:nvSpPr>
        <p:spPr bwMode="auto">
          <a:xfrm>
            <a:off x="584200" y="508000"/>
            <a:ext cx="855980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38088" rIns="90000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4.4.2 补码一位乘法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57347" name="Rectangle 31"/>
          <p:cNvSpPr>
            <a:spLocks noChangeArrowheads="1"/>
          </p:cNvSpPr>
          <p:nvPr/>
        </p:nvSpPr>
        <p:spPr bwMode="auto">
          <a:xfrm>
            <a:off x="1130300" y="930275"/>
            <a:ext cx="8013700" cy="218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设 被乘数[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X]</a:t>
            </a:r>
            <a:r>
              <a:rPr lang="zh-CN" altLang="en-US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 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X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s 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.X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 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X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 </a:t>
            </a:r>
            <a:r>
              <a:rPr lang="en-US" altLang="zh-CN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…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X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n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endParaRPr lang="en-US" altLang="zh-CN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乘数[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Y]</a:t>
            </a:r>
            <a:r>
              <a:rPr lang="zh-CN" altLang="en-US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 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Y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s 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.Y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 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Y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 </a:t>
            </a:r>
            <a:r>
              <a:rPr lang="en-US" altLang="zh-CN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…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Y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n</a:t>
            </a:r>
            <a:endParaRPr lang="en-US" altLang="zh-CN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则</a:t>
            </a:r>
            <a:r>
              <a:rPr lang="zh-CN" altLang="en-US" sz="22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[</a:t>
            </a:r>
            <a:r>
              <a:rPr lang="en-US" altLang="zh-CN" sz="22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X×Y]</a:t>
            </a:r>
            <a:r>
              <a:rPr lang="zh-CN" altLang="en-US" sz="22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22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 [</a:t>
            </a:r>
            <a:r>
              <a:rPr lang="en-US" altLang="zh-CN" sz="22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X]</a:t>
            </a:r>
            <a:r>
              <a:rPr lang="zh-CN" altLang="en-US" sz="22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22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×(0.</a:t>
            </a:r>
            <a:r>
              <a:rPr lang="en-US" altLang="zh-CN" sz="22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Y</a:t>
            </a:r>
            <a:r>
              <a:rPr lang="en-US" altLang="zh-CN" sz="22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r>
              <a:rPr lang="en-US" altLang="zh-CN" sz="22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Y</a:t>
            </a:r>
            <a:r>
              <a:rPr lang="en-US" altLang="zh-CN" sz="22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 </a:t>
            </a:r>
            <a:r>
              <a:rPr lang="en-US" altLang="zh-CN" sz="2200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…</a:t>
            </a:r>
            <a:r>
              <a:rPr lang="en-US" altLang="zh-CN" sz="22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Y</a:t>
            </a:r>
            <a:r>
              <a:rPr lang="en-US" altLang="zh-CN" sz="22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n</a:t>
            </a:r>
            <a:r>
              <a:rPr lang="en-US" altLang="zh-CN" sz="22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 + [-X]</a:t>
            </a:r>
            <a:r>
              <a:rPr lang="zh-CN" altLang="en-US" sz="22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22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×</a:t>
            </a:r>
            <a:r>
              <a:rPr lang="en-US" altLang="zh-CN" sz="22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Y</a:t>
            </a:r>
            <a:r>
              <a:rPr lang="en-US" altLang="zh-CN" sz="22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s</a:t>
            </a:r>
            <a:r>
              <a:rPr lang="en-US" altLang="zh-CN" sz="22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(</a:t>
            </a:r>
            <a:r>
              <a:rPr lang="zh-CN" altLang="en-US" sz="22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证明略)</a:t>
            </a:r>
            <a:endParaRPr lang="zh-CN" altLang="en-US" sz="100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2" name="Group 37"/>
          <p:cNvGrpSpPr/>
          <p:nvPr/>
        </p:nvGrpSpPr>
        <p:grpSpPr bwMode="auto">
          <a:xfrm>
            <a:off x="647700" y="2809875"/>
            <a:ext cx="8496300" cy="2968625"/>
            <a:chOff x="408" y="1770"/>
            <a:chExt cx="5352" cy="1870"/>
          </a:xfrm>
        </p:grpSpPr>
        <p:grpSp>
          <p:nvGrpSpPr>
            <p:cNvPr id="57349" name="Group 34"/>
            <p:cNvGrpSpPr/>
            <p:nvPr/>
          </p:nvGrpSpPr>
          <p:grpSpPr bwMode="auto">
            <a:xfrm>
              <a:off x="408" y="1770"/>
              <a:ext cx="5352" cy="1494"/>
              <a:chOff x="408" y="1882"/>
              <a:chExt cx="5352" cy="1494"/>
            </a:xfrm>
          </p:grpSpPr>
          <p:sp>
            <p:nvSpPr>
              <p:cNvPr id="57351" name="Rectangle 32"/>
              <p:cNvSpPr>
                <a:spLocks noChangeArrowheads="1"/>
              </p:cNvSpPr>
              <p:nvPr/>
            </p:nvSpPr>
            <p:spPr bwMode="auto">
              <a:xfrm>
                <a:off x="744" y="1882"/>
                <a:ext cx="50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0"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zh-CN" altLang="en-US">
                    <a:solidFill>
                      <a:srgbClr val="80000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1．校正法</a:t>
                </a:r>
                <a:endParaRPr lang="zh-CN" altLang="en-US" b="0">
                  <a:solidFill>
                    <a:schemeClr val="tx1"/>
                  </a:solidFill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57352" name="Rectangle 33"/>
              <p:cNvSpPr>
                <a:spLocks noChangeArrowheads="1"/>
              </p:cNvSpPr>
              <p:nvPr/>
            </p:nvSpPr>
            <p:spPr bwMode="auto">
              <a:xfrm>
                <a:off x="408" y="2136"/>
                <a:ext cx="5112" cy="1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0">
                <a:spAutoFit/>
              </a:bodyPr>
              <a:lstStyle/>
              <a:p>
                <a:pPr indent="3175" eaLnBrk="1" hangingPunct="1">
                  <a:lnSpc>
                    <a:spcPct val="130000"/>
                  </a:lnSpc>
                </a:pPr>
                <a:r>
                  <a:rPr lang="zh-CN" altLang="en-US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    校正法是将[</a:t>
                </a:r>
                <a:r>
                  <a:rPr lang="en-US" altLang="zh-CN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X]</a:t>
                </a:r>
                <a:r>
                  <a:rPr lang="zh-CN" altLang="en-US" baseline="-300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补</a:t>
                </a:r>
                <a:r>
                  <a:rPr lang="zh-CN" altLang="en-US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和[</a:t>
                </a:r>
                <a:r>
                  <a:rPr lang="en-US" altLang="zh-CN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Y]</a:t>
                </a:r>
                <a:r>
                  <a:rPr lang="zh-CN" altLang="en-US" baseline="-300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补</a:t>
                </a:r>
                <a:r>
                  <a:rPr lang="zh-CN" altLang="en-US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按原码规则运算，所得结果再根据乘数的符号再加以校正，从而得到正确的[</a:t>
                </a:r>
                <a:r>
                  <a:rPr lang="en-US" altLang="zh-CN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X×Y]</a:t>
                </a:r>
                <a:r>
                  <a:rPr lang="zh-CN" altLang="en-US" baseline="-300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补</a:t>
                </a:r>
                <a:r>
                  <a:rPr lang="zh-CN" altLang="en-US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。</a:t>
                </a:r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  <a:p>
                <a:pPr indent="3175" algn="just">
                  <a:lnSpc>
                    <a:spcPct val="130000"/>
                  </a:lnSpc>
                </a:pPr>
                <a:r>
                  <a:rPr lang="zh-CN" altLang="en-US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    补码乘法校正法在乘数为负数需要多一步校正，控制起来要复杂一些。</a:t>
                </a:r>
                <a:endParaRPr lang="zh-CN" altLang="en-US" b="0">
                  <a:solidFill>
                    <a:schemeClr val="tx1"/>
                  </a:solidFill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</p:grpSp>
        <p:sp>
          <p:nvSpPr>
            <p:cNvPr id="57350" name="Rectangle 35"/>
            <p:cNvSpPr>
              <a:spLocks noChangeArrowheads="1"/>
            </p:cNvSpPr>
            <p:nvPr/>
          </p:nvSpPr>
          <p:spPr bwMode="auto">
            <a:xfrm>
              <a:off x="1107" y="3347"/>
              <a:ext cx="3706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/>
            <a:p>
              <a:pPr algn="ctr" eaLnBrk="1" hangingPunct="1">
                <a:lnSpc>
                  <a:spcPct val="140000"/>
                </a:lnSpc>
                <a:spcBef>
                  <a:spcPct val="20000"/>
                </a:spcBef>
                <a:buClr>
                  <a:schemeClr val="bg1"/>
                </a:buClr>
                <a:buFont typeface="Wingdings" panose="05000000000000000000" pitchFamily="2" charset="2"/>
                <a:buNone/>
              </a:pPr>
              <a:r>
                <a:rPr lang="zh-CN" altLang="en-US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[</a:t>
              </a:r>
              <a:r>
                <a:rPr lang="en-US" altLang="zh-CN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X×Y]</a:t>
              </a:r>
              <a:r>
                <a:rPr lang="zh-CN" altLang="en-US" sz="2200" baseline="-30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补</a:t>
              </a:r>
              <a:r>
                <a:rPr lang="zh-CN" altLang="en-US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= [</a:t>
              </a:r>
              <a:r>
                <a:rPr lang="en-US" altLang="zh-CN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X]</a:t>
              </a:r>
              <a:r>
                <a:rPr lang="zh-CN" altLang="en-US" sz="2200" baseline="-30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补</a:t>
              </a:r>
              <a:r>
                <a:rPr lang="zh-CN" altLang="en-US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×(0.</a:t>
              </a:r>
              <a:r>
                <a:rPr lang="en-US" altLang="zh-CN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Y</a:t>
              </a:r>
              <a:r>
                <a:rPr lang="en-US" altLang="zh-CN" sz="2200" baseline="-30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  <a:r>
                <a:rPr lang="en-US" altLang="zh-CN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Y</a:t>
              </a:r>
              <a:r>
                <a:rPr lang="en-US" altLang="zh-CN" sz="2200" baseline="-30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2 </a:t>
              </a:r>
              <a:r>
                <a:rPr lang="en-US" altLang="zh-CN" sz="2200">
                  <a:solidFill>
                    <a:srgbClr val="000080"/>
                  </a:solidFill>
                  <a:latin typeface="Times New Roman" panose="02020603050405020304" pitchFamily="18" charset="0"/>
                  <a:ea typeface="黑体" panose="02010600030101010101" pitchFamily="2" charset="-122"/>
                </a:rPr>
                <a:t>…</a:t>
              </a:r>
              <a:r>
                <a:rPr lang="en-US" altLang="zh-CN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Y</a:t>
              </a:r>
              <a:r>
                <a:rPr lang="en-US" altLang="zh-CN" sz="2200" baseline="-300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n</a:t>
              </a:r>
              <a:r>
                <a:rPr lang="en-US" altLang="zh-CN" sz="22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) </a:t>
              </a:r>
              <a:r>
                <a:rPr lang="en-US" altLang="zh-CN" sz="2200" i="1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+ [-X]</a:t>
              </a:r>
              <a:r>
                <a:rPr lang="zh-CN" altLang="en-US" sz="2200" i="1" baseline="-3000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补</a:t>
              </a:r>
              <a:r>
                <a:rPr lang="zh-CN" altLang="en-US" sz="2200" i="1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×</a:t>
              </a:r>
              <a:r>
                <a:rPr lang="en-US" altLang="zh-CN" sz="2200" i="1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Y</a:t>
              </a:r>
              <a:r>
                <a:rPr lang="en-US" altLang="zh-CN" sz="2200" i="1" baseline="-3000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</a:t>
              </a:r>
              <a:endParaRPr lang="zh-CN" altLang="en-US" sz="2200" i="1" baseline="-3000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"/>
          <p:cNvSpPr>
            <a:spLocks noChangeArrowheads="1"/>
          </p:cNvSpPr>
          <p:nvPr/>
        </p:nvSpPr>
        <p:spPr bwMode="auto">
          <a:xfrm>
            <a:off x="614363" y="554038"/>
            <a:ext cx="85296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2．比较法</a:t>
            </a:r>
            <a:r>
              <a:rPr lang="zh-CN" altLang="en-US">
                <a:solidFill>
                  <a:srgbClr val="80000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——</a:t>
            </a:r>
            <a:r>
              <a:rPr lang="en-US" altLang="zh-CN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Booth</a:t>
            </a: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乘法</a:t>
            </a:r>
            <a:endParaRPr lang="zh-CN" altLang="en-US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8372" name="Rectangle 15"/>
          <p:cNvSpPr>
            <a:spLocks noChangeArrowheads="1"/>
          </p:cNvSpPr>
          <p:nvPr/>
        </p:nvSpPr>
        <p:spPr bwMode="auto">
          <a:xfrm>
            <a:off x="3508967" y="2587626"/>
            <a:ext cx="287001" cy="493713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</a:ln>
        </p:spPr>
        <p:txBody>
          <a:bodyPr lIns="90000" tIns="46800" rIns="90000" bIns="0" anchor="ctr">
            <a:spAutoFit/>
          </a:bodyPr>
          <a:lstStyle/>
          <a:p>
            <a:endParaRPr lang="zh-CN" altLang="en-US"/>
          </a:p>
        </p:txBody>
      </p:sp>
      <p:sp>
        <p:nvSpPr>
          <p:cNvPr id="58373" name="Rectangle 15"/>
          <p:cNvSpPr>
            <a:spLocks noChangeArrowheads="1"/>
          </p:cNvSpPr>
          <p:nvPr/>
        </p:nvSpPr>
        <p:spPr bwMode="auto">
          <a:xfrm>
            <a:off x="3009753" y="1651001"/>
            <a:ext cx="375438" cy="411163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</a:ln>
        </p:spPr>
        <p:txBody>
          <a:bodyPr lIns="90000" tIns="46800" rIns="90000" bIns="0" anchor="ctr"/>
          <a:lstStyle/>
          <a:p>
            <a:endParaRPr lang="zh-CN" altLang="en-US"/>
          </a:p>
        </p:txBody>
      </p:sp>
      <p:sp>
        <p:nvSpPr>
          <p:cNvPr id="58374" name="Rectangle 15"/>
          <p:cNvSpPr>
            <a:spLocks noChangeArrowheads="1"/>
          </p:cNvSpPr>
          <p:nvPr/>
        </p:nvSpPr>
        <p:spPr bwMode="auto">
          <a:xfrm>
            <a:off x="3801101" y="2141538"/>
            <a:ext cx="812615" cy="411163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</a:ln>
        </p:spPr>
        <p:txBody>
          <a:bodyPr lIns="90000" tIns="46800" rIns="90000" bIns="0" anchor="ctr"/>
          <a:lstStyle/>
          <a:p>
            <a:endParaRPr lang="zh-CN" altLang="en-US"/>
          </a:p>
        </p:txBody>
      </p:sp>
      <p:sp>
        <p:nvSpPr>
          <p:cNvPr id="58375" name="Rectangle 15"/>
          <p:cNvSpPr>
            <a:spLocks noChangeArrowheads="1"/>
          </p:cNvSpPr>
          <p:nvPr/>
        </p:nvSpPr>
        <p:spPr bwMode="auto">
          <a:xfrm>
            <a:off x="4773650" y="2593976"/>
            <a:ext cx="287001" cy="493713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</a:ln>
        </p:spPr>
        <p:txBody>
          <a:bodyPr lIns="90000" tIns="46800" rIns="90000" bIns="0" anchor="ctr">
            <a:spAutoFit/>
          </a:bodyPr>
          <a:lstStyle/>
          <a:p>
            <a:endParaRPr lang="zh-CN" altLang="en-US"/>
          </a:p>
        </p:txBody>
      </p:sp>
      <p:sp>
        <p:nvSpPr>
          <p:cNvPr id="58376" name="Rectangle 16"/>
          <p:cNvSpPr>
            <a:spLocks noChangeArrowheads="1"/>
          </p:cNvSpPr>
          <p:nvPr/>
        </p:nvSpPr>
        <p:spPr bwMode="auto">
          <a:xfrm>
            <a:off x="6862628" y="2597151"/>
            <a:ext cx="327048" cy="493713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</a:ln>
        </p:spPr>
        <p:txBody>
          <a:bodyPr lIns="90000" tIns="46800" rIns="90000" bIns="0" anchor="ctr">
            <a:spAutoFit/>
          </a:bodyPr>
          <a:lstStyle/>
          <a:p>
            <a:endParaRPr lang="zh-CN" altLang="en-US"/>
          </a:p>
        </p:txBody>
      </p:sp>
      <p:sp>
        <p:nvSpPr>
          <p:cNvPr id="58377" name="AutoShape 3"/>
          <p:cNvSpPr>
            <a:spLocks noChangeArrowheads="1"/>
          </p:cNvSpPr>
          <p:nvPr/>
        </p:nvSpPr>
        <p:spPr bwMode="auto">
          <a:xfrm>
            <a:off x="0" y="2643188"/>
            <a:ext cx="1414984" cy="330200"/>
          </a:xfrm>
          <a:prstGeom prst="wedgeRoundRectCallout">
            <a:avLst>
              <a:gd name="adj1" fmla="val 78301"/>
              <a:gd name="adj2" fmla="val -130287"/>
              <a:gd name="adj3" fmla="val 16667"/>
            </a:avLst>
          </a:prstGeom>
          <a:solidFill>
            <a:srgbClr val="FFFF00"/>
          </a:solidFill>
          <a:ln w="9525">
            <a:solidFill>
              <a:schemeClr val="hlink"/>
            </a:solidFill>
            <a:miter lim="800000"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kumimoji="0" lang="zh-CN" altLang="en-US" sz="180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</a:t>
            </a:r>
            <a:r>
              <a:rPr kumimoji="0" lang="zh-CN" altLang="en-US" sz="1800" baseline="3000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-1 </a:t>
            </a:r>
            <a:r>
              <a:rPr kumimoji="0" lang="zh-CN" altLang="en-US" sz="180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 2</a:t>
            </a:r>
            <a:r>
              <a:rPr kumimoji="0" lang="zh-CN" altLang="en-US" sz="1800" baseline="3000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0</a:t>
            </a:r>
            <a:r>
              <a:rPr kumimoji="0" lang="zh-CN" altLang="en-US" sz="180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-2</a:t>
            </a:r>
            <a:r>
              <a:rPr kumimoji="0" lang="zh-CN" altLang="en-US" sz="1800" baseline="3000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-1</a:t>
            </a:r>
            <a:endParaRPr kumimoji="0" lang="zh-CN" altLang="en-US" sz="1800">
              <a:solidFill>
                <a:schemeClr val="hlink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3831970" y="1655860"/>
            <a:ext cx="375438" cy="411163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</a:ln>
        </p:spPr>
        <p:txBody>
          <a:bodyPr lIns="90000" tIns="46800" rIns="90000" bIns="0" anchor="ctr"/>
          <a:lstStyle/>
          <a:p>
            <a:endParaRPr lang="zh-CN" alt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5074299" y="2140377"/>
            <a:ext cx="812615" cy="411163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</a:ln>
        </p:spPr>
        <p:txBody>
          <a:bodyPr lIns="90000" tIns="46800" rIns="90000" bIns="0" anchor="ctr"/>
          <a:lstStyle/>
          <a:p>
            <a:endParaRPr lang="zh-CN" altLang="en-US"/>
          </a:p>
        </p:txBody>
      </p:sp>
      <p:cxnSp>
        <p:nvCxnSpPr>
          <p:cNvPr id="3" name="直接箭头连接符 2"/>
          <p:cNvCxnSpPr>
            <a:stCxn id="58373" idx="2"/>
          </p:cNvCxnSpPr>
          <p:nvPr/>
        </p:nvCxnSpPr>
        <p:spPr bwMode="auto">
          <a:xfrm>
            <a:off x="3197472" y="2062164"/>
            <a:ext cx="598496" cy="79374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直接箭头连接符 4"/>
          <p:cNvCxnSpPr/>
          <p:nvPr/>
        </p:nvCxnSpPr>
        <p:spPr bwMode="auto">
          <a:xfrm>
            <a:off x="3385915" y="1988867"/>
            <a:ext cx="478293" cy="207263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>
            <a:off x="4146102" y="1885235"/>
            <a:ext cx="928197" cy="310895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9" name="组合 18"/>
          <p:cNvGrpSpPr/>
          <p:nvPr/>
        </p:nvGrpSpPr>
        <p:grpSpPr>
          <a:xfrm>
            <a:off x="3224768" y="2415359"/>
            <a:ext cx="679359" cy="300434"/>
            <a:chOff x="3224768" y="2415359"/>
            <a:chExt cx="679359" cy="297863"/>
          </a:xfrm>
        </p:grpSpPr>
        <p:cxnSp>
          <p:nvCxnSpPr>
            <p:cNvPr id="22" name="直接箭头连接符 21"/>
            <p:cNvCxnSpPr/>
            <p:nvPr/>
          </p:nvCxnSpPr>
          <p:spPr bwMode="auto">
            <a:xfrm>
              <a:off x="3224768" y="2415359"/>
              <a:ext cx="311495" cy="296069"/>
            </a:xfrm>
            <a:prstGeom prst="straightConnector1">
              <a:avLst/>
            </a:prstGeom>
            <a:noFill/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 flipH="1">
              <a:off x="3592632" y="2417153"/>
              <a:ext cx="311495" cy="296069"/>
            </a:xfrm>
            <a:prstGeom prst="straightConnector1">
              <a:avLst/>
            </a:prstGeom>
            <a:noFill/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2" name="组合 31"/>
          <p:cNvGrpSpPr/>
          <p:nvPr/>
        </p:nvGrpSpPr>
        <p:grpSpPr>
          <a:xfrm>
            <a:off x="4498557" y="2417930"/>
            <a:ext cx="679359" cy="297863"/>
            <a:chOff x="3224768" y="2415359"/>
            <a:chExt cx="679359" cy="297863"/>
          </a:xfrm>
        </p:grpSpPr>
        <p:cxnSp>
          <p:nvCxnSpPr>
            <p:cNvPr id="33" name="直接箭头连接符 32"/>
            <p:cNvCxnSpPr/>
            <p:nvPr/>
          </p:nvCxnSpPr>
          <p:spPr bwMode="auto">
            <a:xfrm>
              <a:off x="3224768" y="2415359"/>
              <a:ext cx="311495" cy="296069"/>
            </a:xfrm>
            <a:prstGeom prst="straightConnector1">
              <a:avLst/>
            </a:prstGeom>
            <a:noFill/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 flipH="1">
              <a:off x="3592632" y="2417153"/>
              <a:ext cx="311495" cy="296069"/>
            </a:xfrm>
            <a:prstGeom prst="straightConnector1">
              <a:avLst/>
            </a:prstGeom>
            <a:noFill/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6" name="Rectangle 15"/>
          <p:cNvSpPr>
            <a:spLocks noChangeArrowheads="1"/>
          </p:cNvSpPr>
          <p:nvPr/>
        </p:nvSpPr>
        <p:spPr bwMode="auto">
          <a:xfrm>
            <a:off x="7152085" y="1658711"/>
            <a:ext cx="375438" cy="411163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</a:ln>
        </p:spPr>
        <p:txBody>
          <a:bodyPr lIns="90000" tIns="46800" rIns="90000" bIns="0" anchor="ctr"/>
          <a:lstStyle/>
          <a:p>
            <a:endParaRPr lang="zh-CN" altLang="en-US"/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auto">
          <a:xfrm>
            <a:off x="5218860" y="1646960"/>
            <a:ext cx="375438" cy="411163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</a:ln>
        </p:spPr>
        <p:txBody>
          <a:bodyPr lIns="90000" tIns="46800" rIns="90000" bIns="0" anchor="ctr"/>
          <a:lstStyle/>
          <a:p>
            <a:endParaRPr lang="zh-CN" altLang="en-US"/>
          </a:p>
        </p:txBody>
      </p:sp>
      <p:sp>
        <p:nvSpPr>
          <p:cNvPr id="58378" name="Rectangle 2"/>
          <p:cNvSpPr>
            <a:spLocks noChangeArrowheads="1"/>
          </p:cNvSpPr>
          <p:nvPr/>
        </p:nvSpPr>
        <p:spPr bwMode="auto">
          <a:xfrm>
            <a:off x="744201" y="1074738"/>
            <a:ext cx="8399799" cy="19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algn="just" eaLnBrk="1" hangingPunct="1">
              <a:lnSpc>
                <a:spcPct val="170000"/>
              </a:lnSpc>
            </a:pPr>
            <a:r>
              <a:rPr lang="zh-CN" altLang="en-US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[</a:t>
            </a: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X×Y]</a:t>
            </a:r>
            <a:r>
              <a:rPr lang="zh-CN" altLang="en-US" sz="1800" baseline="-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 [</a:t>
            </a: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X]</a:t>
            </a:r>
            <a:r>
              <a:rPr lang="zh-CN" altLang="en-US" sz="1800" baseline="-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×(0.</a:t>
            </a: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Y</a:t>
            </a:r>
            <a:r>
              <a:rPr lang="en-US" altLang="zh-CN" sz="1800" baseline="-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Y</a:t>
            </a:r>
            <a:r>
              <a:rPr lang="en-US" altLang="zh-CN" sz="1800" baseline="-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 </a:t>
            </a:r>
            <a:r>
              <a:rPr lang="en-US" altLang="zh-CN" sz="1800" dirty="0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…</a:t>
            </a: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Y</a:t>
            </a:r>
            <a:r>
              <a:rPr lang="en-US" altLang="zh-CN" sz="1800" baseline="-30000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n</a:t>
            </a: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 + [-X]</a:t>
            </a:r>
            <a:r>
              <a:rPr lang="zh-CN" altLang="en-US" sz="1800" baseline="-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×</a:t>
            </a:r>
            <a:r>
              <a:rPr lang="en-US" altLang="zh-CN" sz="1800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Y</a:t>
            </a:r>
            <a:r>
              <a:rPr lang="en-US" altLang="zh-CN" sz="1800" baseline="-30000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s</a:t>
            </a:r>
            <a:endParaRPr lang="en-US" altLang="zh-CN" sz="1800" b="0" dirty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algn="just" eaLnBrk="1" hangingPunct="1">
              <a:lnSpc>
                <a:spcPct val="170000"/>
              </a:lnSpc>
            </a:pP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= [X]</a:t>
            </a:r>
            <a:r>
              <a:rPr lang="zh-CN" altLang="en-US" sz="1800" baseline="-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×(</a:t>
            </a: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Y</a:t>
            </a:r>
            <a:r>
              <a:rPr lang="en-US" altLang="zh-CN" sz="1800" baseline="-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2</a:t>
            </a:r>
            <a:r>
              <a:rPr lang="en-US" altLang="zh-CN" sz="1800" baseline="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-1 </a:t>
            </a: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+ Y</a:t>
            </a:r>
            <a:r>
              <a:rPr lang="en-US" altLang="zh-CN" sz="1800" baseline="-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 </a:t>
            </a: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</a:t>
            </a:r>
            <a:r>
              <a:rPr lang="en-US" altLang="zh-CN" sz="1800" baseline="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-2 </a:t>
            </a: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+</a:t>
            </a:r>
            <a:r>
              <a:rPr lang="en-US" altLang="zh-CN" sz="1800" baseline="-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…</a:t>
            </a: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+ </a:t>
            </a:r>
            <a:r>
              <a:rPr lang="en-US" altLang="zh-CN" sz="1800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Y</a:t>
            </a:r>
            <a:r>
              <a:rPr lang="en-US" altLang="zh-CN" sz="1800" baseline="-30000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n</a:t>
            </a:r>
            <a:r>
              <a:rPr lang="en-US" altLang="zh-CN" sz="1800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</a:t>
            </a:r>
            <a:r>
              <a:rPr lang="en-US" altLang="zh-CN" sz="1800" baseline="30000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-n  </a:t>
            </a:r>
            <a:r>
              <a:rPr lang="en-US" altLang="zh-CN" sz="1800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 </a:t>
            </a: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+ [-X]</a:t>
            </a:r>
            <a:r>
              <a:rPr lang="zh-CN" altLang="en-US" sz="1800" baseline="-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×</a:t>
            </a:r>
            <a:r>
              <a:rPr lang="en-US" altLang="zh-CN" sz="1800" dirty="0" err="1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Y</a:t>
            </a:r>
            <a:r>
              <a:rPr lang="en-US" altLang="zh-CN" sz="1800" baseline="-30000" dirty="0" err="1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s</a:t>
            </a: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r>
              <a:rPr lang="en-US" altLang="zh-CN" sz="1800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</a:t>
            </a:r>
            <a:r>
              <a:rPr lang="en-US" altLang="zh-CN" sz="1800" baseline="30000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0</a:t>
            </a:r>
            <a:endParaRPr lang="en-US" altLang="zh-CN" sz="1800" b="0" dirty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algn="just" eaLnBrk="1" hangingPunct="1">
              <a:lnSpc>
                <a:spcPct val="170000"/>
              </a:lnSpc>
            </a:pP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= [X]</a:t>
            </a:r>
            <a:r>
              <a:rPr lang="zh-CN" altLang="en-US" sz="1800" baseline="-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×[-</a:t>
            </a:r>
            <a:r>
              <a:rPr lang="en-US" altLang="zh-CN" sz="1800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Y</a:t>
            </a:r>
            <a:r>
              <a:rPr lang="en-US" altLang="zh-CN" sz="1800" baseline="-30000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s</a:t>
            </a:r>
            <a:r>
              <a:rPr lang="en-US" altLang="zh-CN" sz="1800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</a:t>
            </a:r>
            <a:r>
              <a:rPr lang="en-US" altLang="zh-CN" sz="1800" baseline="30000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0 </a:t>
            </a:r>
            <a:r>
              <a:rPr lang="en-US" altLang="zh-CN" sz="1800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+ Y</a:t>
            </a:r>
            <a:r>
              <a:rPr lang="en-US" altLang="zh-CN" sz="1800" baseline="-30000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r>
              <a:rPr lang="en-US" altLang="zh-CN" sz="1800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(2</a:t>
            </a:r>
            <a:r>
              <a:rPr lang="en-US" altLang="zh-CN" sz="1800" baseline="30000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0</a:t>
            </a:r>
            <a:r>
              <a:rPr lang="en-US" altLang="zh-CN" sz="1800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-2</a:t>
            </a:r>
            <a:r>
              <a:rPr lang="en-US" altLang="zh-CN" sz="1800" baseline="30000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-1</a:t>
            </a:r>
            <a:r>
              <a:rPr lang="en-US" altLang="zh-CN" sz="1800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 + </a:t>
            </a: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Y</a:t>
            </a:r>
            <a:r>
              <a:rPr lang="en-US" altLang="zh-CN" sz="1800" baseline="-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</a:t>
            </a: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(2</a:t>
            </a:r>
            <a:r>
              <a:rPr lang="en-US" altLang="zh-CN" sz="1800" baseline="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-1</a:t>
            </a: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-2</a:t>
            </a:r>
            <a:r>
              <a:rPr lang="en-US" altLang="zh-CN" sz="1800" baseline="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-2</a:t>
            </a:r>
            <a:r>
              <a:rPr lang="en-US" altLang="zh-CN" sz="1800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 + </a:t>
            </a:r>
            <a:r>
              <a:rPr lang="en-US" altLang="zh-CN" sz="1800" dirty="0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…</a:t>
            </a: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+ </a:t>
            </a:r>
            <a:r>
              <a:rPr lang="en-US" altLang="zh-CN" sz="1800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Y</a:t>
            </a:r>
            <a:r>
              <a:rPr lang="en-US" altLang="zh-CN" sz="1800" baseline="-30000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n</a:t>
            </a: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(2</a:t>
            </a:r>
            <a:r>
              <a:rPr lang="en-US" altLang="zh-CN" sz="1800" baseline="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-(n-1)</a:t>
            </a: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-2</a:t>
            </a:r>
            <a:r>
              <a:rPr lang="en-US" altLang="zh-CN" sz="1800" baseline="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-n</a:t>
            </a: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 + 0]</a:t>
            </a:r>
            <a:endParaRPr lang="en-US" altLang="zh-CN" sz="1800" b="0" dirty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algn="just" eaLnBrk="1" hangingPunct="1">
              <a:lnSpc>
                <a:spcPct val="170000"/>
              </a:lnSpc>
            </a:pP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= [X]</a:t>
            </a:r>
            <a:r>
              <a:rPr lang="zh-CN" altLang="en-US" sz="1800" baseline="-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×[(</a:t>
            </a: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Y</a:t>
            </a:r>
            <a:r>
              <a:rPr lang="en-US" altLang="zh-CN" sz="1800" baseline="-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-Y</a:t>
            </a:r>
            <a:r>
              <a:rPr lang="en-US" altLang="zh-CN" sz="1800" baseline="-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S</a:t>
            </a: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)2</a:t>
            </a:r>
            <a:r>
              <a:rPr lang="en-US" altLang="zh-CN" sz="1800" baseline="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0</a:t>
            </a: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+ (Y</a:t>
            </a:r>
            <a:r>
              <a:rPr lang="en-US" altLang="zh-CN" sz="1800" baseline="-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</a:t>
            </a: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-Y</a:t>
            </a:r>
            <a:r>
              <a:rPr lang="en-US" altLang="zh-CN" sz="1800" baseline="-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)2</a:t>
            </a:r>
            <a:r>
              <a:rPr lang="en-US" altLang="zh-CN" sz="1800" baseline="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-1</a:t>
            </a: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+ </a:t>
            </a:r>
            <a:r>
              <a:rPr lang="en-US" altLang="zh-CN" sz="1800" dirty="0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…</a:t>
            </a: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+ (</a:t>
            </a:r>
            <a:r>
              <a:rPr lang="en-US" altLang="zh-CN" sz="1800" dirty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Y</a:t>
            </a:r>
            <a:r>
              <a:rPr lang="en-US" altLang="zh-CN" sz="1800" baseline="-30000" dirty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n+1</a:t>
            </a: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-Y</a:t>
            </a:r>
            <a:r>
              <a:rPr lang="en-US" altLang="zh-CN" sz="1800" baseline="-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n</a:t>
            </a: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)2</a:t>
            </a:r>
            <a:r>
              <a:rPr lang="en-US" altLang="zh-CN" sz="1800" baseline="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-n</a:t>
            </a: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]  </a:t>
            </a:r>
            <a:r>
              <a:rPr lang="en-US" altLang="zh-CN" sz="1800" dirty="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|</a:t>
            </a:r>
            <a:r>
              <a:rPr lang="en-US" altLang="zh-CN" sz="1800" dirty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Y</a:t>
            </a:r>
            <a:r>
              <a:rPr lang="en-US" altLang="zh-CN" sz="1800" baseline="-30000" dirty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n+1</a:t>
            </a:r>
            <a:r>
              <a:rPr lang="en-US" altLang="zh-CN" sz="1800" dirty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=0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nimBg="1"/>
      <p:bldP spid="58374" grpId="0" animBg="1"/>
      <p:bldP spid="58375" grpId="0" animBg="1"/>
      <p:bldP spid="58376" grpId="0" animBg="1"/>
      <p:bldP spid="58377" grpId="0" animBg="1"/>
      <p:bldP spid="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09" name="Group 42"/>
          <p:cNvGrpSpPr/>
          <p:nvPr/>
        </p:nvGrpSpPr>
        <p:grpSpPr bwMode="auto">
          <a:xfrm>
            <a:off x="254000" y="1074738"/>
            <a:ext cx="8890000" cy="2016125"/>
            <a:chOff x="160" y="677"/>
            <a:chExt cx="5600" cy="1270"/>
          </a:xfrm>
        </p:grpSpPr>
        <p:sp>
          <p:nvSpPr>
            <p:cNvPr id="59411" name="Rectangle 15"/>
            <p:cNvSpPr>
              <a:spLocks noChangeArrowheads="1"/>
            </p:cNvSpPr>
            <p:nvPr/>
          </p:nvSpPr>
          <p:spPr bwMode="auto">
            <a:xfrm>
              <a:off x="2312" y="1630"/>
              <a:ext cx="172" cy="31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lIns="90000" tIns="46800" rIns="9000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12" name="Rectangle 15"/>
            <p:cNvSpPr>
              <a:spLocks noChangeArrowheads="1"/>
            </p:cNvSpPr>
            <p:nvPr/>
          </p:nvSpPr>
          <p:spPr bwMode="auto">
            <a:xfrm>
              <a:off x="2021" y="1040"/>
              <a:ext cx="225" cy="25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hlink"/>
              </a:solidFill>
              <a:miter lim="800000"/>
            </a:ln>
          </p:spPr>
          <p:txBody>
            <a:bodyPr lIns="90000" tIns="46800" rIns="90000" bIns="0" anchor="ctr"/>
            <a:lstStyle/>
            <a:p>
              <a:endParaRPr lang="zh-CN" altLang="en-US"/>
            </a:p>
          </p:txBody>
        </p:sp>
        <p:sp>
          <p:nvSpPr>
            <p:cNvPr id="59413" name="Rectangle 15"/>
            <p:cNvSpPr>
              <a:spLocks noChangeArrowheads="1"/>
            </p:cNvSpPr>
            <p:nvPr/>
          </p:nvSpPr>
          <p:spPr bwMode="auto">
            <a:xfrm>
              <a:off x="2537" y="1349"/>
              <a:ext cx="487" cy="25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hlink"/>
              </a:solidFill>
              <a:miter lim="800000"/>
            </a:ln>
          </p:spPr>
          <p:txBody>
            <a:bodyPr lIns="90000" tIns="46800" rIns="90000" bIns="0" anchor="ctr"/>
            <a:lstStyle/>
            <a:p>
              <a:endParaRPr lang="zh-CN" altLang="en-US"/>
            </a:p>
          </p:txBody>
        </p:sp>
        <p:sp>
          <p:nvSpPr>
            <p:cNvPr id="59414" name="Rectangle 15"/>
            <p:cNvSpPr>
              <a:spLocks noChangeArrowheads="1"/>
            </p:cNvSpPr>
            <p:nvPr/>
          </p:nvSpPr>
          <p:spPr bwMode="auto">
            <a:xfrm>
              <a:off x="3119" y="1634"/>
              <a:ext cx="172" cy="31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lIns="90000" tIns="46800" rIns="9000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15" name="Rectangle 16"/>
            <p:cNvSpPr>
              <a:spLocks noChangeArrowheads="1"/>
            </p:cNvSpPr>
            <p:nvPr/>
          </p:nvSpPr>
          <p:spPr bwMode="auto">
            <a:xfrm>
              <a:off x="4420" y="1636"/>
              <a:ext cx="196" cy="31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lIns="90000" tIns="46800" rIns="9000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16" name="AutoShape 3"/>
            <p:cNvSpPr>
              <a:spLocks noChangeArrowheads="1"/>
            </p:cNvSpPr>
            <p:nvPr/>
          </p:nvSpPr>
          <p:spPr bwMode="auto">
            <a:xfrm>
              <a:off x="160" y="1665"/>
              <a:ext cx="848" cy="208"/>
            </a:xfrm>
            <a:prstGeom prst="wedgeRoundRectCallout">
              <a:avLst>
                <a:gd name="adj1" fmla="val 78301"/>
                <a:gd name="adj2" fmla="val -130287"/>
                <a:gd name="adj3" fmla="val 16667"/>
              </a:avLst>
            </a:prstGeom>
            <a:solidFill>
              <a:srgbClr val="FFFF00"/>
            </a:solidFill>
            <a:ln w="9525">
              <a:solidFill>
                <a:schemeClr val="hlink"/>
              </a:solidFill>
              <a:miter lim="800000"/>
            </a:ln>
          </p:spPr>
          <p:txBody>
            <a:bodyPr lIns="0" tIns="0" rIns="0" bIns="0"/>
            <a:lstStyle/>
            <a:p>
              <a:pPr algn="just">
                <a:lnSpc>
                  <a:spcPct val="100000"/>
                </a:lnSpc>
              </a:pPr>
              <a:r>
                <a:rPr kumimoji="0" lang="zh-CN" altLang="en-US" sz="180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2</a:t>
              </a:r>
              <a:r>
                <a:rPr kumimoji="0" lang="zh-CN" altLang="en-US" sz="1800" baseline="3000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-1 </a:t>
              </a:r>
              <a:r>
                <a:rPr kumimoji="0" lang="zh-CN" altLang="en-US" sz="180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= 2</a:t>
              </a:r>
              <a:r>
                <a:rPr kumimoji="0" lang="zh-CN" altLang="en-US" sz="1800" baseline="3000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0</a:t>
              </a:r>
              <a:r>
                <a:rPr kumimoji="0" lang="zh-CN" altLang="en-US" sz="180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-2</a:t>
              </a:r>
              <a:r>
                <a:rPr kumimoji="0" lang="zh-CN" altLang="en-US" sz="1800" baseline="3000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-1</a:t>
              </a:r>
              <a:endParaRPr kumimoji="0" lang="zh-CN" altLang="en-US" sz="180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59417" name="Rectangle 2"/>
            <p:cNvSpPr>
              <a:spLocks noChangeArrowheads="1"/>
            </p:cNvSpPr>
            <p:nvPr/>
          </p:nvSpPr>
          <p:spPr bwMode="auto">
            <a:xfrm>
              <a:off x="606" y="677"/>
              <a:ext cx="5154" cy="1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0">
              <a:spAutoFit/>
            </a:bodyPr>
            <a:lstStyle/>
            <a:p>
              <a:pPr algn="just" eaLnBrk="1" hangingPunct="1">
                <a:lnSpc>
                  <a:spcPct val="170000"/>
                </a:lnSpc>
              </a:pPr>
              <a:r>
                <a:rPr lang="zh-CN" altLang="en-US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[</a:t>
              </a:r>
              <a:r>
                <a:rPr lang="en-US" altLang="zh-CN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X×Y]</a:t>
              </a:r>
              <a:r>
                <a:rPr lang="zh-CN" altLang="en-US" sz="1800" baseline="-30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补</a:t>
              </a:r>
              <a:r>
                <a:rPr lang="zh-CN" altLang="en-US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= [</a:t>
              </a:r>
              <a:r>
                <a:rPr lang="en-US" altLang="zh-CN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X]</a:t>
              </a:r>
              <a:r>
                <a:rPr lang="zh-CN" altLang="en-US" sz="1800" baseline="-30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补</a:t>
              </a:r>
              <a:r>
                <a:rPr lang="zh-CN" altLang="en-US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×(0.</a:t>
              </a:r>
              <a:r>
                <a:rPr lang="en-US" altLang="zh-CN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Y</a:t>
              </a:r>
              <a:r>
                <a:rPr lang="en-US" altLang="zh-CN" sz="1800" baseline="-30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  <a:r>
                <a:rPr lang="en-US" altLang="zh-CN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Y</a:t>
              </a:r>
              <a:r>
                <a:rPr lang="en-US" altLang="zh-CN" sz="1800" baseline="-30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2 </a:t>
              </a:r>
              <a:r>
                <a:rPr lang="en-US" altLang="zh-CN" sz="1800" dirty="0">
                  <a:solidFill>
                    <a:srgbClr val="000080"/>
                  </a:solidFill>
                  <a:latin typeface="Times New Roman" panose="02020603050405020304" pitchFamily="18" charset="0"/>
                  <a:ea typeface="黑体" panose="02010600030101010101" pitchFamily="2" charset="-122"/>
                </a:rPr>
                <a:t>…</a:t>
              </a:r>
              <a:r>
                <a:rPr lang="en-US" altLang="zh-CN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</a:t>
              </a:r>
              <a:r>
                <a:rPr lang="en-US" altLang="zh-CN" sz="1800" dirty="0" err="1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Y</a:t>
              </a:r>
              <a:r>
                <a:rPr lang="en-US" altLang="zh-CN" sz="1800" baseline="-30000" dirty="0" err="1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n</a:t>
              </a:r>
              <a:r>
                <a:rPr lang="en-US" altLang="zh-CN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) + [-X]</a:t>
              </a:r>
              <a:r>
                <a:rPr lang="zh-CN" altLang="en-US" sz="1800" baseline="-30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补</a:t>
              </a:r>
              <a:r>
                <a:rPr lang="zh-CN" altLang="en-US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×</a:t>
              </a:r>
              <a:r>
                <a:rPr lang="en-US" altLang="zh-CN" sz="1800" dirty="0" err="1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Y</a:t>
              </a:r>
              <a:r>
                <a:rPr lang="en-US" altLang="zh-CN" sz="1800" baseline="-30000" dirty="0" err="1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</a:t>
              </a:r>
              <a:endParaRPr lang="en-US" altLang="zh-CN" sz="1800" b="0" dirty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  <a:p>
              <a:pPr algn="just" eaLnBrk="1" hangingPunct="1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    = [X]</a:t>
              </a:r>
              <a:r>
                <a:rPr lang="zh-CN" altLang="en-US" sz="1800" baseline="-30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补</a:t>
              </a:r>
              <a:r>
                <a:rPr lang="zh-CN" altLang="en-US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×(</a:t>
              </a:r>
              <a:r>
                <a:rPr lang="en-US" altLang="zh-CN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Y</a:t>
              </a:r>
              <a:r>
                <a:rPr lang="en-US" altLang="zh-CN" sz="1800" baseline="-30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  <a:r>
                <a:rPr lang="en-US" altLang="zh-CN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2</a:t>
              </a:r>
              <a:r>
                <a:rPr lang="en-US" altLang="zh-CN" sz="1800" baseline="30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-1 </a:t>
              </a:r>
              <a:r>
                <a:rPr lang="en-US" altLang="zh-CN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+ Y</a:t>
              </a:r>
              <a:r>
                <a:rPr lang="en-US" altLang="zh-CN" sz="1800" baseline="-30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2 </a:t>
              </a:r>
              <a:r>
                <a:rPr lang="en-US" altLang="zh-CN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2</a:t>
              </a:r>
              <a:r>
                <a:rPr lang="en-US" altLang="zh-CN" sz="1800" baseline="30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-2 </a:t>
              </a:r>
              <a:r>
                <a:rPr lang="en-US" altLang="zh-CN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+</a:t>
              </a:r>
              <a:r>
                <a:rPr lang="en-US" altLang="zh-CN" sz="1800" baseline="-30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</a:t>
              </a:r>
              <a:r>
                <a:rPr lang="en-US" altLang="zh-CN" sz="1800" dirty="0">
                  <a:solidFill>
                    <a:srgbClr val="000080"/>
                  </a:solidFill>
                  <a:latin typeface="Times New Roman" panose="02020603050405020304" pitchFamily="18" charset="0"/>
                  <a:ea typeface="黑体" panose="02010600030101010101" pitchFamily="2" charset="-122"/>
                </a:rPr>
                <a:t>…</a:t>
              </a:r>
              <a:r>
                <a:rPr lang="en-US" altLang="zh-CN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+ Y</a:t>
              </a:r>
              <a:r>
                <a:rPr lang="en-US" altLang="zh-CN" sz="1800" baseline="-30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n</a:t>
              </a:r>
              <a:r>
                <a:rPr lang="en-US" altLang="zh-CN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2</a:t>
              </a:r>
              <a:r>
                <a:rPr lang="en-US" altLang="zh-CN" sz="1800" baseline="30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-n</a:t>
              </a:r>
              <a:r>
                <a:rPr lang="en-US" altLang="zh-CN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) + [-X]</a:t>
              </a:r>
              <a:r>
                <a:rPr lang="zh-CN" altLang="en-US" sz="1800" baseline="-30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补</a:t>
              </a:r>
              <a:r>
                <a:rPr lang="zh-CN" altLang="en-US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×</a:t>
              </a:r>
              <a:r>
                <a:rPr lang="en-US" altLang="zh-CN" sz="1800" dirty="0" err="1" smtClean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Y</a:t>
              </a:r>
              <a:r>
                <a:rPr lang="en-US" altLang="zh-CN" sz="1800" baseline="-30000" dirty="0" err="1" smtClean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</a:t>
              </a:r>
              <a:r>
                <a:rPr lang="en-US" altLang="zh-CN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</a:t>
              </a:r>
              <a:r>
                <a:rPr lang="en-US" altLang="zh-CN" sz="1800" dirty="0" smtClean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2</a:t>
              </a:r>
              <a:r>
                <a:rPr lang="en-US" altLang="zh-CN" sz="1800" baseline="30000" dirty="0" smtClean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0</a:t>
              </a:r>
              <a:endParaRPr lang="en-US" altLang="zh-CN" sz="1800" b="0" dirty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  <a:p>
              <a:pPr algn="just" eaLnBrk="1" hangingPunct="1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    = [X]</a:t>
              </a:r>
              <a:r>
                <a:rPr lang="zh-CN" altLang="en-US" sz="1800" baseline="-30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补</a:t>
              </a:r>
              <a:r>
                <a:rPr lang="zh-CN" altLang="en-US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×[-</a:t>
              </a:r>
              <a:r>
                <a:rPr lang="en-US" altLang="zh-CN" sz="1800" dirty="0" smtClean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Y</a:t>
              </a:r>
              <a:r>
                <a:rPr lang="en-US" altLang="zh-CN" sz="1800" baseline="-30000" dirty="0" smtClean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</a:t>
              </a:r>
              <a:r>
                <a:rPr lang="en-US" altLang="zh-CN" sz="1800" dirty="0" smtClean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2</a:t>
              </a:r>
              <a:r>
                <a:rPr lang="en-US" altLang="zh-CN" sz="1800" baseline="30000" dirty="0" smtClean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0</a:t>
              </a:r>
              <a:r>
                <a:rPr lang="en-US" altLang="zh-CN" sz="1800" dirty="0" smtClean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</a:t>
              </a:r>
              <a:r>
                <a:rPr lang="en-US" altLang="zh-CN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+ Y</a:t>
              </a:r>
              <a:r>
                <a:rPr lang="en-US" altLang="zh-CN" sz="1800" baseline="-30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  <a:r>
                <a:rPr lang="en-US" altLang="zh-CN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(2</a:t>
              </a:r>
              <a:r>
                <a:rPr lang="en-US" altLang="zh-CN" sz="1800" baseline="30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0</a:t>
              </a:r>
              <a:r>
                <a:rPr lang="en-US" altLang="zh-CN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-2</a:t>
              </a:r>
              <a:r>
                <a:rPr lang="en-US" altLang="zh-CN" sz="1800" baseline="30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-1</a:t>
              </a:r>
              <a:r>
                <a:rPr lang="en-US" altLang="zh-CN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) + Y</a:t>
              </a:r>
              <a:r>
                <a:rPr lang="en-US" altLang="zh-CN" sz="1800" baseline="-30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2</a:t>
              </a:r>
              <a:r>
                <a:rPr lang="en-US" altLang="zh-CN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(2</a:t>
              </a:r>
              <a:r>
                <a:rPr lang="en-US" altLang="zh-CN" sz="1800" baseline="30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-1</a:t>
              </a:r>
              <a:r>
                <a:rPr lang="en-US" altLang="zh-CN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-2</a:t>
              </a:r>
              <a:r>
                <a:rPr lang="en-US" altLang="zh-CN" sz="1800" baseline="30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-2</a:t>
              </a:r>
              <a:r>
                <a:rPr lang="en-US" altLang="zh-CN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) + </a:t>
              </a:r>
              <a:r>
                <a:rPr lang="en-US" altLang="zh-CN" sz="1800" dirty="0">
                  <a:solidFill>
                    <a:srgbClr val="000080"/>
                  </a:solidFill>
                  <a:latin typeface="Times New Roman" panose="02020603050405020304" pitchFamily="18" charset="0"/>
                  <a:ea typeface="黑体" panose="02010600030101010101" pitchFamily="2" charset="-122"/>
                </a:rPr>
                <a:t>…</a:t>
              </a:r>
              <a:r>
                <a:rPr lang="en-US" altLang="zh-CN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+ </a:t>
              </a:r>
              <a:r>
                <a:rPr lang="en-US" altLang="zh-CN" sz="1800" dirty="0" err="1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Y</a:t>
              </a:r>
              <a:r>
                <a:rPr lang="en-US" altLang="zh-CN" sz="1800" baseline="-30000" dirty="0" err="1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n</a:t>
              </a:r>
              <a:r>
                <a:rPr lang="en-US" altLang="zh-CN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(2</a:t>
              </a:r>
              <a:r>
                <a:rPr lang="en-US" altLang="zh-CN" sz="1800" baseline="30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-(n-1)</a:t>
              </a:r>
              <a:r>
                <a:rPr lang="en-US" altLang="zh-CN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-2</a:t>
              </a:r>
              <a:r>
                <a:rPr lang="en-US" altLang="zh-CN" sz="1800" baseline="30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-n</a:t>
              </a:r>
              <a:r>
                <a:rPr lang="en-US" altLang="zh-CN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) </a:t>
              </a:r>
              <a:r>
                <a:rPr lang="en-US" altLang="zh-CN" sz="1800" dirty="0" smtClean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+0</a:t>
              </a:r>
              <a:r>
                <a:rPr lang="en-US" altLang="zh-CN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]</a:t>
              </a:r>
              <a:endParaRPr lang="en-US" altLang="zh-CN" sz="1800" b="0" dirty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  <a:p>
              <a:pPr algn="just" eaLnBrk="1" hangingPunct="1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    = [X]</a:t>
              </a:r>
              <a:r>
                <a:rPr lang="zh-CN" altLang="en-US" sz="1800" baseline="-30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补</a:t>
              </a:r>
              <a:r>
                <a:rPr lang="zh-CN" altLang="en-US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×[(</a:t>
              </a:r>
              <a:r>
                <a:rPr lang="en-US" altLang="zh-CN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Y</a:t>
              </a:r>
              <a:r>
                <a:rPr lang="en-US" altLang="zh-CN" sz="1800" baseline="-30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  <a:r>
                <a:rPr lang="en-US" altLang="zh-CN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-Y</a:t>
              </a:r>
              <a:r>
                <a:rPr lang="en-US" altLang="zh-CN" sz="1800" baseline="-30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</a:t>
              </a:r>
              <a:r>
                <a:rPr lang="en-US" altLang="zh-CN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)2</a:t>
              </a:r>
              <a:r>
                <a:rPr lang="en-US" altLang="zh-CN" sz="1800" baseline="30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0</a:t>
              </a:r>
              <a:r>
                <a:rPr lang="en-US" altLang="zh-CN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+ (Y</a:t>
              </a:r>
              <a:r>
                <a:rPr lang="en-US" altLang="zh-CN" sz="1800" baseline="-30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2</a:t>
              </a:r>
              <a:r>
                <a:rPr lang="en-US" altLang="zh-CN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-Y</a:t>
              </a:r>
              <a:r>
                <a:rPr lang="en-US" altLang="zh-CN" sz="1800" baseline="-30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  <a:r>
                <a:rPr lang="en-US" altLang="zh-CN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)2</a:t>
              </a:r>
              <a:r>
                <a:rPr lang="en-US" altLang="zh-CN" sz="1800" baseline="30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-1</a:t>
              </a:r>
              <a:r>
                <a:rPr lang="en-US" altLang="zh-CN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+ </a:t>
              </a:r>
              <a:r>
                <a:rPr lang="en-US" altLang="zh-CN" sz="1800" dirty="0">
                  <a:solidFill>
                    <a:srgbClr val="000080"/>
                  </a:solidFill>
                  <a:latin typeface="Times New Roman" panose="02020603050405020304" pitchFamily="18" charset="0"/>
                  <a:ea typeface="黑体" panose="02010600030101010101" pitchFamily="2" charset="-122"/>
                </a:rPr>
                <a:t>…</a:t>
              </a:r>
              <a:r>
                <a:rPr lang="en-US" altLang="zh-CN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+ (</a:t>
              </a:r>
              <a:r>
                <a:rPr lang="en-US" altLang="zh-CN" sz="1800" dirty="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Y</a:t>
              </a:r>
              <a:r>
                <a:rPr lang="en-US" altLang="zh-CN" sz="1800" baseline="-30000" dirty="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n+1</a:t>
              </a:r>
              <a:r>
                <a:rPr lang="en-US" altLang="zh-CN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-Y</a:t>
              </a:r>
              <a:r>
                <a:rPr lang="en-US" altLang="zh-CN" sz="1800" baseline="-30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n</a:t>
              </a:r>
              <a:r>
                <a:rPr lang="en-US" altLang="zh-CN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)2</a:t>
              </a:r>
              <a:r>
                <a:rPr lang="en-US" altLang="zh-CN" sz="1800" baseline="300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-n</a:t>
              </a:r>
              <a:r>
                <a:rPr lang="en-US" altLang="zh-CN" sz="18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]  </a:t>
              </a:r>
              <a:r>
                <a:rPr lang="en-US" altLang="zh-CN" sz="1800" dirty="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|Y</a:t>
              </a:r>
              <a:r>
                <a:rPr lang="en-US" altLang="zh-CN" sz="1800" baseline="-30000" dirty="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n+1</a:t>
              </a:r>
              <a:r>
                <a:rPr lang="en-US" altLang="zh-CN" sz="1800" dirty="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=0</a:t>
              </a:r>
            </a:p>
          </p:txBody>
        </p:sp>
      </p:grpSp>
      <p:sp>
        <p:nvSpPr>
          <p:cNvPr id="59394" name="Rectangle 25"/>
          <p:cNvSpPr>
            <a:spLocks noChangeArrowheads="1"/>
          </p:cNvSpPr>
          <p:nvPr/>
        </p:nvSpPr>
        <p:spPr bwMode="auto">
          <a:xfrm>
            <a:off x="614363" y="554038"/>
            <a:ext cx="85296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2．比较法</a:t>
            </a:r>
            <a:r>
              <a:rPr lang="zh-CN" altLang="en-US">
                <a:solidFill>
                  <a:srgbClr val="80000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——</a:t>
            </a:r>
            <a:r>
              <a:rPr lang="en-US" altLang="zh-CN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Booth</a:t>
            </a: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乘法</a:t>
            </a:r>
            <a:endParaRPr lang="zh-CN" altLang="en-US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51290" name="Object 26"/>
          <p:cNvGraphicFramePr>
            <a:graphicFrameLocks noChangeAspect="1"/>
          </p:cNvGraphicFramePr>
          <p:nvPr/>
        </p:nvGraphicFramePr>
        <p:xfrm>
          <a:off x="57150" y="4560888"/>
          <a:ext cx="8820150" cy="197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6" name="Document" r:id="rId4" imgW="7646035" imgH="1725295" progId="Word.Document.8">
                  <p:embed/>
                </p:oleObj>
              </mc:Choice>
              <mc:Fallback>
                <p:oleObj name="Document" r:id="rId4" imgW="7646035" imgH="1725295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" y="4560888"/>
                        <a:ext cx="8820150" cy="19780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Rectangle 5"/>
          <p:cNvSpPr>
            <a:spLocks noChangeArrowheads="1"/>
          </p:cNvSpPr>
          <p:nvPr/>
        </p:nvSpPr>
        <p:spPr bwMode="auto">
          <a:xfrm>
            <a:off x="4818063" y="3095625"/>
            <a:ext cx="295275" cy="493713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</a:ln>
        </p:spPr>
        <p:txBody>
          <a:bodyPr lIns="90000" tIns="46800" rIns="90000" bIns="0" anchor="ctr">
            <a:spAutoFit/>
          </a:bodyPr>
          <a:lstStyle/>
          <a:p>
            <a:endParaRPr lang="zh-CN" altLang="en-US"/>
          </a:p>
        </p:txBody>
      </p:sp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7237413" y="3105150"/>
            <a:ext cx="333375" cy="493713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</a:ln>
        </p:spPr>
        <p:txBody>
          <a:bodyPr lIns="90000" tIns="46800" rIns="90000" bIns="0" anchor="ctr">
            <a:spAutoFit/>
          </a:bodyPr>
          <a:lstStyle/>
          <a:p>
            <a:endParaRPr lang="zh-CN" altLang="en-US"/>
          </a:p>
        </p:txBody>
      </p:sp>
      <p:sp>
        <p:nvSpPr>
          <p:cNvPr id="59398" name="Rectangle 7"/>
          <p:cNvSpPr>
            <a:spLocks noChangeArrowheads="1"/>
          </p:cNvSpPr>
          <p:nvPr/>
        </p:nvSpPr>
        <p:spPr bwMode="auto">
          <a:xfrm>
            <a:off x="3455988" y="3671888"/>
            <a:ext cx="241300" cy="493712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</a:ln>
        </p:spPr>
        <p:txBody>
          <a:bodyPr lIns="90000" tIns="46800" rIns="90000" bIns="0" anchor="ctr">
            <a:spAutoFit/>
          </a:bodyPr>
          <a:lstStyle/>
          <a:p>
            <a:endParaRPr lang="zh-CN" altLang="en-US"/>
          </a:p>
        </p:txBody>
      </p:sp>
      <p:sp>
        <p:nvSpPr>
          <p:cNvPr id="59399" name="Rectangle 8"/>
          <p:cNvSpPr>
            <a:spLocks noChangeArrowheads="1"/>
          </p:cNvSpPr>
          <p:nvPr/>
        </p:nvSpPr>
        <p:spPr bwMode="auto">
          <a:xfrm>
            <a:off x="5364163" y="3652838"/>
            <a:ext cx="280987" cy="493712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</a:ln>
        </p:spPr>
        <p:txBody>
          <a:bodyPr lIns="90000" tIns="46800" rIns="90000" bIns="0" anchor="ctr">
            <a:spAutoFit/>
          </a:bodyPr>
          <a:lstStyle/>
          <a:p>
            <a:endParaRPr lang="zh-CN" altLang="en-US"/>
          </a:p>
        </p:txBody>
      </p:sp>
      <p:sp>
        <p:nvSpPr>
          <p:cNvPr id="59400" name="Rectangle 9"/>
          <p:cNvSpPr>
            <a:spLocks noChangeArrowheads="1"/>
          </p:cNvSpPr>
          <p:nvPr/>
        </p:nvSpPr>
        <p:spPr bwMode="auto">
          <a:xfrm>
            <a:off x="6343650" y="3659188"/>
            <a:ext cx="290513" cy="493712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</a:ln>
        </p:spPr>
        <p:txBody>
          <a:bodyPr lIns="90000" tIns="46800" rIns="90000" bIns="0" anchor="ctr">
            <a:spAutoFit/>
          </a:bodyPr>
          <a:lstStyle/>
          <a:p>
            <a:endParaRPr lang="zh-CN" altLang="en-US"/>
          </a:p>
        </p:txBody>
      </p:sp>
      <p:sp>
        <p:nvSpPr>
          <p:cNvPr id="59401" name="Rectangle 10"/>
          <p:cNvSpPr>
            <a:spLocks noChangeArrowheads="1"/>
          </p:cNvSpPr>
          <p:nvPr/>
        </p:nvSpPr>
        <p:spPr bwMode="auto">
          <a:xfrm>
            <a:off x="6788150" y="3621088"/>
            <a:ext cx="1311275" cy="493712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</a:ln>
        </p:spPr>
        <p:txBody>
          <a:bodyPr lIns="90000" tIns="46800" rIns="90000" bIns="0" anchor="ctr">
            <a:spAutoFit/>
          </a:bodyPr>
          <a:lstStyle/>
          <a:p>
            <a:endParaRPr lang="zh-CN" altLang="en-US"/>
          </a:p>
        </p:txBody>
      </p:sp>
      <p:sp>
        <p:nvSpPr>
          <p:cNvPr id="59402" name="Rectangle 11"/>
          <p:cNvSpPr>
            <a:spLocks noChangeArrowheads="1"/>
          </p:cNvSpPr>
          <p:nvPr/>
        </p:nvSpPr>
        <p:spPr bwMode="auto">
          <a:xfrm>
            <a:off x="3816350" y="3657600"/>
            <a:ext cx="1214438" cy="493713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</a:ln>
        </p:spPr>
        <p:txBody>
          <a:bodyPr lIns="90000" tIns="46800" rIns="90000" bIns="0" anchor="ctr">
            <a:spAutoFit/>
          </a:bodyPr>
          <a:lstStyle/>
          <a:p>
            <a:endParaRPr lang="zh-CN" altLang="en-US"/>
          </a:p>
        </p:txBody>
      </p:sp>
      <p:sp>
        <p:nvSpPr>
          <p:cNvPr id="59403" name="Rectangle 12"/>
          <p:cNvSpPr>
            <a:spLocks noChangeArrowheads="1"/>
          </p:cNvSpPr>
          <p:nvPr/>
        </p:nvSpPr>
        <p:spPr bwMode="auto">
          <a:xfrm>
            <a:off x="1960563" y="3667125"/>
            <a:ext cx="1252537" cy="493713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</a:ln>
        </p:spPr>
        <p:txBody>
          <a:bodyPr lIns="90000" tIns="46800" rIns="90000" bIns="0" anchor="ctr">
            <a:spAutoFit/>
          </a:bodyPr>
          <a:lstStyle/>
          <a:p>
            <a:endParaRPr lang="zh-CN" altLang="en-US"/>
          </a:p>
        </p:txBody>
      </p:sp>
      <p:sp>
        <p:nvSpPr>
          <p:cNvPr id="59404" name="Rectangle 14"/>
          <p:cNvSpPr>
            <a:spLocks noChangeArrowheads="1"/>
          </p:cNvSpPr>
          <p:nvPr/>
        </p:nvSpPr>
        <p:spPr bwMode="auto">
          <a:xfrm>
            <a:off x="5907088" y="3087688"/>
            <a:ext cx="1354137" cy="493712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</a:ln>
        </p:spPr>
        <p:txBody>
          <a:bodyPr lIns="90000" tIns="46800" rIns="90000" bIns="0" anchor="ctr">
            <a:spAutoFit/>
          </a:bodyPr>
          <a:lstStyle/>
          <a:p>
            <a:endParaRPr lang="zh-CN" altLang="en-US"/>
          </a:p>
        </p:txBody>
      </p:sp>
      <p:sp>
        <p:nvSpPr>
          <p:cNvPr id="59405" name="Rectangle 15"/>
          <p:cNvSpPr>
            <a:spLocks noChangeArrowheads="1"/>
          </p:cNvSpPr>
          <p:nvPr/>
        </p:nvSpPr>
        <p:spPr bwMode="auto">
          <a:xfrm>
            <a:off x="3624263" y="3095625"/>
            <a:ext cx="1168400" cy="493713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</a:ln>
        </p:spPr>
        <p:txBody>
          <a:bodyPr lIns="90000" tIns="46800" rIns="90000" bIns="0" anchor="ctr">
            <a:spAutoFit/>
          </a:bodyPr>
          <a:lstStyle/>
          <a:p>
            <a:endParaRPr lang="zh-CN" altLang="en-US"/>
          </a:p>
        </p:txBody>
      </p:sp>
      <p:sp>
        <p:nvSpPr>
          <p:cNvPr id="59406" name="Rectangle 16"/>
          <p:cNvSpPr>
            <a:spLocks noChangeArrowheads="1"/>
          </p:cNvSpPr>
          <p:nvPr/>
        </p:nvSpPr>
        <p:spPr bwMode="auto">
          <a:xfrm>
            <a:off x="2147888" y="3095625"/>
            <a:ext cx="1252537" cy="493713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</a:ln>
        </p:spPr>
        <p:txBody>
          <a:bodyPr lIns="90000" tIns="46800" rIns="90000" bIns="0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9"/>
          <p:cNvGrpSpPr/>
          <p:nvPr/>
        </p:nvGrpSpPr>
        <p:grpSpPr bwMode="auto">
          <a:xfrm>
            <a:off x="5510213" y="4314825"/>
            <a:ext cx="3386137" cy="42863"/>
            <a:chOff x="5235" y="7644"/>
            <a:chExt cx="2760" cy="31"/>
          </a:xfrm>
        </p:grpSpPr>
        <p:sp>
          <p:nvSpPr>
            <p:cNvPr id="59420" name="Line 20"/>
            <p:cNvSpPr>
              <a:spLocks noChangeShapeType="1"/>
            </p:cNvSpPr>
            <p:nvPr/>
          </p:nvSpPr>
          <p:spPr bwMode="auto">
            <a:xfrm>
              <a:off x="5519" y="7644"/>
              <a:ext cx="2386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1" name="Line 21"/>
            <p:cNvSpPr>
              <a:spLocks noChangeShapeType="1"/>
            </p:cNvSpPr>
            <p:nvPr/>
          </p:nvSpPr>
          <p:spPr bwMode="auto">
            <a:xfrm>
              <a:off x="5235" y="7675"/>
              <a:ext cx="2760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418" name="Line 23"/>
          <p:cNvSpPr>
            <a:spLocks noChangeShapeType="1"/>
          </p:cNvSpPr>
          <p:nvPr/>
        </p:nvSpPr>
        <p:spPr bwMode="auto">
          <a:xfrm>
            <a:off x="6685525" y="4149725"/>
            <a:ext cx="169653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9" name="Line 24"/>
          <p:cNvSpPr>
            <a:spLocks noChangeShapeType="1"/>
          </p:cNvSpPr>
          <p:nvPr/>
        </p:nvSpPr>
        <p:spPr bwMode="auto">
          <a:xfrm>
            <a:off x="6383338" y="4192588"/>
            <a:ext cx="20701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0" name="Rectangle 27"/>
          <p:cNvSpPr>
            <a:spLocks noChangeArrowheads="1"/>
          </p:cNvSpPr>
          <p:nvPr/>
        </p:nvSpPr>
        <p:spPr bwMode="auto">
          <a:xfrm>
            <a:off x="876300" y="3033713"/>
            <a:ext cx="8267700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60000"/>
              </a:lnSpc>
            </a:pPr>
            <a:r>
              <a:rPr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= [X]</a:t>
            </a:r>
            <a:r>
              <a:rPr lang="zh-CN" altLang="en-US" sz="18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(</a:t>
            </a:r>
            <a:r>
              <a:rPr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Y</a:t>
            </a:r>
            <a:r>
              <a:rPr lang="en-US" altLang="zh-CN" sz="18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r>
              <a:rPr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-Y</a:t>
            </a:r>
            <a:r>
              <a:rPr lang="en-US" altLang="zh-CN" sz="18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S</a:t>
            </a:r>
            <a:r>
              <a:rPr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 +[X]</a:t>
            </a:r>
            <a:r>
              <a:rPr lang="zh-CN" altLang="en-US" sz="18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(</a:t>
            </a:r>
            <a:r>
              <a:rPr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Y</a:t>
            </a:r>
            <a:r>
              <a:rPr lang="en-US" altLang="zh-CN" sz="18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</a:t>
            </a:r>
            <a:r>
              <a:rPr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-Y</a:t>
            </a:r>
            <a:r>
              <a:rPr lang="en-US" altLang="zh-CN" sz="18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r>
              <a:rPr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)2</a:t>
            </a:r>
            <a:r>
              <a:rPr lang="en-US" altLang="zh-CN" sz="1800" baseline="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-1</a:t>
            </a:r>
            <a:r>
              <a:rPr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+ </a:t>
            </a:r>
            <a:r>
              <a:rPr lang="en-US" altLang="zh-CN" sz="1800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…</a:t>
            </a:r>
            <a:r>
              <a:rPr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+[X]</a:t>
            </a:r>
            <a:r>
              <a:rPr lang="zh-CN" altLang="en-US" sz="18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(</a:t>
            </a:r>
            <a:r>
              <a:rPr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Y</a:t>
            </a:r>
            <a:r>
              <a:rPr lang="en-US" altLang="zh-CN" sz="18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n+1</a:t>
            </a:r>
            <a:r>
              <a:rPr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-Y</a:t>
            </a:r>
            <a:r>
              <a:rPr lang="en-US" altLang="zh-CN" sz="18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n</a:t>
            </a:r>
            <a:r>
              <a:rPr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)2</a:t>
            </a:r>
            <a:r>
              <a:rPr lang="en-US" altLang="zh-CN" sz="1800" baseline="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-n</a:t>
            </a:r>
            <a:r>
              <a:rPr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]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>
                <a:latin typeface="黑体" panose="02010600030101010101" pitchFamily="2" charset="-122"/>
                <a:ea typeface="黑体" panose="02010600030101010101" pitchFamily="2" charset="-122"/>
              </a:rPr>
              <a:t>     </a:t>
            </a:r>
            <a:r>
              <a:rPr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 [X]</a:t>
            </a:r>
            <a:r>
              <a:rPr lang="zh-CN" altLang="en-US" sz="18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(</a:t>
            </a:r>
            <a:r>
              <a:rPr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Y</a:t>
            </a:r>
            <a:r>
              <a:rPr lang="en-US" altLang="zh-CN" sz="18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r>
              <a:rPr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-Y</a:t>
            </a:r>
            <a:r>
              <a:rPr lang="en-US" altLang="zh-CN" sz="18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S</a:t>
            </a:r>
            <a:r>
              <a:rPr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 +2</a:t>
            </a:r>
            <a:r>
              <a:rPr lang="en-US" altLang="zh-CN" sz="1800" baseline="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-1</a:t>
            </a:r>
            <a:r>
              <a:rPr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([X]</a:t>
            </a:r>
            <a:r>
              <a:rPr lang="zh-CN" altLang="en-US" sz="18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(</a:t>
            </a:r>
            <a:r>
              <a:rPr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Y</a:t>
            </a:r>
            <a:r>
              <a:rPr lang="en-US" altLang="zh-CN" sz="18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</a:t>
            </a:r>
            <a:r>
              <a:rPr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-Y</a:t>
            </a:r>
            <a:r>
              <a:rPr lang="en-US" altLang="zh-CN" sz="18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r>
              <a:rPr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 + 2</a:t>
            </a:r>
            <a:r>
              <a:rPr lang="en-US" altLang="zh-CN" sz="1800" baseline="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-1</a:t>
            </a:r>
            <a:r>
              <a:rPr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( </a:t>
            </a:r>
            <a:r>
              <a:rPr lang="en-US" altLang="zh-CN" sz="1800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…</a:t>
            </a:r>
            <a:r>
              <a:rPr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+2</a:t>
            </a:r>
            <a:r>
              <a:rPr lang="en-US" altLang="zh-CN" sz="1800" baseline="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-1</a:t>
            </a:r>
            <a:r>
              <a:rPr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([X]</a:t>
            </a:r>
            <a:r>
              <a:rPr lang="zh-CN" altLang="en-US" sz="18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(</a:t>
            </a:r>
            <a:r>
              <a:rPr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Y</a:t>
            </a:r>
            <a:r>
              <a:rPr lang="en-US" altLang="zh-CN" sz="18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n+1</a:t>
            </a:r>
            <a:r>
              <a:rPr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-Y</a:t>
            </a:r>
            <a:r>
              <a:rPr lang="en-US" altLang="zh-CN" sz="18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n</a:t>
            </a:r>
            <a:r>
              <a:rPr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)+</a:t>
            </a:r>
            <a:r>
              <a:rPr lang="en-US" altLang="zh-CN" sz="180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0</a:t>
            </a:r>
            <a:r>
              <a:rPr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 </a:t>
            </a:r>
            <a:r>
              <a:rPr lang="en-US" altLang="zh-CN" sz="1800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…</a:t>
            </a:r>
            <a:r>
              <a:rPr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))</a:t>
            </a:r>
          </a:p>
        </p:txBody>
      </p:sp>
      <p:sp>
        <p:nvSpPr>
          <p:cNvPr id="31" name="Line 23"/>
          <p:cNvSpPr>
            <a:spLocks noChangeShapeType="1"/>
          </p:cNvSpPr>
          <p:nvPr/>
        </p:nvSpPr>
        <p:spPr bwMode="auto">
          <a:xfrm>
            <a:off x="5738612" y="5598662"/>
            <a:ext cx="74591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24"/>
          <p:cNvSpPr>
            <a:spLocks noChangeShapeType="1"/>
          </p:cNvSpPr>
          <p:nvPr/>
        </p:nvSpPr>
        <p:spPr bwMode="auto">
          <a:xfrm>
            <a:off x="5605749" y="5644381"/>
            <a:ext cx="91016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5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18" grpId="0" animBg="1"/>
      <p:bldP spid="59419" grpId="0" animBg="1"/>
      <p:bldP spid="31" grpId="0" animBg="1"/>
      <p:bldP spid="3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 bwMode="auto">
          <a:xfrm>
            <a:off x="1006475" y="1757363"/>
            <a:ext cx="3675063" cy="844550"/>
            <a:chOff x="634" y="1107"/>
            <a:chExt cx="2315" cy="532"/>
          </a:xfrm>
        </p:grpSpPr>
        <p:sp>
          <p:nvSpPr>
            <p:cNvPr id="60422" name="Rectangle 10"/>
            <p:cNvSpPr>
              <a:spLocks noChangeArrowheads="1"/>
            </p:cNvSpPr>
            <p:nvPr/>
          </p:nvSpPr>
          <p:spPr bwMode="auto">
            <a:xfrm>
              <a:off x="2007" y="1321"/>
              <a:ext cx="942" cy="311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FFFF"/>
              </a:solidFill>
              <a:miter lim="800000"/>
            </a:ln>
          </p:spPr>
          <p:txBody>
            <a:bodyPr lIns="90000" tIns="46800" rIns="9000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23" name="Rectangle 8"/>
            <p:cNvSpPr>
              <a:spLocks noChangeArrowheads="1"/>
            </p:cNvSpPr>
            <p:nvPr/>
          </p:nvSpPr>
          <p:spPr bwMode="auto">
            <a:xfrm>
              <a:off x="1226" y="1328"/>
              <a:ext cx="218" cy="31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lIns="90000" tIns="46800" rIns="9000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24" name="Oval 12"/>
            <p:cNvSpPr>
              <a:spLocks noChangeArrowheads="1"/>
            </p:cNvSpPr>
            <p:nvPr/>
          </p:nvSpPr>
          <p:spPr bwMode="auto">
            <a:xfrm>
              <a:off x="634" y="1107"/>
              <a:ext cx="466" cy="250"/>
            </a:xfrm>
            <a:prstGeom prst="ellipse">
              <a:avLst/>
            </a:prstGeom>
            <a:noFill/>
            <a:ln w="19050" algn="ctr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25" name="Oval 13"/>
            <p:cNvSpPr>
              <a:spLocks noChangeArrowheads="1"/>
            </p:cNvSpPr>
            <p:nvPr/>
          </p:nvSpPr>
          <p:spPr bwMode="auto">
            <a:xfrm>
              <a:off x="1508" y="1377"/>
              <a:ext cx="420" cy="250"/>
            </a:xfrm>
            <a:prstGeom prst="ellipse">
              <a:avLst/>
            </a:prstGeom>
            <a:noFill/>
            <a:ln w="19050" algn="ctr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26" name="Line 14"/>
            <p:cNvSpPr>
              <a:spLocks noChangeShapeType="1"/>
            </p:cNvSpPr>
            <p:nvPr/>
          </p:nvSpPr>
          <p:spPr bwMode="auto">
            <a:xfrm>
              <a:off x="1112" y="1275"/>
              <a:ext cx="407" cy="133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419" name="Rectangle 11"/>
          <p:cNvSpPr>
            <a:spLocks noChangeArrowheads="1"/>
          </p:cNvSpPr>
          <p:nvPr/>
        </p:nvSpPr>
        <p:spPr bwMode="auto">
          <a:xfrm>
            <a:off x="952500" y="1135063"/>
            <a:ext cx="81915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algn="just" eaLnBrk="1" hangingPunct="1">
              <a:lnSpc>
                <a:spcPct val="100000"/>
              </a:lnSpc>
            </a:pPr>
            <a:r>
              <a:rPr lang="zh-CN" altLang="en-US" sz="22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可用递推公式计算：                                       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60420" name="Rectangle 25"/>
          <p:cNvSpPr>
            <a:spLocks noChangeArrowheads="1"/>
          </p:cNvSpPr>
          <p:nvPr/>
        </p:nvSpPr>
        <p:spPr bwMode="auto">
          <a:xfrm>
            <a:off x="614363" y="554038"/>
            <a:ext cx="85296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2．比较法</a:t>
            </a:r>
            <a:r>
              <a:rPr lang="zh-CN" altLang="en-US">
                <a:solidFill>
                  <a:srgbClr val="80000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——</a:t>
            </a:r>
            <a:r>
              <a:rPr lang="en-US" altLang="zh-CN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Booth</a:t>
            </a: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乘法</a:t>
            </a:r>
            <a:endParaRPr lang="zh-CN" altLang="en-US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0421" name="Rectangle 13"/>
          <p:cNvSpPr>
            <a:spLocks noChangeArrowheads="1"/>
          </p:cNvSpPr>
          <p:nvPr/>
        </p:nvSpPr>
        <p:spPr bwMode="auto">
          <a:xfrm>
            <a:off x="977900" y="1563688"/>
            <a:ext cx="8166100" cy="346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indent="1905" algn="just"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[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Z</a:t>
            </a:r>
            <a:r>
              <a:rPr lang="en-US" altLang="zh-CN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0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]</a:t>
            </a:r>
            <a:r>
              <a:rPr lang="zh-CN" altLang="en-US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 0                       </a:t>
            </a:r>
            <a:r>
              <a:rPr lang="zh-CN" altLang="en-US" sz="200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-- 初始部分积</a:t>
            </a:r>
          </a:p>
          <a:p>
            <a:pPr indent="1905" algn="just">
              <a:lnSpc>
                <a:spcPct val="150000"/>
              </a:lnSpc>
            </a:pP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[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Z</a:t>
            </a:r>
            <a:r>
              <a:rPr lang="en-US" altLang="zh-CN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]</a:t>
            </a:r>
            <a:r>
              <a:rPr lang="zh-CN" altLang="en-US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 2</a:t>
            </a:r>
            <a:r>
              <a:rPr lang="zh-CN" altLang="en-US" sz="2000" baseline="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-1</a:t>
            </a: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{[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Z</a:t>
            </a:r>
            <a:r>
              <a:rPr lang="en-US" altLang="zh-CN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0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]</a:t>
            </a:r>
            <a:r>
              <a:rPr lang="zh-CN" altLang="en-US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+(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Y</a:t>
            </a:r>
            <a:r>
              <a:rPr lang="en-US" altLang="zh-CN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n+1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-Y</a:t>
            </a:r>
            <a:r>
              <a:rPr lang="en-US" altLang="zh-CN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n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)[X]</a:t>
            </a:r>
            <a:r>
              <a:rPr lang="zh-CN" altLang="en-US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}  </a:t>
            </a:r>
            <a:r>
              <a:rPr lang="zh-CN" altLang="en-US" sz="200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-- 第1次累加并右移之后的部分积</a:t>
            </a:r>
          </a:p>
          <a:p>
            <a:pPr indent="1905" algn="just">
              <a:lnSpc>
                <a:spcPct val="150000"/>
              </a:lnSpc>
            </a:pP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[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Z</a:t>
            </a:r>
            <a:r>
              <a:rPr lang="en-US" altLang="zh-CN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]</a:t>
            </a:r>
            <a:r>
              <a:rPr lang="zh-CN" altLang="en-US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 2</a:t>
            </a:r>
            <a:r>
              <a:rPr lang="zh-CN" altLang="en-US" sz="2000" baseline="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-1</a:t>
            </a: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{[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Z</a:t>
            </a:r>
            <a:r>
              <a:rPr lang="en-US" altLang="zh-CN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]</a:t>
            </a:r>
            <a:r>
              <a:rPr lang="zh-CN" altLang="en-US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+(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Y</a:t>
            </a:r>
            <a:r>
              <a:rPr lang="en-US" altLang="zh-CN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n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-Y</a:t>
            </a:r>
            <a:r>
              <a:rPr lang="en-US" altLang="zh-CN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n-1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)[X]</a:t>
            </a:r>
            <a:r>
              <a:rPr lang="zh-CN" altLang="en-US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}  </a:t>
            </a:r>
            <a:r>
              <a:rPr lang="zh-CN" altLang="en-US" sz="200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-- 第2次累加并右移之后的部分积</a:t>
            </a:r>
          </a:p>
          <a:p>
            <a:pPr indent="1905" algn="just">
              <a:lnSpc>
                <a:spcPct val="150000"/>
              </a:lnSpc>
            </a:pP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</a:t>
            </a:r>
            <a:r>
              <a:rPr lang="zh-CN" altLang="en-US" sz="2000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……</a:t>
            </a:r>
            <a:endParaRPr lang="zh-CN" altLang="en-US" sz="200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1905" algn="just">
              <a:lnSpc>
                <a:spcPct val="150000"/>
              </a:lnSpc>
            </a:pP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[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Z</a:t>
            </a:r>
            <a:r>
              <a:rPr lang="en-US" altLang="zh-CN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n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]</a:t>
            </a:r>
            <a:r>
              <a:rPr lang="zh-CN" altLang="en-US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 2</a:t>
            </a:r>
            <a:r>
              <a:rPr lang="zh-CN" altLang="en-US" sz="2000" baseline="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-1</a:t>
            </a: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{[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Z</a:t>
            </a:r>
            <a:r>
              <a:rPr lang="en-US" altLang="zh-CN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n-1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]</a:t>
            </a:r>
            <a:r>
              <a:rPr lang="zh-CN" altLang="en-US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+(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Y</a:t>
            </a:r>
            <a:r>
              <a:rPr lang="en-US" altLang="zh-CN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-Y</a:t>
            </a:r>
            <a:r>
              <a:rPr lang="en-US" altLang="zh-CN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)[X]</a:t>
            </a:r>
            <a:r>
              <a:rPr lang="zh-CN" altLang="en-US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}  </a:t>
            </a:r>
            <a:r>
              <a:rPr lang="zh-CN" altLang="en-US" sz="200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-- 第</a:t>
            </a:r>
            <a:r>
              <a:rPr lang="en-US" altLang="zh-CN" sz="200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n</a:t>
            </a:r>
            <a:r>
              <a:rPr lang="zh-CN" altLang="en-US" sz="200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次累加并右移之后的部分积</a:t>
            </a:r>
          </a:p>
          <a:p>
            <a:pPr indent="1905" algn="just">
              <a:lnSpc>
                <a:spcPct val="60000"/>
              </a:lnSpc>
            </a:pPr>
            <a:endParaRPr lang="zh-CN" altLang="en-US" sz="2000">
              <a:solidFill>
                <a:srgbClr val="00330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1905" algn="just">
              <a:lnSpc>
                <a:spcPct val="150000"/>
              </a:lnSpc>
            </a:pP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∴[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X×Y]</a:t>
            </a:r>
            <a:r>
              <a:rPr lang="zh-CN" altLang="en-US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= [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Z</a:t>
            </a:r>
            <a:r>
              <a:rPr lang="en-US" altLang="zh-CN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n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]</a:t>
            </a:r>
            <a:r>
              <a:rPr lang="zh-CN" altLang="en-US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+(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Y</a:t>
            </a:r>
            <a:r>
              <a:rPr lang="en-US" altLang="zh-CN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-Y</a:t>
            </a:r>
            <a:r>
              <a:rPr lang="en-US" altLang="zh-CN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s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)[X]</a:t>
            </a:r>
            <a:r>
              <a:rPr lang="zh-CN" altLang="en-US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</a:t>
            </a:r>
            <a:r>
              <a:rPr lang="zh-CN" altLang="en-US" sz="200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-- 最后1次累加，</a:t>
            </a:r>
            <a:r>
              <a:rPr lang="zh-CN" altLang="en-US" sz="200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但不移位</a:t>
            </a:r>
            <a:r>
              <a:rPr lang="zh-CN" altLang="en-US" sz="200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！</a:t>
            </a:r>
          </a:p>
          <a:p>
            <a:pPr indent="1905">
              <a:lnSpc>
                <a:spcPct val="150000"/>
              </a:lnSpc>
            </a:pPr>
            <a:endParaRPr lang="zh-CN" altLang="en-US" sz="2000" b="0">
              <a:solidFill>
                <a:srgbClr val="00330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"/>
          <p:cNvSpPr>
            <a:spLocks noChangeArrowheads="1"/>
          </p:cNvSpPr>
          <p:nvPr/>
        </p:nvSpPr>
        <p:spPr bwMode="auto">
          <a:xfrm>
            <a:off x="3186113" y="2097088"/>
            <a:ext cx="1495425" cy="493712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</a:ln>
        </p:spPr>
        <p:txBody>
          <a:bodyPr lIns="90000" tIns="46800" rIns="90000" bIns="0" anchor="ctr">
            <a:spAutoFit/>
          </a:bodyPr>
          <a:lstStyle/>
          <a:p>
            <a:endParaRPr lang="zh-CN" altLang="en-US"/>
          </a:p>
        </p:txBody>
      </p:sp>
      <p:sp>
        <p:nvSpPr>
          <p:cNvPr id="61443" name="Rectangle 8"/>
          <p:cNvSpPr>
            <a:spLocks noChangeArrowheads="1"/>
          </p:cNvSpPr>
          <p:nvPr/>
        </p:nvSpPr>
        <p:spPr bwMode="auto">
          <a:xfrm>
            <a:off x="1946275" y="2108200"/>
            <a:ext cx="346075" cy="493713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</a:ln>
        </p:spPr>
        <p:txBody>
          <a:bodyPr lIns="90000" tIns="46800" rIns="90000" bIns="0" anchor="ctr">
            <a:spAutoFit/>
          </a:bodyPr>
          <a:lstStyle/>
          <a:p>
            <a:endParaRPr lang="zh-CN" altLang="en-US"/>
          </a:p>
        </p:txBody>
      </p:sp>
      <p:sp>
        <p:nvSpPr>
          <p:cNvPr id="61444" name="Rectangle 11"/>
          <p:cNvSpPr>
            <a:spLocks noChangeArrowheads="1"/>
          </p:cNvSpPr>
          <p:nvPr/>
        </p:nvSpPr>
        <p:spPr bwMode="auto">
          <a:xfrm>
            <a:off x="952500" y="1135063"/>
            <a:ext cx="81915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algn="just" eaLnBrk="1" hangingPunct="1">
              <a:lnSpc>
                <a:spcPct val="100000"/>
              </a:lnSpc>
            </a:pPr>
            <a:r>
              <a:rPr lang="zh-CN" altLang="en-US" sz="22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可用递推公式计算：                                       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2" name="Group 16"/>
          <p:cNvGrpSpPr/>
          <p:nvPr/>
        </p:nvGrpSpPr>
        <p:grpSpPr bwMode="auto">
          <a:xfrm>
            <a:off x="831850" y="4705350"/>
            <a:ext cx="8039195" cy="1419225"/>
            <a:chOff x="524" y="2964"/>
            <a:chExt cx="4764" cy="894"/>
          </a:xfrm>
        </p:grpSpPr>
        <p:sp>
          <p:nvSpPr>
            <p:cNvPr id="61454" name="Rectangle 14"/>
            <p:cNvSpPr>
              <a:spLocks noChangeArrowheads="1"/>
            </p:cNvSpPr>
            <p:nvPr/>
          </p:nvSpPr>
          <p:spPr bwMode="auto">
            <a:xfrm>
              <a:off x="584" y="2964"/>
              <a:ext cx="4704" cy="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/>
            <a:p>
              <a:pPr algn="just" eaLnBrk="1" hangingPunct="1">
                <a:lnSpc>
                  <a:spcPct val="1300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 由此可见，</a:t>
              </a:r>
              <a:r>
                <a:rPr lang="en-US" altLang="zh-CN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Booth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乘法可以把符号位和数值位同等对待，一起参加运算。</a:t>
              </a:r>
              <a:r>
                <a:rPr lang="zh-CN" altLang="en-US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运算共需做</a:t>
              </a:r>
              <a:r>
                <a:rPr lang="en-US" altLang="zh-CN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n+1</a:t>
              </a:r>
              <a:r>
                <a:rPr lang="zh-CN" altLang="en-US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次累加(用双符号位运算)，</a:t>
              </a:r>
              <a:r>
                <a:rPr lang="en-US" altLang="zh-CN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n</a:t>
              </a:r>
              <a:r>
                <a:rPr lang="zh-CN" altLang="en-US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次移位，第</a:t>
              </a:r>
              <a:r>
                <a:rPr lang="en-US" altLang="zh-CN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n+1</a:t>
              </a:r>
              <a:r>
                <a:rPr lang="zh-CN" altLang="en-US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次不移位。</a:t>
              </a:r>
              <a:endParaRPr lang="zh-CN" altLang="en-US" b="0" dirty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graphicFrame>
          <p:nvGraphicFramePr>
            <p:cNvPr id="61455" name="Object 15"/>
            <p:cNvGraphicFramePr>
              <a:graphicFrameLocks noChangeAspect="1"/>
            </p:cNvGraphicFramePr>
            <p:nvPr/>
          </p:nvGraphicFramePr>
          <p:xfrm>
            <a:off x="524" y="3105"/>
            <a:ext cx="37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0" name="位图图像" r:id="rId3" imgW="809625" imgH="438150" progId="Paint.Picture">
                    <p:embed/>
                  </p:oleObj>
                </mc:Choice>
                <mc:Fallback>
                  <p:oleObj name="位图图像" r:id="rId3" imgW="809625" imgH="438150" progId="Paint.Picture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" y="3105"/>
                          <a:ext cx="37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46" name="Rectangle 25"/>
          <p:cNvSpPr>
            <a:spLocks noChangeArrowheads="1"/>
          </p:cNvSpPr>
          <p:nvPr/>
        </p:nvSpPr>
        <p:spPr bwMode="auto">
          <a:xfrm>
            <a:off x="614363" y="554038"/>
            <a:ext cx="85296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2．比较法</a:t>
            </a:r>
            <a:r>
              <a:rPr lang="zh-CN" altLang="en-US">
                <a:solidFill>
                  <a:srgbClr val="80000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——</a:t>
            </a:r>
            <a:r>
              <a:rPr lang="en-US" altLang="zh-CN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Booth</a:t>
            </a: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乘法</a:t>
            </a:r>
            <a:endParaRPr lang="zh-CN" altLang="en-US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61447" name="Group 21"/>
          <p:cNvGrpSpPr/>
          <p:nvPr/>
        </p:nvGrpSpPr>
        <p:grpSpPr bwMode="auto">
          <a:xfrm>
            <a:off x="1006475" y="2198688"/>
            <a:ext cx="3675063" cy="962025"/>
            <a:chOff x="634" y="1385"/>
            <a:chExt cx="2315" cy="606"/>
          </a:xfrm>
        </p:grpSpPr>
        <p:sp>
          <p:nvSpPr>
            <p:cNvPr id="61449" name="Rectangle 10"/>
            <p:cNvSpPr>
              <a:spLocks noChangeArrowheads="1"/>
            </p:cNvSpPr>
            <p:nvPr/>
          </p:nvSpPr>
          <p:spPr bwMode="auto">
            <a:xfrm>
              <a:off x="2007" y="1673"/>
              <a:ext cx="942" cy="311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FFFF"/>
              </a:solidFill>
              <a:miter lim="800000"/>
            </a:ln>
          </p:spPr>
          <p:txBody>
            <a:bodyPr lIns="90000" tIns="46800" rIns="9000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50" name="Rectangle 8"/>
            <p:cNvSpPr>
              <a:spLocks noChangeArrowheads="1"/>
            </p:cNvSpPr>
            <p:nvPr/>
          </p:nvSpPr>
          <p:spPr bwMode="auto">
            <a:xfrm>
              <a:off x="1226" y="1680"/>
              <a:ext cx="218" cy="31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lIns="90000" tIns="46800" rIns="9000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51" name="Oval 12"/>
            <p:cNvSpPr>
              <a:spLocks noChangeArrowheads="1"/>
            </p:cNvSpPr>
            <p:nvPr/>
          </p:nvSpPr>
          <p:spPr bwMode="auto">
            <a:xfrm>
              <a:off x="634" y="1385"/>
              <a:ext cx="465" cy="263"/>
            </a:xfrm>
            <a:prstGeom prst="ellipse">
              <a:avLst/>
            </a:prstGeom>
            <a:noFill/>
            <a:ln w="19050" algn="ctr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0" anchor="ctr"/>
            <a:lstStyle/>
            <a:p>
              <a:endParaRPr lang="zh-CN" altLang="en-US"/>
            </a:p>
          </p:txBody>
        </p:sp>
        <p:sp>
          <p:nvSpPr>
            <p:cNvPr id="61452" name="Oval 13"/>
            <p:cNvSpPr>
              <a:spLocks noChangeArrowheads="1"/>
            </p:cNvSpPr>
            <p:nvPr/>
          </p:nvSpPr>
          <p:spPr bwMode="auto">
            <a:xfrm>
              <a:off x="1508" y="1655"/>
              <a:ext cx="420" cy="263"/>
            </a:xfrm>
            <a:prstGeom prst="ellipse">
              <a:avLst/>
            </a:prstGeom>
            <a:noFill/>
            <a:ln w="19050" algn="ctr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0" anchor="ctr"/>
            <a:lstStyle/>
            <a:p>
              <a:endParaRPr lang="zh-CN" altLang="en-US"/>
            </a:p>
          </p:txBody>
        </p:sp>
        <p:sp>
          <p:nvSpPr>
            <p:cNvPr id="61453" name="Line 14"/>
            <p:cNvSpPr>
              <a:spLocks noChangeShapeType="1"/>
            </p:cNvSpPr>
            <p:nvPr/>
          </p:nvSpPr>
          <p:spPr bwMode="auto">
            <a:xfrm>
              <a:off x="1112" y="1627"/>
              <a:ext cx="407" cy="133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448" name="Rectangle 13"/>
          <p:cNvSpPr>
            <a:spLocks noChangeArrowheads="1"/>
          </p:cNvSpPr>
          <p:nvPr/>
        </p:nvSpPr>
        <p:spPr bwMode="auto">
          <a:xfrm>
            <a:off x="977900" y="1563688"/>
            <a:ext cx="8166100" cy="346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indent="1905" algn="just"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[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Z</a:t>
            </a:r>
            <a:r>
              <a:rPr lang="en-US" altLang="zh-CN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0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]</a:t>
            </a:r>
            <a:r>
              <a:rPr lang="zh-CN" altLang="en-US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 0                       </a:t>
            </a:r>
            <a:r>
              <a:rPr lang="zh-CN" altLang="en-US" sz="200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-- 初始部分积</a:t>
            </a:r>
          </a:p>
          <a:p>
            <a:pPr indent="1905" algn="just">
              <a:lnSpc>
                <a:spcPct val="150000"/>
              </a:lnSpc>
            </a:pP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[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Z</a:t>
            </a:r>
            <a:r>
              <a:rPr lang="en-US" altLang="zh-CN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]</a:t>
            </a:r>
            <a:r>
              <a:rPr lang="zh-CN" altLang="en-US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 2</a:t>
            </a:r>
            <a:r>
              <a:rPr lang="zh-CN" altLang="en-US" sz="2000" baseline="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-1</a:t>
            </a: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{[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Z</a:t>
            </a:r>
            <a:r>
              <a:rPr lang="en-US" altLang="zh-CN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0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]</a:t>
            </a:r>
            <a:r>
              <a:rPr lang="zh-CN" altLang="en-US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+(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Y</a:t>
            </a:r>
            <a:r>
              <a:rPr lang="en-US" altLang="zh-CN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n+1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-Y</a:t>
            </a:r>
            <a:r>
              <a:rPr lang="en-US" altLang="zh-CN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n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)[X]</a:t>
            </a:r>
            <a:r>
              <a:rPr lang="zh-CN" altLang="en-US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}  </a:t>
            </a:r>
            <a:r>
              <a:rPr lang="zh-CN" altLang="en-US" sz="200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-- 第1次累加并右移之后的部分积</a:t>
            </a:r>
          </a:p>
          <a:p>
            <a:pPr indent="1905" algn="just">
              <a:lnSpc>
                <a:spcPct val="150000"/>
              </a:lnSpc>
            </a:pP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[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Z</a:t>
            </a:r>
            <a:r>
              <a:rPr lang="en-US" altLang="zh-CN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]</a:t>
            </a:r>
            <a:r>
              <a:rPr lang="zh-CN" altLang="en-US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 2</a:t>
            </a:r>
            <a:r>
              <a:rPr lang="zh-CN" altLang="en-US" sz="2000" baseline="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-1</a:t>
            </a: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{[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Z</a:t>
            </a:r>
            <a:r>
              <a:rPr lang="en-US" altLang="zh-CN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]</a:t>
            </a:r>
            <a:r>
              <a:rPr lang="zh-CN" altLang="en-US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+(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Y</a:t>
            </a:r>
            <a:r>
              <a:rPr lang="en-US" altLang="zh-CN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n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-Y</a:t>
            </a:r>
            <a:r>
              <a:rPr lang="en-US" altLang="zh-CN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n-1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)[X]</a:t>
            </a:r>
            <a:r>
              <a:rPr lang="zh-CN" altLang="en-US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}  </a:t>
            </a:r>
            <a:r>
              <a:rPr lang="zh-CN" altLang="en-US" sz="200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-- 第2次累加并右移之后的部分积</a:t>
            </a:r>
          </a:p>
          <a:p>
            <a:pPr indent="1905" algn="just">
              <a:lnSpc>
                <a:spcPct val="150000"/>
              </a:lnSpc>
            </a:pP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</a:t>
            </a:r>
            <a:r>
              <a:rPr lang="zh-CN" altLang="en-US" sz="2000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……</a:t>
            </a:r>
            <a:endParaRPr lang="zh-CN" altLang="en-US" sz="200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1905" algn="just">
              <a:lnSpc>
                <a:spcPct val="150000"/>
              </a:lnSpc>
            </a:pP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[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Z</a:t>
            </a:r>
            <a:r>
              <a:rPr lang="en-US" altLang="zh-CN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n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]</a:t>
            </a:r>
            <a:r>
              <a:rPr lang="zh-CN" altLang="en-US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 2</a:t>
            </a:r>
            <a:r>
              <a:rPr lang="zh-CN" altLang="en-US" sz="2000" baseline="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-1</a:t>
            </a: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{[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Z</a:t>
            </a:r>
            <a:r>
              <a:rPr lang="en-US" altLang="zh-CN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n-1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]</a:t>
            </a:r>
            <a:r>
              <a:rPr lang="zh-CN" altLang="en-US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+(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Y</a:t>
            </a:r>
            <a:r>
              <a:rPr lang="en-US" altLang="zh-CN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-Y</a:t>
            </a:r>
            <a:r>
              <a:rPr lang="en-US" altLang="zh-CN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)[X]</a:t>
            </a:r>
            <a:r>
              <a:rPr lang="zh-CN" altLang="en-US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}  </a:t>
            </a:r>
            <a:r>
              <a:rPr lang="zh-CN" altLang="en-US" sz="200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-- 第</a:t>
            </a:r>
            <a:r>
              <a:rPr lang="en-US" altLang="zh-CN" sz="200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n</a:t>
            </a:r>
            <a:r>
              <a:rPr lang="zh-CN" altLang="en-US" sz="200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次累加并右移之后的部分积</a:t>
            </a:r>
          </a:p>
          <a:p>
            <a:pPr indent="1905" algn="just">
              <a:lnSpc>
                <a:spcPct val="60000"/>
              </a:lnSpc>
            </a:pPr>
            <a:endParaRPr lang="zh-CN" altLang="en-US" sz="2000">
              <a:solidFill>
                <a:srgbClr val="00330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1905" algn="just">
              <a:lnSpc>
                <a:spcPct val="150000"/>
              </a:lnSpc>
            </a:pP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∴[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X×Y]</a:t>
            </a:r>
            <a:r>
              <a:rPr lang="zh-CN" altLang="en-US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= [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Z</a:t>
            </a:r>
            <a:r>
              <a:rPr lang="en-US" altLang="zh-CN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n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]</a:t>
            </a:r>
            <a:r>
              <a:rPr lang="zh-CN" altLang="en-US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+(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Y</a:t>
            </a:r>
            <a:r>
              <a:rPr lang="en-US" altLang="zh-CN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-Y</a:t>
            </a:r>
            <a:r>
              <a:rPr lang="en-US" altLang="zh-CN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s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)[X]</a:t>
            </a:r>
            <a:r>
              <a:rPr lang="zh-CN" altLang="en-US" sz="20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</a:t>
            </a:r>
            <a:r>
              <a:rPr lang="zh-CN" altLang="en-US" sz="200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-- 最后1次累加，</a:t>
            </a:r>
            <a:r>
              <a:rPr lang="zh-CN" altLang="en-US" sz="200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但不移位</a:t>
            </a:r>
            <a:r>
              <a:rPr lang="zh-CN" altLang="en-US" sz="200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！</a:t>
            </a:r>
          </a:p>
          <a:p>
            <a:pPr indent="1905">
              <a:lnSpc>
                <a:spcPct val="150000"/>
              </a:lnSpc>
            </a:pPr>
            <a:endParaRPr lang="zh-CN" altLang="en-US" sz="2000" b="0">
              <a:solidFill>
                <a:srgbClr val="00330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698500" y="579438"/>
            <a:ext cx="84455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algn="just" eaLnBrk="1" hangingPunct="1">
              <a:lnSpc>
                <a:spcPct val="100000"/>
              </a:lnSpc>
            </a:pPr>
            <a:r>
              <a:rPr lang="en-US" altLang="zh-CN" sz="220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Booth</a:t>
            </a:r>
            <a:r>
              <a:rPr lang="zh-CN" altLang="en-US" sz="220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乘法运算规则：</a:t>
            </a:r>
            <a:endParaRPr lang="zh-CN" altLang="en-US" b="0">
              <a:solidFill>
                <a:schemeClr val="hlink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1077913" y="1395413"/>
          <a:ext cx="6929437" cy="293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1" name="Document" r:id="rId4" imgW="7045325" imgH="2983865" progId="Word.Document.8">
                  <p:embed/>
                </p:oleObj>
              </mc:Choice>
              <mc:Fallback>
                <p:oleObj name="Document" r:id="rId4" imgW="7045325" imgH="298386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1395413"/>
                        <a:ext cx="6929437" cy="293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0"/>
          <p:cNvSpPr>
            <a:spLocks noChangeArrowheads="1"/>
          </p:cNvSpPr>
          <p:nvPr/>
        </p:nvSpPr>
        <p:spPr bwMode="auto">
          <a:xfrm>
            <a:off x="533400" y="341313"/>
            <a:ext cx="8610600" cy="152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indent="8255" algn="just" eaLnBrk="1" hangingPunct="1">
              <a:lnSpc>
                <a:spcPct val="160000"/>
              </a:lnSpc>
            </a:pPr>
            <a:r>
              <a:rPr lang="zh-CN" altLang="en-US" sz="1500" dirty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例：</a:t>
            </a:r>
            <a:r>
              <a:rPr lang="zh-CN" altLang="en-US" sz="15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已知</a:t>
            </a:r>
            <a:r>
              <a:rPr lang="en-US" altLang="zh-CN" sz="15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X=-0.1101，Y=0.1011；</a:t>
            </a:r>
            <a:r>
              <a:rPr lang="zh-CN" altLang="en-US" sz="15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求</a:t>
            </a:r>
            <a:r>
              <a:rPr lang="en-US" altLang="zh-CN" sz="15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X×Y。  ( </a:t>
            </a:r>
            <a:r>
              <a:rPr lang="en-US" altLang="zh-CN" sz="1500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P95 </a:t>
            </a:r>
            <a:r>
              <a:rPr lang="zh-CN" altLang="en-US" sz="1500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例</a:t>
            </a:r>
            <a:r>
              <a:rPr lang="en-US" altLang="zh-CN" sz="1500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4-</a:t>
            </a:r>
            <a:r>
              <a:rPr lang="zh-CN" altLang="en-US" sz="1500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9</a:t>
            </a:r>
            <a:r>
              <a:rPr lang="zh-CN" altLang="en-US" sz="15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</a:t>
            </a:r>
            <a:endParaRPr lang="zh-CN" altLang="en-US" sz="1000" dirty="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8255" algn="just">
              <a:lnSpc>
                <a:spcPct val="160000"/>
              </a:lnSpc>
            </a:pPr>
            <a:r>
              <a:rPr lang="zh-CN" altLang="en-US" sz="15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[</a:t>
            </a:r>
            <a:r>
              <a:rPr lang="en-US" altLang="zh-CN" sz="15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X]</a:t>
            </a:r>
            <a:r>
              <a:rPr lang="zh-CN" altLang="en-US" sz="1500" baseline="-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15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=11.0011→</a:t>
            </a:r>
            <a:r>
              <a:rPr lang="en-US" altLang="zh-CN" sz="15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B</a:t>
            </a:r>
            <a:r>
              <a:rPr lang="zh-CN" altLang="en-US" sz="15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寄存器， [</a:t>
            </a:r>
            <a:r>
              <a:rPr lang="en-US" altLang="zh-CN" sz="15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Y]</a:t>
            </a:r>
            <a:r>
              <a:rPr lang="zh-CN" altLang="en-US" sz="1500" baseline="-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15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=0.1011→</a:t>
            </a:r>
            <a:r>
              <a:rPr lang="en-US" altLang="zh-CN" sz="15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C</a:t>
            </a:r>
            <a:r>
              <a:rPr lang="zh-CN" altLang="en-US" sz="15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寄存器， 0→</a:t>
            </a:r>
            <a:r>
              <a:rPr lang="en-US" altLang="zh-CN" sz="15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</a:t>
            </a:r>
            <a:r>
              <a:rPr lang="zh-CN" altLang="en-US" sz="15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寄存器(累加器)</a:t>
            </a:r>
            <a:endParaRPr lang="zh-CN" altLang="en-US" sz="1000" dirty="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8255" algn="just">
              <a:lnSpc>
                <a:spcPct val="160000"/>
              </a:lnSpc>
            </a:pPr>
            <a:r>
              <a:rPr lang="zh-CN" altLang="en-US" sz="15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[-</a:t>
            </a:r>
            <a:r>
              <a:rPr lang="en-US" altLang="zh-CN" sz="15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X]</a:t>
            </a:r>
            <a:r>
              <a:rPr lang="zh-CN" altLang="en-US" sz="1500" baseline="-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15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=00.1101</a:t>
            </a:r>
            <a:endParaRPr lang="zh-CN" altLang="en-US" sz="1000" dirty="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8255">
              <a:lnSpc>
                <a:spcPct val="160000"/>
              </a:lnSpc>
            </a:pPr>
            <a:r>
              <a:rPr lang="en-US" altLang="zh-CN" sz="15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Booth</a:t>
            </a:r>
            <a:r>
              <a:rPr lang="zh-CN" altLang="en-US" sz="15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乘法示例</a:t>
            </a:r>
            <a:endParaRPr lang="zh-CN" altLang="en-US" b="0" dirty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aphicFrame>
        <p:nvGraphicFramePr>
          <p:cNvPr id="63491" name="Object 59"/>
          <p:cNvGraphicFramePr>
            <a:graphicFrameLocks noChangeAspect="1"/>
          </p:cNvGraphicFramePr>
          <p:nvPr/>
        </p:nvGraphicFramePr>
        <p:xfrm>
          <a:off x="1308100" y="1765300"/>
          <a:ext cx="69723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2" name="文档" r:id="rId3" imgW="6710045" imgH="4474210" progId="Word.Document.8">
                  <p:embed/>
                </p:oleObj>
              </mc:Choice>
              <mc:Fallback>
                <p:oleObj name="文档" r:id="rId3" imgW="6710045" imgH="4474210" progId="Word.Document.8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1765300"/>
                        <a:ext cx="6972300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492" name="Group 60"/>
          <p:cNvGrpSpPr/>
          <p:nvPr/>
        </p:nvGrpSpPr>
        <p:grpSpPr bwMode="auto">
          <a:xfrm>
            <a:off x="3059113" y="1657350"/>
            <a:ext cx="2484437" cy="238125"/>
            <a:chOff x="1927" y="932"/>
            <a:chExt cx="1491" cy="150"/>
          </a:xfrm>
        </p:grpSpPr>
        <p:sp>
          <p:nvSpPr>
            <p:cNvPr id="63515" name="Text Box 3"/>
            <p:cNvSpPr txBox="1">
              <a:spLocks noChangeArrowheads="1"/>
            </p:cNvSpPr>
            <p:nvPr/>
          </p:nvSpPr>
          <p:spPr bwMode="auto">
            <a:xfrm>
              <a:off x="1927" y="932"/>
              <a:ext cx="666" cy="15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80"/>
              </a:solidFill>
              <a:miter lim="800000"/>
            </a:ln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4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</a:t>
              </a:r>
              <a:r>
                <a:rPr kumimoji="0" lang="zh-CN" altLang="en-US" sz="14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寄存器</a:t>
              </a:r>
            </a:p>
          </p:txBody>
        </p:sp>
        <p:sp>
          <p:nvSpPr>
            <p:cNvPr id="63516" name="Text Box 4"/>
            <p:cNvSpPr txBox="1">
              <a:spLocks noChangeArrowheads="1"/>
            </p:cNvSpPr>
            <p:nvPr/>
          </p:nvSpPr>
          <p:spPr bwMode="auto">
            <a:xfrm>
              <a:off x="2773" y="932"/>
              <a:ext cx="548" cy="135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80"/>
              </a:solidFill>
              <a:miter lim="800000"/>
            </a:ln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kumimoji="0" lang="en-US" altLang="zh-CN" sz="14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kumimoji="0" lang="zh-CN" altLang="en-US" sz="14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寄存器</a:t>
              </a:r>
            </a:p>
          </p:txBody>
        </p:sp>
        <p:sp>
          <p:nvSpPr>
            <p:cNvPr id="63517" name="Rectangle 5"/>
            <p:cNvSpPr>
              <a:spLocks noChangeArrowheads="1"/>
            </p:cNvSpPr>
            <p:nvPr/>
          </p:nvSpPr>
          <p:spPr bwMode="auto">
            <a:xfrm>
              <a:off x="3339" y="932"/>
              <a:ext cx="79" cy="135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8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8" name="Line 6"/>
            <p:cNvSpPr>
              <a:spLocks noChangeShapeType="1"/>
            </p:cNvSpPr>
            <p:nvPr/>
          </p:nvSpPr>
          <p:spPr bwMode="auto">
            <a:xfrm>
              <a:off x="3243" y="932"/>
              <a:ext cx="0" cy="135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65"/>
          <p:cNvGrpSpPr/>
          <p:nvPr/>
        </p:nvGrpSpPr>
        <p:grpSpPr bwMode="auto">
          <a:xfrm>
            <a:off x="3127375" y="2247900"/>
            <a:ext cx="2301875" cy="571500"/>
            <a:chOff x="1970" y="1416"/>
            <a:chExt cx="1450" cy="360"/>
          </a:xfrm>
        </p:grpSpPr>
        <p:sp>
          <p:nvSpPr>
            <p:cNvPr id="63503" name="Line 14"/>
            <p:cNvSpPr>
              <a:spLocks noChangeShapeType="1"/>
            </p:cNvSpPr>
            <p:nvPr/>
          </p:nvSpPr>
          <p:spPr bwMode="auto">
            <a:xfrm>
              <a:off x="3370" y="1416"/>
              <a:ext cx="50" cy="30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4" name="Line 15"/>
            <p:cNvSpPr>
              <a:spLocks noChangeShapeType="1"/>
            </p:cNvSpPr>
            <p:nvPr/>
          </p:nvSpPr>
          <p:spPr bwMode="auto">
            <a:xfrm>
              <a:off x="3246" y="1416"/>
              <a:ext cx="50" cy="30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5" name="Line 16"/>
            <p:cNvSpPr>
              <a:spLocks noChangeShapeType="1"/>
            </p:cNvSpPr>
            <p:nvPr/>
          </p:nvSpPr>
          <p:spPr bwMode="auto">
            <a:xfrm>
              <a:off x="3131" y="1416"/>
              <a:ext cx="50" cy="30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6" name="Line 17"/>
            <p:cNvSpPr>
              <a:spLocks noChangeShapeType="1"/>
            </p:cNvSpPr>
            <p:nvPr/>
          </p:nvSpPr>
          <p:spPr bwMode="auto">
            <a:xfrm>
              <a:off x="3014" y="1416"/>
              <a:ext cx="50" cy="30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7" name="Line 18"/>
            <p:cNvSpPr>
              <a:spLocks noChangeShapeType="1"/>
            </p:cNvSpPr>
            <p:nvPr/>
          </p:nvSpPr>
          <p:spPr bwMode="auto">
            <a:xfrm>
              <a:off x="2907" y="1416"/>
              <a:ext cx="50" cy="30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8" name="Line 19"/>
            <p:cNvSpPr>
              <a:spLocks noChangeShapeType="1"/>
            </p:cNvSpPr>
            <p:nvPr/>
          </p:nvSpPr>
          <p:spPr bwMode="auto">
            <a:xfrm>
              <a:off x="2626" y="1634"/>
              <a:ext cx="215" cy="9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9" name="Line 20"/>
            <p:cNvSpPr>
              <a:spLocks noChangeShapeType="1"/>
            </p:cNvSpPr>
            <p:nvPr/>
          </p:nvSpPr>
          <p:spPr bwMode="auto">
            <a:xfrm>
              <a:off x="2470" y="1682"/>
              <a:ext cx="91" cy="5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0" name="Line 21"/>
            <p:cNvSpPr>
              <a:spLocks noChangeShapeType="1"/>
            </p:cNvSpPr>
            <p:nvPr/>
          </p:nvSpPr>
          <p:spPr bwMode="auto">
            <a:xfrm>
              <a:off x="2360" y="1682"/>
              <a:ext cx="91" cy="5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1" name="Line 22"/>
            <p:cNvSpPr>
              <a:spLocks noChangeShapeType="1"/>
            </p:cNvSpPr>
            <p:nvPr/>
          </p:nvSpPr>
          <p:spPr bwMode="auto">
            <a:xfrm>
              <a:off x="2253" y="1682"/>
              <a:ext cx="90" cy="5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2" name="Line 23"/>
            <p:cNvSpPr>
              <a:spLocks noChangeShapeType="1"/>
            </p:cNvSpPr>
            <p:nvPr/>
          </p:nvSpPr>
          <p:spPr bwMode="auto">
            <a:xfrm>
              <a:off x="2138" y="1682"/>
              <a:ext cx="91" cy="5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3" name="Line 24"/>
            <p:cNvSpPr>
              <a:spLocks noChangeShapeType="1"/>
            </p:cNvSpPr>
            <p:nvPr/>
          </p:nvSpPr>
          <p:spPr bwMode="auto">
            <a:xfrm>
              <a:off x="2013" y="1682"/>
              <a:ext cx="91" cy="5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4" name="Line 25"/>
            <p:cNvSpPr>
              <a:spLocks noChangeShapeType="1"/>
            </p:cNvSpPr>
            <p:nvPr/>
          </p:nvSpPr>
          <p:spPr bwMode="auto">
            <a:xfrm flipH="1">
              <a:off x="1970" y="1682"/>
              <a:ext cx="1" cy="9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3494" name="Group 66"/>
          <p:cNvGrpSpPr/>
          <p:nvPr/>
        </p:nvGrpSpPr>
        <p:grpSpPr bwMode="auto">
          <a:xfrm>
            <a:off x="2287588" y="2451100"/>
            <a:ext cx="1943100" cy="2932113"/>
            <a:chOff x="1441" y="1544"/>
            <a:chExt cx="1224" cy="1847"/>
          </a:xfrm>
        </p:grpSpPr>
        <p:sp>
          <p:nvSpPr>
            <p:cNvPr id="63497" name="Line 9"/>
            <p:cNvSpPr>
              <a:spLocks noChangeShapeType="1"/>
            </p:cNvSpPr>
            <p:nvPr/>
          </p:nvSpPr>
          <p:spPr bwMode="auto">
            <a:xfrm>
              <a:off x="1441" y="1544"/>
              <a:ext cx="1224" cy="0"/>
            </a:xfrm>
            <a:prstGeom prst="line">
              <a:avLst/>
            </a:prstGeom>
            <a:noFill/>
            <a:ln w="19050" cap="sq">
              <a:solidFill>
                <a:srgbClr val="7A48C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3498" name="Group 64"/>
            <p:cNvGrpSpPr/>
            <p:nvPr/>
          </p:nvGrpSpPr>
          <p:grpSpPr bwMode="auto">
            <a:xfrm>
              <a:off x="1446" y="2019"/>
              <a:ext cx="1186" cy="1372"/>
              <a:chOff x="1446" y="2019"/>
              <a:chExt cx="1186" cy="1372"/>
            </a:xfrm>
          </p:grpSpPr>
          <p:sp>
            <p:nvSpPr>
              <p:cNvPr id="63499" name="Line 10"/>
              <p:cNvSpPr>
                <a:spLocks noChangeShapeType="1"/>
              </p:cNvSpPr>
              <p:nvPr/>
            </p:nvSpPr>
            <p:spPr bwMode="auto">
              <a:xfrm>
                <a:off x="1474" y="2019"/>
                <a:ext cx="1158" cy="0"/>
              </a:xfrm>
              <a:prstGeom prst="line">
                <a:avLst/>
              </a:prstGeom>
              <a:noFill/>
              <a:ln w="19050" cap="sq">
                <a:solidFill>
                  <a:srgbClr val="7A48C4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00" name="Line 11"/>
              <p:cNvSpPr>
                <a:spLocks noChangeShapeType="1"/>
              </p:cNvSpPr>
              <p:nvPr/>
            </p:nvSpPr>
            <p:spPr bwMode="auto">
              <a:xfrm>
                <a:off x="1474" y="2485"/>
                <a:ext cx="1158" cy="0"/>
              </a:xfrm>
              <a:prstGeom prst="line">
                <a:avLst/>
              </a:prstGeom>
              <a:noFill/>
              <a:ln w="19050" cap="sq">
                <a:solidFill>
                  <a:srgbClr val="7A48C4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01" name="Line 12"/>
              <p:cNvSpPr>
                <a:spLocks noChangeShapeType="1"/>
              </p:cNvSpPr>
              <p:nvPr/>
            </p:nvSpPr>
            <p:spPr bwMode="auto">
              <a:xfrm>
                <a:off x="1474" y="3391"/>
                <a:ext cx="1158" cy="0"/>
              </a:xfrm>
              <a:prstGeom prst="line">
                <a:avLst/>
              </a:prstGeom>
              <a:noFill/>
              <a:ln w="19050" cap="sq">
                <a:solidFill>
                  <a:srgbClr val="7A48C4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02" name="Line 62"/>
              <p:cNvSpPr>
                <a:spLocks noChangeShapeType="1"/>
              </p:cNvSpPr>
              <p:nvPr/>
            </p:nvSpPr>
            <p:spPr bwMode="auto">
              <a:xfrm>
                <a:off x="1446" y="2928"/>
                <a:ext cx="1158" cy="0"/>
              </a:xfrm>
              <a:prstGeom prst="line">
                <a:avLst/>
              </a:prstGeom>
              <a:noFill/>
              <a:ln w="19050" cap="sq">
                <a:solidFill>
                  <a:srgbClr val="7A48C4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3495" name="Line 67"/>
          <p:cNvSpPr>
            <a:spLocks noChangeShapeType="1"/>
          </p:cNvSpPr>
          <p:nvPr/>
        </p:nvSpPr>
        <p:spPr bwMode="auto">
          <a:xfrm>
            <a:off x="5394325" y="1958975"/>
            <a:ext cx="0" cy="3344863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6" name="任意多边形 31"/>
          <p:cNvSpPr/>
          <p:nvPr/>
        </p:nvSpPr>
        <p:spPr bwMode="auto">
          <a:xfrm>
            <a:off x="4452938" y="2032000"/>
            <a:ext cx="754062" cy="3200400"/>
          </a:xfrm>
          <a:custGeom>
            <a:avLst/>
            <a:gdLst>
              <a:gd name="T0" fmla="*/ 0 w 753534"/>
              <a:gd name="T1" fmla="*/ 0 h 3200400"/>
              <a:gd name="T2" fmla="*/ 0 w 753534"/>
              <a:gd name="T3" fmla="*/ 668867 h 3200400"/>
              <a:gd name="T4" fmla="*/ 180057 w 753534"/>
              <a:gd name="T5" fmla="*/ 668867 h 3200400"/>
              <a:gd name="T6" fmla="*/ 180057 w 753534"/>
              <a:gd name="T7" fmla="*/ 1363134 h 3200400"/>
              <a:gd name="T8" fmla="*/ 394408 w 753534"/>
              <a:gd name="T9" fmla="*/ 1363134 h 3200400"/>
              <a:gd name="T10" fmla="*/ 394408 w 753534"/>
              <a:gd name="T11" fmla="*/ 2091267 h 3200400"/>
              <a:gd name="T12" fmla="*/ 574465 w 753534"/>
              <a:gd name="T13" fmla="*/ 2091267 h 3200400"/>
              <a:gd name="T14" fmla="*/ 565891 w 753534"/>
              <a:gd name="T15" fmla="*/ 2794000 h 3200400"/>
              <a:gd name="T16" fmla="*/ 763094 w 753534"/>
              <a:gd name="T17" fmla="*/ 2802466 h 3200400"/>
              <a:gd name="T18" fmla="*/ 763094 w 753534"/>
              <a:gd name="T19" fmla="*/ 3200400 h 32004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53534"/>
              <a:gd name="T31" fmla="*/ 0 h 3200400"/>
              <a:gd name="T32" fmla="*/ 753534 w 753534"/>
              <a:gd name="T33" fmla="*/ 3200400 h 32004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53534" h="3200400">
                <a:moveTo>
                  <a:pt x="0" y="0"/>
                </a:moveTo>
                <a:lnTo>
                  <a:pt x="0" y="668867"/>
                </a:lnTo>
                <a:lnTo>
                  <a:pt x="177800" y="668867"/>
                </a:lnTo>
                <a:lnTo>
                  <a:pt x="177800" y="1363134"/>
                </a:lnTo>
                <a:lnTo>
                  <a:pt x="389467" y="1363134"/>
                </a:lnTo>
                <a:lnTo>
                  <a:pt x="389467" y="2091267"/>
                </a:lnTo>
                <a:lnTo>
                  <a:pt x="567267" y="2091267"/>
                </a:lnTo>
                <a:lnTo>
                  <a:pt x="558800" y="2794001"/>
                </a:lnTo>
                <a:lnTo>
                  <a:pt x="753534" y="2802467"/>
                </a:lnTo>
                <a:lnTo>
                  <a:pt x="753534" y="3200400"/>
                </a:ln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6"/>
          <p:cNvSpPr>
            <a:spLocks noChangeArrowheads="1"/>
          </p:cNvSpPr>
          <p:nvPr/>
        </p:nvSpPr>
        <p:spPr bwMode="auto">
          <a:xfrm>
            <a:off x="1384300" y="1709738"/>
            <a:ext cx="15525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00000"/>
              </a:lnSpc>
            </a:pPr>
            <a:r>
              <a:rPr lang="zh-CN" altLang="en-US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  <a:cs typeface="Times New Roman" panose="02020603050405020304" pitchFamily="18" charset="0"/>
              </a:rPr>
              <a:t>与或门</a:t>
            </a:r>
            <a:endParaRPr lang="zh-CN" altLang="en-US">
              <a:latin typeface="Times New Roman" panose="02020603050405020304" pitchFamily="18" charset="0"/>
              <a:ea typeface="黑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zh-CN" altLang="en-US" b="0">
              <a:solidFill>
                <a:schemeClr val="tx1"/>
              </a:solidFill>
              <a:latin typeface="Times New Roman" panose="02020603050405020304" pitchFamily="18" charset="0"/>
              <a:ea typeface="黑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219" name="Group 84"/>
          <p:cNvGrpSpPr/>
          <p:nvPr/>
        </p:nvGrpSpPr>
        <p:grpSpPr bwMode="auto">
          <a:xfrm>
            <a:off x="2057400" y="1944688"/>
            <a:ext cx="1562100" cy="1543050"/>
            <a:chOff x="1281" y="1601"/>
            <a:chExt cx="1075" cy="995"/>
          </a:xfrm>
        </p:grpSpPr>
        <p:grpSp>
          <p:nvGrpSpPr>
            <p:cNvPr id="9292" name="Group 68"/>
            <p:cNvGrpSpPr/>
            <p:nvPr/>
          </p:nvGrpSpPr>
          <p:grpSpPr bwMode="auto">
            <a:xfrm>
              <a:off x="1467" y="1981"/>
              <a:ext cx="724" cy="221"/>
              <a:chOff x="2396" y="1946"/>
              <a:chExt cx="736" cy="332"/>
            </a:xfrm>
          </p:grpSpPr>
          <p:sp>
            <p:nvSpPr>
              <p:cNvPr id="9304" name="Rectangle 69"/>
              <p:cNvSpPr>
                <a:spLocks noChangeArrowheads="1"/>
              </p:cNvSpPr>
              <p:nvPr/>
            </p:nvSpPr>
            <p:spPr bwMode="auto">
              <a:xfrm>
                <a:off x="2396" y="1946"/>
                <a:ext cx="736" cy="33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8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9305" name="Line 70"/>
              <p:cNvSpPr>
                <a:spLocks noChangeShapeType="1"/>
              </p:cNvSpPr>
              <p:nvPr/>
            </p:nvSpPr>
            <p:spPr bwMode="auto">
              <a:xfrm>
                <a:off x="2396" y="2116"/>
                <a:ext cx="736" cy="0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06" name="Line 71"/>
              <p:cNvSpPr>
                <a:spLocks noChangeShapeType="1"/>
              </p:cNvSpPr>
              <p:nvPr/>
            </p:nvSpPr>
            <p:spPr bwMode="auto">
              <a:xfrm>
                <a:off x="2626" y="2130"/>
                <a:ext cx="0" cy="138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07" name="Line 72"/>
              <p:cNvSpPr>
                <a:spLocks noChangeShapeType="1"/>
              </p:cNvSpPr>
              <p:nvPr/>
            </p:nvSpPr>
            <p:spPr bwMode="auto">
              <a:xfrm>
                <a:off x="2879" y="2130"/>
                <a:ext cx="0" cy="138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93" name="Text Box 73"/>
            <p:cNvSpPr txBox="1">
              <a:spLocks noChangeArrowheads="1"/>
            </p:cNvSpPr>
            <p:nvPr/>
          </p:nvSpPr>
          <p:spPr bwMode="auto">
            <a:xfrm>
              <a:off x="1554" y="1957"/>
              <a:ext cx="569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4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≥1</a:t>
              </a:r>
            </a:p>
          </p:txBody>
        </p:sp>
        <p:sp>
          <p:nvSpPr>
            <p:cNvPr id="9294" name="Text Box 74"/>
            <p:cNvSpPr txBox="1">
              <a:spLocks noChangeArrowheads="1"/>
            </p:cNvSpPr>
            <p:nvPr/>
          </p:nvSpPr>
          <p:spPr bwMode="auto">
            <a:xfrm>
              <a:off x="1302" y="2046"/>
              <a:ext cx="59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4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&amp;</a:t>
              </a:r>
            </a:p>
          </p:txBody>
        </p:sp>
        <p:sp>
          <p:nvSpPr>
            <p:cNvPr id="9295" name="Line 75"/>
            <p:cNvSpPr>
              <a:spLocks noChangeShapeType="1"/>
            </p:cNvSpPr>
            <p:nvPr/>
          </p:nvSpPr>
          <p:spPr bwMode="auto">
            <a:xfrm>
              <a:off x="1810" y="1815"/>
              <a:ext cx="0" cy="159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6" name="Line 76"/>
            <p:cNvSpPr>
              <a:spLocks noChangeShapeType="1"/>
            </p:cNvSpPr>
            <p:nvPr/>
          </p:nvSpPr>
          <p:spPr bwMode="auto">
            <a:xfrm>
              <a:off x="1500" y="2197"/>
              <a:ext cx="0" cy="141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7" name="Line 77"/>
            <p:cNvSpPr>
              <a:spLocks noChangeShapeType="1"/>
            </p:cNvSpPr>
            <p:nvPr/>
          </p:nvSpPr>
          <p:spPr bwMode="auto">
            <a:xfrm>
              <a:off x="1618" y="2197"/>
              <a:ext cx="0" cy="141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8" name="Line 78"/>
            <p:cNvSpPr>
              <a:spLocks noChangeShapeType="1"/>
            </p:cNvSpPr>
            <p:nvPr/>
          </p:nvSpPr>
          <p:spPr bwMode="auto">
            <a:xfrm>
              <a:off x="1751" y="2198"/>
              <a:ext cx="0" cy="141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9" name="Line 79"/>
            <p:cNvSpPr>
              <a:spLocks noChangeShapeType="1"/>
            </p:cNvSpPr>
            <p:nvPr/>
          </p:nvSpPr>
          <p:spPr bwMode="auto">
            <a:xfrm>
              <a:off x="1869" y="2198"/>
              <a:ext cx="0" cy="141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0" name="Line 80"/>
            <p:cNvSpPr>
              <a:spLocks noChangeShapeType="1"/>
            </p:cNvSpPr>
            <p:nvPr/>
          </p:nvSpPr>
          <p:spPr bwMode="auto">
            <a:xfrm>
              <a:off x="1987" y="2197"/>
              <a:ext cx="0" cy="141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1" name="Line 81"/>
            <p:cNvSpPr>
              <a:spLocks noChangeShapeType="1"/>
            </p:cNvSpPr>
            <p:nvPr/>
          </p:nvSpPr>
          <p:spPr bwMode="auto">
            <a:xfrm>
              <a:off x="2105" y="2197"/>
              <a:ext cx="0" cy="141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2" name="Text Box 82"/>
            <p:cNvSpPr txBox="1">
              <a:spLocks noChangeArrowheads="1"/>
            </p:cNvSpPr>
            <p:nvPr/>
          </p:nvSpPr>
          <p:spPr bwMode="auto">
            <a:xfrm>
              <a:off x="1281" y="2308"/>
              <a:ext cx="10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4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 B C D E  F</a:t>
              </a:r>
            </a:p>
          </p:txBody>
        </p:sp>
        <p:sp>
          <p:nvSpPr>
            <p:cNvPr id="9303" name="Text Box 83"/>
            <p:cNvSpPr txBox="1">
              <a:spLocks noChangeArrowheads="1"/>
            </p:cNvSpPr>
            <p:nvPr/>
          </p:nvSpPr>
          <p:spPr bwMode="auto">
            <a:xfrm>
              <a:off x="1486" y="1601"/>
              <a:ext cx="708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14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G</a:t>
              </a:r>
            </a:p>
          </p:txBody>
        </p:sp>
      </p:grpSp>
      <p:grpSp>
        <p:nvGrpSpPr>
          <p:cNvPr id="4" name="Group 140"/>
          <p:cNvGrpSpPr/>
          <p:nvPr/>
        </p:nvGrpSpPr>
        <p:grpSpPr bwMode="auto">
          <a:xfrm>
            <a:off x="4041775" y="1936750"/>
            <a:ext cx="4059238" cy="2206625"/>
            <a:chOff x="2546" y="1300"/>
            <a:chExt cx="2557" cy="1390"/>
          </a:xfrm>
        </p:grpSpPr>
        <p:sp>
          <p:nvSpPr>
            <p:cNvPr id="9265" name="Rectangle 65"/>
            <p:cNvSpPr>
              <a:spLocks noChangeArrowheads="1"/>
            </p:cNvSpPr>
            <p:nvPr/>
          </p:nvSpPr>
          <p:spPr bwMode="auto">
            <a:xfrm>
              <a:off x="3108" y="2478"/>
              <a:ext cx="8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6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应用例子</a:t>
              </a:r>
              <a:r>
                <a:rPr lang="zh-CN" altLang="en-US" sz="1100">
                  <a:latin typeface="黑体" panose="02010600030101010101" pitchFamily="2" charset="-122"/>
                  <a:ea typeface="黑体" panose="02010600030101010101" pitchFamily="2" charset="-122"/>
                </a:rPr>
                <a:t> </a:t>
              </a:r>
              <a:endParaRPr lang="zh-CN" altLang="en-US" b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grpSp>
          <p:nvGrpSpPr>
            <p:cNvPr id="9266" name="Group 112"/>
            <p:cNvGrpSpPr/>
            <p:nvPr/>
          </p:nvGrpSpPr>
          <p:grpSpPr bwMode="auto">
            <a:xfrm>
              <a:off x="2546" y="1300"/>
              <a:ext cx="1619" cy="1258"/>
              <a:chOff x="2311" y="1299"/>
              <a:chExt cx="1619" cy="1258"/>
            </a:xfrm>
          </p:grpSpPr>
          <p:grpSp>
            <p:nvGrpSpPr>
              <p:cNvPr id="9268" name="Group 88"/>
              <p:cNvGrpSpPr/>
              <p:nvPr/>
            </p:nvGrpSpPr>
            <p:grpSpPr bwMode="auto">
              <a:xfrm>
                <a:off x="2554" y="1675"/>
                <a:ext cx="637" cy="220"/>
                <a:chOff x="2396" y="1946"/>
                <a:chExt cx="736" cy="332"/>
              </a:xfrm>
            </p:grpSpPr>
            <p:sp>
              <p:nvSpPr>
                <p:cNvPr id="9288" name="Rectangle 89"/>
                <p:cNvSpPr>
                  <a:spLocks noChangeArrowheads="1"/>
                </p:cNvSpPr>
                <p:nvPr/>
              </p:nvSpPr>
              <p:spPr bwMode="auto">
                <a:xfrm>
                  <a:off x="2396" y="1946"/>
                  <a:ext cx="736" cy="33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8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>
                    <a:latin typeface="黑体" panose="02010600030101010101" pitchFamily="2" charset="-122"/>
                    <a:ea typeface="黑体" panose="02010600030101010101" pitchFamily="2" charset="-122"/>
                  </a:endParaRPr>
                </a:p>
              </p:txBody>
            </p:sp>
            <p:sp>
              <p:nvSpPr>
                <p:cNvPr id="9289" name="Line 90"/>
                <p:cNvSpPr>
                  <a:spLocks noChangeShapeType="1"/>
                </p:cNvSpPr>
                <p:nvPr/>
              </p:nvSpPr>
              <p:spPr bwMode="auto">
                <a:xfrm>
                  <a:off x="2396" y="2116"/>
                  <a:ext cx="736" cy="0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90" name="Line 91"/>
                <p:cNvSpPr>
                  <a:spLocks noChangeShapeType="1"/>
                </p:cNvSpPr>
                <p:nvPr/>
              </p:nvSpPr>
              <p:spPr bwMode="auto">
                <a:xfrm>
                  <a:off x="2626" y="2130"/>
                  <a:ext cx="0" cy="138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91" name="Line 92"/>
                <p:cNvSpPr>
                  <a:spLocks noChangeShapeType="1"/>
                </p:cNvSpPr>
                <p:nvPr/>
              </p:nvSpPr>
              <p:spPr bwMode="auto">
                <a:xfrm>
                  <a:off x="2879" y="2130"/>
                  <a:ext cx="0" cy="138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269" name="Text Box 93"/>
              <p:cNvSpPr txBox="1">
                <a:spLocks noChangeArrowheads="1"/>
              </p:cNvSpPr>
              <p:nvPr/>
            </p:nvSpPr>
            <p:spPr bwMode="auto">
              <a:xfrm>
                <a:off x="2631" y="1643"/>
                <a:ext cx="500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zh-CN" altLang="en-US" sz="14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≥1</a:t>
                </a:r>
              </a:p>
            </p:txBody>
          </p:sp>
          <p:sp>
            <p:nvSpPr>
              <p:cNvPr id="9270" name="Text Box 94"/>
              <p:cNvSpPr txBox="1">
                <a:spLocks noChangeArrowheads="1"/>
              </p:cNvSpPr>
              <p:nvPr/>
            </p:nvSpPr>
            <p:spPr bwMode="auto">
              <a:xfrm>
                <a:off x="2391" y="1733"/>
                <a:ext cx="519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zh-CN" altLang="en-US" sz="14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&amp;</a:t>
                </a:r>
              </a:p>
            </p:txBody>
          </p:sp>
          <p:sp>
            <p:nvSpPr>
              <p:cNvPr id="9271" name="Line 95"/>
              <p:cNvSpPr>
                <a:spLocks noChangeShapeType="1"/>
              </p:cNvSpPr>
              <p:nvPr/>
            </p:nvSpPr>
            <p:spPr bwMode="auto">
              <a:xfrm>
                <a:off x="2856" y="1511"/>
                <a:ext cx="0" cy="157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272" name="Group 96"/>
              <p:cNvGrpSpPr/>
              <p:nvPr/>
            </p:nvGrpSpPr>
            <p:grpSpPr bwMode="auto">
              <a:xfrm>
                <a:off x="2597" y="1880"/>
                <a:ext cx="532" cy="140"/>
                <a:chOff x="3855" y="4875"/>
                <a:chExt cx="615" cy="240"/>
              </a:xfrm>
            </p:grpSpPr>
            <p:sp>
              <p:nvSpPr>
                <p:cNvPr id="9282" name="Line 97"/>
                <p:cNvSpPr>
                  <a:spLocks noChangeShapeType="1"/>
                </p:cNvSpPr>
                <p:nvPr/>
              </p:nvSpPr>
              <p:spPr bwMode="auto">
                <a:xfrm>
                  <a:off x="3855" y="4875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83" name="Line 98"/>
                <p:cNvSpPr>
                  <a:spLocks noChangeShapeType="1"/>
                </p:cNvSpPr>
                <p:nvPr/>
              </p:nvSpPr>
              <p:spPr bwMode="auto">
                <a:xfrm>
                  <a:off x="3975" y="4875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84" name="Line 99"/>
                <p:cNvSpPr>
                  <a:spLocks noChangeShapeType="1"/>
                </p:cNvSpPr>
                <p:nvPr/>
              </p:nvSpPr>
              <p:spPr bwMode="auto">
                <a:xfrm>
                  <a:off x="4110" y="4875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85" name="Line 100"/>
                <p:cNvSpPr>
                  <a:spLocks noChangeShapeType="1"/>
                </p:cNvSpPr>
                <p:nvPr/>
              </p:nvSpPr>
              <p:spPr bwMode="auto">
                <a:xfrm>
                  <a:off x="4230" y="4875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86" name="Line 101"/>
                <p:cNvSpPr>
                  <a:spLocks noChangeShapeType="1"/>
                </p:cNvSpPr>
                <p:nvPr/>
              </p:nvSpPr>
              <p:spPr bwMode="auto">
                <a:xfrm>
                  <a:off x="4350" y="4875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87" name="Line 102"/>
                <p:cNvSpPr>
                  <a:spLocks noChangeShapeType="1"/>
                </p:cNvSpPr>
                <p:nvPr/>
              </p:nvSpPr>
              <p:spPr bwMode="auto">
                <a:xfrm>
                  <a:off x="4470" y="4875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273" name="Text Box 103"/>
              <p:cNvSpPr txBox="1">
                <a:spLocks noChangeArrowheads="1"/>
              </p:cNvSpPr>
              <p:nvPr/>
            </p:nvSpPr>
            <p:spPr bwMode="auto">
              <a:xfrm>
                <a:off x="2571" y="1299"/>
                <a:ext cx="623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4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G</a:t>
                </a:r>
              </a:p>
            </p:txBody>
          </p:sp>
          <p:sp>
            <p:nvSpPr>
              <p:cNvPr id="9274" name="Line 104"/>
              <p:cNvSpPr>
                <a:spLocks noChangeShapeType="1"/>
              </p:cNvSpPr>
              <p:nvPr/>
            </p:nvSpPr>
            <p:spPr bwMode="auto">
              <a:xfrm>
                <a:off x="2597" y="1987"/>
                <a:ext cx="0" cy="341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75" name="Line 105"/>
              <p:cNvSpPr>
                <a:spLocks noChangeShapeType="1"/>
              </p:cNvSpPr>
              <p:nvPr/>
            </p:nvSpPr>
            <p:spPr bwMode="auto">
              <a:xfrm>
                <a:off x="2817" y="1996"/>
                <a:ext cx="0" cy="341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76" name="Line 106"/>
              <p:cNvSpPr>
                <a:spLocks noChangeShapeType="1"/>
              </p:cNvSpPr>
              <p:nvPr/>
            </p:nvSpPr>
            <p:spPr bwMode="auto">
              <a:xfrm>
                <a:off x="3025" y="1996"/>
                <a:ext cx="0" cy="341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77" name="Freeform 107"/>
              <p:cNvSpPr/>
              <p:nvPr/>
            </p:nvSpPr>
            <p:spPr bwMode="auto">
              <a:xfrm>
                <a:off x="3129" y="1888"/>
                <a:ext cx="588" cy="123"/>
              </a:xfrm>
              <a:custGeom>
                <a:avLst/>
                <a:gdLst>
                  <a:gd name="T0" fmla="*/ 0 w 1020"/>
                  <a:gd name="T1" fmla="*/ 0 h 225"/>
                  <a:gd name="T2" fmla="*/ 0 w 1020"/>
                  <a:gd name="T3" fmla="*/ 1 h 225"/>
                  <a:gd name="T4" fmla="*/ 1 w 1020"/>
                  <a:gd name="T5" fmla="*/ 1 h 225"/>
                  <a:gd name="T6" fmla="*/ 0 60000 65536"/>
                  <a:gd name="T7" fmla="*/ 0 60000 65536"/>
                  <a:gd name="T8" fmla="*/ 0 60000 65536"/>
                  <a:gd name="T9" fmla="*/ 0 w 1020"/>
                  <a:gd name="T10" fmla="*/ 0 h 225"/>
                  <a:gd name="T11" fmla="*/ 1020 w 1020"/>
                  <a:gd name="T12" fmla="*/ 225 h 22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0" h="225">
                    <a:moveTo>
                      <a:pt x="0" y="0"/>
                    </a:moveTo>
                    <a:lnTo>
                      <a:pt x="0" y="225"/>
                    </a:lnTo>
                    <a:lnTo>
                      <a:pt x="1020" y="225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78" name="Freeform 108"/>
              <p:cNvSpPr/>
              <p:nvPr/>
            </p:nvSpPr>
            <p:spPr bwMode="auto">
              <a:xfrm>
                <a:off x="2700" y="1880"/>
                <a:ext cx="1016" cy="341"/>
              </a:xfrm>
              <a:custGeom>
                <a:avLst/>
                <a:gdLst>
                  <a:gd name="T0" fmla="*/ 0 w 1020"/>
                  <a:gd name="T1" fmla="*/ 0 h 225"/>
                  <a:gd name="T2" fmla="*/ 0 w 1020"/>
                  <a:gd name="T3" fmla="*/ 400537 h 225"/>
                  <a:gd name="T4" fmla="*/ 948 w 1020"/>
                  <a:gd name="T5" fmla="*/ 400537 h 225"/>
                  <a:gd name="T6" fmla="*/ 0 60000 65536"/>
                  <a:gd name="T7" fmla="*/ 0 60000 65536"/>
                  <a:gd name="T8" fmla="*/ 0 60000 65536"/>
                  <a:gd name="T9" fmla="*/ 0 w 1020"/>
                  <a:gd name="T10" fmla="*/ 0 h 225"/>
                  <a:gd name="T11" fmla="*/ 1020 w 1020"/>
                  <a:gd name="T12" fmla="*/ 225 h 22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0" h="225">
                    <a:moveTo>
                      <a:pt x="0" y="0"/>
                    </a:moveTo>
                    <a:lnTo>
                      <a:pt x="0" y="225"/>
                    </a:lnTo>
                    <a:lnTo>
                      <a:pt x="1020" y="225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79" name="Freeform 109"/>
              <p:cNvSpPr/>
              <p:nvPr/>
            </p:nvSpPr>
            <p:spPr bwMode="auto">
              <a:xfrm>
                <a:off x="2921" y="1880"/>
                <a:ext cx="796" cy="236"/>
              </a:xfrm>
              <a:custGeom>
                <a:avLst/>
                <a:gdLst>
                  <a:gd name="T0" fmla="*/ 0 w 1020"/>
                  <a:gd name="T1" fmla="*/ 0 h 225"/>
                  <a:gd name="T2" fmla="*/ 0 w 1020"/>
                  <a:gd name="T3" fmla="*/ 535 h 225"/>
                  <a:gd name="T4" fmla="*/ 12 w 1020"/>
                  <a:gd name="T5" fmla="*/ 535 h 225"/>
                  <a:gd name="T6" fmla="*/ 0 60000 65536"/>
                  <a:gd name="T7" fmla="*/ 0 60000 65536"/>
                  <a:gd name="T8" fmla="*/ 0 60000 65536"/>
                  <a:gd name="T9" fmla="*/ 0 w 1020"/>
                  <a:gd name="T10" fmla="*/ 0 h 225"/>
                  <a:gd name="T11" fmla="*/ 1020 w 1020"/>
                  <a:gd name="T12" fmla="*/ 225 h 22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0" h="225">
                    <a:moveTo>
                      <a:pt x="0" y="0"/>
                    </a:moveTo>
                    <a:lnTo>
                      <a:pt x="0" y="225"/>
                    </a:lnTo>
                    <a:lnTo>
                      <a:pt x="1020" y="225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80" name="Text Box 110"/>
              <p:cNvSpPr txBox="1">
                <a:spLocks noChangeArrowheads="1"/>
              </p:cNvSpPr>
              <p:nvPr/>
            </p:nvSpPr>
            <p:spPr bwMode="auto">
              <a:xfrm>
                <a:off x="2311" y="2304"/>
                <a:ext cx="991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4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A   B    C</a:t>
                </a:r>
              </a:p>
            </p:txBody>
          </p:sp>
          <p:sp>
            <p:nvSpPr>
              <p:cNvPr id="9281" name="Text Box 111"/>
              <p:cNvSpPr txBox="1">
                <a:spLocks noChangeArrowheads="1"/>
              </p:cNvSpPr>
              <p:nvPr/>
            </p:nvSpPr>
            <p:spPr bwMode="auto">
              <a:xfrm>
                <a:off x="3177" y="1872"/>
                <a:ext cx="753" cy="4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kumimoji="0" lang="en-US" altLang="zh-CN" sz="1400">
                    <a:solidFill>
                      <a:srgbClr val="FF000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C3</a:t>
                </a:r>
              </a:p>
              <a:p>
                <a:pPr algn="ctr">
                  <a:lnSpc>
                    <a:spcPct val="85000"/>
                  </a:lnSpc>
                </a:pPr>
                <a:r>
                  <a:rPr kumimoji="0" lang="en-US" altLang="zh-CN" sz="1400">
                    <a:solidFill>
                      <a:srgbClr val="FF000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C2</a:t>
                </a:r>
              </a:p>
              <a:p>
                <a:pPr algn="ctr">
                  <a:lnSpc>
                    <a:spcPct val="85000"/>
                  </a:lnSpc>
                </a:pPr>
                <a:r>
                  <a:rPr kumimoji="0" lang="en-US" altLang="zh-CN" sz="1400">
                    <a:solidFill>
                      <a:srgbClr val="FF000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C1</a:t>
                </a:r>
              </a:p>
            </p:txBody>
          </p:sp>
        </p:grpSp>
        <p:sp>
          <p:nvSpPr>
            <p:cNvPr id="9267" name="Text Box 138"/>
            <p:cNvSpPr txBox="1">
              <a:spLocks noChangeArrowheads="1"/>
            </p:cNvSpPr>
            <p:nvPr/>
          </p:nvSpPr>
          <p:spPr bwMode="auto">
            <a:xfrm>
              <a:off x="3710" y="1512"/>
              <a:ext cx="1393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kumimoji="0" lang="en-US" altLang="zh-CN" sz="1600" baseline="-250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  <a:r>
                <a:rPr kumimoji="0" lang="en-US" altLang="zh-CN" sz="16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kumimoji="0" lang="en-US" altLang="zh-CN" sz="1600" baseline="-250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2</a:t>
              </a:r>
              <a:r>
                <a:rPr kumimoji="0" lang="en-US" altLang="zh-CN" sz="16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kumimoji="0" lang="en-US" altLang="zh-CN" sz="1600" baseline="-250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3</a:t>
              </a:r>
              <a:r>
                <a:rPr kumimoji="0" lang="en-US" altLang="zh-CN" sz="160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=100</a:t>
              </a:r>
              <a:r>
                <a:rPr kumimoji="0" lang="zh-CN" altLang="en-US" sz="1600">
                  <a:solidFill>
                    <a:schemeClr val="hlink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时</a:t>
              </a:r>
              <a:r>
                <a:rPr kumimoji="0" lang="zh-CN" altLang="en-US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, </a:t>
              </a:r>
              <a:r>
                <a:rPr kumimoji="0" lang="en-US" altLang="zh-CN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G = A</a:t>
              </a:r>
            </a:p>
            <a:p>
              <a:pPr algn="just">
                <a:lnSpc>
                  <a:spcPct val="100000"/>
                </a:lnSpc>
              </a:pPr>
              <a:endParaRPr kumimoji="0" lang="en-US" altLang="zh-CN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  <p:grpSp>
        <p:nvGrpSpPr>
          <p:cNvPr id="8" name="Group 185"/>
          <p:cNvGrpSpPr/>
          <p:nvPr/>
        </p:nvGrpSpPr>
        <p:grpSpPr bwMode="auto">
          <a:xfrm>
            <a:off x="1490663" y="4195763"/>
            <a:ext cx="3390900" cy="1666875"/>
            <a:chOff x="939" y="2739"/>
            <a:chExt cx="2136" cy="1050"/>
          </a:xfrm>
        </p:grpSpPr>
        <p:grpSp>
          <p:nvGrpSpPr>
            <p:cNvPr id="9242" name="Group 183"/>
            <p:cNvGrpSpPr/>
            <p:nvPr/>
          </p:nvGrpSpPr>
          <p:grpSpPr bwMode="auto">
            <a:xfrm>
              <a:off x="1362" y="3095"/>
              <a:ext cx="1713" cy="694"/>
              <a:chOff x="1362" y="3095"/>
              <a:chExt cx="1713" cy="694"/>
            </a:xfrm>
          </p:grpSpPr>
          <p:grpSp>
            <p:nvGrpSpPr>
              <p:cNvPr id="9244" name="Group 141"/>
              <p:cNvGrpSpPr/>
              <p:nvPr/>
            </p:nvGrpSpPr>
            <p:grpSpPr bwMode="auto">
              <a:xfrm>
                <a:off x="1362" y="3095"/>
                <a:ext cx="449" cy="691"/>
                <a:chOff x="1830" y="11655"/>
                <a:chExt cx="795" cy="1395"/>
              </a:xfrm>
            </p:grpSpPr>
            <p:grpSp>
              <p:nvGrpSpPr>
                <p:cNvPr id="9256" name="Group 142"/>
                <p:cNvGrpSpPr/>
                <p:nvPr/>
              </p:nvGrpSpPr>
              <p:grpSpPr bwMode="auto">
                <a:xfrm>
                  <a:off x="1845" y="11655"/>
                  <a:ext cx="735" cy="1395"/>
                  <a:chOff x="1920" y="7335"/>
                  <a:chExt cx="735" cy="1395"/>
                </a:xfrm>
              </p:grpSpPr>
              <p:grpSp>
                <p:nvGrpSpPr>
                  <p:cNvPr id="9258" name="Group 143"/>
                  <p:cNvGrpSpPr/>
                  <p:nvPr/>
                </p:nvGrpSpPr>
                <p:grpSpPr bwMode="auto">
                  <a:xfrm>
                    <a:off x="2070" y="7695"/>
                    <a:ext cx="420" cy="690"/>
                    <a:chOff x="2070" y="7695"/>
                    <a:chExt cx="420" cy="690"/>
                  </a:xfrm>
                </p:grpSpPr>
                <p:sp>
                  <p:nvSpPr>
                    <p:cNvPr id="9261" name="Rectangle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70" y="7890"/>
                      <a:ext cx="420" cy="3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rgbClr val="000080"/>
                      </a:solidFill>
                      <a:miter lim="800000"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黑体" panose="02010600030101010101" pitchFamily="2" charset="-122"/>
                        <a:ea typeface="黑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262" name="Line 1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75" y="8190"/>
                      <a:ext cx="0" cy="19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8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63" name="Line 1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55" y="8190"/>
                      <a:ext cx="0" cy="19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8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64" name="Line 1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80" y="7695"/>
                      <a:ext cx="0" cy="19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8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9259" name="Text Box 1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0" y="8340"/>
                    <a:ext cx="690" cy="3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lnSpc>
                        <a:spcPct val="100000"/>
                      </a:lnSpc>
                    </a:pPr>
                    <a:r>
                      <a:rPr kumimoji="0" lang="en-US" altLang="zh-CN" sz="1600">
                        <a:solidFill>
                          <a:srgbClr val="000080"/>
                        </a:solidFill>
                        <a:latin typeface="黑体" panose="02010600030101010101" pitchFamily="2" charset="-122"/>
                        <a:ea typeface="黑体" panose="02010600030101010101" pitchFamily="2" charset="-122"/>
                        <a:cs typeface="Times New Roman" panose="02020603050405020304" pitchFamily="18" charset="0"/>
                      </a:rPr>
                      <a:t>A B</a:t>
                    </a:r>
                  </a:p>
                </p:txBody>
              </p:sp>
              <p:sp>
                <p:nvSpPr>
                  <p:cNvPr id="9260" name="Text Box 1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65" y="7335"/>
                    <a:ext cx="690" cy="3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lnSpc>
                        <a:spcPct val="100000"/>
                      </a:lnSpc>
                    </a:pPr>
                    <a:r>
                      <a:rPr kumimoji="0" lang="en-US" altLang="zh-CN" sz="1600">
                        <a:solidFill>
                          <a:srgbClr val="000080"/>
                        </a:solidFill>
                        <a:latin typeface="黑体" panose="02010600030101010101" pitchFamily="2" charset="-122"/>
                        <a:ea typeface="黑体" panose="02010600030101010101" pitchFamily="2" charset="-122"/>
                        <a:cs typeface="Times New Roman" panose="02020603050405020304" pitchFamily="18" charset="0"/>
                      </a:rPr>
                      <a:t>F</a:t>
                    </a:r>
                  </a:p>
                </p:txBody>
              </p:sp>
            </p:grpSp>
            <p:sp>
              <p:nvSpPr>
                <p:cNvPr id="9257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1830" y="12120"/>
                  <a:ext cx="795" cy="4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</a:pPr>
                  <a:r>
                    <a:rPr kumimoji="0" lang="zh-CN" altLang="en-US" sz="1600">
                      <a:solidFill>
                        <a:srgbClr val="000080"/>
                      </a:solidFill>
                      <a:latin typeface="黑体" panose="02010600030101010101" pitchFamily="2" charset="-122"/>
                      <a:ea typeface="黑体" panose="02010600030101010101" pitchFamily="2" charset="-122"/>
                      <a:cs typeface="Times New Roman" panose="02020603050405020304" pitchFamily="18" charset="0"/>
                    </a:rPr>
                    <a:t>=1</a:t>
                  </a:r>
                </a:p>
              </p:txBody>
            </p:sp>
          </p:grpSp>
          <p:grpSp>
            <p:nvGrpSpPr>
              <p:cNvPr id="9245" name="Group 151"/>
              <p:cNvGrpSpPr/>
              <p:nvPr/>
            </p:nvGrpSpPr>
            <p:grpSpPr bwMode="auto">
              <a:xfrm>
                <a:off x="1837" y="3098"/>
                <a:ext cx="449" cy="691"/>
                <a:chOff x="1830" y="11655"/>
                <a:chExt cx="795" cy="1395"/>
              </a:xfrm>
            </p:grpSpPr>
            <p:grpSp>
              <p:nvGrpSpPr>
                <p:cNvPr id="9247" name="Group 152"/>
                <p:cNvGrpSpPr/>
                <p:nvPr/>
              </p:nvGrpSpPr>
              <p:grpSpPr bwMode="auto">
                <a:xfrm>
                  <a:off x="1845" y="11655"/>
                  <a:ext cx="735" cy="1395"/>
                  <a:chOff x="1920" y="7335"/>
                  <a:chExt cx="735" cy="1395"/>
                </a:xfrm>
              </p:grpSpPr>
              <p:grpSp>
                <p:nvGrpSpPr>
                  <p:cNvPr id="9249" name="Group 153"/>
                  <p:cNvGrpSpPr/>
                  <p:nvPr/>
                </p:nvGrpSpPr>
                <p:grpSpPr bwMode="auto">
                  <a:xfrm>
                    <a:off x="2070" y="7695"/>
                    <a:ext cx="420" cy="690"/>
                    <a:chOff x="2070" y="7695"/>
                    <a:chExt cx="420" cy="690"/>
                  </a:xfrm>
                </p:grpSpPr>
                <p:sp>
                  <p:nvSpPr>
                    <p:cNvPr id="9252" name="Rectangle 1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70" y="7890"/>
                      <a:ext cx="420" cy="3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rgbClr val="000080"/>
                      </a:solidFill>
                      <a:miter lim="800000"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黑体" panose="02010600030101010101" pitchFamily="2" charset="-122"/>
                        <a:ea typeface="黑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253" name="Line 1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75" y="8190"/>
                      <a:ext cx="0" cy="19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8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54" name="Line 1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55" y="8190"/>
                      <a:ext cx="0" cy="19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8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55" name="Line 1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80" y="7695"/>
                      <a:ext cx="0" cy="19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8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9250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0" y="8340"/>
                    <a:ext cx="690" cy="3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lnSpc>
                        <a:spcPct val="100000"/>
                      </a:lnSpc>
                    </a:pPr>
                    <a:r>
                      <a:rPr kumimoji="0" lang="en-US" altLang="zh-CN" sz="1600">
                        <a:solidFill>
                          <a:srgbClr val="000080"/>
                        </a:solidFill>
                        <a:latin typeface="黑体" panose="02010600030101010101" pitchFamily="2" charset="-122"/>
                        <a:ea typeface="黑体" panose="02010600030101010101" pitchFamily="2" charset="-122"/>
                        <a:cs typeface="Times New Roman" panose="02020603050405020304" pitchFamily="18" charset="0"/>
                      </a:rPr>
                      <a:t>A B</a:t>
                    </a:r>
                  </a:p>
                </p:txBody>
              </p:sp>
              <p:sp>
                <p:nvSpPr>
                  <p:cNvPr id="9251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65" y="7335"/>
                    <a:ext cx="690" cy="3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lnSpc>
                        <a:spcPct val="100000"/>
                      </a:lnSpc>
                    </a:pPr>
                    <a:r>
                      <a:rPr kumimoji="0" lang="en-US" altLang="zh-CN" sz="1600">
                        <a:solidFill>
                          <a:srgbClr val="000080"/>
                        </a:solidFill>
                        <a:latin typeface="黑体" panose="02010600030101010101" pitchFamily="2" charset="-122"/>
                        <a:ea typeface="黑体" panose="02010600030101010101" pitchFamily="2" charset="-122"/>
                        <a:cs typeface="Times New Roman" panose="02020603050405020304" pitchFamily="18" charset="0"/>
                      </a:rPr>
                      <a:t>F</a:t>
                    </a:r>
                  </a:p>
                </p:txBody>
              </p:sp>
            </p:grpSp>
            <p:sp>
              <p:nvSpPr>
                <p:cNvPr id="9248" name="Text Box 160"/>
                <p:cNvSpPr txBox="1">
                  <a:spLocks noChangeArrowheads="1"/>
                </p:cNvSpPr>
                <p:nvPr/>
              </p:nvSpPr>
              <p:spPr bwMode="auto">
                <a:xfrm>
                  <a:off x="1830" y="12120"/>
                  <a:ext cx="795" cy="4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</a:pPr>
                  <a:r>
                    <a:rPr kumimoji="0" lang="zh-CN" altLang="en-US" sz="1600">
                      <a:solidFill>
                        <a:srgbClr val="000080"/>
                      </a:solidFill>
                      <a:latin typeface="黑体" panose="02010600030101010101" pitchFamily="2" charset="-122"/>
                      <a:ea typeface="黑体" panose="02010600030101010101" pitchFamily="2" charset="-122"/>
                      <a:cs typeface="Times New Roman" panose="02020603050405020304" pitchFamily="18" charset="0"/>
                    </a:rPr>
                    <a:t>⊕</a:t>
                  </a:r>
                </a:p>
              </p:txBody>
            </p:sp>
          </p:grpSp>
          <p:sp>
            <p:nvSpPr>
              <p:cNvPr id="9246" name="Text Box 174"/>
              <p:cNvSpPr txBox="1">
                <a:spLocks noChangeArrowheads="1"/>
              </p:cNvSpPr>
              <p:nvPr/>
            </p:nvSpPr>
            <p:spPr bwMode="auto">
              <a:xfrm>
                <a:off x="2367" y="3298"/>
                <a:ext cx="708" cy="4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</a:pPr>
                <a:r>
                  <a:rPr kumimoji="0"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  <a:cs typeface="Times New Roman" panose="02020603050405020304" pitchFamily="18" charset="0"/>
                  </a:rPr>
                  <a:t>F = A</a:t>
                </a:r>
                <a:r>
                  <a:rPr kumimoji="0" lang="en-GB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  <a:cs typeface="Times New Roman" panose="02020603050405020304" pitchFamily="18" charset="0"/>
                  </a:rPr>
                  <a:t>⊕</a:t>
                </a:r>
                <a:r>
                  <a:rPr kumimoji="0"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  <a:cs typeface="Times New Roman" panose="02020603050405020304" pitchFamily="18" charset="0"/>
                  </a:rPr>
                  <a:t>B  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kumimoji="0" lang="en-US" altLang="zh-CN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  <a:cs typeface="Times New Roman" panose="02020603050405020304" pitchFamily="18" charset="0"/>
                  </a:rPr>
                  <a:t>   (</a:t>
                </a:r>
                <a:r>
                  <a:rPr kumimoji="0" lang="zh-CN" altLang="en-US" sz="16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  <a:cs typeface="Times New Roman" panose="02020603050405020304" pitchFamily="18" charset="0"/>
                  </a:rPr>
                  <a:t>半加)</a:t>
                </a:r>
                <a:endParaRPr kumimoji="0" lang="en-US" altLang="zh-CN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43" name="Rectangle 176"/>
            <p:cNvSpPr>
              <a:spLocks noChangeArrowheads="1"/>
            </p:cNvSpPr>
            <p:nvPr/>
          </p:nvSpPr>
          <p:spPr bwMode="auto">
            <a:xfrm>
              <a:off x="939" y="2739"/>
              <a:ext cx="10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zh-CN" altLang="en-US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异或</a:t>
              </a:r>
              <a:r>
                <a:rPr lang="zh-CN" altLang="en-US" sz="1600"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zh-CN" altLang="en-US" sz="1600" b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92"/>
          <p:cNvGrpSpPr/>
          <p:nvPr/>
        </p:nvGrpSpPr>
        <p:grpSpPr bwMode="auto">
          <a:xfrm>
            <a:off x="5149850" y="4659313"/>
            <a:ext cx="2690813" cy="1431925"/>
            <a:chOff x="3244" y="2935"/>
            <a:chExt cx="1695" cy="902"/>
          </a:xfrm>
        </p:grpSpPr>
        <p:sp>
          <p:nvSpPr>
            <p:cNvPr id="9225" name="Rectangle 177"/>
            <p:cNvSpPr>
              <a:spLocks noChangeArrowheads="1"/>
            </p:cNvSpPr>
            <p:nvPr/>
          </p:nvSpPr>
          <p:spPr bwMode="auto">
            <a:xfrm>
              <a:off x="3268" y="3640"/>
              <a:ext cx="1140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应用例子</a:t>
              </a:r>
            </a:p>
          </p:txBody>
        </p:sp>
        <p:grpSp>
          <p:nvGrpSpPr>
            <p:cNvPr id="9226" name="Group 189"/>
            <p:cNvGrpSpPr/>
            <p:nvPr/>
          </p:nvGrpSpPr>
          <p:grpSpPr bwMode="auto">
            <a:xfrm>
              <a:off x="3244" y="2935"/>
              <a:ext cx="1695" cy="699"/>
              <a:chOff x="3244" y="2935"/>
              <a:chExt cx="1695" cy="699"/>
            </a:xfrm>
          </p:grpSpPr>
          <p:grpSp>
            <p:nvGrpSpPr>
              <p:cNvPr id="9227" name="Group 161"/>
              <p:cNvGrpSpPr/>
              <p:nvPr/>
            </p:nvGrpSpPr>
            <p:grpSpPr bwMode="auto">
              <a:xfrm>
                <a:off x="3244" y="2935"/>
                <a:ext cx="632" cy="699"/>
                <a:chOff x="6365" y="1509"/>
                <a:chExt cx="1186" cy="1485"/>
              </a:xfrm>
            </p:grpSpPr>
            <p:grpSp>
              <p:nvGrpSpPr>
                <p:cNvPr id="9231" name="Group 162"/>
                <p:cNvGrpSpPr/>
                <p:nvPr/>
              </p:nvGrpSpPr>
              <p:grpSpPr bwMode="auto">
                <a:xfrm>
                  <a:off x="6620" y="1869"/>
                  <a:ext cx="420" cy="690"/>
                  <a:chOff x="2070" y="7695"/>
                  <a:chExt cx="420" cy="690"/>
                </a:xfrm>
              </p:grpSpPr>
              <p:sp>
                <p:nvSpPr>
                  <p:cNvPr id="9238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2070" y="7890"/>
                    <a:ext cx="420" cy="300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8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>
                      <a:latin typeface="黑体" panose="02010600030101010101" pitchFamily="2" charset="-122"/>
                      <a:ea typeface="黑体" panose="02010600030101010101" pitchFamily="2" charset="-122"/>
                    </a:endParaRPr>
                  </a:p>
                </p:txBody>
              </p:sp>
              <p:sp>
                <p:nvSpPr>
                  <p:cNvPr id="9239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2175" y="8190"/>
                    <a:ext cx="0" cy="19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40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2355" y="8190"/>
                    <a:ext cx="0" cy="19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41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280" y="7695"/>
                    <a:ext cx="0" cy="19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8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232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6365" y="2604"/>
                  <a:ext cx="690" cy="3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</a:pPr>
                  <a:r>
                    <a:rPr kumimoji="0" lang="en-US" altLang="zh-CN" sz="1600">
                      <a:solidFill>
                        <a:srgbClr val="000080"/>
                      </a:solidFill>
                      <a:latin typeface="黑体" panose="02010600030101010101" pitchFamily="2" charset="-122"/>
                      <a:ea typeface="黑体" panose="02010600030101010101" pitchFamily="2" charset="-122"/>
                    </a:rPr>
                    <a:t>A</a:t>
                  </a:r>
                  <a:r>
                    <a:rPr kumimoji="0" lang="en-US" altLang="zh-CN" sz="1600" b="0">
                      <a:solidFill>
                        <a:schemeClr val="tx1"/>
                      </a:solidFill>
                      <a:latin typeface="黑体" panose="02010600030101010101" pitchFamily="2" charset="-122"/>
                      <a:ea typeface="黑体" panose="02010600030101010101" pitchFamily="2" charset="-122"/>
                    </a:rPr>
                    <a:t>    </a:t>
                  </a:r>
                </a:p>
              </p:txBody>
            </p:sp>
            <p:sp>
              <p:nvSpPr>
                <p:cNvPr id="9233" name="Text Box 168"/>
                <p:cNvSpPr txBox="1">
                  <a:spLocks noChangeArrowheads="1"/>
                </p:cNvSpPr>
                <p:nvPr/>
              </p:nvSpPr>
              <p:spPr bwMode="auto">
                <a:xfrm>
                  <a:off x="6515" y="1509"/>
                  <a:ext cx="690" cy="3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</a:pPr>
                  <a:r>
                    <a:rPr kumimoji="0" lang="en-US" altLang="zh-CN" sz="1600">
                      <a:solidFill>
                        <a:srgbClr val="000080"/>
                      </a:solidFill>
                      <a:latin typeface="黑体" panose="02010600030101010101" pitchFamily="2" charset="-122"/>
                      <a:ea typeface="黑体" panose="02010600030101010101" pitchFamily="2" charset="-122"/>
                    </a:rPr>
                    <a:t>F</a:t>
                  </a:r>
                </a:p>
              </p:txBody>
            </p:sp>
            <p:sp>
              <p:nvSpPr>
                <p:cNvPr id="9234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6455" y="1974"/>
                  <a:ext cx="795" cy="4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</a:pPr>
                  <a:r>
                    <a:rPr kumimoji="0" lang="zh-CN" altLang="en-US" sz="1600">
                      <a:solidFill>
                        <a:srgbClr val="000080"/>
                      </a:solidFill>
                      <a:latin typeface="黑体" panose="02010600030101010101" pitchFamily="2" charset="-122"/>
                      <a:ea typeface="黑体" panose="02010600030101010101" pitchFamily="2" charset="-122"/>
                    </a:rPr>
                    <a:t>=1</a:t>
                  </a:r>
                </a:p>
              </p:txBody>
            </p:sp>
            <p:sp>
              <p:nvSpPr>
                <p:cNvPr id="9235" name="Freeform 170"/>
                <p:cNvSpPr/>
                <p:nvPr/>
              </p:nvSpPr>
              <p:spPr bwMode="auto">
                <a:xfrm>
                  <a:off x="6899" y="2370"/>
                  <a:ext cx="466" cy="210"/>
                </a:xfrm>
                <a:custGeom>
                  <a:avLst/>
                  <a:gdLst>
                    <a:gd name="T0" fmla="*/ 0 w 466"/>
                    <a:gd name="T1" fmla="*/ 0 h 210"/>
                    <a:gd name="T2" fmla="*/ 0 w 466"/>
                    <a:gd name="T3" fmla="*/ 210 h 210"/>
                    <a:gd name="T4" fmla="*/ 466 w 466"/>
                    <a:gd name="T5" fmla="*/ 210 h 210"/>
                    <a:gd name="T6" fmla="*/ 0 60000 65536"/>
                    <a:gd name="T7" fmla="*/ 0 60000 65536"/>
                    <a:gd name="T8" fmla="*/ 0 60000 65536"/>
                    <a:gd name="T9" fmla="*/ 0 w 466"/>
                    <a:gd name="T10" fmla="*/ 0 h 210"/>
                    <a:gd name="T11" fmla="*/ 466 w 466"/>
                    <a:gd name="T12" fmla="*/ 210 h 2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6" h="210">
                      <a:moveTo>
                        <a:pt x="0" y="0"/>
                      </a:moveTo>
                      <a:lnTo>
                        <a:pt x="0" y="210"/>
                      </a:lnTo>
                      <a:lnTo>
                        <a:pt x="466" y="210"/>
                      </a:ln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36" name="Line 171"/>
                <p:cNvSpPr>
                  <a:spLocks noChangeShapeType="1"/>
                </p:cNvSpPr>
                <p:nvPr/>
              </p:nvSpPr>
              <p:spPr bwMode="auto">
                <a:xfrm>
                  <a:off x="6719" y="2370"/>
                  <a:ext cx="0" cy="255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37" name="Text Box 172"/>
                <p:cNvSpPr txBox="1">
                  <a:spLocks noChangeArrowheads="1"/>
                </p:cNvSpPr>
                <p:nvPr/>
              </p:nvSpPr>
              <p:spPr bwMode="auto">
                <a:xfrm>
                  <a:off x="7025" y="2199"/>
                  <a:ext cx="526" cy="3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</a:pPr>
                  <a:r>
                    <a:rPr kumimoji="0" lang="en-US" altLang="zh-CN" sz="1600" b="0">
                      <a:solidFill>
                        <a:srgbClr val="FF0000"/>
                      </a:solidFill>
                      <a:latin typeface="黑体" panose="02010600030101010101" pitchFamily="2" charset="-122"/>
                      <a:ea typeface="黑体" panose="02010600030101010101" pitchFamily="2" charset="-122"/>
                    </a:rPr>
                    <a:t>C    </a:t>
                  </a:r>
                </a:p>
              </p:txBody>
            </p:sp>
          </p:grpSp>
          <p:grpSp>
            <p:nvGrpSpPr>
              <p:cNvPr id="9228" name="Group 188"/>
              <p:cNvGrpSpPr/>
              <p:nvPr/>
            </p:nvGrpSpPr>
            <p:grpSpPr bwMode="auto">
              <a:xfrm>
                <a:off x="3952" y="3096"/>
                <a:ext cx="987" cy="481"/>
                <a:chOff x="3952" y="3096"/>
                <a:chExt cx="987" cy="481"/>
              </a:xfrm>
            </p:grpSpPr>
            <p:sp>
              <p:nvSpPr>
                <p:cNvPr id="9229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3952" y="3096"/>
                  <a:ext cx="987" cy="4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>
                    <a:lnSpc>
                      <a:spcPct val="130000"/>
                    </a:lnSpc>
                  </a:pPr>
                  <a:r>
                    <a:rPr kumimoji="0" lang="en-US" altLang="zh-CN" sz="1600">
                      <a:solidFill>
                        <a:srgbClr val="FF0000"/>
                      </a:solidFill>
                      <a:latin typeface="黑体" panose="02010600030101010101" pitchFamily="2" charset="-122"/>
                      <a:ea typeface="黑体" panose="02010600030101010101" pitchFamily="2" charset="-122"/>
                    </a:rPr>
                    <a:t>C=</a:t>
                  </a:r>
                  <a:r>
                    <a:rPr kumimoji="0" lang="en-US" altLang="zh-CN" sz="1600">
                      <a:solidFill>
                        <a:schemeClr val="hlink"/>
                      </a:solidFill>
                      <a:latin typeface="黑体" panose="02010600030101010101" pitchFamily="2" charset="-122"/>
                      <a:ea typeface="黑体" panose="02010600030101010101" pitchFamily="2" charset="-122"/>
                    </a:rPr>
                    <a:t>0</a:t>
                  </a:r>
                  <a:r>
                    <a:rPr kumimoji="0" lang="zh-CN" altLang="en-US" sz="1600">
                      <a:solidFill>
                        <a:schemeClr val="hlink"/>
                      </a:solidFill>
                      <a:latin typeface="黑体" panose="02010600030101010101" pitchFamily="2" charset="-122"/>
                      <a:ea typeface="黑体" panose="02010600030101010101" pitchFamily="2" charset="-122"/>
                    </a:rPr>
                    <a:t>时,</a:t>
                  </a:r>
                  <a:r>
                    <a:rPr kumimoji="0" lang="zh-CN" altLang="en-US" sz="1600">
                      <a:solidFill>
                        <a:schemeClr val="tx1"/>
                      </a:solidFill>
                      <a:latin typeface="黑体" panose="02010600030101010101" pitchFamily="2" charset="-122"/>
                      <a:ea typeface="黑体" panose="02010600030101010101" pitchFamily="2" charset="-122"/>
                    </a:rPr>
                    <a:t> </a:t>
                  </a:r>
                  <a:r>
                    <a:rPr kumimoji="0" lang="en-US" altLang="zh-CN" sz="1600">
                      <a:solidFill>
                        <a:srgbClr val="000080"/>
                      </a:solidFill>
                      <a:latin typeface="黑体" panose="02010600030101010101" pitchFamily="2" charset="-122"/>
                      <a:ea typeface="黑体" panose="02010600030101010101" pitchFamily="2" charset="-122"/>
                    </a:rPr>
                    <a:t>F = A</a:t>
                  </a:r>
                </a:p>
                <a:p>
                  <a:pPr algn="just">
                    <a:lnSpc>
                      <a:spcPct val="130000"/>
                    </a:lnSpc>
                  </a:pPr>
                  <a:r>
                    <a:rPr kumimoji="0" lang="en-US" altLang="zh-CN" sz="1600">
                      <a:solidFill>
                        <a:srgbClr val="FF0000"/>
                      </a:solidFill>
                      <a:latin typeface="黑体" panose="02010600030101010101" pitchFamily="2" charset="-122"/>
                      <a:ea typeface="黑体" panose="02010600030101010101" pitchFamily="2" charset="-122"/>
                    </a:rPr>
                    <a:t>C=</a:t>
                  </a:r>
                  <a:r>
                    <a:rPr kumimoji="0" lang="en-US" altLang="zh-CN" sz="1600">
                      <a:solidFill>
                        <a:schemeClr val="hlink"/>
                      </a:solidFill>
                      <a:latin typeface="黑体" panose="02010600030101010101" pitchFamily="2" charset="-122"/>
                      <a:ea typeface="黑体" panose="02010600030101010101" pitchFamily="2" charset="-122"/>
                    </a:rPr>
                    <a:t>1</a:t>
                  </a:r>
                  <a:r>
                    <a:rPr kumimoji="0" lang="zh-CN" altLang="en-US" sz="1600">
                      <a:solidFill>
                        <a:schemeClr val="hlink"/>
                      </a:solidFill>
                      <a:latin typeface="黑体" panose="02010600030101010101" pitchFamily="2" charset="-122"/>
                      <a:ea typeface="黑体" panose="02010600030101010101" pitchFamily="2" charset="-122"/>
                    </a:rPr>
                    <a:t>时,</a:t>
                  </a:r>
                  <a:r>
                    <a:rPr kumimoji="0" lang="zh-CN" altLang="en-US" sz="1600">
                      <a:solidFill>
                        <a:schemeClr val="tx1"/>
                      </a:solidFill>
                      <a:latin typeface="黑体" panose="02010600030101010101" pitchFamily="2" charset="-122"/>
                      <a:ea typeface="黑体" panose="02010600030101010101" pitchFamily="2" charset="-122"/>
                    </a:rPr>
                    <a:t> </a:t>
                  </a:r>
                  <a:r>
                    <a:rPr kumimoji="0" lang="en-US" altLang="zh-CN" sz="1600">
                      <a:solidFill>
                        <a:srgbClr val="000080"/>
                      </a:solidFill>
                      <a:latin typeface="黑体" panose="02010600030101010101" pitchFamily="2" charset="-122"/>
                      <a:ea typeface="黑体" panose="02010600030101010101" pitchFamily="2" charset="-122"/>
                    </a:rPr>
                    <a:t>F = A</a:t>
                  </a:r>
                </a:p>
                <a:p>
                  <a:pPr algn="just">
                    <a:lnSpc>
                      <a:spcPct val="100000"/>
                    </a:lnSpc>
                  </a:pPr>
                  <a:endParaRPr kumimoji="0" lang="en-US" altLang="zh-CN" sz="1600">
                    <a:solidFill>
                      <a:schemeClr val="tx1"/>
                    </a:solidFill>
                    <a:latin typeface="黑体" panose="02010600030101010101" pitchFamily="2" charset="-122"/>
                    <a:ea typeface="黑体" panose="02010600030101010101" pitchFamily="2" charset="-122"/>
                  </a:endParaRPr>
                </a:p>
              </p:txBody>
            </p:sp>
            <p:sp>
              <p:nvSpPr>
                <p:cNvPr id="9230" name="Line 180"/>
                <p:cNvSpPr>
                  <a:spLocks noChangeShapeType="1"/>
                </p:cNvSpPr>
                <p:nvPr/>
              </p:nvSpPr>
              <p:spPr bwMode="auto">
                <a:xfrm>
                  <a:off x="4712" y="3376"/>
                  <a:ext cx="80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9223" name="Rectangle 124"/>
          <p:cNvSpPr>
            <a:spLocks noChangeArrowheads="1"/>
          </p:cNvSpPr>
          <p:nvPr/>
        </p:nvSpPr>
        <p:spPr bwMode="auto">
          <a:xfrm>
            <a:off x="419100" y="312738"/>
            <a:ext cx="7937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260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§4.0 预备知识</a:t>
            </a:r>
            <a:endParaRPr lang="zh-CN" altLang="en-US">
              <a:solidFill>
                <a:srgbClr val="800000"/>
              </a:solidFill>
              <a:latin typeface="黑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24" name="Rectangle 124"/>
          <p:cNvSpPr>
            <a:spLocks noChangeArrowheads="1"/>
          </p:cNvSpPr>
          <p:nvPr/>
        </p:nvSpPr>
        <p:spPr bwMode="auto">
          <a:xfrm>
            <a:off x="282575" y="885825"/>
            <a:ext cx="7937500" cy="51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1.门电路及其典型</a:t>
            </a:r>
            <a:r>
              <a:rPr lang="zh-CN" altLang="en-US" dirty="0" smtClean="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用法</a:t>
            </a:r>
            <a:endParaRPr lang="zh-CN" altLang="en-US" dirty="0">
              <a:solidFill>
                <a:srgbClr val="800000"/>
              </a:solidFill>
              <a:latin typeface="黑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679450" y="430213"/>
            <a:ext cx="84645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3. </a:t>
            </a:r>
            <a:r>
              <a:rPr lang="en-US" altLang="zh-CN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Booth</a:t>
            </a: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乘法运算的实现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64515" name="Text Box 37"/>
          <p:cNvSpPr txBox="1">
            <a:spLocks noChangeArrowheads="1"/>
          </p:cNvSpPr>
          <p:nvPr/>
        </p:nvSpPr>
        <p:spPr bwMode="auto">
          <a:xfrm>
            <a:off x="4995863" y="2376488"/>
            <a:ext cx="42862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0" lang="zh-CN" altLang="en-US" sz="160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11</a:t>
            </a:r>
          </a:p>
        </p:txBody>
      </p:sp>
      <p:sp>
        <p:nvSpPr>
          <p:cNvPr id="64516" name="Text Box 40"/>
          <p:cNvSpPr txBox="1">
            <a:spLocks noChangeArrowheads="1"/>
          </p:cNvSpPr>
          <p:nvPr/>
        </p:nvSpPr>
        <p:spPr bwMode="auto">
          <a:xfrm>
            <a:off x="6019800" y="2376488"/>
            <a:ext cx="42862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0" lang="zh-CN" altLang="en-US" sz="160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00</a:t>
            </a:r>
          </a:p>
        </p:txBody>
      </p:sp>
      <p:sp>
        <p:nvSpPr>
          <p:cNvPr id="64517" name="Text Box 4"/>
          <p:cNvSpPr txBox="1">
            <a:spLocks noChangeArrowheads="1"/>
          </p:cNvSpPr>
          <p:nvPr/>
        </p:nvSpPr>
        <p:spPr bwMode="auto">
          <a:xfrm>
            <a:off x="2166938" y="1374775"/>
            <a:ext cx="1476375" cy="282575"/>
          </a:xfrm>
          <a:prstGeom prst="rect">
            <a:avLst/>
          </a:prstGeom>
          <a:solidFill>
            <a:srgbClr val="FFFF00">
              <a:alpha val="50195"/>
            </a:srgbClr>
          </a:solidFill>
          <a:ln w="19050">
            <a:solidFill>
              <a:srgbClr val="000080"/>
            </a:solidFill>
            <a:miter lim="800000"/>
          </a:ln>
        </p:spPr>
        <p:txBody>
          <a:bodyPr lIns="0" tIns="0" rIns="0" bIns="0"/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kumimoji="0" lang="en-US" altLang="zh-CN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</a:t>
            </a:r>
            <a:r>
              <a:rPr kumimoji="0" lang="zh-CN" altLang="en-US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寄存器</a:t>
            </a:r>
          </a:p>
        </p:txBody>
      </p:sp>
      <p:sp>
        <p:nvSpPr>
          <p:cNvPr id="64518" name="Text Box 5"/>
          <p:cNvSpPr txBox="1">
            <a:spLocks noChangeArrowheads="1"/>
          </p:cNvSpPr>
          <p:nvPr/>
        </p:nvSpPr>
        <p:spPr bwMode="auto">
          <a:xfrm>
            <a:off x="4262438" y="1374775"/>
            <a:ext cx="1477962" cy="282575"/>
          </a:xfrm>
          <a:prstGeom prst="rect">
            <a:avLst/>
          </a:prstGeom>
          <a:solidFill>
            <a:srgbClr val="00FFFF">
              <a:alpha val="50195"/>
            </a:srgbClr>
          </a:solidFill>
          <a:ln w="19050">
            <a:solidFill>
              <a:srgbClr val="000080"/>
            </a:solidFill>
            <a:miter lim="800000"/>
          </a:ln>
        </p:spPr>
        <p:txBody>
          <a:bodyPr lIns="0" tIns="0" rIns="0" bIns="0"/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kumimoji="0" lang="en-US" altLang="zh-CN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C</a:t>
            </a:r>
            <a:r>
              <a:rPr kumimoji="0" lang="zh-CN" altLang="en-US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寄存器</a:t>
            </a:r>
          </a:p>
        </p:txBody>
      </p:sp>
      <p:sp>
        <p:nvSpPr>
          <p:cNvPr id="64519" name="Text Box 6"/>
          <p:cNvSpPr txBox="1">
            <a:spLocks noChangeArrowheads="1"/>
          </p:cNvSpPr>
          <p:nvPr/>
        </p:nvSpPr>
        <p:spPr bwMode="auto">
          <a:xfrm>
            <a:off x="2471738" y="3413125"/>
            <a:ext cx="1476375" cy="282575"/>
          </a:xfrm>
          <a:prstGeom prst="rect">
            <a:avLst/>
          </a:prstGeom>
          <a:solidFill>
            <a:srgbClr val="FFCC99">
              <a:alpha val="50195"/>
            </a:srgbClr>
          </a:solidFill>
          <a:ln w="19050">
            <a:solidFill>
              <a:srgbClr val="000080"/>
            </a:solidFill>
            <a:miter lim="800000"/>
          </a:ln>
        </p:spPr>
        <p:txBody>
          <a:bodyPr lIns="0" tIns="0" rIns="0" bIns="0"/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kumimoji="0" lang="en-US" altLang="zh-CN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B</a:t>
            </a:r>
            <a:r>
              <a:rPr kumimoji="0" lang="zh-CN" altLang="en-US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寄存器</a:t>
            </a:r>
          </a:p>
        </p:txBody>
      </p:sp>
      <p:sp>
        <p:nvSpPr>
          <p:cNvPr id="64520" name="Text Box 7"/>
          <p:cNvSpPr txBox="1">
            <a:spLocks noChangeArrowheads="1"/>
          </p:cNvSpPr>
          <p:nvPr/>
        </p:nvSpPr>
        <p:spPr bwMode="auto">
          <a:xfrm>
            <a:off x="2166938" y="1912938"/>
            <a:ext cx="1476375" cy="280987"/>
          </a:xfrm>
          <a:prstGeom prst="rect">
            <a:avLst/>
          </a:prstGeom>
          <a:noFill/>
          <a:ln w="19050">
            <a:solidFill>
              <a:srgbClr val="0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kumimoji="0" lang="zh-CN" altLang="en-US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加法器</a:t>
            </a:r>
          </a:p>
        </p:txBody>
      </p:sp>
      <p:sp>
        <p:nvSpPr>
          <p:cNvPr id="64521" name="Freeform 8"/>
          <p:cNvSpPr/>
          <p:nvPr/>
        </p:nvSpPr>
        <p:spPr bwMode="auto">
          <a:xfrm>
            <a:off x="1690688" y="1144588"/>
            <a:ext cx="1238250" cy="1228725"/>
          </a:xfrm>
          <a:custGeom>
            <a:avLst/>
            <a:gdLst>
              <a:gd name="T0" fmla="*/ 2147483647 w 1092"/>
              <a:gd name="T1" fmla="*/ 2147483647 h 1674"/>
              <a:gd name="T2" fmla="*/ 2147483647 w 1092"/>
              <a:gd name="T3" fmla="*/ 0 h 1674"/>
              <a:gd name="T4" fmla="*/ 0 w 1092"/>
              <a:gd name="T5" fmla="*/ 0 h 1674"/>
              <a:gd name="T6" fmla="*/ 0 w 1092"/>
              <a:gd name="T7" fmla="*/ 2147483647 h 1674"/>
              <a:gd name="T8" fmla="*/ 2147483647 w 1092"/>
              <a:gd name="T9" fmla="*/ 2147483647 h 1674"/>
              <a:gd name="T10" fmla="*/ 2147483647 w 1092"/>
              <a:gd name="T11" fmla="*/ 2147483647 h 16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92"/>
              <a:gd name="T19" fmla="*/ 0 h 1674"/>
              <a:gd name="T20" fmla="*/ 1092 w 1092"/>
              <a:gd name="T21" fmla="*/ 1674 h 16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92" h="1674">
                <a:moveTo>
                  <a:pt x="1092" y="310"/>
                </a:moveTo>
                <a:lnTo>
                  <a:pt x="1092" y="0"/>
                </a:lnTo>
                <a:lnTo>
                  <a:pt x="0" y="0"/>
                </a:lnTo>
                <a:lnTo>
                  <a:pt x="0" y="1674"/>
                </a:lnTo>
                <a:lnTo>
                  <a:pt x="756" y="1674"/>
                </a:lnTo>
                <a:lnTo>
                  <a:pt x="756" y="1426"/>
                </a:lnTo>
              </a:path>
            </a:pathLst>
          </a:custGeom>
          <a:noFill/>
          <a:ln w="28575" cap="flat" cmpd="sng">
            <a:solidFill>
              <a:srgbClr val="000080"/>
            </a:solidFill>
            <a:prstDash val="solid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2" name="Line 9"/>
          <p:cNvSpPr>
            <a:spLocks noChangeShapeType="1"/>
          </p:cNvSpPr>
          <p:nvPr/>
        </p:nvSpPr>
        <p:spPr bwMode="auto">
          <a:xfrm flipV="1">
            <a:off x="3262313" y="2170113"/>
            <a:ext cx="0" cy="255587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3" name="Line 10"/>
          <p:cNvSpPr>
            <a:spLocks noChangeShapeType="1"/>
          </p:cNvSpPr>
          <p:nvPr/>
        </p:nvSpPr>
        <p:spPr bwMode="auto">
          <a:xfrm flipV="1">
            <a:off x="2928938" y="1657350"/>
            <a:ext cx="0" cy="255588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4" name="Line 11"/>
          <p:cNvSpPr>
            <a:spLocks noChangeShapeType="1"/>
          </p:cNvSpPr>
          <p:nvPr/>
        </p:nvSpPr>
        <p:spPr bwMode="auto">
          <a:xfrm>
            <a:off x="5551488" y="1397000"/>
            <a:ext cx="0" cy="280988"/>
          </a:xfrm>
          <a:prstGeom prst="line">
            <a:avLst/>
          </a:prstGeom>
          <a:noFill/>
          <a:ln w="9525">
            <a:solidFill>
              <a:srgbClr val="00008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5" name="Line 12"/>
          <p:cNvSpPr>
            <a:spLocks noChangeShapeType="1"/>
          </p:cNvSpPr>
          <p:nvPr/>
        </p:nvSpPr>
        <p:spPr bwMode="auto">
          <a:xfrm>
            <a:off x="3643313" y="1503363"/>
            <a:ext cx="571500" cy="0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6" name="Freeform 13"/>
          <p:cNvSpPr/>
          <p:nvPr/>
        </p:nvSpPr>
        <p:spPr bwMode="auto">
          <a:xfrm>
            <a:off x="3309938" y="1657350"/>
            <a:ext cx="3049587" cy="160338"/>
          </a:xfrm>
          <a:custGeom>
            <a:avLst/>
            <a:gdLst>
              <a:gd name="T0" fmla="*/ 0 w 2268"/>
              <a:gd name="T1" fmla="*/ 0 h 155"/>
              <a:gd name="T2" fmla="*/ 0 w 2268"/>
              <a:gd name="T3" fmla="*/ 2147483647 h 155"/>
              <a:gd name="T4" fmla="*/ 2147483647 w 2268"/>
              <a:gd name="T5" fmla="*/ 2147483647 h 155"/>
              <a:gd name="T6" fmla="*/ 0 60000 65536"/>
              <a:gd name="T7" fmla="*/ 0 60000 65536"/>
              <a:gd name="T8" fmla="*/ 0 60000 65536"/>
              <a:gd name="T9" fmla="*/ 0 w 2268"/>
              <a:gd name="T10" fmla="*/ 0 h 155"/>
              <a:gd name="T11" fmla="*/ 2268 w 2268"/>
              <a:gd name="T12" fmla="*/ 155 h 1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8" h="155">
                <a:moveTo>
                  <a:pt x="0" y="0"/>
                </a:moveTo>
                <a:lnTo>
                  <a:pt x="0" y="155"/>
                </a:lnTo>
                <a:lnTo>
                  <a:pt x="2268" y="155"/>
                </a:ln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7" name="Line 14"/>
          <p:cNvSpPr>
            <a:spLocks noChangeShapeType="1"/>
          </p:cNvSpPr>
          <p:nvPr/>
        </p:nvSpPr>
        <p:spPr bwMode="auto">
          <a:xfrm flipV="1">
            <a:off x="4978400" y="1657350"/>
            <a:ext cx="0" cy="1539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8" name="Text Box 15"/>
          <p:cNvSpPr txBox="1">
            <a:spLocks noChangeArrowheads="1"/>
          </p:cNvSpPr>
          <p:nvPr/>
        </p:nvSpPr>
        <p:spPr bwMode="auto">
          <a:xfrm>
            <a:off x="6450013" y="1508125"/>
            <a:ext cx="428625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0" tIns="0" rIns="0" bIns="0"/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kumimoji="0" lang="zh-CN" altLang="en-US" sz="160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右移</a:t>
            </a:r>
          </a:p>
        </p:txBody>
      </p:sp>
      <p:sp>
        <p:nvSpPr>
          <p:cNvPr id="64529" name="Text Box 16"/>
          <p:cNvSpPr txBox="1">
            <a:spLocks noChangeArrowheads="1"/>
          </p:cNvSpPr>
          <p:nvPr/>
        </p:nvSpPr>
        <p:spPr bwMode="auto">
          <a:xfrm>
            <a:off x="5114925" y="3328988"/>
            <a:ext cx="1476375" cy="282575"/>
          </a:xfrm>
          <a:prstGeom prst="rect">
            <a:avLst/>
          </a:prstGeom>
          <a:noFill/>
          <a:ln w="19050">
            <a:solidFill>
              <a:srgbClr val="0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kumimoji="0" lang="en-US" altLang="zh-CN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CR</a:t>
            </a:r>
            <a:r>
              <a:rPr kumimoji="0" lang="zh-CN" altLang="en-US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计数器</a:t>
            </a:r>
          </a:p>
        </p:txBody>
      </p:sp>
      <p:sp>
        <p:nvSpPr>
          <p:cNvPr id="64530" name="Text Box 17"/>
          <p:cNvSpPr txBox="1">
            <a:spLocks noChangeArrowheads="1"/>
          </p:cNvSpPr>
          <p:nvPr/>
        </p:nvSpPr>
        <p:spPr bwMode="auto">
          <a:xfrm>
            <a:off x="5045075" y="2041525"/>
            <a:ext cx="1511300" cy="279400"/>
          </a:xfrm>
          <a:prstGeom prst="rect">
            <a:avLst/>
          </a:prstGeom>
          <a:noFill/>
          <a:ln w="19050">
            <a:solidFill>
              <a:srgbClr val="0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kumimoji="0" lang="zh-CN" altLang="en-US" sz="16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2/4译码器</a:t>
            </a:r>
          </a:p>
        </p:txBody>
      </p:sp>
      <p:sp>
        <p:nvSpPr>
          <p:cNvPr id="64531" name="Rectangle 18"/>
          <p:cNvSpPr>
            <a:spLocks noChangeArrowheads="1"/>
          </p:cNvSpPr>
          <p:nvPr/>
        </p:nvSpPr>
        <p:spPr bwMode="auto">
          <a:xfrm>
            <a:off x="5829300" y="1368425"/>
            <a:ext cx="185738" cy="280988"/>
          </a:xfrm>
          <a:prstGeom prst="rect">
            <a:avLst/>
          </a:prstGeom>
          <a:solidFill>
            <a:srgbClr val="00FFFF"/>
          </a:solidFill>
          <a:ln w="19050">
            <a:solidFill>
              <a:srgbClr val="000080"/>
            </a:solidFill>
            <a:miter lim="800000"/>
          </a:ln>
        </p:spPr>
        <p:txBody>
          <a:bodyPr/>
          <a:lstStyle/>
          <a:p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64532" name="Line 19"/>
          <p:cNvSpPr>
            <a:spLocks noChangeShapeType="1"/>
          </p:cNvSpPr>
          <p:nvPr/>
        </p:nvSpPr>
        <p:spPr bwMode="auto">
          <a:xfrm>
            <a:off x="5651500" y="1649413"/>
            <a:ext cx="0" cy="392112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33" name="Line 20"/>
          <p:cNvSpPr>
            <a:spLocks noChangeShapeType="1"/>
          </p:cNvSpPr>
          <p:nvPr/>
        </p:nvSpPr>
        <p:spPr bwMode="auto">
          <a:xfrm>
            <a:off x="5889625" y="1649413"/>
            <a:ext cx="0" cy="392112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4534" name="Group 21"/>
          <p:cNvGrpSpPr/>
          <p:nvPr/>
        </p:nvGrpSpPr>
        <p:grpSpPr bwMode="auto">
          <a:xfrm>
            <a:off x="2622550" y="2405063"/>
            <a:ext cx="1147763" cy="514350"/>
            <a:chOff x="5806" y="9605"/>
            <a:chExt cx="1012" cy="600"/>
          </a:xfrm>
        </p:grpSpPr>
        <p:sp>
          <p:nvSpPr>
            <p:cNvPr id="64553" name="Rectangle 22"/>
            <p:cNvSpPr>
              <a:spLocks noChangeArrowheads="1"/>
            </p:cNvSpPr>
            <p:nvPr/>
          </p:nvSpPr>
          <p:spPr bwMode="auto">
            <a:xfrm>
              <a:off x="5910" y="9648"/>
              <a:ext cx="908" cy="41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80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64554" name="Line 23"/>
            <p:cNvSpPr>
              <a:spLocks noChangeShapeType="1"/>
            </p:cNvSpPr>
            <p:nvPr/>
          </p:nvSpPr>
          <p:spPr bwMode="auto">
            <a:xfrm>
              <a:off x="5910" y="9858"/>
              <a:ext cx="908" cy="0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5" name="Line 24"/>
            <p:cNvSpPr>
              <a:spLocks noChangeShapeType="1"/>
            </p:cNvSpPr>
            <p:nvPr/>
          </p:nvSpPr>
          <p:spPr bwMode="auto">
            <a:xfrm>
              <a:off x="6359" y="9861"/>
              <a:ext cx="0" cy="186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6" name="Text Box 25"/>
            <p:cNvSpPr txBox="1">
              <a:spLocks noChangeArrowheads="1"/>
            </p:cNvSpPr>
            <p:nvPr/>
          </p:nvSpPr>
          <p:spPr bwMode="auto">
            <a:xfrm>
              <a:off x="6019" y="9605"/>
              <a:ext cx="71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0" lang="zh-CN" altLang="en-US" sz="1600">
                  <a:solidFill>
                    <a:schemeClr val="tx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≥1</a:t>
              </a:r>
            </a:p>
          </p:txBody>
        </p:sp>
        <p:sp>
          <p:nvSpPr>
            <p:cNvPr id="64557" name="Text Box 26"/>
            <p:cNvSpPr txBox="1">
              <a:spLocks noChangeArrowheads="1"/>
            </p:cNvSpPr>
            <p:nvPr/>
          </p:nvSpPr>
          <p:spPr bwMode="auto">
            <a:xfrm>
              <a:off x="5806" y="9732"/>
              <a:ext cx="740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0" lang="zh-CN" altLang="en-US" sz="16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&amp;</a:t>
              </a:r>
            </a:p>
          </p:txBody>
        </p:sp>
      </p:grpSp>
      <p:grpSp>
        <p:nvGrpSpPr>
          <p:cNvPr id="64535" name="Group 27"/>
          <p:cNvGrpSpPr/>
          <p:nvPr/>
        </p:nvGrpSpPr>
        <p:grpSpPr bwMode="auto">
          <a:xfrm>
            <a:off x="2865438" y="2770188"/>
            <a:ext cx="534987" cy="642937"/>
            <a:chOff x="3259" y="10217"/>
            <a:chExt cx="434" cy="496"/>
          </a:xfrm>
        </p:grpSpPr>
        <p:sp>
          <p:nvSpPr>
            <p:cNvPr id="64551" name="Line 28"/>
            <p:cNvSpPr>
              <a:spLocks noChangeShapeType="1"/>
            </p:cNvSpPr>
            <p:nvPr/>
          </p:nvSpPr>
          <p:spPr bwMode="auto">
            <a:xfrm flipV="1">
              <a:off x="3259" y="10217"/>
              <a:ext cx="0" cy="496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2" name="Line 29"/>
            <p:cNvSpPr>
              <a:spLocks noChangeShapeType="1"/>
            </p:cNvSpPr>
            <p:nvPr/>
          </p:nvSpPr>
          <p:spPr bwMode="auto">
            <a:xfrm flipV="1">
              <a:off x="3693" y="10217"/>
              <a:ext cx="0" cy="496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536" name="Text Box 30"/>
          <p:cNvSpPr txBox="1">
            <a:spLocks noChangeArrowheads="1"/>
          </p:cNvSpPr>
          <p:nvPr/>
        </p:nvSpPr>
        <p:spPr bwMode="auto">
          <a:xfrm>
            <a:off x="2768600" y="3105150"/>
            <a:ext cx="4191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0" lang="en-US" altLang="zh-CN" sz="160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B</a:t>
            </a:r>
          </a:p>
        </p:txBody>
      </p:sp>
      <p:grpSp>
        <p:nvGrpSpPr>
          <p:cNvPr id="64537" name="Group 31"/>
          <p:cNvGrpSpPr/>
          <p:nvPr/>
        </p:nvGrpSpPr>
        <p:grpSpPr bwMode="auto">
          <a:xfrm>
            <a:off x="3346450" y="3133725"/>
            <a:ext cx="419100" cy="279400"/>
            <a:chOff x="4837" y="10527"/>
            <a:chExt cx="370" cy="310"/>
          </a:xfrm>
        </p:grpSpPr>
        <p:sp>
          <p:nvSpPr>
            <p:cNvPr id="64549" name="Text Box 32"/>
            <p:cNvSpPr txBox="1">
              <a:spLocks noChangeArrowheads="1"/>
            </p:cNvSpPr>
            <p:nvPr/>
          </p:nvSpPr>
          <p:spPr bwMode="auto">
            <a:xfrm>
              <a:off x="4837" y="10527"/>
              <a:ext cx="37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</a:pPr>
              <a:r>
                <a:rPr kumimoji="0" lang="en-US" altLang="zh-CN" sz="1600">
                  <a:solidFill>
                    <a:srgbClr val="80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B</a:t>
              </a:r>
            </a:p>
          </p:txBody>
        </p:sp>
        <p:sp>
          <p:nvSpPr>
            <p:cNvPr id="64550" name="Line 33"/>
            <p:cNvSpPr>
              <a:spLocks noChangeShapeType="1"/>
            </p:cNvSpPr>
            <p:nvPr/>
          </p:nvSpPr>
          <p:spPr bwMode="auto">
            <a:xfrm>
              <a:off x="4935" y="10558"/>
              <a:ext cx="150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4538" name="Group 34"/>
          <p:cNvGrpSpPr/>
          <p:nvPr/>
        </p:nvGrpSpPr>
        <p:grpSpPr bwMode="auto">
          <a:xfrm>
            <a:off x="5329238" y="2320925"/>
            <a:ext cx="1023937" cy="392113"/>
            <a:chOff x="5431" y="9721"/>
            <a:chExt cx="903" cy="558"/>
          </a:xfrm>
        </p:grpSpPr>
        <p:sp>
          <p:nvSpPr>
            <p:cNvPr id="64547" name="Line 35"/>
            <p:cNvSpPr>
              <a:spLocks noChangeShapeType="1"/>
            </p:cNvSpPr>
            <p:nvPr/>
          </p:nvSpPr>
          <p:spPr bwMode="auto">
            <a:xfrm>
              <a:off x="5431" y="9721"/>
              <a:ext cx="1" cy="558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8" name="Line 36"/>
            <p:cNvSpPr>
              <a:spLocks noChangeShapeType="1"/>
            </p:cNvSpPr>
            <p:nvPr/>
          </p:nvSpPr>
          <p:spPr bwMode="auto">
            <a:xfrm>
              <a:off x="6333" y="9721"/>
              <a:ext cx="1" cy="558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539" name="Text Box 38"/>
          <p:cNvSpPr txBox="1">
            <a:spLocks noChangeArrowheads="1"/>
          </p:cNvSpPr>
          <p:nvPr/>
        </p:nvSpPr>
        <p:spPr bwMode="auto">
          <a:xfrm>
            <a:off x="5329238" y="2376488"/>
            <a:ext cx="42862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0" lang="zh-CN" altLang="en-US" sz="160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10</a:t>
            </a:r>
          </a:p>
        </p:txBody>
      </p:sp>
      <p:sp>
        <p:nvSpPr>
          <p:cNvPr id="64540" name="Text Box 39"/>
          <p:cNvSpPr txBox="1">
            <a:spLocks noChangeArrowheads="1"/>
          </p:cNvSpPr>
          <p:nvPr/>
        </p:nvSpPr>
        <p:spPr bwMode="auto">
          <a:xfrm>
            <a:off x="5710238" y="2376488"/>
            <a:ext cx="42862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0" lang="zh-CN" altLang="en-US" sz="160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01</a:t>
            </a:r>
          </a:p>
        </p:txBody>
      </p:sp>
      <p:sp>
        <p:nvSpPr>
          <p:cNvPr id="64541" name="Freeform 41"/>
          <p:cNvSpPr/>
          <p:nvPr/>
        </p:nvSpPr>
        <p:spPr bwMode="auto">
          <a:xfrm>
            <a:off x="3614738" y="2320925"/>
            <a:ext cx="2047875" cy="615950"/>
          </a:xfrm>
          <a:custGeom>
            <a:avLst/>
            <a:gdLst>
              <a:gd name="T0" fmla="*/ 2147483647 w 1848"/>
              <a:gd name="T1" fmla="*/ 0 h 682"/>
              <a:gd name="T2" fmla="*/ 2147483647 w 1848"/>
              <a:gd name="T3" fmla="*/ 2147483647 h 682"/>
              <a:gd name="T4" fmla="*/ 0 w 1848"/>
              <a:gd name="T5" fmla="*/ 2147483647 h 682"/>
              <a:gd name="T6" fmla="*/ 0 w 1848"/>
              <a:gd name="T7" fmla="*/ 2147483647 h 682"/>
              <a:gd name="T8" fmla="*/ 0 60000 65536"/>
              <a:gd name="T9" fmla="*/ 0 60000 65536"/>
              <a:gd name="T10" fmla="*/ 0 60000 65536"/>
              <a:gd name="T11" fmla="*/ 0 60000 65536"/>
              <a:gd name="T12" fmla="*/ 0 w 1848"/>
              <a:gd name="T13" fmla="*/ 0 h 682"/>
              <a:gd name="T14" fmla="*/ 1848 w 1848"/>
              <a:gd name="T15" fmla="*/ 682 h 6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8" h="682">
                <a:moveTo>
                  <a:pt x="1848" y="0"/>
                </a:moveTo>
                <a:lnTo>
                  <a:pt x="1848" y="682"/>
                </a:lnTo>
                <a:lnTo>
                  <a:pt x="0" y="682"/>
                </a:lnTo>
                <a:lnTo>
                  <a:pt x="0" y="527"/>
                </a:ln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42" name="Freeform 42"/>
          <p:cNvSpPr/>
          <p:nvPr/>
        </p:nvSpPr>
        <p:spPr bwMode="auto">
          <a:xfrm>
            <a:off x="3082925" y="2320925"/>
            <a:ext cx="2936875" cy="728663"/>
          </a:xfrm>
          <a:custGeom>
            <a:avLst/>
            <a:gdLst>
              <a:gd name="T0" fmla="*/ 2147483647 w 2590"/>
              <a:gd name="T1" fmla="*/ 0 h 806"/>
              <a:gd name="T2" fmla="*/ 2147483647 w 2590"/>
              <a:gd name="T3" fmla="*/ 2147483647 h 806"/>
              <a:gd name="T4" fmla="*/ 2147483647 w 2590"/>
              <a:gd name="T5" fmla="*/ 2147483647 h 806"/>
              <a:gd name="T6" fmla="*/ 0 w 2590"/>
              <a:gd name="T7" fmla="*/ 2147483647 h 806"/>
              <a:gd name="T8" fmla="*/ 0 60000 65536"/>
              <a:gd name="T9" fmla="*/ 0 60000 65536"/>
              <a:gd name="T10" fmla="*/ 0 60000 65536"/>
              <a:gd name="T11" fmla="*/ 0 60000 65536"/>
              <a:gd name="T12" fmla="*/ 0 w 2590"/>
              <a:gd name="T13" fmla="*/ 0 h 806"/>
              <a:gd name="T14" fmla="*/ 2590 w 2590"/>
              <a:gd name="T15" fmla="*/ 806 h 8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90" h="806">
                <a:moveTo>
                  <a:pt x="2590" y="0"/>
                </a:moveTo>
                <a:lnTo>
                  <a:pt x="2590" y="806"/>
                </a:lnTo>
                <a:lnTo>
                  <a:pt x="7" y="806"/>
                </a:lnTo>
                <a:lnTo>
                  <a:pt x="0" y="524"/>
                </a:ln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43" name="Freeform 43"/>
          <p:cNvSpPr/>
          <p:nvPr/>
        </p:nvSpPr>
        <p:spPr bwMode="auto">
          <a:xfrm>
            <a:off x="3638550" y="2068513"/>
            <a:ext cx="476250" cy="868362"/>
          </a:xfrm>
          <a:custGeom>
            <a:avLst/>
            <a:gdLst>
              <a:gd name="T0" fmla="*/ 2147483647 w 420"/>
              <a:gd name="T1" fmla="*/ 2147483647 h 930"/>
              <a:gd name="T2" fmla="*/ 2147483647 w 420"/>
              <a:gd name="T3" fmla="*/ 0 h 930"/>
              <a:gd name="T4" fmla="*/ 0 w 420"/>
              <a:gd name="T5" fmla="*/ 0 h 930"/>
              <a:gd name="T6" fmla="*/ 0 60000 65536"/>
              <a:gd name="T7" fmla="*/ 0 60000 65536"/>
              <a:gd name="T8" fmla="*/ 0 60000 65536"/>
              <a:gd name="T9" fmla="*/ 0 w 420"/>
              <a:gd name="T10" fmla="*/ 0 h 930"/>
              <a:gd name="T11" fmla="*/ 420 w 420"/>
              <a:gd name="T12" fmla="*/ 930 h 9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0" h="930">
                <a:moveTo>
                  <a:pt x="420" y="930"/>
                </a:moveTo>
                <a:lnTo>
                  <a:pt x="420" y="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44" name="Oval 44"/>
          <p:cNvSpPr>
            <a:spLocks noChangeArrowheads="1"/>
          </p:cNvSpPr>
          <p:nvPr/>
        </p:nvSpPr>
        <p:spPr bwMode="auto">
          <a:xfrm>
            <a:off x="4067175" y="2909888"/>
            <a:ext cx="95250" cy="555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64545" name="Line 45"/>
          <p:cNvSpPr>
            <a:spLocks noChangeShapeType="1"/>
          </p:cNvSpPr>
          <p:nvPr/>
        </p:nvSpPr>
        <p:spPr bwMode="auto">
          <a:xfrm>
            <a:off x="5710238" y="1508125"/>
            <a:ext cx="128587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46" name="Rectangle 46"/>
          <p:cNvSpPr>
            <a:spLocks noChangeArrowheads="1"/>
          </p:cNvSpPr>
          <p:nvPr/>
        </p:nvSpPr>
        <p:spPr bwMode="auto">
          <a:xfrm>
            <a:off x="639763" y="4070350"/>
            <a:ext cx="8504237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dirty="0">
                <a:solidFill>
                  <a:srgbClr val="CC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思考：</a:t>
            </a:r>
            <a:r>
              <a:rPr lang="en-US" altLang="zh-CN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P122  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4-9    </a:t>
            </a:r>
          </a:p>
          <a:p>
            <a:pPr algn="just" eaLnBrk="1" hangingPunct="1">
              <a:lnSpc>
                <a:spcPct val="130000"/>
              </a:lnSpc>
            </a:pPr>
            <a:r>
              <a:rPr lang="zh-CN" altLang="en-US" dirty="0">
                <a:solidFill>
                  <a:srgbClr val="CC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习题：</a:t>
            </a:r>
            <a:r>
              <a:rPr lang="en-US" altLang="zh-CN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P122 </a:t>
            </a:r>
            <a:r>
              <a:rPr lang="zh-CN" altLang="en-US" dirty="0" smtClean="0">
                <a:solidFill>
                  <a:srgbClr val="C0C0C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4-</a:t>
            </a:r>
            <a:r>
              <a:rPr lang="zh-CN" altLang="en-US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8</a:t>
            </a:r>
            <a:r>
              <a:rPr lang="en-US" altLang="zh-CN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(2)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ChangeArrowheads="1"/>
          </p:cNvSpPr>
          <p:nvPr/>
        </p:nvSpPr>
        <p:spPr bwMode="auto">
          <a:xfrm>
            <a:off x="717550" y="527050"/>
            <a:ext cx="842645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tIns="38088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4.4.3 补码两位乘法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65539" name="Line 4"/>
          <p:cNvSpPr>
            <a:spLocks noChangeShapeType="1"/>
          </p:cNvSpPr>
          <p:nvPr/>
        </p:nvSpPr>
        <p:spPr bwMode="auto">
          <a:xfrm>
            <a:off x="2249488" y="4572000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0" name="Line 5"/>
          <p:cNvSpPr>
            <a:spLocks noChangeShapeType="1"/>
          </p:cNvSpPr>
          <p:nvPr/>
        </p:nvSpPr>
        <p:spPr bwMode="auto">
          <a:xfrm>
            <a:off x="2249488" y="4572000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1" name="AutoShape 8"/>
          <p:cNvSpPr>
            <a:spLocks noChangeArrowheads="1"/>
          </p:cNvSpPr>
          <p:nvPr/>
        </p:nvSpPr>
        <p:spPr bwMode="auto">
          <a:xfrm>
            <a:off x="3800475" y="3059113"/>
            <a:ext cx="236538" cy="306387"/>
          </a:xfrm>
          <a:prstGeom prst="downArrow">
            <a:avLst>
              <a:gd name="adj1" fmla="val 50000"/>
              <a:gd name="adj2" fmla="val 32382"/>
            </a:avLst>
          </a:prstGeom>
          <a:solidFill>
            <a:srgbClr val="FFFFFF"/>
          </a:solidFill>
          <a:ln w="28575">
            <a:solidFill>
              <a:srgbClr val="003300"/>
            </a:solidFill>
            <a:miter lim="800000"/>
          </a:ln>
        </p:spPr>
        <p:txBody>
          <a:bodyPr/>
          <a:lstStyle/>
          <a:p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2" name="Group 9"/>
          <p:cNvGrpSpPr/>
          <p:nvPr/>
        </p:nvGrpSpPr>
        <p:grpSpPr bwMode="auto">
          <a:xfrm>
            <a:off x="4214813" y="3913188"/>
            <a:ext cx="3649662" cy="441325"/>
            <a:chOff x="3612" y="7029"/>
            <a:chExt cx="2439" cy="487"/>
          </a:xfrm>
        </p:grpSpPr>
        <p:grpSp>
          <p:nvGrpSpPr>
            <p:cNvPr id="65551" name="Group 10"/>
            <p:cNvGrpSpPr/>
            <p:nvPr/>
          </p:nvGrpSpPr>
          <p:grpSpPr bwMode="auto">
            <a:xfrm>
              <a:off x="3754" y="7029"/>
              <a:ext cx="2226" cy="3"/>
              <a:chOff x="3394" y="3738"/>
              <a:chExt cx="2226" cy="3"/>
            </a:xfrm>
          </p:grpSpPr>
          <p:sp>
            <p:nvSpPr>
              <p:cNvPr id="65554" name="Line 11"/>
              <p:cNvSpPr>
                <a:spLocks noChangeShapeType="1"/>
              </p:cNvSpPr>
              <p:nvPr/>
            </p:nvSpPr>
            <p:spPr bwMode="auto">
              <a:xfrm>
                <a:off x="3394" y="3738"/>
                <a:ext cx="252" cy="0"/>
              </a:xfrm>
              <a:prstGeom prst="line">
                <a:avLst/>
              </a:prstGeom>
              <a:noFill/>
              <a:ln w="28575">
                <a:solidFill>
                  <a:srgbClr val="00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55" name="Line 12"/>
              <p:cNvSpPr>
                <a:spLocks noChangeShapeType="1"/>
              </p:cNvSpPr>
              <p:nvPr/>
            </p:nvSpPr>
            <p:spPr bwMode="auto">
              <a:xfrm flipV="1">
                <a:off x="4465" y="3738"/>
                <a:ext cx="1155" cy="3"/>
              </a:xfrm>
              <a:prstGeom prst="line">
                <a:avLst/>
              </a:prstGeom>
              <a:noFill/>
              <a:ln w="28575">
                <a:solidFill>
                  <a:srgbClr val="00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5552" name="AutoShape 13"/>
            <p:cNvSpPr>
              <a:spLocks noChangeArrowheads="1"/>
            </p:cNvSpPr>
            <p:nvPr/>
          </p:nvSpPr>
          <p:spPr bwMode="auto">
            <a:xfrm>
              <a:off x="3612" y="7191"/>
              <a:ext cx="1290" cy="324"/>
            </a:xfrm>
            <a:prstGeom prst="wedgeRoundRectCallout">
              <a:avLst>
                <a:gd name="adj1" fmla="val -25815"/>
                <a:gd name="adj2" fmla="val -86111"/>
                <a:gd name="adj3" fmla="val 16667"/>
              </a:avLst>
            </a:prstGeom>
            <a:solidFill>
              <a:srgbClr val="FFFFFF"/>
            </a:solidFill>
            <a:ln w="19050">
              <a:solidFill>
                <a:srgbClr val="003300"/>
              </a:solidFill>
              <a:miter lim="800000"/>
            </a:ln>
          </p:spPr>
          <p:txBody>
            <a:bodyPr tIns="0" bIns="0"/>
            <a:lstStyle/>
            <a:p>
              <a:pPr algn="ctr">
                <a:lnSpc>
                  <a:spcPct val="100000"/>
                </a:lnSpc>
              </a:pPr>
              <a:r>
                <a:rPr kumimoji="0" lang="zh-CN" altLang="en-US" sz="1600">
                  <a:solidFill>
                    <a:srgbClr val="0033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右移2位</a:t>
              </a:r>
            </a:p>
          </p:txBody>
        </p:sp>
        <p:sp>
          <p:nvSpPr>
            <p:cNvPr id="65553" name="AutoShape 14"/>
            <p:cNvSpPr>
              <a:spLocks noChangeArrowheads="1"/>
            </p:cNvSpPr>
            <p:nvPr/>
          </p:nvSpPr>
          <p:spPr bwMode="auto">
            <a:xfrm>
              <a:off x="5061" y="7222"/>
              <a:ext cx="990" cy="294"/>
            </a:xfrm>
            <a:prstGeom prst="wedgeRoundRectCallout">
              <a:avLst>
                <a:gd name="adj1" fmla="val -33634"/>
                <a:gd name="adj2" fmla="val -101019"/>
                <a:gd name="adj3" fmla="val 16667"/>
              </a:avLst>
            </a:prstGeom>
            <a:solidFill>
              <a:srgbClr val="FFFFFF"/>
            </a:solidFill>
            <a:ln w="19050">
              <a:solidFill>
                <a:srgbClr val="003300"/>
              </a:solidFill>
              <a:miter lim="800000"/>
            </a:ln>
          </p:spPr>
          <p:txBody>
            <a:bodyPr tIns="0" bIns="0"/>
            <a:lstStyle/>
            <a:p>
              <a:pPr algn="just">
                <a:lnSpc>
                  <a:spcPct val="100000"/>
                </a:lnSpc>
              </a:pPr>
              <a:r>
                <a:rPr kumimoji="0" lang="zh-CN" altLang="en-US" sz="1600">
                  <a:solidFill>
                    <a:srgbClr val="0033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判断位</a:t>
              </a:r>
            </a:p>
          </p:txBody>
        </p:sp>
      </p:grpSp>
      <p:sp>
        <p:nvSpPr>
          <p:cNvPr id="531471" name="Rectangle 15"/>
          <p:cNvSpPr>
            <a:spLocks noChangeArrowheads="1"/>
          </p:cNvSpPr>
          <p:nvPr/>
        </p:nvSpPr>
        <p:spPr bwMode="auto">
          <a:xfrm>
            <a:off x="641350" y="4437063"/>
            <a:ext cx="81502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被乘数和部分积取3个符号位；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乘数的数值位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n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为偶数时取2个符号位，共需作(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n/2)+1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次累加，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n/2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次移位（最后一次不移位）；当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n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为奇数时，乘数只需1个符号位，共需(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n+1)/2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次累加和移位，但最后一次仅移一位。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65544" name="Rectangle 16"/>
          <p:cNvSpPr>
            <a:spLocks noChangeArrowheads="1"/>
          </p:cNvSpPr>
          <p:nvPr/>
        </p:nvSpPr>
        <p:spPr bwMode="auto">
          <a:xfrm>
            <a:off x="5645150" y="2065338"/>
            <a:ext cx="1658938" cy="39528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 anchor="ctr">
            <a:spAutoFit/>
          </a:bodyPr>
          <a:lstStyle/>
          <a:p>
            <a:endParaRPr lang="zh-CN" altLang="en-US"/>
          </a:p>
        </p:txBody>
      </p:sp>
      <p:sp>
        <p:nvSpPr>
          <p:cNvPr id="65545" name="Rectangle 17"/>
          <p:cNvSpPr>
            <a:spLocks noChangeArrowheads="1"/>
          </p:cNvSpPr>
          <p:nvPr/>
        </p:nvSpPr>
        <p:spPr bwMode="auto">
          <a:xfrm>
            <a:off x="5476875" y="2562225"/>
            <a:ext cx="1693863" cy="39528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 anchor="ctr">
            <a:spAutoFit/>
          </a:bodyPr>
          <a:lstStyle/>
          <a:p>
            <a:endParaRPr lang="zh-CN" altLang="en-US"/>
          </a:p>
        </p:txBody>
      </p:sp>
      <p:sp>
        <p:nvSpPr>
          <p:cNvPr id="65546" name="Rectangle 18"/>
          <p:cNvSpPr>
            <a:spLocks noChangeArrowheads="1"/>
          </p:cNvSpPr>
          <p:nvPr/>
        </p:nvSpPr>
        <p:spPr bwMode="auto">
          <a:xfrm>
            <a:off x="5962650" y="3444875"/>
            <a:ext cx="2359025" cy="39528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 anchor="ctr">
            <a:spAutoFit/>
          </a:bodyPr>
          <a:lstStyle/>
          <a:p>
            <a:endParaRPr lang="zh-CN" altLang="en-US"/>
          </a:p>
        </p:txBody>
      </p:sp>
      <p:sp>
        <p:nvSpPr>
          <p:cNvPr id="65547" name="Rectangle 19"/>
          <p:cNvSpPr>
            <a:spLocks noChangeArrowheads="1"/>
          </p:cNvSpPr>
          <p:nvPr/>
        </p:nvSpPr>
        <p:spPr bwMode="auto">
          <a:xfrm>
            <a:off x="4054475" y="2043113"/>
            <a:ext cx="415925" cy="3952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 anchor="ctr">
            <a:spAutoFit/>
          </a:bodyPr>
          <a:lstStyle/>
          <a:p>
            <a:endParaRPr lang="zh-CN" altLang="en-US"/>
          </a:p>
        </p:txBody>
      </p:sp>
      <p:sp>
        <p:nvSpPr>
          <p:cNvPr id="65548" name="Rectangle 20"/>
          <p:cNvSpPr>
            <a:spLocks noChangeArrowheads="1"/>
          </p:cNvSpPr>
          <p:nvPr/>
        </p:nvSpPr>
        <p:spPr bwMode="auto">
          <a:xfrm>
            <a:off x="4168775" y="2495550"/>
            <a:ext cx="371475" cy="395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 anchor="ctr">
            <a:spAutoFit/>
          </a:bodyPr>
          <a:lstStyle/>
          <a:p>
            <a:endParaRPr lang="zh-CN" altLang="en-US"/>
          </a:p>
        </p:txBody>
      </p:sp>
      <p:sp>
        <p:nvSpPr>
          <p:cNvPr id="65549" name="Rectangle 21"/>
          <p:cNvSpPr>
            <a:spLocks noChangeArrowheads="1"/>
          </p:cNvSpPr>
          <p:nvPr/>
        </p:nvSpPr>
        <p:spPr bwMode="auto">
          <a:xfrm>
            <a:off x="4337050" y="3444875"/>
            <a:ext cx="428625" cy="395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 anchor="ctr">
            <a:spAutoFit/>
          </a:bodyPr>
          <a:lstStyle/>
          <a:p>
            <a:endParaRPr lang="zh-CN" altLang="en-US"/>
          </a:p>
        </p:txBody>
      </p:sp>
      <p:sp>
        <p:nvSpPr>
          <p:cNvPr id="65550" name="Rectangle 6"/>
          <p:cNvSpPr>
            <a:spLocks noChangeArrowheads="1"/>
          </p:cNvSpPr>
          <p:nvPr/>
        </p:nvSpPr>
        <p:spPr bwMode="auto">
          <a:xfrm>
            <a:off x="733425" y="950913"/>
            <a:ext cx="8410575" cy="29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indent="3175" algn="just" eaLnBrk="1" hangingPunct="1">
              <a:lnSpc>
                <a:spcPct val="13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每次处理乘数中的两位，从而使乘法的速度提高了一倍。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3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可理解为将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Booth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乘法的每两步累加移位合并为一次来做。</a:t>
            </a:r>
            <a:r>
              <a:rPr lang="zh-CN" altLang="en-US" sz="22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endParaRPr lang="zh-CN" altLang="en-US" sz="100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40000"/>
              </a:lnSpc>
            </a:pPr>
            <a:r>
              <a:rPr lang="en-US" altLang="zh-CN" sz="22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Booth</a:t>
            </a:r>
            <a:r>
              <a:rPr lang="zh-CN" altLang="en-US" sz="22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中：[</a:t>
            </a:r>
            <a:r>
              <a:rPr lang="en-US" altLang="zh-CN" sz="22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Z</a:t>
            </a:r>
            <a:r>
              <a:rPr lang="en-US" altLang="zh-CN" sz="2200" baseline="-300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</a:t>
            </a:r>
            <a:r>
              <a:rPr lang="en-US" altLang="zh-CN" sz="22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]</a:t>
            </a:r>
            <a:r>
              <a:rPr lang="zh-CN" altLang="en-US" sz="2200" baseline="-300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22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 2</a:t>
            </a:r>
            <a:r>
              <a:rPr lang="zh-CN" altLang="en-US" sz="2200" baseline="300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-1</a:t>
            </a:r>
            <a:r>
              <a:rPr lang="zh-CN" altLang="en-US" sz="22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([</a:t>
            </a:r>
            <a:r>
              <a:rPr lang="en-US" altLang="zh-CN" sz="22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Z</a:t>
            </a:r>
            <a:r>
              <a:rPr lang="en-US" altLang="zh-CN" sz="2200" baseline="-300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i-1</a:t>
            </a:r>
            <a:r>
              <a:rPr lang="en-US" altLang="zh-CN" sz="22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]</a:t>
            </a:r>
            <a:r>
              <a:rPr lang="zh-CN" altLang="en-US" sz="2200" baseline="-300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22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+(</a:t>
            </a:r>
            <a:r>
              <a:rPr lang="en-US" altLang="zh-CN" sz="22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Y</a:t>
            </a:r>
            <a:r>
              <a:rPr lang="en-US" altLang="zh-CN" sz="2200" baseline="-300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k+1</a:t>
            </a:r>
            <a:r>
              <a:rPr lang="en-US" altLang="zh-CN" sz="22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-Y</a:t>
            </a:r>
            <a:r>
              <a:rPr lang="en-US" altLang="zh-CN" sz="2200" baseline="-300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k</a:t>
            </a:r>
            <a:r>
              <a:rPr lang="en-US" altLang="zh-CN" sz="22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)[X]</a:t>
            </a:r>
            <a:r>
              <a:rPr lang="zh-CN" altLang="en-US" sz="2200" baseline="-300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22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</a:t>
            </a:r>
            <a:endParaRPr lang="zh-CN" altLang="en-US" sz="1000">
              <a:solidFill>
                <a:srgbClr val="000099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40000"/>
              </a:lnSpc>
            </a:pPr>
            <a:r>
              <a:rPr lang="zh-CN" altLang="en-US" sz="22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        [</a:t>
            </a:r>
            <a:r>
              <a:rPr lang="en-US" altLang="zh-CN" sz="22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Z</a:t>
            </a:r>
            <a:r>
              <a:rPr lang="en-US" altLang="zh-CN" sz="2200" baseline="-300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i+1</a:t>
            </a:r>
            <a:r>
              <a:rPr lang="en-US" altLang="zh-CN" sz="22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]</a:t>
            </a:r>
            <a:r>
              <a:rPr lang="zh-CN" altLang="en-US" sz="2200" baseline="-300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22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=2</a:t>
            </a:r>
            <a:r>
              <a:rPr lang="zh-CN" altLang="en-US" sz="2200" baseline="300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-1</a:t>
            </a:r>
            <a:r>
              <a:rPr lang="zh-CN" altLang="en-US" sz="22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([</a:t>
            </a:r>
            <a:r>
              <a:rPr lang="en-US" altLang="zh-CN" sz="22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Z</a:t>
            </a:r>
            <a:r>
              <a:rPr lang="en-US" altLang="zh-CN" sz="2200" baseline="-300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</a:t>
            </a:r>
            <a:r>
              <a:rPr lang="en-US" altLang="zh-CN" sz="22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]</a:t>
            </a:r>
            <a:r>
              <a:rPr lang="zh-CN" altLang="en-US" sz="2200" baseline="-300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22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+(</a:t>
            </a:r>
            <a:r>
              <a:rPr lang="en-US" altLang="zh-CN" sz="22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Y</a:t>
            </a:r>
            <a:r>
              <a:rPr lang="en-US" altLang="zh-CN" sz="2200" baseline="-300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k</a:t>
            </a:r>
            <a:r>
              <a:rPr lang="en-US" altLang="zh-CN" sz="22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-Y</a:t>
            </a:r>
            <a:r>
              <a:rPr lang="en-US" altLang="zh-CN" sz="2200" baseline="-300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k-1</a:t>
            </a:r>
            <a:r>
              <a:rPr lang="en-US" altLang="zh-CN" sz="22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)[X]</a:t>
            </a:r>
            <a:r>
              <a:rPr lang="zh-CN" altLang="en-US" sz="2200" baseline="-300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2200">
                <a:solidFill>
                  <a:srgbClr val="000099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</a:t>
            </a:r>
          </a:p>
          <a:p>
            <a:pPr indent="3175" algn="just">
              <a:lnSpc>
                <a:spcPct val="140000"/>
              </a:lnSpc>
            </a:pPr>
            <a:r>
              <a:rPr lang="zh-CN" altLang="en-US" sz="2200">
                <a:solidFill>
                  <a:srgbClr val="008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                </a:t>
            </a:r>
            <a:r>
              <a:rPr lang="zh-CN" altLang="en-US" sz="220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合并后</a:t>
            </a:r>
            <a:endParaRPr lang="zh-CN" altLang="en-US" sz="1000">
              <a:solidFill>
                <a:srgbClr val="00330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40000"/>
              </a:lnSpc>
            </a:pPr>
            <a:r>
              <a:rPr lang="zh-CN" altLang="en-US" sz="22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两位乘： [</a:t>
            </a:r>
            <a:r>
              <a:rPr lang="en-US" altLang="zh-CN" sz="22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Z</a:t>
            </a:r>
            <a:r>
              <a:rPr lang="en-US" altLang="zh-CN" sz="22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i+1</a:t>
            </a:r>
            <a:r>
              <a:rPr lang="en-US" altLang="zh-CN" sz="22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]</a:t>
            </a:r>
            <a:r>
              <a:rPr lang="zh-CN" altLang="en-US" sz="22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22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 2</a:t>
            </a:r>
            <a:r>
              <a:rPr lang="zh-CN" altLang="en-US" sz="2200" baseline="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-2</a:t>
            </a:r>
            <a:r>
              <a:rPr lang="zh-CN" altLang="en-US" sz="22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([</a:t>
            </a:r>
            <a:r>
              <a:rPr lang="en-US" altLang="zh-CN" sz="22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Z</a:t>
            </a:r>
            <a:r>
              <a:rPr lang="en-US" altLang="zh-CN" sz="22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i-1</a:t>
            </a:r>
            <a:r>
              <a:rPr lang="en-US" altLang="zh-CN" sz="22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]</a:t>
            </a:r>
            <a:r>
              <a:rPr lang="zh-CN" altLang="en-US" sz="22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22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+(</a:t>
            </a:r>
            <a:r>
              <a:rPr lang="en-US" altLang="zh-CN" sz="22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Y</a:t>
            </a:r>
            <a:r>
              <a:rPr lang="en-US" altLang="zh-CN" sz="22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k+1</a:t>
            </a:r>
            <a:r>
              <a:rPr lang="en-US" altLang="zh-CN" sz="22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+Y</a:t>
            </a:r>
            <a:r>
              <a:rPr lang="en-US" altLang="zh-CN" sz="22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k</a:t>
            </a:r>
            <a:r>
              <a:rPr lang="en-US" altLang="zh-CN" sz="22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-2Y</a:t>
            </a:r>
            <a:r>
              <a:rPr lang="en-US" altLang="zh-CN" sz="22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k-1</a:t>
            </a:r>
            <a:r>
              <a:rPr lang="en-US" altLang="zh-CN" sz="22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)[X]</a:t>
            </a:r>
            <a:r>
              <a:rPr lang="zh-CN" altLang="en-US" sz="22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sz="22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71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625475" y="357188"/>
            <a:ext cx="8267700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tIns="38088" bIns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4.4.4 阵列乘法器</a:t>
            </a:r>
          </a:p>
          <a:p>
            <a:pPr>
              <a:spcBef>
                <a:spcPct val="30000"/>
              </a:spcBef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由高速乘法模块组成，以提高乘法运算的速度。</a:t>
            </a:r>
            <a:endParaRPr lang="zh-CN" altLang="en-US" sz="2600"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66563" name="Rectangle 2"/>
          <p:cNvSpPr>
            <a:spLocks noChangeArrowheads="1"/>
          </p:cNvSpPr>
          <p:nvPr/>
        </p:nvSpPr>
        <p:spPr bwMode="auto">
          <a:xfrm>
            <a:off x="679450" y="1674813"/>
            <a:ext cx="84645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1. 不带符</a:t>
            </a: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号</a:t>
            </a:r>
            <a:r>
              <a:rPr lang="en-US" altLang="zh-CN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的阵列乘法器</a:t>
            </a:r>
            <a:endParaRPr lang="zh-CN" altLang="en-US">
              <a:solidFill>
                <a:srgbClr val="80000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636588" y="2187575"/>
          <a:ext cx="7962900" cy="356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8" name="Document" r:id="rId4" imgW="5806440" imgH="2597150" progId="Word.Document.8">
                  <p:embed/>
                </p:oleObj>
              </mc:Choice>
              <mc:Fallback>
                <p:oleObj name="Document" r:id="rId4" imgW="5806440" imgH="259715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5651"/>
                      <a:stretch>
                        <a:fillRect/>
                      </a:stretch>
                    </p:blipFill>
                    <p:spPr bwMode="auto">
                      <a:xfrm>
                        <a:off x="636588" y="2187575"/>
                        <a:ext cx="7962900" cy="356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ChangeArrowheads="1"/>
          </p:cNvSpPr>
          <p:nvPr/>
        </p:nvSpPr>
        <p:spPr bwMode="auto">
          <a:xfrm>
            <a:off x="0" y="185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7587" name="Object 5"/>
          <p:cNvGraphicFramePr>
            <a:graphicFrameLocks noChangeAspect="1"/>
          </p:cNvGraphicFramePr>
          <p:nvPr/>
        </p:nvGraphicFramePr>
        <p:xfrm>
          <a:off x="395288" y="1265238"/>
          <a:ext cx="82534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3" r:id="rId3" imgW="5458460" imgH="3286760" progId="Visio.Drawing.6">
                  <p:embed/>
                </p:oleObj>
              </mc:Choice>
              <mc:Fallback>
                <p:oleObj r:id="rId3" imgW="5458460" imgH="328676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265238"/>
                        <a:ext cx="82534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8" name="Rectangle 2"/>
          <p:cNvSpPr>
            <a:spLocks noChangeArrowheads="1"/>
          </p:cNvSpPr>
          <p:nvPr/>
        </p:nvSpPr>
        <p:spPr bwMode="auto">
          <a:xfrm>
            <a:off x="679450" y="735013"/>
            <a:ext cx="84645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1. 不带符</a:t>
            </a: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号的阵列乘法器</a:t>
            </a:r>
          </a:p>
        </p:txBody>
      </p:sp>
      <p:sp>
        <p:nvSpPr>
          <p:cNvPr id="67589" name="Oval 9"/>
          <p:cNvSpPr>
            <a:spLocks noChangeArrowheads="1"/>
          </p:cNvSpPr>
          <p:nvPr/>
        </p:nvSpPr>
        <p:spPr bwMode="auto">
          <a:xfrm>
            <a:off x="1100138" y="1714500"/>
            <a:ext cx="1193800" cy="560388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0" tIns="0" rIns="0" bIns="0"/>
          <a:lstStyle/>
          <a:p>
            <a:pPr algn="ctr">
              <a:lnSpc>
                <a:spcPct val="100000"/>
              </a:lnSpc>
            </a:pPr>
            <a:r>
              <a:rPr lang="zh-CN" altLang="en-US" sz="2000">
                <a:solidFill>
                  <a:schemeClr val="hlink"/>
                </a:solidFill>
                <a:ea typeface="黑体" panose="02010600030101010101" pitchFamily="2" charset="-122"/>
                <a:hlinkClick r:id="rId5" action="ppaction://hlinkfile"/>
              </a:rPr>
              <a:t>演示</a:t>
            </a:r>
            <a:endParaRPr lang="zh-CN" altLang="en-US" sz="2000">
              <a:solidFill>
                <a:schemeClr val="hlink"/>
              </a:solidFill>
              <a:ea typeface="黑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>
            <a:spLocks noChangeArrowheads="1"/>
          </p:cNvSpPr>
          <p:nvPr/>
        </p:nvSpPr>
        <p:spPr bwMode="auto">
          <a:xfrm>
            <a:off x="0" y="185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 anchor="ctr">
            <a:spAutoFit/>
          </a:bodyPr>
          <a:lstStyle/>
          <a:p>
            <a:endParaRPr lang="zh-CN" altLang="en-US"/>
          </a:p>
        </p:txBody>
      </p:sp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679450" y="735013"/>
            <a:ext cx="84645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2. 带符</a:t>
            </a: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号</a:t>
            </a:r>
            <a:r>
              <a:rPr lang="en-US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的阵列乘法器（间接法）</a:t>
            </a:r>
            <a:endParaRPr lang="zh-CN" altLang="en-US">
              <a:solidFill>
                <a:srgbClr val="80000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68612" name="Group 30"/>
          <p:cNvGrpSpPr/>
          <p:nvPr/>
        </p:nvGrpSpPr>
        <p:grpSpPr bwMode="auto">
          <a:xfrm>
            <a:off x="1135063" y="1344613"/>
            <a:ext cx="6554787" cy="4071937"/>
            <a:chOff x="715" y="847"/>
            <a:chExt cx="4129" cy="2565"/>
          </a:xfrm>
        </p:grpSpPr>
        <p:sp>
          <p:nvSpPr>
            <p:cNvPr id="68614" name="Text Box 27"/>
            <p:cNvSpPr txBox="1">
              <a:spLocks noChangeArrowheads="1"/>
            </p:cNvSpPr>
            <p:nvPr/>
          </p:nvSpPr>
          <p:spPr bwMode="auto">
            <a:xfrm>
              <a:off x="715" y="1707"/>
              <a:ext cx="566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3600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>
                  <a:latin typeface="黑体" panose="02010600030101010101" pitchFamily="2" charset="-122"/>
                  <a:ea typeface="黑体" panose="02010600030101010101" pitchFamily="2" charset="-122"/>
                </a:rPr>
                <a:t>a</a:t>
              </a:r>
              <a:r>
                <a:rPr lang="en-US" altLang="zh-CN" baseline="-25000">
                  <a:latin typeface="黑体" panose="02010600030101010101" pitchFamily="2" charset="-122"/>
                  <a:ea typeface="黑体" panose="02010600030101010101" pitchFamily="2" charset="-122"/>
                </a:rPr>
                <a:t>n   </a:t>
              </a:r>
              <a:r>
                <a:rPr lang="en-US" altLang="zh-CN">
                  <a:latin typeface="黑体" panose="02010600030101010101" pitchFamily="2" charset="-122"/>
                  <a:ea typeface="黑体" panose="02010600030101010101" pitchFamily="2" charset="-122"/>
                </a:rPr>
                <a:t>b</a:t>
              </a:r>
              <a:r>
                <a:rPr lang="en-US" altLang="zh-CN" baseline="-25000">
                  <a:latin typeface="黑体" panose="02010600030101010101" pitchFamily="2" charset="-122"/>
                  <a:ea typeface="黑体" panose="02010600030101010101" pitchFamily="2" charset="-122"/>
                </a:rPr>
                <a:t>n</a:t>
              </a:r>
              <a:endParaRPr lang="en-US" altLang="zh-CN">
                <a:latin typeface="黑体" panose="02010600030101010101" pitchFamily="2" charset="-122"/>
                <a:ea typeface="黑体" panose="02010600030101010101" pitchFamily="2" charset="-122"/>
              </a:endParaRPr>
            </a:p>
            <a:p>
              <a:endParaRPr lang="en-US" altLang="zh-CN" sz="4800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68615" name="Text Box 8"/>
            <p:cNvSpPr txBox="1">
              <a:spLocks noChangeArrowheads="1"/>
            </p:cNvSpPr>
            <p:nvPr/>
          </p:nvSpPr>
          <p:spPr bwMode="auto">
            <a:xfrm>
              <a:off x="1329" y="1437"/>
              <a:ext cx="1265" cy="267"/>
            </a:xfrm>
            <a:prstGeom prst="rect">
              <a:avLst/>
            </a:prstGeom>
            <a:noFill/>
            <a:ln w="28575">
              <a:solidFill>
                <a:srgbClr val="00008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rIns="3600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黑体" panose="02010600030101010101" pitchFamily="2" charset="-122"/>
                  <a:ea typeface="黑体" panose="02010600030101010101" pitchFamily="2" charset="-122"/>
                </a:rPr>
                <a:t>n</a:t>
              </a:r>
              <a:r>
                <a:rPr lang="zh-CN" altLang="en-US" sz="2000">
                  <a:latin typeface="黑体" panose="02010600030101010101" pitchFamily="2" charset="-122"/>
                  <a:ea typeface="黑体" panose="02010600030101010101" pitchFamily="2" charset="-122"/>
                </a:rPr>
                <a:t>位算前求补器</a:t>
              </a:r>
            </a:p>
          </p:txBody>
        </p:sp>
        <p:sp>
          <p:nvSpPr>
            <p:cNvPr id="68616" name="Text Box 9"/>
            <p:cNvSpPr txBox="1">
              <a:spLocks noChangeArrowheads="1"/>
            </p:cNvSpPr>
            <p:nvPr/>
          </p:nvSpPr>
          <p:spPr bwMode="auto">
            <a:xfrm>
              <a:off x="2970" y="1425"/>
              <a:ext cx="1265" cy="267"/>
            </a:xfrm>
            <a:prstGeom prst="rect">
              <a:avLst/>
            </a:prstGeom>
            <a:noFill/>
            <a:ln w="28575" algn="ctr">
              <a:solidFill>
                <a:srgbClr val="00008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rIns="3600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黑体" panose="02010600030101010101" pitchFamily="2" charset="-122"/>
                  <a:ea typeface="黑体" panose="02010600030101010101" pitchFamily="2" charset="-122"/>
                </a:rPr>
                <a:t>n</a:t>
              </a:r>
              <a:r>
                <a:rPr lang="zh-CN" altLang="en-US" sz="2000">
                  <a:latin typeface="黑体" panose="02010600030101010101" pitchFamily="2" charset="-122"/>
                  <a:ea typeface="黑体" panose="02010600030101010101" pitchFamily="2" charset="-122"/>
                </a:rPr>
                <a:t>位算前求补器</a:t>
              </a:r>
            </a:p>
          </p:txBody>
        </p:sp>
        <p:sp>
          <p:nvSpPr>
            <p:cNvPr id="68617" name="Text Box 10"/>
            <p:cNvSpPr txBox="1">
              <a:spLocks noChangeArrowheads="1"/>
            </p:cNvSpPr>
            <p:nvPr/>
          </p:nvSpPr>
          <p:spPr bwMode="auto">
            <a:xfrm>
              <a:off x="1329" y="1927"/>
              <a:ext cx="2906" cy="41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0080"/>
              </a:solidFill>
              <a:miter lim="800000"/>
            </a:ln>
          </p:spPr>
          <p:txBody>
            <a:bodyPr lIns="36000" tIns="54000" rIns="36000" bIns="5400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黑体" panose="02010600030101010101" pitchFamily="2" charset="-122"/>
                  <a:ea typeface="黑体" panose="02010600030101010101" pitchFamily="2" charset="-122"/>
                </a:rPr>
                <a:t>n×n</a:t>
              </a:r>
              <a:r>
                <a:rPr lang="zh-CN" altLang="en-US" sz="2000">
                  <a:latin typeface="黑体" panose="02010600030101010101" pitchFamily="2" charset="-122"/>
                  <a:ea typeface="黑体" panose="02010600030101010101" pitchFamily="2" charset="-122"/>
                </a:rPr>
                <a:t>位不带符号的乘法阵列</a:t>
              </a:r>
              <a:endParaRPr lang="zh-CN" altLang="en-US" sz="4400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68618" name="Text Box 11"/>
            <p:cNvSpPr txBox="1">
              <a:spLocks noChangeArrowheads="1"/>
            </p:cNvSpPr>
            <p:nvPr/>
          </p:nvSpPr>
          <p:spPr bwMode="auto">
            <a:xfrm>
              <a:off x="1318" y="2570"/>
              <a:ext cx="2886" cy="267"/>
            </a:xfrm>
            <a:prstGeom prst="rect">
              <a:avLst/>
            </a:prstGeom>
            <a:noFill/>
            <a:ln w="28575" algn="ctr">
              <a:solidFill>
                <a:srgbClr val="00008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rIns="3600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黑体" panose="02010600030101010101" pitchFamily="2" charset="-122"/>
                  <a:ea typeface="黑体" panose="02010600030101010101" pitchFamily="2" charset="-122"/>
                </a:rPr>
                <a:t>2n</a:t>
              </a:r>
              <a:r>
                <a:rPr lang="zh-CN" altLang="en-US" sz="2000">
                  <a:latin typeface="黑体" panose="02010600030101010101" pitchFamily="2" charset="-122"/>
                  <a:ea typeface="黑体" panose="02010600030101010101" pitchFamily="2" charset="-122"/>
                </a:rPr>
                <a:t>位算后求补器</a:t>
              </a:r>
            </a:p>
          </p:txBody>
        </p:sp>
        <p:sp>
          <p:nvSpPr>
            <p:cNvPr id="68619" name="Line 12"/>
            <p:cNvSpPr>
              <a:spLocks noChangeShapeType="1"/>
            </p:cNvSpPr>
            <p:nvPr/>
          </p:nvSpPr>
          <p:spPr bwMode="auto">
            <a:xfrm flipH="1">
              <a:off x="1983" y="1192"/>
              <a:ext cx="3" cy="229"/>
            </a:xfrm>
            <a:prstGeom prst="line">
              <a:avLst/>
            </a:prstGeom>
            <a:noFill/>
            <a:ln w="762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0" name="Line 13"/>
            <p:cNvSpPr>
              <a:spLocks noChangeShapeType="1"/>
            </p:cNvSpPr>
            <p:nvPr/>
          </p:nvSpPr>
          <p:spPr bwMode="auto">
            <a:xfrm flipH="1">
              <a:off x="3672" y="1192"/>
              <a:ext cx="2" cy="229"/>
            </a:xfrm>
            <a:prstGeom prst="line">
              <a:avLst/>
            </a:prstGeom>
            <a:noFill/>
            <a:ln w="762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1" name="Line 14"/>
            <p:cNvSpPr>
              <a:spLocks noChangeShapeType="1"/>
            </p:cNvSpPr>
            <p:nvPr/>
          </p:nvSpPr>
          <p:spPr bwMode="auto">
            <a:xfrm flipH="1">
              <a:off x="1972" y="1702"/>
              <a:ext cx="3" cy="229"/>
            </a:xfrm>
            <a:prstGeom prst="line">
              <a:avLst/>
            </a:prstGeom>
            <a:noFill/>
            <a:ln w="762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2" name="Line 15"/>
            <p:cNvSpPr>
              <a:spLocks noChangeShapeType="1"/>
            </p:cNvSpPr>
            <p:nvPr/>
          </p:nvSpPr>
          <p:spPr bwMode="auto">
            <a:xfrm flipH="1">
              <a:off x="3672" y="1702"/>
              <a:ext cx="2" cy="229"/>
            </a:xfrm>
            <a:prstGeom prst="line">
              <a:avLst/>
            </a:prstGeom>
            <a:noFill/>
            <a:ln w="762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3" name="Line 16"/>
            <p:cNvSpPr>
              <a:spLocks noChangeShapeType="1"/>
            </p:cNvSpPr>
            <p:nvPr/>
          </p:nvSpPr>
          <p:spPr bwMode="auto">
            <a:xfrm flipH="1">
              <a:off x="2684" y="2345"/>
              <a:ext cx="2" cy="229"/>
            </a:xfrm>
            <a:prstGeom prst="line">
              <a:avLst/>
            </a:prstGeom>
            <a:noFill/>
            <a:ln w="762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4" name="Line 17"/>
            <p:cNvSpPr>
              <a:spLocks noChangeShapeType="1"/>
            </p:cNvSpPr>
            <p:nvPr/>
          </p:nvSpPr>
          <p:spPr bwMode="auto">
            <a:xfrm flipH="1">
              <a:off x="2694" y="2842"/>
              <a:ext cx="3" cy="229"/>
            </a:xfrm>
            <a:prstGeom prst="line">
              <a:avLst/>
            </a:prstGeom>
            <a:noFill/>
            <a:ln w="7620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5" name="Text Box 18"/>
            <p:cNvSpPr txBox="1">
              <a:spLocks noChangeArrowheads="1"/>
            </p:cNvSpPr>
            <p:nvPr/>
          </p:nvSpPr>
          <p:spPr bwMode="auto">
            <a:xfrm>
              <a:off x="1082" y="852"/>
              <a:ext cx="158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3600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>
                  <a:latin typeface="黑体" panose="02010600030101010101" pitchFamily="2" charset="-122"/>
                  <a:ea typeface="黑体" panose="02010600030101010101" pitchFamily="2" charset="-122"/>
                </a:rPr>
                <a:t>A = a</a:t>
              </a:r>
              <a:r>
                <a:rPr lang="en-US" altLang="zh-CN" baseline="-25000">
                  <a:latin typeface="黑体" panose="02010600030101010101" pitchFamily="2" charset="-122"/>
                  <a:ea typeface="黑体" panose="02010600030101010101" pitchFamily="2" charset="-122"/>
                </a:rPr>
                <a:t>n-1</a:t>
              </a:r>
              <a:r>
                <a:rPr lang="en-US" altLang="zh-CN">
                  <a:latin typeface="Times New Roman" panose="02020603050405020304" pitchFamily="18" charset="0"/>
                  <a:ea typeface="黑体" panose="02010600030101010101" pitchFamily="2" charset="-122"/>
                </a:rPr>
                <a:t>…</a:t>
              </a:r>
              <a:r>
                <a:rPr lang="en-US" altLang="zh-CN">
                  <a:latin typeface="黑体" panose="02010600030101010101" pitchFamily="2" charset="-122"/>
                  <a:ea typeface="黑体" panose="02010600030101010101" pitchFamily="2" charset="-122"/>
                </a:rPr>
                <a:t> a</a:t>
              </a:r>
              <a:r>
                <a:rPr lang="en-US" altLang="zh-CN" baseline="-25000"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  <a:r>
                <a:rPr lang="en-US" altLang="zh-CN">
                  <a:latin typeface="黑体" panose="02010600030101010101" pitchFamily="2" charset="-122"/>
                  <a:ea typeface="黑体" panose="02010600030101010101" pitchFamily="2" charset="-122"/>
                </a:rPr>
                <a:t>a</a:t>
              </a:r>
              <a:r>
                <a:rPr lang="en-US" altLang="zh-CN" baseline="-25000">
                  <a:latin typeface="黑体" panose="02010600030101010101" pitchFamily="2" charset="-122"/>
                  <a:ea typeface="黑体" panose="02010600030101010101" pitchFamily="2" charset="-122"/>
                </a:rPr>
                <a:t>0</a:t>
              </a:r>
              <a:endParaRPr lang="en-US" altLang="zh-CN" sz="4800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68626" name="Text Box 19"/>
            <p:cNvSpPr txBox="1">
              <a:spLocks noChangeArrowheads="1"/>
            </p:cNvSpPr>
            <p:nvPr/>
          </p:nvSpPr>
          <p:spPr bwMode="auto">
            <a:xfrm>
              <a:off x="2752" y="847"/>
              <a:ext cx="1577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3600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>
                  <a:latin typeface="黑体" panose="02010600030101010101" pitchFamily="2" charset="-122"/>
                  <a:ea typeface="黑体" panose="02010600030101010101" pitchFamily="2" charset="-122"/>
                </a:rPr>
                <a:t>B = b</a:t>
              </a:r>
              <a:r>
                <a:rPr lang="en-US" altLang="zh-CN" baseline="-25000">
                  <a:latin typeface="黑体" panose="02010600030101010101" pitchFamily="2" charset="-122"/>
                  <a:ea typeface="黑体" panose="02010600030101010101" pitchFamily="2" charset="-122"/>
                </a:rPr>
                <a:t>n-1</a:t>
              </a:r>
              <a:r>
                <a:rPr lang="en-US" altLang="zh-CN">
                  <a:latin typeface="Times New Roman" panose="02020603050405020304" pitchFamily="18" charset="0"/>
                  <a:ea typeface="黑体" panose="02010600030101010101" pitchFamily="2" charset="-122"/>
                </a:rPr>
                <a:t>…</a:t>
              </a:r>
              <a:r>
                <a:rPr lang="en-US" altLang="zh-CN">
                  <a:latin typeface="黑体" panose="02010600030101010101" pitchFamily="2" charset="-122"/>
                  <a:ea typeface="黑体" panose="02010600030101010101" pitchFamily="2" charset="-122"/>
                </a:rPr>
                <a:t> b</a:t>
              </a:r>
              <a:r>
                <a:rPr lang="en-US" altLang="zh-CN" baseline="-25000"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  <a:r>
                <a:rPr lang="en-US" altLang="zh-CN">
                  <a:latin typeface="黑体" panose="02010600030101010101" pitchFamily="2" charset="-122"/>
                  <a:ea typeface="黑体" panose="02010600030101010101" pitchFamily="2" charset="-122"/>
                </a:rPr>
                <a:t>b</a:t>
              </a:r>
              <a:r>
                <a:rPr lang="en-US" altLang="zh-CN" baseline="-25000">
                  <a:latin typeface="黑体" panose="02010600030101010101" pitchFamily="2" charset="-122"/>
                  <a:ea typeface="黑体" panose="02010600030101010101" pitchFamily="2" charset="-122"/>
                </a:rPr>
                <a:t>0</a:t>
              </a:r>
            </a:p>
          </p:txBody>
        </p:sp>
        <p:sp>
          <p:nvSpPr>
            <p:cNvPr id="68627" name="Line 20"/>
            <p:cNvSpPr>
              <a:spLocks noChangeShapeType="1"/>
            </p:cNvSpPr>
            <p:nvPr/>
          </p:nvSpPr>
          <p:spPr bwMode="auto">
            <a:xfrm>
              <a:off x="1024" y="1564"/>
              <a:ext cx="286" cy="0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8" name="Line 21"/>
            <p:cNvSpPr>
              <a:spLocks noChangeShapeType="1"/>
            </p:cNvSpPr>
            <p:nvPr/>
          </p:nvSpPr>
          <p:spPr bwMode="auto">
            <a:xfrm flipH="1">
              <a:off x="4216" y="1551"/>
              <a:ext cx="286" cy="0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9" name="Text Box 22"/>
            <p:cNvSpPr txBox="1">
              <a:spLocks noChangeArrowheads="1"/>
            </p:cNvSpPr>
            <p:nvPr/>
          </p:nvSpPr>
          <p:spPr bwMode="auto">
            <a:xfrm>
              <a:off x="768" y="1221"/>
              <a:ext cx="384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3600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>
                  <a:latin typeface="黑体" panose="02010600030101010101" pitchFamily="2" charset="-122"/>
                  <a:ea typeface="黑体" panose="02010600030101010101" pitchFamily="2" charset="-122"/>
                </a:rPr>
                <a:t>a</a:t>
              </a:r>
              <a:r>
                <a:rPr lang="en-US" altLang="zh-CN" baseline="-25000">
                  <a:latin typeface="黑体" panose="02010600030101010101" pitchFamily="2" charset="-122"/>
                  <a:ea typeface="黑体" panose="02010600030101010101" pitchFamily="2" charset="-122"/>
                </a:rPr>
                <a:t>n</a:t>
              </a:r>
              <a:endParaRPr lang="en-US" altLang="zh-CN" sz="4800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68630" name="Text Box 23"/>
            <p:cNvSpPr txBox="1">
              <a:spLocks noChangeArrowheads="1"/>
            </p:cNvSpPr>
            <p:nvPr/>
          </p:nvSpPr>
          <p:spPr bwMode="auto">
            <a:xfrm>
              <a:off x="4460" y="1202"/>
              <a:ext cx="384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3600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>
                  <a:latin typeface="黑体" panose="02010600030101010101" pitchFamily="2" charset="-122"/>
                  <a:ea typeface="黑体" panose="02010600030101010101" pitchFamily="2" charset="-122"/>
                </a:rPr>
                <a:t>b</a:t>
              </a:r>
              <a:r>
                <a:rPr lang="en-US" altLang="zh-CN" baseline="-25000">
                  <a:latin typeface="黑体" panose="02010600030101010101" pitchFamily="2" charset="-122"/>
                  <a:ea typeface="黑体" panose="02010600030101010101" pitchFamily="2" charset="-122"/>
                </a:rPr>
                <a:t>n</a:t>
              </a:r>
              <a:endParaRPr lang="en-US" altLang="zh-CN" sz="4800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68631" name="Text Box 24"/>
            <p:cNvSpPr txBox="1">
              <a:spLocks noChangeArrowheads="1"/>
            </p:cNvSpPr>
            <p:nvPr/>
          </p:nvSpPr>
          <p:spPr bwMode="auto">
            <a:xfrm>
              <a:off x="875" y="2134"/>
              <a:ext cx="325" cy="230"/>
            </a:xfrm>
            <a:prstGeom prst="rect">
              <a:avLst/>
            </a:prstGeom>
            <a:noFill/>
            <a:ln w="28575">
              <a:solidFill>
                <a:srgbClr val="00008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800">
                  <a:latin typeface="黑体" panose="02010600030101010101" pitchFamily="2" charset="-122"/>
                  <a:ea typeface="黑体" panose="02010600030101010101" pitchFamily="2" charset="-122"/>
                </a:rPr>
                <a:t>=1</a:t>
              </a:r>
              <a:endParaRPr lang="en-US" altLang="zh-CN" sz="4000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68632" name="Line 25"/>
            <p:cNvSpPr>
              <a:spLocks noChangeShapeType="1"/>
            </p:cNvSpPr>
            <p:nvPr/>
          </p:nvSpPr>
          <p:spPr bwMode="auto">
            <a:xfrm>
              <a:off x="964" y="1983"/>
              <a:ext cx="0" cy="146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3" name="Line 26"/>
            <p:cNvSpPr>
              <a:spLocks noChangeShapeType="1"/>
            </p:cNvSpPr>
            <p:nvPr/>
          </p:nvSpPr>
          <p:spPr bwMode="auto">
            <a:xfrm>
              <a:off x="1109" y="1983"/>
              <a:ext cx="0" cy="146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4" name="Freeform 28"/>
            <p:cNvSpPr/>
            <p:nvPr/>
          </p:nvSpPr>
          <p:spPr bwMode="auto">
            <a:xfrm>
              <a:off x="1024" y="2364"/>
              <a:ext cx="291" cy="340"/>
            </a:xfrm>
            <a:custGeom>
              <a:avLst/>
              <a:gdLst>
                <a:gd name="T0" fmla="*/ 0 w 420"/>
                <a:gd name="T1" fmla="*/ 0 h 420"/>
                <a:gd name="T2" fmla="*/ 0 w 420"/>
                <a:gd name="T3" fmla="*/ 15 h 420"/>
                <a:gd name="T4" fmla="*/ 1 w 420"/>
                <a:gd name="T5" fmla="*/ 15 h 420"/>
                <a:gd name="T6" fmla="*/ 0 60000 65536"/>
                <a:gd name="T7" fmla="*/ 0 60000 65536"/>
                <a:gd name="T8" fmla="*/ 0 60000 65536"/>
                <a:gd name="T9" fmla="*/ 0 w 420"/>
                <a:gd name="T10" fmla="*/ 0 h 420"/>
                <a:gd name="T11" fmla="*/ 420 w 420"/>
                <a:gd name="T12" fmla="*/ 420 h 4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0" h="420">
                  <a:moveTo>
                    <a:pt x="0" y="0"/>
                  </a:moveTo>
                  <a:lnTo>
                    <a:pt x="0" y="420"/>
                  </a:lnTo>
                  <a:lnTo>
                    <a:pt x="420" y="420"/>
                  </a:lnTo>
                </a:path>
              </a:pathLst>
            </a:custGeom>
            <a:noFill/>
            <a:ln w="28575" cap="flat" cmpd="sng">
              <a:solidFill>
                <a:srgbClr val="000080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5" name="Freeform 29"/>
            <p:cNvSpPr/>
            <p:nvPr/>
          </p:nvSpPr>
          <p:spPr bwMode="auto">
            <a:xfrm>
              <a:off x="1025" y="2686"/>
              <a:ext cx="1427" cy="396"/>
            </a:xfrm>
            <a:custGeom>
              <a:avLst/>
              <a:gdLst>
                <a:gd name="T0" fmla="*/ 0 w 2166"/>
                <a:gd name="T1" fmla="*/ 0 h 435"/>
                <a:gd name="T2" fmla="*/ 0 w 2166"/>
                <a:gd name="T3" fmla="*/ 52 h 435"/>
                <a:gd name="T4" fmla="*/ 3 w 2166"/>
                <a:gd name="T5" fmla="*/ 52 h 435"/>
                <a:gd name="T6" fmla="*/ 3 w 2166"/>
                <a:gd name="T7" fmla="*/ 97 h 4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6"/>
                <a:gd name="T13" fmla="*/ 0 h 435"/>
                <a:gd name="T14" fmla="*/ 2166 w 2166"/>
                <a:gd name="T15" fmla="*/ 435 h 4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6" h="435">
                  <a:moveTo>
                    <a:pt x="0" y="0"/>
                  </a:moveTo>
                  <a:lnTo>
                    <a:pt x="0" y="234"/>
                  </a:lnTo>
                  <a:lnTo>
                    <a:pt x="2166" y="234"/>
                  </a:lnTo>
                  <a:lnTo>
                    <a:pt x="2166" y="435"/>
                  </a:lnTo>
                </a:path>
              </a:pathLst>
            </a:custGeom>
            <a:noFill/>
            <a:ln w="28575" cap="flat" cmpd="sng">
              <a:solidFill>
                <a:srgbClr val="000080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6" name="Text Box 30"/>
            <p:cNvSpPr txBox="1">
              <a:spLocks noChangeArrowheads="1"/>
            </p:cNvSpPr>
            <p:nvPr/>
          </p:nvSpPr>
          <p:spPr bwMode="auto">
            <a:xfrm>
              <a:off x="2007" y="2988"/>
              <a:ext cx="1803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3600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>
                  <a:latin typeface="黑体" panose="02010600030101010101" pitchFamily="2" charset="-122"/>
                  <a:ea typeface="黑体" panose="02010600030101010101" pitchFamily="2" charset="-122"/>
                </a:rPr>
                <a:t>p</a:t>
              </a:r>
              <a:r>
                <a:rPr lang="en-US" altLang="zh-CN" baseline="-25000">
                  <a:latin typeface="黑体" panose="02010600030101010101" pitchFamily="2" charset="-122"/>
                  <a:ea typeface="黑体" panose="02010600030101010101" pitchFamily="2" charset="-122"/>
                </a:rPr>
                <a:t>2n </a:t>
              </a:r>
              <a:r>
                <a:rPr lang="en-US" altLang="zh-CN">
                  <a:latin typeface="Times New Roman" panose="02020603050405020304" pitchFamily="18" charset="0"/>
                  <a:ea typeface="黑体" panose="02010600030101010101" pitchFamily="2" charset="-122"/>
                </a:rPr>
                <a:t>…</a:t>
              </a:r>
              <a:r>
                <a:rPr lang="en-US" altLang="zh-CN">
                  <a:latin typeface="黑体" panose="02010600030101010101" pitchFamily="2" charset="-122"/>
                  <a:ea typeface="黑体" panose="02010600030101010101" pitchFamily="2" charset="-122"/>
                </a:rPr>
                <a:t> p</a:t>
              </a:r>
              <a:r>
                <a:rPr lang="en-US" altLang="zh-CN" baseline="-25000"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  <a:r>
                <a:rPr lang="en-US" altLang="zh-CN">
                  <a:latin typeface="黑体" panose="02010600030101010101" pitchFamily="2" charset="-122"/>
                  <a:ea typeface="黑体" panose="02010600030101010101" pitchFamily="2" charset="-122"/>
                </a:rPr>
                <a:t>p</a:t>
              </a:r>
              <a:r>
                <a:rPr lang="en-US" altLang="zh-CN" baseline="-25000">
                  <a:latin typeface="黑体" panose="02010600030101010101" pitchFamily="2" charset="-122"/>
                  <a:ea typeface="黑体" panose="02010600030101010101" pitchFamily="2" charset="-122"/>
                </a:rPr>
                <a:t>0  </a:t>
              </a:r>
              <a:r>
                <a:rPr lang="en-US" altLang="zh-CN" sz="2000">
                  <a:latin typeface="黑体" panose="02010600030101010101" pitchFamily="2" charset="-122"/>
                  <a:ea typeface="黑体" panose="02010600030101010101" pitchFamily="2" charset="-122"/>
                </a:rPr>
                <a:t>(</a:t>
              </a:r>
              <a:r>
                <a:rPr lang="zh-CN" altLang="en-US" sz="2000">
                  <a:latin typeface="黑体" panose="02010600030101010101" pitchFamily="2" charset="-122"/>
                  <a:ea typeface="黑体" panose="02010600030101010101" pitchFamily="2" charset="-122"/>
                </a:rPr>
                <a:t>乘积</a:t>
              </a:r>
              <a:r>
                <a:rPr lang="en-US" altLang="zh-CN" sz="2000">
                  <a:latin typeface="黑体" panose="02010600030101010101" pitchFamily="2" charset="-122"/>
                  <a:ea typeface="黑体" panose="02010600030101010101" pitchFamily="2" charset="-122"/>
                </a:rPr>
                <a:t>)</a:t>
              </a:r>
            </a:p>
          </p:txBody>
        </p:sp>
      </p:grpSp>
      <p:sp>
        <p:nvSpPr>
          <p:cNvPr id="68613" name="Rectangle 46"/>
          <p:cNvSpPr>
            <a:spLocks noChangeArrowheads="1"/>
          </p:cNvSpPr>
          <p:nvPr/>
        </p:nvSpPr>
        <p:spPr bwMode="auto">
          <a:xfrm>
            <a:off x="639763" y="5464175"/>
            <a:ext cx="85042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i="1">
                <a:solidFill>
                  <a:schemeClr val="hlink"/>
                </a:solidFill>
                <a:ea typeface="黑体" panose="02010600030101010101" pitchFamily="2" charset="-122"/>
              </a:rPr>
              <a:t>？思考：</a:t>
            </a:r>
            <a:r>
              <a:rPr lang="zh-CN" altLang="en-US" i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求补器的电路设计？</a:t>
            </a:r>
            <a:endParaRPr lang="en-US" altLang="zh-CN" i="1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39" name="Rectangle 19"/>
          <p:cNvSpPr>
            <a:spLocks noChangeArrowheads="1"/>
          </p:cNvSpPr>
          <p:nvPr/>
        </p:nvSpPr>
        <p:spPr bwMode="auto">
          <a:xfrm>
            <a:off x="3551238" y="2216150"/>
            <a:ext cx="1189037" cy="488950"/>
          </a:xfrm>
          <a:prstGeom prst="rect">
            <a:avLst/>
          </a:prstGeom>
          <a:solidFill>
            <a:srgbClr val="FFFF00">
              <a:alpha val="50195"/>
            </a:srgbClr>
          </a:solidFill>
          <a:ln w="19050">
            <a:solidFill>
              <a:srgbClr val="FF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9635" name="Group 20"/>
          <p:cNvGrpSpPr/>
          <p:nvPr/>
        </p:nvGrpSpPr>
        <p:grpSpPr bwMode="auto">
          <a:xfrm>
            <a:off x="3141663" y="2179638"/>
            <a:ext cx="2319337" cy="1736725"/>
            <a:chOff x="2715" y="9990"/>
            <a:chExt cx="1485" cy="1755"/>
          </a:xfrm>
        </p:grpSpPr>
        <p:sp>
          <p:nvSpPr>
            <p:cNvPr id="69644" name="Freeform 21"/>
            <p:cNvSpPr/>
            <p:nvPr/>
          </p:nvSpPr>
          <p:spPr bwMode="auto">
            <a:xfrm>
              <a:off x="2715" y="9990"/>
              <a:ext cx="1485" cy="285"/>
            </a:xfrm>
            <a:custGeom>
              <a:avLst/>
              <a:gdLst>
                <a:gd name="T0" fmla="*/ 0 w 1380"/>
                <a:gd name="T1" fmla="*/ 5275 h 240"/>
                <a:gd name="T2" fmla="*/ 393 w 1380"/>
                <a:gd name="T3" fmla="*/ 0 h 240"/>
                <a:gd name="T4" fmla="*/ 5170 w 1380"/>
                <a:gd name="T5" fmla="*/ 0 h 240"/>
                <a:gd name="T6" fmla="*/ 0 60000 65536"/>
                <a:gd name="T7" fmla="*/ 0 60000 65536"/>
                <a:gd name="T8" fmla="*/ 0 60000 65536"/>
                <a:gd name="T9" fmla="*/ 0 w 1380"/>
                <a:gd name="T10" fmla="*/ 0 h 240"/>
                <a:gd name="T11" fmla="*/ 1380 w 138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80" h="240">
                  <a:moveTo>
                    <a:pt x="0" y="240"/>
                  </a:moveTo>
                  <a:cubicBezTo>
                    <a:pt x="134" y="195"/>
                    <a:pt x="105" y="112"/>
                    <a:pt x="105" y="0"/>
                  </a:cubicBezTo>
                  <a:lnTo>
                    <a:pt x="138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5" name="Line 22"/>
            <p:cNvSpPr>
              <a:spLocks noChangeShapeType="1"/>
            </p:cNvSpPr>
            <p:nvPr/>
          </p:nvSpPr>
          <p:spPr bwMode="auto">
            <a:xfrm>
              <a:off x="2775" y="10575"/>
              <a:ext cx="14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6" name="Line 23"/>
            <p:cNvSpPr>
              <a:spLocks noChangeShapeType="1"/>
            </p:cNvSpPr>
            <p:nvPr/>
          </p:nvSpPr>
          <p:spPr bwMode="auto">
            <a:xfrm>
              <a:off x="2790" y="11160"/>
              <a:ext cx="14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7" name="Line 24"/>
            <p:cNvSpPr>
              <a:spLocks noChangeShapeType="1"/>
            </p:cNvSpPr>
            <p:nvPr/>
          </p:nvSpPr>
          <p:spPr bwMode="auto">
            <a:xfrm>
              <a:off x="2775" y="11745"/>
              <a:ext cx="14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8345" name="Line 25"/>
          <p:cNvSpPr>
            <a:spLocks noChangeShapeType="1"/>
          </p:cNvSpPr>
          <p:nvPr/>
        </p:nvSpPr>
        <p:spPr bwMode="auto">
          <a:xfrm flipH="1">
            <a:off x="4860220" y="2432050"/>
            <a:ext cx="1588" cy="31750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346" name="Line 26"/>
          <p:cNvSpPr>
            <a:spLocks noChangeShapeType="1"/>
          </p:cNvSpPr>
          <p:nvPr/>
        </p:nvSpPr>
        <p:spPr bwMode="auto">
          <a:xfrm flipH="1">
            <a:off x="5099933" y="2460625"/>
            <a:ext cx="0" cy="809625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347" name="Line 27"/>
          <p:cNvSpPr>
            <a:spLocks noChangeShapeType="1"/>
          </p:cNvSpPr>
          <p:nvPr/>
        </p:nvSpPr>
        <p:spPr bwMode="auto">
          <a:xfrm flipH="1">
            <a:off x="5336470" y="2460625"/>
            <a:ext cx="0" cy="809625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348" name="Rectangle 28"/>
          <p:cNvSpPr>
            <a:spLocks noChangeArrowheads="1"/>
          </p:cNvSpPr>
          <p:nvPr/>
        </p:nvSpPr>
        <p:spPr bwMode="auto">
          <a:xfrm>
            <a:off x="3789363" y="2798763"/>
            <a:ext cx="1176337" cy="488950"/>
          </a:xfrm>
          <a:prstGeom prst="rect">
            <a:avLst/>
          </a:prstGeom>
          <a:solidFill>
            <a:srgbClr val="FFFF00">
              <a:alpha val="50195"/>
            </a:srgbClr>
          </a:solidFill>
          <a:ln w="19050">
            <a:solidFill>
              <a:srgbClr val="FF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8349" name="Rectangle 29"/>
          <p:cNvSpPr>
            <a:spLocks noChangeArrowheads="1"/>
          </p:cNvSpPr>
          <p:nvPr/>
        </p:nvSpPr>
        <p:spPr bwMode="auto">
          <a:xfrm>
            <a:off x="4252913" y="3392488"/>
            <a:ext cx="1176337" cy="488950"/>
          </a:xfrm>
          <a:prstGeom prst="rect">
            <a:avLst/>
          </a:prstGeom>
          <a:solidFill>
            <a:srgbClr val="FFFF00">
              <a:alpha val="50195"/>
            </a:srgbClr>
          </a:solidFill>
          <a:ln w="19050">
            <a:solidFill>
              <a:srgbClr val="FF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41" name="Rectangle 17"/>
          <p:cNvSpPr>
            <a:spLocks noChangeArrowheads="1"/>
          </p:cNvSpPr>
          <p:nvPr/>
        </p:nvSpPr>
        <p:spPr bwMode="auto">
          <a:xfrm>
            <a:off x="531813" y="276225"/>
            <a:ext cx="8440737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bIns="0">
            <a:spAutoFit/>
          </a:bodyPr>
          <a:lstStyle/>
          <a:p>
            <a:pPr algn="ctr" eaLnBrk="1" hangingPunct="1">
              <a:lnSpc>
                <a:spcPct val="140000"/>
              </a:lnSpc>
            </a:pPr>
            <a:r>
              <a:rPr lang="zh-CN" altLang="en-US" sz="2600" dirty="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§4.5 定点除法运算</a:t>
            </a:r>
          </a:p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 引例： 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X=0.1011, Y=0.1101</a:t>
            </a:r>
            <a:endParaRPr lang="en-US" altLang="zh-CN" dirty="0">
              <a:latin typeface="黑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zh-CN" altLang="en-US" sz="2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用手算求商</a:t>
            </a:r>
            <a:r>
              <a:rPr lang="en-US" altLang="zh-CN" sz="2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和余数</a:t>
            </a:r>
            <a:r>
              <a:rPr lang="en-US" altLang="zh-CN" sz="2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R</a:t>
            </a:r>
            <a:endParaRPr lang="en-US" altLang="zh-CN" sz="2000" dirty="0">
              <a:latin typeface="黑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800" dirty="0">
                <a:solidFill>
                  <a:srgbClr val="000080"/>
                </a:solidFill>
                <a:latin typeface="宋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                            </a:t>
            </a: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0.1 1 0 1</a:t>
            </a:r>
            <a:endParaRPr lang="en-US" altLang="zh-CN" sz="1800" dirty="0">
              <a:latin typeface="黑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       0.1 1 0 1    0.1 0 1 1 </a:t>
            </a:r>
            <a:r>
              <a:rPr lang="en-US" altLang="zh-CN" sz="1800" dirty="0">
                <a:solidFill>
                  <a:srgbClr val="0000FF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0 0 0 0</a:t>
            </a: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      R</a:t>
            </a:r>
            <a:r>
              <a:rPr lang="en-US" altLang="zh-CN" sz="1800" baseline="-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= X</a:t>
            </a:r>
            <a:endParaRPr lang="en-US" altLang="zh-CN" sz="1800" dirty="0">
              <a:latin typeface="黑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                -)  0.0 1 1 0 1                -2</a:t>
            </a:r>
            <a:r>
              <a:rPr lang="en-US" altLang="zh-CN" sz="1800" baseline="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-1 </a:t>
            </a: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Y</a:t>
            </a:r>
            <a:endParaRPr lang="en-US" altLang="zh-CN" sz="1800" dirty="0">
              <a:latin typeface="黑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                    0.0 1 0 0 1 </a:t>
            </a:r>
            <a:r>
              <a:rPr lang="en-US" altLang="zh-CN" sz="1800" dirty="0">
                <a:solidFill>
                  <a:srgbClr val="0000FF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sz="1800" dirty="0">
              <a:latin typeface="黑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                -)        1 1 0 1              -2</a:t>
            </a:r>
            <a:r>
              <a:rPr lang="en-US" altLang="zh-CN" sz="1800" baseline="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-2 </a:t>
            </a: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Y</a:t>
            </a:r>
            <a:endParaRPr lang="en-US" altLang="zh-CN" sz="1800" dirty="0">
              <a:latin typeface="黑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                            1 0 1 </a:t>
            </a:r>
            <a:r>
              <a:rPr lang="en-US" altLang="zh-CN" sz="1800" dirty="0">
                <a:solidFill>
                  <a:srgbClr val="0000FF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0 0</a:t>
            </a:r>
            <a:endParaRPr lang="en-US" altLang="zh-CN" sz="1800" dirty="0">
              <a:latin typeface="黑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                -)            1 1 0 1          -2</a:t>
            </a:r>
            <a:r>
              <a:rPr lang="en-US" altLang="zh-CN" sz="1800" baseline="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-4 </a:t>
            </a: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Y</a:t>
            </a:r>
            <a:endParaRPr lang="en-US" altLang="zh-CN" sz="1800" dirty="0">
              <a:latin typeface="黑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                    0.0 0 0 0 0 1 1 1          R</a:t>
            </a:r>
            <a:r>
              <a:rPr lang="en-US" altLang="zh-CN" sz="1800" baseline="-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余数）</a:t>
            </a:r>
            <a:endParaRPr lang="zh-CN" altLang="en-US" sz="1800" dirty="0">
              <a:latin typeface="黑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800" dirty="0">
                <a:solidFill>
                  <a:srgbClr val="000080"/>
                </a:solidFill>
                <a:latin typeface="宋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en-US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结果：</a:t>
            </a:r>
            <a:r>
              <a:rPr lang="en-US" altLang="zh-CN" sz="1800" dirty="0">
                <a:solidFill>
                  <a:srgbClr val="000080"/>
                </a:solidFill>
                <a:latin typeface="宋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C = 0.1101,  R = R</a:t>
            </a:r>
            <a:r>
              <a:rPr lang="en-US" altLang="zh-CN" sz="1800" baseline="-30000" dirty="0">
                <a:solidFill>
                  <a:srgbClr val="000080"/>
                </a:solidFill>
                <a:latin typeface="宋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en-US" altLang="zh-CN" sz="1800" dirty="0">
                <a:solidFill>
                  <a:srgbClr val="000080"/>
                </a:solidFill>
                <a:latin typeface="宋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= 0.000001111</a:t>
            </a:r>
            <a:endParaRPr lang="en-US" altLang="zh-CN" sz="1800" dirty="0">
              <a:latin typeface="宋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sz="1800" b="0" dirty="0">
              <a:solidFill>
                <a:schemeClr val="tx1"/>
              </a:solidFill>
              <a:latin typeface="Arial" panose="020B0604020202020204" pitchFamily="34" charset="0"/>
              <a:ea typeface="黑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8366" name="Rectangle 46"/>
          <p:cNvSpPr>
            <a:spLocks noChangeArrowheads="1"/>
          </p:cNvSpPr>
          <p:nvPr/>
        </p:nvSpPr>
        <p:spPr bwMode="auto">
          <a:xfrm>
            <a:off x="0" y="4591050"/>
            <a:ext cx="9144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 sz="2200">
                <a:solidFill>
                  <a:srgbClr val="0000FF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</a:t>
            </a:r>
            <a:r>
              <a:rPr lang="zh-CN" altLang="en-US" sz="220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问题：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568367" name="Rectangle 47"/>
          <p:cNvSpPr>
            <a:spLocks noChangeArrowheads="1"/>
          </p:cNvSpPr>
          <p:nvPr/>
        </p:nvSpPr>
        <p:spPr bwMode="auto">
          <a:xfrm>
            <a:off x="261938" y="5038725"/>
            <a:ext cx="8450262" cy="1311275"/>
          </a:xfrm>
          <a:prstGeom prst="rect">
            <a:avLst/>
          </a:prstGeom>
          <a:solidFill>
            <a:srgbClr val="00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① 机器如何判断够减？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 ⅰ. 逻辑比较器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 ⅱ. 先减1次！ 余数&gt;=0则够减,否则不够减。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6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6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6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6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6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68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39" grpId="0" animBg="1"/>
      <p:bldP spid="568345" grpId="0" animBg="1"/>
      <p:bldP spid="568346" grpId="0" animBg="1"/>
      <p:bldP spid="568347" grpId="0" animBg="1"/>
      <p:bldP spid="568348" grpId="0" animBg="1"/>
      <p:bldP spid="568349" grpId="0" animBg="1"/>
      <p:bldP spid="568366" grpId="0" autoUpdateAnimBg="0"/>
      <p:bldP spid="568367" grpId="0" animBg="1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551238" y="2216150"/>
            <a:ext cx="1189037" cy="488950"/>
          </a:xfrm>
          <a:prstGeom prst="rect">
            <a:avLst/>
          </a:prstGeom>
          <a:solidFill>
            <a:srgbClr val="FFFF00">
              <a:alpha val="50195"/>
            </a:srgbClr>
          </a:solidFill>
          <a:ln w="19050">
            <a:solidFill>
              <a:srgbClr val="FF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0659" name="Group 3"/>
          <p:cNvGrpSpPr/>
          <p:nvPr/>
        </p:nvGrpSpPr>
        <p:grpSpPr bwMode="auto">
          <a:xfrm>
            <a:off x="3141663" y="2179638"/>
            <a:ext cx="2319337" cy="1736725"/>
            <a:chOff x="2715" y="9990"/>
            <a:chExt cx="1485" cy="1755"/>
          </a:xfrm>
        </p:grpSpPr>
        <p:sp>
          <p:nvSpPr>
            <p:cNvPr id="70668" name="Freeform 4"/>
            <p:cNvSpPr/>
            <p:nvPr/>
          </p:nvSpPr>
          <p:spPr bwMode="auto">
            <a:xfrm>
              <a:off x="2715" y="9990"/>
              <a:ext cx="1485" cy="285"/>
            </a:xfrm>
            <a:custGeom>
              <a:avLst/>
              <a:gdLst>
                <a:gd name="T0" fmla="*/ 0 w 1380"/>
                <a:gd name="T1" fmla="*/ 5275 h 240"/>
                <a:gd name="T2" fmla="*/ 393 w 1380"/>
                <a:gd name="T3" fmla="*/ 0 h 240"/>
                <a:gd name="T4" fmla="*/ 5170 w 1380"/>
                <a:gd name="T5" fmla="*/ 0 h 240"/>
                <a:gd name="T6" fmla="*/ 0 60000 65536"/>
                <a:gd name="T7" fmla="*/ 0 60000 65536"/>
                <a:gd name="T8" fmla="*/ 0 60000 65536"/>
                <a:gd name="T9" fmla="*/ 0 w 1380"/>
                <a:gd name="T10" fmla="*/ 0 h 240"/>
                <a:gd name="T11" fmla="*/ 1380 w 138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80" h="240">
                  <a:moveTo>
                    <a:pt x="0" y="240"/>
                  </a:moveTo>
                  <a:cubicBezTo>
                    <a:pt x="134" y="195"/>
                    <a:pt x="105" y="112"/>
                    <a:pt x="105" y="0"/>
                  </a:cubicBezTo>
                  <a:lnTo>
                    <a:pt x="138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9" name="Line 5"/>
            <p:cNvSpPr>
              <a:spLocks noChangeShapeType="1"/>
            </p:cNvSpPr>
            <p:nvPr/>
          </p:nvSpPr>
          <p:spPr bwMode="auto">
            <a:xfrm>
              <a:off x="2775" y="10575"/>
              <a:ext cx="14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0" name="Line 6"/>
            <p:cNvSpPr>
              <a:spLocks noChangeShapeType="1"/>
            </p:cNvSpPr>
            <p:nvPr/>
          </p:nvSpPr>
          <p:spPr bwMode="auto">
            <a:xfrm>
              <a:off x="2790" y="11160"/>
              <a:ext cx="14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1" name="Line 7"/>
            <p:cNvSpPr>
              <a:spLocks noChangeShapeType="1"/>
            </p:cNvSpPr>
            <p:nvPr/>
          </p:nvSpPr>
          <p:spPr bwMode="auto">
            <a:xfrm>
              <a:off x="2775" y="11745"/>
              <a:ext cx="14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663" name="Rectangle 11"/>
          <p:cNvSpPr>
            <a:spLocks noChangeArrowheads="1"/>
          </p:cNvSpPr>
          <p:nvPr/>
        </p:nvSpPr>
        <p:spPr bwMode="auto">
          <a:xfrm>
            <a:off x="3789363" y="2798763"/>
            <a:ext cx="1176337" cy="488950"/>
          </a:xfrm>
          <a:prstGeom prst="rect">
            <a:avLst/>
          </a:prstGeom>
          <a:solidFill>
            <a:srgbClr val="FFFF00">
              <a:alpha val="50195"/>
            </a:srgbClr>
          </a:solidFill>
          <a:ln w="19050">
            <a:solidFill>
              <a:srgbClr val="FF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64" name="Rectangle 12"/>
          <p:cNvSpPr>
            <a:spLocks noChangeArrowheads="1"/>
          </p:cNvSpPr>
          <p:nvPr/>
        </p:nvSpPr>
        <p:spPr bwMode="auto">
          <a:xfrm>
            <a:off x="4252913" y="3392488"/>
            <a:ext cx="1176337" cy="488950"/>
          </a:xfrm>
          <a:prstGeom prst="rect">
            <a:avLst/>
          </a:prstGeom>
          <a:solidFill>
            <a:srgbClr val="FFFF00">
              <a:alpha val="50195"/>
            </a:srgbClr>
          </a:solidFill>
          <a:ln w="19050">
            <a:solidFill>
              <a:srgbClr val="FF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65" name="Rectangle 15"/>
          <p:cNvSpPr>
            <a:spLocks noChangeArrowheads="1"/>
          </p:cNvSpPr>
          <p:nvPr/>
        </p:nvSpPr>
        <p:spPr bwMode="auto">
          <a:xfrm>
            <a:off x="273050" y="5013325"/>
            <a:ext cx="8450263" cy="1422400"/>
          </a:xfrm>
          <a:prstGeom prst="rect">
            <a:avLst/>
          </a:prstGeom>
          <a:solidFill>
            <a:srgbClr val="00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/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 ② 商符如何确定？</a:t>
            </a:r>
          </a:p>
          <a:p>
            <a:pPr algn="just" eaLnBrk="1" hangingPunct="1"/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     原码：单独处理 ---- 模2加（异或）</a:t>
            </a:r>
          </a:p>
          <a:p>
            <a:pPr algn="just" eaLnBrk="1" hangingPunct="1"/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     补码：带符号运算。负值上商为反码。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666" name="Rectangle 46"/>
          <p:cNvSpPr>
            <a:spLocks noChangeArrowheads="1"/>
          </p:cNvSpPr>
          <p:nvPr/>
        </p:nvSpPr>
        <p:spPr bwMode="auto">
          <a:xfrm>
            <a:off x="0" y="4591050"/>
            <a:ext cx="9144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 sz="2200">
                <a:solidFill>
                  <a:srgbClr val="0000FF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</a:t>
            </a:r>
            <a:r>
              <a:rPr lang="zh-CN" altLang="en-US" sz="220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问题：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70667" name="Rectangle 17"/>
          <p:cNvSpPr>
            <a:spLocks noChangeArrowheads="1"/>
          </p:cNvSpPr>
          <p:nvPr/>
        </p:nvSpPr>
        <p:spPr bwMode="auto">
          <a:xfrm>
            <a:off x="531813" y="276225"/>
            <a:ext cx="8440737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bIns="0">
            <a:spAutoFit/>
          </a:bodyPr>
          <a:lstStyle/>
          <a:p>
            <a:pPr algn="ctr" eaLnBrk="1" hangingPunct="1">
              <a:lnSpc>
                <a:spcPct val="140000"/>
              </a:lnSpc>
            </a:pPr>
            <a:r>
              <a:rPr lang="zh-CN" altLang="en-US" sz="260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§4.5 定点除法运算</a:t>
            </a:r>
          </a:p>
          <a:p>
            <a:pPr algn="just">
              <a:lnSpc>
                <a:spcPct val="13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 引例： 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X=0.1011, Y=0.1101</a:t>
            </a:r>
            <a:endParaRPr lang="en-US" altLang="zh-CN">
              <a:latin typeface="黑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用手算求商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和余数</a:t>
            </a:r>
            <a:r>
              <a:rPr lang="en-US" altLang="zh-CN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R</a:t>
            </a:r>
            <a:endParaRPr lang="en-US" altLang="zh-CN" sz="2000">
              <a:latin typeface="黑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800">
                <a:solidFill>
                  <a:srgbClr val="000080"/>
                </a:solidFill>
                <a:latin typeface="宋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                            </a:t>
            </a:r>
            <a:r>
              <a:rPr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0.1 1 0 1</a:t>
            </a:r>
            <a:endParaRPr lang="en-US" altLang="zh-CN" sz="1800">
              <a:latin typeface="黑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       0.1 1 0 1    0.1 0 1 1 </a:t>
            </a:r>
            <a:r>
              <a:rPr lang="en-US" altLang="zh-CN" sz="1800">
                <a:solidFill>
                  <a:srgbClr val="0000FF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0 0 0 0</a:t>
            </a:r>
            <a:r>
              <a:rPr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      R</a:t>
            </a:r>
            <a:r>
              <a:rPr lang="en-US" altLang="zh-CN" sz="18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= X</a:t>
            </a:r>
            <a:endParaRPr lang="en-US" altLang="zh-CN" sz="1800">
              <a:latin typeface="黑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                -)  0.0 1 1 0 1                -2</a:t>
            </a:r>
            <a:r>
              <a:rPr lang="en-US" altLang="zh-CN" sz="1800" baseline="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-1 </a:t>
            </a:r>
            <a:r>
              <a:rPr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Y</a:t>
            </a:r>
            <a:endParaRPr lang="en-US" altLang="zh-CN" sz="1800">
              <a:latin typeface="黑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                    0.0 1 0 0 1 </a:t>
            </a:r>
            <a:r>
              <a:rPr lang="en-US" altLang="zh-CN" sz="1800">
                <a:solidFill>
                  <a:srgbClr val="0000FF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sz="1800">
              <a:latin typeface="黑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                -)        1 1 0 1              -2</a:t>
            </a:r>
            <a:r>
              <a:rPr lang="en-US" altLang="zh-CN" sz="1800" baseline="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-2 </a:t>
            </a:r>
            <a:r>
              <a:rPr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Y</a:t>
            </a:r>
            <a:endParaRPr lang="en-US" altLang="zh-CN" sz="1800">
              <a:latin typeface="黑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                            1 0 1 </a:t>
            </a:r>
            <a:r>
              <a:rPr lang="en-US" altLang="zh-CN" sz="1800">
                <a:solidFill>
                  <a:srgbClr val="0000FF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0 0</a:t>
            </a:r>
            <a:endParaRPr lang="en-US" altLang="zh-CN" sz="1800">
              <a:latin typeface="黑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                -)            1 1 0 1          -2</a:t>
            </a:r>
            <a:r>
              <a:rPr lang="en-US" altLang="zh-CN" sz="1800" baseline="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-4 </a:t>
            </a:r>
            <a:r>
              <a:rPr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Y</a:t>
            </a:r>
            <a:endParaRPr lang="en-US" altLang="zh-CN" sz="1800">
              <a:latin typeface="黑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                    0.0 0 0 0 0 1 1 1          R</a:t>
            </a:r>
            <a:r>
              <a:rPr lang="en-US" altLang="zh-CN" sz="1800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en-US" altLang="zh-CN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余数）</a:t>
            </a:r>
            <a:endParaRPr lang="zh-CN" altLang="en-US" sz="1800">
              <a:latin typeface="黑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800">
                <a:solidFill>
                  <a:srgbClr val="000080"/>
                </a:solidFill>
                <a:latin typeface="宋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en-US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结果：</a:t>
            </a:r>
            <a:r>
              <a:rPr lang="en-US" altLang="zh-CN" sz="1800">
                <a:solidFill>
                  <a:srgbClr val="000080"/>
                </a:solidFill>
                <a:latin typeface="宋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C = 0.1101,  R = R</a:t>
            </a:r>
            <a:r>
              <a:rPr lang="en-US" altLang="zh-CN" sz="1800" baseline="-30000">
                <a:solidFill>
                  <a:srgbClr val="000080"/>
                </a:solidFill>
                <a:latin typeface="宋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en-US" altLang="zh-CN" sz="1800">
                <a:solidFill>
                  <a:srgbClr val="000080"/>
                </a:solidFill>
                <a:latin typeface="宋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= 0.000001111</a:t>
            </a:r>
            <a:endParaRPr lang="en-US" altLang="zh-CN" sz="1800">
              <a:latin typeface="宋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sz="1800" b="0">
              <a:solidFill>
                <a:schemeClr val="tx1"/>
              </a:solidFill>
              <a:latin typeface="Arial" panose="020B0604020202020204" pitchFamily="34" charset="0"/>
              <a:ea typeface="黑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Line 25"/>
          <p:cNvSpPr>
            <a:spLocks noChangeShapeType="1"/>
          </p:cNvSpPr>
          <p:nvPr/>
        </p:nvSpPr>
        <p:spPr bwMode="auto">
          <a:xfrm flipH="1">
            <a:off x="4860220" y="2432050"/>
            <a:ext cx="1588" cy="31750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 flipH="1">
            <a:off x="5099933" y="2460625"/>
            <a:ext cx="0" cy="809625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 flipH="1">
            <a:off x="5336470" y="2460625"/>
            <a:ext cx="0" cy="809625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3551238" y="2216150"/>
            <a:ext cx="1189037" cy="488950"/>
          </a:xfrm>
          <a:prstGeom prst="rect">
            <a:avLst/>
          </a:prstGeom>
          <a:solidFill>
            <a:srgbClr val="FFFF00">
              <a:alpha val="50195"/>
            </a:srgbClr>
          </a:solidFill>
          <a:ln w="19050">
            <a:solidFill>
              <a:srgbClr val="FF0000"/>
            </a:solidFill>
            <a:miter lim="800000"/>
          </a:ln>
        </p:spPr>
        <p:txBody>
          <a:bodyPr/>
          <a:lstStyle/>
          <a:p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71683" name="Group 3"/>
          <p:cNvGrpSpPr/>
          <p:nvPr/>
        </p:nvGrpSpPr>
        <p:grpSpPr bwMode="auto">
          <a:xfrm>
            <a:off x="3141663" y="2179638"/>
            <a:ext cx="2319337" cy="1736725"/>
            <a:chOff x="2715" y="9990"/>
            <a:chExt cx="1485" cy="1755"/>
          </a:xfrm>
        </p:grpSpPr>
        <p:sp>
          <p:nvSpPr>
            <p:cNvPr id="71692" name="Freeform 4"/>
            <p:cNvSpPr/>
            <p:nvPr/>
          </p:nvSpPr>
          <p:spPr bwMode="auto">
            <a:xfrm>
              <a:off x="2715" y="9990"/>
              <a:ext cx="1485" cy="285"/>
            </a:xfrm>
            <a:custGeom>
              <a:avLst/>
              <a:gdLst>
                <a:gd name="T0" fmla="*/ 0 w 1380"/>
                <a:gd name="T1" fmla="*/ 5275 h 240"/>
                <a:gd name="T2" fmla="*/ 393 w 1380"/>
                <a:gd name="T3" fmla="*/ 0 h 240"/>
                <a:gd name="T4" fmla="*/ 5170 w 1380"/>
                <a:gd name="T5" fmla="*/ 0 h 240"/>
                <a:gd name="T6" fmla="*/ 0 60000 65536"/>
                <a:gd name="T7" fmla="*/ 0 60000 65536"/>
                <a:gd name="T8" fmla="*/ 0 60000 65536"/>
                <a:gd name="T9" fmla="*/ 0 w 1380"/>
                <a:gd name="T10" fmla="*/ 0 h 240"/>
                <a:gd name="T11" fmla="*/ 1380 w 138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80" h="240">
                  <a:moveTo>
                    <a:pt x="0" y="240"/>
                  </a:moveTo>
                  <a:cubicBezTo>
                    <a:pt x="134" y="195"/>
                    <a:pt x="105" y="112"/>
                    <a:pt x="105" y="0"/>
                  </a:cubicBezTo>
                  <a:lnTo>
                    <a:pt x="138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3" name="Line 5"/>
            <p:cNvSpPr>
              <a:spLocks noChangeShapeType="1"/>
            </p:cNvSpPr>
            <p:nvPr/>
          </p:nvSpPr>
          <p:spPr bwMode="auto">
            <a:xfrm>
              <a:off x="2775" y="10575"/>
              <a:ext cx="14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4" name="Line 6"/>
            <p:cNvSpPr>
              <a:spLocks noChangeShapeType="1"/>
            </p:cNvSpPr>
            <p:nvPr/>
          </p:nvSpPr>
          <p:spPr bwMode="auto">
            <a:xfrm>
              <a:off x="2790" y="11160"/>
              <a:ext cx="14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5" name="Line 7"/>
            <p:cNvSpPr>
              <a:spLocks noChangeShapeType="1"/>
            </p:cNvSpPr>
            <p:nvPr/>
          </p:nvSpPr>
          <p:spPr bwMode="auto">
            <a:xfrm>
              <a:off x="2775" y="11745"/>
              <a:ext cx="14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687" name="Rectangle 11"/>
          <p:cNvSpPr>
            <a:spLocks noChangeArrowheads="1"/>
          </p:cNvSpPr>
          <p:nvPr/>
        </p:nvSpPr>
        <p:spPr bwMode="auto">
          <a:xfrm>
            <a:off x="3789363" y="2798763"/>
            <a:ext cx="1176337" cy="488950"/>
          </a:xfrm>
          <a:prstGeom prst="rect">
            <a:avLst/>
          </a:prstGeom>
          <a:solidFill>
            <a:srgbClr val="FFFF00">
              <a:alpha val="50195"/>
            </a:srgbClr>
          </a:solidFill>
          <a:ln w="19050">
            <a:solidFill>
              <a:srgbClr val="FF0000"/>
            </a:solidFill>
            <a:miter lim="800000"/>
          </a:ln>
        </p:spPr>
        <p:txBody>
          <a:bodyPr/>
          <a:lstStyle/>
          <a:p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71688" name="Rectangle 12"/>
          <p:cNvSpPr>
            <a:spLocks noChangeArrowheads="1"/>
          </p:cNvSpPr>
          <p:nvPr/>
        </p:nvSpPr>
        <p:spPr bwMode="auto">
          <a:xfrm>
            <a:off x="4252913" y="3392488"/>
            <a:ext cx="1176337" cy="488950"/>
          </a:xfrm>
          <a:prstGeom prst="rect">
            <a:avLst/>
          </a:prstGeom>
          <a:solidFill>
            <a:srgbClr val="FFFF00">
              <a:alpha val="50195"/>
            </a:srgbClr>
          </a:solidFill>
          <a:ln w="19050">
            <a:solidFill>
              <a:srgbClr val="FF0000"/>
            </a:solidFill>
            <a:miter lim="800000"/>
          </a:ln>
        </p:spPr>
        <p:txBody>
          <a:bodyPr/>
          <a:lstStyle/>
          <a:p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71689" name="Rectangle 14"/>
          <p:cNvSpPr>
            <a:spLocks noChangeArrowheads="1"/>
          </p:cNvSpPr>
          <p:nvPr/>
        </p:nvSpPr>
        <p:spPr bwMode="auto">
          <a:xfrm>
            <a:off x="0" y="4591050"/>
            <a:ext cx="9144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 sz="2200">
                <a:solidFill>
                  <a:srgbClr val="0000FF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</a:t>
            </a:r>
            <a:r>
              <a:rPr lang="zh-CN" altLang="en-US" sz="220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问题：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71690" name="Rectangle 15"/>
          <p:cNvSpPr>
            <a:spLocks noChangeArrowheads="1"/>
          </p:cNvSpPr>
          <p:nvPr/>
        </p:nvSpPr>
        <p:spPr bwMode="auto">
          <a:xfrm>
            <a:off x="261938" y="5038725"/>
            <a:ext cx="8450262" cy="1311275"/>
          </a:xfrm>
          <a:prstGeom prst="rect">
            <a:avLst/>
          </a:prstGeom>
          <a:solidFill>
            <a:srgbClr val="00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/>
            <a:r>
              <a:rPr lang="zh-CN" altLang="en-US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 ③ 如何进行计算？</a:t>
            </a:r>
          </a:p>
          <a:p>
            <a:pPr algn="just" eaLnBrk="1" hangingPunct="1"/>
            <a:r>
              <a:rPr lang="zh-CN" altLang="en-US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     ⅰ. 可将</a:t>
            </a:r>
            <a:r>
              <a: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位除转化成若干次</a:t>
            </a:r>
            <a:r>
              <a:rPr lang="zh-CN" altLang="en-US" sz="2200" dirty="0">
                <a:solidFill>
                  <a:srgbClr val="000080"/>
                </a:solidFill>
                <a:latin typeface="Courier New" panose="02070309020205020404" pitchFamily="49" charset="0"/>
                <a:ea typeface="黑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减法－移位</a:t>
            </a:r>
            <a:r>
              <a:rPr lang="zh-CN" altLang="en-US" sz="2200" dirty="0">
                <a:solidFill>
                  <a:srgbClr val="000080"/>
                </a:solidFill>
                <a:latin typeface="Courier New" panose="02070309020205020404" pitchFamily="49" charset="0"/>
                <a:ea typeface="黑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just" eaLnBrk="1" hangingPunct="1"/>
            <a:r>
              <a:rPr lang="zh-CN" altLang="en-US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     ⅱ. 采用阵列除法模块可实现快速除法。</a:t>
            </a:r>
            <a:endParaRPr lang="zh-CN" altLang="en-US" sz="1000" dirty="0">
              <a:latin typeface="黑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691" name="Rectangle 17"/>
          <p:cNvSpPr>
            <a:spLocks noChangeArrowheads="1"/>
          </p:cNvSpPr>
          <p:nvPr/>
        </p:nvSpPr>
        <p:spPr bwMode="auto">
          <a:xfrm>
            <a:off x="531813" y="276225"/>
            <a:ext cx="8440737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bIns="0">
            <a:spAutoFit/>
          </a:bodyPr>
          <a:lstStyle/>
          <a:p>
            <a:pPr algn="ctr" eaLnBrk="1" hangingPunct="1">
              <a:lnSpc>
                <a:spcPct val="140000"/>
              </a:lnSpc>
            </a:pPr>
            <a:r>
              <a:rPr lang="zh-CN" altLang="en-US" sz="2600" dirty="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§4.5 定点除法运算</a:t>
            </a:r>
          </a:p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 引例： 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X=0.1011, Y=0.1101</a:t>
            </a:r>
            <a:endParaRPr lang="en-US" altLang="zh-CN" dirty="0">
              <a:latin typeface="黑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zh-CN" altLang="en-US" sz="2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用手算求商</a:t>
            </a:r>
            <a:r>
              <a:rPr lang="en-US" altLang="zh-CN" sz="2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和余数</a:t>
            </a:r>
            <a:r>
              <a:rPr lang="en-US" altLang="zh-CN" sz="2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R</a:t>
            </a:r>
            <a:endParaRPr lang="en-US" altLang="zh-CN" sz="2000" dirty="0">
              <a:latin typeface="黑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800" dirty="0">
                <a:solidFill>
                  <a:srgbClr val="000080"/>
                </a:solidFill>
                <a:latin typeface="宋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                            </a:t>
            </a: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0.1 1 0 1</a:t>
            </a:r>
            <a:endParaRPr lang="en-US" altLang="zh-CN" sz="1800" dirty="0">
              <a:latin typeface="黑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       0.1 1 0 1    0.1 0 1 1 </a:t>
            </a:r>
            <a:r>
              <a:rPr lang="en-US" altLang="zh-CN" sz="1800" dirty="0">
                <a:solidFill>
                  <a:srgbClr val="0000FF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0 0 0 0</a:t>
            </a: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      R</a:t>
            </a:r>
            <a:r>
              <a:rPr lang="en-US" altLang="zh-CN" sz="1800" baseline="-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= X</a:t>
            </a:r>
            <a:endParaRPr lang="en-US" altLang="zh-CN" sz="1800" dirty="0">
              <a:latin typeface="黑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                -)  0.0 1 1 0 1                -2</a:t>
            </a:r>
            <a:r>
              <a:rPr lang="en-US" altLang="zh-CN" sz="1800" baseline="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-1 </a:t>
            </a: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Y</a:t>
            </a:r>
            <a:endParaRPr lang="en-US" altLang="zh-CN" sz="1800" dirty="0">
              <a:latin typeface="黑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                    0.0 1 0 0 1 </a:t>
            </a:r>
            <a:r>
              <a:rPr lang="en-US" altLang="zh-CN" sz="1800" dirty="0">
                <a:solidFill>
                  <a:srgbClr val="0000FF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sz="1800" dirty="0">
              <a:latin typeface="黑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                -)        1 1 0 1              -2</a:t>
            </a:r>
            <a:r>
              <a:rPr lang="en-US" altLang="zh-CN" sz="1800" baseline="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-2 </a:t>
            </a: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Y</a:t>
            </a:r>
            <a:endParaRPr lang="en-US" altLang="zh-CN" sz="1800" dirty="0">
              <a:latin typeface="黑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                            1 0 1 </a:t>
            </a:r>
            <a:r>
              <a:rPr lang="en-US" altLang="zh-CN" sz="1800" dirty="0">
                <a:solidFill>
                  <a:srgbClr val="0000FF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0 0</a:t>
            </a:r>
            <a:endParaRPr lang="en-US" altLang="zh-CN" sz="1800" dirty="0">
              <a:latin typeface="黑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                -)            1 1 0 1          -2</a:t>
            </a:r>
            <a:r>
              <a:rPr lang="en-US" altLang="zh-CN" sz="1800" baseline="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-4 </a:t>
            </a: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Y</a:t>
            </a:r>
            <a:endParaRPr lang="en-US" altLang="zh-CN" sz="1800" dirty="0">
              <a:latin typeface="黑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                    0.0 0 0 0 0 1 1 1          R</a:t>
            </a:r>
            <a:r>
              <a:rPr lang="en-US" altLang="zh-CN" sz="1800" baseline="-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en-US" altLang="zh-CN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余数）</a:t>
            </a:r>
            <a:endParaRPr lang="zh-CN" altLang="en-US" sz="1800" dirty="0">
              <a:latin typeface="黑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800" dirty="0">
                <a:solidFill>
                  <a:srgbClr val="000080"/>
                </a:solidFill>
                <a:latin typeface="宋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en-US" sz="18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结果：</a:t>
            </a:r>
            <a:r>
              <a:rPr lang="en-US" altLang="zh-CN" sz="1800" dirty="0">
                <a:solidFill>
                  <a:srgbClr val="000080"/>
                </a:solidFill>
                <a:latin typeface="宋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C = 0.1101,  R = R</a:t>
            </a:r>
            <a:r>
              <a:rPr lang="en-US" altLang="zh-CN" sz="1800" baseline="-30000" dirty="0">
                <a:solidFill>
                  <a:srgbClr val="000080"/>
                </a:solidFill>
                <a:latin typeface="宋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en-US" altLang="zh-CN" sz="1800" dirty="0">
                <a:solidFill>
                  <a:srgbClr val="000080"/>
                </a:solidFill>
                <a:latin typeface="宋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= 0.000001111</a:t>
            </a:r>
            <a:endParaRPr lang="en-US" altLang="zh-CN" sz="1800" dirty="0">
              <a:latin typeface="宋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sz="1800" b="0" dirty="0">
              <a:solidFill>
                <a:schemeClr val="tx1"/>
              </a:solidFill>
              <a:latin typeface="Arial" panose="020B0604020202020204" pitchFamily="34" charset="0"/>
              <a:ea typeface="黑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Line 25"/>
          <p:cNvSpPr>
            <a:spLocks noChangeShapeType="1"/>
          </p:cNvSpPr>
          <p:nvPr/>
        </p:nvSpPr>
        <p:spPr bwMode="auto">
          <a:xfrm flipH="1">
            <a:off x="4860220" y="2432050"/>
            <a:ext cx="1588" cy="31750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 flipH="1">
            <a:off x="5099933" y="2460625"/>
            <a:ext cx="0" cy="809625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 flipH="1">
            <a:off x="5336470" y="2460625"/>
            <a:ext cx="0" cy="809625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"/>
          <p:cNvSpPr>
            <a:spLocks noChangeArrowheads="1"/>
          </p:cNvSpPr>
          <p:nvPr/>
        </p:nvSpPr>
        <p:spPr bwMode="auto">
          <a:xfrm>
            <a:off x="614363" y="460375"/>
            <a:ext cx="852963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tIns="38088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4.5.1 原码除法运算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72707" name="Rectangle 5"/>
          <p:cNvSpPr>
            <a:spLocks noChangeArrowheads="1"/>
          </p:cNvSpPr>
          <p:nvPr/>
        </p:nvSpPr>
        <p:spPr bwMode="auto">
          <a:xfrm>
            <a:off x="573088" y="1408113"/>
            <a:ext cx="8570912" cy="153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indent="11430" eaLnBrk="1" hangingPunct="1">
              <a:lnSpc>
                <a:spcPct val="13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⑴ 比较法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11430">
              <a:lnSpc>
                <a:spcPct val="13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用比较线路实现比较，计算过程类似于手工运算。</a:t>
            </a:r>
          </a:p>
          <a:p>
            <a:pPr indent="11430">
              <a:lnSpc>
                <a:spcPct val="13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（增加了硬件的代价）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72708" name="Rectangle 6"/>
          <p:cNvSpPr>
            <a:spLocks noChangeArrowheads="1"/>
          </p:cNvSpPr>
          <p:nvPr/>
        </p:nvSpPr>
        <p:spPr bwMode="auto">
          <a:xfrm>
            <a:off x="1163638" y="941388"/>
            <a:ext cx="79803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1．原码比较法和恢复余数法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72709" name="Group 46"/>
          <p:cNvGrpSpPr/>
          <p:nvPr/>
        </p:nvGrpSpPr>
        <p:grpSpPr bwMode="auto">
          <a:xfrm>
            <a:off x="1919288" y="3136900"/>
            <a:ext cx="4392612" cy="2146300"/>
            <a:chOff x="964" y="2279"/>
            <a:chExt cx="2767" cy="1113"/>
          </a:xfrm>
        </p:grpSpPr>
        <p:sp>
          <p:nvSpPr>
            <p:cNvPr id="72710" name="Line 8"/>
            <p:cNvSpPr>
              <a:spLocks noChangeShapeType="1"/>
            </p:cNvSpPr>
            <p:nvPr/>
          </p:nvSpPr>
          <p:spPr bwMode="auto">
            <a:xfrm flipH="1">
              <a:off x="2347" y="3191"/>
              <a:ext cx="0" cy="2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1" name="Rectangle 11"/>
            <p:cNvSpPr>
              <a:spLocks noChangeArrowheads="1"/>
            </p:cNvSpPr>
            <p:nvPr/>
          </p:nvSpPr>
          <p:spPr bwMode="auto">
            <a:xfrm>
              <a:off x="1431" y="2582"/>
              <a:ext cx="1829" cy="607"/>
            </a:xfrm>
            <a:prstGeom prst="rect">
              <a:avLst/>
            </a:prstGeom>
            <a:noFill/>
            <a:ln w="28575" algn="ctr">
              <a:solidFill>
                <a:srgbClr val="00008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12" name="Line 8"/>
            <p:cNvSpPr>
              <a:spLocks noChangeShapeType="1"/>
            </p:cNvSpPr>
            <p:nvPr/>
          </p:nvSpPr>
          <p:spPr bwMode="auto">
            <a:xfrm>
              <a:off x="2346" y="2279"/>
              <a:ext cx="1" cy="31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2713" name="Group 14"/>
            <p:cNvGrpSpPr/>
            <p:nvPr/>
          </p:nvGrpSpPr>
          <p:grpSpPr bwMode="auto">
            <a:xfrm>
              <a:off x="964" y="2690"/>
              <a:ext cx="944" cy="379"/>
              <a:chOff x="2111" y="1036"/>
              <a:chExt cx="1195" cy="379"/>
            </a:xfrm>
          </p:grpSpPr>
          <p:sp>
            <p:nvSpPr>
              <p:cNvPr id="72724" name="Text Box 11"/>
              <p:cNvSpPr txBox="1">
                <a:spLocks noChangeArrowheads="1"/>
              </p:cNvSpPr>
              <p:nvPr/>
            </p:nvSpPr>
            <p:spPr bwMode="auto">
              <a:xfrm>
                <a:off x="2111" y="1109"/>
                <a:ext cx="1195" cy="306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rgbClr val="000066"/>
                </a:solidFill>
                <a:miter lim="800000"/>
              </a:ln>
            </p:spPr>
            <p:txBody>
              <a:bodyPr lIns="3600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altLang="zh-CN" sz="18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 1 → C</a:t>
                </a:r>
                <a:r>
                  <a:rPr kumimoji="0" lang="en-US" altLang="zh-CN" sz="14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n</a:t>
                </a:r>
              </a:p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altLang="zh-CN" sz="18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A-B →A</a:t>
                </a:r>
              </a:p>
            </p:txBody>
          </p:sp>
          <p:sp>
            <p:nvSpPr>
              <p:cNvPr id="72725" name="Line 12"/>
              <p:cNvSpPr>
                <a:spLocks noChangeShapeType="1"/>
              </p:cNvSpPr>
              <p:nvPr/>
            </p:nvSpPr>
            <p:spPr bwMode="auto">
              <a:xfrm>
                <a:off x="2709" y="1036"/>
                <a:ext cx="0" cy="68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714" name="Group 19"/>
            <p:cNvGrpSpPr/>
            <p:nvPr/>
          </p:nvGrpSpPr>
          <p:grpSpPr bwMode="auto">
            <a:xfrm>
              <a:off x="1696" y="2362"/>
              <a:ext cx="1301" cy="375"/>
              <a:chOff x="2594" y="4022"/>
              <a:chExt cx="2436" cy="682"/>
            </a:xfrm>
          </p:grpSpPr>
          <p:sp>
            <p:nvSpPr>
              <p:cNvPr id="72721" name="Line 20"/>
              <p:cNvSpPr>
                <a:spLocks noChangeShapeType="1"/>
              </p:cNvSpPr>
              <p:nvPr/>
            </p:nvSpPr>
            <p:spPr bwMode="auto">
              <a:xfrm>
                <a:off x="3812" y="4022"/>
                <a:ext cx="0" cy="124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22" name="AutoShape 21"/>
              <p:cNvSpPr>
                <a:spLocks noChangeArrowheads="1"/>
              </p:cNvSpPr>
              <p:nvPr/>
            </p:nvSpPr>
            <p:spPr bwMode="auto">
              <a:xfrm>
                <a:off x="2594" y="4146"/>
                <a:ext cx="2394" cy="558"/>
              </a:xfrm>
              <a:prstGeom prst="flowChartDecision">
                <a:avLst/>
              </a:prstGeom>
              <a:solidFill>
                <a:srgbClr val="FFFFFF"/>
              </a:solidFill>
              <a:ln w="28575">
                <a:solidFill>
                  <a:srgbClr val="000066"/>
                </a:solidFill>
                <a:miter lim="800000"/>
              </a:ln>
            </p:spPr>
            <p:txBody>
              <a:bodyPr/>
              <a:lstStyle/>
              <a:p>
                <a:pPr eaLnBrk="1" hangingPunct="1">
                  <a:lnSpc>
                    <a:spcPct val="130000"/>
                  </a:lnSpc>
                  <a:spcBef>
                    <a:spcPct val="50000"/>
                  </a:spcBef>
                </a:pPr>
                <a:endPara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72723" name="Text Box 22"/>
              <p:cNvSpPr txBox="1">
                <a:spLocks noChangeArrowheads="1"/>
              </p:cNvSpPr>
              <p:nvPr/>
            </p:nvSpPr>
            <p:spPr bwMode="auto">
              <a:xfrm>
                <a:off x="2594" y="4270"/>
                <a:ext cx="243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altLang="zh-CN" sz="18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A&lt;B ?</a:t>
                </a:r>
              </a:p>
            </p:txBody>
          </p:sp>
        </p:grpSp>
        <p:sp>
          <p:nvSpPr>
            <p:cNvPr id="72715" name="Text Box 33"/>
            <p:cNvSpPr txBox="1">
              <a:spLocks noChangeArrowheads="1"/>
            </p:cNvSpPr>
            <p:nvPr/>
          </p:nvSpPr>
          <p:spPr bwMode="auto">
            <a:xfrm>
              <a:off x="2905" y="2420"/>
              <a:ext cx="31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Y</a:t>
              </a:r>
            </a:p>
          </p:txBody>
        </p:sp>
        <p:sp>
          <p:nvSpPr>
            <p:cNvPr id="72716" name="Text Box 35"/>
            <p:cNvSpPr txBox="1">
              <a:spLocks noChangeArrowheads="1"/>
            </p:cNvSpPr>
            <p:nvPr/>
          </p:nvSpPr>
          <p:spPr bwMode="auto">
            <a:xfrm>
              <a:off x="1411" y="2430"/>
              <a:ext cx="31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N</a:t>
              </a:r>
            </a:p>
          </p:txBody>
        </p:sp>
        <p:sp>
          <p:nvSpPr>
            <p:cNvPr id="72717" name="Oval 42"/>
            <p:cNvSpPr>
              <a:spLocks noChangeArrowheads="1"/>
            </p:cNvSpPr>
            <p:nvPr/>
          </p:nvSpPr>
          <p:spPr bwMode="auto">
            <a:xfrm>
              <a:off x="2317" y="3164"/>
              <a:ext cx="56" cy="56"/>
            </a:xfrm>
            <a:prstGeom prst="ellipse">
              <a:avLst/>
            </a:prstGeom>
            <a:solidFill>
              <a:srgbClr val="000080"/>
            </a:solidFill>
            <a:ln w="9525" algn="ctr">
              <a:solidFill>
                <a:srgbClr val="000080"/>
              </a:solidFill>
              <a:round/>
            </a:ln>
          </p:spPr>
          <p:txBody>
            <a:bodyPr wrap="none" lIns="90000" tIns="46800" rIns="90000" bIns="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2718" name="Group 43"/>
            <p:cNvGrpSpPr/>
            <p:nvPr/>
          </p:nvGrpSpPr>
          <p:grpSpPr bwMode="auto">
            <a:xfrm>
              <a:off x="2787" y="2699"/>
              <a:ext cx="944" cy="379"/>
              <a:chOff x="2111" y="1036"/>
              <a:chExt cx="1195" cy="379"/>
            </a:xfrm>
          </p:grpSpPr>
          <p:sp>
            <p:nvSpPr>
              <p:cNvPr id="72719" name="Text Box 11"/>
              <p:cNvSpPr txBox="1">
                <a:spLocks noChangeArrowheads="1"/>
              </p:cNvSpPr>
              <p:nvPr/>
            </p:nvSpPr>
            <p:spPr bwMode="auto">
              <a:xfrm>
                <a:off x="2111" y="1109"/>
                <a:ext cx="1195" cy="306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rgbClr val="000066"/>
                </a:solidFill>
                <a:miter lim="800000"/>
              </a:ln>
            </p:spPr>
            <p:txBody>
              <a:bodyPr lIns="3600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kumimoji="0" lang="en-US" altLang="zh-CN" sz="18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 0 → C</a:t>
                </a:r>
                <a:r>
                  <a:rPr kumimoji="0" lang="en-US" altLang="zh-CN" sz="14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n</a:t>
                </a:r>
              </a:p>
            </p:txBody>
          </p:sp>
          <p:sp>
            <p:nvSpPr>
              <p:cNvPr id="72720" name="Line 12"/>
              <p:cNvSpPr>
                <a:spLocks noChangeShapeType="1"/>
              </p:cNvSpPr>
              <p:nvPr/>
            </p:nvSpPr>
            <p:spPr bwMode="auto">
              <a:xfrm>
                <a:off x="2709" y="1036"/>
                <a:ext cx="0" cy="68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614363" y="460375"/>
            <a:ext cx="852963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tIns="38088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4.5.1 原码除法运算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73731" name="Rectangle 4"/>
          <p:cNvSpPr>
            <a:spLocks noChangeArrowheads="1"/>
          </p:cNvSpPr>
          <p:nvPr/>
        </p:nvSpPr>
        <p:spPr bwMode="auto">
          <a:xfrm>
            <a:off x="1163638" y="941388"/>
            <a:ext cx="79803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1．原码比较法和恢复余数法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73732" name="Rectangle 6"/>
          <p:cNvSpPr>
            <a:spLocks noChangeArrowheads="1"/>
          </p:cNvSpPr>
          <p:nvPr/>
        </p:nvSpPr>
        <p:spPr bwMode="auto">
          <a:xfrm>
            <a:off x="639763" y="1354138"/>
            <a:ext cx="8324850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indent="3175" eaLnBrk="1" hangingPunct="1">
              <a:lnSpc>
                <a:spcPct val="14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⑵ 恢复余数法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4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先做减法试探是否够减：若部分余数为非负表示够减，该位商上</a:t>
            </a:r>
            <a:r>
              <a:rPr lang="zh-CN" altLang="en-US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“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r>
              <a:rPr lang="zh-CN" altLang="en-US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”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否则表示不够减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,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该位商上</a:t>
            </a:r>
            <a:r>
              <a:rPr lang="zh-CN" altLang="en-US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“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0</a:t>
            </a:r>
            <a:r>
              <a:rPr lang="zh-CN" altLang="en-US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”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，并要恢复余数。</a:t>
            </a:r>
            <a:endParaRPr lang="en-US" altLang="zh-CN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73733" name="Group 6"/>
          <p:cNvGrpSpPr/>
          <p:nvPr/>
        </p:nvGrpSpPr>
        <p:grpSpPr bwMode="auto">
          <a:xfrm>
            <a:off x="1009650" y="3089275"/>
            <a:ext cx="3435350" cy="2754313"/>
            <a:chOff x="2407" y="782"/>
            <a:chExt cx="2768" cy="1735"/>
          </a:xfrm>
        </p:grpSpPr>
        <p:sp>
          <p:nvSpPr>
            <p:cNvPr id="73735" name="Line 8"/>
            <p:cNvSpPr>
              <a:spLocks noChangeShapeType="1"/>
            </p:cNvSpPr>
            <p:nvPr/>
          </p:nvSpPr>
          <p:spPr bwMode="auto">
            <a:xfrm flipH="1">
              <a:off x="3794" y="2273"/>
              <a:ext cx="0" cy="24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6" name="Rectangle 8"/>
            <p:cNvSpPr>
              <a:spLocks noChangeArrowheads="1"/>
            </p:cNvSpPr>
            <p:nvPr/>
          </p:nvSpPr>
          <p:spPr bwMode="auto">
            <a:xfrm>
              <a:off x="2878" y="1533"/>
              <a:ext cx="1829" cy="737"/>
            </a:xfrm>
            <a:prstGeom prst="rect">
              <a:avLst/>
            </a:prstGeom>
            <a:noFill/>
            <a:ln w="28575" algn="ctr">
              <a:solidFill>
                <a:srgbClr val="00008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37" name="Line 8"/>
            <p:cNvSpPr>
              <a:spLocks noChangeShapeType="1"/>
            </p:cNvSpPr>
            <p:nvPr/>
          </p:nvSpPr>
          <p:spPr bwMode="auto">
            <a:xfrm>
              <a:off x="3793" y="782"/>
              <a:ext cx="1" cy="739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3738" name="Group 10"/>
            <p:cNvGrpSpPr/>
            <p:nvPr/>
          </p:nvGrpSpPr>
          <p:grpSpPr bwMode="auto">
            <a:xfrm>
              <a:off x="4231" y="1664"/>
              <a:ext cx="944" cy="461"/>
              <a:chOff x="2111" y="1036"/>
              <a:chExt cx="1195" cy="379"/>
            </a:xfrm>
          </p:grpSpPr>
          <p:sp>
            <p:nvSpPr>
              <p:cNvPr id="73752" name="Text Box 11"/>
              <p:cNvSpPr txBox="1">
                <a:spLocks noChangeArrowheads="1"/>
              </p:cNvSpPr>
              <p:nvPr/>
            </p:nvSpPr>
            <p:spPr bwMode="auto">
              <a:xfrm>
                <a:off x="2111" y="1109"/>
                <a:ext cx="1195" cy="306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rgbClr val="000066"/>
                </a:solidFill>
                <a:miter lim="800000"/>
              </a:ln>
            </p:spPr>
            <p:txBody>
              <a:bodyPr lIns="3600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altLang="zh-CN" sz="18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 0 → C</a:t>
                </a:r>
                <a:r>
                  <a:rPr kumimoji="0" lang="en-US" altLang="zh-CN" sz="14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n</a:t>
                </a:r>
              </a:p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altLang="zh-CN" sz="18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A+B →A</a:t>
                </a:r>
              </a:p>
            </p:txBody>
          </p:sp>
          <p:sp>
            <p:nvSpPr>
              <p:cNvPr id="73753" name="Line 12"/>
              <p:cNvSpPr>
                <a:spLocks noChangeShapeType="1"/>
              </p:cNvSpPr>
              <p:nvPr/>
            </p:nvSpPr>
            <p:spPr bwMode="auto">
              <a:xfrm>
                <a:off x="2709" y="1036"/>
                <a:ext cx="0" cy="68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3739" name="Group 19"/>
            <p:cNvGrpSpPr/>
            <p:nvPr/>
          </p:nvGrpSpPr>
          <p:grpSpPr bwMode="auto">
            <a:xfrm>
              <a:off x="3143" y="1266"/>
              <a:ext cx="1301" cy="455"/>
              <a:chOff x="2594" y="4022"/>
              <a:chExt cx="2436" cy="682"/>
            </a:xfrm>
          </p:grpSpPr>
          <p:sp>
            <p:nvSpPr>
              <p:cNvPr id="73749" name="Line 20"/>
              <p:cNvSpPr>
                <a:spLocks noChangeShapeType="1"/>
              </p:cNvSpPr>
              <p:nvPr/>
            </p:nvSpPr>
            <p:spPr bwMode="auto">
              <a:xfrm>
                <a:off x="3812" y="4022"/>
                <a:ext cx="0" cy="124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50" name="AutoShape 21"/>
              <p:cNvSpPr>
                <a:spLocks noChangeArrowheads="1"/>
              </p:cNvSpPr>
              <p:nvPr/>
            </p:nvSpPr>
            <p:spPr bwMode="auto">
              <a:xfrm>
                <a:off x="2594" y="4146"/>
                <a:ext cx="2394" cy="558"/>
              </a:xfrm>
              <a:prstGeom prst="flowChartDecision">
                <a:avLst/>
              </a:prstGeom>
              <a:solidFill>
                <a:srgbClr val="FFFFFF"/>
              </a:solidFill>
              <a:ln w="28575">
                <a:solidFill>
                  <a:srgbClr val="000066"/>
                </a:solidFill>
                <a:miter lim="800000"/>
              </a:ln>
            </p:spPr>
            <p:txBody>
              <a:bodyPr/>
              <a:lstStyle/>
              <a:p>
                <a:pPr eaLnBrk="1" hangingPunct="1">
                  <a:lnSpc>
                    <a:spcPct val="130000"/>
                  </a:lnSpc>
                  <a:spcBef>
                    <a:spcPct val="50000"/>
                  </a:spcBef>
                </a:pPr>
                <a:endParaRPr kumimoji="0" lang="zh-CN" altLang="en-US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73751" name="Text Box 22"/>
              <p:cNvSpPr txBox="1">
                <a:spLocks noChangeArrowheads="1"/>
              </p:cNvSpPr>
              <p:nvPr/>
            </p:nvSpPr>
            <p:spPr bwMode="auto">
              <a:xfrm>
                <a:off x="2594" y="4270"/>
                <a:ext cx="243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altLang="zh-CN" sz="18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A&lt;0 ?</a:t>
                </a:r>
              </a:p>
            </p:txBody>
          </p:sp>
        </p:grpSp>
        <p:sp>
          <p:nvSpPr>
            <p:cNvPr id="73740" name="Text Box 33"/>
            <p:cNvSpPr txBox="1">
              <a:spLocks noChangeArrowheads="1"/>
            </p:cNvSpPr>
            <p:nvPr/>
          </p:nvSpPr>
          <p:spPr bwMode="auto">
            <a:xfrm>
              <a:off x="4352" y="1336"/>
              <a:ext cx="31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Y</a:t>
              </a:r>
            </a:p>
          </p:txBody>
        </p:sp>
        <p:sp>
          <p:nvSpPr>
            <p:cNvPr id="73741" name="Text Box 35"/>
            <p:cNvSpPr txBox="1">
              <a:spLocks noChangeArrowheads="1"/>
            </p:cNvSpPr>
            <p:nvPr/>
          </p:nvSpPr>
          <p:spPr bwMode="auto">
            <a:xfrm>
              <a:off x="2858" y="1348"/>
              <a:ext cx="31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N</a:t>
              </a:r>
            </a:p>
          </p:txBody>
        </p:sp>
        <p:sp>
          <p:nvSpPr>
            <p:cNvPr id="73742" name="Oval 19"/>
            <p:cNvSpPr>
              <a:spLocks noChangeArrowheads="1"/>
            </p:cNvSpPr>
            <p:nvPr/>
          </p:nvSpPr>
          <p:spPr bwMode="auto">
            <a:xfrm>
              <a:off x="3764" y="2240"/>
              <a:ext cx="56" cy="68"/>
            </a:xfrm>
            <a:prstGeom prst="ellipse">
              <a:avLst/>
            </a:prstGeom>
            <a:solidFill>
              <a:srgbClr val="000080"/>
            </a:solidFill>
            <a:ln w="9525" algn="ctr">
              <a:solidFill>
                <a:srgbClr val="000080"/>
              </a:solidFill>
              <a:round/>
            </a:ln>
          </p:spPr>
          <p:txBody>
            <a:bodyPr wrap="none" lIns="90000" tIns="46800" rIns="90000" bIns="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3743" name="Group 20"/>
            <p:cNvGrpSpPr/>
            <p:nvPr/>
          </p:nvGrpSpPr>
          <p:grpSpPr bwMode="auto">
            <a:xfrm>
              <a:off x="2407" y="1655"/>
              <a:ext cx="944" cy="461"/>
              <a:chOff x="2111" y="1036"/>
              <a:chExt cx="1195" cy="379"/>
            </a:xfrm>
          </p:grpSpPr>
          <p:sp>
            <p:nvSpPr>
              <p:cNvPr id="73747" name="Text Box 11"/>
              <p:cNvSpPr txBox="1">
                <a:spLocks noChangeArrowheads="1"/>
              </p:cNvSpPr>
              <p:nvPr/>
            </p:nvSpPr>
            <p:spPr bwMode="auto">
              <a:xfrm>
                <a:off x="2111" y="1109"/>
                <a:ext cx="1195" cy="306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rgbClr val="000066"/>
                </a:solidFill>
                <a:miter lim="800000"/>
              </a:ln>
            </p:spPr>
            <p:txBody>
              <a:bodyPr lIns="3600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kumimoji="0" lang="en-US" altLang="zh-CN" sz="18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 1 → C</a:t>
                </a:r>
                <a:r>
                  <a:rPr kumimoji="0" lang="en-US" altLang="zh-CN" sz="14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n</a:t>
                </a:r>
              </a:p>
            </p:txBody>
          </p:sp>
          <p:sp>
            <p:nvSpPr>
              <p:cNvPr id="73748" name="Line 12"/>
              <p:cNvSpPr>
                <a:spLocks noChangeShapeType="1"/>
              </p:cNvSpPr>
              <p:nvPr/>
            </p:nvSpPr>
            <p:spPr bwMode="auto">
              <a:xfrm>
                <a:off x="2709" y="1036"/>
                <a:ext cx="0" cy="68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3744" name="Group 23"/>
            <p:cNvGrpSpPr/>
            <p:nvPr/>
          </p:nvGrpSpPr>
          <p:grpSpPr bwMode="auto">
            <a:xfrm>
              <a:off x="3321" y="883"/>
              <a:ext cx="944" cy="319"/>
              <a:chOff x="4253" y="513"/>
              <a:chExt cx="944" cy="319"/>
            </a:xfrm>
          </p:grpSpPr>
          <p:sp>
            <p:nvSpPr>
              <p:cNvPr id="73745" name="Text Box 11"/>
              <p:cNvSpPr txBox="1">
                <a:spLocks noChangeArrowheads="1"/>
              </p:cNvSpPr>
              <p:nvPr/>
            </p:nvSpPr>
            <p:spPr bwMode="auto">
              <a:xfrm>
                <a:off x="4253" y="602"/>
                <a:ext cx="944" cy="230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rgbClr val="000066"/>
                </a:solidFill>
                <a:miter lim="800000"/>
              </a:ln>
            </p:spPr>
            <p:txBody>
              <a:bodyPr lIns="3600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altLang="zh-CN" sz="18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A-B →A</a:t>
                </a:r>
              </a:p>
            </p:txBody>
          </p:sp>
          <p:sp>
            <p:nvSpPr>
              <p:cNvPr id="73746" name="Line 12"/>
              <p:cNvSpPr>
                <a:spLocks noChangeShapeType="1"/>
              </p:cNvSpPr>
              <p:nvPr/>
            </p:nvSpPr>
            <p:spPr bwMode="auto">
              <a:xfrm>
                <a:off x="4725" y="513"/>
                <a:ext cx="0" cy="83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3734" name="Rectangle 4"/>
          <p:cNvSpPr>
            <a:spLocks noChangeArrowheads="1"/>
          </p:cNvSpPr>
          <p:nvPr/>
        </p:nvSpPr>
        <p:spPr bwMode="auto">
          <a:xfrm>
            <a:off x="4695825" y="3579813"/>
            <a:ext cx="444817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indent="11430" algn="just"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缺点：</a:t>
            </a:r>
          </a:p>
          <a:p>
            <a:pPr indent="11430" algn="just"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运算的实际操作次数不固定。</a:t>
            </a:r>
            <a:endParaRPr lang="zh-CN" altLang="en-US" sz="200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11430" algn="just">
              <a:lnSpc>
                <a:spcPct val="150000"/>
              </a:lnSpc>
            </a:pPr>
            <a:r>
              <a:rPr lang="zh-CN" altLang="en-US" sz="2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恢复余数降低了除法的执行速度。</a:t>
            </a:r>
            <a:endParaRPr lang="zh-CN" altLang="en-US" sz="2000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90"/>
          <p:cNvSpPr>
            <a:spLocks noChangeArrowheads="1"/>
          </p:cNvSpPr>
          <p:nvPr/>
        </p:nvSpPr>
        <p:spPr bwMode="auto">
          <a:xfrm>
            <a:off x="1384300" y="1663700"/>
            <a:ext cx="5041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非门、三态门等</a:t>
            </a:r>
            <a:r>
              <a:rPr lang="zh-CN" altLang="en-US"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10243" name="Group 146"/>
          <p:cNvGrpSpPr/>
          <p:nvPr/>
        </p:nvGrpSpPr>
        <p:grpSpPr bwMode="auto">
          <a:xfrm>
            <a:off x="1754188" y="2533650"/>
            <a:ext cx="1246187" cy="1090613"/>
            <a:chOff x="1105" y="1596"/>
            <a:chExt cx="785" cy="687"/>
          </a:xfrm>
        </p:grpSpPr>
        <p:grpSp>
          <p:nvGrpSpPr>
            <p:cNvPr id="10276" name="Group 91"/>
            <p:cNvGrpSpPr/>
            <p:nvPr/>
          </p:nvGrpSpPr>
          <p:grpSpPr bwMode="auto">
            <a:xfrm>
              <a:off x="1105" y="1596"/>
              <a:ext cx="447" cy="687"/>
              <a:chOff x="2045" y="3279"/>
              <a:chExt cx="795" cy="1395"/>
            </a:xfrm>
          </p:grpSpPr>
          <p:sp>
            <p:nvSpPr>
              <p:cNvPr id="10283" name="Line 92"/>
              <p:cNvSpPr>
                <a:spLocks noChangeShapeType="1"/>
              </p:cNvSpPr>
              <p:nvPr/>
            </p:nvSpPr>
            <p:spPr bwMode="auto">
              <a:xfrm flipH="1">
                <a:off x="2419" y="3636"/>
                <a:ext cx="1" cy="690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4" name="Rectangle 93"/>
              <p:cNvSpPr>
                <a:spLocks noChangeArrowheads="1"/>
              </p:cNvSpPr>
              <p:nvPr/>
            </p:nvSpPr>
            <p:spPr bwMode="auto">
              <a:xfrm>
                <a:off x="2210" y="3834"/>
                <a:ext cx="420" cy="3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99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10285" name="Text Box 94"/>
              <p:cNvSpPr txBox="1">
                <a:spLocks noChangeArrowheads="1"/>
              </p:cNvSpPr>
              <p:nvPr/>
            </p:nvSpPr>
            <p:spPr bwMode="auto">
              <a:xfrm>
                <a:off x="2060" y="4284"/>
                <a:ext cx="690" cy="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4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A</a:t>
                </a:r>
                <a:r>
                  <a:rPr kumimoji="0" lang="en-US" altLang="zh-CN" sz="1000">
                    <a:solidFill>
                      <a:schemeClr val="tx1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 </a:t>
                </a:r>
              </a:p>
            </p:txBody>
          </p:sp>
          <p:sp>
            <p:nvSpPr>
              <p:cNvPr id="10286" name="Text Box 95"/>
              <p:cNvSpPr txBox="1">
                <a:spLocks noChangeArrowheads="1"/>
              </p:cNvSpPr>
              <p:nvPr/>
            </p:nvSpPr>
            <p:spPr bwMode="auto">
              <a:xfrm>
                <a:off x="2105" y="3279"/>
                <a:ext cx="690" cy="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4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F</a:t>
                </a:r>
              </a:p>
            </p:txBody>
          </p:sp>
          <p:sp>
            <p:nvSpPr>
              <p:cNvPr id="10287" name="Text Box 96"/>
              <p:cNvSpPr txBox="1">
                <a:spLocks noChangeArrowheads="1"/>
              </p:cNvSpPr>
              <p:nvPr/>
            </p:nvSpPr>
            <p:spPr bwMode="auto">
              <a:xfrm>
                <a:off x="2045" y="3744"/>
                <a:ext cx="795" cy="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zh-CN" altLang="en-US" sz="14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0288" name="Oval 97"/>
              <p:cNvSpPr>
                <a:spLocks noChangeArrowheads="1"/>
              </p:cNvSpPr>
              <p:nvPr/>
            </p:nvSpPr>
            <p:spPr bwMode="auto">
              <a:xfrm>
                <a:off x="2382" y="3751"/>
                <a:ext cx="85" cy="85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80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</p:grpSp>
        <p:grpSp>
          <p:nvGrpSpPr>
            <p:cNvPr id="10277" name="Group 145"/>
            <p:cNvGrpSpPr/>
            <p:nvPr/>
          </p:nvGrpSpPr>
          <p:grpSpPr bwMode="auto">
            <a:xfrm>
              <a:off x="1527" y="1596"/>
              <a:ext cx="363" cy="687"/>
              <a:chOff x="1527" y="1596"/>
              <a:chExt cx="363" cy="687"/>
            </a:xfrm>
          </p:grpSpPr>
          <p:sp>
            <p:nvSpPr>
              <p:cNvPr id="10278" name="Line 100"/>
              <p:cNvSpPr>
                <a:spLocks noChangeShapeType="1"/>
              </p:cNvSpPr>
              <p:nvPr/>
            </p:nvSpPr>
            <p:spPr bwMode="auto">
              <a:xfrm>
                <a:off x="1710" y="1772"/>
                <a:ext cx="0" cy="3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9" name="AutoShape 102"/>
              <p:cNvSpPr>
                <a:spLocks noChangeArrowheads="1"/>
              </p:cNvSpPr>
              <p:nvPr/>
            </p:nvSpPr>
            <p:spPr bwMode="auto">
              <a:xfrm>
                <a:off x="1607" y="1875"/>
                <a:ext cx="201" cy="157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19050">
                <a:solidFill>
                  <a:srgbClr val="00008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10280" name="Oval 103"/>
              <p:cNvSpPr>
                <a:spLocks noChangeArrowheads="1"/>
              </p:cNvSpPr>
              <p:nvPr/>
            </p:nvSpPr>
            <p:spPr bwMode="auto">
              <a:xfrm>
                <a:off x="1688" y="1856"/>
                <a:ext cx="41" cy="4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80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  <p:sp>
            <p:nvSpPr>
              <p:cNvPr id="10281" name="Text Box 104"/>
              <p:cNvSpPr txBox="1">
                <a:spLocks noChangeArrowheads="1"/>
              </p:cNvSpPr>
              <p:nvPr/>
            </p:nvSpPr>
            <p:spPr bwMode="auto">
              <a:xfrm>
                <a:off x="1527" y="2091"/>
                <a:ext cx="33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4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A</a:t>
                </a:r>
                <a:r>
                  <a:rPr kumimoji="0" lang="en-US" altLang="zh-CN" sz="1000">
                    <a:solidFill>
                      <a:schemeClr val="tx1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 </a:t>
                </a:r>
              </a:p>
            </p:txBody>
          </p:sp>
          <p:sp>
            <p:nvSpPr>
              <p:cNvPr id="10282" name="Text Box 105"/>
              <p:cNvSpPr txBox="1">
                <a:spLocks noChangeArrowheads="1"/>
              </p:cNvSpPr>
              <p:nvPr/>
            </p:nvSpPr>
            <p:spPr bwMode="auto">
              <a:xfrm>
                <a:off x="1552" y="1596"/>
                <a:ext cx="33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400">
                    <a:solidFill>
                      <a:srgbClr val="00008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F</a:t>
                </a:r>
              </a:p>
            </p:txBody>
          </p:sp>
        </p:grpSp>
      </p:grpSp>
      <p:grpSp>
        <p:nvGrpSpPr>
          <p:cNvPr id="10244" name="Group 151"/>
          <p:cNvGrpSpPr/>
          <p:nvPr/>
        </p:nvGrpSpPr>
        <p:grpSpPr bwMode="auto">
          <a:xfrm>
            <a:off x="4351338" y="2549525"/>
            <a:ext cx="4095750" cy="1352550"/>
            <a:chOff x="2733" y="1750"/>
            <a:chExt cx="2580" cy="852"/>
          </a:xfrm>
        </p:grpSpPr>
        <p:grpSp>
          <p:nvGrpSpPr>
            <p:cNvPr id="10247" name="Group 147"/>
            <p:cNvGrpSpPr/>
            <p:nvPr/>
          </p:nvGrpSpPr>
          <p:grpSpPr bwMode="auto">
            <a:xfrm>
              <a:off x="2733" y="1750"/>
              <a:ext cx="409" cy="852"/>
              <a:chOff x="2733" y="1750"/>
              <a:chExt cx="409" cy="852"/>
            </a:xfrm>
          </p:grpSpPr>
          <p:sp>
            <p:nvSpPr>
              <p:cNvPr id="10267" name="Line 124"/>
              <p:cNvSpPr>
                <a:spLocks noChangeShapeType="1"/>
              </p:cNvSpPr>
              <p:nvPr/>
            </p:nvSpPr>
            <p:spPr bwMode="auto">
              <a:xfrm flipH="1">
                <a:off x="2947" y="2147"/>
                <a:ext cx="128" cy="0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8" name="Line 125"/>
              <p:cNvSpPr>
                <a:spLocks noChangeShapeType="1"/>
              </p:cNvSpPr>
              <p:nvPr/>
            </p:nvSpPr>
            <p:spPr bwMode="auto">
              <a:xfrm>
                <a:off x="2836" y="1869"/>
                <a:ext cx="0" cy="556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9" name="AutoShape 126"/>
              <p:cNvSpPr>
                <a:spLocks noChangeArrowheads="1"/>
              </p:cNvSpPr>
              <p:nvPr/>
            </p:nvSpPr>
            <p:spPr bwMode="auto">
              <a:xfrm>
                <a:off x="2733" y="2054"/>
                <a:ext cx="202" cy="182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19050">
                <a:solidFill>
                  <a:srgbClr val="000080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0" name="Oval 127"/>
              <p:cNvSpPr>
                <a:spLocks noChangeArrowheads="1"/>
              </p:cNvSpPr>
              <p:nvPr/>
            </p:nvSpPr>
            <p:spPr bwMode="auto">
              <a:xfrm>
                <a:off x="2899" y="2126"/>
                <a:ext cx="41" cy="4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hlink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1" name="Text Box 128"/>
              <p:cNvSpPr txBox="1">
                <a:spLocks noChangeArrowheads="1"/>
              </p:cNvSpPr>
              <p:nvPr/>
            </p:nvSpPr>
            <p:spPr bwMode="auto">
              <a:xfrm>
                <a:off x="2786" y="1750"/>
                <a:ext cx="28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400">
                    <a:solidFill>
                      <a:srgbClr val="000080"/>
                    </a:solidFill>
                    <a:latin typeface="Times New Roman" panose="02020603050405020304" pitchFamily="18" charset="0"/>
                    <a:ea typeface="黑体" panose="02010600030101010101" pitchFamily="2" charset="-122"/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0272" name="Text Box 129"/>
              <p:cNvSpPr txBox="1">
                <a:spLocks noChangeArrowheads="1"/>
              </p:cNvSpPr>
              <p:nvPr/>
            </p:nvSpPr>
            <p:spPr bwMode="auto">
              <a:xfrm>
                <a:off x="2781" y="2390"/>
                <a:ext cx="28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400">
                    <a:solidFill>
                      <a:srgbClr val="000080"/>
                    </a:solidFill>
                    <a:latin typeface="Times New Roman" panose="02020603050405020304" pitchFamily="18" charset="0"/>
                    <a:ea typeface="黑体" panose="02010600030101010101" pitchFamily="2" charset="-122"/>
                    <a:cs typeface="Times New Roman" panose="02020603050405020304" pitchFamily="18" charset="0"/>
                  </a:rPr>
                  <a:t>D</a:t>
                </a:r>
              </a:p>
            </p:txBody>
          </p:sp>
          <p:grpSp>
            <p:nvGrpSpPr>
              <p:cNvPr id="10273" name="Group 139"/>
              <p:cNvGrpSpPr/>
              <p:nvPr/>
            </p:nvGrpSpPr>
            <p:grpSpPr bwMode="auto">
              <a:xfrm>
                <a:off x="2891" y="2000"/>
                <a:ext cx="251" cy="211"/>
                <a:chOff x="2497" y="1903"/>
                <a:chExt cx="251" cy="211"/>
              </a:xfrm>
            </p:grpSpPr>
            <p:sp>
              <p:nvSpPr>
                <p:cNvPr id="10274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2497" y="1903"/>
                  <a:ext cx="251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</a:pPr>
                  <a:r>
                    <a:rPr kumimoji="0" lang="en-US" altLang="zh-CN" sz="14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黑体" panose="02010600030101010101" pitchFamily="2" charset="-122"/>
                      <a:cs typeface="Times New Roman" panose="02020603050405020304" pitchFamily="18" charset="0"/>
                    </a:rPr>
                    <a:t>G</a:t>
                  </a:r>
                </a:p>
              </p:txBody>
            </p:sp>
            <p:sp>
              <p:nvSpPr>
                <p:cNvPr id="10275" name="Line 131"/>
                <p:cNvSpPr>
                  <a:spLocks noChangeShapeType="1"/>
                </p:cNvSpPr>
                <p:nvPr/>
              </p:nvSpPr>
              <p:spPr bwMode="auto">
                <a:xfrm>
                  <a:off x="2594" y="1917"/>
                  <a:ext cx="69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248" name="Group 149"/>
            <p:cNvGrpSpPr/>
            <p:nvPr/>
          </p:nvGrpSpPr>
          <p:grpSpPr bwMode="auto">
            <a:xfrm>
              <a:off x="3988" y="1900"/>
              <a:ext cx="1325" cy="466"/>
              <a:chOff x="3988" y="1900"/>
              <a:chExt cx="1325" cy="466"/>
            </a:xfrm>
          </p:grpSpPr>
          <p:sp>
            <p:nvSpPr>
              <p:cNvPr id="10264" name="Text Box 133"/>
              <p:cNvSpPr txBox="1">
                <a:spLocks noChangeArrowheads="1"/>
              </p:cNvSpPr>
              <p:nvPr/>
            </p:nvSpPr>
            <p:spPr bwMode="auto">
              <a:xfrm>
                <a:off x="3988" y="1900"/>
                <a:ext cx="1325" cy="4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r>
                  <a:rPr kumimoji="0" lang="en-US" altLang="zh-CN" sz="1600" dirty="0">
                    <a:solidFill>
                      <a:schemeClr val="hlink"/>
                    </a:solidFill>
                    <a:latin typeface="Times New Roman" panose="02020603050405020304" pitchFamily="18" charset="0"/>
                    <a:ea typeface="黑体" panose="02010600030101010101" pitchFamily="2" charset="-122"/>
                    <a:cs typeface="Times New Roman" panose="02020603050405020304" pitchFamily="18" charset="0"/>
                  </a:rPr>
                  <a:t>G=0 </a:t>
                </a:r>
                <a:r>
                  <a:rPr kumimoji="0" lang="zh-CN" altLang="en-US" sz="1600" dirty="0">
                    <a:solidFill>
                      <a:schemeClr val="hlink"/>
                    </a:solidFill>
                    <a:latin typeface="Times New Roman" panose="02020603050405020304" pitchFamily="18" charset="0"/>
                    <a:ea typeface="黑体" panose="02010600030101010101" pitchFamily="2" charset="-122"/>
                    <a:cs typeface="Times New Roman" panose="02020603050405020304" pitchFamily="18" charset="0"/>
                  </a:rPr>
                  <a:t>时，</a:t>
                </a:r>
                <a:r>
                  <a:rPr kumimoji="0" lang="en-US" altLang="zh-CN" sz="1600" dirty="0">
                    <a:solidFill>
                      <a:srgbClr val="000080"/>
                    </a:solidFill>
                    <a:latin typeface="Times New Roman" panose="02020603050405020304" pitchFamily="18" charset="0"/>
                    <a:ea typeface="黑体" panose="02010600030101010101" pitchFamily="2" charset="-122"/>
                    <a:cs typeface="Times New Roman" panose="02020603050405020304" pitchFamily="18" charset="0"/>
                  </a:rPr>
                  <a:t>Q = D；</a:t>
                </a:r>
              </a:p>
              <a:p>
                <a:pPr algn="just">
                  <a:lnSpc>
                    <a:spcPct val="130000"/>
                  </a:lnSpc>
                </a:pPr>
                <a:r>
                  <a:rPr kumimoji="0" lang="en-US" altLang="zh-CN" sz="1600" dirty="0">
                    <a:solidFill>
                      <a:schemeClr val="hlink"/>
                    </a:solidFill>
                    <a:latin typeface="Times New Roman" panose="02020603050405020304" pitchFamily="18" charset="0"/>
                    <a:ea typeface="黑体" panose="02010600030101010101" pitchFamily="2" charset="-122"/>
                    <a:cs typeface="Times New Roman" panose="02020603050405020304" pitchFamily="18" charset="0"/>
                  </a:rPr>
                  <a:t>G=1 </a:t>
                </a:r>
                <a:r>
                  <a:rPr kumimoji="0" lang="zh-CN" altLang="en-US" sz="1600" dirty="0">
                    <a:solidFill>
                      <a:schemeClr val="hlink"/>
                    </a:solidFill>
                    <a:latin typeface="Times New Roman" panose="02020603050405020304" pitchFamily="18" charset="0"/>
                    <a:ea typeface="黑体" panose="02010600030101010101" pitchFamily="2" charset="-122"/>
                    <a:cs typeface="Times New Roman" panose="02020603050405020304" pitchFamily="18" charset="0"/>
                  </a:rPr>
                  <a:t>时，</a:t>
                </a:r>
                <a:r>
                  <a:rPr kumimoji="0" lang="en-US" altLang="zh-CN" sz="1600" dirty="0">
                    <a:solidFill>
                      <a:srgbClr val="000080"/>
                    </a:solidFill>
                    <a:latin typeface="Times New Roman" panose="02020603050405020304" pitchFamily="18" charset="0"/>
                    <a:ea typeface="黑体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kumimoji="0" lang="zh-CN" altLang="en-US" sz="1600" dirty="0">
                    <a:solidFill>
                      <a:srgbClr val="000080"/>
                    </a:solidFill>
                    <a:latin typeface="Times New Roman" panose="02020603050405020304" pitchFamily="18" charset="0"/>
                    <a:ea typeface="黑体" panose="02010600030101010101" pitchFamily="2" charset="-122"/>
                    <a:cs typeface="Times New Roman" panose="02020603050405020304" pitchFamily="18" charset="0"/>
                  </a:rPr>
                  <a:t>为高阻</a:t>
                </a:r>
                <a:r>
                  <a:rPr kumimoji="0" lang="zh-CN" altLang="en-US" sz="1600" dirty="0" smtClean="0">
                    <a:solidFill>
                      <a:srgbClr val="000080"/>
                    </a:solidFill>
                    <a:latin typeface="Times New Roman" panose="02020603050405020304" pitchFamily="18" charset="0"/>
                    <a:ea typeface="黑体" panose="02010600030101010101" pitchFamily="2" charset="-122"/>
                    <a:cs typeface="Times New Roman" panose="02020603050405020304" pitchFamily="18" charset="0"/>
                  </a:rPr>
                  <a:t>态</a:t>
                </a:r>
                <a:endParaRPr kumimoji="0"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5" name="Line 134"/>
              <p:cNvSpPr>
                <a:spLocks noChangeShapeType="1"/>
              </p:cNvSpPr>
              <p:nvPr/>
            </p:nvSpPr>
            <p:spPr bwMode="auto">
              <a:xfrm>
                <a:off x="4061" y="1973"/>
                <a:ext cx="66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6" name="Line 135"/>
              <p:cNvSpPr>
                <a:spLocks noChangeShapeType="1"/>
              </p:cNvSpPr>
              <p:nvPr/>
            </p:nvSpPr>
            <p:spPr bwMode="auto">
              <a:xfrm>
                <a:off x="4061" y="2142"/>
                <a:ext cx="66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49" name="Group 148"/>
            <p:cNvGrpSpPr/>
            <p:nvPr/>
          </p:nvGrpSpPr>
          <p:grpSpPr bwMode="auto">
            <a:xfrm>
              <a:off x="3294" y="1756"/>
              <a:ext cx="558" cy="844"/>
              <a:chOff x="3173" y="1756"/>
              <a:chExt cx="558" cy="844"/>
            </a:xfrm>
          </p:grpSpPr>
          <p:sp>
            <p:nvSpPr>
              <p:cNvPr id="10250" name="Line 108"/>
              <p:cNvSpPr>
                <a:spLocks noChangeShapeType="1"/>
              </p:cNvSpPr>
              <p:nvPr/>
            </p:nvSpPr>
            <p:spPr bwMode="auto">
              <a:xfrm rot="-5400000">
                <a:off x="3221" y="1972"/>
                <a:ext cx="228" cy="0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1" name="Line 109"/>
              <p:cNvSpPr>
                <a:spLocks noChangeShapeType="1"/>
              </p:cNvSpPr>
              <p:nvPr/>
            </p:nvSpPr>
            <p:spPr bwMode="auto">
              <a:xfrm rot="-5400000">
                <a:off x="3279" y="202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2" name="Rectangle 113"/>
              <p:cNvSpPr>
                <a:spLocks noChangeArrowheads="1"/>
              </p:cNvSpPr>
              <p:nvPr/>
            </p:nvSpPr>
            <p:spPr bwMode="auto">
              <a:xfrm rot="-5400000">
                <a:off x="3255" y="1985"/>
                <a:ext cx="171" cy="26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80"/>
                </a:solidFill>
                <a:miter lim="800000"/>
              </a:ln>
            </p:spPr>
            <p:txBody>
              <a:bodyPr vert="eaVert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3" name="Freeform 114"/>
              <p:cNvSpPr/>
              <p:nvPr/>
            </p:nvSpPr>
            <p:spPr bwMode="auto">
              <a:xfrm rot="-5400000">
                <a:off x="3372" y="2198"/>
                <a:ext cx="50" cy="48"/>
              </a:xfrm>
              <a:custGeom>
                <a:avLst/>
                <a:gdLst>
                  <a:gd name="T0" fmla="*/ 0 w 117"/>
                  <a:gd name="T1" fmla="*/ 0 h 129"/>
                  <a:gd name="T2" fmla="*/ 0 w 117"/>
                  <a:gd name="T3" fmla="*/ 0 h 129"/>
                  <a:gd name="T4" fmla="*/ 0 w 117"/>
                  <a:gd name="T5" fmla="*/ 0 h 129"/>
                  <a:gd name="T6" fmla="*/ 0 w 117"/>
                  <a:gd name="T7" fmla="*/ 0 h 129"/>
                  <a:gd name="T8" fmla="*/ 0 w 117"/>
                  <a:gd name="T9" fmla="*/ 0 h 129"/>
                  <a:gd name="T10" fmla="*/ 0 w 117"/>
                  <a:gd name="T11" fmla="*/ 0 h 129"/>
                  <a:gd name="T12" fmla="*/ 0 w 117"/>
                  <a:gd name="T13" fmla="*/ 0 h 129"/>
                  <a:gd name="T14" fmla="*/ 0 w 117"/>
                  <a:gd name="T15" fmla="*/ 0 h 129"/>
                  <a:gd name="T16" fmla="*/ 0 w 117"/>
                  <a:gd name="T17" fmla="*/ 0 h 129"/>
                  <a:gd name="T18" fmla="*/ 0 w 117"/>
                  <a:gd name="T19" fmla="*/ 0 h 129"/>
                  <a:gd name="T20" fmla="*/ 0 w 117"/>
                  <a:gd name="T21" fmla="*/ 0 h 129"/>
                  <a:gd name="T22" fmla="*/ 0 w 117"/>
                  <a:gd name="T23" fmla="*/ 0 h 129"/>
                  <a:gd name="T24" fmla="*/ 0 w 117"/>
                  <a:gd name="T25" fmla="*/ 0 h 1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7"/>
                  <a:gd name="T40" fmla="*/ 0 h 129"/>
                  <a:gd name="T41" fmla="*/ 117 w 117"/>
                  <a:gd name="T42" fmla="*/ 129 h 1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7" h="129">
                    <a:moveTo>
                      <a:pt x="117" y="67"/>
                    </a:moveTo>
                    <a:lnTo>
                      <a:pt x="107" y="33"/>
                    </a:lnTo>
                    <a:lnTo>
                      <a:pt x="86" y="10"/>
                    </a:lnTo>
                    <a:lnTo>
                      <a:pt x="61" y="0"/>
                    </a:lnTo>
                    <a:lnTo>
                      <a:pt x="30" y="10"/>
                    </a:lnTo>
                    <a:lnTo>
                      <a:pt x="9" y="33"/>
                    </a:lnTo>
                    <a:lnTo>
                      <a:pt x="0" y="67"/>
                    </a:lnTo>
                    <a:lnTo>
                      <a:pt x="9" y="96"/>
                    </a:lnTo>
                    <a:lnTo>
                      <a:pt x="30" y="116"/>
                    </a:lnTo>
                    <a:lnTo>
                      <a:pt x="61" y="129"/>
                    </a:lnTo>
                    <a:lnTo>
                      <a:pt x="86" y="116"/>
                    </a:lnTo>
                    <a:lnTo>
                      <a:pt x="107" y="96"/>
                    </a:lnTo>
                    <a:lnTo>
                      <a:pt x="117" y="67"/>
                    </a:lnTo>
                  </a:path>
                </a:pathLst>
              </a:custGeom>
              <a:noFill/>
              <a:ln w="19050" cmpd="sng">
                <a:solidFill>
                  <a:schemeClr val="hlink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4" name="Freeform 116"/>
              <p:cNvSpPr/>
              <p:nvPr/>
            </p:nvSpPr>
            <p:spPr bwMode="auto">
              <a:xfrm rot="-5400000">
                <a:off x="3313" y="2088"/>
                <a:ext cx="33" cy="55"/>
              </a:xfrm>
              <a:custGeom>
                <a:avLst/>
                <a:gdLst>
                  <a:gd name="T0" fmla="*/ 0 w 115"/>
                  <a:gd name="T1" fmla="*/ 0 h 126"/>
                  <a:gd name="T2" fmla="*/ 0 w 115"/>
                  <a:gd name="T3" fmla="*/ 0 h 126"/>
                  <a:gd name="T4" fmla="*/ 0 w 115"/>
                  <a:gd name="T5" fmla="*/ 0 h 126"/>
                  <a:gd name="T6" fmla="*/ 0 w 115"/>
                  <a:gd name="T7" fmla="*/ 0 h 1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5"/>
                  <a:gd name="T13" fmla="*/ 0 h 126"/>
                  <a:gd name="T14" fmla="*/ 115 w 115"/>
                  <a:gd name="T15" fmla="*/ 126 h 1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5" h="126">
                    <a:moveTo>
                      <a:pt x="115" y="0"/>
                    </a:moveTo>
                    <a:lnTo>
                      <a:pt x="58" y="126"/>
                    </a:lnTo>
                    <a:lnTo>
                      <a:pt x="0" y="0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5" name="Freeform 117"/>
              <p:cNvSpPr/>
              <p:nvPr/>
            </p:nvSpPr>
            <p:spPr bwMode="auto">
              <a:xfrm rot="-5400000">
                <a:off x="3263" y="2086"/>
                <a:ext cx="55" cy="55"/>
              </a:xfrm>
              <a:custGeom>
                <a:avLst/>
                <a:gdLst>
                  <a:gd name="T0" fmla="*/ 0 w 115"/>
                  <a:gd name="T1" fmla="*/ 0 h 126"/>
                  <a:gd name="T2" fmla="*/ 0 w 115"/>
                  <a:gd name="T3" fmla="*/ 0 h 126"/>
                  <a:gd name="T4" fmla="*/ 0 w 115"/>
                  <a:gd name="T5" fmla="*/ 0 h 126"/>
                  <a:gd name="T6" fmla="*/ 0 w 115"/>
                  <a:gd name="T7" fmla="*/ 0 h 1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5"/>
                  <a:gd name="T13" fmla="*/ 0 h 126"/>
                  <a:gd name="T14" fmla="*/ 115 w 115"/>
                  <a:gd name="T15" fmla="*/ 126 h 1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5" h="126">
                    <a:moveTo>
                      <a:pt x="115" y="0"/>
                    </a:moveTo>
                    <a:lnTo>
                      <a:pt x="58" y="126"/>
                    </a:lnTo>
                    <a:lnTo>
                      <a:pt x="0" y="0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 w="12700" cmpd="sng">
                <a:solidFill>
                  <a:srgbClr val="00008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6" name="Line 118"/>
              <p:cNvSpPr>
                <a:spLocks noChangeShapeType="1"/>
              </p:cNvSpPr>
              <p:nvPr/>
            </p:nvSpPr>
            <p:spPr bwMode="auto">
              <a:xfrm rot="-5400000">
                <a:off x="3190" y="2302"/>
                <a:ext cx="173" cy="0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7" name="Freeform 119"/>
              <p:cNvSpPr/>
              <p:nvPr/>
            </p:nvSpPr>
            <p:spPr bwMode="auto">
              <a:xfrm>
                <a:off x="3394" y="2252"/>
                <a:ext cx="311" cy="80"/>
              </a:xfrm>
              <a:custGeom>
                <a:avLst/>
                <a:gdLst>
                  <a:gd name="T0" fmla="*/ 0 w 548"/>
                  <a:gd name="T1" fmla="*/ 0 h 141"/>
                  <a:gd name="T2" fmla="*/ 0 w 548"/>
                  <a:gd name="T3" fmla="*/ 1 h 141"/>
                  <a:gd name="T4" fmla="*/ 1 w 548"/>
                  <a:gd name="T5" fmla="*/ 1 h 141"/>
                  <a:gd name="T6" fmla="*/ 0 60000 65536"/>
                  <a:gd name="T7" fmla="*/ 0 60000 65536"/>
                  <a:gd name="T8" fmla="*/ 0 60000 65536"/>
                  <a:gd name="T9" fmla="*/ 0 w 548"/>
                  <a:gd name="T10" fmla="*/ 0 h 141"/>
                  <a:gd name="T11" fmla="*/ 548 w 548"/>
                  <a:gd name="T12" fmla="*/ 141 h 14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48" h="141">
                    <a:moveTo>
                      <a:pt x="0" y="0"/>
                    </a:moveTo>
                    <a:lnTo>
                      <a:pt x="0" y="141"/>
                    </a:lnTo>
                    <a:lnTo>
                      <a:pt x="548" y="141"/>
                    </a:lnTo>
                  </a:path>
                </a:pathLst>
              </a:custGeom>
              <a:noFill/>
              <a:ln w="12700" cap="flat" cmpd="sng">
                <a:solidFill>
                  <a:schemeClr val="hlink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8" name="Text Box 138"/>
              <p:cNvSpPr txBox="1">
                <a:spLocks noChangeArrowheads="1"/>
              </p:cNvSpPr>
              <p:nvPr/>
            </p:nvSpPr>
            <p:spPr bwMode="auto">
              <a:xfrm>
                <a:off x="3267" y="2071"/>
                <a:ext cx="189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Wingdings" panose="05000000000000000000" pitchFamily="2" charset="2"/>
                  <a:buNone/>
                </a:pPr>
                <a:r>
                  <a:rPr kumimoji="0" lang="en-US" altLang="zh-CN" sz="1000">
                    <a:solidFill>
                      <a:srgbClr val="000080"/>
                    </a:solidFill>
                    <a:latin typeface="Times New Roman" panose="02020603050405020304" pitchFamily="18" charset="0"/>
                    <a:ea typeface="黑体" panose="02010600030101010101" pitchFamily="2" charset="-122"/>
                    <a:cs typeface="Times New Roman" panose="02020603050405020304" pitchFamily="18" charset="0"/>
                  </a:rPr>
                  <a:t>EN</a:t>
                </a:r>
              </a:p>
            </p:txBody>
          </p:sp>
          <p:grpSp>
            <p:nvGrpSpPr>
              <p:cNvPr id="10259" name="Group 140"/>
              <p:cNvGrpSpPr/>
              <p:nvPr/>
            </p:nvGrpSpPr>
            <p:grpSpPr bwMode="auto">
              <a:xfrm>
                <a:off x="3480" y="2189"/>
                <a:ext cx="251" cy="211"/>
                <a:chOff x="2497" y="1903"/>
                <a:chExt cx="251" cy="211"/>
              </a:xfrm>
            </p:grpSpPr>
            <p:sp>
              <p:nvSpPr>
                <p:cNvPr id="10262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2497" y="1903"/>
                  <a:ext cx="251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</a:pPr>
                  <a:r>
                    <a:rPr kumimoji="0" lang="en-US" altLang="zh-CN" sz="14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黑体" panose="02010600030101010101" pitchFamily="2" charset="-122"/>
                      <a:cs typeface="Times New Roman" panose="02020603050405020304" pitchFamily="18" charset="0"/>
                    </a:rPr>
                    <a:t>G</a:t>
                  </a:r>
                </a:p>
              </p:txBody>
            </p:sp>
            <p:sp>
              <p:nvSpPr>
                <p:cNvPr id="10263" name="Line 142"/>
                <p:cNvSpPr>
                  <a:spLocks noChangeShapeType="1"/>
                </p:cNvSpPr>
                <p:nvPr/>
              </p:nvSpPr>
              <p:spPr bwMode="auto">
                <a:xfrm>
                  <a:off x="2594" y="1917"/>
                  <a:ext cx="69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260" name="Text Box 143"/>
              <p:cNvSpPr txBox="1">
                <a:spLocks noChangeArrowheads="1"/>
              </p:cNvSpPr>
              <p:nvPr/>
            </p:nvSpPr>
            <p:spPr bwMode="auto">
              <a:xfrm>
                <a:off x="3275" y="1756"/>
                <a:ext cx="28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400">
                    <a:solidFill>
                      <a:srgbClr val="000080"/>
                    </a:solidFill>
                    <a:latin typeface="Times New Roman" panose="02020603050405020304" pitchFamily="18" charset="0"/>
                    <a:ea typeface="黑体" panose="02010600030101010101" pitchFamily="2" charset="-122"/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0261" name="Text Box 144"/>
              <p:cNvSpPr txBox="1">
                <a:spLocks noChangeArrowheads="1"/>
              </p:cNvSpPr>
              <p:nvPr/>
            </p:nvSpPr>
            <p:spPr bwMode="auto">
              <a:xfrm>
                <a:off x="3173" y="2388"/>
                <a:ext cx="28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0" lang="en-US" altLang="zh-CN" sz="1400">
                    <a:solidFill>
                      <a:srgbClr val="000080"/>
                    </a:solidFill>
                    <a:latin typeface="Times New Roman" panose="02020603050405020304" pitchFamily="18" charset="0"/>
                    <a:ea typeface="黑体" panose="02010600030101010101" pitchFamily="2" charset="-122"/>
                    <a:cs typeface="Times New Roman" panose="02020603050405020304" pitchFamily="18" charset="0"/>
                  </a:rPr>
                  <a:t>D</a:t>
                </a:r>
              </a:p>
            </p:txBody>
          </p:sp>
        </p:grpSp>
      </p:grpSp>
      <p:sp>
        <p:nvSpPr>
          <p:cNvPr id="10245" name="Rectangle 124"/>
          <p:cNvSpPr>
            <a:spLocks noChangeArrowheads="1"/>
          </p:cNvSpPr>
          <p:nvPr/>
        </p:nvSpPr>
        <p:spPr bwMode="auto">
          <a:xfrm>
            <a:off x="419100" y="312738"/>
            <a:ext cx="7937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260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§4.0 预备知识</a:t>
            </a:r>
            <a:endParaRPr lang="zh-CN" altLang="en-US">
              <a:solidFill>
                <a:srgbClr val="800000"/>
              </a:solidFill>
              <a:latin typeface="黑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46" name="Rectangle 124"/>
          <p:cNvSpPr>
            <a:spLocks noChangeArrowheads="1"/>
          </p:cNvSpPr>
          <p:nvPr/>
        </p:nvSpPr>
        <p:spPr bwMode="auto">
          <a:xfrm>
            <a:off x="282575" y="885825"/>
            <a:ext cx="7937500" cy="51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   1.门电路及其典型</a:t>
            </a:r>
            <a:r>
              <a:rPr lang="zh-CN" altLang="en-US" dirty="0" smtClean="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用法</a:t>
            </a:r>
            <a:endParaRPr lang="zh-CN" altLang="en-US" dirty="0">
              <a:solidFill>
                <a:srgbClr val="800000"/>
              </a:solidFill>
              <a:latin typeface="黑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8" name="组合 137"/>
          <p:cNvGrpSpPr/>
          <p:nvPr/>
        </p:nvGrpSpPr>
        <p:grpSpPr>
          <a:xfrm>
            <a:off x="1417638" y="3897097"/>
            <a:ext cx="6529739" cy="1871352"/>
            <a:chOff x="1417638" y="3897097"/>
            <a:chExt cx="6529739" cy="1871352"/>
          </a:xfrm>
        </p:grpSpPr>
        <p:sp>
          <p:nvSpPr>
            <p:cNvPr id="139" name="Rectangle 90"/>
            <p:cNvSpPr>
              <a:spLocks noChangeArrowheads="1"/>
            </p:cNvSpPr>
            <p:nvPr/>
          </p:nvSpPr>
          <p:spPr bwMode="auto">
            <a:xfrm>
              <a:off x="1417638" y="3897097"/>
              <a:ext cx="652973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zh-CN" altLang="en-US" dirty="0" smtClean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三态门常用于控制某一路数据向总线发送。</a:t>
              </a:r>
              <a:r>
                <a:rPr lang="zh-CN" altLang="en-US" dirty="0" smtClean="0">
                  <a:latin typeface="黑体" panose="02010600030101010101" pitchFamily="2" charset="-122"/>
                  <a:ea typeface="黑体" panose="02010600030101010101" pitchFamily="2" charset="-122"/>
                </a:rPr>
                <a:t> </a:t>
              </a:r>
              <a:endParaRPr lang="zh-CN" altLang="en-US" b="0" dirty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grpSp>
          <p:nvGrpSpPr>
            <p:cNvPr id="140" name="组合 139"/>
            <p:cNvGrpSpPr/>
            <p:nvPr/>
          </p:nvGrpSpPr>
          <p:grpSpPr>
            <a:xfrm>
              <a:off x="1725613" y="4588166"/>
              <a:ext cx="5408965" cy="1180283"/>
              <a:chOff x="1725613" y="4588166"/>
              <a:chExt cx="5408965" cy="1180283"/>
            </a:xfrm>
          </p:grpSpPr>
          <p:sp>
            <p:nvSpPr>
              <p:cNvPr id="141" name="Freeform 2"/>
              <p:cNvSpPr>
                <a:spLocks/>
              </p:cNvSpPr>
              <p:nvPr/>
            </p:nvSpPr>
            <p:spPr bwMode="auto">
              <a:xfrm>
                <a:off x="1725613" y="4593103"/>
                <a:ext cx="5408965" cy="1175346"/>
              </a:xfrm>
              <a:custGeom>
                <a:avLst/>
                <a:gdLst>
                  <a:gd name="T0" fmla="*/ 4831 w 4831"/>
                  <a:gd name="T1" fmla="*/ 0 h 990"/>
                  <a:gd name="T2" fmla="*/ 0 w 4831"/>
                  <a:gd name="T3" fmla="*/ 0 h 990"/>
                  <a:gd name="T4" fmla="*/ 0 w 4831"/>
                  <a:gd name="T5" fmla="*/ 990 h 990"/>
                  <a:gd name="T6" fmla="*/ 3631 w 4831"/>
                  <a:gd name="T7" fmla="*/ 990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31" h="990">
                    <a:moveTo>
                      <a:pt x="4831" y="0"/>
                    </a:moveTo>
                    <a:lnTo>
                      <a:pt x="0" y="0"/>
                    </a:lnTo>
                    <a:lnTo>
                      <a:pt x="0" y="990"/>
                    </a:lnTo>
                    <a:lnTo>
                      <a:pt x="3631" y="990"/>
                    </a:lnTo>
                  </a:path>
                </a:pathLst>
              </a:custGeom>
              <a:noFill/>
              <a:ln w="38100">
                <a:solidFill>
                  <a:srgbClr val="002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42" name="组合 141"/>
              <p:cNvGrpSpPr/>
              <p:nvPr/>
            </p:nvGrpSpPr>
            <p:grpSpPr>
              <a:xfrm>
                <a:off x="2008843" y="4593103"/>
                <a:ext cx="1458064" cy="1175346"/>
                <a:chOff x="2008843" y="4536832"/>
                <a:chExt cx="1458064" cy="1175346"/>
              </a:xfrm>
            </p:grpSpPr>
            <p:cxnSp>
              <p:nvCxnSpPr>
                <p:cNvPr id="172" name="直接箭头连接符 171"/>
                <p:cNvCxnSpPr/>
                <p:nvPr/>
              </p:nvCxnSpPr>
              <p:spPr bwMode="auto">
                <a:xfrm flipV="1">
                  <a:off x="2525773" y="5503757"/>
                  <a:ext cx="0" cy="208421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002060"/>
                  </a:solidFill>
                  <a:prstDash val="solid"/>
                  <a:round/>
                  <a:headEnd type="none" w="med" len="med"/>
                  <a:tailEnd type="triangle"/>
                </a:ln>
              </p:spPr>
            </p:cxnSp>
            <p:cxnSp>
              <p:nvCxnSpPr>
                <p:cNvPr id="173" name="直接箭头连接符 172"/>
                <p:cNvCxnSpPr/>
                <p:nvPr/>
              </p:nvCxnSpPr>
              <p:spPr bwMode="auto">
                <a:xfrm flipV="1">
                  <a:off x="2525773" y="4536832"/>
                  <a:ext cx="0" cy="689927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002060"/>
                  </a:solidFill>
                  <a:prstDash val="solid"/>
                  <a:round/>
                  <a:headEnd type="none" w="med" len="med"/>
                  <a:tailEnd type="triangle"/>
                </a:ln>
              </p:spPr>
            </p:cxnSp>
            <p:grpSp>
              <p:nvGrpSpPr>
                <p:cNvPr id="174" name="组合 173"/>
                <p:cNvGrpSpPr/>
                <p:nvPr/>
              </p:nvGrpSpPr>
              <p:grpSpPr>
                <a:xfrm>
                  <a:off x="2858758" y="4689921"/>
                  <a:ext cx="509730" cy="334963"/>
                  <a:chOff x="3126271" y="4689921"/>
                  <a:chExt cx="509730" cy="334963"/>
                </a:xfrm>
              </p:grpSpPr>
              <p:sp>
                <p:nvSpPr>
                  <p:cNvPr id="181" name="Line 1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70538" y="4919346"/>
                    <a:ext cx="20320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126271" y="4891568"/>
                    <a:ext cx="75600" cy="756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chemeClr val="hlink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黑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3" name="Text Box 1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64071" y="4689921"/>
                    <a:ext cx="471930" cy="3349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lnSpc>
                        <a:spcPct val="100000"/>
                      </a:lnSpc>
                    </a:pPr>
                    <a:r>
                      <a:rPr kumimoji="0" lang="en-US" altLang="zh-CN" sz="1400" dirty="0" smtClean="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黑体" panose="02010600030101010101" pitchFamily="2" charset="-122"/>
                        <a:cs typeface="Times New Roman" panose="02020603050405020304" pitchFamily="18" charset="0"/>
                      </a:rPr>
                      <a:t>C1</a:t>
                    </a:r>
                    <a:endParaRPr kumimoji="0" lang="en-US" altLang="zh-CN" sz="1400" dirty="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黑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75" name="TextBox 174"/>
                <p:cNvSpPr txBox="1"/>
                <p:nvPr/>
              </p:nvSpPr>
              <p:spPr>
                <a:xfrm>
                  <a:off x="2008843" y="5226758"/>
                  <a:ext cx="986134" cy="276999"/>
                </a:xfrm>
                <a:prstGeom prst="rect">
                  <a:avLst/>
                </a:prstGeom>
                <a:noFill/>
                <a:ln w="19050">
                  <a:solidFill>
                    <a:srgbClr val="002060"/>
                  </a:solidFill>
                </a:ln>
              </p:spPr>
              <p:txBody>
                <a:bodyPr wrap="square" tIns="0" bIns="0" rtlCol="0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1800" dirty="0" smtClean="0"/>
                    <a:t>R1</a:t>
                  </a:r>
                  <a:endParaRPr lang="zh-CN" altLang="en-US" sz="1800" dirty="0"/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2155861" y="4780847"/>
                  <a:ext cx="692099" cy="27699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2060"/>
                  </a:solidFill>
                </a:ln>
              </p:spPr>
              <p:txBody>
                <a:bodyPr wrap="square" tIns="0" bIns="0" rtlCol="0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endParaRPr lang="zh-CN" altLang="en-US" sz="1800" dirty="0"/>
                </a:p>
              </p:txBody>
            </p:sp>
            <p:sp>
              <p:nvSpPr>
                <p:cNvPr id="177" name="任意多边形 4927"/>
                <p:cNvSpPr>
                  <a:spLocks/>
                </p:cNvSpPr>
                <p:nvPr/>
              </p:nvSpPr>
              <p:spPr bwMode="auto">
                <a:xfrm rot="16200000">
                  <a:off x="2463332" y="4848173"/>
                  <a:ext cx="147495" cy="142345"/>
                </a:xfrm>
                <a:custGeom>
                  <a:avLst/>
                  <a:gdLst>
                    <a:gd name="T0" fmla="*/ 115 w 115"/>
                    <a:gd name="T1" fmla="*/ 0 h 126"/>
                    <a:gd name="T2" fmla="*/ 58 w 115"/>
                    <a:gd name="T3" fmla="*/ 126 h 126"/>
                    <a:gd name="T4" fmla="*/ 0 w 115"/>
                    <a:gd name="T5" fmla="*/ 0 h 126"/>
                    <a:gd name="T6" fmla="*/ 115 w 115"/>
                    <a:gd name="T7" fmla="*/ 0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5" h="126">
                      <a:moveTo>
                        <a:pt x="115" y="0"/>
                      </a:moveTo>
                      <a:lnTo>
                        <a:pt x="58" y="126"/>
                      </a:lnTo>
                      <a:lnTo>
                        <a:pt x="0" y="0"/>
                      </a:lnTo>
                      <a:lnTo>
                        <a:pt x="115" y="0"/>
                      </a:lnTo>
                      <a:close/>
                    </a:path>
                  </a:pathLst>
                </a:custGeom>
                <a:noFill/>
                <a:ln w="1206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78" name="组合 177"/>
                <p:cNvGrpSpPr/>
                <p:nvPr/>
              </p:nvGrpSpPr>
              <p:grpSpPr>
                <a:xfrm>
                  <a:off x="2994977" y="5131457"/>
                  <a:ext cx="471930" cy="334963"/>
                  <a:chOff x="6216409" y="4842321"/>
                  <a:chExt cx="471930" cy="334963"/>
                </a:xfrm>
              </p:grpSpPr>
              <p:sp>
                <p:nvSpPr>
                  <p:cNvPr id="179" name="Line 1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222876" y="5071746"/>
                    <a:ext cx="20320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Text Box 1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16409" y="4842321"/>
                    <a:ext cx="471930" cy="3349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lnSpc>
                        <a:spcPct val="100000"/>
                      </a:lnSpc>
                    </a:pPr>
                    <a:r>
                      <a:rPr kumimoji="0" lang="en-US" altLang="zh-CN" sz="1400" dirty="0" smtClean="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黑体" panose="02010600030101010101" pitchFamily="2" charset="-122"/>
                        <a:cs typeface="Times New Roman" panose="02020603050405020304" pitchFamily="18" charset="0"/>
                      </a:rPr>
                      <a:t>CP</a:t>
                    </a:r>
                    <a:r>
                      <a:rPr kumimoji="0" lang="en-US" altLang="zh-CN" sz="1050" dirty="0" smtClean="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黑体" panose="02010600030101010101" pitchFamily="2" charset="-122"/>
                        <a:cs typeface="Times New Roman" panose="02020603050405020304" pitchFamily="18" charset="0"/>
                      </a:rPr>
                      <a:t>R1</a:t>
                    </a:r>
                    <a:endParaRPr kumimoji="0" lang="en-US" altLang="zh-CN" sz="1050" dirty="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黑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43" name="组合 142"/>
              <p:cNvGrpSpPr/>
              <p:nvPr/>
            </p:nvGrpSpPr>
            <p:grpSpPr>
              <a:xfrm>
                <a:off x="3671782" y="4588166"/>
                <a:ext cx="1458064" cy="1175346"/>
                <a:chOff x="2008843" y="4536832"/>
                <a:chExt cx="1458064" cy="1175346"/>
              </a:xfrm>
            </p:grpSpPr>
            <p:cxnSp>
              <p:nvCxnSpPr>
                <p:cNvPr id="160" name="直接箭头连接符 159"/>
                <p:cNvCxnSpPr/>
                <p:nvPr/>
              </p:nvCxnSpPr>
              <p:spPr bwMode="auto">
                <a:xfrm flipV="1">
                  <a:off x="2525773" y="5503757"/>
                  <a:ext cx="0" cy="208421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002060"/>
                  </a:solidFill>
                  <a:prstDash val="solid"/>
                  <a:round/>
                  <a:headEnd type="none" w="med" len="med"/>
                  <a:tailEnd type="triangle"/>
                </a:ln>
              </p:spPr>
            </p:cxnSp>
            <p:cxnSp>
              <p:nvCxnSpPr>
                <p:cNvPr id="161" name="直接箭头连接符 160"/>
                <p:cNvCxnSpPr/>
                <p:nvPr/>
              </p:nvCxnSpPr>
              <p:spPr bwMode="auto">
                <a:xfrm flipV="1">
                  <a:off x="2525773" y="4536832"/>
                  <a:ext cx="0" cy="689927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002060"/>
                  </a:solidFill>
                  <a:prstDash val="solid"/>
                  <a:round/>
                  <a:headEnd type="none" w="med" len="med"/>
                  <a:tailEnd type="triangle"/>
                </a:ln>
              </p:spPr>
            </p:cxnSp>
            <p:grpSp>
              <p:nvGrpSpPr>
                <p:cNvPr id="162" name="组合 161"/>
                <p:cNvGrpSpPr/>
                <p:nvPr/>
              </p:nvGrpSpPr>
              <p:grpSpPr>
                <a:xfrm>
                  <a:off x="2858758" y="4689921"/>
                  <a:ext cx="509730" cy="334963"/>
                  <a:chOff x="3126271" y="4689921"/>
                  <a:chExt cx="509730" cy="334963"/>
                </a:xfrm>
              </p:grpSpPr>
              <p:sp>
                <p:nvSpPr>
                  <p:cNvPr id="169" name="Line 1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70538" y="4919346"/>
                    <a:ext cx="20320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126271" y="4891568"/>
                    <a:ext cx="75600" cy="756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chemeClr val="hlink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黑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1" name="Text Box 1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64071" y="4689921"/>
                    <a:ext cx="471930" cy="3349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lnSpc>
                        <a:spcPct val="100000"/>
                      </a:lnSpc>
                    </a:pPr>
                    <a:r>
                      <a:rPr kumimoji="0" lang="en-US" altLang="zh-CN" sz="1400" dirty="0" smtClean="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黑体" panose="02010600030101010101" pitchFamily="2" charset="-122"/>
                        <a:cs typeface="Times New Roman" panose="02020603050405020304" pitchFamily="18" charset="0"/>
                      </a:rPr>
                      <a:t>C2</a:t>
                    </a:r>
                    <a:endParaRPr kumimoji="0" lang="en-US" altLang="zh-CN" sz="1400" dirty="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黑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63" name="TextBox 162"/>
                <p:cNvSpPr txBox="1"/>
                <p:nvPr/>
              </p:nvSpPr>
              <p:spPr>
                <a:xfrm>
                  <a:off x="2008843" y="5226758"/>
                  <a:ext cx="986134" cy="276999"/>
                </a:xfrm>
                <a:prstGeom prst="rect">
                  <a:avLst/>
                </a:prstGeom>
                <a:noFill/>
                <a:ln w="19050">
                  <a:solidFill>
                    <a:srgbClr val="002060"/>
                  </a:solidFill>
                </a:ln>
              </p:spPr>
              <p:txBody>
                <a:bodyPr wrap="square" tIns="0" bIns="0" rtlCol="0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1800" dirty="0" smtClean="0"/>
                    <a:t>R2</a:t>
                  </a:r>
                  <a:endParaRPr lang="zh-CN" altLang="en-US" sz="1800" dirty="0"/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2155861" y="4780847"/>
                  <a:ext cx="692099" cy="27699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2060"/>
                  </a:solidFill>
                </a:ln>
              </p:spPr>
              <p:txBody>
                <a:bodyPr wrap="square" tIns="0" bIns="0" rtlCol="0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endParaRPr lang="zh-CN" altLang="en-US" sz="1800" dirty="0"/>
                </a:p>
              </p:txBody>
            </p:sp>
            <p:sp>
              <p:nvSpPr>
                <p:cNvPr id="165" name="任意多边形 4927"/>
                <p:cNvSpPr>
                  <a:spLocks/>
                </p:cNvSpPr>
                <p:nvPr/>
              </p:nvSpPr>
              <p:spPr bwMode="auto">
                <a:xfrm rot="16200000">
                  <a:off x="2463332" y="4848173"/>
                  <a:ext cx="147495" cy="142345"/>
                </a:xfrm>
                <a:custGeom>
                  <a:avLst/>
                  <a:gdLst>
                    <a:gd name="T0" fmla="*/ 115 w 115"/>
                    <a:gd name="T1" fmla="*/ 0 h 126"/>
                    <a:gd name="T2" fmla="*/ 58 w 115"/>
                    <a:gd name="T3" fmla="*/ 126 h 126"/>
                    <a:gd name="T4" fmla="*/ 0 w 115"/>
                    <a:gd name="T5" fmla="*/ 0 h 126"/>
                    <a:gd name="T6" fmla="*/ 115 w 115"/>
                    <a:gd name="T7" fmla="*/ 0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5" h="126">
                      <a:moveTo>
                        <a:pt x="115" y="0"/>
                      </a:moveTo>
                      <a:lnTo>
                        <a:pt x="58" y="126"/>
                      </a:lnTo>
                      <a:lnTo>
                        <a:pt x="0" y="0"/>
                      </a:lnTo>
                      <a:lnTo>
                        <a:pt x="115" y="0"/>
                      </a:lnTo>
                      <a:close/>
                    </a:path>
                  </a:pathLst>
                </a:custGeom>
                <a:noFill/>
                <a:ln w="1206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66" name="组合 165"/>
                <p:cNvGrpSpPr/>
                <p:nvPr/>
              </p:nvGrpSpPr>
              <p:grpSpPr>
                <a:xfrm>
                  <a:off x="2994977" y="5131457"/>
                  <a:ext cx="471930" cy="334963"/>
                  <a:chOff x="6216409" y="4842321"/>
                  <a:chExt cx="471930" cy="334963"/>
                </a:xfrm>
              </p:grpSpPr>
              <p:sp>
                <p:nvSpPr>
                  <p:cNvPr id="167" name="Line 1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222876" y="5071746"/>
                    <a:ext cx="20320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Text Box 1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16409" y="4842321"/>
                    <a:ext cx="471930" cy="3349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lnSpc>
                        <a:spcPct val="100000"/>
                      </a:lnSpc>
                    </a:pPr>
                    <a:r>
                      <a:rPr kumimoji="0" lang="en-US" altLang="zh-CN" sz="1400" dirty="0" smtClean="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黑体" panose="02010600030101010101" pitchFamily="2" charset="-122"/>
                        <a:cs typeface="Times New Roman" panose="02020603050405020304" pitchFamily="18" charset="0"/>
                      </a:rPr>
                      <a:t>CP</a:t>
                    </a:r>
                    <a:r>
                      <a:rPr kumimoji="0" lang="en-US" altLang="zh-CN" sz="1050" dirty="0" smtClean="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黑体" panose="02010600030101010101" pitchFamily="2" charset="-122"/>
                        <a:cs typeface="Times New Roman" panose="02020603050405020304" pitchFamily="18" charset="0"/>
                      </a:rPr>
                      <a:t>R2</a:t>
                    </a:r>
                    <a:endParaRPr kumimoji="0" lang="en-US" altLang="zh-CN" sz="1050" dirty="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黑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44" name="组合 143"/>
              <p:cNvGrpSpPr/>
              <p:nvPr/>
            </p:nvGrpSpPr>
            <p:grpSpPr>
              <a:xfrm>
                <a:off x="5287293" y="4588166"/>
                <a:ext cx="1458064" cy="1175346"/>
                <a:chOff x="2008843" y="4536832"/>
                <a:chExt cx="1458064" cy="1175346"/>
              </a:xfrm>
            </p:grpSpPr>
            <p:cxnSp>
              <p:nvCxnSpPr>
                <p:cNvPr id="148" name="直接箭头连接符 147"/>
                <p:cNvCxnSpPr/>
                <p:nvPr/>
              </p:nvCxnSpPr>
              <p:spPr bwMode="auto">
                <a:xfrm flipV="1">
                  <a:off x="2525773" y="5503757"/>
                  <a:ext cx="0" cy="208421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002060"/>
                  </a:solidFill>
                  <a:prstDash val="solid"/>
                  <a:round/>
                  <a:headEnd type="none" w="med" len="med"/>
                  <a:tailEnd type="triangle"/>
                </a:ln>
              </p:spPr>
            </p:cxnSp>
            <p:cxnSp>
              <p:nvCxnSpPr>
                <p:cNvPr id="149" name="直接箭头连接符 148"/>
                <p:cNvCxnSpPr/>
                <p:nvPr/>
              </p:nvCxnSpPr>
              <p:spPr bwMode="auto">
                <a:xfrm flipV="1">
                  <a:off x="2525773" y="4536832"/>
                  <a:ext cx="0" cy="689927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002060"/>
                  </a:solidFill>
                  <a:prstDash val="solid"/>
                  <a:round/>
                  <a:headEnd type="none" w="med" len="med"/>
                  <a:tailEnd type="triangle"/>
                </a:ln>
              </p:spPr>
            </p:cxnSp>
            <p:grpSp>
              <p:nvGrpSpPr>
                <p:cNvPr id="150" name="组合 149"/>
                <p:cNvGrpSpPr/>
                <p:nvPr/>
              </p:nvGrpSpPr>
              <p:grpSpPr>
                <a:xfrm>
                  <a:off x="2858758" y="4689921"/>
                  <a:ext cx="509730" cy="334963"/>
                  <a:chOff x="3126271" y="4689921"/>
                  <a:chExt cx="509730" cy="334963"/>
                </a:xfrm>
              </p:grpSpPr>
              <p:sp>
                <p:nvSpPr>
                  <p:cNvPr id="157" name="Line 1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70538" y="4919346"/>
                    <a:ext cx="20320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126271" y="4891568"/>
                    <a:ext cx="75600" cy="756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chemeClr val="hlink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黑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9" name="Text Box 1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64071" y="4689921"/>
                    <a:ext cx="471930" cy="3349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lnSpc>
                        <a:spcPct val="100000"/>
                      </a:lnSpc>
                    </a:pPr>
                    <a:r>
                      <a:rPr kumimoji="0" lang="en-US" altLang="zh-CN" sz="1400" dirty="0" smtClean="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黑体" panose="02010600030101010101" pitchFamily="2" charset="-122"/>
                        <a:cs typeface="Times New Roman" panose="02020603050405020304" pitchFamily="18" charset="0"/>
                      </a:rPr>
                      <a:t>C3</a:t>
                    </a:r>
                    <a:endParaRPr kumimoji="0" lang="en-US" altLang="zh-CN" sz="1400" dirty="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黑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51" name="TextBox 150"/>
                <p:cNvSpPr txBox="1"/>
                <p:nvPr/>
              </p:nvSpPr>
              <p:spPr>
                <a:xfrm>
                  <a:off x="2008843" y="5226758"/>
                  <a:ext cx="986134" cy="276999"/>
                </a:xfrm>
                <a:prstGeom prst="rect">
                  <a:avLst/>
                </a:prstGeom>
                <a:noFill/>
                <a:ln w="19050">
                  <a:solidFill>
                    <a:srgbClr val="002060"/>
                  </a:solidFill>
                </a:ln>
              </p:spPr>
              <p:txBody>
                <a:bodyPr wrap="square" tIns="0" bIns="0" rtlCol="0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1800" dirty="0" smtClean="0"/>
                    <a:t>R3</a:t>
                  </a:r>
                  <a:endParaRPr lang="zh-CN" altLang="en-US" sz="1800" dirty="0"/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2155861" y="4780847"/>
                  <a:ext cx="692099" cy="27699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2060"/>
                  </a:solidFill>
                </a:ln>
              </p:spPr>
              <p:txBody>
                <a:bodyPr wrap="square" tIns="0" bIns="0" rtlCol="0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endParaRPr lang="zh-CN" altLang="en-US" sz="1800" dirty="0"/>
                </a:p>
              </p:txBody>
            </p:sp>
            <p:sp>
              <p:nvSpPr>
                <p:cNvPr id="153" name="任意多边形 4927"/>
                <p:cNvSpPr>
                  <a:spLocks/>
                </p:cNvSpPr>
                <p:nvPr/>
              </p:nvSpPr>
              <p:spPr bwMode="auto">
                <a:xfrm rot="16200000">
                  <a:off x="2463332" y="4848173"/>
                  <a:ext cx="147495" cy="142345"/>
                </a:xfrm>
                <a:custGeom>
                  <a:avLst/>
                  <a:gdLst>
                    <a:gd name="T0" fmla="*/ 115 w 115"/>
                    <a:gd name="T1" fmla="*/ 0 h 126"/>
                    <a:gd name="T2" fmla="*/ 58 w 115"/>
                    <a:gd name="T3" fmla="*/ 126 h 126"/>
                    <a:gd name="T4" fmla="*/ 0 w 115"/>
                    <a:gd name="T5" fmla="*/ 0 h 126"/>
                    <a:gd name="T6" fmla="*/ 115 w 115"/>
                    <a:gd name="T7" fmla="*/ 0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5" h="126">
                      <a:moveTo>
                        <a:pt x="115" y="0"/>
                      </a:moveTo>
                      <a:lnTo>
                        <a:pt x="58" y="126"/>
                      </a:lnTo>
                      <a:lnTo>
                        <a:pt x="0" y="0"/>
                      </a:lnTo>
                      <a:lnTo>
                        <a:pt x="115" y="0"/>
                      </a:lnTo>
                      <a:close/>
                    </a:path>
                  </a:pathLst>
                </a:custGeom>
                <a:noFill/>
                <a:ln w="1206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54" name="组合 153"/>
                <p:cNvGrpSpPr/>
                <p:nvPr/>
              </p:nvGrpSpPr>
              <p:grpSpPr>
                <a:xfrm>
                  <a:off x="2994977" y="5131457"/>
                  <a:ext cx="471930" cy="334963"/>
                  <a:chOff x="6216409" y="4842321"/>
                  <a:chExt cx="471930" cy="334963"/>
                </a:xfrm>
              </p:grpSpPr>
              <p:sp>
                <p:nvSpPr>
                  <p:cNvPr id="155" name="Line 1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222876" y="5071746"/>
                    <a:ext cx="20320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Text Box 1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16409" y="4842321"/>
                    <a:ext cx="471930" cy="3349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lnSpc>
                        <a:spcPct val="100000"/>
                      </a:lnSpc>
                    </a:pPr>
                    <a:r>
                      <a:rPr kumimoji="0" lang="en-US" altLang="zh-CN" sz="1400" dirty="0" smtClean="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黑体" panose="02010600030101010101" pitchFamily="2" charset="-122"/>
                        <a:cs typeface="Times New Roman" panose="02020603050405020304" pitchFamily="18" charset="0"/>
                      </a:rPr>
                      <a:t>CP</a:t>
                    </a:r>
                    <a:r>
                      <a:rPr kumimoji="0" lang="en-US" altLang="zh-CN" sz="1050" dirty="0" smtClean="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黑体" panose="02010600030101010101" pitchFamily="2" charset="-122"/>
                        <a:cs typeface="Times New Roman" panose="02020603050405020304" pitchFamily="18" charset="0"/>
                      </a:rPr>
                      <a:t>R3</a:t>
                    </a:r>
                    <a:endParaRPr kumimoji="0" lang="en-US" altLang="zh-CN" sz="1050" dirty="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黑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145" name="直接连接符 144"/>
              <p:cNvCxnSpPr/>
              <p:nvPr/>
            </p:nvCxnSpPr>
            <p:spPr bwMode="auto">
              <a:xfrm>
                <a:off x="3017325" y="4753160"/>
                <a:ext cx="21600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直接连接符 145"/>
              <p:cNvCxnSpPr/>
              <p:nvPr/>
            </p:nvCxnSpPr>
            <p:spPr bwMode="auto">
              <a:xfrm>
                <a:off x="4687044" y="4753160"/>
                <a:ext cx="21600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" name="直接连接符 146"/>
              <p:cNvCxnSpPr/>
              <p:nvPr/>
            </p:nvCxnSpPr>
            <p:spPr bwMode="auto">
              <a:xfrm>
                <a:off x="6290273" y="4753160"/>
                <a:ext cx="21600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614363" y="460375"/>
            <a:ext cx="852963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tIns="38088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4.5.1 原码除法运算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74755" name="Rectangle 4"/>
          <p:cNvSpPr>
            <a:spLocks noChangeArrowheads="1"/>
          </p:cNvSpPr>
          <p:nvPr/>
        </p:nvSpPr>
        <p:spPr bwMode="auto">
          <a:xfrm>
            <a:off x="1163638" y="941388"/>
            <a:ext cx="79803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1．原码比较法和恢复余数法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74756" name="Rectangle 6"/>
          <p:cNvSpPr>
            <a:spLocks noChangeArrowheads="1"/>
          </p:cNvSpPr>
          <p:nvPr/>
        </p:nvSpPr>
        <p:spPr bwMode="auto">
          <a:xfrm>
            <a:off x="639763" y="1354138"/>
            <a:ext cx="832485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indent="3175" eaLnBrk="1" hangingPunct="1">
              <a:lnSpc>
                <a:spcPct val="140000"/>
              </a:lnSpc>
            </a:pP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⑵ 恢复余数法</a:t>
            </a:r>
            <a:endParaRPr lang="zh-CN" altLang="en-US" dirty="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40000"/>
              </a:lnSpc>
            </a:pP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先做减法试探是否够减：若部分余数为非负表示够减，该位商上</a:t>
            </a:r>
            <a:r>
              <a:rPr lang="zh-CN" altLang="en-US" dirty="0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“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”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否则表示不够减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,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该位商上</a:t>
            </a:r>
            <a:r>
              <a:rPr lang="zh-CN" altLang="en-US" dirty="0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“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0</a:t>
            </a:r>
            <a:r>
              <a:rPr lang="zh-CN" altLang="en-US" dirty="0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”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，并要恢复余数。</a:t>
            </a:r>
            <a:endParaRPr lang="en-US" altLang="zh-CN" dirty="0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40000"/>
              </a:lnSpc>
            </a:pP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求第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次求商操为：</a:t>
            </a:r>
          </a:p>
          <a:p>
            <a:pPr indent="3175" algn="just">
              <a:lnSpc>
                <a:spcPct val="140000"/>
              </a:lnSpc>
            </a:pP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① </a:t>
            </a:r>
            <a:r>
              <a:rPr lang="en-US" altLang="zh-CN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r</a:t>
            </a:r>
            <a:r>
              <a:rPr lang="en-US" altLang="zh-CN" baseline="-30000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</a:t>
            </a:r>
            <a:r>
              <a:rPr lang="en-US" altLang="zh-CN" baseline="-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80"/>
                </a:solidFill>
              </a:rPr>
              <a:t>←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2r</a:t>
            </a:r>
            <a:r>
              <a:rPr lang="en-US" altLang="zh-CN" baseline="-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i-1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-Y；    （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试减）</a:t>
            </a:r>
            <a:endParaRPr lang="zh-CN" altLang="en-US" dirty="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40000"/>
              </a:lnSpc>
            </a:pP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② 若够减(</a:t>
            </a:r>
            <a:r>
              <a:rPr lang="en-US" altLang="zh-CN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r</a:t>
            </a:r>
            <a:r>
              <a:rPr lang="en-US" altLang="zh-CN" baseline="-30000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&gt;0)，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商1</a:t>
            </a:r>
            <a:r>
              <a:rPr lang="zh-CN" altLang="en-US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。  </a:t>
            </a:r>
            <a:endParaRPr lang="zh-CN" altLang="en-US" dirty="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40000"/>
              </a:lnSpc>
            </a:pP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 否则(</a:t>
            </a:r>
            <a:r>
              <a:rPr lang="en-US" altLang="zh-CN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r</a:t>
            </a:r>
            <a:r>
              <a:rPr lang="en-US" altLang="zh-CN" baseline="-30000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&lt;0)</a:t>
            </a:r>
            <a:r>
              <a:rPr lang="en-US" altLang="zh-CN" dirty="0">
                <a:solidFill>
                  <a:srgbClr val="000080"/>
                </a:solidFill>
              </a:rPr>
              <a:t>，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商0、恢复余数</a:t>
            </a:r>
          </a:p>
          <a:p>
            <a:pPr indent="3175" algn="just">
              <a:lnSpc>
                <a:spcPct val="140000"/>
              </a:lnSpc>
            </a:pP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     </a:t>
            </a:r>
            <a:r>
              <a:rPr lang="en-US" altLang="zh-CN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r</a:t>
            </a:r>
            <a:r>
              <a:rPr lang="en-US" altLang="zh-CN" baseline="-30000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</a:t>
            </a:r>
            <a:r>
              <a:rPr lang="en-US" altLang="zh-CN" baseline="-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← </a:t>
            </a:r>
            <a:r>
              <a:rPr lang="en-US" altLang="zh-CN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r</a:t>
            </a:r>
            <a:r>
              <a:rPr lang="en-US" altLang="zh-CN" baseline="-30000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</a:t>
            </a:r>
            <a:r>
              <a:rPr lang="en-US" altLang="zh-CN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+Y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(</a:t>
            </a:r>
            <a:r>
              <a:rPr lang="en-US" altLang="zh-CN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r</a:t>
            </a:r>
            <a:r>
              <a:rPr lang="en-US" altLang="zh-CN" baseline="-30000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恢复为原来的2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r</a:t>
            </a:r>
            <a:r>
              <a:rPr lang="en-US" altLang="zh-CN" baseline="-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i-1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7" name="组合 75776"/>
          <p:cNvGrpSpPr/>
          <p:nvPr/>
        </p:nvGrpSpPr>
        <p:grpSpPr>
          <a:xfrm>
            <a:off x="188595" y="290353"/>
            <a:ext cx="8955405" cy="5358390"/>
            <a:chOff x="188595" y="290353"/>
            <a:chExt cx="8955405" cy="5358390"/>
          </a:xfrm>
        </p:grpSpPr>
        <p:sp>
          <p:nvSpPr>
            <p:cNvPr id="45" name="Rectangle 17"/>
            <p:cNvSpPr>
              <a:spLocks noChangeArrowheads="1"/>
            </p:cNvSpPr>
            <p:nvPr/>
          </p:nvSpPr>
          <p:spPr bwMode="auto">
            <a:xfrm>
              <a:off x="188595" y="290353"/>
              <a:ext cx="8955405" cy="5358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square" bIns="0">
              <a:spAutoFit/>
            </a:bodyPr>
            <a:lstStyle/>
            <a:p>
              <a:pPr algn="ctr" eaLnBrk="1" hangingPunct="1">
                <a:lnSpc>
                  <a:spcPct val="140000"/>
                </a:lnSpc>
              </a:pPr>
              <a:endParaRPr lang="en-US" altLang="zh-CN" sz="1800" b="1" dirty="0" smtClean="0"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endParaRPr>
            </a:p>
            <a:p>
              <a:pPr algn="ctr" eaLnBrk="1" hangingPunct="1">
                <a:lnSpc>
                  <a:spcPct val="140000"/>
                </a:lnSpc>
              </a:pPr>
              <a:endParaRPr lang="en-US" altLang="zh-CN" sz="1800" b="1" dirty="0" smtClean="0"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40000"/>
                </a:lnSpc>
              </a:pPr>
              <a:r>
                <a:rPr lang="en-US" altLang="zh-CN" sz="1800" b="1" dirty="0" smtClean="0"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             </a:t>
              </a:r>
              <a:r>
                <a:rPr lang="en-US" altLang="zh-CN" sz="1800" b="1" u="sng" dirty="0" smtClean="0"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1800" b="1" u="sng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恢复余数</a:t>
              </a:r>
              <a:r>
                <a:rPr kumimoji="1" lang="zh-CN" altLang="en-US" sz="1800" b="1" u="sng" dirty="0" smtClean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除法 </a:t>
              </a:r>
              <a:r>
                <a:rPr kumimoji="1" lang="zh-CN" altLang="en-US" sz="1800" b="1" dirty="0" smtClean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                     </a:t>
              </a:r>
              <a:r>
                <a:rPr kumimoji="1" lang="zh-CN" altLang="en-US" sz="1800" b="1" u="sng" dirty="0" smtClean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不恢复余数除法</a:t>
              </a:r>
              <a:endParaRPr kumimoji="1" lang="en-US" altLang="zh-CN" sz="1800" b="1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  <a:p>
              <a:pPr algn="just">
                <a:lnSpc>
                  <a:spcPct val="110000"/>
                </a:lnSpc>
              </a:pPr>
              <a:r>
                <a:rPr lang="en-US" altLang="zh-CN" sz="1600" b="1" dirty="0" smtClean="0">
                  <a:solidFill>
                    <a:srgbClr val="000080"/>
                  </a:solidFill>
                  <a:latin typeface="宋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                       </a:t>
              </a:r>
              <a:r>
                <a:rPr lang="en-US" altLang="zh-CN" sz="1600" b="1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0.1 0</a:t>
              </a:r>
              <a:r>
                <a:rPr lang="zh-CN" altLang="en-US" sz="1600" b="1" dirty="0" smtClean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 ？                                      </a:t>
              </a:r>
              <a:r>
                <a:rPr lang="en-US" altLang="zh-CN" sz="1600" b="1" dirty="0" smtClean="0">
                  <a:solidFill>
                    <a:srgbClr val="000080"/>
                  </a:solidFill>
                  <a:latin typeface="宋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600" b="1" dirty="0" smtClean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0.1 0 </a:t>
              </a:r>
              <a:r>
                <a:rPr lang="zh-CN" altLang="en-US" sz="1600" b="1" dirty="0" smtClean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？</a:t>
              </a:r>
              <a:endParaRPr lang="en-US" altLang="zh-CN" sz="1600" b="1" dirty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endParaRPr>
            </a:p>
            <a:p>
              <a:pPr algn="just">
                <a:lnSpc>
                  <a:spcPct val="110000"/>
                </a:lnSpc>
              </a:pPr>
              <a:r>
                <a:rPr lang="en-US" altLang="zh-CN" sz="1600" b="1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600" b="1" dirty="0" smtClean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600" b="1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0.1 1 0 1    0.1 0 </a:t>
              </a:r>
              <a:r>
                <a:rPr lang="en-US" altLang="zh-CN" sz="1600" b="1" dirty="0" smtClean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0 </a:t>
              </a:r>
              <a:r>
                <a:rPr lang="en-US" altLang="zh-CN" sz="1600" b="1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1 </a:t>
              </a:r>
              <a:r>
                <a:rPr lang="en-US" altLang="zh-CN" sz="1600" b="1" dirty="0">
                  <a:solidFill>
                    <a:srgbClr val="0000FF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0 0 0 </a:t>
              </a:r>
              <a:r>
                <a:rPr lang="en-US" altLang="zh-CN" sz="1600" b="1" dirty="0" smtClean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                  0.1 1 0 1    0.1 0 0 1 </a:t>
              </a:r>
              <a:r>
                <a:rPr lang="en-US" altLang="zh-CN" sz="1600" b="1" dirty="0" smtClean="0">
                  <a:solidFill>
                    <a:srgbClr val="0000FF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0 0 0 </a:t>
              </a:r>
              <a:r>
                <a:rPr lang="en-US" altLang="zh-CN" sz="1600" b="1" dirty="0" smtClean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    </a:t>
              </a:r>
              <a:endParaRPr lang="en-US" altLang="zh-CN" sz="1600" b="1" dirty="0"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endParaRPr>
            </a:p>
            <a:p>
              <a:pPr algn="just">
                <a:lnSpc>
                  <a:spcPct val="110000"/>
                </a:lnSpc>
              </a:pPr>
              <a:r>
                <a:rPr lang="en-US" altLang="zh-CN" sz="1600" b="1" dirty="0" smtClean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           -)      1 1 0 1        </a:t>
              </a:r>
              <a:r>
                <a:rPr lang="zh-CN" altLang="en-US" sz="1600" b="1" dirty="0" smtClean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够减，</a:t>
              </a:r>
              <a:r>
                <a:rPr lang="zh-CN" altLang="en-US" sz="16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商</a:t>
              </a:r>
              <a:r>
                <a:rPr lang="en-US" altLang="zh-CN" sz="1600" b="1" dirty="0" smtClean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1               -)      1 1 0 1               </a:t>
              </a:r>
              <a:endParaRPr lang="en-US" altLang="zh-CN" sz="1600" b="1" dirty="0" smtClean="0"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endParaRPr>
            </a:p>
            <a:p>
              <a:pPr algn="just">
                <a:lnSpc>
                  <a:spcPct val="110000"/>
                </a:lnSpc>
              </a:pPr>
              <a:r>
                <a:rPr lang="en-US" altLang="zh-CN" sz="1600" b="1" dirty="0" smtClean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                     1 0 </a:t>
              </a:r>
              <a:r>
                <a:rPr lang="en-US" altLang="zh-CN" sz="1600" b="1" dirty="0" smtClean="0">
                  <a:solidFill>
                    <a:srgbClr val="0000FF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1 0      </a:t>
              </a:r>
              <a:r>
                <a:rPr lang="zh-CN" altLang="en-US" sz="16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左移（补一位）</a:t>
              </a:r>
              <a:r>
                <a:rPr lang="zh-CN" altLang="en-US" sz="1600" b="1" dirty="0" smtClean="0">
                  <a:solidFill>
                    <a:srgbClr val="0000FF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                   </a:t>
              </a:r>
              <a:r>
                <a:rPr lang="en-US" altLang="zh-CN" sz="1600" b="1" dirty="0" smtClean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 1 0 </a:t>
              </a:r>
              <a:r>
                <a:rPr lang="en-US" altLang="zh-CN" sz="1600" b="1" dirty="0" smtClean="0">
                  <a:solidFill>
                    <a:srgbClr val="0000FF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1 0 </a:t>
              </a:r>
              <a:endParaRPr lang="en-US" altLang="zh-CN" sz="1600" b="1" dirty="0"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endParaRPr>
            </a:p>
            <a:p>
              <a:pPr algn="just">
                <a:lnSpc>
                  <a:spcPct val="110000"/>
                </a:lnSpc>
              </a:pPr>
              <a:r>
                <a:rPr lang="en-US" altLang="zh-CN" sz="1600" b="1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600" b="1" dirty="0" smtClean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          </a:t>
              </a:r>
              <a:r>
                <a:rPr lang="en-US" altLang="zh-CN" sz="1600" b="1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-)        1 1 0 1      </a:t>
              </a:r>
              <a:r>
                <a:rPr lang="zh-CN" altLang="en-US" sz="1600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试减                    </a:t>
              </a:r>
              <a:r>
                <a:rPr lang="en-US" altLang="zh-CN" sz="1600" b="1" dirty="0" smtClean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-)        1 1 0 1</a:t>
              </a:r>
              <a:endParaRPr lang="en-US" altLang="zh-CN" sz="1600" b="1" dirty="0">
                <a:solidFill>
                  <a:srgbClr val="0000FF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endParaRPr>
            </a:p>
            <a:p>
              <a:pPr algn="just">
                <a:lnSpc>
                  <a:spcPct val="110000"/>
                </a:lnSpc>
              </a:pPr>
              <a:r>
                <a:rPr lang="en-US" altLang="zh-CN" sz="1600" b="1" dirty="0" smtClean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                   -   </a:t>
              </a:r>
              <a:r>
                <a:rPr lang="en-US" altLang="zh-CN" sz="1600" b="1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600" b="1" dirty="0" smtClean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 1 </a:t>
              </a:r>
              <a:r>
                <a:rPr lang="en-US" altLang="zh-CN" sz="1600" b="1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1 </a:t>
              </a:r>
              <a:r>
                <a:rPr lang="en-US" altLang="zh-CN" sz="1600" b="1" dirty="0" smtClean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     </a:t>
              </a:r>
              <a:r>
                <a:rPr lang="zh-CN" altLang="en-US" sz="1600" b="1" dirty="0" smtClean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不够</a:t>
              </a:r>
              <a:r>
                <a:rPr lang="zh-CN" altLang="en-US" sz="1600" b="1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减：上</a:t>
              </a:r>
              <a:r>
                <a:rPr lang="zh-CN" altLang="en-US" sz="1600" b="1" dirty="0" smtClean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商</a:t>
              </a:r>
              <a:r>
                <a:rPr lang="en-US" altLang="zh-CN" sz="1600" b="1" dirty="0" smtClean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1600" b="1" dirty="0" smtClean="0">
                  <a:solidFill>
                    <a:srgbClr val="0000FF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                   -   </a:t>
              </a:r>
              <a:r>
                <a:rPr lang="en-US" altLang="zh-CN" sz="1600" b="1" dirty="0">
                  <a:solidFill>
                    <a:srgbClr val="0000FF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600" b="1" dirty="0" smtClean="0">
                  <a:solidFill>
                    <a:srgbClr val="0000FF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 1 1 0</a:t>
              </a:r>
              <a:endParaRPr lang="en-US" altLang="zh-CN" sz="1600" b="1" dirty="0">
                <a:solidFill>
                  <a:srgbClr val="0000FF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endParaRPr>
            </a:p>
            <a:p>
              <a:pPr algn="just">
                <a:lnSpc>
                  <a:spcPct val="110000"/>
                </a:lnSpc>
              </a:pPr>
              <a:r>
                <a:rPr lang="zh-CN" altLang="en-US" sz="1600" b="1" dirty="0" smtClean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恢复余数</a:t>
              </a:r>
              <a:r>
                <a:rPr lang="en-US" altLang="zh-CN" sz="1600" b="1" dirty="0" smtClean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sz="1600" b="1" dirty="0" smtClean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+)        1 1 0 1          </a:t>
              </a:r>
              <a:r>
                <a:rPr lang="zh-CN" altLang="en-US" sz="1600" b="1" dirty="0" smtClean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且</a:t>
              </a:r>
              <a:r>
                <a:rPr lang="zh-CN" altLang="en-US" sz="1600" b="1" dirty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需</a:t>
              </a:r>
              <a:r>
                <a:rPr lang="zh-CN" altLang="en-US" sz="1600" b="1" dirty="0" smtClean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恢复余数        </a:t>
              </a:r>
              <a:r>
                <a:rPr lang="en-US" altLang="zh-CN" sz="1600" b="1" dirty="0" smtClean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+)          1 1 0 1</a:t>
              </a:r>
              <a:r>
                <a:rPr lang="zh-CN" altLang="en-US" sz="1600" b="1" dirty="0" smtClean="0">
                  <a:solidFill>
                    <a:srgbClr val="0000FF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en-US" altLang="zh-CN" sz="1600" b="1" dirty="0">
                <a:solidFill>
                  <a:srgbClr val="0000FF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endParaRPr>
            </a:p>
            <a:p>
              <a:pPr algn="just">
                <a:lnSpc>
                  <a:spcPct val="110000"/>
                </a:lnSpc>
              </a:pPr>
              <a:r>
                <a:rPr lang="en-US" altLang="zh-CN" sz="1600" b="1" dirty="0" smtClean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                     </a:t>
              </a:r>
              <a:r>
                <a:rPr lang="en-US" altLang="zh-CN" sz="1600" b="1" dirty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1 </a:t>
              </a:r>
              <a:r>
                <a:rPr lang="en-US" altLang="zh-CN" sz="1600" b="1" dirty="0" smtClean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0 1 0 </a:t>
              </a:r>
              <a:r>
                <a:rPr lang="en-US" altLang="zh-CN" sz="1600" b="1" dirty="0">
                  <a:solidFill>
                    <a:srgbClr val="0000FF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1600" b="1" dirty="0" smtClean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altLang="en-US" sz="1600" b="1" dirty="0" smtClean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余数左移                              </a:t>
              </a:r>
              <a:r>
                <a:rPr lang="en-US" altLang="zh-CN" sz="1600" b="1" dirty="0" smtClean="0">
                  <a:solidFill>
                    <a:srgbClr val="0000FF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1600" b="1" dirty="0" smtClean="0">
                  <a:solidFill>
                    <a:srgbClr val="0000FF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600" b="1" dirty="0" smtClean="0">
                  <a:solidFill>
                    <a:srgbClr val="0000FF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1600" b="1" dirty="0" smtClean="0">
                  <a:solidFill>
                    <a:srgbClr val="0000FF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600" b="1" dirty="0" smtClean="0">
                  <a:solidFill>
                    <a:srgbClr val="0000FF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1600" b="1" dirty="0">
                <a:solidFill>
                  <a:srgbClr val="0000FF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endParaRPr>
            </a:p>
            <a:p>
              <a:pPr algn="just">
                <a:lnSpc>
                  <a:spcPct val="110000"/>
                </a:lnSpc>
              </a:pPr>
              <a:r>
                <a:rPr lang="en-US" altLang="zh-CN" sz="1600" b="1" dirty="0" smtClean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           -)          1 1 0 1    </a:t>
              </a:r>
              <a:r>
                <a:rPr lang="zh-CN" altLang="en-US" sz="1600" b="1" dirty="0" smtClean="0">
                  <a:solidFill>
                    <a:srgbClr val="FF000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试减</a:t>
              </a:r>
              <a:endParaRPr lang="en-US" altLang="zh-CN" sz="1600" b="1" dirty="0" smtClean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endParaRPr>
            </a:p>
            <a:p>
              <a:pPr algn="just">
                <a:lnSpc>
                  <a:spcPct val="110000"/>
                </a:lnSpc>
              </a:pPr>
              <a:r>
                <a:rPr lang="en-US" altLang="zh-CN" sz="1600" b="1" dirty="0" smtClean="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                         1 1 1</a:t>
              </a:r>
            </a:p>
            <a:p>
              <a:pPr>
                <a:lnSpc>
                  <a:spcPct val="130000"/>
                </a:lnSpc>
              </a:pPr>
              <a:endParaRPr lang="en-US" altLang="zh-CN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         </a:t>
              </a:r>
              <a:r>
                <a:rPr lang="zh-CN" altLang="en-US" sz="1800" dirty="0" smtClean="0">
                  <a:solidFill>
                    <a:srgbClr val="00206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够减时：上商</a:t>
              </a:r>
              <a:r>
                <a:rPr lang="en-US" altLang="zh-CN" sz="1800" dirty="0" smtClean="0">
                  <a:solidFill>
                    <a:srgbClr val="00206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1800" dirty="0" smtClean="0">
                  <a:solidFill>
                    <a:srgbClr val="00206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，左移、试减          够</a:t>
              </a:r>
              <a:r>
                <a:rPr lang="zh-CN" altLang="en-US" sz="1800" dirty="0">
                  <a:solidFill>
                    <a:srgbClr val="00206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减时：上商</a:t>
              </a:r>
              <a:r>
                <a:rPr lang="en-US" altLang="zh-CN" sz="1800" dirty="0">
                  <a:solidFill>
                    <a:srgbClr val="00206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1800" dirty="0">
                  <a:solidFill>
                    <a:srgbClr val="00206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，左移、试减</a:t>
              </a:r>
              <a:r>
                <a:rPr lang="zh-CN" altLang="en-US" sz="1800" dirty="0" smtClean="0">
                  <a:solidFill>
                    <a:srgbClr val="00206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     </a:t>
              </a:r>
              <a:endParaRPr lang="en-US" altLang="zh-CN" sz="1800" dirty="0" smtClean="0">
                <a:solidFill>
                  <a:srgbClr val="00206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800" b="1" dirty="0" smtClean="0">
                  <a:solidFill>
                    <a:srgbClr val="00206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       不够减时：上商</a:t>
              </a:r>
              <a:r>
                <a:rPr lang="en-US" altLang="zh-CN" sz="1800" b="1" dirty="0" smtClean="0">
                  <a:solidFill>
                    <a:srgbClr val="00206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0</a:t>
              </a:r>
              <a:r>
                <a:rPr lang="zh-CN" altLang="en-US" sz="1800" b="1" dirty="0" smtClean="0">
                  <a:solidFill>
                    <a:srgbClr val="00206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，恢复余数、        不够减时：上商</a:t>
              </a:r>
              <a:r>
                <a:rPr lang="en-US" altLang="zh-CN" sz="1800" b="1" dirty="0" smtClean="0">
                  <a:solidFill>
                    <a:srgbClr val="00206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0</a:t>
              </a:r>
              <a:r>
                <a:rPr lang="zh-CN" altLang="en-US" sz="1800" b="1" dirty="0" smtClean="0">
                  <a:solidFill>
                    <a:srgbClr val="00206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，左移、加（试减）</a:t>
              </a:r>
              <a:endParaRPr lang="en-US" altLang="zh-CN" sz="1800" b="1" dirty="0" smtClean="0">
                <a:solidFill>
                  <a:srgbClr val="00206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800" dirty="0">
                  <a:solidFill>
                    <a:srgbClr val="00206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 smtClean="0">
                  <a:solidFill>
                    <a:srgbClr val="00206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                </a:t>
              </a:r>
              <a:r>
                <a:rPr lang="zh-CN" altLang="en-US" sz="1800" dirty="0" smtClean="0">
                  <a:solidFill>
                    <a:srgbClr val="002060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Times New Roman" panose="02020603050405020304" pitchFamily="18" charset="0"/>
                </a:rPr>
                <a:t>再左移、试减</a:t>
              </a:r>
              <a:endParaRPr lang="en-US" altLang="zh-CN" sz="1800" b="1" dirty="0">
                <a:solidFill>
                  <a:srgbClr val="00206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Rectangle 2"/>
            <p:cNvSpPr>
              <a:spLocks noChangeArrowheads="1"/>
            </p:cNvSpPr>
            <p:nvPr/>
          </p:nvSpPr>
          <p:spPr bwMode="auto">
            <a:xfrm>
              <a:off x="2004449" y="1799713"/>
              <a:ext cx="1044424" cy="438369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19050">
              <a:solidFill>
                <a:srgbClr val="FF0000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47" name="Freeform 4"/>
            <p:cNvSpPr/>
            <p:nvPr/>
          </p:nvSpPr>
          <p:spPr bwMode="auto">
            <a:xfrm>
              <a:off x="1492478" y="1756856"/>
              <a:ext cx="2037255" cy="252856"/>
            </a:xfrm>
            <a:custGeom>
              <a:avLst/>
              <a:gdLst>
                <a:gd name="T0" fmla="*/ 0 w 1380"/>
                <a:gd name="T1" fmla="*/ 5275 h 240"/>
                <a:gd name="T2" fmla="*/ 393 w 1380"/>
                <a:gd name="T3" fmla="*/ 0 h 240"/>
                <a:gd name="T4" fmla="*/ 5170 w 1380"/>
                <a:gd name="T5" fmla="*/ 0 h 240"/>
                <a:gd name="T6" fmla="*/ 0 60000 65536"/>
                <a:gd name="T7" fmla="*/ 0 60000 65536"/>
                <a:gd name="T8" fmla="*/ 0 60000 65536"/>
                <a:gd name="T9" fmla="*/ 0 w 1380"/>
                <a:gd name="T10" fmla="*/ 0 h 240"/>
                <a:gd name="T11" fmla="*/ 1380 w 138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80" h="240">
                  <a:moveTo>
                    <a:pt x="0" y="240"/>
                  </a:moveTo>
                  <a:cubicBezTo>
                    <a:pt x="134" y="195"/>
                    <a:pt x="105" y="112"/>
                    <a:pt x="105" y="0"/>
                  </a:cubicBezTo>
                  <a:lnTo>
                    <a:pt x="138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5"/>
            <p:cNvSpPr>
              <a:spLocks noChangeShapeType="1"/>
            </p:cNvSpPr>
            <p:nvPr/>
          </p:nvSpPr>
          <p:spPr bwMode="auto">
            <a:xfrm>
              <a:off x="1615269" y="2309448"/>
              <a:ext cx="19343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6"/>
            <p:cNvSpPr>
              <a:spLocks noChangeShapeType="1"/>
            </p:cNvSpPr>
            <p:nvPr/>
          </p:nvSpPr>
          <p:spPr bwMode="auto">
            <a:xfrm>
              <a:off x="1615269" y="2833979"/>
              <a:ext cx="19343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7"/>
            <p:cNvSpPr>
              <a:spLocks noChangeShapeType="1"/>
            </p:cNvSpPr>
            <p:nvPr/>
          </p:nvSpPr>
          <p:spPr bwMode="auto">
            <a:xfrm>
              <a:off x="1615269" y="3370828"/>
              <a:ext cx="19343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Rectangle 11"/>
            <p:cNvSpPr>
              <a:spLocks noChangeArrowheads="1"/>
            </p:cNvSpPr>
            <p:nvPr/>
          </p:nvSpPr>
          <p:spPr bwMode="auto">
            <a:xfrm>
              <a:off x="2139576" y="3099644"/>
              <a:ext cx="3349046" cy="109258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52" name="Line 25"/>
            <p:cNvSpPr>
              <a:spLocks noChangeShapeType="1"/>
            </p:cNvSpPr>
            <p:nvPr/>
          </p:nvSpPr>
          <p:spPr bwMode="auto">
            <a:xfrm flipH="1">
              <a:off x="3116787" y="1983928"/>
              <a:ext cx="1395" cy="28465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26"/>
            <p:cNvSpPr>
              <a:spLocks noChangeShapeType="1"/>
            </p:cNvSpPr>
            <p:nvPr/>
          </p:nvSpPr>
          <p:spPr bwMode="auto">
            <a:xfrm flipH="1">
              <a:off x="3330276" y="2009712"/>
              <a:ext cx="0" cy="145881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7"/>
            <p:cNvSpPr>
              <a:spLocks noChangeShapeType="1"/>
            </p:cNvSpPr>
            <p:nvPr/>
          </p:nvSpPr>
          <p:spPr bwMode="auto">
            <a:xfrm>
              <a:off x="1615269" y="3909308"/>
              <a:ext cx="19343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左大括号 54"/>
            <p:cNvSpPr/>
            <p:nvPr/>
          </p:nvSpPr>
          <p:spPr>
            <a:xfrm>
              <a:off x="1185862" y="3099644"/>
              <a:ext cx="147320" cy="450164"/>
            </a:xfrm>
            <a:prstGeom prst="lef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Freeform 4"/>
            <p:cNvSpPr/>
            <p:nvPr/>
          </p:nvSpPr>
          <p:spPr bwMode="auto">
            <a:xfrm>
              <a:off x="6359118" y="1766042"/>
              <a:ext cx="2037255" cy="252856"/>
            </a:xfrm>
            <a:custGeom>
              <a:avLst/>
              <a:gdLst>
                <a:gd name="T0" fmla="*/ 0 w 1380"/>
                <a:gd name="T1" fmla="*/ 5275 h 240"/>
                <a:gd name="T2" fmla="*/ 393 w 1380"/>
                <a:gd name="T3" fmla="*/ 0 h 240"/>
                <a:gd name="T4" fmla="*/ 5170 w 1380"/>
                <a:gd name="T5" fmla="*/ 0 h 240"/>
                <a:gd name="T6" fmla="*/ 0 60000 65536"/>
                <a:gd name="T7" fmla="*/ 0 60000 65536"/>
                <a:gd name="T8" fmla="*/ 0 60000 65536"/>
                <a:gd name="T9" fmla="*/ 0 w 1380"/>
                <a:gd name="T10" fmla="*/ 0 h 240"/>
                <a:gd name="T11" fmla="*/ 1380 w 138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80" h="240">
                  <a:moveTo>
                    <a:pt x="0" y="240"/>
                  </a:moveTo>
                  <a:cubicBezTo>
                    <a:pt x="134" y="195"/>
                    <a:pt x="105" y="112"/>
                    <a:pt x="105" y="0"/>
                  </a:cubicBezTo>
                  <a:lnTo>
                    <a:pt x="138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5"/>
            <p:cNvSpPr>
              <a:spLocks noChangeShapeType="1"/>
            </p:cNvSpPr>
            <p:nvPr/>
          </p:nvSpPr>
          <p:spPr bwMode="auto">
            <a:xfrm>
              <a:off x="6462009" y="2309448"/>
              <a:ext cx="19343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5"/>
            <p:cNvSpPr>
              <a:spLocks noChangeShapeType="1"/>
            </p:cNvSpPr>
            <p:nvPr/>
          </p:nvSpPr>
          <p:spPr bwMode="auto">
            <a:xfrm>
              <a:off x="6472169" y="2833979"/>
              <a:ext cx="19343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25"/>
            <p:cNvSpPr>
              <a:spLocks noChangeShapeType="1"/>
            </p:cNvSpPr>
            <p:nvPr/>
          </p:nvSpPr>
          <p:spPr bwMode="auto">
            <a:xfrm flipH="1">
              <a:off x="7993587" y="1994000"/>
              <a:ext cx="1395" cy="28465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26"/>
            <p:cNvSpPr>
              <a:spLocks noChangeShapeType="1"/>
            </p:cNvSpPr>
            <p:nvPr/>
          </p:nvSpPr>
          <p:spPr bwMode="auto">
            <a:xfrm flipH="1">
              <a:off x="8207076" y="2019784"/>
              <a:ext cx="0" cy="81419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5"/>
            <p:cNvSpPr>
              <a:spLocks noChangeShapeType="1"/>
            </p:cNvSpPr>
            <p:nvPr/>
          </p:nvSpPr>
          <p:spPr bwMode="auto">
            <a:xfrm>
              <a:off x="6472169" y="3370828"/>
              <a:ext cx="19343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Rectangle 11"/>
            <p:cNvSpPr>
              <a:spLocks noChangeArrowheads="1"/>
            </p:cNvSpPr>
            <p:nvPr/>
          </p:nvSpPr>
          <p:spPr bwMode="auto">
            <a:xfrm>
              <a:off x="6173554" y="3099645"/>
              <a:ext cx="2381165" cy="54629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sp>
          <p:nvSpPr>
            <p:cNvPr id="63" name="右箭头 62"/>
            <p:cNvSpPr/>
            <p:nvPr/>
          </p:nvSpPr>
          <p:spPr>
            <a:xfrm>
              <a:off x="5778296" y="3324726"/>
              <a:ext cx="253771" cy="225082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Rectangle 2"/>
            <p:cNvSpPr>
              <a:spLocks noChangeArrowheads="1"/>
            </p:cNvSpPr>
            <p:nvPr/>
          </p:nvSpPr>
          <p:spPr bwMode="auto">
            <a:xfrm>
              <a:off x="377825" y="365125"/>
              <a:ext cx="8766175" cy="569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0" bIns="0">
              <a:spAutoFit/>
            </a:bodyPr>
            <a:lstStyle/>
            <a:p>
              <a:pPr indent="3175" eaLnBrk="1" hangingPunct="1">
                <a:lnSpc>
                  <a:spcPct val="170000"/>
                </a:lnSpc>
              </a:pPr>
              <a:r>
                <a:rPr lang="zh-CN" altLang="en-US" dirty="0">
                  <a:solidFill>
                    <a:srgbClr val="80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   2. 原码不恢复余数法（原码加减交替法</a:t>
              </a:r>
              <a:r>
                <a:rPr lang="zh-CN" altLang="en-US" dirty="0" smtClean="0">
                  <a:solidFill>
                    <a:srgbClr val="80000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）</a:t>
              </a:r>
              <a:endParaRPr lang="en-US" altLang="zh-CN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  <p:cxnSp>
        <p:nvCxnSpPr>
          <p:cNvPr id="75780" name="直接连接符 75779"/>
          <p:cNvCxnSpPr/>
          <p:nvPr/>
        </p:nvCxnSpPr>
        <p:spPr bwMode="auto">
          <a:xfrm>
            <a:off x="4760912" y="4439703"/>
            <a:ext cx="0" cy="120904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377825" y="365125"/>
            <a:ext cx="8766175" cy="325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0" bIns="0">
            <a:spAutoFit/>
          </a:bodyPr>
          <a:lstStyle/>
          <a:p>
            <a:pPr indent="3175" eaLnBrk="1" hangingPunct="1">
              <a:lnSpc>
                <a:spcPct val="170000"/>
              </a:lnSpc>
            </a:pPr>
            <a:r>
              <a:rPr lang="zh-CN" altLang="en-US" dirty="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2. 原码不恢复余数法（原码加减交替法）</a:t>
            </a:r>
          </a:p>
          <a:p>
            <a:pPr indent="3175" algn="just">
              <a:lnSpc>
                <a:spcPct val="140000"/>
              </a:lnSpc>
            </a:pP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上一步作 试减（例如 </a:t>
            </a:r>
            <a:r>
              <a:rPr lang="en-US" altLang="zh-CN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r</a:t>
            </a:r>
            <a:r>
              <a:rPr lang="en-US" altLang="zh-CN" baseline="-30000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</a:t>
            </a:r>
            <a:r>
              <a:rPr lang="en-US" altLang="zh-CN" baseline="-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80"/>
                </a:solidFill>
              </a:rPr>
              <a:t>←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2r</a:t>
            </a:r>
            <a:r>
              <a:rPr lang="en-US" altLang="zh-CN" baseline="-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i-1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-Y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）后：</a:t>
            </a:r>
            <a:endParaRPr lang="en-US" altLang="zh-CN" dirty="0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40000"/>
              </a:lnSpc>
            </a:pP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  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若</a:t>
            </a:r>
            <a:r>
              <a:rPr lang="en-US" altLang="zh-CN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r</a:t>
            </a:r>
            <a:r>
              <a:rPr lang="en-US" altLang="zh-CN" baseline="-30000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&gt;0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，商1，下次用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r</a:t>
            </a:r>
            <a:r>
              <a:rPr lang="en-US" altLang="zh-CN" baseline="-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i+1</a:t>
            </a:r>
            <a:r>
              <a:rPr lang="en-US" altLang="zh-CN" dirty="0">
                <a:solidFill>
                  <a:srgbClr val="000080"/>
                </a:solidFill>
              </a:rPr>
              <a:t> ←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</a:t>
            </a:r>
            <a:r>
              <a:rPr lang="en-US" altLang="zh-CN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r</a:t>
            </a:r>
            <a:r>
              <a:rPr lang="en-US" altLang="zh-CN" baseline="-30000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-Y 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求新余数和商； </a:t>
            </a:r>
            <a:endParaRPr lang="en-US" altLang="zh-CN" dirty="0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40000"/>
              </a:lnSpc>
            </a:pP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  若</a:t>
            </a:r>
            <a:r>
              <a:rPr lang="en-US" altLang="zh-CN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r</a:t>
            </a:r>
            <a:r>
              <a:rPr lang="en-US" altLang="zh-CN" baseline="-30000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&lt;0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：商0，下次用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r</a:t>
            </a:r>
            <a:r>
              <a:rPr lang="en-US" altLang="zh-CN" baseline="-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i+1</a:t>
            </a:r>
            <a:r>
              <a:rPr lang="en-US" altLang="zh-CN" dirty="0">
                <a:solidFill>
                  <a:srgbClr val="000080"/>
                </a:solidFill>
              </a:rPr>
              <a:t> ←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</a:t>
            </a:r>
            <a:r>
              <a:rPr lang="en-US" altLang="zh-CN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r</a:t>
            </a:r>
            <a:r>
              <a:rPr lang="en-US" altLang="zh-CN" baseline="-30000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</a:t>
            </a:r>
            <a:r>
              <a:rPr lang="en-US" altLang="zh-CN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+Y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求新余数和商，</a:t>
            </a:r>
            <a:endParaRPr lang="en-US" altLang="zh-CN" dirty="0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40000"/>
              </a:lnSpc>
            </a:pP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  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即，</a:t>
            </a:r>
            <a:r>
              <a:rPr lang="zh-CN" altLang="en-US" dirty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把</a:t>
            </a:r>
            <a:r>
              <a:rPr lang="zh-CN" altLang="en-US" u="heavy" dirty="0">
                <a:solidFill>
                  <a:srgbClr val="000080"/>
                </a:solidFill>
                <a:uFill>
                  <a:solidFill>
                    <a:srgbClr val="FF0000"/>
                  </a:solidFill>
                </a:uFill>
                <a:latin typeface="黑体" panose="02010600030101010101" pitchFamily="2" charset="-122"/>
                <a:ea typeface="黑体" panose="02010600030101010101" pitchFamily="2" charset="-122"/>
              </a:rPr>
              <a:t>恢复余数</a:t>
            </a:r>
            <a:r>
              <a:rPr lang="en-US" altLang="zh-CN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r</a:t>
            </a:r>
            <a:r>
              <a:rPr lang="en-US" altLang="zh-CN" baseline="-30000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0080"/>
                </a:solidFill>
              </a:rPr>
              <a:t> ←</a:t>
            </a:r>
            <a:r>
              <a:rPr lang="en-US" altLang="zh-CN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r</a:t>
            </a:r>
            <a:r>
              <a:rPr lang="en-US" altLang="zh-CN" baseline="-30000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</a:t>
            </a:r>
            <a:r>
              <a:rPr lang="en-US" altLang="zh-CN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+Y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endParaRPr lang="en-US" altLang="zh-CN" dirty="0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40000"/>
              </a:lnSpc>
            </a:pP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              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和</a:t>
            </a:r>
            <a:r>
              <a:rPr lang="zh-CN" altLang="en-US" u="heavy" dirty="0">
                <a:solidFill>
                  <a:srgbClr val="000080"/>
                </a:solidFill>
                <a:uFill>
                  <a:solidFill>
                    <a:srgbClr val="FF0000"/>
                  </a:solidFill>
                </a:uFill>
                <a:latin typeface="黑体" panose="02010600030101010101" pitchFamily="2" charset="-122"/>
                <a:ea typeface="黑体" panose="02010600030101010101" pitchFamily="2" charset="-122"/>
              </a:rPr>
              <a:t>左移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并</a:t>
            </a:r>
            <a:r>
              <a:rPr lang="zh-CN" altLang="en-US" u="heavy" dirty="0">
                <a:solidFill>
                  <a:srgbClr val="000080"/>
                </a:solidFill>
                <a:uFill>
                  <a:solidFill>
                    <a:srgbClr val="FF0000"/>
                  </a:solidFill>
                </a:uFill>
                <a:latin typeface="黑体" panose="02010600030101010101" pitchFamily="2" charset="-122"/>
                <a:ea typeface="黑体" panose="02010600030101010101" pitchFamily="2" charset="-122"/>
              </a:rPr>
              <a:t>试减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r</a:t>
            </a:r>
            <a:r>
              <a:rPr lang="en-US" altLang="zh-CN" baseline="-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i+1</a:t>
            </a:r>
            <a:r>
              <a:rPr lang="en-US" altLang="zh-CN" dirty="0">
                <a:solidFill>
                  <a:srgbClr val="000080"/>
                </a:solidFill>
              </a:rPr>
              <a:t> ←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</a:t>
            </a:r>
            <a:r>
              <a:rPr lang="en-US" altLang="zh-CN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r</a:t>
            </a:r>
            <a:r>
              <a:rPr lang="en-US" altLang="zh-CN" baseline="-30000" dirty="0" err="1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-Y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合并</a:t>
            </a:r>
            <a:endParaRPr lang="en-US" altLang="zh-CN" sz="2200" dirty="0">
              <a:solidFill>
                <a:srgbClr val="FF000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655955" y="3876341"/>
            <a:ext cx="8085138" cy="1868487"/>
          </a:xfrm>
          <a:prstGeom prst="rect">
            <a:avLst/>
          </a:prstGeom>
          <a:gradFill rotWithShape="0">
            <a:gsLst>
              <a:gs pos="0">
                <a:srgbClr val="ADD6FF"/>
              </a:gs>
              <a:gs pos="50000">
                <a:srgbClr val="F5E3F3"/>
              </a:gs>
              <a:gs pos="100000">
                <a:srgbClr val="ADD6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sysDot"/>
                <a:miter lim="800000"/>
                <a:headEnd/>
                <a:tailEnd type="none" w="sm" len="sm"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zh-CN" altLang="en-US" i="1" dirty="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？思考：</a:t>
            </a:r>
          </a:p>
          <a:p>
            <a:pPr eaLnBrk="1" hangingPunct="1"/>
            <a:r>
              <a:rPr lang="zh-CN" altLang="en-US" i="1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1．从原码的恢复余数法变到加减交替法，其数学推导并不复杂，但电路的实现变得简单了，运算速度也快了，你从中得到了什么启发？</a:t>
            </a: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3671888" y="2590800"/>
            <a:ext cx="3810000" cy="10334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0">
            <a:spAutoFit/>
          </a:bodyPr>
          <a:lstStyle/>
          <a:p>
            <a:pPr eaLnBrk="0" hangingPunct="0">
              <a:lnSpc>
                <a:spcPct val="120000"/>
              </a:lnSpc>
            </a:pPr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746125" y="473075"/>
            <a:ext cx="839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原码加减交替除法示例：</a:t>
            </a:r>
            <a:r>
              <a:rPr lang="zh-CN" altLang="en-US"/>
              <a:t> </a:t>
            </a:r>
            <a:endParaRPr lang="zh-CN" altLang="en-US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704850" y="1014413"/>
            <a:ext cx="84391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indent="3175" algn="just" eaLnBrk="1" hangingPunct="1"/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已知：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X=-0.10101，Y=0.11110，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求：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X÷Y。 (P113 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例12)</a:t>
            </a:r>
          </a:p>
          <a:p>
            <a:pPr indent="3175" algn="just" eaLnBrk="1" hangingPunct="1">
              <a:lnSpc>
                <a:spcPct val="90000"/>
              </a:lnSpc>
            </a:pP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/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|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X|=00.10101→A，|Y|=00.11110→B，0→C</a:t>
            </a:r>
            <a:endParaRPr lang="en-US" altLang="zh-CN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/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[|Y|]</a:t>
            </a:r>
            <a:r>
              <a:rPr lang="zh-CN" altLang="en-US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变补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=11.00010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746125" y="473075"/>
            <a:ext cx="839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原码加减交替除法示例：</a:t>
            </a:r>
            <a:r>
              <a:rPr lang="zh-CN" altLang="en-US" sz="1100"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aphicFrame>
        <p:nvGraphicFramePr>
          <p:cNvPr id="77827" name="Object 4"/>
          <p:cNvGraphicFramePr>
            <a:graphicFrameLocks noChangeAspect="1"/>
          </p:cNvGraphicFramePr>
          <p:nvPr/>
        </p:nvGraphicFramePr>
        <p:xfrm>
          <a:off x="1285875" y="1095375"/>
          <a:ext cx="6230938" cy="529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3" name="Document" r:id="rId4" imgW="6495415" imgH="5512435" progId="Word.Document.8">
                  <p:embed/>
                </p:oleObj>
              </mc:Choice>
              <mc:Fallback>
                <p:oleObj name="Document" r:id="rId4" imgW="6495415" imgH="551243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1095375"/>
                        <a:ext cx="6230938" cy="529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828" name="Group 39"/>
          <p:cNvGrpSpPr/>
          <p:nvPr/>
        </p:nvGrpSpPr>
        <p:grpSpPr bwMode="auto">
          <a:xfrm>
            <a:off x="1196975" y="1041400"/>
            <a:ext cx="3762375" cy="4295775"/>
            <a:chOff x="754" y="656"/>
            <a:chExt cx="2370" cy="2706"/>
          </a:xfrm>
        </p:grpSpPr>
        <p:grpSp>
          <p:nvGrpSpPr>
            <p:cNvPr id="77829" name="Group 6"/>
            <p:cNvGrpSpPr/>
            <p:nvPr/>
          </p:nvGrpSpPr>
          <p:grpSpPr bwMode="auto">
            <a:xfrm>
              <a:off x="754" y="1107"/>
              <a:ext cx="1539" cy="2204"/>
              <a:chOff x="1021" y="3318"/>
              <a:chExt cx="2520" cy="5304"/>
            </a:xfrm>
          </p:grpSpPr>
          <p:sp>
            <p:nvSpPr>
              <p:cNvPr id="77848" name="Line 7"/>
              <p:cNvSpPr>
                <a:spLocks noChangeShapeType="1"/>
              </p:cNvSpPr>
              <p:nvPr/>
            </p:nvSpPr>
            <p:spPr bwMode="auto">
              <a:xfrm>
                <a:off x="1021" y="3318"/>
                <a:ext cx="2520" cy="0"/>
              </a:xfrm>
              <a:prstGeom prst="line">
                <a:avLst/>
              </a:prstGeom>
              <a:noFill/>
              <a:ln w="190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49" name="Line 8"/>
              <p:cNvSpPr>
                <a:spLocks noChangeShapeType="1"/>
              </p:cNvSpPr>
              <p:nvPr/>
            </p:nvSpPr>
            <p:spPr bwMode="auto">
              <a:xfrm>
                <a:off x="1021" y="4254"/>
                <a:ext cx="2520" cy="0"/>
              </a:xfrm>
              <a:prstGeom prst="line">
                <a:avLst/>
              </a:prstGeom>
              <a:noFill/>
              <a:ln w="190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50" name="Line 9"/>
              <p:cNvSpPr>
                <a:spLocks noChangeShapeType="1"/>
              </p:cNvSpPr>
              <p:nvPr/>
            </p:nvSpPr>
            <p:spPr bwMode="auto">
              <a:xfrm>
                <a:off x="1021" y="5190"/>
                <a:ext cx="2520" cy="0"/>
              </a:xfrm>
              <a:prstGeom prst="line">
                <a:avLst/>
              </a:prstGeom>
              <a:noFill/>
              <a:ln w="190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51" name="Line 10"/>
              <p:cNvSpPr>
                <a:spLocks noChangeShapeType="1"/>
              </p:cNvSpPr>
              <p:nvPr/>
            </p:nvSpPr>
            <p:spPr bwMode="auto">
              <a:xfrm>
                <a:off x="1021" y="6126"/>
                <a:ext cx="2520" cy="0"/>
              </a:xfrm>
              <a:prstGeom prst="line">
                <a:avLst/>
              </a:prstGeom>
              <a:noFill/>
              <a:ln w="190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52" name="Line 11"/>
              <p:cNvSpPr>
                <a:spLocks noChangeShapeType="1"/>
              </p:cNvSpPr>
              <p:nvPr/>
            </p:nvSpPr>
            <p:spPr bwMode="auto">
              <a:xfrm>
                <a:off x="1021" y="7062"/>
                <a:ext cx="2520" cy="0"/>
              </a:xfrm>
              <a:prstGeom prst="line">
                <a:avLst/>
              </a:prstGeom>
              <a:noFill/>
              <a:ln w="190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53" name="Line 12"/>
              <p:cNvSpPr>
                <a:spLocks noChangeShapeType="1"/>
              </p:cNvSpPr>
              <p:nvPr/>
            </p:nvSpPr>
            <p:spPr bwMode="auto">
              <a:xfrm>
                <a:off x="1021" y="8622"/>
                <a:ext cx="2520" cy="0"/>
              </a:xfrm>
              <a:prstGeom prst="line">
                <a:avLst/>
              </a:prstGeom>
              <a:noFill/>
              <a:ln w="190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54" name="Line 13"/>
              <p:cNvSpPr>
                <a:spLocks noChangeShapeType="1"/>
              </p:cNvSpPr>
              <p:nvPr/>
            </p:nvSpPr>
            <p:spPr bwMode="auto">
              <a:xfrm>
                <a:off x="1021" y="4254"/>
                <a:ext cx="2520" cy="0"/>
              </a:xfrm>
              <a:prstGeom prst="line">
                <a:avLst/>
              </a:prstGeom>
              <a:noFill/>
              <a:ln w="190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55" name="Line 14"/>
              <p:cNvSpPr>
                <a:spLocks noChangeShapeType="1"/>
              </p:cNvSpPr>
              <p:nvPr/>
            </p:nvSpPr>
            <p:spPr bwMode="auto">
              <a:xfrm>
                <a:off x="1021" y="5190"/>
                <a:ext cx="2520" cy="0"/>
              </a:xfrm>
              <a:prstGeom prst="line">
                <a:avLst/>
              </a:prstGeom>
              <a:noFill/>
              <a:ln w="190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56" name="Line 15"/>
              <p:cNvSpPr>
                <a:spLocks noChangeShapeType="1"/>
              </p:cNvSpPr>
              <p:nvPr/>
            </p:nvSpPr>
            <p:spPr bwMode="auto">
              <a:xfrm>
                <a:off x="1021" y="6126"/>
                <a:ext cx="2520" cy="0"/>
              </a:xfrm>
              <a:prstGeom prst="line">
                <a:avLst/>
              </a:prstGeom>
              <a:noFill/>
              <a:ln w="190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57" name="Line 16"/>
              <p:cNvSpPr>
                <a:spLocks noChangeShapeType="1"/>
              </p:cNvSpPr>
              <p:nvPr/>
            </p:nvSpPr>
            <p:spPr bwMode="auto">
              <a:xfrm>
                <a:off x="1021" y="7062"/>
                <a:ext cx="2520" cy="0"/>
              </a:xfrm>
              <a:prstGeom prst="line">
                <a:avLst/>
              </a:prstGeom>
              <a:noFill/>
              <a:ln w="190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58" name="Line 17"/>
              <p:cNvSpPr>
                <a:spLocks noChangeShapeType="1"/>
              </p:cNvSpPr>
              <p:nvPr/>
            </p:nvSpPr>
            <p:spPr bwMode="auto">
              <a:xfrm>
                <a:off x="1021" y="7998"/>
                <a:ext cx="2520" cy="0"/>
              </a:xfrm>
              <a:prstGeom prst="line">
                <a:avLst/>
              </a:prstGeom>
              <a:noFill/>
              <a:ln w="190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59" name="Line 18"/>
              <p:cNvSpPr>
                <a:spLocks noChangeShapeType="1"/>
              </p:cNvSpPr>
              <p:nvPr/>
            </p:nvSpPr>
            <p:spPr bwMode="auto">
              <a:xfrm>
                <a:off x="1021" y="8622"/>
                <a:ext cx="2520" cy="0"/>
              </a:xfrm>
              <a:prstGeom prst="line">
                <a:avLst/>
              </a:prstGeom>
              <a:noFill/>
              <a:ln w="190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7830" name="Text Box 19"/>
            <p:cNvSpPr txBox="1">
              <a:spLocks noChangeArrowheads="1"/>
            </p:cNvSpPr>
            <p:nvPr/>
          </p:nvSpPr>
          <p:spPr bwMode="auto">
            <a:xfrm>
              <a:off x="1389" y="656"/>
              <a:ext cx="880" cy="14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0080"/>
              </a:solidFill>
              <a:miter lim="800000"/>
            </a:ln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4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</a:t>
              </a:r>
              <a:r>
                <a:rPr kumimoji="0" lang="zh-CN" altLang="en-US" sz="14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寄存器</a:t>
              </a:r>
            </a:p>
          </p:txBody>
        </p:sp>
        <p:sp>
          <p:nvSpPr>
            <p:cNvPr id="77831" name="Text Box 20"/>
            <p:cNvSpPr txBox="1">
              <a:spLocks noChangeArrowheads="1"/>
            </p:cNvSpPr>
            <p:nvPr/>
          </p:nvSpPr>
          <p:spPr bwMode="auto">
            <a:xfrm>
              <a:off x="2391" y="656"/>
              <a:ext cx="733" cy="145"/>
            </a:xfrm>
            <a:prstGeom prst="rect">
              <a:avLst/>
            </a:prstGeom>
            <a:solidFill>
              <a:srgbClr val="00FFFF"/>
            </a:solidFill>
            <a:ln w="19050">
              <a:solidFill>
                <a:srgbClr val="000080"/>
              </a:solidFill>
              <a:miter lim="800000"/>
            </a:ln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4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kumimoji="0" lang="zh-CN" altLang="en-US" sz="14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寄存器</a:t>
              </a:r>
            </a:p>
          </p:txBody>
        </p:sp>
        <p:sp>
          <p:nvSpPr>
            <p:cNvPr id="77832" name="Line 21"/>
            <p:cNvSpPr>
              <a:spLocks noChangeShapeType="1"/>
            </p:cNvSpPr>
            <p:nvPr/>
          </p:nvSpPr>
          <p:spPr bwMode="auto">
            <a:xfrm flipH="1">
              <a:off x="2269" y="729"/>
              <a:ext cx="122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3" name="Line 22"/>
            <p:cNvSpPr>
              <a:spLocks noChangeShapeType="1"/>
            </p:cNvSpPr>
            <p:nvPr/>
          </p:nvSpPr>
          <p:spPr bwMode="auto">
            <a:xfrm flipH="1">
              <a:off x="1487" y="1209"/>
              <a:ext cx="49" cy="6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4" name="Line 23"/>
            <p:cNvSpPr>
              <a:spLocks noChangeShapeType="1"/>
            </p:cNvSpPr>
            <p:nvPr/>
          </p:nvSpPr>
          <p:spPr bwMode="auto">
            <a:xfrm flipH="1">
              <a:off x="1609" y="1209"/>
              <a:ext cx="49" cy="6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5" name="Line 24"/>
            <p:cNvSpPr>
              <a:spLocks noChangeShapeType="1"/>
            </p:cNvSpPr>
            <p:nvPr/>
          </p:nvSpPr>
          <p:spPr bwMode="auto">
            <a:xfrm flipH="1">
              <a:off x="1731" y="1209"/>
              <a:ext cx="49" cy="6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6" name="Line 25"/>
            <p:cNvSpPr>
              <a:spLocks noChangeShapeType="1"/>
            </p:cNvSpPr>
            <p:nvPr/>
          </p:nvSpPr>
          <p:spPr bwMode="auto">
            <a:xfrm flipH="1">
              <a:off x="1853" y="1209"/>
              <a:ext cx="49" cy="6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7" name="Line 26"/>
            <p:cNvSpPr>
              <a:spLocks noChangeShapeType="1"/>
            </p:cNvSpPr>
            <p:nvPr/>
          </p:nvSpPr>
          <p:spPr bwMode="auto">
            <a:xfrm flipH="1">
              <a:off x="1976" y="1209"/>
              <a:ext cx="49" cy="6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8" name="Line 27"/>
            <p:cNvSpPr>
              <a:spLocks noChangeShapeType="1"/>
            </p:cNvSpPr>
            <p:nvPr/>
          </p:nvSpPr>
          <p:spPr bwMode="auto">
            <a:xfrm flipH="1">
              <a:off x="2098" y="1209"/>
              <a:ext cx="49" cy="6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9" name="Line 28"/>
            <p:cNvSpPr>
              <a:spLocks noChangeShapeType="1"/>
            </p:cNvSpPr>
            <p:nvPr/>
          </p:nvSpPr>
          <p:spPr bwMode="auto">
            <a:xfrm flipH="1">
              <a:off x="1487" y="1602"/>
              <a:ext cx="49" cy="6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0" name="Line 29"/>
            <p:cNvSpPr>
              <a:spLocks noChangeShapeType="1"/>
            </p:cNvSpPr>
            <p:nvPr/>
          </p:nvSpPr>
          <p:spPr bwMode="auto">
            <a:xfrm flipH="1">
              <a:off x="1609" y="1602"/>
              <a:ext cx="49" cy="6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1" name="Line 30"/>
            <p:cNvSpPr>
              <a:spLocks noChangeShapeType="1"/>
            </p:cNvSpPr>
            <p:nvPr/>
          </p:nvSpPr>
          <p:spPr bwMode="auto">
            <a:xfrm flipH="1">
              <a:off x="1731" y="1602"/>
              <a:ext cx="49" cy="6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2" name="Line 31"/>
            <p:cNvSpPr>
              <a:spLocks noChangeShapeType="1"/>
            </p:cNvSpPr>
            <p:nvPr/>
          </p:nvSpPr>
          <p:spPr bwMode="auto">
            <a:xfrm flipH="1">
              <a:off x="1853" y="1602"/>
              <a:ext cx="49" cy="6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3" name="Line 32"/>
            <p:cNvSpPr>
              <a:spLocks noChangeShapeType="1"/>
            </p:cNvSpPr>
            <p:nvPr/>
          </p:nvSpPr>
          <p:spPr bwMode="auto">
            <a:xfrm flipH="1">
              <a:off x="1976" y="1602"/>
              <a:ext cx="49" cy="6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4" name="Line 33"/>
            <p:cNvSpPr>
              <a:spLocks noChangeShapeType="1"/>
            </p:cNvSpPr>
            <p:nvPr/>
          </p:nvSpPr>
          <p:spPr bwMode="auto">
            <a:xfrm flipH="1">
              <a:off x="2098" y="1602"/>
              <a:ext cx="49" cy="6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5" name="Freeform 34"/>
            <p:cNvSpPr/>
            <p:nvPr/>
          </p:nvSpPr>
          <p:spPr bwMode="auto">
            <a:xfrm>
              <a:off x="2340" y="845"/>
              <a:ext cx="684" cy="2517"/>
            </a:xfrm>
            <a:custGeom>
              <a:avLst/>
              <a:gdLst>
                <a:gd name="T0" fmla="*/ 1 w 1176"/>
                <a:gd name="T1" fmla="*/ 0 h 5363"/>
                <a:gd name="T2" fmla="*/ 1 w 1176"/>
                <a:gd name="T3" fmla="*/ 0 h 5363"/>
                <a:gd name="T4" fmla="*/ 1 w 1176"/>
                <a:gd name="T5" fmla="*/ 0 h 5363"/>
                <a:gd name="T6" fmla="*/ 1 w 1176"/>
                <a:gd name="T7" fmla="*/ 0 h 5363"/>
                <a:gd name="T8" fmla="*/ 1 w 1176"/>
                <a:gd name="T9" fmla="*/ 0 h 5363"/>
                <a:gd name="T10" fmla="*/ 1 w 1176"/>
                <a:gd name="T11" fmla="*/ 0 h 5363"/>
                <a:gd name="T12" fmla="*/ 1 w 1176"/>
                <a:gd name="T13" fmla="*/ 0 h 5363"/>
                <a:gd name="T14" fmla="*/ 1 w 1176"/>
                <a:gd name="T15" fmla="*/ 0 h 5363"/>
                <a:gd name="T16" fmla="*/ 1 w 1176"/>
                <a:gd name="T17" fmla="*/ 0 h 5363"/>
                <a:gd name="T18" fmla="*/ 1 w 1176"/>
                <a:gd name="T19" fmla="*/ 0 h 5363"/>
                <a:gd name="T20" fmla="*/ 1 w 1176"/>
                <a:gd name="T21" fmla="*/ 0 h 5363"/>
                <a:gd name="T22" fmla="*/ 1 w 1176"/>
                <a:gd name="T23" fmla="*/ 0 h 5363"/>
                <a:gd name="T24" fmla="*/ 0 w 1176"/>
                <a:gd name="T25" fmla="*/ 0 h 5363"/>
                <a:gd name="T26" fmla="*/ 0 w 1176"/>
                <a:gd name="T27" fmla="*/ 0 h 536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76"/>
                <a:gd name="T43" fmla="*/ 0 h 5363"/>
                <a:gd name="T44" fmla="*/ 1176 w 1176"/>
                <a:gd name="T45" fmla="*/ 5363 h 536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76" h="5363">
                  <a:moveTo>
                    <a:pt x="1176" y="0"/>
                  </a:moveTo>
                  <a:lnTo>
                    <a:pt x="1176" y="496"/>
                  </a:lnTo>
                  <a:lnTo>
                    <a:pt x="1008" y="496"/>
                  </a:lnTo>
                  <a:lnTo>
                    <a:pt x="1008" y="1364"/>
                  </a:lnTo>
                  <a:lnTo>
                    <a:pt x="798" y="1364"/>
                  </a:lnTo>
                  <a:lnTo>
                    <a:pt x="798" y="2201"/>
                  </a:lnTo>
                  <a:lnTo>
                    <a:pt x="609" y="2201"/>
                  </a:lnTo>
                  <a:lnTo>
                    <a:pt x="609" y="3038"/>
                  </a:lnTo>
                  <a:lnTo>
                    <a:pt x="399" y="3038"/>
                  </a:lnTo>
                  <a:lnTo>
                    <a:pt x="399" y="3875"/>
                  </a:lnTo>
                  <a:lnTo>
                    <a:pt x="168" y="3875"/>
                  </a:lnTo>
                  <a:lnTo>
                    <a:pt x="168" y="4712"/>
                  </a:lnTo>
                  <a:lnTo>
                    <a:pt x="0" y="4712"/>
                  </a:lnTo>
                  <a:lnTo>
                    <a:pt x="0" y="5363"/>
                  </a:lnTo>
                </a:path>
              </a:pathLst>
            </a:custGeom>
            <a:noFill/>
            <a:ln w="19050" cap="flat" cmpd="sng">
              <a:solidFill>
                <a:srgbClr val="00008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6" name="Freeform 35"/>
            <p:cNvSpPr/>
            <p:nvPr/>
          </p:nvSpPr>
          <p:spPr bwMode="auto">
            <a:xfrm>
              <a:off x="2257" y="962"/>
              <a:ext cx="183" cy="305"/>
            </a:xfrm>
            <a:custGeom>
              <a:avLst/>
              <a:gdLst>
                <a:gd name="T0" fmla="*/ 1 w 315"/>
                <a:gd name="T1" fmla="*/ 0 h 651"/>
                <a:gd name="T2" fmla="*/ 1 w 315"/>
                <a:gd name="T3" fmla="*/ 0 h 651"/>
                <a:gd name="T4" fmla="*/ 1 w 315"/>
                <a:gd name="T5" fmla="*/ 0 h 651"/>
                <a:gd name="T6" fmla="*/ 1 w 315"/>
                <a:gd name="T7" fmla="*/ 0 h 651"/>
                <a:gd name="T8" fmla="*/ 0 w 315"/>
                <a:gd name="T9" fmla="*/ 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5"/>
                <a:gd name="T16" fmla="*/ 0 h 651"/>
                <a:gd name="T17" fmla="*/ 315 w 315"/>
                <a:gd name="T18" fmla="*/ 651 h 6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5" h="651">
                  <a:moveTo>
                    <a:pt x="315" y="0"/>
                  </a:moveTo>
                  <a:lnTo>
                    <a:pt x="315" y="248"/>
                  </a:lnTo>
                  <a:lnTo>
                    <a:pt x="105" y="372"/>
                  </a:lnTo>
                  <a:lnTo>
                    <a:pt x="105" y="558"/>
                  </a:lnTo>
                  <a:lnTo>
                    <a:pt x="0" y="651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7" name="Freeform 36"/>
            <p:cNvSpPr/>
            <p:nvPr/>
          </p:nvSpPr>
          <p:spPr bwMode="auto">
            <a:xfrm>
              <a:off x="2244" y="962"/>
              <a:ext cx="318" cy="712"/>
            </a:xfrm>
            <a:custGeom>
              <a:avLst/>
              <a:gdLst>
                <a:gd name="T0" fmla="*/ 1 w 525"/>
                <a:gd name="T1" fmla="*/ 0 h 1519"/>
                <a:gd name="T2" fmla="*/ 1 w 525"/>
                <a:gd name="T3" fmla="*/ 0 h 1519"/>
                <a:gd name="T4" fmla="*/ 1 w 525"/>
                <a:gd name="T5" fmla="*/ 0 h 1519"/>
                <a:gd name="T6" fmla="*/ 1 w 525"/>
                <a:gd name="T7" fmla="*/ 0 h 1519"/>
                <a:gd name="T8" fmla="*/ 1 w 525"/>
                <a:gd name="T9" fmla="*/ 0 h 1519"/>
                <a:gd name="T10" fmla="*/ 1 w 525"/>
                <a:gd name="T11" fmla="*/ 0 h 1519"/>
                <a:gd name="T12" fmla="*/ 0 w 525"/>
                <a:gd name="T13" fmla="*/ 0 h 15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5"/>
                <a:gd name="T22" fmla="*/ 0 h 1519"/>
                <a:gd name="T23" fmla="*/ 525 w 525"/>
                <a:gd name="T24" fmla="*/ 1519 h 15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5" h="1519">
                  <a:moveTo>
                    <a:pt x="525" y="0"/>
                  </a:moveTo>
                  <a:lnTo>
                    <a:pt x="525" y="248"/>
                  </a:lnTo>
                  <a:lnTo>
                    <a:pt x="315" y="372"/>
                  </a:lnTo>
                  <a:lnTo>
                    <a:pt x="315" y="1116"/>
                  </a:lnTo>
                  <a:lnTo>
                    <a:pt x="126" y="1271"/>
                  </a:lnTo>
                  <a:lnTo>
                    <a:pt x="126" y="1395"/>
                  </a:lnTo>
                  <a:lnTo>
                    <a:pt x="0" y="1519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746125" y="473075"/>
            <a:ext cx="839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原码加减交替除法示例：</a:t>
            </a:r>
            <a:r>
              <a:rPr lang="zh-CN" altLang="en-US" sz="1100"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aphicFrame>
        <p:nvGraphicFramePr>
          <p:cNvPr id="78851" name="Object 4"/>
          <p:cNvGraphicFramePr>
            <a:graphicFrameLocks noChangeAspect="1"/>
          </p:cNvGraphicFramePr>
          <p:nvPr/>
        </p:nvGraphicFramePr>
        <p:xfrm>
          <a:off x="1285875" y="1095375"/>
          <a:ext cx="6230938" cy="529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8" name="Document" r:id="rId4" imgW="6495415" imgH="5512435" progId="Word.Document.8">
                  <p:embed/>
                </p:oleObj>
              </mc:Choice>
              <mc:Fallback>
                <p:oleObj name="Document" r:id="rId4" imgW="6495415" imgH="551243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1095375"/>
                        <a:ext cx="6230938" cy="529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852" name="Group 5"/>
          <p:cNvGrpSpPr/>
          <p:nvPr/>
        </p:nvGrpSpPr>
        <p:grpSpPr bwMode="auto">
          <a:xfrm>
            <a:off x="1196975" y="1041400"/>
            <a:ext cx="3762375" cy="4295775"/>
            <a:chOff x="754" y="656"/>
            <a:chExt cx="2370" cy="2706"/>
          </a:xfrm>
        </p:grpSpPr>
        <p:grpSp>
          <p:nvGrpSpPr>
            <p:cNvPr id="78854" name="Group 6"/>
            <p:cNvGrpSpPr/>
            <p:nvPr/>
          </p:nvGrpSpPr>
          <p:grpSpPr bwMode="auto">
            <a:xfrm>
              <a:off x="754" y="1107"/>
              <a:ext cx="1539" cy="2204"/>
              <a:chOff x="1021" y="3318"/>
              <a:chExt cx="2520" cy="5304"/>
            </a:xfrm>
          </p:grpSpPr>
          <p:sp>
            <p:nvSpPr>
              <p:cNvPr id="78873" name="Line 7"/>
              <p:cNvSpPr>
                <a:spLocks noChangeShapeType="1"/>
              </p:cNvSpPr>
              <p:nvPr/>
            </p:nvSpPr>
            <p:spPr bwMode="auto">
              <a:xfrm>
                <a:off x="1021" y="3318"/>
                <a:ext cx="2520" cy="0"/>
              </a:xfrm>
              <a:prstGeom prst="line">
                <a:avLst/>
              </a:prstGeom>
              <a:noFill/>
              <a:ln w="190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74" name="Line 8"/>
              <p:cNvSpPr>
                <a:spLocks noChangeShapeType="1"/>
              </p:cNvSpPr>
              <p:nvPr/>
            </p:nvSpPr>
            <p:spPr bwMode="auto">
              <a:xfrm>
                <a:off x="1021" y="4254"/>
                <a:ext cx="2520" cy="0"/>
              </a:xfrm>
              <a:prstGeom prst="line">
                <a:avLst/>
              </a:prstGeom>
              <a:noFill/>
              <a:ln w="190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75" name="Line 9"/>
              <p:cNvSpPr>
                <a:spLocks noChangeShapeType="1"/>
              </p:cNvSpPr>
              <p:nvPr/>
            </p:nvSpPr>
            <p:spPr bwMode="auto">
              <a:xfrm>
                <a:off x="1021" y="5190"/>
                <a:ext cx="2520" cy="0"/>
              </a:xfrm>
              <a:prstGeom prst="line">
                <a:avLst/>
              </a:prstGeom>
              <a:noFill/>
              <a:ln w="190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76" name="Line 10"/>
              <p:cNvSpPr>
                <a:spLocks noChangeShapeType="1"/>
              </p:cNvSpPr>
              <p:nvPr/>
            </p:nvSpPr>
            <p:spPr bwMode="auto">
              <a:xfrm>
                <a:off x="1021" y="6126"/>
                <a:ext cx="2520" cy="0"/>
              </a:xfrm>
              <a:prstGeom prst="line">
                <a:avLst/>
              </a:prstGeom>
              <a:noFill/>
              <a:ln w="190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77" name="Line 11"/>
              <p:cNvSpPr>
                <a:spLocks noChangeShapeType="1"/>
              </p:cNvSpPr>
              <p:nvPr/>
            </p:nvSpPr>
            <p:spPr bwMode="auto">
              <a:xfrm>
                <a:off x="1021" y="7062"/>
                <a:ext cx="2520" cy="0"/>
              </a:xfrm>
              <a:prstGeom prst="line">
                <a:avLst/>
              </a:prstGeom>
              <a:noFill/>
              <a:ln w="190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78" name="Line 12"/>
              <p:cNvSpPr>
                <a:spLocks noChangeShapeType="1"/>
              </p:cNvSpPr>
              <p:nvPr/>
            </p:nvSpPr>
            <p:spPr bwMode="auto">
              <a:xfrm>
                <a:off x="1021" y="8622"/>
                <a:ext cx="2520" cy="0"/>
              </a:xfrm>
              <a:prstGeom prst="line">
                <a:avLst/>
              </a:prstGeom>
              <a:noFill/>
              <a:ln w="190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79" name="Line 13"/>
              <p:cNvSpPr>
                <a:spLocks noChangeShapeType="1"/>
              </p:cNvSpPr>
              <p:nvPr/>
            </p:nvSpPr>
            <p:spPr bwMode="auto">
              <a:xfrm>
                <a:off x="1021" y="4254"/>
                <a:ext cx="2520" cy="0"/>
              </a:xfrm>
              <a:prstGeom prst="line">
                <a:avLst/>
              </a:prstGeom>
              <a:noFill/>
              <a:ln w="190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80" name="Line 14"/>
              <p:cNvSpPr>
                <a:spLocks noChangeShapeType="1"/>
              </p:cNvSpPr>
              <p:nvPr/>
            </p:nvSpPr>
            <p:spPr bwMode="auto">
              <a:xfrm>
                <a:off x="1021" y="5190"/>
                <a:ext cx="2520" cy="0"/>
              </a:xfrm>
              <a:prstGeom prst="line">
                <a:avLst/>
              </a:prstGeom>
              <a:noFill/>
              <a:ln w="190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81" name="Line 15"/>
              <p:cNvSpPr>
                <a:spLocks noChangeShapeType="1"/>
              </p:cNvSpPr>
              <p:nvPr/>
            </p:nvSpPr>
            <p:spPr bwMode="auto">
              <a:xfrm>
                <a:off x="1021" y="6126"/>
                <a:ext cx="2520" cy="0"/>
              </a:xfrm>
              <a:prstGeom prst="line">
                <a:avLst/>
              </a:prstGeom>
              <a:noFill/>
              <a:ln w="190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82" name="Line 16"/>
              <p:cNvSpPr>
                <a:spLocks noChangeShapeType="1"/>
              </p:cNvSpPr>
              <p:nvPr/>
            </p:nvSpPr>
            <p:spPr bwMode="auto">
              <a:xfrm>
                <a:off x="1021" y="7062"/>
                <a:ext cx="2520" cy="0"/>
              </a:xfrm>
              <a:prstGeom prst="line">
                <a:avLst/>
              </a:prstGeom>
              <a:noFill/>
              <a:ln w="190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83" name="Line 17"/>
              <p:cNvSpPr>
                <a:spLocks noChangeShapeType="1"/>
              </p:cNvSpPr>
              <p:nvPr/>
            </p:nvSpPr>
            <p:spPr bwMode="auto">
              <a:xfrm>
                <a:off x="1021" y="7998"/>
                <a:ext cx="2520" cy="0"/>
              </a:xfrm>
              <a:prstGeom prst="line">
                <a:avLst/>
              </a:prstGeom>
              <a:noFill/>
              <a:ln w="190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84" name="Line 18"/>
              <p:cNvSpPr>
                <a:spLocks noChangeShapeType="1"/>
              </p:cNvSpPr>
              <p:nvPr/>
            </p:nvSpPr>
            <p:spPr bwMode="auto">
              <a:xfrm>
                <a:off x="1021" y="8622"/>
                <a:ext cx="2520" cy="0"/>
              </a:xfrm>
              <a:prstGeom prst="line">
                <a:avLst/>
              </a:prstGeom>
              <a:noFill/>
              <a:ln w="190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8855" name="Text Box 19"/>
            <p:cNvSpPr txBox="1">
              <a:spLocks noChangeArrowheads="1"/>
            </p:cNvSpPr>
            <p:nvPr/>
          </p:nvSpPr>
          <p:spPr bwMode="auto">
            <a:xfrm>
              <a:off x="1389" y="656"/>
              <a:ext cx="880" cy="14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0080"/>
              </a:solidFill>
              <a:miter lim="800000"/>
            </a:ln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4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</a:t>
              </a:r>
              <a:r>
                <a:rPr kumimoji="0" lang="zh-CN" altLang="en-US" sz="14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寄存器</a:t>
              </a:r>
            </a:p>
          </p:txBody>
        </p:sp>
        <p:sp>
          <p:nvSpPr>
            <p:cNvPr id="78856" name="Text Box 20"/>
            <p:cNvSpPr txBox="1">
              <a:spLocks noChangeArrowheads="1"/>
            </p:cNvSpPr>
            <p:nvPr/>
          </p:nvSpPr>
          <p:spPr bwMode="auto">
            <a:xfrm>
              <a:off x="2391" y="656"/>
              <a:ext cx="733" cy="145"/>
            </a:xfrm>
            <a:prstGeom prst="rect">
              <a:avLst/>
            </a:prstGeom>
            <a:solidFill>
              <a:srgbClr val="00FFFF"/>
            </a:solidFill>
            <a:ln w="19050">
              <a:solidFill>
                <a:srgbClr val="000080"/>
              </a:solidFill>
              <a:miter lim="800000"/>
            </a:ln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4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kumimoji="0" lang="zh-CN" altLang="en-US" sz="1400">
                  <a:solidFill>
                    <a:srgbClr val="000080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寄存器</a:t>
              </a:r>
            </a:p>
          </p:txBody>
        </p:sp>
        <p:sp>
          <p:nvSpPr>
            <p:cNvPr id="78857" name="Line 21"/>
            <p:cNvSpPr>
              <a:spLocks noChangeShapeType="1"/>
            </p:cNvSpPr>
            <p:nvPr/>
          </p:nvSpPr>
          <p:spPr bwMode="auto">
            <a:xfrm flipH="1">
              <a:off x="2269" y="729"/>
              <a:ext cx="122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8" name="Line 22"/>
            <p:cNvSpPr>
              <a:spLocks noChangeShapeType="1"/>
            </p:cNvSpPr>
            <p:nvPr/>
          </p:nvSpPr>
          <p:spPr bwMode="auto">
            <a:xfrm flipH="1">
              <a:off x="1487" y="1209"/>
              <a:ext cx="49" cy="6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9" name="Line 23"/>
            <p:cNvSpPr>
              <a:spLocks noChangeShapeType="1"/>
            </p:cNvSpPr>
            <p:nvPr/>
          </p:nvSpPr>
          <p:spPr bwMode="auto">
            <a:xfrm flipH="1">
              <a:off x="1609" y="1209"/>
              <a:ext cx="49" cy="6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0" name="Line 24"/>
            <p:cNvSpPr>
              <a:spLocks noChangeShapeType="1"/>
            </p:cNvSpPr>
            <p:nvPr/>
          </p:nvSpPr>
          <p:spPr bwMode="auto">
            <a:xfrm flipH="1">
              <a:off x="1731" y="1209"/>
              <a:ext cx="49" cy="6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1" name="Line 25"/>
            <p:cNvSpPr>
              <a:spLocks noChangeShapeType="1"/>
            </p:cNvSpPr>
            <p:nvPr/>
          </p:nvSpPr>
          <p:spPr bwMode="auto">
            <a:xfrm flipH="1">
              <a:off x="1853" y="1209"/>
              <a:ext cx="49" cy="6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2" name="Line 26"/>
            <p:cNvSpPr>
              <a:spLocks noChangeShapeType="1"/>
            </p:cNvSpPr>
            <p:nvPr/>
          </p:nvSpPr>
          <p:spPr bwMode="auto">
            <a:xfrm flipH="1">
              <a:off x="1976" y="1209"/>
              <a:ext cx="49" cy="6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3" name="Line 27"/>
            <p:cNvSpPr>
              <a:spLocks noChangeShapeType="1"/>
            </p:cNvSpPr>
            <p:nvPr/>
          </p:nvSpPr>
          <p:spPr bwMode="auto">
            <a:xfrm flipH="1">
              <a:off x="2098" y="1209"/>
              <a:ext cx="49" cy="6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4" name="Line 28"/>
            <p:cNvSpPr>
              <a:spLocks noChangeShapeType="1"/>
            </p:cNvSpPr>
            <p:nvPr/>
          </p:nvSpPr>
          <p:spPr bwMode="auto">
            <a:xfrm flipH="1">
              <a:off x="1487" y="1602"/>
              <a:ext cx="49" cy="6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5" name="Line 29"/>
            <p:cNvSpPr>
              <a:spLocks noChangeShapeType="1"/>
            </p:cNvSpPr>
            <p:nvPr/>
          </p:nvSpPr>
          <p:spPr bwMode="auto">
            <a:xfrm flipH="1">
              <a:off x="1609" y="1602"/>
              <a:ext cx="49" cy="6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6" name="Line 30"/>
            <p:cNvSpPr>
              <a:spLocks noChangeShapeType="1"/>
            </p:cNvSpPr>
            <p:nvPr/>
          </p:nvSpPr>
          <p:spPr bwMode="auto">
            <a:xfrm flipH="1">
              <a:off x="1731" y="1602"/>
              <a:ext cx="49" cy="6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7" name="Line 31"/>
            <p:cNvSpPr>
              <a:spLocks noChangeShapeType="1"/>
            </p:cNvSpPr>
            <p:nvPr/>
          </p:nvSpPr>
          <p:spPr bwMode="auto">
            <a:xfrm flipH="1">
              <a:off x="1853" y="1602"/>
              <a:ext cx="49" cy="6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8" name="Line 32"/>
            <p:cNvSpPr>
              <a:spLocks noChangeShapeType="1"/>
            </p:cNvSpPr>
            <p:nvPr/>
          </p:nvSpPr>
          <p:spPr bwMode="auto">
            <a:xfrm flipH="1">
              <a:off x="1976" y="1602"/>
              <a:ext cx="49" cy="6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9" name="Line 33"/>
            <p:cNvSpPr>
              <a:spLocks noChangeShapeType="1"/>
            </p:cNvSpPr>
            <p:nvPr/>
          </p:nvSpPr>
          <p:spPr bwMode="auto">
            <a:xfrm flipH="1">
              <a:off x="2098" y="1602"/>
              <a:ext cx="49" cy="6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0" name="Freeform 34"/>
            <p:cNvSpPr/>
            <p:nvPr/>
          </p:nvSpPr>
          <p:spPr bwMode="auto">
            <a:xfrm>
              <a:off x="2340" y="845"/>
              <a:ext cx="684" cy="2517"/>
            </a:xfrm>
            <a:custGeom>
              <a:avLst/>
              <a:gdLst>
                <a:gd name="T0" fmla="*/ 1 w 1176"/>
                <a:gd name="T1" fmla="*/ 0 h 5363"/>
                <a:gd name="T2" fmla="*/ 1 w 1176"/>
                <a:gd name="T3" fmla="*/ 0 h 5363"/>
                <a:gd name="T4" fmla="*/ 1 w 1176"/>
                <a:gd name="T5" fmla="*/ 0 h 5363"/>
                <a:gd name="T6" fmla="*/ 1 w 1176"/>
                <a:gd name="T7" fmla="*/ 0 h 5363"/>
                <a:gd name="T8" fmla="*/ 1 w 1176"/>
                <a:gd name="T9" fmla="*/ 0 h 5363"/>
                <a:gd name="T10" fmla="*/ 1 w 1176"/>
                <a:gd name="T11" fmla="*/ 0 h 5363"/>
                <a:gd name="T12" fmla="*/ 1 w 1176"/>
                <a:gd name="T13" fmla="*/ 0 h 5363"/>
                <a:gd name="T14" fmla="*/ 1 w 1176"/>
                <a:gd name="T15" fmla="*/ 0 h 5363"/>
                <a:gd name="T16" fmla="*/ 1 w 1176"/>
                <a:gd name="T17" fmla="*/ 0 h 5363"/>
                <a:gd name="T18" fmla="*/ 1 w 1176"/>
                <a:gd name="T19" fmla="*/ 0 h 5363"/>
                <a:gd name="T20" fmla="*/ 1 w 1176"/>
                <a:gd name="T21" fmla="*/ 0 h 5363"/>
                <a:gd name="T22" fmla="*/ 1 w 1176"/>
                <a:gd name="T23" fmla="*/ 0 h 5363"/>
                <a:gd name="T24" fmla="*/ 0 w 1176"/>
                <a:gd name="T25" fmla="*/ 0 h 5363"/>
                <a:gd name="T26" fmla="*/ 0 w 1176"/>
                <a:gd name="T27" fmla="*/ 0 h 536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76"/>
                <a:gd name="T43" fmla="*/ 0 h 5363"/>
                <a:gd name="T44" fmla="*/ 1176 w 1176"/>
                <a:gd name="T45" fmla="*/ 5363 h 536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76" h="5363">
                  <a:moveTo>
                    <a:pt x="1176" y="0"/>
                  </a:moveTo>
                  <a:lnTo>
                    <a:pt x="1176" y="496"/>
                  </a:lnTo>
                  <a:lnTo>
                    <a:pt x="1008" y="496"/>
                  </a:lnTo>
                  <a:lnTo>
                    <a:pt x="1008" y="1364"/>
                  </a:lnTo>
                  <a:lnTo>
                    <a:pt x="798" y="1364"/>
                  </a:lnTo>
                  <a:lnTo>
                    <a:pt x="798" y="2201"/>
                  </a:lnTo>
                  <a:lnTo>
                    <a:pt x="609" y="2201"/>
                  </a:lnTo>
                  <a:lnTo>
                    <a:pt x="609" y="3038"/>
                  </a:lnTo>
                  <a:lnTo>
                    <a:pt x="399" y="3038"/>
                  </a:lnTo>
                  <a:lnTo>
                    <a:pt x="399" y="3875"/>
                  </a:lnTo>
                  <a:lnTo>
                    <a:pt x="168" y="3875"/>
                  </a:lnTo>
                  <a:lnTo>
                    <a:pt x="168" y="4712"/>
                  </a:lnTo>
                  <a:lnTo>
                    <a:pt x="0" y="4712"/>
                  </a:lnTo>
                  <a:lnTo>
                    <a:pt x="0" y="5363"/>
                  </a:lnTo>
                </a:path>
              </a:pathLst>
            </a:custGeom>
            <a:noFill/>
            <a:ln w="19050" cap="flat" cmpd="sng">
              <a:solidFill>
                <a:srgbClr val="00008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1" name="Freeform 35"/>
            <p:cNvSpPr/>
            <p:nvPr/>
          </p:nvSpPr>
          <p:spPr bwMode="auto">
            <a:xfrm>
              <a:off x="2257" y="962"/>
              <a:ext cx="183" cy="305"/>
            </a:xfrm>
            <a:custGeom>
              <a:avLst/>
              <a:gdLst>
                <a:gd name="T0" fmla="*/ 1 w 315"/>
                <a:gd name="T1" fmla="*/ 0 h 651"/>
                <a:gd name="T2" fmla="*/ 1 w 315"/>
                <a:gd name="T3" fmla="*/ 0 h 651"/>
                <a:gd name="T4" fmla="*/ 1 w 315"/>
                <a:gd name="T5" fmla="*/ 0 h 651"/>
                <a:gd name="T6" fmla="*/ 1 w 315"/>
                <a:gd name="T7" fmla="*/ 0 h 651"/>
                <a:gd name="T8" fmla="*/ 0 w 315"/>
                <a:gd name="T9" fmla="*/ 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5"/>
                <a:gd name="T16" fmla="*/ 0 h 651"/>
                <a:gd name="T17" fmla="*/ 315 w 315"/>
                <a:gd name="T18" fmla="*/ 651 h 6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5" h="651">
                  <a:moveTo>
                    <a:pt x="315" y="0"/>
                  </a:moveTo>
                  <a:lnTo>
                    <a:pt x="315" y="248"/>
                  </a:lnTo>
                  <a:lnTo>
                    <a:pt x="105" y="372"/>
                  </a:lnTo>
                  <a:lnTo>
                    <a:pt x="105" y="558"/>
                  </a:lnTo>
                  <a:lnTo>
                    <a:pt x="0" y="651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2" name="Freeform 36"/>
            <p:cNvSpPr/>
            <p:nvPr/>
          </p:nvSpPr>
          <p:spPr bwMode="auto">
            <a:xfrm>
              <a:off x="2244" y="962"/>
              <a:ext cx="318" cy="712"/>
            </a:xfrm>
            <a:custGeom>
              <a:avLst/>
              <a:gdLst>
                <a:gd name="T0" fmla="*/ 1 w 525"/>
                <a:gd name="T1" fmla="*/ 0 h 1519"/>
                <a:gd name="T2" fmla="*/ 1 w 525"/>
                <a:gd name="T3" fmla="*/ 0 h 1519"/>
                <a:gd name="T4" fmla="*/ 1 w 525"/>
                <a:gd name="T5" fmla="*/ 0 h 1519"/>
                <a:gd name="T6" fmla="*/ 1 w 525"/>
                <a:gd name="T7" fmla="*/ 0 h 1519"/>
                <a:gd name="T8" fmla="*/ 1 w 525"/>
                <a:gd name="T9" fmla="*/ 0 h 1519"/>
                <a:gd name="T10" fmla="*/ 1 w 525"/>
                <a:gd name="T11" fmla="*/ 0 h 1519"/>
                <a:gd name="T12" fmla="*/ 0 w 525"/>
                <a:gd name="T13" fmla="*/ 0 h 15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5"/>
                <a:gd name="T22" fmla="*/ 0 h 1519"/>
                <a:gd name="T23" fmla="*/ 525 w 525"/>
                <a:gd name="T24" fmla="*/ 1519 h 15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5" h="1519">
                  <a:moveTo>
                    <a:pt x="525" y="0"/>
                  </a:moveTo>
                  <a:lnTo>
                    <a:pt x="525" y="248"/>
                  </a:lnTo>
                  <a:lnTo>
                    <a:pt x="315" y="372"/>
                  </a:lnTo>
                  <a:lnTo>
                    <a:pt x="315" y="1116"/>
                  </a:lnTo>
                  <a:lnTo>
                    <a:pt x="126" y="1271"/>
                  </a:lnTo>
                  <a:lnTo>
                    <a:pt x="126" y="1395"/>
                  </a:lnTo>
                  <a:lnTo>
                    <a:pt x="0" y="1519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853" name="Rectangle 37"/>
          <p:cNvSpPr>
            <a:spLocks noChangeArrowheads="1"/>
          </p:cNvSpPr>
          <p:nvPr/>
        </p:nvSpPr>
        <p:spPr bwMode="auto">
          <a:xfrm>
            <a:off x="746125" y="5735638"/>
            <a:ext cx="8397875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indent="1905" algn="just" eaLnBrk="1" hangingPunct="1">
              <a:lnSpc>
                <a:spcPct val="130000"/>
              </a:lnSpc>
            </a:pPr>
            <a:r>
              <a:rPr lang="zh-CN" altLang="en-US" sz="15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即，</a:t>
            </a:r>
            <a:r>
              <a:rPr lang="en-US" altLang="zh-CN" sz="150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X/Y = -0.10110 + (-0.01100×2</a:t>
            </a:r>
            <a:r>
              <a:rPr lang="en-US" altLang="zh-CN" sz="1500" baseline="3000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-5</a:t>
            </a:r>
            <a:r>
              <a:rPr lang="en-US" altLang="zh-CN" sz="150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)/0.11110 ）</a:t>
            </a:r>
            <a:endParaRPr lang="en-US" altLang="zh-CN" sz="1000">
              <a:solidFill>
                <a:schemeClr val="hlink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1905" algn="just">
              <a:lnSpc>
                <a:spcPct val="130000"/>
              </a:lnSpc>
            </a:pPr>
            <a:r>
              <a:rPr lang="zh-CN" altLang="en-US" sz="15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或写成 </a:t>
            </a:r>
            <a:r>
              <a:rPr lang="en-US" altLang="zh-CN" sz="150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X/Y = -(0.10110+(0.01100×2</a:t>
            </a:r>
            <a:r>
              <a:rPr lang="en-US" altLang="zh-CN" sz="1500" baseline="3000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-5</a:t>
            </a:r>
            <a:r>
              <a:rPr lang="en-US" altLang="zh-CN" sz="150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)/0.11110) (</a:t>
            </a:r>
            <a:r>
              <a:rPr lang="zh-CN" altLang="en-US" sz="1500">
                <a:solidFill>
                  <a:schemeClr val="hlin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余数项的分子和分母都取正)</a:t>
            </a:r>
            <a:endParaRPr lang="zh-CN" altLang="en-US" b="0">
              <a:solidFill>
                <a:schemeClr val="hlink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627063" y="477838"/>
            <a:ext cx="8516937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tIns="38088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4.5.2 补码加减交替除法运算 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588963" y="838200"/>
            <a:ext cx="8555037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bIns="0">
            <a:spAutoFit/>
          </a:bodyPr>
          <a:lstStyle/>
          <a:p>
            <a:pPr indent="3175" eaLnBrk="1" hangingPunct="1">
              <a:lnSpc>
                <a:spcPct val="15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1．求商及新余数的运算规则</a:t>
            </a:r>
          </a:p>
          <a:p>
            <a:pPr indent="3175" algn="just">
              <a:lnSpc>
                <a:spcPct val="15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[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r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i+1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]</a:t>
            </a:r>
            <a:r>
              <a:rPr lang="zh-CN" altLang="en-US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与[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Y]</a:t>
            </a:r>
            <a:r>
              <a:rPr lang="zh-CN" altLang="en-US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同号：上商1，下一步作左移、相减；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0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           异号：上商0，下一步作左移、相加。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5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末位商恒置</a:t>
            </a:r>
            <a:r>
              <a:rPr lang="zh-CN" altLang="en-US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“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１</a:t>
            </a:r>
            <a:r>
              <a:rPr lang="zh-CN" altLang="en-US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”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/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  此法操作简单，易于实现。运算的最大误差为2</a:t>
            </a:r>
            <a:r>
              <a:rPr lang="zh-CN" altLang="en-US" baseline="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</a:t>
            </a:r>
            <a:r>
              <a:rPr lang="en-US" altLang="zh-CN" baseline="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n</a:t>
            </a:r>
            <a:endParaRPr lang="en-US" altLang="zh-CN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"/>
          <p:cNvSpPr>
            <a:spLocks noChangeArrowheads="1"/>
          </p:cNvSpPr>
          <p:nvPr/>
        </p:nvSpPr>
        <p:spPr bwMode="auto">
          <a:xfrm>
            <a:off x="692150" y="358775"/>
            <a:ext cx="8451850" cy="203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bIns="0">
            <a:spAutoFit/>
          </a:bodyPr>
          <a:lstStyle/>
          <a:p>
            <a:pPr indent="3175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2．补码加减交替除法示例</a:t>
            </a:r>
          </a:p>
          <a:p>
            <a:pPr indent="3175" algn="just">
              <a:lnSpc>
                <a:spcPct val="130000"/>
              </a:lnSpc>
            </a:pP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例：已知 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X=0.1000，Y=-0.1010，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求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X÷Y</a:t>
            </a:r>
            <a:r>
              <a:rPr lang="en-US" altLang="zh-CN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。（P104</a:t>
            </a:r>
            <a:r>
              <a:rPr lang="zh-CN" altLang="en-US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例</a:t>
            </a:r>
            <a:r>
              <a:rPr lang="en-US" altLang="zh-CN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4-</a:t>
            </a:r>
            <a:r>
              <a:rPr lang="zh-CN" altLang="en-US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13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）</a:t>
            </a:r>
            <a:endParaRPr lang="zh-CN" altLang="en-US" dirty="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30000"/>
              </a:lnSpc>
            </a:pP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[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X]</a:t>
            </a:r>
            <a:r>
              <a:rPr lang="zh-CN" altLang="en-US" baseline="-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=00.1000→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A， [Y]</a:t>
            </a:r>
            <a:r>
              <a:rPr lang="zh-CN" altLang="en-US" baseline="-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=11.0110→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B， 0→C</a:t>
            </a:r>
            <a:endParaRPr lang="en-US" altLang="zh-CN" dirty="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30000"/>
              </a:lnSpc>
            </a:pP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[-Y]</a:t>
            </a:r>
            <a:r>
              <a:rPr lang="zh-CN" altLang="en-US" baseline="-300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补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=00.1010</a:t>
            </a:r>
            <a:endParaRPr lang="zh-CN" altLang="en-US" b="0" dirty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ChangeArrowheads="1"/>
          </p:cNvSpPr>
          <p:nvPr/>
        </p:nvSpPr>
        <p:spPr bwMode="auto">
          <a:xfrm>
            <a:off x="692150" y="358775"/>
            <a:ext cx="84518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bIns="0">
            <a:spAutoFit/>
          </a:bodyPr>
          <a:lstStyle/>
          <a:p>
            <a:pPr indent="3175" eaLnBrk="1" hangingPunct="1">
              <a:lnSpc>
                <a:spcPct val="15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2．补码加减交替除法示例</a:t>
            </a:r>
          </a:p>
        </p:txBody>
      </p:sp>
      <p:grpSp>
        <p:nvGrpSpPr>
          <p:cNvPr id="81923" name="Group 13"/>
          <p:cNvGrpSpPr/>
          <p:nvPr/>
        </p:nvGrpSpPr>
        <p:grpSpPr bwMode="auto">
          <a:xfrm>
            <a:off x="503238" y="1060451"/>
            <a:ext cx="7845425" cy="5075238"/>
            <a:chOff x="317" y="668"/>
            <a:chExt cx="4942" cy="3197"/>
          </a:xfrm>
        </p:grpSpPr>
        <p:graphicFrame>
          <p:nvGraphicFramePr>
            <p:cNvPr id="81924" name="Object 2"/>
            <p:cNvGraphicFramePr>
              <a:graphicFrameLocks noChangeAspect="1"/>
            </p:cNvGraphicFramePr>
            <p:nvPr/>
          </p:nvGraphicFramePr>
          <p:xfrm>
            <a:off x="317" y="668"/>
            <a:ext cx="4942" cy="3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97" name="Document" r:id="rId4" imgW="7624445" imgH="4940935" progId="Word.Document.8">
                    <p:embed/>
                  </p:oleObj>
                </mc:Choice>
                <mc:Fallback>
                  <p:oleObj name="Document" r:id="rId4" imgW="7624445" imgH="4940935" progId="Word.Document.8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" y="668"/>
                          <a:ext cx="4942" cy="3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1925" name="Group 4"/>
            <p:cNvGrpSpPr/>
            <p:nvPr/>
          </p:nvGrpSpPr>
          <p:grpSpPr bwMode="auto">
            <a:xfrm>
              <a:off x="920" y="839"/>
              <a:ext cx="2234" cy="2476"/>
              <a:chOff x="1987" y="2715"/>
              <a:chExt cx="3696" cy="4278"/>
            </a:xfrm>
          </p:grpSpPr>
          <p:grpSp>
            <p:nvGrpSpPr>
              <p:cNvPr id="81926" name="Group 5"/>
              <p:cNvGrpSpPr/>
              <p:nvPr/>
            </p:nvGrpSpPr>
            <p:grpSpPr bwMode="auto">
              <a:xfrm>
                <a:off x="1987" y="3277"/>
                <a:ext cx="2199" cy="3344"/>
                <a:chOff x="2365" y="3341"/>
                <a:chExt cx="1821" cy="3745"/>
              </a:xfrm>
            </p:grpSpPr>
            <p:sp>
              <p:nvSpPr>
                <p:cNvPr id="81929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2386" y="3341"/>
                  <a:ext cx="1800" cy="0"/>
                </a:xfrm>
                <a:prstGeom prst="line">
                  <a:avLst/>
                </a:prstGeom>
                <a:noFill/>
                <a:ln w="19050" cap="sq">
                  <a:solidFill>
                    <a:srgbClr val="7A48C4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30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2386" y="4269"/>
                  <a:ext cx="1800" cy="0"/>
                </a:xfrm>
                <a:prstGeom prst="line">
                  <a:avLst/>
                </a:prstGeom>
                <a:noFill/>
                <a:ln w="19050" cap="sq">
                  <a:solidFill>
                    <a:srgbClr val="7A48C4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31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386" y="5226"/>
                  <a:ext cx="1800" cy="0"/>
                </a:xfrm>
                <a:prstGeom prst="line">
                  <a:avLst/>
                </a:prstGeom>
                <a:noFill/>
                <a:ln w="19050" cap="sq">
                  <a:solidFill>
                    <a:srgbClr val="7A48C4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32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365" y="6156"/>
                  <a:ext cx="1800" cy="0"/>
                </a:xfrm>
                <a:prstGeom prst="line">
                  <a:avLst/>
                </a:prstGeom>
                <a:noFill/>
                <a:ln w="19050" cap="sq">
                  <a:solidFill>
                    <a:srgbClr val="7A48C4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33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371" y="7086"/>
                  <a:ext cx="1800" cy="0"/>
                </a:xfrm>
                <a:prstGeom prst="line">
                  <a:avLst/>
                </a:prstGeom>
                <a:noFill/>
                <a:ln w="19050" cap="sq">
                  <a:solidFill>
                    <a:srgbClr val="7A48C4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1927" name="Freeform 11"/>
              <p:cNvSpPr/>
              <p:nvPr/>
            </p:nvSpPr>
            <p:spPr bwMode="auto">
              <a:xfrm>
                <a:off x="4696" y="2715"/>
                <a:ext cx="987" cy="4247"/>
              </a:xfrm>
              <a:custGeom>
                <a:avLst/>
                <a:gdLst>
                  <a:gd name="T0" fmla="*/ 987 w 987"/>
                  <a:gd name="T1" fmla="*/ 0 h 4247"/>
                  <a:gd name="T2" fmla="*/ 987 w 987"/>
                  <a:gd name="T3" fmla="*/ 558 h 4247"/>
                  <a:gd name="T4" fmla="*/ 756 w 987"/>
                  <a:gd name="T5" fmla="*/ 558 h 4247"/>
                  <a:gd name="T6" fmla="*/ 756 w 987"/>
                  <a:gd name="T7" fmla="*/ 1395 h 4247"/>
                  <a:gd name="T8" fmla="*/ 588 w 987"/>
                  <a:gd name="T9" fmla="*/ 1395 h 4247"/>
                  <a:gd name="T10" fmla="*/ 588 w 987"/>
                  <a:gd name="T11" fmla="*/ 2263 h 4247"/>
                  <a:gd name="T12" fmla="*/ 399 w 987"/>
                  <a:gd name="T13" fmla="*/ 2263 h 4247"/>
                  <a:gd name="T14" fmla="*/ 399 w 987"/>
                  <a:gd name="T15" fmla="*/ 3100 h 4247"/>
                  <a:gd name="T16" fmla="*/ 189 w 987"/>
                  <a:gd name="T17" fmla="*/ 3100 h 4247"/>
                  <a:gd name="T18" fmla="*/ 189 w 987"/>
                  <a:gd name="T19" fmla="*/ 3906 h 4247"/>
                  <a:gd name="T20" fmla="*/ 0 w 987"/>
                  <a:gd name="T21" fmla="*/ 3906 h 4247"/>
                  <a:gd name="T22" fmla="*/ 0 w 987"/>
                  <a:gd name="T23" fmla="*/ 4247 h 424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987"/>
                  <a:gd name="T37" fmla="*/ 0 h 4247"/>
                  <a:gd name="T38" fmla="*/ 987 w 987"/>
                  <a:gd name="T39" fmla="*/ 4247 h 424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987" h="4247">
                    <a:moveTo>
                      <a:pt x="987" y="0"/>
                    </a:moveTo>
                    <a:lnTo>
                      <a:pt x="987" y="558"/>
                    </a:lnTo>
                    <a:lnTo>
                      <a:pt x="756" y="558"/>
                    </a:lnTo>
                    <a:lnTo>
                      <a:pt x="756" y="1395"/>
                    </a:lnTo>
                    <a:lnTo>
                      <a:pt x="588" y="1395"/>
                    </a:lnTo>
                    <a:lnTo>
                      <a:pt x="588" y="2263"/>
                    </a:lnTo>
                    <a:lnTo>
                      <a:pt x="399" y="2263"/>
                    </a:lnTo>
                    <a:lnTo>
                      <a:pt x="399" y="3100"/>
                    </a:lnTo>
                    <a:lnTo>
                      <a:pt x="189" y="3100"/>
                    </a:lnTo>
                    <a:lnTo>
                      <a:pt x="189" y="3906"/>
                    </a:lnTo>
                    <a:lnTo>
                      <a:pt x="0" y="3906"/>
                    </a:lnTo>
                    <a:lnTo>
                      <a:pt x="0" y="4247"/>
                    </a:lnTo>
                  </a:path>
                </a:pathLst>
              </a:custGeom>
              <a:noFill/>
              <a:ln w="19050" cap="flat" cmpd="sng">
                <a:solidFill>
                  <a:srgbClr val="00008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28" name="Line 12"/>
              <p:cNvSpPr>
                <a:spLocks noChangeShapeType="1"/>
              </p:cNvSpPr>
              <p:nvPr/>
            </p:nvSpPr>
            <p:spPr bwMode="auto">
              <a:xfrm>
                <a:off x="3247" y="2746"/>
                <a:ext cx="0" cy="4247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627063" y="477838"/>
            <a:ext cx="8516937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tIns="38088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4.5.</a:t>
            </a:r>
            <a:r>
              <a:rPr lang="en-US" altLang="zh-CN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3 </a:t>
            </a: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阵列除法器 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588963" y="838200"/>
            <a:ext cx="85550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bIns="0">
            <a:spAutoFit/>
          </a:bodyPr>
          <a:lstStyle/>
          <a:p>
            <a:pPr indent="3175" eaLnBrk="1" hangingPunct="1">
              <a:lnSpc>
                <a:spcPct val="15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1．可控的加法</a:t>
            </a:r>
            <a:r>
              <a:rPr lang="en-US" altLang="zh-CN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/</a:t>
            </a: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减法单元</a:t>
            </a:r>
            <a:r>
              <a:rPr lang="en-US" altLang="zh-CN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CAS</a:t>
            </a: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单元</a:t>
            </a:r>
            <a:endParaRPr lang="en-US" altLang="zh-CN" baseline="30000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82948" name="Rectangle 5"/>
          <p:cNvSpPr>
            <a:spLocks noChangeArrowheads="1"/>
          </p:cNvSpPr>
          <p:nvPr/>
        </p:nvSpPr>
        <p:spPr bwMode="auto">
          <a:xfrm>
            <a:off x="4703763" y="1981200"/>
            <a:ext cx="3889375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143000" lvl="2" indent="-228600" algn="just">
              <a:lnSpc>
                <a:spcPct val="140000"/>
              </a:lnSpc>
            </a:pP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P=0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，作加法运算</a:t>
            </a:r>
          </a:p>
          <a:p>
            <a:pPr marL="1143000" lvl="2" indent="-228600" algn="just">
              <a:lnSpc>
                <a:spcPct val="140000"/>
              </a:lnSpc>
            </a:pP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P=1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，作减法运算</a:t>
            </a:r>
          </a:p>
        </p:txBody>
      </p:sp>
      <p:grpSp>
        <p:nvGrpSpPr>
          <p:cNvPr id="82949" name="Group 22"/>
          <p:cNvGrpSpPr/>
          <p:nvPr/>
        </p:nvGrpSpPr>
        <p:grpSpPr bwMode="auto">
          <a:xfrm>
            <a:off x="1041400" y="1706563"/>
            <a:ext cx="3886200" cy="2911475"/>
            <a:chOff x="656" y="1075"/>
            <a:chExt cx="2448" cy="1834"/>
          </a:xfrm>
        </p:grpSpPr>
        <p:sp>
          <p:nvSpPr>
            <p:cNvPr id="82950" name="Text Box 8"/>
            <p:cNvSpPr txBox="1">
              <a:spLocks noChangeArrowheads="1"/>
            </p:cNvSpPr>
            <p:nvPr/>
          </p:nvSpPr>
          <p:spPr bwMode="auto">
            <a:xfrm>
              <a:off x="1558" y="1629"/>
              <a:ext cx="733" cy="638"/>
            </a:xfrm>
            <a:prstGeom prst="rect">
              <a:avLst/>
            </a:prstGeom>
            <a:noFill/>
            <a:ln w="28575" algn="ctr">
              <a:solidFill>
                <a:srgbClr val="00008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endParaRPr lang="en-US" altLang="zh-CN">
                <a:latin typeface="黑体" panose="02010600030101010101" pitchFamily="2" charset="-122"/>
                <a:ea typeface="黑体" panose="02010600030101010101" pitchFamily="2" charset="-122"/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zh-CN">
                  <a:latin typeface="黑体" panose="02010600030101010101" pitchFamily="2" charset="-122"/>
                  <a:ea typeface="黑体" panose="02010600030101010101" pitchFamily="2" charset="-122"/>
                </a:rPr>
                <a:t>CAS</a:t>
              </a:r>
            </a:p>
          </p:txBody>
        </p:sp>
        <p:sp>
          <p:nvSpPr>
            <p:cNvPr id="82951" name="Text Box 9"/>
            <p:cNvSpPr txBox="1">
              <a:spLocks noChangeArrowheads="1"/>
            </p:cNvSpPr>
            <p:nvPr/>
          </p:nvSpPr>
          <p:spPr bwMode="auto">
            <a:xfrm>
              <a:off x="1238" y="1075"/>
              <a:ext cx="1109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CN">
                  <a:latin typeface="黑体" panose="02010600030101010101" pitchFamily="2" charset="-122"/>
                  <a:ea typeface="黑体" panose="02010600030101010101" pitchFamily="2" charset="-122"/>
                </a:rPr>
                <a:t>B</a:t>
              </a:r>
              <a:r>
                <a:rPr lang="en-US" altLang="zh-CN" sz="1800">
                  <a:latin typeface="黑体" panose="02010600030101010101" pitchFamily="2" charset="-122"/>
                  <a:ea typeface="黑体" panose="02010600030101010101" pitchFamily="2" charset="-122"/>
                </a:rPr>
                <a:t>i</a:t>
              </a:r>
              <a:r>
                <a:rPr lang="en-US" altLang="zh-CN">
                  <a:latin typeface="黑体" panose="02010600030101010101" pitchFamily="2" charset="-122"/>
                  <a:ea typeface="黑体" panose="02010600030101010101" pitchFamily="2" charset="-122"/>
                </a:rPr>
                <a:t>     A</a:t>
              </a:r>
              <a:r>
                <a:rPr lang="en-US" altLang="zh-CN" sz="1800">
                  <a:latin typeface="黑体" panose="02010600030101010101" pitchFamily="2" charset="-122"/>
                  <a:ea typeface="黑体" panose="02010600030101010101" pitchFamily="2" charset="-122"/>
                </a:rPr>
                <a:t>i</a:t>
              </a:r>
            </a:p>
          </p:txBody>
        </p:sp>
        <p:sp>
          <p:nvSpPr>
            <p:cNvPr id="82952" name="Line 10"/>
            <p:cNvSpPr>
              <a:spLocks noChangeShapeType="1"/>
            </p:cNvSpPr>
            <p:nvPr/>
          </p:nvSpPr>
          <p:spPr bwMode="auto">
            <a:xfrm>
              <a:off x="2076" y="1323"/>
              <a:ext cx="0" cy="306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53" name="Line 11"/>
            <p:cNvSpPr>
              <a:spLocks noChangeShapeType="1"/>
            </p:cNvSpPr>
            <p:nvPr/>
          </p:nvSpPr>
          <p:spPr bwMode="auto">
            <a:xfrm>
              <a:off x="1473" y="1323"/>
              <a:ext cx="320" cy="299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54" name="Line 12"/>
            <p:cNvSpPr>
              <a:spLocks noChangeShapeType="1"/>
            </p:cNvSpPr>
            <p:nvPr/>
          </p:nvSpPr>
          <p:spPr bwMode="auto">
            <a:xfrm>
              <a:off x="1209" y="1735"/>
              <a:ext cx="1458" cy="0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55" name="Line 13"/>
            <p:cNvSpPr>
              <a:spLocks noChangeShapeType="1"/>
            </p:cNvSpPr>
            <p:nvPr/>
          </p:nvSpPr>
          <p:spPr bwMode="auto">
            <a:xfrm flipH="1">
              <a:off x="2296" y="2105"/>
              <a:ext cx="377" cy="0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56" name="Line 14"/>
            <p:cNvSpPr>
              <a:spLocks noChangeShapeType="1"/>
            </p:cNvSpPr>
            <p:nvPr/>
          </p:nvSpPr>
          <p:spPr bwMode="auto">
            <a:xfrm flipH="1">
              <a:off x="1167" y="2092"/>
              <a:ext cx="377" cy="0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57" name="Line 15"/>
            <p:cNvSpPr>
              <a:spLocks noChangeShapeType="1"/>
            </p:cNvSpPr>
            <p:nvPr/>
          </p:nvSpPr>
          <p:spPr bwMode="auto">
            <a:xfrm>
              <a:off x="1927" y="2270"/>
              <a:ext cx="0" cy="306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58" name="Line 16"/>
            <p:cNvSpPr>
              <a:spLocks noChangeShapeType="1"/>
            </p:cNvSpPr>
            <p:nvPr/>
          </p:nvSpPr>
          <p:spPr bwMode="auto">
            <a:xfrm>
              <a:off x="2092" y="2270"/>
              <a:ext cx="320" cy="299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59" name="Text Box 17"/>
            <p:cNvSpPr txBox="1">
              <a:spLocks noChangeArrowheads="1"/>
            </p:cNvSpPr>
            <p:nvPr/>
          </p:nvSpPr>
          <p:spPr bwMode="auto">
            <a:xfrm>
              <a:off x="1722" y="2605"/>
              <a:ext cx="1109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CN">
                  <a:latin typeface="黑体" panose="02010600030101010101" pitchFamily="2" charset="-122"/>
                  <a:ea typeface="黑体" panose="02010600030101010101" pitchFamily="2" charset="-122"/>
                </a:rPr>
                <a:t>S</a:t>
              </a:r>
              <a:r>
                <a:rPr lang="en-US" altLang="zh-CN" sz="1800">
                  <a:latin typeface="黑体" panose="02010600030101010101" pitchFamily="2" charset="-122"/>
                  <a:ea typeface="黑体" panose="02010600030101010101" pitchFamily="2" charset="-122"/>
                </a:rPr>
                <a:t>i</a:t>
              </a:r>
              <a:r>
                <a:rPr lang="en-US" altLang="zh-CN">
                  <a:latin typeface="黑体" panose="02010600030101010101" pitchFamily="2" charset="-122"/>
                  <a:ea typeface="黑体" panose="02010600030101010101" pitchFamily="2" charset="-122"/>
                </a:rPr>
                <a:t>    B</a:t>
              </a:r>
              <a:r>
                <a:rPr lang="en-US" altLang="zh-CN" sz="1800">
                  <a:latin typeface="黑体" panose="02010600030101010101" pitchFamily="2" charset="-122"/>
                  <a:ea typeface="黑体" panose="02010600030101010101" pitchFamily="2" charset="-122"/>
                </a:rPr>
                <a:t>i</a:t>
              </a:r>
            </a:p>
          </p:txBody>
        </p:sp>
        <p:sp>
          <p:nvSpPr>
            <p:cNvPr id="82960" name="Text Box 18"/>
            <p:cNvSpPr txBox="1">
              <a:spLocks noChangeArrowheads="1"/>
            </p:cNvSpPr>
            <p:nvPr/>
          </p:nvSpPr>
          <p:spPr bwMode="auto">
            <a:xfrm>
              <a:off x="656" y="1858"/>
              <a:ext cx="640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CN"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lang="en-US" altLang="zh-CN" sz="1800">
                  <a:latin typeface="黑体" panose="02010600030101010101" pitchFamily="2" charset="-122"/>
                  <a:ea typeface="黑体" panose="02010600030101010101" pitchFamily="2" charset="-122"/>
                </a:rPr>
                <a:t>i+1</a:t>
              </a:r>
            </a:p>
          </p:txBody>
        </p:sp>
        <p:sp>
          <p:nvSpPr>
            <p:cNvPr id="82961" name="Text Box 20"/>
            <p:cNvSpPr txBox="1">
              <a:spLocks noChangeArrowheads="1"/>
            </p:cNvSpPr>
            <p:nvPr/>
          </p:nvSpPr>
          <p:spPr bwMode="auto">
            <a:xfrm>
              <a:off x="2563" y="1477"/>
              <a:ext cx="541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>
                  <a:latin typeface="黑体" panose="02010600030101010101" pitchFamily="2" charset="-122"/>
                  <a:ea typeface="黑体" panose="02010600030101010101" pitchFamily="2" charset="-122"/>
                </a:rPr>
                <a:t>P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lang="en-US" altLang="zh-CN" sz="1800">
                  <a:latin typeface="黑体" panose="02010600030101010101" pitchFamily="2" charset="-122"/>
                  <a:ea typeface="黑体" panose="02010600030101010101" pitchFamily="2" charset="-122"/>
                </a:rPr>
                <a:t>i</a:t>
              </a: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/>
          <p:cNvGrpSpPr/>
          <p:nvPr/>
        </p:nvGrpSpPr>
        <p:grpSpPr bwMode="auto">
          <a:xfrm>
            <a:off x="2046288" y="2749550"/>
            <a:ext cx="4475162" cy="1039813"/>
            <a:chOff x="1869" y="2322"/>
            <a:chExt cx="5775" cy="1716"/>
          </a:xfrm>
        </p:grpSpPr>
        <p:sp>
          <p:nvSpPr>
            <p:cNvPr id="11296" name="Text Box 51"/>
            <p:cNvSpPr txBox="1">
              <a:spLocks noChangeArrowheads="1"/>
            </p:cNvSpPr>
            <p:nvPr/>
          </p:nvSpPr>
          <p:spPr bwMode="auto">
            <a:xfrm>
              <a:off x="1869" y="2790"/>
              <a:ext cx="945" cy="62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80"/>
              </a:solidFill>
              <a:miter lim="800000"/>
            </a:ln>
          </p:spPr>
          <p:txBody>
            <a:bodyPr tIns="36000" bIns="3600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lang="en-US" altLang="zh-CN" sz="1200">
                  <a:solidFill>
                    <a:srgbClr val="000080"/>
                  </a:solidFill>
                  <a:latin typeface="Times New Roman" panose="02020603050405020304" pitchFamily="18" charset="0"/>
                </a:rPr>
                <a:t>Q</a:t>
              </a:r>
            </a:p>
            <a:p>
              <a:pPr algn="just">
                <a:lnSpc>
                  <a:spcPct val="96000"/>
                </a:lnSpc>
              </a:pPr>
              <a:r>
                <a:rPr lang="en-US" altLang="zh-CN" sz="1200">
                  <a:solidFill>
                    <a:srgbClr val="000080"/>
                  </a:solidFill>
                  <a:latin typeface="Times New Roman" panose="02020603050405020304" pitchFamily="18" charset="0"/>
                </a:rPr>
                <a:t>D     CP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97" name="Line 52"/>
            <p:cNvSpPr>
              <a:spLocks noChangeShapeType="1"/>
            </p:cNvSpPr>
            <p:nvPr/>
          </p:nvSpPr>
          <p:spPr bwMode="auto">
            <a:xfrm flipV="1">
              <a:off x="2079" y="2322"/>
              <a:ext cx="0" cy="468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8" name="AutoShape 53"/>
            <p:cNvSpPr>
              <a:spLocks noChangeArrowheads="1"/>
            </p:cNvSpPr>
            <p:nvPr/>
          </p:nvSpPr>
          <p:spPr bwMode="auto">
            <a:xfrm>
              <a:off x="2394" y="3414"/>
              <a:ext cx="210" cy="156"/>
            </a:xfrm>
            <a:prstGeom prst="flowChartMerg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9" name="Line 54"/>
            <p:cNvSpPr>
              <a:spLocks noChangeShapeType="1"/>
            </p:cNvSpPr>
            <p:nvPr/>
          </p:nvSpPr>
          <p:spPr bwMode="auto">
            <a:xfrm flipV="1">
              <a:off x="2079" y="3414"/>
              <a:ext cx="0" cy="624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0" name="Text Box 55"/>
            <p:cNvSpPr txBox="1">
              <a:spLocks noChangeArrowheads="1"/>
            </p:cNvSpPr>
            <p:nvPr/>
          </p:nvSpPr>
          <p:spPr bwMode="auto">
            <a:xfrm>
              <a:off x="3339" y="2790"/>
              <a:ext cx="945" cy="62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80"/>
              </a:solidFill>
              <a:miter lim="800000"/>
            </a:ln>
          </p:spPr>
          <p:txBody>
            <a:bodyPr tIns="36000" bIns="3600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lang="en-US" altLang="zh-CN" sz="1200">
                  <a:solidFill>
                    <a:srgbClr val="000080"/>
                  </a:solidFill>
                  <a:latin typeface="Times New Roman" panose="02020603050405020304" pitchFamily="18" charset="0"/>
                </a:rPr>
                <a:t>Q</a:t>
              </a:r>
            </a:p>
            <a:p>
              <a:pPr algn="just">
                <a:lnSpc>
                  <a:spcPct val="96000"/>
                </a:lnSpc>
              </a:pPr>
              <a:r>
                <a:rPr lang="en-US" altLang="zh-CN" sz="1200">
                  <a:solidFill>
                    <a:srgbClr val="000080"/>
                  </a:solidFill>
                  <a:latin typeface="Times New Roman" panose="02020603050405020304" pitchFamily="18" charset="0"/>
                </a:rPr>
                <a:t>D     CP</a:t>
              </a:r>
            </a:p>
          </p:txBody>
        </p:sp>
        <p:sp>
          <p:nvSpPr>
            <p:cNvPr id="11301" name="Line 56"/>
            <p:cNvSpPr>
              <a:spLocks noChangeShapeType="1"/>
            </p:cNvSpPr>
            <p:nvPr/>
          </p:nvSpPr>
          <p:spPr bwMode="auto">
            <a:xfrm flipV="1">
              <a:off x="3549" y="2322"/>
              <a:ext cx="0" cy="468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2" name="AutoShape 57"/>
            <p:cNvSpPr>
              <a:spLocks noChangeArrowheads="1"/>
            </p:cNvSpPr>
            <p:nvPr/>
          </p:nvSpPr>
          <p:spPr bwMode="auto">
            <a:xfrm>
              <a:off x="3864" y="3414"/>
              <a:ext cx="210" cy="156"/>
            </a:xfrm>
            <a:prstGeom prst="flowChartMerg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3" name="Line 58"/>
            <p:cNvSpPr>
              <a:spLocks noChangeShapeType="1"/>
            </p:cNvSpPr>
            <p:nvPr/>
          </p:nvSpPr>
          <p:spPr bwMode="auto">
            <a:xfrm flipV="1">
              <a:off x="3549" y="3414"/>
              <a:ext cx="0" cy="624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4" name="Text Box 59"/>
            <p:cNvSpPr txBox="1">
              <a:spLocks noChangeArrowheads="1"/>
            </p:cNvSpPr>
            <p:nvPr/>
          </p:nvSpPr>
          <p:spPr bwMode="auto">
            <a:xfrm>
              <a:off x="5859" y="2790"/>
              <a:ext cx="945" cy="62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80"/>
              </a:solidFill>
              <a:miter lim="800000"/>
            </a:ln>
          </p:spPr>
          <p:txBody>
            <a:bodyPr tIns="36000" bIns="36000"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lang="en-US" altLang="zh-CN" sz="1200">
                  <a:solidFill>
                    <a:srgbClr val="000080"/>
                  </a:solidFill>
                  <a:latin typeface="Times New Roman" panose="02020603050405020304" pitchFamily="18" charset="0"/>
                </a:rPr>
                <a:t>Q</a:t>
              </a:r>
            </a:p>
            <a:p>
              <a:pPr algn="just">
                <a:lnSpc>
                  <a:spcPct val="96000"/>
                </a:lnSpc>
              </a:pPr>
              <a:r>
                <a:rPr lang="en-US" altLang="zh-CN" sz="1200">
                  <a:solidFill>
                    <a:srgbClr val="000080"/>
                  </a:solidFill>
                  <a:latin typeface="Times New Roman" panose="02020603050405020304" pitchFamily="18" charset="0"/>
                </a:rPr>
                <a:t>D     CP</a:t>
              </a:r>
            </a:p>
          </p:txBody>
        </p:sp>
        <p:sp>
          <p:nvSpPr>
            <p:cNvPr id="11305" name="Line 60"/>
            <p:cNvSpPr>
              <a:spLocks noChangeShapeType="1"/>
            </p:cNvSpPr>
            <p:nvPr/>
          </p:nvSpPr>
          <p:spPr bwMode="auto">
            <a:xfrm flipV="1">
              <a:off x="6069" y="2322"/>
              <a:ext cx="0" cy="468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6" name="AutoShape 61"/>
            <p:cNvSpPr>
              <a:spLocks noChangeArrowheads="1"/>
            </p:cNvSpPr>
            <p:nvPr/>
          </p:nvSpPr>
          <p:spPr bwMode="auto">
            <a:xfrm>
              <a:off x="6384" y="3414"/>
              <a:ext cx="210" cy="156"/>
            </a:xfrm>
            <a:prstGeom prst="flowChartMerg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7" name="Line 62"/>
            <p:cNvSpPr>
              <a:spLocks noChangeShapeType="1"/>
            </p:cNvSpPr>
            <p:nvPr/>
          </p:nvSpPr>
          <p:spPr bwMode="auto">
            <a:xfrm flipV="1">
              <a:off x="6069" y="3414"/>
              <a:ext cx="0" cy="624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8" name="Text Box 63"/>
            <p:cNvSpPr txBox="1">
              <a:spLocks noChangeArrowheads="1"/>
            </p:cNvSpPr>
            <p:nvPr/>
          </p:nvSpPr>
          <p:spPr bwMode="auto">
            <a:xfrm>
              <a:off x="4494" y="2790"/>
              <a:ext cx="73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1200">
                  <a:solidFill>
                    <a:schemeClr val="tx1"/>
                  </a:solidFill>
                  <a:latin typeface="宋体" panose="02010600030101010101" pitchFamily="2" charset="-122"/>
                </a:rPr>
                <a:t>...</a:t>
              </a:r>
              <a:endParaRPr lang="zh-CN" altLang="en-US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09" name="Line 64"/>
            <p:cNvSpPr>
              <a:spLocks noChangeShapeType="1"/>
            </p:cNvSpPr>
            <p:nvPr/>
          </p:nvSpPr>
          <p:spPr bwMode="auto">
            <a:xfrm>
              <a:off x="2499" y="3570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0" name="Line 65"/>
            <p:cNvSpPr>
              <a:spLocks noChangeShapeType="1"/>
            </p:cNvSpPr>
            <p:nvPr/>
          </p:nvSpPr>
          <p:spPr bwMode="auto">
            <a:xfrm>
              <a:off x="3969" y="3570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1" name="Line 66"/>
            <p:cNvSpPr>
              <a:spLocks noChangeShapeType="1"/>
            </p:cNvSpPr>
            <p:nvPr/>
          </p:nvSpPr>
          <p:spPr bwMode="auto">
            <a:xfrm>
              <a:off x="6489" y="3570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2" name="Line 67"/>
            <p:cNvSpPr>
              <a:spLocks noChangeShapeType="1"/>
            </p:cNvSpPr>
            <p:nvPr/>
          </p:nvSpPr>
          <p:spPr bwMode="auto">
            <a:xfrm>
              <a:off x="2499" y="3726"/>
              <a:ext cx="514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3" name="Freeform 68"/>
            <p:cNvSpPr/>
            <p:nvPr/>
          </p:nvSpPr>
          <p:spPr bwMode="auto">
            <a:xfrm>
              <a:off x="7224" y="3414"/>
              <a:ext cx="315" cy="156"/>
            </a:xfrm>
            <a:custGeom>
              <a:avLst/>
              <a:gdLst>
                <a:gd name="T0" fmla="*/ 0 w 1260"/>
                <a:gd name="T1" fmla="*/ 1 h 312"/>
                <a:gd name="T2" fmla="*/ 0 w 1260"/>
                <a:gd name="T3" fmla="*/ 1 h 312"/>
                <a:gd name="T4" fmla="*/ 0 w 1260"/>
                <a:gd name="T5" fmla="*/ 0 h 312"/>
                <a:gd name="T6" fmla="*/ 0 w 1260"/>
                <a:gd name="T7" fmla="*/ 0 h 312"/>
                <a:gd name="T8" fmla="*/ 0 w 1260"/>
                <a:gd name="T9" fmla="*/ 1 h 312"/>
                <a:gd name="T10" fmla="*/ 0 w 1260"/>
                <a:gd name="T11" fmla="*/ 1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0"/>
                <a:gd name="T19" fmla="*/ 0 h 312"/>
                <a:gd name="T20" fmla="*/ 1260 w 1260"/>
                <a:gd name="T21" fmla="*/ 312 h 3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0" h="312">
                  <a:moveTo>
                    <a:pt x="0" y="312"/>
                  </a:moveTo>
                  <a:lnTo>
                    <a:pt x="420" y="312"/>
                  </a:lnTo>
                  <a:lnTo>
                    <a:pt x="420" y="0"/>
                  </a:lnTo>
                  <a:lnTo>
                    <a:pt x="945" y="0"/>
                  </a:lnTo>
                  <a:lnTo>
                    <a:pt x="945" y="312"/>
                  </a:lnTo>
                  <a:lnTo>
                    <a:pt x="1260" y="312"/>
                  </a:lnTo>
                </a:path>
              </a:pathLst>
            </a:custGeom>
            <a:noFill/>
            <a:ln w="9525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4" name="Line 69"/>
            <p:cNvSpPr>
              <a:spLocks noChangeShapeType="1"/>
            </p:cNvSpPr>
            <p:nvPr/>
          </p:nvSpPr>
          <p:spPr bwMode="auto">
            <a:xfrm flipV="1">
              <a:off x="7329" y="3414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95"/>
          <p:cNvGrpSpPr/>
          <p:nvPr/>
        </p:nvGrpSpPr>
        <p:grpSpPr bwMode="auto">
          <a:xfrm>
            <a:off x="2081213" y="3884613"/>
            <a:ext cx="4489450" cy="1047750"/>
            <a:chOff x="1311" y="2447"/>
            <a:chExt cx="2828" cy="660"/>
          </a:xfrm>
        </p:grpSpPr>
        <p:sp>
          <p:nvSpPr>
            <p:cNvPr id="11279" name="AutoShape 70"/>
            <p:cNvSpPr>
              <a:spLocks noChangeArrowheads="1"/>
            </p:cNvSpPr>
            <p:nvPr/>
          </p:nvSpPr>
          <p:spPr bwMode="auto">
            <a:xfrm>
              <a:off x="2497" y="2447"/>
              <a:ext cx="240" cy="140"/>
            </a:xfrm>
            <a:prstGeom prst="downArrow">
              <a:avLst>
                <a:gd name="adj1" fmla="val 54167"/>
                <a:gd name="adj2" fmla="val 40935"/>
              </a:avLst>
            </a:prstGeom>
            <a:solidFill>
              <a:srgbClr val="FFFFFF"/>
            </a:solidFill>
            <a:ln w="19050">
              <a:solidFill>
                <a:srgbClr val="000080"/>
              </a:solidFill>
              <a:miter lim="800000"/>
            </a:ln>
          </p:spPr>
          <p:txBody>
            <a:bodyPr vert="eaVert"/>
            <a:lstStyle/>
            <a:p>
              <a:endParaRPr lang="zh-CN" altLang="en-US"/>
            </a:p>
          </p:txBody>
        </p:sp>
        <p:grpSp>
          <p:nvGrpSpPr>
            <p:cNvPr id="11280" name="Group 78"/>
            <p:cNvGrpSpPr/>
            <p:nvPr/>
          </p:nvGrpSpPr>
          <p:grpSpPr bwMode="auto">
            <a:xfrm>
              <a:off x="1311" y="2657"/>
              <a:ext cx="2828" cy="450"/>
              <a:chOff x="2566" y="9017"/>
              <a:chExt cx="5250" cy="1126"/>
            </a:xfrm>
          </p:grpSpPr>
          <p:grpSp>
            <p:nvGrpSpPr>
              <p:cNvPr id="11281" name="Group 79"/>
              <p:cNvGrpSpPr/>
              <p:nvPr/>
            </p:nvGrpSpPr>
            <p:grpSpPr bwMode="auto">
              <a:xfrm>
                <a:off x="2566" y="9017"/>
                <a:ext cx="5250" cy="1126"/>
                <a:chOff x="1869" y="5405"/>
                <a:chExt cx="5910" cy="1411"/>
              </a:xfrm>
            </p:grpSpPr>
            <p:sp>
              <p:nvSpPr>
                <p:cNvPr id="11286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2289" y="5439"/>
                  <a:ext cx="0" cy="468"/>
                </a:xfrm>
                <a:prstGeom prst="line">
                  <a:avLst/>
                </a:prstGeom>
                <a:noFill/>
                <a:ln w="19050">
                  <a:solidFill>
                    <a:srgbClr val="00008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87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3249" y="5405"/>
                  <a:ext cx="0" cy="468"/>
                </a:xfrm>
                <a:prstGeom prst="line">
                  <a:avLst/>
                </a:prstGeom>
                <a:noFill/>
                <a:ln w="19050">
                  <a:solidFill>
                    <a:srgbClr val="00008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88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6294" y="5411"/>
                  <a:ext cx="0" cy="468"/>
                </a:xfrm>
                <a:prstGeom prst="line">
                  <a:avLst/>
                </a:prstGeom>
                <a:noFill/>
                <a:ln w="19050">
                  <a:solidFill>
                    <a:srgbClr val="00008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89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2289" y="6348"/>
                  <a:ext cx="0" cy="468"/>
                </a:xfrm>
                <a:prstGeom prst="line">
                  <a:avLst/>
                </a:prstGeom>
                <a:noFill/>
                <a:ln w="19050">
                  <a:solidFill>
                    <a:srgbClr val="00008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90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3234" y="6348"/>
                  <a:ext cx="0" cy="468"/>
                </a:xfrm>
                <a:prstGeom prst="line">
                  <a:avLst/>
                </a:prstGeom>
                <a:noFill/>
                <a:ln w="19050">
                  <a:solidFill>
                    <a:srgbClr val="00008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91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6294" y="6348"/>
                  <a:ext cx="0" cy="468"/>
                </a:xfrm>
                <a:prstGeom prst="line">
                  <a:avLst/>
                </a:prstGeom>
                <a:noFill/>
                <a:ln w="19050">
                  <a:solidFill>
                    <a:srgbClr val="00008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92" name="Line 86"/>
                <p:cNvSpPr>
                  <a:spLocks noChangeShapeType="1"/>
                </p:cNvSpPr>
                <p:nvPr/>
              </p:nvSpPr>
              <p:spPr bwMode="auto">
                <a:xfrm>
                  <a:off x="6804" y="6192"/>
                  <a:ext cx="840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93" name="Freeform 87"/>
                <p:cNvSpPr/>
                <p:nvPr/>
              </p:nvSpPr>
              <p:spPr bwMode="auto">
                <a:xfrm>
                  <a:off x="7464" y="5880"/>
                  <a:ext cx="315" cy="156"/>
                </a:xfrm>
                <a:custGeom>
                  <a:avLst/>
                  <a:gdLst>
                    <a:gd name="T0" fmla="*/ 0 w 1260"/>
                    <a:gd name="T1" fmla="*/ 1 h 312"/>
                    <a:gd name="T2" fmla="*/ 0 w 1260"/>
                    <a:gd name="T3" fmla="*/ 1 h 312"/>
                    <a:gd name="T4" fmla="*/ 0 w 1260"/>
                    <a:gd name="T5" fmla="*/ 0 h 312"/>
                    <a:gd name="T6" fmla="*/ 0 w 1260"/>
                    <a:gd name="T7" fmla="*/ 0 h 312"/>
                    <a:gd name="T8" fmla="*/ 0 w 1260"/>
                    <a:gd name="T9" fmla="*/ 1 h 312"/>
                    <a:gd name="T10" fmla="*/ 0 w 1260"/>
                    <a:gd name="T11" fmla="*/ 1 h 31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60"/>
                    <a:gd name="T19" fmla="*/ 0 h 312"/>
                    <a:gd name="T20" fmla="*/ 1260 w 1260"/>
                    <a:gd name="T21" fmla="*/ 312 h 31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60" h="312">
                      <a:moveTo>
                        <a:pt x="0" y="312"/>
                      </a:moveTo>
                      <a:lnTo>
                        <a:pt x="420" y="312"/>
                      </a:lnTo>
                      <a:lnTo>
                        <a:pt x="420" y="0"/>
                      </a:lnTo>
                      <a:lnTo>
                        <a:pt x="945" y="0"/>
                      </a:lnTo>
                      <a:lnTo>
                        <a:pt x="945" y="312"/>
                      </a:lnTo>
                      <a:lnTo>
                        <a:pt x="1260" y="312"/>
                      </a:lnTo>
                    </a:path>
                  </a:pathLst>
                </a:custGeom>
                <a:noFill/>
                <a:ln w="9525">
                  <a:solidFill>
                    <a:srgbClr val="00008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94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7569" y="5880"/>
                  <a:ext cx="0" cy="156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95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1869" y="5880"/>
                  <a:ext cx="4935" cy="468"/>
                </a:xfrm>
                <a:prstGeom prst="rect">
                  <a:avLst/>
                </a:prstGeom>
                <a:solidFill>
                  <a:srgbClr val="FFFF99">
                    <a:alpha val="50195"/>
                  </a:srgbClr>
                </a:solidFill>
                <a:ln w="19050">
                  <a:solidFill>
                    <a:srgbClr val="000080"/>
                  </a:solidFill>
                  <a:miter lim="800000"/>
                </a:ln>
              </p:spPr>
              <p:txBody>
                <a:bodyPr/>
                <a:lstStyle>
                  <a:lvl1pPr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>
                    <a:lnSpc>
                      <a:spcPct val="100000"/>
                    </a:lnSpc>
                  </a:pPr>
                  <a:endParaRPr lang="zh-CN" altLang="en-US" sz="10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82" name="Group 90"/>
              <p:cNvGrpSpPr/>
              <p:nvPr/>
            </p:nvGrpSpPr>
            <p:grpSpPr bwMode="auto">
              <a:xfrm>
                <a:off x="3391" y="9383"/>
                <a:ext cx="2705" cy="387"/>
                <a:chOff x="5565" y="11340"/>
                <a:chExt cx="3045" cy="465"/>
              </a:xfrm>
            </p:grpSpPr>
            <p:sp>
              <p:nvSpPr>
                <p:cNvPr id="11283" name="Rectangle 91"/>
                <p:cNvSpPr>
                  <a:spLocks noChangeArrowheads="1"/>
                </p:cNvSpPr>
                <p:nvPr/>
              </p:nvSpPr>
              <p:spPr bwMode="auto">
                <a:xfrm>
                  <a:off x="5565" y="11340"/>
                  <a:ext cx="3045" cy="465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84" name="Line 92"/>
                <p:cNvSpPr>
                  <a:spLocks noChangeShapeType="1"/>
                </p:cNvSpPr>
                <p:nvPr/>
              </p:nvSpPr>
              <p:spPr bwMode="auto">
                <a:xfrm>
                  <a:off x="6510" y="11340"/>
                  <a:ext cx="0" cy="46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85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7291" y="11389"/>
                  <a:ext cx="915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</a:pPr>
                  <a:r>
                    <a:rPr lang="zh-CN" altLang="en-US" sz="1200">
                      <a:solidFill>
                        <a:srgbClr val="000080"/>
                      </a:solidFill>
                      <a:latin typeface="宋体" panose="02010600030101010101" pitchFamily="2" charset="-122"/>
                    </a:rPr>
                    <a:t>...</a:t>
                  </a:r>
                  <a:endParaRPr lang="zh-CN" altLang="en-US" sz="12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7" name="Group 96"/>
          <p:cNvGrpSpPr/>
          <p:nvPr/>
        </p:nvGrpSpPr>
        <p:grpSpPr bwMode="auto">
          <a:xfrm>
            <a:off x="2098675" y="4987925"/>
            <a:ext cx="4502150" cy="1174750"/>
            <a:chOff x="1322" y="3142"/>
            <a:chExt cx="2836" cy="740"/>
          </a:xfrm>
        </p:grpSpPr>
        <p:grpSp>
          <p:nvGrpSpPr>
            <p:cNvPr id="11271" name="Group 71"/>
            <p:cNvGrpSpPr/>
            <p:nvPr/>
          </p:nvGrpSpPr>
          <p:grpSpPr bwMode="auto">
            <a:xfrm>
              <a:off x="1322" y="3423"/>
              <a:ext cx="2836" cy="459"/>
              <a:chOff x="1869" y="8400"/>
              <a:chExt cx="5910" cy="1403"/>
            </a:xfrm>
          </p:grpSpPr>
          <p:sp>
            <p:nvSpPr>
              <p:cNvPr id="11273" name="Text Box 72"/>
              <p:cNvSpPr txBox="1">
                <a:spLocks noChangeArrowheads="1"/>
              </p:cNvSpPr>
              <p:nvPr/>
            </p:nvSpPr>
            <p:spPr bwMode="auto">
              <a:xfrm>
                <a:off x="1869" y="8867"/>
                <a:ext cx="4935" cy="468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19050">
                <a:solidFill>
                  <a:srgbClr val="000080"/>
                </a:solidFill>
                <a:miter lim="800000"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</a:pPr>
                <a:endParaRPr lang="zh-CN" altLang="en-US" sz="1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4" name="Line 73"/>
              <p:cNvSpPr>
                <a:spLocks noChangeShapeType="1"/>
              </p:cNvSpPr>
              <p:nvPr/>
            </p:nvSpPr>
            <p:spPr bwMode="auto">
              <a:xfrm flipV="1">
                <a:off x="4287" y="8400"/>
                <a:ext cx="0" cy="468"/>
              </a:xfrm>
              <a:prstGeom prst="line">
                <a:avLst/>
              </a:prstGeom>
              <a:noFill/>
              <a:ln w="50800">
                <a:solidFill>
                  <a:srgbClr val="000080"/>
                </a:solidFill>
                <a:rou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5" name="Line 74"/>
              <p:cNvSpPr>
                <a:spLocks noChangeShapeType="1"/>
              </p:cNvSpPr>
              <p:nvPr/>
            </p:nvSpPr>
            <p:spPr bwMode="auto">
              <a:xfrm flipV="1">
                <a:off x="4287" y="9335"/>
                <a:ext cx="0" cy="468"/>
              </a:xfrm>
              <a:prstGeom prst="line">
                <a:avLst/>
              </a:prstGeom>
              <a:noFill/>
              <a:ln w="50800">
                <a:solidFill>
                  <a:srgbClr val="000080"/>
                </a:solidFill>
                <a:rou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6" name="Line 75"/>
              <p:cNvSpPr>
                <a:spLocks noChangeShapeType="1"/>
              </p:cNvSpPr>
              <p:nvPr/>
            </p:nvSpPr>
            <p:spPr bwMode="auto">
              <a:xfrm>
                <a:off x="6804" y="9179"/>
                <a:ext cx="84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7" name="Freeform 76"/>
              <p:cNvSpPr/>
              <p:nvPr/>
            </p:nvSpPr>
            <p:spPr bwMode="auto">
              <a:xfrm>
                <a:off x="7464" y="8867"/>
                <a:ext cx="315" cy="156"/>
              </a:xfrm>
              <a:custGeom>
                <a:avLst/>
                <a:gdLst>
                  <a:gd name="T0" fmla="*/ 0 w 1260"/>
                  <a:gd name="T1" fmla="*/ 1 h 312"/>
                  <a:gd name="T2" fmla="*/ 0 w 1260"/>
                  <a:gd name="T3" fmla="*/ 1 h 312"/>
                  <a:gd name="T4" fmla="*/ 0 w 1260"/>
                  <a:gd name="T5" fmla="*/ 0 h 312"/>
                  <a:gd name="T6" fmla="*/ 0 w 1260"/>
                  <a:gd name="T7" fmla="*/ 0 h 312"/>
                  <a:gd name="T8" fmla="*/ 0 w 1260"/>
                  <a:gd name="T9" fmla="*/ 1 h 312"/>
                  <a:gd name="T10" fmla="*/ 0 w 1260"/>
                  <a:gd name="T11" fmla="*/ 1 h 3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60"/>
                  <a:gd name="T19" fmla="*/ 0 h 312"/>
                  <a:gd name="T20" fmla="*/ 1260 w 1260"/>
                  <a:gd name="T21" fmla="*/ 312 h 31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60" h="312">
                    <a:moveTo>
                      <a:pt x="0" y="312"/>
                    </a:moveTo>
                    <a:lnTo>
                      <a:pt x="420" y="312"/>
                    </a:lnTo>
                    <a:lnTo>
                      <a:pt x="420" y="0"/>
                    </a:lnTo>
                    <a:lnTo>
                      <a:pt x="945" y="0"/>
                    </a:lnTo>
                    <a:lnTo>
                      <a:pt x="945" y="312"/>
                    </a:lnTo>
                    <a:lnTo>
                      <a:pt x="1260" y="312"/>
                    </a:lnTo>
                  </a:path>
                </a:pathLst>
              </a:custGeom>
              <a:noFill/>
              <a:ln w="9525">
                <a:solidFill>
                  <a:srgbClr val="0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8" name="Line 77"/>
              <p:cNvSpPr>
                <a:spLocks noChangeShapeType="1"/>
              </p:cNvSpPr>
              <p:nvPr/>
            </p:nvSpPr>
            <p:spPr bwMode="auto">
              <a:xfrm flipV="1">
                <a:off x="7569" y="8867"/>
                <a:ext cx="0" cy="15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272" name="AutoShape 94"/>
            <p:cNvSpPr>
              <a:spLocks noChangeArrowheads="1"/>
            </p:cNvSpPr>
            <p:nvPr/>
          </p:nvSpPr>
          <p:spPr bwMode="auto">
            <a:xfrm>
              <a:off x="2487" y="3142"/>
              <a:ext cx="240" cy="140"/>
            </a:xfrm>
            <a:prstGeom prst="downArrow">
              <a:avLst>
                <a:gd name="adj1" fmla="val 54167"/>
                <a:gd name="adj2" fmla="val 40935"/>
              </a:avLst>
            </a:prstGeom>
            <a:solidFill>
              <a:srgbClr val="FFFFFF"/>
            </a:solidFill>
            <a:ln w="19050">
              <a:solidFill>
                <a:srgbClr val="000080"/>
              </a:solidFill>
              <a:miter lim="800000"/>
            </a:ln>
          </p:spPr>
          <p:txBody>
            <a:bodyPr vert="eaVert"/>
            <a:lstStyle/>
            <a:p>
              <a:endParaRPr lang="zh-CN" altLang="en-US"/>
            </a:p>
          </p:txBody>
        </p:sp>
      </p:grpSp>
      <p:sp>
        <p:nvSpPr>
          <p:cNvPr id="11269" name="Rectangle 97"/>
          <p:cNvSpPr>
            <a:spLocks noChangeArrowheads="1"/>
          </p:cNvSpPr>
          <p:nvPr/>
        </p:nvSpPr>
        <p:spPr bwMode="auto">
          <a:xfrm>
            <a:off x="247650" y="892175"/>
            <a:ext cx="8724900" cy="1561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2</a:t>
            </a:r>
            <a:r>
              <a:rPr lang="en-US" altLang="zh-CN" dirty="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.</a:t>
            </a:r>
            <a:r>
              <a:rPr lang="zh-CN" altLang="en-US" dirty="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寄存器及其</a:t>
            </a:r>
            <a:r>
              <a:rPr lang="zh-CN" altLang="en-US" dirty="0" smtClean="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用法</a:t>
            </a:r>
            <a:endParaRPr lang="zh-CN" altLang="en-US" dirty="0">
              <a:solidFill>
                <a:srgbClr val="80000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具有记忆（存储）功能。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典型结构：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由多个触发器组成，每个触发器对应１位。</a:t>
            </a:r>
            <a:r>
              <a:rPr lang="zh-CN" altLang="en-US" sz="2200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r>
              <a:rPr lang="zh-CN" altLang="en-US" sz="2200" dirty="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</a:p>
        </p:txBody>
      </p:sp>
      <p:sp>
        <p:nvSpPr>
          <p:cNvPr id="11270" name="Rectangle 124"/>
          <p:cNvSpPr>
            <a:spLocks noChangeArrowheads="1"/>
          </p:cNvSpPr>
          <p:nvPr/>
        </p:nvSpPr>
        <p:spPr bwMode="auto">
          <a:xfrm>
            <a:off x="419100" y="312738"/>
            <a:ext cx="7937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260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§4.0 预备知识</a:t>
            </a:r>
            <a:endParaRPr lang="zh-CN" altLang="en-US">
              <a:solidFill>
                <a:srgbClr val="800000"/>
              </a:solidFill>
              <a:latin typeface="黑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627063" y="477838"/>
            <a:ext cx="8516937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tIns="38088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4.5.</a:t>
            </a:r>
            <a:r>
              <a:rPr lang="en-US" altLang="zh-CN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3 </a:t>
            </a: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阵列除法器 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588963" y="838200"/>
            <a:ext cx="85550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bIns="0">
            <a:spAutoFit/>
          </a:bodyPr>
          <a:lstStyle/>
          <a:p>
            <a:pPr indent="3175" eaLnBrk="1" hangingPunct="1">
              <a:lnSpc>
                <a:spcPct val="15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</a:t>
            </a:r>
            <a:r>
              <a:rPr lang="en-US" altLang="zh-CN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</a:t>
            </a: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．阵列除法原理图</a:t>
            </a:r>
            <a:endParaRPr lang="en-US" altLang="zh-CN" baseline="30000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pic>
        <p:nvPicPr>
          <p:cNvPr id="83972" name="Picture 7" descr="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1550988"/>
            <a:ext cx="6811962" cy="459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576263" y="777875"/>
            <a:ext cx="8567737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习题：</a:t>
            </a:r>
            <a:r>
              <a:rPr lang="en-US" altLang="zh-CN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P122  </a:t>
            </a:r>
            <a:r>
              <a:rPr lang="en-US" altLang="zh-CN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4-</a:t>
            </a:r>
            <a:r>
              <a:rPr lang="zh-CN" altLang="en-US" dirty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10(2</a:t>
            </a:r>
            <a:r>
              <a:rPr lang="zh-CN" altLang="en-US" dirty="0" smtClean="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</a:t>
            </a:r>
            <a:endParaRPr lang="en-US" altLang="zh-CN" dirty="0" smtClean="0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469900" y="481013"/>
            <a:ext cx="8321675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bIns="0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zh-CN" altLang="en-US" sz="2600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§4.6 规格化浮点运算</a:t>
            </a:r>
            <a:endParaRPr lang="zh-CN" altLang="en-US" sz="2600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712788" y="1190625"/>
            <a:ext cx="8431212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indent="22225" algn="just" eaLnBrk="1" hangingPunct="1">
              <a:lnSpc>
                <a:spcPct val="130000"/>
              </a:lnSpc>
            </a:pPr>
            <a:r>
              <a:rPr lang="zh-CN" altLang="en-US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引例：十进制数运算</a:t>
            </a:r>
          </a:p>
          <a:p>
            <a:pPr indent="22225" algn="just" eaLnBrk="1" hangingPunct="1">
              <a:lnSpc>
                <a:spcPct val="130000"/>
              </a:lnSpc>
            </a:pPr>
            <a:r>
              <a:rPr lang="zh-CN" altLang="en-US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</a:t>
            </a:r>
            <a:r>
              <a:rPr lang="en-US" altLang="zh-CN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3.35×10</a:t>
            </a:r>
            <a:r>
              <a:rPr lang="en-US" altLang="zh-CN" baseline="3000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</a:t>
            </a:r>
            <a:r>
              <a:rPr lang="en-US" altLang="zh-CN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+ 9.78×10</a:t>
            </a:r>
            <a:r>
              <a:rPr lang="en-US" altLang="zh-CN" baseline="3000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5</a:t>
            </a:r>
            <a:r>
              <a:rPr lang="en-US" altLang="zh-CN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= </a:t>
            </a:r>
            <a:r>
              <a:rPr lang="zh-CN" altLang="en-US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？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22225" algn="just">
              <a:lnSpc>
                <a:spcPct val="130000"/>
              </a:lnSpc>
            </a:pP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88070" name="Rectangle 3"/>
          <p:cNvSpPr>
            <a:spLocks noChangeArrowheads="1"/>
          </p:cNvSpPr>
          <p:nvPr/>
        </p:nvSpPr>
        <p:spPr bwMode="auto">
          <a:xfrm>
            <a:off x="712788" y="1190625"/>
            <a:ext cx="8431212" cy="2492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indent="22225" algn="just" eaLnBrk="1" hangingPunct="1">
              <a:lnSpc>
                <a:spcPct val="130000"/>
              </a:lnSpc>
            </a:pPr>
            <a:r>
              <a:rPr lang="zh-CN" altLang="en-US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引例：十进制数运算</a:t>
            </a:r>
          </a:p>
          <a:p>
            <a:pPr indent="22225" algn="just" eaLnBrk="1" hangingPunct="1">
              <a:lnSpc>
                <a:spcPct val="130000"/>
              </a:lnSpc>
            </a:pPr>
            <a:r>
              <a:rPr lang="zh-CN" altLang="en-US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</a:t>
            </a:r>
            <a:r>
              <a:rPr lang="en-US" altLang="zh-CN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3.35×10</a:t>
            </a:r>
            <a:r>
              <a:rPr lang="en-US" altLang="zh-CN" baseline="3000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</a:t>
            </a:r>
            <a:r>
              <a:rPr lang="en-US" altLang="zh-CN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+ 9.78×10</a:t>
            </a:r>
            <a:r>
              <a:rPr lang="en-US" altLang="zh-CN" baseline="3000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5</a:t>
            </a:r>
            <a:endParaRPr lang="zh-CN" altLang="en-US">
              <a:solidFill>
                <a:srgbClr val="00330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22225" algn="just" eaLnBrk="1" hangingPunct="1">
              <a:lnSpc>
                <a:spcPct val="130000"/>
              </a:lnSpc>
            </a:pPr>
            <a:r>
              <a:rPr lang="zh-CN" altLang="en-US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</a:t>
            </a:r>
            <a:r>
              <a:rPr lang="en-US" altLang="zh-CN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 0.335×10</a:t>
            </a:r>
            <a:r>
              <a:rPr lang="en-US" altLang="zh-CN" baseline="3000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5</a:t>
            </a:r>
            <a:r>
              <a:rPr lang="en-US" altLang="zh-CN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+ 9.78×10</a:t>
            </a:r>
            <a:r>
              <a:rPr lang="en-US" altLang="zh-CN" baseline="3000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5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</a:p>
          <a:p>
            <a:pPr indent="22225" algn="just" eaLnBrk="1" hangingPunct="1">
              <a:lnSpc>
                <a:spcPct val="130000"/>
              </a:lnSpc>
            </a:pP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</a:t>
            </a:r>
            <a:r>
              <a:rPr lang="en-US" altLang="zh-CN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 10.115×10</a:t>
            </a:r>
            <a:r>
              <a:rPr lang="en-US" altLang="zh-CN" baseline="3000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5</a:t>
            </a:r>
          </a:p>
          <a:p>
            <a:pPr indent="22225" algn="just" eaLnBrk="1" hangingPunct="1">
              <a:lnSpc>
                <a:spcPct val="130000"/>
              </a:lnSpc>
            </a:pPr>
            <a:r>
              <a:rPr lang="en-US" altLang="zh-CN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≈1.01×10</a:t>
            </a:r>
            <a:r>
              <a:rPr lang="en-US" altLang="zh-CN" baseline="30000">
                <a:solidFill>
                  <a:srgbClr val="0033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5</a:t>
            </a:r>
            <a:endParaRPr lang="zh-CN" altLang="en-US">
              <a:solidFill>
                <a:srgbClr val="00330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88071" name="Rectangle 3"/>
          <p:cNvSpPr>
            <a:spLocks noChangeArrowheads="1"/>
          </p:cNvSpPr>
          <p:nvPr/>
        </p:nvSpPr>
        <p:spPr bwMode="auto">
          <a:xfrm>
            <a:off x="712788" y="3767138"/>
            <a:ext cx="8431212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indent="22225" algn="just" eaLnBrk="1" hangingPunct="1">
              <a:lnSpc>
                <a:spcPct val="13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设两个非0的规格化浮点数分别为： 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22225" algn="just">
              <a:lnSpc>
                <a:spcPct val="130000"/>
              </a:lnSpc>
            </a:pP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A = M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×2</a:t>
            </a:r>
            <a:r>
              <a:rPr lang="en-US" altLang="zh-CN" baseline="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EA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记为（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M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, E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）</a:t>
            </a:r>
            <a:endParaRPr lang="en-US" altLang="zh-CN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22225" algn="just">
              <a:lnSpc>
                <a:spcPct val="130000"/>
              </a:lnSpc>
            </a:pP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B = M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B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×2</a:t>
            </a:r>
            <a:r>
              <a:rPr lang="en-US" altLang="zh-CN" baseline="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EB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记为（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M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, E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）</a:t>
            </a:r>
            <a:endParaRPr lang="en-US" altLang="zh-CN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22225" algn="just">
              <a:lnSpc>
                <a:spcPct val="13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阶码为定点整数，尾数为定点小数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22225" algn="just">
              <a:lnSpc>
                <a:spcPct val="13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∴ 浮点运算可归结为尾数部分和阶码部分的定点运算。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0" grpId="0" animBg="1"/>
      <p:bldP spid="88071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574675" y="500063"/>
            <a:ext cx="8569325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tIns="38088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4.6.1 浮点加减运算 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1071563" y="971550"/>
            <a:ext cx="80724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indent="3175" algn="just" eaLnBrk="1" hangingPunct="1">
              <a:lnSpc>
                <a:spcPct val="15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规格化浮点数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A、B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加减运算通式为：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50000"/>
              </a:lnSpc>
            </a:pP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　　A±B = (M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,E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)±(M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B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,E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B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</a:t>
            </a:r>
            <a:endParaRPr lang="en-US" altLang="zh-CN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87044" name="Text Box 5"/>
          <p:cNvSpPr txBox="1">
            <a:spLocks noChangeArrowheads="1"/>
          </p:cNvSpPr>
          <p:nvPr/>
        </p:nvSpPr>
        <p:spPr bwMode="auto">
          <a:xfrm>
            <a:off x="2887663" y="2252663"/>
            <a:ext cx="62563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6000"/>
              </a:lnSpc>
            </a:pPr>
            <a:r>
              <a:rPr kumimoji="0"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(</a:t>
            </a:r>
            <a:r>
              <a:rPr kumimoji="0"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M</a:t>
            </a:r>
            <a:r>
              <a:rPr kumimoji="0" lang="en-US" altLang="zh-CN" baseline="-25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</a:t>
            </a:r>
            <a:r>
              <a:rPr kumimoji="0"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±</a:t>
            </a:r>
            <a:r>
              <a:rPr kumimoji="0" lang="en-US" altLang="zh-CN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M</a:t>
            </a:r>
            <a:r>
              <a:rPr kumimoji="0" lang="en-US" altLang="zh-CN" baseline="-2500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B</a:t>
            </a:r>
            <a:r>
              <a:rPr kumimoji="0" lang="en-US" altLang="zh-CN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0" lang="en-US" altLang="zh-CN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</a:t>
            </a:r>
            <a:r>
              <a:rPr kumimoji="0" lang="en-US" altLang="zh-CN" baseline="3000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-(E</a:t>
            </a:r>
            <a:r>
              <a:rPr kumimoji="0" lang="en-US" altLang="zh-CN" sz="140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</a:t>
            </a:r>
            <a:r>
              <a:rPr kumimoji="0" lang="en-US" altLang="zh-CN" baseline="3000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-E</a:t>
            </a:r>
            <a:r>
              <a:rPr kumimoji="0" lang="en-US" altLang="zh-CN" sz="140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B</a:t>
            </a:r>
            <a:r>
              <a:rPr kumimoji="0" lang="en-US" altLang="zh-CN" baseline="3000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</a:t>
            </a:r>
            <a:r>
              <a:rPr kumimoji="0"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, E</a:t>
            </a:r>
            <a:r>
              <a:rPr kumimoji="0" lang="en-US" altLang="zh-CN" baseline="-25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</a:t>
            </a:r>
            <a:r>
              <a:rPr kumimoji="0"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    E</a:t>
            </a:r>
            <a:r>
              <a:rPr kumimoji="0" lang="en-US" altLang="zh-CN" baseline="-25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</a:t>
            </a:r>
            <a:r>
              <a:rPr kumimoji="0"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&gt;E</a:t>
            </a:r>
            <a:r>
              <a:rPr kumimoji="0" lang="en-US" altLang="zh-CN" baseline="-25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B</a:t>
            </a:r>
            <a:endParaRPr kumimoji="0" lang="en-US" altLang="zh-CN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algn="just">
              <a:lnSpc>
                <a:spcPct val="96000"/>
              </a:lnSpc>
            </a:pPr>
            <a:endParaRPr kumimoji="0" lang="en-US" altLang="zh-CN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algn="just">
              <a:lnSpc>
                <a:spcPct val="96000"/>
              </a:lnSpc>
            </a:pPr>
            <a:r>
              <a:rPr kumimoji="0"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(</a:t>
            </a:r>
            <a:r>
              <a:rPr kumimoji="0" lang="en-US" altLang="zh-CN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M</a:t>
            </a:r>
            <a:r>
              <a:rPr kumimoji="0" lang="en-US" altLang="zh-CN" baseline="-2500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</a:t>
            </a:r>
            <a:r>
              <a:rPr kumimoji="0" lang="en-US" altLang="zh-CN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0" lang="en-US" altLang="zh-CN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</a:t>
            </a:r>
            <a:r>
              <a:rPr kumimoji="0" lang="en-US" altLang="zh-CN" baseline="3000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-(E</a:t>
            </a:r>
            <a:r>
              <a:rPr kumimoji="0" lang="en-US" altLang="zh-CN" sz="140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B</a:t>
            </a:r>
            <a:r>
              <a:rPr kumimoji="0" lang="en-US" altLang="zh-CN" baseline="3000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-E</a:t>
            </a:r>
            <a:r>
              <a:rPr kumimoji="0" lang="en-US" altLang="zh-CN" sz="140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</a:t>
            </a:r>
            <a:r>
              <a:rPr kumimoji="0" lang="en-US" altLang="zh-CN" baseline="3000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</a:t>
            </a:r>
            <a:r>
              <a:rPr kumimoji="0" lang="en-US" altLang="zh-CN" baseline="-2500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r>
              <a:rPr kumimoji="0"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±M</a:t>
            </a:r>
            <a:r>
              <a:rPr kumimoji="0" lang="en-US" altLang="zh-CN" baseline="-25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B</a:t>
            </a:r>
            <a:r>
              <a:rPr kumimoji="0"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, E</a:t>
            </a:r>
            <a:r>
              <a:rPr kumimoji="0" lang="en-US" altLang="zh-CN" baseline="-25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B</a:t>
            </a:r>
            <a:r>
              <a:rPr kumimoji="0"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  </a:t>
            </a:r>
            <a:r>
              <a:rPr kumimoji="0" lang="en-US" altLang="zh-CN" sz="9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r>
              <a:rPr kumimoji="0"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E</a:t>
            </a:r>
            <a:r>
              <a:rPr kumimoji="0" lang="en-US" altLang="zh-CN" baseline="-25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</a:t>
            </a:r>
            <a:r>
              <a:rPr kumimoji="0"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&lt;E</a:t>
            </a:r>
            <a:r>
              <a:rPr kumimoji="0" lang="en-US" altLang="zh-CN" baseline="-25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B</a:t>
            </a:r>
            <a:endParaRPr kumimoji="0" lang="en-US" altLang="zh-CN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87045" name="AutoShape 6"/>
          <p:cNvSpPr/>
          <p:nvPr/>
        </p:nvSpPr>
        <p:spPr bwMode="auto">
          <a:xfrm>
            <a:off x="2744788" y="2460625"/>
            <a:ext cx="166687" cy="747713"/>
          </a:xfrm>
          <a:prstGeom prst="leftBrace">
            <a:avLst>
              <a:gd name="adj1" fmla="val 37381"/>
              <a:gd name="adj2" fmla="val 50000"/>
            </a:avLst>
          </a:prstGeom>
          <a:noFill/>
          <a:ln w="9525">
            <a:solidFill>
              <a:srgbClr val="00008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87046" name="Text Box 7"/>
          <p:cNvSpPr txBox="1">
            <a:spLocks noChangeArrowheads="1"/>
          </p:cNvSpPr>
          <p:nvPr/>
        </p:nvSpPr>
        <p:spPr bwMode="auto">
          <a:xfrm>
            <a:off x="2063750" y="2578100"/>
            <a:ext cx="6477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r>
              <a:rPr kumimoji="0" lang="zh-CN" altLang="en-US" b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719138" y="496888"/>
            <a:ext cx="84248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1．浮点数加减运算步骤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704850" y="919163"/>
            <a:ext cx="843915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indent="3175" algn="just" eaLnBrk="1" hangingPunct="1">
              <a:lnSpc>
                <a:spcPct val="14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(1) 对阶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4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使两个数的阶码相等（即小数点位置对齐）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4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①求阶差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4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   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ΔE=E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B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-E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</a:t>
            </a:r>
            <a:endParaRPr lang="en-US" altLang="zh-CN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40000"/>
              </a:lnSpc>
            </a:pP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②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小阶向大阶对阶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4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   1) 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ΔE=0  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不需再对阶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4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   2) 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ΔE&gt;0  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则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E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←E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+ΔE，M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算术右移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ΔE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位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4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   3) 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ΔE&lt;0  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则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E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B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←E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B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+ΔE，M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B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算术右移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ΔE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位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719138" y="496888"/>
            <a:ext cx="84248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1．浮点数加减运算步骤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704850" y="904875"/>
            <a:ext cx="81518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indent="3175" algn="just" eaLnBrk="1" hangingPunct="1">
              <a:lnSpc>
                <a:spcPct val="15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(2) 尾数求和(差)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5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 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M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±M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B 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→ M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C</a:t>
            </a:r>
            <a:endParaRPr lang="en-US" altLang="zh-CN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648196" name="Rectangle 4"/>
          <p:cNvSpPr>
            <a:spLocks noChangeArrowheads="1"/>
          </p:cNvSpPr>
          <p:nvPr/>
        </p:nvSpPr>
        <p:spPr bwMode="auto">
          <a:xfrm>
            <a:off x="719138" y="2144713"/>
            <a:ext cx="8424862" cy="297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indent="3175" algn="just" eaLnBrk="1" hangingPunct="1">
              <a:lnSpc>
                <a:spcPct val="13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(3) 尾数结果规格化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3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以2为基数的二进制补码尾数规格化形式为:</a:t>
            </a:r>
          </a:p>
          <a:p>
            <a:pPr indent="3175" algn="just">
              <a:lnSpc>
                <a:spcPct val="13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		   00.1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X</a:t>
            </a:r>
            <a:r>
              <a:rPr lang="en-US" altLang="zh-CN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…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X</a:t>
            </a:r>
            <a:endParaRPr lang="en-US" altLang="zh-CN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3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   或  11.0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X</a:t>
            </a:r>
            <a:r>
              <a:rPr lang="en-US" altLang="zh-CN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…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X</a:t>
            </a:r>
            <a:endParaRPr lang="en-US" altLang="zh-CN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3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　　例如: 00.010×2</a:t>
            </a:r>
            <a:r>
              <a:rPr lang="zh-CN" altLang="en-US" baseline="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010 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→ 00.100×2</a:t>
            </a:r>
            <a:r>
              <a:rPr lang="zh-CN" altLang="en-US" baseline="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001 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(向左规格化)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3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　　　　  10.110×2</a:t>
            </a:r>
            <a:r>
              <a:rPr lang="zh-CN" altLang="en-US" baseline="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010 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→ 11.011×2</a:t>
            </a:r>
            <a:r>
              <a:rPr lang="zh-CN" altLang="en-US" baseline="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11  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(向右规格化)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6" grpId="0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719138" y="496888"/>
            <a:ext cx="84248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1．浮点数加减运算步骤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704850" y="884238"/>
            <a:ext cx="8262938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indent="3175" algn="just" eaLnBrk="1" hangingPunct="1">
              <a:lnSpc>
                <a:spcPct val="15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(4) 舍入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5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最简单的舍入方法是恒舍法，即无条件的丢掉正常尾数最低位之后的全部数值。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579588" name="Rectangle 4"/>
          <p:cNvSpPr>
            <a:spLocks noChangeArrowheads="1"/>
          </p:cNvSpPr>
          <p:nvPr/>
        </p:nvSpPr>
        <p:spPr bwMode="auto">
          <a:xfrm>
            <a:off x="692150" y="2643188"/>
            <a:ext cx="8285163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indent="3175" algn="just" eaLnBrk="1" hangingPunct="1">
              <a:lnSpc>
                <a:spcPct val="150000"/>
              </a:lnSpc>
              <a:spcAft>
                <a:spcPct val="50000"/>
              </a:spcAft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(5) 溢出判断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0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阶码采用双符号位来判溢,当规格化操作后,阶码的两个符号位不同,则溢出。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5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以补码表示的阶码为例：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50000"/>
              </a:lnSpc>
            </a:pPr>
            <a:r>
              <a:rPr lang="zh-CN" altLang="en-US" sz="22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01,00</a:t>
            </a:r>
            <a:r>
              <a:rPr lang="zh-CN" altLang="en-US" sz="2200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…</a:t>
            </a:r>
            <a:r>
              <a:rPr lang="zh-CN" altLang="en-US" sz="22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0  -- </a:t>
            </a:r>
            <a:r>
              <a:rPr lang="zh-CN" altLang="en-US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上溢！机器需停止运算，做溢出中断处理。</a:t>
            </a:r>
            <a:endParaRPr lang="zh-CN" altLang="en-US" sz="1800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10000"/>
              </a:lnSpc>
            </a:pPr>
            <a:r>
              <a:rPr lang="zh-CN" altLang="en-US" sz="22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10,00</a:t>
            </a:r>
            <a:r>
              <a:rPr lang="zh-CN" altLang="en-US" sz="2200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…</a:t>
            </a:r>
            <a:r>
              <a:rPr lang="zh-CN" altLang="en-US" sz="22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0  -- </a:t>
            </a:r>
            <a:r>
              <a:rPr lang="zh-CN" altLang="en-US" sz="18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下溢！机器不做溢出处理，而是按机器零处理。</a:t>
            </a:r>
            <a:endParaRPr lang="zh-CN" altLang="en-US" sz="1800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8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ChangeArrowheads="1"/>
          </p:cNvSpPr>
          <p:nvPr/>
        </p:nvSpPr>
        <p:spPr bwMode="auto">
          <a:xfrm>
            <a:off x="719138" y="508000"/>
            <a:ext cx="84248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2．浮点数加减运算举例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91139" name="Rectangle 4"/>
          <p:cNvSpPr>
            <a:spLocks noChangeArrowheads="1"/>
          </p:cNvSpPr>
          <p:nvPr/>
        </p:nvSpPr>
        <p:spPr bwMode="auto">
          <a:xfrm>
            <a:off x="742950" y="989013"/>
            <a:ext cx="82296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indent="3175" algn="just" eaLnBrk="1" hangingPunct="1"/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有两浮点数为 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 = 0.101110×2</a:t>
            </a:r>
            <a:r>
              <a:rPr lang="en-US" altLang="zh-CN" baseline="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-01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，</a:t>
            </a:r>
          </a:p>
          <a:p>
            <a:pPr indent="3175" algn="just" eaLnBrk="1" hangingPunct="1"/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     B = - (0.101011)×2</a:t>
            </a:r>
            <a:r>
              <a:rPr lang="en-US" altLang="zh-CN" baseline="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-10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，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求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A+B。</a:t>
            </a:r>
            <a:endParaRPr lang="en-US" altLang="zh-CN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/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数的格式：阶码4位，用移码（偏置值为2</a:t>
            </a:r>
            <a:r>
              <a:rPr lang="zh-CN" altLang="en-US" baseline="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3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）表示；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/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  尾数8位，用补码表示，包含一位符号位，即</a:t>
            </a:r>
          </a:p>
          <a:p>
            <a:pPr indent="3175" algn="just">
              <a:lnSpc>
                <a:spcPct val="80000"/>
              </a:lnSpc>
            </a:pP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/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     </a:t>
            </a:r>
            <a:r>
              <a:rPr lang="zh-CN" altLang="en-US" u="sng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阶码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； </a:t>
            </a:r>
            <a:r>
              <a:rPr lang="zh-CN" altLang="en-US" u="sng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尾  数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</a:t>
            </a:r>
          </a:p>
        </p:txBody>
      </p:sp>
      <p:sp>
        <p:nvSpPr>
          <p:cNvPr id="91140" name="Rectangle 5"/>
          <p:cNvSpPr>
            <a:spLocks noChangeArrowheads="1"/>
          </p:cNvSpPr>
          <p:nvPr/>
        </p:nvSpPr>
        <p:spPr bwMode="auto">
          <a:xfrm>
            <a:off x="1671638" y="3571875"/>
            <a:ext cx="74723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indent="3175" algn="just" eaLnBrk="1" hangingPunct="1">
              <a:lnSpc>
                <a:spcPct val="10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[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A]</a:t>
            </a:r>
            <a:r>
              <a:rPr lang="zh-CN" altLang="en-US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浮 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 0111；0.1011100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0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[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B]</a:t>
            </a:r>
            <a:r>
              <a:rPr lang="zh-CN" altLang="en-US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浮 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 0110；1.0101010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>
              <a:lnSpc>
                <a:spcPct val="100000"/>
              </a:lnSpc>
            </a:pP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91141" name="Rectangle 6"/>
          <p:cNvSpPr>
            <a:spLocks noChangeArrowheads="1"/>
          </p:cNvSpPr>
          <p:nvPr/>
        </p:nvSpPr>
        <p:spPr bwMode="auto">
          <a:xfrm>
            <a:off x="900113" y="4473575"/>
            <a:ext cx="82438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indent="3175" algn="just" eaLnBrk="1" hangingPunct="1">
              <a:lnSpc>
                <a:spcPct val="15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⑴ 对阶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5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[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B]</a:t>
            </a:r>
            <a:r>
              <a:rPr lang="zh-CN" altLang="en-US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浮</a:t>
            </a:r>
            <a:r>
              <a:rPr lang="zh-CN" altLang="en-US">
                <a:solidFill>
                  <a:srgbClr val="000080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’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= 0111；1.1010101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719138" y="369888"/>
            <a:ext cx="8424862" cy="204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indent="3175" algn="just" eaLnBrk="1" hangingPunct="1">
              <a:lnSpc>
                <a:spcPct val="15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⑵ 尾数求和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5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00.1011100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0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+11.1010101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indent="3175" algn="just">
              <a:lnSpc>
                <a:spcPct val="13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00.0110001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581635" name="Rectangle 3"/>
          <p:cNvSpPr>
            <a:spLocks noChangeArrowheads="1"/>
          </p:cNvSpPr>
          <p:nvPr/>
        </p:nvSpPr>
        <p:spPr bwMode="auto">
          <a:xfrm>
            <a:off x="706438" y="2392363"/>
            <a:ext cx="69469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⑶ 尾数结果规格化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[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A+B]</a:t>
            </a:r>
            <a:r>
              <a:rPr lang="zh-CN" altLang="en-US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浮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=0110</a:t>
            </a:r>
            <a:r>
              <a:rPr lang="zh-CN" altLang="en-GB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；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0.1100010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即 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A+B=(0.110001)×2</a:t>
            </a:r>
            <a:r>
              <a:rPr lang="en-US" altLang="zh-CN" baseline="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-10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，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未发生溢出</a:t>
            </a:r>
          </a:p>
        </p:txBody>
      </p:sp>
      <p:sp>
        <p:nvSpPr>
          <p:cNvPr id="92164" name="Line 4"/>
          <p:cNvSpPr>
            <a:spLocks noChangeShapeType="1"/>
          </p:cNvSpPr>
          <p:nvPr/>
        </p:nvSpPr>
        <p:spPr bwMode="auto">
          <a:xfrm>
            <a:off x="1793875" y="1989138"/>
            <a:ext cx="169862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5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587375" y="501650"/>
            <a:ext cx="855662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tIns="38088" bIns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8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4.6.2 浮点乘除运算</a:t>
            </a:r>
            <a:endParaRPr lang="zh-CN" altLang="en-US" b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1228725" y="922338"/>
            <a:ext cx="7721600" cy="448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633730" indent="-630555" algn="just" eaLnBrk="1" hangingPunct="1">
              <a:lnSpc>
                <a:spcPct val="13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乘法：阶码相加，尾数相乘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marL="633730" indent="-630555" algn="just">
              <a:lnSpc>
                <a:spcPct val="13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       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X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Y=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（M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M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）2 </a:t>
            </a:r>
            <a:r>
              <a:rPr lang="en-US" altLang="zh-CN" baseline="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Ex+Ey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  </a:t>
            </a:r>
          </a:p>
          <a:p>
            <a:pPr marL="633730" indent="-630555" algn="just">
              <a:lnSpc>
                <a:spcPct val="70000"/>
              </a:lnSpc>
            </a:pP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    </a:t>
            </a:r>
            <a:endParaRPr lang="en-US" altLang="zh-CN">
              <a:latin typeface="黑体" panose="02010600030101010101" pitchFamily="2" charset="-122"/>
              <a:ea typeface="黑体" panose="02010600030101010101" pitchFamily="2" charset="-122"/>
              <a:sym typeface="Symbol" panose="05050102010706020507" pitchFamily="18" charset="2"/>
            </a:endParaRPr>
          </a:p>
          <a:p>
            <a:pPr marL="633730" indent="-630555" algn="just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注意：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  <a:sym typeface="Symbol" panose="05050102010706020507" pitchFamily="18" charset="2"/>
            </a:endParaRPr>
          </a:p>
          <a:p>
            <a:pPr marL="633730" indent="-630555" algn="just">
              <a:lnSpc>
                <a:spcPct val="13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 1）当阶码用移码表示时，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  <a:sym typeface="Symbol" panose="05050102010706020507" pitchFamily="18" charset="2"/>
            </a:endParaRPr>
          </a:p>
          <a:p>
            <a:pPr marL="633730" indent="-630555" algn="just">
              <a:lnSpc>
                <a:spcPct val="13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   [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±E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]</a:t>
            </a:r>
            <a:r>
              <a:rPr lang="zh-CN" altLang="en-US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移 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= [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]</a:t>
            </a:r>
            <a:r>
              <a:rPr lang="zh-CN" altLang="en-US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移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±[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]</a:t>
            </a:r>
            <a:r>
              <a:rPr lang="zh-CN" altLang="en-US" baseline="-30000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移 </a:t>
            </a:r>
            <a:r>
              <a:rPr lang="zh-CN" altLang="en-US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+ 2</a:t>
            </a:r>
            <a:r>
              <a:rPr lang="en-US" altLang="zh-CN" baseline="3000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  (</a:t>
            </a: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即符号位需修正)</a:t>
            </a:r>
          </a:p>
          <a:p>
            <a:pPr marL="633730" indent="-630555" algn="just">
              <a:lnSpc>
                <a:spcPct val="80000"/>
              </a:lnSpc>
            </a:pPr>
            <a:endParaRPr lang="zh-CN" altLang="en-US">
              <a:latin typeface="黑体" panose="02010600030101010101" pitchFamily="2" charset="-122"/>
              <a:ea typeface="黑体" panose="02010600030101010101" pitchFamily="2" charset="-122"/>
              <a:sym typeface="Symbol" panose="05050102010706020507" pitchFamily="18" charset="2"/>
            </a:endParaRPr>
          </a:p>
          <a:p>
            <a:pPr marL="633730" indent="-630555" algn="just">
              <a:lnSpc>
                <a:spcPct val="130000"/>
              </a:lnSpc>
            </a:pPr>
            <a:r>
              <a:rPr lang="zh-CN" altLang="en-US">
                <a:solidFill>
                  <a:srgbClr val="000080"/>
                </a:solidFill>
                <a:latin typeface="黑体" panose="02010600030101010101" pitchFamily="2" charset="-122"/>
                <a:ea typeface="黑体" panose="02010600030101010101" pitchFamily="2" charset="-122"/>
                <a:sym typeface="Symbol" panose="05050102010706020507" pitchFamily="18" charset="2"/>
              </a:rPr>
              <a:t> 2）结果要规格化。左规时调整阶码后如果发生阶码下溢，则做机器零处理。</a:t>
            </a:r>
            <a:endParaRPr lang="zh-CN" altLang="en-US">
              <a:latin typeface="黑体" panose="02010600030101010101" pitchFamily="2" charset="-122"/>
              <a:ea typeface="黑体" panose="02010600030101010101" pitchFamily="2" charset="-122"/>
              <a:sym typeface="Symbol" panose="05050102010706020507" pitchFamily="18" charset="2"/>
            </a:endParaRPr>
          </a:p>
          <a:p>
            <a:pPr marL="633730" indent="-630555">
              <a:lnSpc>
                <a:spcPct val="130000"/>
              </a:lnSpc>
            </a:pPr>
            <a:endParaRPr lang="zh-CN" altLang="en-US">
              <a:solidFill>
                <a:srgbClr val="000080"/>
              </a:solidFill>
              <a:latin typeface="黑体" panose="02010600030101010101" pitchFamily="2" charset="-122"/>
              <a:ea typeface="黑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93188" name="Object 5"/>
          <p:cNvGraphicFramePr>
            <a:graphicFrameLocks noChangeAspect="1"/>
          </p:cNvGraphicFramePr>
          <p:nvPr/>
        </p:nvGraphicFramePr>
        <p:xfrm>
          <a:off x="587375" y="2346325"/>
          <a:ext cx="587375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2" name="位图图像" r:id="rId3" imgW="809625" imgH="438150" progId="Paint.Picture">
                  <p:embed/>
                </p:oleObj>
              </mc:Choice>
              <mc:Fallback>
                <p:oleObj name="位图图像" r:id="rId3" imgW="809625" imgH="438150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2346325"/>
                        <a:ext cx="587375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100</TotalTime>
  <Words>8710</Words>
  <Application>Microsoft Office PowerPoint</Application>
  <PresentationFormat>全屏显示(4:3)</PresentationFormat>
  <Paragraphs>1379</Paragraphs>
  <Slides>124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124</vt:i4>
      </vt:variant>
    </vt:vector>
  </HeadingPairs>
  <TitlesOfParts>
    <vt:vector size="131" baseType="lpstr">
      <vt:lpstr>Blends</vt:lpstr>
      <vt:lpstr>Document</vt:lpstr>
      <vt:lpstr>位图图像</vt:lpstr>
      <vt:lpstr>Visio.Drawing.6</vt:lpstr>
      <vt:lpstr>Visio</vt:lpstr>
      <vt:lpstr>Photo Editor 照片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SWJTU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数值的机器运算</dc:title>
  <dc:creator>Y.Q.Ma</dc:creator>
  <cp:lastModifiedBy>Y.Q.Ma</cp:lastModifiedBy>
  <cp:revision>1281</cp:revision>
  <cp:lastPrinted>2113-01-01T00:00:00Z</cp:lastPrinted>
  <dcterms:created xsi:type="dcterms:W3CDTF">2000-10-10T05:39:00Z</dcterms:created>
  <dcterms:modified xsi:type="dcterms:W3CDTF">2023-02-03T02:03:56Z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